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313" r:id="rId4"/>
    <p:sldId id="264" r:id="rId5"/>
    <p:sldId id="265" r:id="rId6"/>
    <p:sldId id="291" r:id="rId7"/>
    <p:sldId id="284" r:id="rId8"/>
    <p:sldId id="314" r:id="rId9"/>
    <p:sldId id="294" r:id="rId10"/>
    <p:sldId id="296" r:id="rId11"/>
    <p:sldId id="298" r:id="rId12"/>
    <p:sldId id="287" r:id="rId13"/>
    <p:sldId id="302" r:id="rId14"/>
    <p:sldId id="306" r:id="rId15"/>
    <p:sldId id="304" r:id="rId16"/>
    <p:sldId id="311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aua Mohamed Saleh Ahmed Ali" initials="SMSAA" lastIdx="1" clrIdx="0">
    <p:extLst>
      <p:ext uri="{19B8F6BF-5375-455C-9EA6-DF929625EA0E}">
        <p15:presenceInfo xmlns:p15="http://schemas.microsoft.com/office/powerpoint/2012/main" userId="Sumaua Mohamed Saleh Ahmed 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CCCC"/>
    <a:srgbClr val="9BECFF"/>
    <a:srgbClr val="6DE3FF"/>
    <a:srgbClr val="FF81B4"/>
    <a:srgbClr val="DDF38D"/>
    <a:srgbClr val="E0B3FF"/>
    <a:srgbClr val="C775FF"/>
    <a:srgbClr val="C7EB43"/>
    <a:srgbClr val="B9A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86041-FA94-4E50-B64B-FE7450EB849C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329D12-9BB4-405A-A442-B1B020AB1DA9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ar-BH" sz="3200" b="1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توضيح المقصود بالخف</a:t>
          </a:r>
          <a:r>
            <a:rPr lang="ar-BH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                                                    </a:t>
          </a:r>
          <a:endParaRPr lang="en-US" sz="3200" b="1" dirty="0">
            <a:solidFill>
              <a:schemeClr val="tx1"/>
            </a:solidFill>
            <a:cs typeface="Khalid Art bold" pitchFamily="2" charset="-78"/>
          </a:endParaRPr>
        </a:p>
      </dgm:t>
    </dgm:pt>
    <dgm:pt modelId="{C5D5EB65-7CDF-45A1-97B7-200E5AB1D368}" type="parTrans" cxnId="{B5D40C70-6646-4180-BE59-845F78CB9871}">
      <dgm:prSet/>
      <dgm:spPr/>
      <dgm:t>
        <a:bodyPr/>
        <a:lstStyle/>
        <a:p>
          <a:endParaRPr lang="en-US"/>
        </a:p>
      </dgm:t>
    </dgm:pt>
    <dgm:pt modelId="{D252FEA3-F7B2-428A-9DF5-9B3F71D93B1C}" type="sibTrans" cxnId="{B5D40C70-6646-4180-BE59-845F78CB9871}">
      <dgm:prSet/>
      <dgm:spPr/>
      <dgm:t>
        <a:bodyPr/>
        <a:lstStyle/>
        <a:p>
          <a:endParaRPr lang="en-US"/>
        </a:p>
      </dgm:t>
    </dgm:pt>
    <dgm:pt modelId="{5FCE2DAF-C1E4-4A1D-B018-52BF99C3C33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ar-BH" sz="32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 </a:t>
          </a:r>
          <a:r>
            <a:rPr lang="ar-BH" sz="32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استنتاج الحكمة من مشروعيّة المسح على الخفّين.</a:t>
          </a:r>
          <a:r>
            <a:rPr lang="ar-BH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 </a:t>
          </a:r>
          <a:endParaRPr lang="en-US" sz="2800" b="1" kern="1200" dirty="0">
            <a:solidFill>
              <a:prstClr val="black"/>
            </a:solidFill>
            <a:latin typeface="Traditional Arabic" panose="02020603050405020304" pitchFamily="18" charset="-78"/>
            <a:ea typeface="+mn-ea"/>
            <a:cs typeface="+mn-cs"/>
          </a:endParaRPr>
        </a:p>
      </dgm:t>
    </dgm:pt>
    <dgm:pt modelId="{A0A7FD7F-02A8-4E64-A216-40B4F32050E6}" type="sibTrans" cxnId="{9CAF4B2D-FAFE-4DBB-A2F0-58CB5736113D}">
      <dgm:prSet/>
      <dgm:spPr/>
      <dgm:t>
        <a:bodyPr/>
        <a:lstStyle/>
        <a:p>
          <a:endParaRPr lang="en-US"/>
        </a:p>
      </dgm:t>
    </dgm:pt>
    <dgm:pt modelId="{DCAAEE79-2F62-41C9-A2E1-D05481A4F7BB}" type="parTrans" cxnId="{9CAF4B2D-FAFE-4DBB-A2F0-58CB5736113D}">
      <dgm:prSet/>
      <dgm:spPr/>
      <dgm:t>
        <a:bodyPr/>
        <a:lstStyle/>
        <a:p>
          <a:endParaRPr lang="en-US"/>
        </a:p>
      </dgm:t>
    </dgm:pt>
    <dgm:pt modelId="{3F177C2D-D956-4A3D-A8B0-351BC8CAED9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r"/>
          <a:r>
            <a:rPr lang="ar-BH" sz="32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تصنيف شروط ومبطلات المسح على الخفّين</a:t>
          </a:r>
          <a:r>
            <a:rPr lang="ar-BH" sz="34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.</a:t>
          </a:r>
          <a:endParaRPr lang="en-US" sz="3400" b="1" kern="1200" dirty="0">
            <a:solidFill>
              <a:schemeClr val="tx1"/>
            </a:solidFill>
            <a:latin typeface="Traditional Arabic" panose="02020603050405020304" pitchFamily="18" charset="-78"/>
            <a:cs typeface="+mn-cs"/>
          </a:endParaRPr>
        </a:p>
      </dgm:t>
    </dgm:pt>
    <dgm:pt modelId="{2FE5D08B-570A-465C-9711-C2E2D72F36C0}" type="sibTrans" cxnId="{D62D40CE-02CA-43D1-96E4-7C7386A51FCB}">
      <dgm:prSet/>
      <dgm:spPr/>
      <dgm:t>
        <a:bodyPr/>
        <a:lstStyle/>
        <a:p>
          <a:endParaRPr lang="en-US"/>
        </a:p>
      </dgm:t>
    </dgm:pt>
    <dgm:pt modelId="{7A2B3E5B-6301-4D0F-AAAF-4D105133185C}" type="parTrans" cxnId="{D62D40CE-02CA-43D1-96E4-7C7386A51FCB}">
      <dgm:prSet/>
      <dgm:spPr/>
      <dgm:t>
        <a:bodyPr/>
        <a:lstStyle/>
        <a:p>
          <a:endParaRPr lang="en-US"/>
        </a:p>
      </dgm:t>
    </dgm:pt>
    <dgm:pt modelId="{A2069C0F-CDF3-4DC9-8EB9-DFAB4864195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ar-BH" sz="32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تحديد مدّة وكيفيّة المسح على الخفّين</a:t>
          </a:r>
          <a:r>
            <a:rPr lang="ar-BH" sz="34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.</a:t>
          </a:r>
          <a:endParaRPr lang="en-US" sz="3400" b="1" kern="1200" dirty="0">
            <a:solidFill>
              <a:schemeClr val="tx1"/>
            </a:solidFill>
            <a:latin typeface="Traditional Arabic" panose="02020603050405020304" pitchFamily="18" charset="-78"/>
            <a:cs typeface="+mn-cs"/>
          </a:endParaRPr>
        </a:p>
      </dgm:t>
    </dgm:pt>
    <dgm:pt modelId="{FD6D605D-161B-41AB-8168-6C1AC0AC3F13}" type="sibTrans" cxnId="{131748A8-81A7-4A46-9F6E-81A5B7316BCC}">
      <dgm:prSet/>
      <dgm:spPr/>
      <dgm:t>
        <a:bodyPr/>
        <a:lstStyle/>
        <a:p>
          <a:endParaRPr lang="en-US"/>
        </a:p>
      </dgm:t>
    </dgm:pt>
    <dgm:pt modelId="{7D86778D-415C-473A-AA99-35B441A98E6E}" type="parTrans" cxnId="{131748A8-81A7-4A46-9F6E-81A5B7316BCC}">
      <dgm:prSet/>
      <dgm:spPr/>
      <dgm:t>
        <a:bodyPr/>
        <a:lstStyle/>
        <a:p>
          <a:endParaRPr lang="en-US"/>
        </a:p>
      </dgm:t>
    </dgm:pt>
    <dgm:pt modelId="{2916907D-1A4F-4B05-B2F7-4622C75C62F6}" type="pres">
      <dgm:prSet presAssocID="{5C086041-FA94-4E50-B64B-FE7450EB849C}" presName="linearFlow" presStyleCnt="0">
        <dgm:presLayoutVars>
          <dgm:dir val="rev"/>
          <dgm:resizeHandles val="exact"/>
        </dgm:presLayoutVars>
      </dgm:prSet>
      <dgm:spPr/>
    </dgm:pt>
    <dgm:pt modelId="{B2327FDD-B008-47B5-B857-32D39198E1FE}" type="pres">
      <dgm:prSet presAssocID="{76329D12-9BB4-405A-A442-B1B020AB1DA9}" presName="composite" presStyleCnt="0"/>
      <dgm:spPr/>
    </dgm:pt>
    <dgm:pt modelId="{B3AD7155-00F2-4A39-9580-252113A822A9}" type="pres">
      <dgm:prSet presAssocID="{76329D12-9BB4-405A-A442-B1B020AB1DA9}" presName="imgShp" presStyleLbl="fgImgPlace1" presStyleIdx="0" presStyleCnt="4" custLinFactX="16721" custLinFactNeighborX="100000" custLinFactNeighborY="76"/>
      <dgm:spPr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</dgm:spPr>
    </dgm:pt>
    <dgm:pt modelId="{159354FB-4746-4A1F-851B-9025ADE970E7}" type="pres">
      <dgm:prSet presAssocID="{76329D12-9BB4-405A-A442-B1B020AB1DA9}" presName="txShp" presStyleLbl="node1" presStyleIdx="0" presStyleCnt="4" custScaleX="122721" custLinFactNeighborX="1626" custLinFactNeighborY="-118">
        <dgm:presLayoutVars>
          <dgm:bulletEnabled val="1"/>
        </dgm:presLayoutVars>
      </dgm:prSet>
      <dgm:spPr/>
    </dgm:pt>
    <dgm:pt modelId="{1D9F8586-4836-42D3-9D70-665D7F0AE476}" type="pres">
      <dgm:prSet presAssocID="{D252FEA3-F7B2-428A-9DF5-9B3F71D93B1C}" presName="spacing" presStyleCnt="0"/>
      <dgm:spPr/>
    </dgm:pt>
    <dgm:pt modelId="{CB70D1B6-F115-44C9-8F59-C55D577EC440}" type="pres">
      <dgm:prSet presAssocID="{5FCE2DAF-C1E4-4A1D-B018-52BF99C3C33D}" presName="composite" presStyleCnt="0"/>
      <dgm:spPr/>
    </dgm:pt>
    <dgm:pt modelId="{52090345-819C-43A4-88F9-80366E3862E1}" type="pres">
      <dgm:prSet presAssocID="{5FCE2DAF-C1E4-4A1D-B018-52BF99C3C33D}" presName="imgShp" presStyleLbl="fgImgPlace1" presStyleIdx="1" presStyleCnt="4" custLinFactX="9606" custLinFactNeighborX="100000" custLinFactNeighborY="3938"/>
      <dgm:spPr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</dgm:spPr>
    </dgm:pt>
    <dgm:pt modelId="{FDF34CD0-7626-4D0E-807D-D9F143354A31}" type="pres">
      <dgm:prSet presAssocID="{5FCE2DAF-C1E4-4A1D-B018-52BF99C3C33D}" presName="txShp" presStyleLbl="node1" presStyleIdx="1" presStyleCnt="4" custScaleX="121434" custLinFactNeighborX="983" custLinFactNeighborY="-10631">
        <dgm:presLayoutVars>
          <dgm:bulletEnabled val="1"/>
        </dgm:presLayoutVars>
      </dgm:prSet>
      <dgm:spPr/>
    </dgm:pt>
    <dgm:pt modelId="{61BCE864-F702-426C-9E85-0F0B62DB0A23}" type="pres">
      <dgm:prSet presAssocID="{A0A7FD7F-02A8-4E64-A216-40B4F32050E6}" presName="spacing" presStyleCnt="0"/>
      <dgm:spPr/>
    </dgm:pt>
    <dgm:pt modelId="{D3EA5B96-C04F-4CBF-B32D-A8B49C37F7F6}" type="pres">
      <dgm:prSet presAssocID="{A2069C0F-CDF3-4DC9-8EB9-DFAB48641957}" presName="composite" presStyleCnt="0"/>
      <dgm:spPr/>
    </dgm:pt>
    <dgm:pt modelId="{1FB58E73-4223-4D7F-97A2-D9DEF5619186}" type="pres">
      <dgm:prSet presAssocID="{A2069C0F-CDF3-4DC9-8EB9-DFAB48641957}" presName="imgShp" presStyleLbl="fgImgPlace1" presStyleIdx="2" presStyleCnt="4" custLinFactX="9606" custLinFactNeighborX="100000" custLinFactNeighborY="-17157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5E34BC00-8E4A-4F5E-A8DB-F55CD6DAB129}" type="pres">
      <dgm:prSet presAssocID="{A2069C0F-CDF3-4DC9-8EB9-DFAB48641957}" presName="txShp" presStyleLbl="node1" presStyleIdx="2" presStyleCnt="4" custScaleX="119287" custLinFactNeighborX="314" custLinFactNeighborY="-23016">
        <dgm:presLayoutVars>
          <dgm:bulletEnabled val="1"/>
        </dgm:presLayoutVars>
      </dgm:prSet>
      <dgm:spPr/>
    </dgm:pt>
    <dgm:pt modelId="{E3C4822A-DEDB-4593-8111-FD031C25E1BE}" type="pres">
      <dgm:prSet presAssocID="{FD6D605D-161B-41AB-8168-6C1AC0AC3F13}" presName="spacing" presStyleCnt="0"/>
      <dgm:spPr/>
    </dgm:pt>
    <dgm:pt modelId="{8B1D2295-A65D-4F22-BF1C-92473592625B}" type="pres">
      <dgm:prSet presAssocID="{3F177C2D-D956-4A3D-A8B0-351BC8CAED9F}" presName="composite" presStyleCnt="0"/>
      <dgm:spPr/>
    </dgm:pt>
    <dgm:pt modelId="{6B989D9B-E6A6-427B-9999-92C8D538016E}" type="pres">
      <dgm:prSet presAssocID="{3F177C2D-D956-4A3D-A8B0-351BC8CAED9F}" presName="imgShp" presStyleLbl="fgImgPlace1" presStyleIdx="3" presStyleCnt="4" custLinFactX="13295" custLinFactNeighborX="100000" custLinFactNeighborY="-34518"/>
      <dgm:spPr>
        <a:blipFill rotWithShape="1">
          <a:blip xmlns:r="http://schemas.openxmlformats.org/officeDocument/2006/relationships" r:embed="rId4"/>
          <a:srcRect/>
          <a:stretch>
            <a:fillRect l="-8000" r="-8000"/>
          </a:stretch>
        </a:blipFill>
      </dgm:spPr>
    </dgm:pt>
    <dgm:pt modelId="{489996B4-A005-4798-9758-EC9E5E9B878A}" type="pres">
      <dgm:prSet presAssocID="{3F177C2D-D956-4A3D-A8B0-351BC8CAED9F}" presName="txShp" presStyleLbl="node1" presStyleIdx="3" presStyleCnt="4" custScaleX="122642" custLinFactNeighborX="2104" custLinFactNeighborY="-38226">
        <dgm:presLayoutVars>
          <dgm:bulletEnabled val="1"/>
        </dgm:presLayoutVars>
      </dgm:prSet>
      <dgm:spPr/>
    </dgm:pt>
  </dgm:ptLst>
  <dgm:cxnLst>
    <dgm:cxn modelId="{9CAF4B2D-FAFE-4DBB-A2F0-58CB5736113D}" srcId="{5C086041-FA94-4E50-B64B-FE7450EB849C}" destId="{5FCE2DAF-C1E4-4A1D-B018-52BF99C3C33D}" srcOrd="1" destOrd="0" parTransId="{DCAAEE79-2F62-41C9-A2E1-D05481A4F7BB}" sibTransId="{A0A7FD7F-02A8-4E64-A216-40B4F32050E6}"/>
    <dgm:cxn modelId="{B5D40C70-6646-4180-BE59-845F78CB9871}" srcId="{5C086041-FA94-4E50-B64B-FE7450EB849C}" destId="{76329D12-9BB4-405A-A442-B1B020AB1DA9}" srcOrd="0" destOrd="0" parTransId="{C5D5EB65-7CDF-45A1-97B7-200E5AB1D368}" sibTransId="{D252FEA3-F7B2-428A-9DF5-9B3F71D93B1C}"/>
    <dgm:cxn modelId="{485A4859-949B-4D5F-9B7D-AD369AF20502}" type="presOf" srcId="{3F177C2D-D956-4A3D-A8B0-351BC8CAED9F}" destId="{489996B4-A005-4798-9758-EC9E5E9B878A}" srcOrd="0" destOrd="0" presId="urn:microsoft.com/office/officeart/2005/8/layout/vList3"/>
    <dgm:cxn modelId="{F2579597-0B35-4071-8B05-625FEDA1EF54}" type="presOf" srcId="{5FCE2DAF-C1E4-4A1D-B018-52BF99C3C33D}" destId="{FDF34CD0-7626-4D0E-807D-D9F143354A31}" srcOrd="0" destOrd="0" presId="urn:microsoft.com/office/officeart/2005/8/layout/vList3"/>
    <dgm:cxn modelId="{E363E1A0-6487-4EB0-94CC-85B521E82EED}" type="presOf" srcId="{5C086041-FA94-4E50-B64B-FE7450EB849C}" destId="{2916907D-1A4F-4B05-B2F7-4622C75C62F6}" srcOrd="0" destOrd="0" presId="urn:microsoft.com/office/officeart/2005/8/layout/vList3"/>
    <dgm:cxn modelId="{131748A8-81A7-4A46-9F6E-81A5B7316BCC}" srcId="{5C086041-FA94-4E50-B64B-FE7450EB849C}" destId="{A2069C0F-CDF3-4DC9-8EB9-DFAB48641957}" srcOrd="2" destOrd="0" parTransId="{7D86778D-415C-473A-AA99-35B441A98E6E}" sibTransId="{FD6D605D-161B-41AB-8168-6C1AC0AC3F13}"/>
    <dgm:cxn modelId="{8DB59DC8-CC1D-4535-B72D-26A4A73C991B}" type="presOf" srcId="{A2069C0F-CDF3-4DC9-8EB9-DFAB48641957}" destId="{5E34BC00-8E4A-4F5E-A8DB-F55CD6DAB129}" srcOrd="0" destOrd="0" presId="urn:microsoft.com/office/officeart/2005/8/layout/vList3"/>
    <dgm:cxn modelId="{D62D40CE-02CA-43D1-96E4-7C7386A51FCB}" srcId="{5C086041-FA94-4E50-B64B-FE7450EB849C}" destId="{3F177C2D-D956-4A3D-A8B0-351BC8CAED9F}" srcOrd="3" destOrd="0" parTransId="{7A2B3E5B-6301-4D0F-AAAF-4D105133185C}" sibTransId="{2FE5D08B-570A-465C-9711-C2E2D72F36C0}"/>
    <dgm:cxn modelId="{C50F47FC-660D-4F25-87CB-5037DC4C2230}" type="presOf" srcId="{76329D12-9BB4-405A-A442-B1B020AB1DA9}" destId="{159354FB-4746-4A1F-851B-9025ADE970E7}" srcOrd="0" destOrd="0" presId="urn:microsoft.com/office/officeart/2005/8/layout/vList3"/>
    <dgm:cxn modelId="{F4B581C9-C3FD-437D-93EE-00C9C4A448A1}" type="presParOf" srcId="{2916907D-1A4F-4B05-B2F7-4622C75C62F6}" destId="{B2327FDD-B008-47B5-B857-32D39198E1FE}" srcOrd="0" destOrd="0" presId="urn:microsoft.com/office/officeart/2005/8/layout/vList3"/>
    <dgm:cxn modelId="{8F61D8CA-6A2E-46AB-BEEE-B319CEAC94C0}" type="presParOf" srcId="{B2327FDD-B008-47B5-B857-32D39198E1FE}" destId="{B3AD7155-00F2-4A39-9580-252113A822A9}" srcOrd="0" destOrd="0" presId="urn:microsoft.com/office/officeart/2005/8/layout/vList3"/>
    <dgm:cxn modelId="{809E19B0-0CB9-4F1E-A930-06E06FB07C24}" type="presParOf" srcId="{B2327FDD-B008-47B5-B857-32D39198E1FE}" destId="{159354FB-4746-4A1F-851B-9025ADE970E7}" srcOrd="1" destOrd="0" presId="urn:microsoft.com/office/officeart/2005/8/layout/vList3"/>
    <dgm:cxn modelId="{D404E4A6-3422-4E87-A689-1218D243D449}" type="presParOf" srcId="{2916907D-1A4F-4B05-B2F7-4622C75C62F6}" destId="{1D9F8586-4836-42D3-9D70-665D7F0AE476}" srcOrd="1" destOrd="0" presId="urn:microsoft.com/office/officeart/2005/8/layout/vList3"/>
    <dgm:cxn modelId="{72598E12-40B4-4345-9D75-81B00EA58030}" type="presParOf" srcId="{2916907D-1A4F-4B05-B2F7-4622C75C62F6}" destId="{CB70D1B6-F115-44C9-8F59-C55D577EC440}" srcOrd="2" destOrd="0" presId="urn:microsoft.com/office/officeart/2005/8/layout/vList3"/>
    <dgm:cxn modelId="{BEECE30F-B8BB-47C5-BFAC-3188C7C9834D}" type="presParOf" srcId="{CB70D1B6-F115-44C9-8F59-C55D577EC440}" destId="{52090345-819C-43A4-88F9-80366E3862E1}" srcOrd="0" destOrd="0" presId="urn:microsoft.com/office/officeart/2005/8/layout/vList3"/>
    <dgm:cxn modelId="{C67BE94C-3F2B-438F-AFA7-9FD8A12CFDD1}" type="presParOf" srcId="{CB70D1B6-F115-44C9-8F59-C55D577EC440}" destId="{FDF34CD0-7626-4D0E-807D-D9F143354A31}" srcOrd="1" destOrd="0" presId="urn:microsoft.com/office/officeart/2005/8/layout/vList3"/>
    <dgm:cxn modelId="{4F485922-A6E9-460C-88AF-13E483EE63C9}" type="presParOf" srcId="{2916907D-1A4F-4B05-B2F7-4622C75C62F6}" destId="{61BCE864-F702-426C-9E85-0F0B62DB0A23}" srcOrd="3" destOrd="0" presId="urn:microsoft.com/office/officeart/2005/8/layout/vList3"/>
    <dgm:cxn modelId="{34809D68-7323-4E26-B99F-3FCEE6061DFB}" type="presParOf" srcId="{2916907D-1A4F-4B05-B2F7-4622C75C62F6}" destId="{D3EA5B96-C04F-4CBF-B32D-A8B49C37F7F6}" srcOrd="4" destOrd="0" presId="urn:microsoft.com/office/officeart/2005/8/layout/vList3"/>
    <dgm:cxn modelId="{8E188035-820B-414D-925A-BC39C873EB12}" type="presParOf" srcId="{D3EA5B96-C04F-4CBF-B32D-A8B49C37F7F6}" destId="{1FB58E73-4223-4D7F-97A2-D9DEF5619186}" srcOrd="0" destOrd="0" presId="urn:microsoft.com/office/officeart/2005/8/layout/vList3"/>
    <dgm:cxn modelId="{7BA53BCB-7048-48FF-9AE4-63EF54CB43C0}" type="presParOf" srcId="{D3EA5B96-C04F-4CBF-B32D-A8B49C37F7F6}" destId="{5E34BC00-8E4A-4F5E-A8DB-F55CD6DAB129}" srcOrd="1" destOrd="0" presId="urn:microsoft.com/office/officeart/2005/8/layout/vList3"/>
    <dgm:cxn modelId="{44BD18DA-AA7C-4051-B429-24A2977095A8}" type="presParOf" srcId="{2916907D-1A4F-4B05-B2F7-4622C75C62F6}" destId="{E3C4822A-DEDB-4593-8111-FD031C25E1BE}" srcOrd="5" destOrd="0" presId="urn:microsoft.com/office/officeart/2005/8/layout/vList3"/>
    <dgm:cxn modelId="{0C8D1947-B1CA-48AB-B014-A9D5E14A0909}" type="presParOf" srcId="{2916907D-1A4F-4B05-B2F7-4622C75C62F6}" destId="{8B1D2295-A65D-4F22-BF1C-92473592625B}" srcOrd="6" destOrd="0" presId="urn:microsoft.com/office/officeart/2005/8/layout/vList3"/>
    <dgm:cxn modelId="{88011AB6-8280-45CE-AA97-3F7146C1577B}" type="presParOf" srcId="{8B1D2295-A65D-4F22-BF1C-92473592625B}" destId="{6B989D9B-E6A6-427B-9999-92C8D538016E}" srcOrd="0" destOrd="0" presId="urn:microsoft.com/office/officeart/2005/8/layout/vList3"/>
    <dgm:cxn modelId="{19A61D45-EE32-4596-86C8-68B193276D49}" type="presParOf" srcId="{8B1D2295-A65D-4F22-BF1C-92473592625B}" destId="{489996B4-A005-4798-9758-EC9E5E9B87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354FB-4746-4A1F-851B-9025ADE970E7}">
      <dsp:nvSpPr>
        <dsp:cNvPr id="0" name=""/>
        <dsp:cNvSpPr/>
      </dsp:nvSpPr>
      <dsp:spPr>
        <a:xfrm>
          <a:off x="1186305" y="1199"/>
          <a:ext cx="9420832" cy="938469"/>
        </a:xfrm>
        <a:prstGeom prst="homePlate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21920" rIns="413839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2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توضيح المقصود بالخف</a:t>
          </a:r>
          <a:r>
            <a:rPr lang="ar-BH" sz="32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                                                    </a:t>
          </a:r>
          <a:endParaRPr lang="en-US" sz="3200" b="1" kern="1200" dirty="0">
            <a:solidFill>
              <a:schemeClr val="tx1"/>
            </a:solidFill>
            <a:cs typeface="Khalid Art bold" pitchFamily="2" charset="-78"/>
          </a:endParaRPr>
        </a:p>
      </dsp:txBody>
      <dsp:txXfrm>
        <a:off x="1186305" y="1199"/>
        <a:ext cx="9186215" cy="938469"/>
      </dsp:txXfrm>
    </dsp:sp>
    <dsp:sp modelId="{B3AD7155-00F2-4A39-9580-252113A822A9}">
      <dsp:nvSpPr>
        <dsp:cNvPr id="0" name=""/>
        <dsp:cNvSpPr/>
      </dsp:nvSpPr>
      <dsp:spPr>
        <a:xfrm>
          <a:off x="10236368" y="3020"/>
          <a:ext cx="938469" cy="93846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DF34CD0-7626-4D0E-807D-D9F143354A31}">
      <dsp:nvSpPr>
        <dsp:cNvPr id="0" name=""/>
        <dsp:cNvSpPr/>
      </dsp:nvSpPr>
      <dsp:spPr>
        <a:xfrm>
          <a:off x="1186343" y="1119767"/>
          <a:ext cx="9322034" cy="938469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21920" rIns="413839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2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 </a:t>
          </a:r>
          <a:r>
            <a:rPr lang="ar-BH" sz="32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استنتاج الحكمة من مشروعيّة المسح على الخفّين.</a:t>
          </a:r>
          <a:r>
            <a:rPr lang="ar-BH" sz="28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 </a:t>
          </a:r>
          <a:endParaRPr lang="en-US" sz="2800" b="1" kern="1200" dirty="0">
            <a:solidFill>
              <a:prstClr val="black"/>
            </a:solidFill>
            <a:latin typeface="Traditional Arabic" panose="02020603050405020304" pitchFamily="18" charset="-78"/>
            <a:ea typeface="+mn-ea"/>
            <a:cs typeface="+mn-cs"/>
          </a:endParaRPr>
        </a:p>
      </dsp:txBody>
      <dsp:txXfrm>
        <a:off x="1186343" y="1119767"/>
        <a:ext cx="9087417" cy="938469"/>
      </dsp:txXfrm>
    </dsp:sp>
    <dsp:sp modelId="{52090345-819C-43A4-88F9-80366E3862E1}">
      <dsp:nvSpPr>
        <dsp:cNvPr id="0" name=""/>
        <dsp:cNvSpPr/>
      </dsp:nvSpPr>
      <dsp:spPr>
        <a:xfrm>
          <a:off x="10169596" y="1256493"/>
          <a:ext cx="938469" cy="93846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34BC00-8E4A-4F5E-A8DB-F55CD6DAB129}">
      <dsp:nvSpPr>
        <dsp:cNvPr id="0" name=""/>
        <dsp:cNvSpPr/>
      </dsp:nvSpPr>
      <dsp:spPr>
        <a:xfrm>
          <a:off x="1217395" y="2220767"/>
          <a:ext cx="9157217" cy="938469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21920" rIns="413839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2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تحديد مدّة وكيفيّة المسح على الخفّين</a:t>
          </a:r>
          <a:r>
            <a:rPr lang="ar-BH" sz="34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.</a:t>
          </a:r>
          <a:endParaRPr lang="en-US" sz="3400" b="1" kern="1200" dirty="0">
            <a:solidFill>
              <a:schemeClr val="tx1"/>
            </a:solidFill>
            <a:latin typeface="Traditional Arabic" panose="02020603050405020304" pitchFamily="18" charset="-78"/>
            <a:cs typeface="+mn-cs"/>
          </a:endParaRPr>
        </a:p>
      </dsp:txBody>
      <dsp:txXfrm>
        <a:off x="1217395" y="2220767"/>
        <a:ext cx="8922600" cy="938469"/>
      </dsp:txXfrm>
    </dsp:sp>
    <dsp:sp modelId="{1FB58E73-4223-4D7F-97A2-D9DEF5619186}">
      <dsp:nvSpPr>
        <dsp:cNvPr id="0" name=""/>
        <dsp:cNvSpPr/>
      </dsp:nvSpPr>
      <dsp:spPr>
        <a:xfrm>
          <a:off x="10169596" y="2275752"/>
          <a:ext cx="938469" cy="938469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9996B4-A005-4798-9758-EC9E5E9B878A}">
      <dsp:nvSpPr>
        <dsp:cNvPr id="0" name=""/>
        <dsp:cNvSpPr/>
      </dsp:nvSpPr>
      <dsp:spPr>
        <a:xfrm>
          <a:off x="1226031" y="3295255"/>
          <a:ext cx="9414768" cy="938469"/>
        </a:xfrm>
        <a:prstGeom prst="homePlate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21920" rIns="413839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200" b="1" kern="12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+mn-cs"/>
            </a:rPr>
            <a:t>تصنيف شروط ومبطلات المسح على الخفّين</a:t>
          </a:r>
          <a:r>
            <a:rPr lang="ar-BH" sz="3400" b="1" kern="1200" dirty="0">
              <a:solidFill>
                <a:schemeClr val="tx1"/>
              </a:solidFill>
              <a:latin typeface="Traditional Arabic" panose="02020603050405020304" pitchFamily="18" charset="-78"/>
              <a:cs typeface="+mn-cs"/>
            </a:rPr>
            <a:t>.</a:t>
          </a:r>
          <a:endParaRPr lang="en-US" sz="3400" b="1" kern="1200" dirty="0">
            <a:solidFill>
              <a:schemeClr val="tx1"/>
            </a:solidFill>
            <a:latin typeface="Traditional Arabic" panose="02020603050405020304" pitchFamily="18" charset="-78"/>
            <a:cs typeface="+mn-cs"/>
          </a:endParaRPr>
        </a:p>
      </dsp:txBody>
      <dsp:txXfrm>
        <a:off x="1226031" y="3295255"/>
        <a:ext cx="9180151" cy="938469"/>
      </dsp:txXfrm>
    </dsp:sp>
    <dsp:sp modelId="{6B989D9B-E6A6-427B-9999-92C8D538016E}">
      <dsp:nvSpPr>
        <dsp:cNvPr id="0" name=""/>
        <dsp:cNvSpPr/>
      </dsp:nvSpPr>
      <dsp:spPr>
        <a:xfrm>
          <a:off x="10204216" y="3330053"/>
          <a:ext cx="938469" cy="938469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9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86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8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2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67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13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47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6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6AFD-BC05-4C38-8312-B702CEEC0D08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8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524000" y="304800"/>
            <a:ext cx="9144000" cy="1509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7A7844-5C42-4F69-A544-CCD6670B3E3C}"/>
              </a:ext>
            </a:extLst>
          </p:cNvPr>
          <p:cNvSpPr/>
          <p:nvPr/>
        </p:nvSpPr>
        <p:spPr>
          <a:xfrm>
            <a:off x="3636029" y="2669038"/>
            <a:ext cx="4919937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7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المسحُ على الخفّيْنِ</a:t>
            </a:r>
            <a:endParaRPr lang="en-US" sz="7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1FC120-807C-42B3-9DB1-83839AC44EB8}"/>
              </a:ext>
            </a:extLst>
          </p:cNvPr>
          <p:cNvSpPr/>
          <p:nvPr/>
        </p:nvSpPr>
        <p:spPr>
          <a:xfrm>
            <a:off x="4619472" y="4724400"/>
            <a:ext cx="2953051" cy="17081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 – الجزء الأول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kumimoji="0" lang="ar-BH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لصف </a:t>
            </a: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رابع</a:t>
            </a: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4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kumimoji="0" lang="ar-SA" sz="2400" b="1" i="0" u="none" strike="noStrike" kern="1200" cap="none" spc="0" normalizeH="0" baseline="0" noProof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rPr>
              <a:t>الفصل الدراسي الأول </a:t>
            </a:r>
            <a:endParaRPr lang="ar-BH" sz="24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130629" y="810163"/>
            <a:ext cx="11205028" cy="5460007"/>
          </a:xfrm>
          <a:prstGeom prst="verticalScroll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ar-BH" dirty="0"/>
          </a:p>
        </p:txBody>
      </p:sp>
      <p:sp>
        <p:nvSpPr>
          <p:cNvPr id="7" name="TextBox 6"/>
          <p:cNvSpPr txBox="1"/>
          <p:nvPr/>
        </p:nvSpPr>
        <p:spPr>
          <a:xfrm>
            <a:off x="9903123" y="191103"/>
            <a:ext cx="19581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2" name="شكل بيضاوي 1"/>
          <p:cNvSpPr/>
          <p:nvPr/>
        </p:nvSpPr>
        <p:spPr>
          <a:xfrm>
            <a:off x="1228770" y="915586"/>
            <a:ext cx="9653451" cy="5675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كيفيّة المسح على الخفّين: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010548" y="1588565"/>
            <a:ext cx="9445189" cy="4681605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5"/>
          <p:cNvSpPr txBox="1"/>
          <p:nvPr/>
        </p:nvSpPr>
        <p:spPr>
          <a:xfrm>
            <a:off x="775334" y="1483142"/>
            <a:ext cx="9127789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r>
              <a:rPr lang="en-US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                          </a:t>
            </a:r>
            <a:r>
              <a:rPr lang="ar-BH" sz="3200" b="1" dirty="0">
                <a:solidFill>
                  <a:srgbClr val="FF0000"/>
                </a:solidFill>
              </a:rPr>
              <a:t>1 –</a:t>
            </a:r>
            <a:r>
              <a:rPr lang="ar-BH" sz="3200" b="1" dirty="0"/>
              <a:t> يتوضّأ المسلم </a:t>
            </a:r>
            <a:r>
              <a:rPr lang="ar-BH" sz="3200" b="1" dirty="0" err="1"/>
              <a:t>وضوءًا</a:t>
            </a:r>
            <a:r>
              <a:rPr lang="ar-BH" sz="3200" b="1" dirty="0"/>
              <a:t> كاملاً.</a:t>
            </a:r>
          </a:p>
          <a:p>
            <a:pPr algn="r"/>
            <a:r>
              <a:rPr lang="ar-BH" sz="3200" b="1" dirty="0"/>
              <a:t> </a:t>
            </a:r>
            <a:r>
              <a:rPr lang="en-US" sz="3200" b="1" dirty="0"/>
              <a:t>         </a:t>
            </a:r>
            <a:endParaRPr lang="ar-BH" sz="3200" b="1" dirty="0"/>
          </a:p>
          <a:p>
            <a:pPr algn="r"/>
            <a:r>
              <a:rPr lang="ar-BH" sz="3200" b="1" dirty="0">
                <a:solidFill>
                  <a:srgbClr val="FF0000"/>
                </a:solidFill>
              </a:rPr>
              <a:t>2 – </a:t>
            </a:r>
            <a:r>
              <a:rPr lang="ar-BH" sz="3200" b="1" dirty="0"/>
              <a:t>يلبس المسلم خفّيه بعد الوضوء.</a:t>
            </a:r>
          </a:p>
          <a:p>
            <a:pPr algn="r"/>
            <a:endParaRPr lang="ar-BH" sz="3200" b="1" dirty="0"/>
          </a:p>
          <a:p>
            <a:pPr algn="r"/>
            <a:r>
              <a:rPr lang="ar-BH" sz="3200" b="1" dirty="0">
                <a:solidFill>
                  <a:srgbClr val="FF0000"/>
                </a:solidFill>
              </a:rPr>
              <a:t>3 – </a:t>
            </a:r>
            <a:r>
              <a:rPr lang="ar-BH" sz="3200" b="1" dirty="0"/>
              <a:t>إعادة الوضوء عند انْتقاضه.</a:t>
            </a:r>
          </a:p>
          <a:p>
            <a:pPr algn="r"/>
            <a:endParaRPr lang="ar-BH" sz="3200" b="1" dirty="0"/>
          </a:p>
          <a:p>
            <a:pPr algn="r"/>
            <a:r>
              <a:rPr lang="ar-BH" sz="3200" b="1" dirty="0">
                <a:solidFill>
                  <a:srgbClr val="FF0000"/>
                </a:solidFill>
              </a:rPr>
              <a:t>4 – </a:t>
            </a:r>
            <a:r>
              <a:rPr lang="ar-BH" sz="3200" b="1" dirty="0"/>
              <a:t>تمرير اليدين وهما مبلولتان بالماء على أعلى الخفّ بدلاً من غسل الرجلين.</a:t>
            </a:r>
          </a:p>
          <a:p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45143" y="82758"/>
            <a:ext cx="3481460" cy="599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accent6">
                    <a:lumMod val="75000"/>
                  </a:schemeClr>
                </a:solidFill>
              </a:rPr>
              <a:t>المسح على الخفين </a:t>
            </a:r>
            <a:r>
              <a:rPr lang="ar-BH" sz="2000" b="1" dirty="0">
                <a:solidFill>
                  <a:schemeClr val="tx1"/>
                </a:solidFill>
              </a:rPr>
              <a:t>\ </a:t>
            </a:r>
            <a:r>
              <a:rPr lang="ar-BH" sz="20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3127912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79024" y="907172"/>
            <a:ext cx="506982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صنّف العبارات في الجدول الآتي: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2487"/>
              </p:ext>
            </p:extLst>
          </p:nvPr>
        </p:nvGraphicFramePr>
        <p:xfrm>
          <a:off x="4117013" y="1921494"/>
          <a:ext cx="4223900" cy="423059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2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44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/>
                        <a:t>شروط المسح على</a:t>
                      </a:r>
                      <a:r>
                        <a:rPr lang="ar-BH" sz="3200" baseline="0" dirty="0"/>
                        <a:t> الخفّين</a:t>
                      </a:r>
                      <a:endParaRPr lang="ar-BH" sz="3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527"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564"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819"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602">
                <a:tc>
                  <a:txBody>
                    <a:bodyPr/>
                    <a:lstStyle/>
                    <a:p>
                      <a:pPr algn="ctr" rtl="1"/>
                      <a:endParaRPr lang="ar-BH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637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/>
                        <a:t>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09478"/>
              </p:ext>
            </p:extLst>
          </p:nvPr>
        </p:nvGraphicFramePr>
        <p:xfrm>
          <a:off x="34396" y="1921494"/>
          <a:ext cx="3811890" cy="415545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81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3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/>
                        <a:t>مبطلات المسح على الخفّين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954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endParaRPr lang="ar-BH" sz="32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7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</a:t>
                      </a:r>
                      <a:endParaRPr lang="ar-BH" sz="32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95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954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endParaRPr lang="ar-BH" sz="32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421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endParaRPr lang="ar-BH" sz="32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3611105" y="154185"/>
            <a:ext cx="694842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شروط ومبطلات المسح على الخفّين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8401050" y="1565300"/>
            <a:ext cx="3766432" cy="4769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2200" b="1" dirty="0"/>
              <a:t>   1 –  خلع الخفّين أو أحدهما.</a:t>
            </a:r>
          </a:p>
          <a:p>
            <a:pPr algn="r" rtl="1">
              <a:lnSpc>
                <a:spcPct val="150000"/>
              </a:lnSpc>
            </a:pPr>
            <a:r>
              <a:rPr lang="ar-BH" sz="2200" b="1" dirty="0"/>
              <a:t>  2 –  أن يلبسهما بعد وضوء كامل. </a:t>
            </a:r>
          </a:p>
          <a:p>
            <a:pPr algn="r" rtl="1">
              <a:lnSpc>
                <a:spcPct val="150000"/>
              </a:lnSpc>
            </a:pPr>
            <a:r>
              <a:rPr lang="ar-BH" sz="2200" b="1" dirty="0"/>
              <a:t>  3 –  أن يكونا طاهرتين. </a:t>
            </a:r>
          </a:p>
          <a:p>
            <a:pPr algn="r" rtl="1"/>
            <a:r>
              <a:rPr lang="ar-BH" sz="2200" b="1" dirty="0"/>
              <a:t> 4 -أن يكونا مانعتين لنفوذ الماء إلى </a:t>
            </a:r>
          </a:p>
          <a:p>
            <a:pPr algn="r" rtl="1"/>
            <a:r>
              <a:rPr lang="ar-BH" sz="2200" b="1" dirty="0"/>
              <a:t>القدمين.</a:t>
            </a:r>
          </a:p>
          <a:p>
            <a:pPr algn="r" rtl="1">
              <a:lnSpc>
                <a:spcPct val="150000"/>
              </a:lnSpc>
            </a:pPr>
            <a:r>
              <a:rPr lang="ar-BH" sz="2200" b="1" dirty="0"/>
              <a:t>  5  – انتهاء مدّة المسح. </a:t>
            </a:r>
          </a:p>
          <a:p>
            <a:pPr algn="r" rtl="1">
              <a:lnSpc>
                <a:spcPct val="150000"/>
              </a:lnSpc>
            </a:pPr>
            <a:r>
              <a:rPr lang="ar-BH" sz="2200" b="1" dirty="0"/>
              <a:t>  6 – أن يكونا ساترين للقدمين</a:t>
            </a:r>
            <a:endParaRPr lang="ar-SA" sz="2200" b="1" dirty="0"/>
          </a:p>
          <a:p>
            <a:pPr algn="r" rtl="1">
              <a:lnSpc>
                <a:spcPct val="150000"/>
              </a:lnSpc>
            </a:pPr>
            <a:r>
              <a:rPr lang="ar-SA" sz="2200" b="1" dirty="0"/>
              <a:t>(من رؤوس الأصابع إلى الكعبين)</a:t>
            </a:r>
            <a:r>
              <a:rPr lang="ar-BH" sz="2200" b="1" dirty="0"/>
              <a:t>.</a:t>
            </a:r>
          </a:p>
          <a:p>
            <a:pPr algn="r" rtl="1">
              <a:lnSpc>
                <a:spcPct val="150000"/>
              </a:lnSpc>
            </a:pPr>
            <a:r>
              <a:rPr lang="ar-BH" sz="2200" b="1" dirty="0"/>
              <a:t> 7 -أن يكونا قويّين يمكن متابعة المشي</a:t>
            </a:r>
          </a:p>
          <a:p>
            <a:pPr algn="r" rtl="1">
              <a:lnSpc>
                <a:spcPct val="150000"/>
              </a:lnSpc>
            </a:pPr>
            <a:r>
              <a:rPr lang="ar-BH" sz="2200" b="1" dirty="0"/>
              <a:t> عليهما</a:t>
            </a:r>
            <a:r>
              <a:rPr lang="ar-SA" sz="2200" b="1" dirty="0"/>
              <a:t>.</a:t>
            </a:r>
            <a:endParaRPr lang="ar-BH" sz="2200" b="1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8AD31A3-E60A-4945-8E74-5AF87958AE8A}"/>
              </a:ext>
            </a:extLst>
          </p:cNvPr>
          <p:cNvSpPr txBox="1"/>
          <p:nvPr/>
        </p:nvSpPr>
        <p:spPr>
          <a:xfrm>
            <a:off x="10647336" y="178336"/>
            <a:ext cx="1520146" cy="662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chemeClr val="bg1"/>
                </a:solidFill>
                <a:latin typeface="Traditional Arabic" panose="02020603050405020304" pitchFamily="18" charset="-78"/>
              </a:rPr>
              <a:t>نشاط 5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0DD2B6F-A69C-43F9-8744-5CC9E9FBF2E6}"/>
              </a:ext>
            </a:extLst>
          </p:cNvPr>
          <p:cNvSpPr txBox="1"/>
          <p:nvPr/>
        </p:nvSpPr>
        <p:spPr>
          <a:xfrm>
            <a:off x="4533900" y="2657475"/>
            <a:ext cx="3524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E7951AB-589E-4B77-B8EB-351EE9E752A5}"/>
              </a:ext>
            </a:extLst>
          </p:cNvPr>
          <p:cNvSpPr txBox="1"/>
          <p:nvPr/>
        </p:nvSpPr>
        <p:spPr>
          <a:xfrm>
            <a:off x="4247959" y="2700188"/>
            <a:ext cx="39625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2</a:t>
            </a:r>
            <a:r>
              <a:rPr lang="ar-BH" sz="2400" b="1" dirty="0">
                <a:solidFill>
                  <a:srgbClr val="FF0000"/>
                </a:solidFill>
              </a:rPr>
              <a:t> –  </a:t>
            </a:r>
            <a:r>
              <a:rPr lang="ar-BH" sz="2400" b="1" dirty="0"/>
              <a:t>أن يلبسهما بعد وضوءٍ كاملٍ</a:t>
            </a:r>
            <a:r>
              <a:rPr lang="ar-BH" sz="2000" b="1" dirty="0"/>
              <a:t>.</a:t>
            </a:r>
            <a:endParaRPr lang="ar-BH" sz="24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BF55B3B-1BC5-4A44-8C10-5F8463A8BB4C}"/>
              </a:ext>
            </a:extLst>
          </p:cNvPr>
          <p:cNvSpPr txBox="1"/>
          <p:nvPr/>
        </p:nvSpPr>
        <p:spPr>
          <a:xfrm>
            <a:off x="4876800" y="3296157"/>
            <a:ext cx="33337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</a:rPr>
              <a:t>3 – </a:t>
            </a:r>
            <a:r>
              <a:rPr lang="ar-BH" sz="2400" b="1" dirty="0"/>
              <a:t>أن يكونا طاهرتين.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168C5FD-A70B-4E8D-AB76-A8EC7B1E1E2A}"/>
              </a:ext>
            </a:extLst>
          </p:cNvPr>
          <p:cNvSpPr txBox="1"/>
          <p:nvPr/>
        </p:nvSpPr>
        <p:spPr>
          <a:xfrm>
            <a:off x="4117013" y="5273223"/>
            <a:ext cx="409353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000" b="1" dirty="0">
                <a:solidFill>
                  <a:srgbClr val="FF0000"/>
                </a:solidFill>
              </a:rPr>
              <a:t>7- </a:t>
            </a:r>
            <a:r>
              <a:rPr lang="ar-BH" sz="2400" b="1" dirty="0"/>
              <a:t>أن يكونا قويّين يمكن متابعة المشي عليهما.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08E1C50-8D88-4194-A5CB-4A49513A838E}"/>
              </a:ext>
            </a:extLst>
          </p:cNvPr>
          <p:cNvSpPr txBox="1"/>
          <p:nvPr/>
        </p:nvSpPr>
        <p:spPr>
          <a:xfrm>
            <a:off x="4117013" y="3867866"/>
            <a:ext cx="409353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000" b="1" dirty="0">
                <a:solidFill>
                  <a:srgbClr val="FF0000"/>
                </a:solidFill>
              </a:rPr>
              <a:t>4   – </a:t>
            </a:r>
            <a:r>
              <a:rPr lang="ar-BH" sz="2400" b="1" dirty="0"/>
              <a:t>أن يكونا مانعتين لنفوذ الماء إلى القدمين</a:t>
            </a:r>
            <a:r>
              <a:rPr lang="ar-BH" sz="2000" b="1" dirty="0"/>
              <a:t>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99FFBFB-1E7B-4CC3-912D-6653BE9FE9F6}"/>
              </a:ext>
            </a:extLst>
          </p:cNvPr>
          <p:cNvSpPr txBox="1"/>
          <p:nvPr/>
        </p:nvSpPr>
        <p:spPr>
          <a:xfrm>
            <a:off x="4876800" y="4693105"/>
            <a:ext cx="33337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000" b="1" dirty="0">
                <a:solidFill>
                  <a:srgbClr val="FF0000"/>
                </a:solidFill>
              </a:rPr>
              <a:t>6 – </a:t>
            </a:r>
            <a:r>
              <a:rPr lang="ar-BH" sz="2400" b="1" dirty="0"/>
              <a:t>أن يكونا ساترين للقدمين.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073B8D4-6A99-4E4A-BF15-58F0538E6BE0}"/>
              </a:ext>
            </a:extLst>
          </p:cNvPr>
          <p:cNvSpPr txBox="1"/>
          <p:nvPr/>
        </p:nvSpPr>
        <p:spPr>
          <a:xfrm>
            <a:off x="436069" y="3362678"/>
            <a:ext cx="33337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</a:rPr>
              <a:t>5</a:t>
            </a:r>
            <a:r>
              <a:rPr lang="ar-BH" sz="2000" b="1" dirty="0">
                <a:solidFill>
                  <a:srgbClr val="FF0000"/>
                </a:solidFill>
              </a:rPr>
              <a:t> </a:t>
            </a:r>
            <a:r>
              <a:rPr lang="ar-BH" sz="2400" b="1" dirty="0">
                <a:solidFill>
                  <a:srgbClr val="FF0000"/>
                </a:solidFill>
              </a:rPr>
              <a:t>– </a:t>
            </a:r>
            <a:r>
              <a:rPr lang="ar-BH" sz="2400" b="1" dirty="0">
                <a:solidFill>
                  <a:schemeClr val="dk1"/>
                </a:solidFill>
              </a:rPr>
              <a:t>انتهاء مدّة المسح.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B9184EA-D83F-4311-9CF2-095FEF980A84}"/>
              </a:ext>
            </a:extLst>
          </p:cNvPr>
          <p:cNvSpPr txBox="1"/>
          <p:nvPr/>
        </p:nvSpPr>
        <p:spPr>
          <a:xfrm>
            <a:off x="436069" y="2642086"/>
            <a:ext cx="33337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</a:rPr>
              <a:t>1 - </a:t>
            </a:r>
            <a:r>
              <a:rPr lang="ar-BH" sz="2400" b="1" dirty="0">
                <a:solidFill>
                  <a:schemeClr val="dk1"/>
                </a:solidFill>
              </a:rPr>
              <a:t>خلع الخفّين أو أحدهما. 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129645" y="161421"/>
            <a:ext cx="3393656" cy="599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accent6">
                    <a:lumMod val="75000"/>
                  </a:schemeClr>
                </a:solidFill>
              </a:rPr>
              <a:t>المسح على الخفين </a:t>
            </a:r>
            <a:r>
              <a:rPr lang="ar-BH" sz="2000" b="1" dirty="0">
                <a:solidFill>
                  <a:schemeClr val="tx1"/>
                </a:solidFill>
              </a:rPr>
              <a:t>\ </a:t>
            </a:r>
            <a:r>
              <a:rPr lang="ar-BH" sz="20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1011751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07341" y="1196196"/>
            <a:ext cx="5365102" cy="2082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ar-BH" sz="3600" b="1" dirty="0">
                <a:solidFill>
                  <a:schemeClr val="accent5">
                    <a:lumMod val="75000"/>
                  </a:schemeClr>
                </a:solidFill>
              </a:rPr>
              <a:t>هل يأخذ الجوربان حكم الخفّين</a:t>
            </a:r>
            <a:r>
              <a:rPr lang="ar-SA" sz="3600" b="1" dirty="0">
                <a:solidFill>
                  <a:schemeClr val="accent5">
                    <a:lumMod val="75000"/>
                  </a:schemeClr>
                </a:solidFill>
              </a:rPr>
              <a:t>؟</a:t>
            </a:r>
          </a:p>
          <a:p>
            <a:pPr algn="ctr"/>
            <a:r>
              <a:rPr lang="ar-BH" sz="3600" b="1" dirty="0">
                <a:solidFill>
                  <a:schemeClr val="accent5">
                    <a:lumMod val="75000"/>
                  </a:schemeClr>
                </a:solidFill>
              </a:rPr>
              <a:t> و</a:t>
            </a:r>
            <a:r>
              <a:rPr lang="ar-SA" sz="3600" b="1" dirty="0">
                <a:solidFill>
                  <a:schemeClr val="accent5">
                    <a:lumMod val="75000"/>
                  </a:schemeClr>
                </a:solidFill>
              </a:rPr>
              <a:t>هل </a:t>
            </a:r>
            <a:r>
              <a:rPr lang="ar-BH" sz="3600" b="1" dirty="0">
                <a:solidFill>
                  <a:schemeClr val="accent5">
                    <a:lumMod val="75000"/>
                  </a:schemeClr>
                </a:solidFill>
              </a:rPr>
              <a:t>يجوز المسح عليهما؟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35397" y="842253"/>
            <a:ext cx="2743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9" name="سهم إلى اليسار 8"/>
          <p:cNvSpPr/>
          <p:nvPr/>
        </p:nvSpPr>
        <p:spPr>
          <a:xfrm>
            <a:off x="6794331" y="1711806"/>
            <a:ext cx="4038761" cy="1762125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/>
          <p:nvPr/>
        </p:nvSpPr>
        <p:spPr>
          <a:xfrm>
            <a:off x="7075549" y="2208147"/>
            <a:ext cx="4009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أفكّر ثمّ أجيب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E09E12ED-AEDE-495E-A868-352D10B1533F}"/>
              </a:ext>
            </a:extLst>
          </p:cNvPr>
          <p:cNvSpPr/>
          <p:nvPr/>
        </p:nvSpPr>
        <p:spPr>
          <a:xfrm>
            <a:off x="1084121" y="3890867"/>
            <a:ext cx="5365102" cy="20820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نعم يأخذ الجوربان حكم الخفّين</a:t>
            </a:r>
            <a:r>
              <a:rPr lang="ar-SA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،</a:t>
            </a:r>
            <a:r>
              <a:rPr lang="ar-BH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ويجوز المسح عليهما بالشّروط المذكورة في المسح على الخفّين.</a:t>
            </a:r>
          </a:p>
        </p:txBody>
      </p:sp>
      <p:sp>
        <p:nvSpPr>
          <p:cNvPr id="12" name="سهم إلى اليسار 8">
            <a:extLst>
              <a:ext uri="{FF2B5EF4-FFF2-40B4-BE49-F238E27FC236}">
                <a16:creationId xmlns:a16="http://schemas.microsoft.com/office/drawing/2014/main" id="{B2723AB8-316A-4DC1-BC25-B3CADF76C136}"/>
              </a:ext>
            </a:extLst>
          </p:cNvPr>
          <p:cNvSpPr/>
          <p:nvPr/>
        </p:nvSpPr>
        <p:spPr>
          <a:xfrm>
            <a:off x="6827496" y="4313524"/>
            <a:ext cx="4005595" cy="1618674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293C106-474C-4DD5-B420-486D95FC4837}"/>
              </a:ext>
            </a:extLst>
          </p:cNvPr>
          <p:cNvSpPr/>
          <p:nvPr/>
        </p:nvSpPr>
        <p:spPr>
          <a:xfrm>
            <a:off x="6794331" y="4738140"/>
            <a:ext cx="4009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الجواب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45143" y="82758"/>
            <a:ext cx="3481460" cy="599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accent6">
                    <a:lumMod val="75000"/>
                  </a:schemeClr>
                </a:solidFill>
              </a:rPr>
              <a:t>المسح على الخفين </a:t>
            </a:r>
            <a:r>
              <a:rPr lang="ar-BH" sz="2000" b="1" dirty="0">
                <a:solidFill>
                  <a:schemeClr val="tx1"/>
                </a:solidFill>
              </a:rPr>
              <a:t>\ </a:t>
            </a:r>
            <a:r>
              <a:rPr lang="ar-BH" sz="20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29406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537880" y="1117768"/>
            <a:ext cx="121477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أ</a:t>
            </a:r>
            <a:r>
              <a:rPr lang="ar-BH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- ضع كلمة (صح) أمام العبارة الصحيحة وكلمة (خطأ) أمام العبارة غير الصحيحة مما يلي: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04355" y="292171"/>
            <a:ext cx="4700453" cy="6858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النشاط الختامي</a:t>
            </a:r>
            <a:endParaRPr lang="en-US" sz="44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5359" y="1478525"/>
            <a:ext cx="9067800" cy="5379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1"/>
          <p:cNvSpPr/>
          <p:nvPr/>
        </p:nvSpPr>
        <p:spPr>
          <a:xfrm>
            <a:off x="764640" y="2320005"/>
            <a:ext cx="10756799" cy="4045874"/>
          </a:xfrm>
          <a:prstGeom prst="roundRect">
            <a:avLst/>
          </a:prstGeom>
          <a:solidFill>
            <a:srgbClr val="FFCCCC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9" name="Rectangle 10"/>
          <p:cNvSpPr/>
          <p:nvPr/>
        </p:nvSpPr>
        <p:spPr>
          <a:xfrm>
            <a:off x="975358" y="2337846"/>
            <a:ext cx="1032945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BH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1- الخفّ هو ما يلبس من جلد ونحوه. </a:t>
            </a:r>
          </a:p>
          <a:p>
            <a:pPr algn="r" rtl="1">
              <a:lnSpc>
                <a:spcPct val="150000"/>
              </a:lnSpc>
            </a:pPr>
            <a:r>
              <a:rPr lang="ar-BH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2- مدّة المسح للمقيم ثلاثة أيامٍ بلياليها.                                                           </a:t>
            </a:r>
            <a:r>
              <a:rPr lang="ar-BH" sz="1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ar-BH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3-</a:t>
            </a:r>
            <a:r>
              <a:rPr lang="ar-SA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 </a:t>
            </a:r>
            <a:r>
              <a:rPr lang="ar-BH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من شروط المسح على الخفّين خلع الخفّين أو أحدهما. </a:t>
            </a:r>
          </a:p>
          <a:p>
            <a:pPr algn="r">
              <a:lnSpc>
                <a:spcPct val="150000"/>
              </a:lnSpc>
            </a:pPr>
            <a:r>
              <a:rPr lang="ar-BH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4-</a:t>
            </a:r>
            <a:r>
              <a:rPr lang="ar-SA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 </a:t>
            </a:r>
            <a:r>
              <a:rPr lang="ar-BH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من مبطلات المسح على الخفّين انتهاء مدّة المسح.</a:t>
            </a:r>
          </a:p>
          <a:p>
            <a:pPr algn="r">
              <a:lnSpc>
                <a:spcPct val="150000"/>
              </a:lnSpc>
            </a:pPr>
            <a:r>
              <a:rPr lang="ar-BH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5-</a:t>
            </a:r>
            <a:r>
              <a:rPr lang="ar-SA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 </a:t>
            </a:r>
            <a:r>
              <a:rPr lang="ar-BH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المسح على الخفّين رخصة من الله تعالى </a:t>
            </a:r>
            <a:r>
              <a:rPr lang="ar-SA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ل</a:t>
            </a:r>
            <a:r>
              <a:rPr lang="ar-BH" sz="2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عباده. </a:t>
            </a: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</a:rPr>
              <a:t>                                              </a:t>
            </a:r>
            <a:endParaRPr lang="ar-BH" sz="28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                                          </a:t>
            </a:r>
            <a:endParaRPr lang="en-US" sz="36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930AB39-BF94-410B-893C-7D987D98BCA0}"/>
              </a:ext>
            </a:extLst>
          </p:cNvPr>
          <p:cNvSpPr txBox="1"/>
          <p:nvPr/>
        </p:nvSpPr>
        <p:spPr>
          <a:xfrm>
            <a:off x="1119823" y="2386466"/>
            <a:ext cx="12559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(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صح)</a:t>
            </a:r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7EC29F2-C217-468A-A409-65E94590206B}"/>
              </a:ext>
            </a:extLst>
          </p:cNvPr>
          <p:cNvSpPr txBox="1"/>
          <p:nvPr/>
        </p:nvSpPr>
        <p:spPr>
          <a:xfrm>
            <a:off x="1100380" y="4467435"/>
            <a:ext cx="1255362" cy="584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(صح)</a:t>
            </a:r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E79C276-66EC-4BDB-916D-4DE42C08623F}"/>
              </a:ext>
            </a:extLst>
          </p:cNvPr>
          <p:cNvSpPr txBox="1"/>
          <p:nvPr/>
        </p:nvSpPr>
        <p:spPr>
          <a:xfrm>
            <a:off x="1004200" y="5070050"/>
            <a:ext cx="137098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(صح)</a:t>
            </a:r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D86E0F4-CAB1-42B2-8717-654B40453D23}"/>
              </a:ext>
            </a:extLst>
          </p:cNvPr>
          <p:cNvSpPr txBox="1"/>
          <p:nvPr/>
        </p:nvSpPr>
        <p:spPr>
          <a:xfrm>
            <a:off x="1119823" y="3132117"/>
            <a:ext cx="13444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BH" sz="3200" b="1" dirty="0">
                <a:solidFill>
                  <a:srgbClr val="7030A0"/>
                </a:solidFill>
              </a:rPr>
              <a:t>(خطأ)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AC72FEF-0C29-43C1-99D5-D7A00C417D95}"/>
              </a:ext>
            </a:extLst>
          </p:cNvPr>
          <p:cNvSpPr txBox="1"/>
          <p:nvPr/>
        </p:nvSpPr>
        <p:spPr>
          <a:xfrm>
            <a:off x="1119823" y="3772148"/>
            <a:ext cx="12553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solidFill>
                  <a:srgbClr val="7030A0"/>
                </a:solidFill>
              </a:rPr>
              <a:t>(خطأ)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45143" y="82758"/>
            <a:ext cx="3481460" cy="599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accent6">
                    <a:lumMod val="75000"/>
                  </a:schemeClr>
                </a:solidFill>
              </a:rPr>
              <a:t>المسح على الخفين </a:t>
            </a:r>
            <a:r>
              <a:rPr lang="ar-BH" sz="2000" b="1" dirty="0">
                <a:solidFill>
                  <a:schemeClr val="tx1"/>
                </a:solidFill>
              </a:rPr>
              <a:t>\ </a:t>
            </a:r>
            <a:r>
              <a:rPr lang="ar-BH" sz="20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04354" y="300604"/>
            <a:ext cx="4700453" cy="6858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إجابة النشاط الختامي</a:t>
            </a:r>
            <a:endParaRPr lang="en-US" sz="44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87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  <p:bldP spid="11" grpId="0"/>
      <p:bldP spid="16" grpId="0"/>
      <p:bldP spid="17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447295" y="1164558"/>
            <a:ext cx="5568614" cy="51919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BH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  <a:p>
            <a:pPr algn="r"/>
            <a:r>
              <a:rPr lang="ar-BH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1ـ اذكر ثلاثة شروط للمسح على الخفّين:</a:t>
            </a:r>
          </a:p>
          <a:p>
            <a:pPr marL="457200" indent="-457200" algn="l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</a:rPr>
              <a:t>.............................................</a:t>
            </a:r>
            <a:r>
              <a:rPr lang="ar-SA" sz="2800" b="1" dirty="0">
                <a:solidFill>
                  <a:schemeClr val="tx1"/>
                </a:solidFill>
              </a:rPr>
              <a:t>..</a:t>
            </a:r>
            <a:r>
              <a:rPr lang="ar-BH" sz="2800" b="1" dirty="0">
                <a:solidFill>
                  <a:schemeClr val="tx1"/>
                </a:solidFill>
              </a:rPr>
              <a:t>.</a:t>
            </a:r>
            <a:endParaRPr lang="ar-SA" sz="2800" b="1" dirty="0">
              <a:solidFill>
                <a:schemeClr val="tx1"/>
              </a:solidFill>
            </a:endParaRPr>
          </a:p>
          <a:p>
            <a:pPr marL="457200" indent="-457200" algn="l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</a:rPr>
              <a:t>........................................</a:t>
            </a:r>
            <a:r>
              <a:rPr lang="ar-SA" sz="2800" b="1" dirty="0">
                <a:solidFill>
                  <a:schemeClr val="tx1"/>
                </a:solidFill>
              </a:rPr>
              <a:t>....</a:t>
            </a:r>
            <a:r>
              <a:rPr lang="ar-BH" sz="2800" b="1" dirty="0">
                <a:solidFill>
                  <a:schemeClr val="tx1"/>
                </a:solidFill>
              </a:rPr>
              <a:t>....</a:t>
            </a:r>
          </a:p>
          <a:p>
            <a:pPr marL="457200" indent="-457200" algn="l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</a:rPr>
              <a:t>............................................</a:t>
            </a:r>
            <a:r>
              <a:rPr lang="ar-SA" sz="2800" b="1" dirty="0">
                <a:solidFill>
                  <a:schemeClr val="tx1"/>
                </a:solidFill>
              </a:rPr>
              <a:t>.</a:t>
            </a:r>
            <a:r>
              <a:rPr lang="ar-BH" sz="2800" b="1" dirty="0">
                <a:solidFill>
                  <a:schemeClr val="tx1"/>
                </a:solidFill>
              </a:rPr>
              <a:t>...</a:t>
            </a:r>
          </a:p>
          <a:p>
            <a:pPr algn="r"/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algn="r"/>
            <a:endParaRPr lang="en-US" sz="2800" b="1" dirty="0">
              <a:solidFill>
                <a:schemeClr val="tx1"/>
              </a:solidFill>
            </a:endParaRPr>
          </a:p>
          <a:p>
            <a:pPr algn="r"/>
            <a:r>
              <a:rPr lang="ar-B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</a:t>
            </a:r>
            <a:r>
              <a:rPr lang="ar-BH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2ـ اذكر مبطلات المسح على الخفّين: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</a:rPr>
              <a:t> .........................................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</a:rPr>
              <a:t>..........................................</a:t>
            </a:r>
            <a:endParaRPr lang="ar-BH" b="1" dirty="0"/>
          </a:p>
        </p:txBody>
      </p:sp>
      <p:sp>
        <p:nvSpPr>
          <p:cNvPr id="4" name="مستطيل 3"/>
          <p:cNvSpPr/>
          <p:nvPr/>
        </p:nvSpPr>
        <p:spPr>
          <a:xfrm>
            <a:off x="189773" y="1178603"/>
            <a:ext cx="6125030" cy="519193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  <a:tint val="66000"/>
                  <a:satMod val="160000"/>
                </a:schemeClr>
              </a:gs>
              <a:gs pos="50000">
                <a:schemeClr val="accent2">
                  <a:tint val="66000"/>
                  <a:satMod val="160000"/>
                  <a:tint val="44500"/>
                  <a:satMod val="160000"/>
                </a:schemeClr>
              </a:gs>
              <a:gs pos="100000">
                <a:schemeClr val="accent2">
                  <a:tint val="66000"/>
                  <a:satMod val="160000"/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BH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  <a:p>
            <a:pPr algn="r"/>
            <a:r>
              <a:rPr lang="ar-BH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3ـ صوّب العبارة الآتية:</a:t>
            </a:r>
          </a:p>
          <a:p>
            <a:pPr algn="r"/>
            <a:r>
              <a:rPr lang="ar-BH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يلبس المسلم خفّيه قبل الوضوء، وإذا أعاد وضوؤه يغسلهما.     </a:t>
            </a:r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 </a:t>
            </a:r>
            <a:endParaRPr lang="ar-BH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</a:rPr>
              <a:t> ......................................................</a:t>
            </a:r>
          </a:p>
          <a:p>
            <a:pPr algn="r" rtl="1">
              <a:lnSpc>
                <a:spcPct val="150000"/>
              </a:lnSpc>
            </a:pPr>
            <a:r>
              <a:rPr lang="ar-BH" sz="2800" b="1" dirty="0">
                <a:solidFill>
                  <a:schemeClr val="tx1"/>
                </a:solidFill>
              </a:rPr>
              <a:t>............................................................</a:t>
            </a:r>
          </a:p>
          <a:p>
            <a:pPr algn="r" rtl="1"/>
            <a:endParaRPr lang="en-US" sz="2800" b="1" dirty="0">
              <a:solidFill>
                <a:schemeClr val="tx1"/>
              </a:solidFill>
            </a:endParaRPr>
          </a:p>
          <a:p>
            <a:pPr algn="r" rtl="1"/>
            <a:endParaRPr lang="ar-BH" sz="2800" b="1" dirty="0">
              <a:solidFill>
                <a:schemeClr val="tx1"/>
              </a:solidFill>
              <a:latin typeface="Frutiger LT Arabic 55 Roman" panose="01000000000000000000" pitchFamily="2" charset="-78"/>
            </a:endParaRPr>
          </a:p>
          <a:p>
            <a:pPr algn="r" rtl="1"/>
            <a:r>
              <a:rPr lang="ar-BH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4ـ متى تبدأ مدّة المسح ؟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</a:rPr>
              <a:t>....................................................... .......................................................</a:t>
            </a:r>
          </a:p>
          <a:p>
            <a:pPr algn="r" rtl="1"/>
            <a:endParaRPr lang="ar-BH" sz="2400" b="1" dirty="0">
              <a:solidFill>
                <a:schemeClr val="tx1"/>
              </a:solidFill>
              <a:latin typeface="Frutiger LT Arabic 55 Roman" panose="01000000000000000000" pitchFamily="2" charset="-78"/>
            </a:endParaRPr>
          </a:p>
          <a:p>
            <a:pPr algn="r" rtl="1"/>
            <a:endParaRPr lang="ar-BH" b="1" dirty="0">
              <a:latin typeface="Frutiger LT Arabic 55 Roman" panose="01000000000000000000" pitchFamily="2" charset="-78"/>
            </a:endParaRPr>
          </a:p>
        </p:txBody>
      </p:sp>
      <p:sp>
        <p:nvSpPr>
          <p:cNvPr id="5" name="Rounded Rectangle 11"/>
          <p:cNvSpPr/>
          <p:nvPr/>
        </p:nvSpPr>
        <p:spPr>
          <a:xfrm>
            <a:off x="3998563" y="158121"/>
            <a:ext cx="5521722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ب- </a:t>
            </a:r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أ</a:t>
            </a:r>
            <a:r>
              <a:rPr lang="ar-BH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جب عن الأسئلة الآتية: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5143" y="82758"/>
            <a:ext cx="3481460" cy="599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accent6">
                    <a:lumMod val="75000"/>
                  </a:schemeClr>
                </a:solidFill>
              </a:rPr>
              <a:t>المسح على الخفين </a:t>
            </a:r>
            <a:r>
              <a:rPr lang="ar-BH" sz="2000" b="1" dirty="0">
                <a:solidFill>
                  <a:schemeClr val="tx1"/>
                </a:solidFill>
              </a:rPr>
              <a:t>\ </a:t>
            </a:r>
            <a:r>
              <a:rPr lang="ar-BH" sz="20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323260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524786" y="1178603"/>
            <a:ext cx="5534666" cy="51919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BH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  <a:p>
            <a:pPr algn="r"/>
            <a:r>
              <a:rPr lang="ar-BH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1</a:t>
            </a:r>
            <a:r>
              <a:rPr lang="ar-BH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- اذكر ثلاثة شروط للمسح على الخفّين:</a:t>
            </a:r>
          </a:p>
          <a:p>
            <a:pPr lvl="0" algn="r" rtl="1"/>
            <a:r>
              <a:rPr lang="ar-BH" sz="2800" b="1" dirty="0">
                <a:solidFill>
                  <a:srgbClr val="002060"/>
                </a:solidFill>
              </a:rPr>
              <a:t>1- أن يكونا</a:t>
            </a:r>
            <a:r>
              <a:rPr lang="ar-SA" sz="2800" b="1" dirty="0">
                <a:solidFill>
                  <a:srgbClr val="002060"/>
                </a:solidFill>
              </a:rPr>
              <a:t> </a:t>
            </a:r>
            <a:r>
              <a:rPr lang="ar-BH" sz="2800" b="1" dirty="0">
                <a:solidFill>
                  <a:srgbClr val="002060"/>
                </a:solidFill>
              </a:rPr>
              <a:t>طاهرتين</a:t>
            </a:r>
            <a:r>
              <a:rPr lang="ar-BH" sz="2800" b="1" dirty="0">
                <a:solidFill>
                  <a:prstClr val="black"/>
                </a:solidFill>
              </a:rPr>
              <a:t>.</a:t>
            </a:r>
            <a:endParaRPr lang="ar-BH" sz="2800" b="1" dirty="0">
              <a:solidFill>
                <a:srgbClr val="002060"/>
              </a:solidFill>
            </a:endParaRPr>
          </a:p>
          <a:p>
            <a:pPr lvl="0" algn="r" rtl="1"/>
            <a:r>
              <a:rPr lang="ar-SA" sz="2800" b="1" dirty="0">
                <a:solidFill>
                  <a:schemeClr val="tx1"/>
                </a:solidFill>
              </a:rPr>
              <a:t>2- أ</a:t>
            </a:r>
            <a:r>
              <a:rPr lang="ar-BH" sz="2800" b="1" dirty="0">
                <a:solidFill>
                  <a:srgbClr val="002060"/>
                </a:solidFill>
              </a:rPr>
              <a:t>ن يلبسهما بعد وضوء كامل</a:t>
            </a:r>
            <a:r>
              <a:rPr lang="ar-BH" sz="2800" b="1" dirty="0">
                <a:solidFill>
                  <a:prstClr val="black"/>
                </a:solidFill>
              </a:rPr>
              <a:t>.</a:t>
            </a:r>
            <a:endParaRPr lang="ar-BH" sz="2800" b="1" dirty="0">
              <a:solidFill>
                <a:srgbClr val="002060"/>
              </a:solidFill>
            </a:endParaRPr>
          </a:p>
          <a:p>
            <a:pPr lvl="0" algn="r" rtl="1"/>
            <a:r>
              <a:rPr lang="ar-BH" sz="2800" b="1" dirty="0">
                <a:solidFill>
                  <a:srgbClr val="002060"/>
                </a:solidFill>
              </a:rPr>
              <a:t>3- أن يكونا ساترين للقدمين</a:t>
            </a:r>
            <a:r>
              <a:rPr lang="ar-BH" sz="2800" b="1" dirty="0">
                <a:solidFill>
                  <a:prstClr val="black"/>
                </a:solidFill>
              </a:rPr>
              <a:t>.</a:t>
            </a:r>
            <a:endParaRPr lang="ar-BH" sz="2800" b="1" dirty="0">
              <a:solidFill>
                <a:srgbClr val="002060"/>
              </a:solidFill>
            </a:endParaRPr>
          </a:p>
          <a:p>
            <a:pPr algn="r"/>
            <a:r>
              <a:rPr lang="ar-BH" sz="2800" b="1" dirty="0">
                <a:solidFill>
                  <a:srgbClr val="002060"/>
                </a:solidFill>
              </a:rPr>
              <a:t>4- أن يكونا قويّين يمكن المشي عليهما.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algn="r" rtl="1"/>
            <a:r>
              <a:rPr lang="ar-BH" sz="2800" b="1" dirty="0">
                <a:solidFill>
                  <a:srgbClr val="002060"/>
                </a:solidFill>
              </a:rPr>
              <a:t>5- أن يكونا مانعتين لنفوذ الماء إلى القدمين</a:t>
            </a:r>
            <a:r>
              <a:rPr lang="ar-BH" sz="2800" b="1" dirty="0">
                <a:solidFill>
                  <a:schemeClr val="tx1"/>
                </a:solidFill>
              </a:rPr>
              <a:t>.</a:t>
            </a:r>
          </a:p>
          <a:p>
            <a:pPr algn="r"/>
            <a:endParaRPr lang="en-US" sz="2800" b="1" dirty="0">
              <a:solidFill>
                <a:schemeClr val="tx1"/>
              </a:solidFill>
            </a:endParaRPr>
          </a:p>
          <a:p>
            <a:pPr algn="r"/>
            <a:r>
              <a:rPr lang="ar-BH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 2ـ اذكر مبطلات المسح على الخفّين: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</a:rPr>
              <a:t> </a:t>
            </a:r>
            <a:r>
              <a:rPr lang="ar-BH" sz="2800" b="1" dirty="0">
                <a:solidFill>
                  <a:srgbClr val="002060"/>
                </a:solidFill>
              </a:rPr>
              <a:t>خلع الخفّين أو أحدهما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rgbClr val="002060"/>
                </a:solidFill>
              </a:rPr>
              <a:t>انتهاء مدّة</a:t>
            </a:r>
            <a:r>
              <a:rPr lang="ar-SA" sz="2800" b="1" dirty="0">
                <a:solidFill>
                  <a:srgbClr val="002060"/>
                </a:solidFill>
              </a:rPr>
              <a:t> </a:t>
            </a:r>
            <a:r>
              <a:rPr lang="ar-BH" sz="2800" b="1" dirty="0">
                <a:solidFill>
                  <a:srgbClr val="002060"/>
                </a:solidFill>
              </a:rPr>
              <a:t>المسح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61256" y="1178603"/>
            <a:ext cx="6125030" cy="519193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  <a:tint val="66000"/>
                  <a:satMod val="160000"/>
                </a:schemeClr>
              </a:gs>
              <a:gs pos="50000">
                <a:schemeClr val="accent2">
                  <a:tint val="66000"/>
                  <a:satMod val="160000"/>
                  <a:tint val="44500"/>
                  <a:satMod val="160000"/>
                </a:schemeClr>
              </a:gs>
              <a:gs pos="100000">
                <a:schemeClr val="accent2">
                  <a:tint val="66000"/>
                  <a:satMod val="160000"/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</a:t>
            </a:r>
          </a:p>
          <a:p>
            <a:pPr algn="r"/>
            <a:r>
              <a:rPr lang="ar-BH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3ـ صوّب العبارة الآتية:</a:t>
            </a:r>
          </a:p>
          <a:p>
            <a:pPr algn="r"/>
            <a:r>
              <a:rPr lang="ar-BH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يلبس المسلم خفّيه قبل الوضوء، وإذا أعاد وضوؤه يغسلهما.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chemeClr val="tx1"/>
                </a:solidFill>
              </a:rPr>
              <a:t> </a:t>
            </a:r>
            <a:r>
              <a:rPr lang="ar-BH" sz="2800" b="1" dirty="0">
                <a:solidFill>
                  <a:srgbClr val="002060"/>
                </a:solidFill>
              </a:rPr>
              <a:t>يلبس المسلم خفّيه بعد الوضوء، وإذا أعاد وضوؤه يمسح عليهما.</a:t>
            </a:r>
          </a:p>
          <a:p>
            <a:pPr algn="r" rtl="1"/>
            <a:endParaRPr lang="en-US" sz="2800" b="1" dirty="0">
              <a:solidFill>
                <a:schemeClr val="tx1"/>
              </a:solidFill>
            </a:endParaRPr>
          </a:p>
          <a:p>
            <a:pPr algn="r" rtl="1"/>
            <a:endParaRPr lang="ar-BH" sz="2800" b="1" dirty="0">
              <a:solidFill>
                <a:schemeClr val="tx1"/>
              </a:solidFill>
              <a:latin typeface="Frutiger LT Arabic 55 Roman" panose="01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BH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4</a:t>
            </a:r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 </a:t>
            </a:r>
            <a:r>
              <a:rPr lang="ar-BH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ـ متى تبدأ مدّة المسح ؟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BH" sz="2800" b="1" dirty="0">
                <a:solidFill>
                  <a:srgbClr val="002060"/>
                </a:solidFill>
              </a:rPr>
              <a:t>وقت انْتقاض الوضوء بعد لبس الخفّين</a:t>
            </a:r>
            <a:r>
              <a:rPr lang="ar-BH" sz="2800" b="1" dirty="0">
                <a:solidFill>
                  <a:schemeClr val="tx1"/>
                </a:solidFill>
              </a:rPr>
              <a:t>.</a:t>
            </a:r>
          </a:p>
          <a:p>
            <a:pPr algn="r" rtl="1"/>
            <a:endParaRPr lang="ar-BH" sz="2400" b="1" dirty="0">
              <a:solidFill>
                <a:schemeClr val="tx1"/>
              </a:solidFill>
              <a:latin typeface="Frutiger LT Arabic 55 Roman" panose="01000000000000000000" pitchFamily="2" charset="-78"/>
            </a:endParaRPr>
          </a:p>
          <a:p>
            <a:pPr algn="r" rtl="1"/>
            <a:endParaRPr lang="ar-BH" b="1" dirty="0">
              <a:latin typeface="Frutiger LT Arabic 55 Roman" panose="01000000000000000000" pitchFamily="2" charset="-78"/>
            </a:endParaRPr>
          </a:p>
        </p:txBody>
      </p:sp>
      <p:sp>
        <p:nvSpPr>
          <p:cNvPr id="5" name="Rounded Rectangle 11"/>
          <p:cNvSpPr/>
          <p:nvPr/>
        </p:nvSpPr>
        <p:spPr>
          <a:xfrm>
            <a:off x="3983064" y="158121"/>
            <a:ext cx="5537221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ب- أجب عن الأسئلة الآتية: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</a:endParaRPr>
          </a:p>
        </p:txBody>
      </p:sp>
      <p:sp>
        <p:nvSpPr>
          <p:cNvPr id="6" name="مخطط انسيابي: تحضير 5"/>
          <p:cNvSpPr/>
          <p:nvPr/>
        </p:nvSpPr>
        <p:spPr>
          <a:xfrm>
            <a:off x="9705458" y="158121"/>
            <a:ext cx="2092960" cy="897468"/>
          </a:xfrm>
          <a:prstGeom prst="flowChartPreparation">
            <a:avLst/>
          </a:prstGeom>
          <a:solidFill>
            <a:srgbClr val="FFCCCC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</a:rPr>
              <a:t>الجواب: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45143" y="82758"/>
            <a:ext cx="3481460" cy="599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accent6">
                    <a:lumMod val="75000"/>
                  </a:schemeClr>
                </a:solidFill>
              </a:rPr>
              <a:t>المسح على الخفين </a:t>
            </a:r>
            <a:r>
              <a:rPr lang="ar-BH" sz="2000" b="1" dirty="0">
                <a:solidFill>
                  <a:schemeClr val="tx1"/>
                </a:solidFill>
              </a:rPr>
              <a:t>\ </a:t>
            </a:r>
            <a:r>
              <a:rPr lang="ar-BH" sz="20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37018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0134">
            <a:off x="4761352" y="4055651"/>
            <a:ext cx="2192102" cy="2192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B6FAD9-0EF8-45A2-8CB4-DBB25E0BBA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390" y="2355943"/>
            <a:ext cx="10486029" cy="256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AB52A6-61E4-49D2-B0DF-E1F9C73FB900}"/>
              </a:ext>
            </a:extLst>
          </p:cNvPr>
          <p:cNvSpPr txBox="1">
            <a:spLocks/>
          </p:cNvSpPr>
          <p:nvPr/>
        </p:nvSpPr>
        <p:spPr>
          <a:xfrm>
            <a:off x="3254478" y="1030380"/>
            <a:ext cx="5943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9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  <a:endParaRPr lang="en-US" sz="9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830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C 0.06901 4.81481E-6 0.12396 -0.05602 0.12396 -0.125 C 0.12396 -0.05602 0.17903 -0.00093 0.24804 -0.00093 C 0.17903 -0.00093 0.125 0.05601 0.125 0.125 C 0.125 0.05601 0.06901 4.81481E-6 2.08333E-6 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2C52-7C3C-43C2-9B66-8C3B972A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827" y="12200"/>
            <a:ext cx="5377218" cy="1137237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>
                <a:solidFill>
                  <a:srgbClr val="C00000"/>
                </a:solidFill>
                <a:latin typeface="Traditional Arabic" panose="02020603050405020304" pitchFamily="18" charset="-78"/>
                <a:cs typeface="+mn-cs"/>
              </a:rPr>
              <a:t>الأهداف التعلمية:</a:t>
            </a:r>
            <a:r>
              <a:rPr lang="ar-BH" sz="6600" b="1" dirty="0">
                <a:solidFill>
                  <a:srgbClr val="C00000"/>
                </a:solidFill>
                <a:cs typeface="+mn-cs"/>
              </a:rPr>
              <a:t>  </a:t>
            </a:r>
            <a:endParaRPr lang="en-US" sz="6600" b="1" dirty="0">
              <a:solidFill>
                <a:srgbClr val="C00000"/>
              </a:solidFill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749596-62E5-4C3F-8848-4BBF0C7B2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02994"/>
              </p:ext>
            </p:extLst>
          </p:nvPr>
        </p:nvGraphicFramePr>
        <p:xfrm>
          <a:off x="145143" y="2046514"/>
          <a:ext cx="11543799" cy="4594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768" y="82758"/>
            <a:ext cx="1646183" cy="1268068"/>
          </a:xfrm>
          <a:prstGeom prst="rect">
            <a:avLst/>
          </a:prstGeom>
        </p:spPr>
      </p:pic>
      <p:sp>
        <p:nvSpPr>
          <p:cNvPr id="6" name="مستطيل: زوايا قطرية مستديرة 40">
            <a:extLst>
              <a:ext uri="{FF2B5EF4-FFF2-40B4-BE49-F238E27FC236}">
                <a16:creationId xmlns:a16="http://schemas.microsoft.com/office/drawing/2014/main" id="{55772E6A-77A5-4B15-923D-3F7B16720704}"/>
              </a:ext>
            </a:extLst>
          </p:cNvPr>
          <p:cNvSpPr/>
          <p:nvPr/>
        </p:nvSpPr>
        <p:spPr>
          <a:xfrm>
            <a:off x="1193369" y="1219823"/>
            <a:ext cx="9326399" cy="505560"/>
          </a:xfrm>
          <a:prstGeom prst="round2DiagRect">
            <a:avLst>
              <a:gd name="adj1" fmla="val 16667"/>
              <a:gd name="adj2" fmla="val 13450"/>
            </a:avLst>
          </a:prstGeom>
          <a:solidFill>
            <a:schemeClr val="bg2"/>
          </a:solidFill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مستطيل 2"/>
          <p:cNvSpPr/>
          <p:nvPr/>
        </p:nvSpPr>
        <p:spPr>
          <a:xfrm>
            <a:off x="1221247" y="1149437"/>
            <a:ext cx="914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3600" b="1" dirty="0"/>
              <a:t>يتوقع من </a:t>
            </a:r>
            <a:r>
              <a:rPr lang="ar-SA" sz="3600" b="1" dirty="0"/>
              <a:t>المتعلم</a:t>
            </a:r>
            <a:r>
              <a:rPr lang="ar-BH" sz="3600" b="1" dirty="0"/>
              <a:t> في نهاية هذا الدرس </a:t>
            </a:r>
            <a:r>
              <a:rPr lang="ar-SA" sz="3600" b="1" dirty="0"/>
              <a:t>أن يكون قادرًا على:</a:t>
            </a:r>
            <a:endParaRPr lang="ar-BH" sz="3600" dirty="0"/>
          </a:p>
        </p:txBody>
      </p:sp>
      <p:sp>
        <p:nvSpPr>
          <p:cNvPr id="7" name="مستطيل 6"/>
          <p:cNvSpPr/>
          <p:nvPr/>
        </p:nvSpPr>
        <p:spPr>
          <a:xfrm>
            <a:off x="145143" y="82758"/>
            <a:ext cx="3481460" cy="599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accent6">
                    <a:lumMod val="75000"/>
                  </a:schemeClr>
                </a:solidFill>
              </a:rPr>
              <a:t>المسح على الخفين </a:t>
            </a:r>
            <a:r>
              <a:rPr lang="ar-BH" sz="2000" b="1" dirty="0">
                <a:solidFill>
                  <a:schemeClr val="tx1"/>
                </a:solidFill>
              </a:rPr>
              <a:t>\ </a:t>
            </a:r>
            <a:r>
              <a:rPr lang="ar-BH" sz="20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  <p:sp>
        <p:nvSpPr>
          <p:cNvPr id="11" name="سهم منحني إلى اليسار 10"/>
          <p:cNvSpPr/>
          <p:nvPr/>
        </p:nvSpPr>
        <p:spPr>
          <a:xfrm>
            <a:off x="10833315" y="1481433"/>
            <a:ext cx="1100380" cy="8123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3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3A346E-505E-46EA-BC18-049B6F098756}"/>
              </a:ext>
            </a:extLst>
          </p:cNvPr>
          <p:cNvSpPr txBox="1"/>
          <p:nvPr/>
        </p:nvSpPr>
        <p:spPr>
          <a:xfrm>
            <a:off x="3372433" y="101175"/>
            <a:ext cx="6701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من خلال</a:t>
            </a:r>
            <a:r>
              <a:rPr lang="ar-SA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 ترتيب</a:t>
            </a:r>
            <a:r>
              <a:rPr lang="ar-B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 </a:t>
            </a:r>
            <a:r>
              <a:rPr lang="ar-SA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البطاقات</a:t>
            </a:r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2E92CD-F7B3-4BF9-B29E-9A361295A3A4}"/>
              </a:ext>
            </a:extLst>
          </p:cNvPr>
          <p:cNvSpPr/>
          <p:nvPr/>
        </p:nvSpPr>
        <p:spPr>
          <a:xfrm>
            <a:off x="1494241" y="4509302"/>
            <a:ext cx="5670159" cy="956603"/>
          </a:xfrm>
          <a:prstGeom prst="rect">
            <a:avLst/>
          </a:prstGeom>
          <a:solidFill>
            <a:srgbClr val="FF8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جلد</a:t>
            </a:r>
            <a:endParaRPr lang="en-US" sz="3600" b="1" dirty="0">
              <a:solidFill>
                <a:schemeClr val="tx1"/>
              </a:solidFill>
              <a:cs typeface="Khalid Art bold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BC65A-8116-43F9-AF7D-B7B6CDB89289}"/>
              </a:ext>
            </a:extLst>
          </p:cNvPr>
          <p:cNvSpPr/>
          <p:nvPr/>
        </p:nvSpPr>
        <p:spPr>
          <a:xfrm>
            <a:off x="7847425" y="3085072"/>
            <a:ext cx="2672862" cy="9566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</a:rPr>
              <a:t>القدمين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A54136-4D63-4194-9F19-7B8B0009E6A3}"/>
              </a:ext>
            </a:extLst>
          </p:cNvPr>
          <p:cNvSpPr/>
          <p:nvPr/>
        </p:nvSpPr>
        <p:spPr>
          <a:xfrm>
            <a:off x="4813929" y="3085072"/>
            <a:ext cx="2672862" cy="956603"/>
          </a:xfrm>
          <a:prstGeom prst="rect">
            <a:avLst/>
          </a:prstGeom>
          <a:solidFill>
            <a:srgbClr val="E0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3D3628-E4D9-4A5D-B2C1-80F4B77C9E35}"/>
              </a:ext>
            </a:extLst>
          </p:cNvPr>
          <p:cNvSpPr/>
          <p:nvPr/>
        </p:nvSpPr>
        <p:spPr>
          <a:xfrm>
            <a:off x="1494241" y="3112562"/>
            <a:ext cx="2959054" cy="9566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3600" b="1" dirty="0">
                <a:solidFill>
                  <a:schemeClr val="tx1"/>
                </a:solidFill>
              </a:rPr>
              <a:t>ونحوه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DBC65A-8116-43F9-AF7D-B7B6CDB89289}"/>
              </a:ext>
            </a:extLst>
          </p:cNvPr>
          <p:cNvSpPr/>
          <p:nvPr/>
        </p:nvSpPr>
        <p:spPr>
          <a:xfrm>
            <a:off x="7847425" y="4459955"/>
            <a:ext cx="2672862" cy="9566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</a:rPr>
              <a:t>ما يلبس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63364" y="59298"/>
            <a:ext cx="207896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chemeClr val="bg1"/>
                </a:solidFill>
                <a:latin typeface="Traditional Arabic" panose="02020603050405020304" pitchFamily="18" charset="-78"/>
              </a:rPr>
              <a:t>نشاط 1</a:t>
            </a:r>
          </a:p>
        </p:txBody>
      </p:sp>
      <p:sp>
        <p:nvSpPr>
          <p:cNvPr id="13" name="وسيلة شرح مع سهم إلى الأسفل 12"/>
          <p:cNvSpPr/>
          <p:nvPr/>
        </p:nvSpPr>
        <p:spPr>
          <a:xfrm>
            <a:off x="2691017" y="1525015"/>
            <a:ext cx="6701246" cy="1350917"/>
          </a:xfrm>
          <a:prstGeom prst="downArrowCallou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03B493D-EF9F-4E99-81E4-8C68099D13BF}"/>
              </a:ext>
            </a:extLst>
          </p:cNvPr>
          <p:cNvSpPr txBox="1">
            <a:spLocks/>
          </p:cNvSpPr>
          <p:nvPr/>
        </p:nvSpPr>
        <p:spPr>
          <a:xfrm>
            <a:off x="2808584" y="1542216"/>
            <a:ext cx="6583679" cy="876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ea typeface="+mn-ea"/>
                <a:cs typeface="+mn-cs"/>
              </a:rPr>
              <a:t>وضّح المقصود بالخف: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45143" y="82758"/>
            <a:ext cx="3481460" cy="599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accent6">
                    <a:lumMod val="75000"/>
                  </a:schemeClr>
                </a:solidFill>
              </a:rPr>
              <a:t>المسح على الخفين </a:t>
            </a:r>
            <a:r>
              <a:rPr lang="ar-BH" sz="2000" b="1" dirty="0">
                <a:solidFill>
                  <a:schemeClr val="tx1"/>
                </a:solidFill>
              </a:rPr>
              <a:t>\ </a:t>
            </a:r>
            <a:r>
              <a:rPr lang="ar-BH" sz="20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37009108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3724" y="171085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 </a:t>
            </a:r>
          </a:p>
        </p:txBody>
      </p:sp>
      <p:sp>
        <p:nvSpPr>
          <p:cNvPr id="6" name="وسيلة شرح مع سهم إلى الأسفل 5"/>
          <p:cNvSpPr/>
          <p:nvPr/>
        </p:nvSpPr>
        <p:spPr>
          <a:xfrm>
            <a:off x="3634361" y="940526"/>
            <a:ext cx="4895139" cy="1540681"/>
          </a:xfrm>
          <a:prstGeom prst="downArrowCallout">
            <a:avLst/>
          </a:prstGeom>
          <a:solidFill>
            <a:srgbClr val="DDF38D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1C735E-5D78-4C53-872F-38DEEDA7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443" y="940526"/>
            <a:ext cx="2070213" cy="1013192"/>
          </a:xfrm>
        </p:spPr>
        <p:txBody>
          <a:bodyPr>
            <a:noAutofit/>
          </a:bodyPr>
          <a:lstStyle/>
          <a:p>
            <a:pPr algn="ctr"/>
            <a:r>
              <a:rPr lang="ar-BH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ea typeface="+mn-ea"/>
                <a:cs typeface="+mn-cs"/>
              </a:rPr>
              <a:t>الخ</a:t>
            </a:r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ea typeface="+mn-ea"/>
                <a:cs typeface="+mn-cs"/>
              </a:rPr>
              <a:t>ُ</a:t>
            </a:r>
            <a:r>
              <a:rPr lang="ar-BH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ea typeface="+mn-ea"/>
                <a:cs typeface="+mn-cs"/>
              </a:rPr>
              <a:t>ف</a:t>
            </a:r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ea typeface="+mn-ea"/>
                <a:cs typeface="+mn-cs"/>
              </a:rPr>
              <a:t>ُّ</a:t>
            </a:r>
            <a:r>
              <a:rPr lang="ar-BH" sz="72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72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90110" y="3316271"/>
            <a:ext cx="11183638" cy="14499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5A7697-A72C-4F38-8461-3A81FAAB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842" y="3663436"/>
            <a:ext cx="9287295" cy="10172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BH" sz="4000" b="1" dirty="0"/>
              <a:t>هو ما يُلبس على القدمين من جلدٍ ونحوه.</a:t>
            </a:r>
            <a:endParaRPr lang="en-US" sz="4000" b="1" dirty="0"/>
          </a:p>
        </p:txBody>
      </p:sp>
      <p:sp>
        <p:nvSpPr>
          <p:cNvPr id="12" name="مستطيل: زوايا مستديرة 1">
            <a:extLst>
              <a:ext uri="{FF2B5EF4-FFF2-40B4-BE49-F238E27FC236}">
                <a16:creationId xmlns:a16="http://schemas.microsoft.com/office/drawing/2014/main" id="{43146DC4-41F7-4131-96C5-E237331E76F9}"/>
              </a:ext>
            </a:extLst>
          </p:cNvPr>
          <p:cNvSpPr/>
          <p:nvPr/>
        </p:nvSpPr>
        <p:spPr>
          <a:xfrm>
            <a:off x="82739" y="2904958"/>
            <a:ext cx="11998381" cy="2534194"/>
          </a:xfrm>
          <a:custGeom>
            <a:avLst/>
            <a:gdLst>
              <a:gd name="connsiteX0" fmla="*/ 0 w 10591800"/>
              <a:gd name="connsiteY0" fmla="*/ 181971 h 1091803"/>
              <a:gd name="connsiteX1" fmla="*/ 181971 w 10591800"/>
              <a:gd name="connsiteY1" fmla="*/ 0 h 1091803"/>
              <a:gd name="connsiteX2" fmla="*/ 10409829 w 10591800"/>
              <a:gd name="connsiteY2" fmla="*/ 0 h 1091803"/>
              <a:gd name="connsiteX3" fmla="*/ 10591800 w 10591800"/>
              <a:gd name="connsiteY3" fmla="*/ 181971 h 1091803"/>
              <a:gd name="connsiteX4" fmla="*/ 10591800 w 10591800"/>
              <a:gd name="connsiteY4" fmla="*/ 909832 h 1091803"/>
              <a:gd name="connsiteX5" fmla="*/ 10409829 w 10591800"/>
              <a:gd name="connsiteY5" fmla="*/ 1091803 h 1091803"/>
              <a:gd name="connsiteX6" fmla="*/ 181971 w 10591800"/>
              <a:gd name="connsiteY6" fmla="*/ 1091803 h 1091803"/>
              <a:gd name="connsiteX7" fmla="*/ 0 w 10591800"/>
              <a:gd name="connsiteY7" fmla="*/ 909832 h 1091803"/>
              <a:gd name="connsiteX8" fmla="*/ 0 w 10591800"/>
              <a:gd name="connsiteY8" fmla="*/ 181971 h 1091803"/>
              <a:gd name="connsiteX0" fmla="*/ 0 w 10591800"/>
              <a:gd name="connsiteY0" fmla="*/ 194376 h 1104208"/>
              <a:gd name="connsiteX1" fmla="*/ 181971 w 10591800"/>
              <a:gd name="connsiteY1" fmla="*/ 12405 h 1104208"/>
              <a:gd name="connsiteX2" fmla="*/ 5929423 w 10591800"/>
              <a:gd name="connsiteY2" fmla="*/ 0 h 1104208"/>
              <a:gd name="connsiteX3" fmla="*/ 10409829 w 10591800"/>
              <a:gd name="connsiteY3" fmla="*/ 12405 h 1104208"/>
              <a:gd name="connsiteX4" fmla="*/ 10591800 w 10591800"/>
              <a:gd name="connsiteY4" fmla="*/ 194376 h 1104208"/>
              <a:gd name="connsiteX5" fmla="*/ 10591800 w 10591800"/>
              <a:gd name="connsiteY5" fmla="*/ 922237 h 1104208"/>
              <a:gd name="connsiteX6" fmla="*/ 10409829 w 10591800"/>
              <a:gd name="connsiteY6" fmla="*/ 1104208 h 1104208"/>
              <a:gd name="connsiteX7" fmla="*/ 181971 w 10591800"/>
              <a:gd name="connsiteY7" fmla="*/ 1104208 h 1104208"/>
              <a:gd name="connsiteX8" fmla="*/ 0 w 10591800"/>
              <a:gd name="connsiteY8" fmla="*/ 922237 h 1104208"/>
              <a:gd name="connsiteX9" fmla="*/ 0 w 10591800"/>
              <a:gd name="connsiteY9" fmla="*/ 194376 h 1104208"/>
              <a:gd name="connsiteX0" fmla="*/ 0 w 10591800"/>
              <a:gd name="connsiteY0" fmla="*/ 194376 h 1104208"/>
              <a:gd name="connsiteX1" fmla="*/ 181971 w 10591800"/>
              <a:gd name="connsiteY1" fmla="*/ 12405 h 1104208"/>
              <a:gd name="connsiteX2" fmla="*/ 5929423 w 10591800"/>
              <a:gd name="connsiteY2" fmla="*/ 0 h 1104208"/>
              <a:gd name="connsiteX3" fmla="*/ 10409829 w 10591800"/>
              <a:gd name="connsiteY3" fmla="*/ 12405 h 1104208"/>
              <a:gd name="connsiteX4" fmla="*/ 10591800 w 10591800"/>
              <a:gd name="connsiteY4" fmla="*/ 194376 h 1104208"/>
              <a:gd name="connsiteX5" fmla="*/ 10591800 w 10591800"/>
              <a:gd name="connsiteY5" fmla="*/ 922237 h 1104208"/>
              <a:gd name="connsiteX6" fmla="*/ 10409829 w 10591800"/>
              <a:gd name="connsiteY6" fmla="*/ 1104208 h 1104208"/>
              <a:gd name="connsiteX7" fmla="*/ 181971 w 10591800"/>
              <a:gd name="connsiteY7" fmla="*/ 1104208 h 1104208"/>
              <a:gd name="connsiteX8" fmla="*/ 0 w 10591800"/>
              <a:gd name="connsiteY8" fmla="*/ 922237 h 1104208"/>
              <a:gd name="connsiteX9" fmla="*/ 0 w 10591800"/>
              <a:gd name="connsiteY9" fmla="*/ 194376 h 11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1800" h="1104208">
                <a:moveTo>
                  <a:pt x="0" y="194376"/>
                </a:moveTo>
                <a:cubicBezTo>
                  <a:pt x="0" y="93876"/>
                  <a:pt x="81471" y="12405"/>
                  <a:pt x="181971" y="12405"/>
                </a:cubicBezTo>
                <a:lnTo>
                  <a:pt x="5929423" y="0"/>
                </a:lnTo>
                <a:cubicBezTo>
                  <a:pt x="7422892" y="4135"/>
                  <a:pt x="6640992" y="18903"/>
                  <a:pt x="10409829" y="12405"/>
                </a:cubicBezTo>
                <a:cubicBezTo>
                  <a:pt x="10510329" y="12405"/>
                  <a:pt x="10591800" y="93876"/>
                  <a:pt x="10591800" y="194376"/>
                </a:cubicBezTo>
                <a:lnTo>
                  <a:pt x="10591800" y="922237"/>
                </a:lnTo>
                <a:cubicBezTo>
                  <a:pt x="10591800" y="1022737"/>
                  <a:pt x="10510329" y="1104208"/>
                  <a:pt x="10409829" y="1104208"/>
                </a:cubicBezTo>
                <a:lnTo>
                  <a:pt x="181971" y="1104208"/>
                </a:lnTo>
                <a:cubicBezTo>
                  <a:pt x="81471" y="1104208"/>
                  <a:pt x="0" y="1022737"/>
                  <a:pt x="0" y="922237"/>
                </a:cubicBezTo>
                <a:lnTo>
                  <a:pt x="0" y="194376"/>
                </a:lnTo>
                <a:close/>
              </a:path>
            </a:pathLst>
          </a:cu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" name="TextBox 4"/>
          <p:cNvSpPr txBox="1"/>
          <p:nvPr/>
        </p:nvSpPr>
        <p:spPr>
          <a:xfrm>
            <a:off x="9283485" y="59298"/>
            <a:ext cx="275884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chemeClr val="bg1"/>
                </a:solidFill>
                <a:latin typeface="Traditional Arabic" panose="02020603050405020304" pitchFamily="18" charset="-78"/>
              </a:rPr>
              <a:t>إجابة النشاط 1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45143" y="82758"/>
            <a:ext cx="3481460" cy="599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accent6">
                    <a:lumMod val="75000"/>
                  </a:schemeClr>
                </a:solidFill>
              </a:rPr>
              <a:t>المسح على الخفين </a:t>
            </a:r>
            <a:r>
              <a:rPr lang="ar-BH" sz="2000" b="1" dirty="0">
                <a:solidFill>
                  <a:schemeClr val="tx1"/>
                </a:solidFill>
              </a:rPr>
              <a:t>\ </a:t>
            </a:r>
            <a:r>
              <a:rPr lang="ar-BH" sz="20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606726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04389" y="28731"/>
            <a:ext cx="5954010" cy="7638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B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مشروعيّة المسح على الخفّين:</a:t>
            </a:r>
            <a:endParaRPr lang="en-US" sz="44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9624" y="2233255"/>
            <a:ext cx="11470341" cy="2141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</a:rPr>
              <a:t>عن المغيرة بن شعبة</a:t>
            </a:r>
            <a:r>
              <a:rPr lang="ar-SA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</a:rPr>
              <a:t> </a:t>
            </a:r>
            <a:r>
              <a:rPr lang="ar-BH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sym typeface="AGA Arabesque" panose="05010101010101010101" pitchFamily="2" charset="2"/>
              </a:rPr>
              <a:t></a:t>
            </a:r>
            <a:r>
              <a:rPr lang="ar-BH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</a:rPr>
              <a:t> قال: كُنْتُ مَعَ النَّبي </a:t>
            </a:r>
            <a:r>
              <a:rPr lang="ar-BH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sym typeface="AGA Arabesque" panose="05010101010101010101" pitchFamily="2" charset="2"/>
              </a:rPr>
              <a:t> فَتَوَضَّأَ فَأَهْوَيْتُ لِأَنْزِعَ خُفَّيْهِ</a:t>
            </a:r>
            <a:r>
              <a:rPr lang="ar-BH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</a:rPr>
              <a:t> فَقال:</a:t>
            </a:r>
            <a:r>
              <a:rPr lang="ar-SA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</a:rPr>
              <a:t>"</a:t>
            </a:r>
            <a:r>
              <a:rPr lang="ar-BH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</a:rPr>
              <a:t>كُنْتُ مَعَ النَّبِيّ </a:t>
            </a:r>
            <a:r>
              <a:rPr lang="ar-BH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sym typeface="AGA Arabesque" panose="05010101010101010101" pitchFamily="2" charset="2"/>
              </a:rPr>
              <a:t> في سَفَر</a:t>
            </a:r>
            <a:r>
              <a:rPr lang="ar-SA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sym typeface="AGA Arabesque" panose="05010101010101010101" pitchFamily="2" charset="2"/>
              </a:rPr>
              <a:t>ٍ</a:t>
            </a:r>
            <a:r>
              <a:rPr lang="ar-BH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sym typeface="AGA Arabesque" panose="05010101010101010101" pitchFamily="2" charset="2"/>
              </a:rPr>
              <a:t>، فَأَهْوَيْتُ لِأَنْزِعَ خُفَّيْهِ، فَقَال: </a:t>
            </a:r>
            <a:r>
              <a:rPr lang="ar-BH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</a:rPr>
              <a:t>«دعهما فإني</a:t>
            </a:r>
            <a:r>
              <a:rPr lang="ar-BH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 أدخلتهما طاهرتين</a:t>
            </a:r>
            <a:r>
              <a:rPr lang="ar-BH" sz="3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 pitchFamily="34" charset="0"/>
              </a:rPr>
              <a:t> »</a:t>
            </a:r>
            <a:r>
              <a:rPr lang="ar-SA" sz="36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 pitchFamily="34" charset="0"/>
              </a:rPr>
              <a:t>.</a:t>
            </a:r>
            <a:r>
              <a:rPr lang="ar-BH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 فَمَسَحَ عَلَيْهِمَا</a:t>
            </a:r>
            <a:r>
              <a:rPr lang="ar-SA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".</a:t>
            </a:r>
            <a:r>
              <a:rPr lang="ar-BH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ar-BH" sz="36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متفق عليه</a:t>
            </a:r>
            <a:r>
              <a:rPr lang="ar-BH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</a:rPr>
              <a:t>.</a:t>
            </a:r>
            <a:r>
              <a:rPr lang="ar-BH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</a:rPr>
              <a:t>           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0629896" y="165427"/>
            <a:ext cx="1562104" cy="5167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/>
              <a:t>نشاط 2</a:t>
            </a:r>
            <a:endParaRPr lang="ar-BH" sz="2400" b="1" dirty="0"/>
          </a:p>
        </p:txBody>
      </p:sp>
      <p:sp>
        <p:nvSpPr>
          <p:cNvPr id="9" name="وسيلة شرح مع سهم إلى الأسفل 8"/>
          <p:cNvSpPr/>
          <p:nvPr/>
        </p:nvSpPr>
        <p:spPr>
          <a:xfrm>
            <a:off x="349624" y="852399"/>
            <a:ext cx="11295529" cy="1501879"/>
          </a:xfrm>
          <a:prstGeom prst="downArrowCallou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Traditional Arabic" panose="02020603050405020304" pitchFamily="18" charset="-78"/>
              </a:rPr>
              <a:t>استنتج من الحديث الشريف الحكمة من مشروعيّة المسح على الخفّين</a:t>
            </a:r>
            <a:r>
              <a:rPr lang="ar-BH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Rounded Rectangle 11"/>
          <p:cNvSpPr/>
          <p:nvPr/>
        </p:nvSpPr>
        <p:spPr>
          <a:xfrm>
            <a:off x="349623" y="4595632"/>
            <a:ext cx="10545685" cy="1782305"/>
          </a:xfrm>
          <a:prstGeom prst="round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C66B7C6-E813-4985-BC6C-A2633D57DD5A}"/>
              </a:ext>
            </a:extLst>
          </p:cNvPr>
          <p:cNvSpPr txBox="1"/>
          <p:nvPr/>
        </p:nvSpPr>
        <p:spPr>
          <a:xfrm>
            <a:off x="1638298" y="5154057"/>
            <a:ext cx="8915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---------------------------------------------------------------------</a:t>
            </a:r>
            <a:endParaRPr lang="ar-SA" sz="3200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D0AA1A3-64C2-4BD8-AABA-65F58220BE2B}"/>
              </a:ext>
            </a:extLst>
          </p:cNvPr>
          <p:cNvSpPr/>
          <p:nvPr/>
        </p:nvSpPr>
        <p:spPr>
          <a:xfrm>
            <a:off x="805912" y="5046395"/>
            <a:ext cx="9823985" cy="1047750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لمّا</a:t>
            </a:r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 كان لبس </a:t>
            </a:r>
            <a:r>
              <a:rPr lang="ar-B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الخفّين</a:t>
            </a:r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 يحتاج إلى وقت لنزعهما وإعادة لبسهما من </a:t>
            </a:r>
            <a:r>
              <a:rPr lang="ar-SA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جديد، رخَّصَ </a:t>
            </a:r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الله تعالى لعباده المسح عليهما </a:t>
            </a:r>
            <a:r>
              <a:rPr lang="ar-B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رفعً</a:t>
            </a:r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ا</a:t>
            </a:r>
            <a:r>
              <a:rPr lang="ar-B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 للمشقّة عل</a:t>
            </a:r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يهم</a:t>
            </a:r>
            <a:r>
              <a:rPr lang="ar-B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.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 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1045845" y="4683325"/>
            <a:ext cx="1029614" cy="6924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/>
              <a:t>الجواب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45143" y="82758"/>
            <a:ext cx="3481460" cy="599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accent6">
                    <a:lumMod val="75000"/>
                  </a:schemeClr>
                </a:solidFill>
              </a:rPr>
              <a:t>المسح على الخفين </a:t>
            </a:r>
            <a:r>
              <a:rPr lang="ar-BH" sz="2000" b="1" dirty="0">
                <a:solidFill>
                  <a:schemeClr val="tx1"/>
                </a:solidFill>
              </a:rPr>
              <a:t>\ </a:t>
            </a:r>
            <a:r>
              <a:rPr lang="ar-BH" sz="20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18042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14" grpId="0" animBg="1"/>
      <p:bldP spid="4" grpId="0"/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161626" y="780971"/>
            <a:ext cx="11205028" cy="5524295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ar-BH" dirty="0"/>
          </a:p>
        </p:txBody>
      </p:sp>
      <p:sp>
        <p:nvSpPr>
          <p:cNvPr id="6" name="TextBox 5"/>
          <p:cNvSpPr txBox="1"/>
          <p:nvPr/>
        </p:nvSpPr>
        <p:spPr>
          <a:xfrm>
            <a:off x="1136746" y="1714685"/>
            <a:ext cx="9222376" cy="78483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الأب: هيّا بنا يا بُني لنذهب إلى المسجد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لقد 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حان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 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وقت العشاء.</a:t>
            </a:r>
          </a:p>
          <a:p>
            <a:pPr algn="r">
              <a:lnSpc>
                <a:spcPct val="150000"/>
              </a:lnSpc>
            </a:pPr>
            <a:r>
              <a:rPr lang="ar-BH" sz="3200" b="1" dirty="0">
                <a:latin typeface="Traditional Arabic" panose="02020603050405020304" pitchFamily="18" charset="-78"/>
              </a:rPr>
              <a:t>الابن: حسنًا يا أبي.</a:t>
            </a:r>
            <a:endParaRPr lang="en-US" sz="3200" b="1" dirty="0">
              <a:latin typeface="Traditional Arabic" panose="02020603050405020304" pitchFamily="18" charset="-78"/>
            </a:endParaRPr>
          </a:p>
          <a:p>
            <a:pPr algn="r">
              <a:lnSpc>
                <a:spcPct val="150000"/>
              </a:lnSpc>
            </a:pP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الأب: انتظرني يا بُني حتى أتوضّأ.</a:t>
            </a:r>
          </a:p>
          <a:p>
            <a:pPr algn="r">
              <a:lnSpc>
                <a:spcPct val="150000"/>
              </a:lnSpc>
            </a:pPr>
            <a:r>
              <a:rPr lang="ar-BH" sz="3200" b="1" dirty="0">
                <a:latin typeface="Traditional Arabic" panose="02020603050405020304" pitchFamily="18" charset="-78"/>
              </a:rPr>
              <a:t>الابن: لماذا لم تخلع الخفّين عند الوضوء.</a:t>
            </a:r>
          </a:p>
          <a:p>
            <a:pPr algn="r">
              <a:lnSpc>
                <a:spcPct val="150000"/>
              </a:lnSpc>
            </a:pP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الأب: يجوز يا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 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بُني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ّ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 المسح على الخُفّين إذا لبستهما على وضوء كاملٍ.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 </a:t>
            </a:r>
            <a:endParaRPr lang="ar-BH" sz="3200" b="1" dirty="0">
              <a:solidFill>
                <a:schemeClr val="accent5">
                  <a:lumMod val="75000"/>
                </a:schemeClr>
              </a:solidFill>
              <a:latin typeface="Traditional Arabic" panose="02020603050405020304" pitchFamily="18" charset="-78"/>
            </a:endParaRPr>
          </a:p>
          <a:p>
            <a:pPr algn="r">
              <a:lnSpc>
                <a:spcPct val="150000"/>
              </a:lnSpc>
            </a:pPr>
            <a:r>
              <a:rPr lang="en-US" sz="3200" b="1" dirty="0">
                <a:latin typeface="Traditional Arabic" panose="02020603050405020304" pitchFamily="18" charset="-78"/>
              </a:rPr>
              <a:t> </a:t>
            </a:r>
            <a:endParaRPr lang="ar-BH" sz="3200" b="1" dirty="0">
              <a:latin typeface="Traditional Arabic" panose="02020603050405020304" pitchFamily="18" charset="-78"/>
            </a:endParaRPr>
          </a:p>
          <a:p>
            <a:pPr algn="r"/>
            <a:r>
              <a:rPr lang="ar-BH" sz="2800" b="1" dirty="0">
                <a:solidFill>
                  <a:srgbClr val="FF0000"/>
                </a:solidFill>
                <a:latin typeface="Traditional Arabic" panose="02020603050405020304" pitchFamily="18" charset="-78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raditional Arabic" panose="02020603050405020304" pitchFamily="18" charset="-78"/>
              </a:rPr>
              <a:t> </a:t>
            </a:r>
            <a:endParaRPr lang="ar-BH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3621105" y="0"/>
            <a:ext cx="9639663" cy="6245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مدّة المسح على </a:t>
            </a:r>
            <a:r>
              <a:rPr lang="ar-BH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الخفّين</a:t>
            </a:r>
            <a:endParaRPr lang="ar-BH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A259F97-E316-4779-95B1-DCB1279AECAA}"/>
              </a:ext>
            </a:extLst>
          </p:cNvPr>
          <p:cNvSpPr txBox="1"/>
          <p:nvPr/>
        </p:nvSpPr>
        <p:spPr>
          <a:xfrm>
            <a:off x="1962074" y="818864"/>
            <a:ext cx="839704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r" rtl="1"/>
            <a:r>
              <a:rPr lang="ar-BH" sz="3600" b="1" dirty="0">
                <a:solidFill>
                  <a:schemeClr val="bg1"/>
                </a:solidFill>
                <a:latin typeface="Traditional Arabic" panose="02020603050405020304" pitchFamily="18" charset="-78"/>
              </a:rPr>
              <a:t> اقرأ الحوار الآتي بين الأب وابنه، ثم أجب عن النشاط: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0"/>
            <a:ext cx="2273493" cy="663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accent6">
                    <a:lumMod val="75000"/>
                  </a:schemeClr>
                </a:solidFill>
              </a:rPr>
              <a:t>المسح على الخفين </a:t>
            </a:r>
            <a:r>
              <a:rPr lang="ar-BH" sz="2000" b="1" dirty="0">
                <a:solidFill>
                  <a:schemeClr val="tx1"/>
                </a:solidFill>
              </a:rPr>
              <a:t>\ </a:t>
            </a:r>
            <a:r>
              <a:rPr lang="ar-BH" sz="20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</p:spTree>
    <p:extLst>
      <p:ext uri="{BB962C8B-B14F-4D97-AF65-F5344CB8AC3E}">
        <p14:creationId xmlns:p14="http://schemas.microsoft.com/office/powerpoint/2010/main" val="3935728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0" y="810163"/>
            <a:ext cx="12191999" cy="5460007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ar-BH" dirty="0"/>
          </a:p>
        </p:txBody>
      </p:sp>
      <p:sp>
        <p:nvSpPr>
          <p:cNvPr id="6" name="TextBox 5"/>
          <p:cNvSpPr txBox="1"/>
          <p:nvPr/>
        </p:nvSpPr>
        <p:spPr>
          <a:xfrm>
            <a:off x="613954" y="1439068"/>
            <a:ext cx="10737669" cy="50475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 </a:t>
            </a:r>
            <a:endParaRPr lang="ar-BH" sz="3600" b="1" dirty="0">
              <a:latin typeface="Traditional Arabic" panose="02020603050405020304" pitchFamily="18" charset="-78"/>
            </a:endParaRPr>
          </a:p>
          <a:p>
            <a:pPr algn="r"/>
            <a:r>
              <a:rPr lang="ar-BH" sz="3200" b="1" dirty="0">
                <a:latin typeface="Traditional Arabic" panose="02020603050405020304" pitchFamily="18" charset="-78"/>
              </a:rPr>
              <a:t>الابن: هل تستطيع يا أبي المسح عليهما دائمًا أم للمسح على الخفّين مدّة معيّنة</a:t>
            </a:r>
            <a:r>
              <a:rPr lang="ar-BH" sz="3600" b="1" dirty="0">
                <a:latin typeface="Traditional Arabic" panose="02020603050405020304" pitchFamily="18" charset="-78"/>
              </a:rPr>
              <a:t>؟</a:t>
            </a:r>
            <a:endParaRPr lang="ar-BH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>
              <a:lnSpc>
                <a:spcPct val="150000"/>
              </a:lnSpc>
            </a:pP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الأب: لا تستطيع يا بُني المسح عليهما دائمًا، هناك مدّة حدّدها الشّرع للمقيم والمسافر.</a:t>
            </a:r>
          </a:p>
          <a:p>
            <a:pPr algn="r">
              <a:lnSpc>
                <a:spcPct val="150000"/>
              </a:lnSpc>
            </a:pPr>
            <a:r>
              <a:rPr lang="ar-BH" sz="2800" b="1" dirty="0">
                <a:latin typeface="Traditional Arabic" panose="02020603050405020304" pitchFamily="18" charset="-78"/>
              </a:rPr>
              <a:t>الابن: اشرح لي يا أبي كيف ذلك؟</a:t>
            </a:r>
            <a:r>
              <a:rPr lang="ar-SA" sz="2800" b="1" dirty="0">
                <a:latin typeface="Traditional Arabic" panose="02020603050405020304" pitchFamily="18" charset="-78"/>
              </a:rPr>
              <a:t>    </a:t>
            </a:r>
            <a:r>
              <a:rPr lang="ar-BH" sz="2800" b="1" dirty="0">
                <a:latin typeface="Traditional Arabic" panose="02020603050405020304" pitchFamily="18" charset="-78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الأب: مدّة المسح للمقيم يومٌ وليلةٌ (24 ساعة) وللمسافر ثلاثة أيام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ٍ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 بلياليها (72 ساعة). وتبدأ مدّة المسح من وقت انْتِقاض الوضوء بعد لبس الخفين</a:t>
            </a: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</a:rPr>
              <a:t>.</a:t>
            </a:r>
            <a:endParaRPr lang="ar-BH" sz="3600" b="1" dirty="0">
              <a:solidFill>
                <a:schemeClr val="accent5">
                  <a:lumMod val="75000"/>
                </a:schemeClr>
              </a:solidFill>
              <a:latin typeface="Traditional Arabic" panose="02020603050405020304" pitchFamily="18" charset="-78"/>
            </a:endParaRPr>
          </a:p>
          <a:p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2834640" y="103952"/>
            <a:ext cx="9639663" cy="6245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مدّة المسح على الخفّين</a:t>
            </a:r>
            <a:r>
              <a:rPr lang="ar-BH" sz="20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45143" y="82758"/>
            <a:ext cx="3481460" cy="599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accent6">
                    <a:lumMod val="75000"/>
                  </a:schemeClr>
                </a:solidFill>
              </a:rPr>
              <a:t>المسح على الخفين </a:t>
            </a:r>
            <a:r>
              <a:rPr lang="ar-BH" sz="2000" b="1" dirty="0">
                <a:solidFill>
                  <a:schemeClr val="tx1"/>
                </a:solidFill>
              </a:rPr>
              <a:t>\ </a:t>
            </a:r>
            <a:r>
              <a:rPr lang="ar-BH" sz="20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A259F97-E316-4779-95B1-DCB1279AECAA}"/>
              </a:ext>
            </a:extLst>
          </p:cNvPr>
          <p:cNvSpPr txBox="1"/>
          <p:nvPr/>
        </p:nvSpPr>
        <p:spPr>
          <a:xfrm>
            <a:off x="8085908" y="818864"/>
            <a:ext cx="227321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r" rtl="1"/>
            <a:r>
              <a:rPr lang="ar-BH" sz="3600" b="1" dirty="0">
                <a:solidFill>
                  <a:schemeClr val="bg1"/>
                </a:solidFill>
                <a:latin typeface="Traditional Arabic" panose="02020603050405020304" pitchFamily="18" charset="-78"/>
              </a:rPr>
              <a:t>تابع الحوار :</a:t>
            </a:r>
          </a:p>
        </p:txBody>
      </p:sp>
    </p:spTree>
    <p:extLst>
      <p:ext uri="{BB962C8B-B14F-4D97-AF65-F5344CB8AC3E}">
        <p14:creationId xmlns:p14="http://schemas.microsoft.com/office/powerpoint/2010/main" val="3490763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DADF1-63B0-496D-82E7-8E9B53FF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147" y="153487"/>
            <a:ext cx="5170499" cy="1325563"/>
          </a:xfrm>
        </p:spPr>
        <p:txBody>
          <a:bodyPr>
            <a:normAutofit/>
          </a:bodyPr>
          <a:lstStyle/>
          <a:p>
            <a:pPr algn="r"/>
            <a:r>
              <a:rPr lang="ar-BH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ea typeface="+mn-ea"/>
                <a:cs typeface="+mn-cs"/>
              </a:rPr>
              <a:t>أكمل ما يأتي: </a:t>
            </a:r>
            <a:br>
              <a:rPr lang="ar-BH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ea typeface="+mn-ea"/>
                <a:cs typeface="+mn-cs"/>
              </a:rPr>
            </a:br>
            <a:r>
              <a:rPr lang="ar-BH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ea typeface="+mn-ea"/>
                <a:cs typeface="+mn-cs"/>
              </a:rPr>
              <a:t>1- مدّة المسح على الخفّين هي:</a:t>
            </a:r>
            <a:endParaRPr lang="en-US" sz="3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82147" y="2943225"/>
            <a:ext cx="3078214" cy="3187818"/>
          </a:xfrm>
          <a:prstGeom prst="roundRect">
            <a:avLst/>
          </a:prstGeom>
          <a:solidFill>
            <a:srgbClr val="9B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BH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للمسافر:</a:t>
            </a:r>
          </a:p>
          <a:p>
            <a:pPr algn="ctr">
              <a:lnSpc>
                <a:spcPct val="150000"/>
              </a:lnSpc>
            </a:pPr>
            <a:r>
              <a:rPr lang="ar-BH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</a:t>
            </a:r>
          </a:p>
          <a:p>
            <a:pPr algn="ctr">
              <a:lnSpc>
                <a:spcPct val="150000"/>
              </a:lnSpc>
            </a:pPr>
            <a:r>
              <a:rPr lang="ar-BH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</a:t>
            </a:r>
          </a:p>
          <a:p>
            <a:pPr algn="ctr">
              <a:lnSpc>
                <a:spcPct val="150000"/>
              </a:lnSpc>
            </a:pPr>
            <a:endParaRPr lang="ar-BH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91303" y="2884649"/>
            <a:ext cx="2984992" cy="3246394"/>
          </a:xfrm>
          <a:prstGeom prst="roundRect">
            <a:avLst/>
          </a:prstGeom>
          <a:solidFill>
            <a:srgbClr val="9B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BH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للمقيم:</a:t>
            </a:r>
          </a:p>
          <a:p>
            <a:pPr algn="ctr">
              <a:lnSpc>
                <a:spcPct val="150000"/>
              </a:lnSpc>
            </a:pPr>
            <a:r>
              <a:rPr lang="ar-BH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</a:t>
            </a:r>
          </a:p>
          <a:p>
            <a:pPr algn="ctr">
              <a:lnSpc>
                <a:spcPct val="150000"/>
              </a:lnSpc>
            </a:pPr>
            <a:r>
              <a:rPr lang="ar-BH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</a:t>
            </a:r>
          </a:p>
          <a:p>
            <a:pPr algn="ctr">
              <a:lnSpc>
                <a:spcPct val="150000"/>
              </a:lnSpc>
            </a:pPr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2933" y="1522640"/>
            <a:ext cx="4299572" cy="3187818"/>
          </a:xfrm>
          <a:prstGeom prst="roundRect">
            <a:avLst/>
          </a:prstGeom>
          <a:solidFill>
            <a:srgbClr val="9B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BH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2- تبدأ مدّة المسح من</a:t>
            </a:r>
            <a:r>
              <a:rPr lang="ar-BH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</a:t>
            </a:r>
          </a:p>
          <a:p>
            <a:pPr algn="ctr">
              <a:lnSpc>
                <a:spcPct val="150000"/>
              </a:lnSpc>
            </a:pPr>
            <a:r>
              <a:rPr lang="ar-BH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</a:t>
            </a:r>
          </a:p>
          <a:p>
            <a:pPr algn="ctr">
              <a:lnSpc>
                <a:spcPct val="150000"/>
              </a:lnSpc>
            </a:pPr>
            <a:endParaRPr lang="ar-BH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>
              <a:lnSpc>
                <a:spcPct val="150000"/>
              </a:lnSpc>
            </a:pPr>
            <a:endParaRPr lang="ar-BH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سهم للأسفل 5"/>
          <p:cNvSpPr/>
          <p:nvPr/>
        </p:nvSpPr>
        <p:spPr>
          <a:xfrm rot="18140111">
            <a:off x="8869186" y="963477"/>
            <a:ext cx="335555" cy="2190439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سهم للأسفل 16"/>
          <p:cNvSpPr/>
          <p:nvPr/>
        </p:nvSpPr>
        <p:spPr>
          <a:xfrm rot="2947763">
            <a:off x="7293585" y="1114720"/>
            <a:ext cx="335555" cy="198634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BE3DD5F0-6192-431A-8987-46664463DF94}"/>
              </a:ext>
            </a:extLst>
          </p:cNvPr>
          <p:cNvSpPr/>
          <p:nvPr/>
        </p:nvSpPr>
        <p:spPr>
          <a:xfrm>
            <a:off x="9007449" y="3927641"/>
            <a:ext cx="2552700" cy="160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BH" sz="32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يوم وليلة</a:t>
            </a:r>
          </a:p>
          <a:p>
            <a:pPr algn="ctr">
              <a:lnSpc>
                <a:spcPct val="150000"/>
              </a:lnSpc>
            </a:pPr>
            <a:r>
              <a:rPr lang="ar-BH" sz="3200" b="1" dirty="0">
                <a:latin typeface="Traditional Arabic" panose="02020603050405020304" pitchFamily="18" charset="-78"/>
              </a:rPr>
              <a:t>24 ساعة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4BDED7A-9805-4293-8D0D-513CA256D7C2}"/>
              </a:ext>
            </a:extLst>
          </p:cNvPr>
          <p:cNvSpPr/>
          <p:nvPr/>
        </p:nvSpPr>
        <p:spPr>
          <a:xfrm>
            <a:off x="856924" y="2425411"/>
            <a:ext cx="3224326" cy="160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BH" sz="3200" b="1" dirty="0">
                <a:solidFill>
                  <a:schemeClr val="bg1"/>
                </a:solidFill>
                <a:latin typeface="Traditional Arabic" panose="02020603050405020304" pitchFamily="18" charset="-78"/>
              </a:rPr>
              <a:t>وقت انتقاض الوضوء بعد لبس الخفين</a:t>
            </a:r>
            <a:r>
              <a:rPr lang="ar-BH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71C6338D-3989-4643-A395-51A2B2C3459A}"/>
              </a:ext>
            </a:extLst>
          </p:cNvPr>
          <p:cNvSpPr/>
          <p:nvPr/>
        </p:nvSpPr>
        <p:spPr>
          <a:xfrm>
            <a:off x="5173823" y="3856546"/>
            <a:ext cx="2695574" cy="160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BH" sz="3200" b="1" dirty="0">
                <a:solidFill>
                  <a:srgbClr val="C00000"/>
                </a:solidFill>
                <a:latin typeface="Traditional Arabic" panose="02020603050405020304" pitchFamily="18" charset="-78"/>
              </a:rPr>
              <a:t>ثلاثة أيام بلياليها.</a:t>
            </a:r>
          </a:p>
          <a:p>
            <a:pPr algn="ctr">
              <a:lnSpc>
                <a:spcPct val="150000"/>
              </a:lnSpc>
            </a:pPr>
            <a:r>
              <a:rPr lang="ar-BH" sz="3200" b="1" dirty="0">
                <a:solidFill>
                  <a:schemeClr val="bg1"/>
                </a:solidFill>
                <a:latin typeface="Traditional Arabic" panose="02020603050405020304" pitchFamily="18" charset="-78"/>
              </a:rPr>
              <a:t>72 ساعة.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45143" y="82758"/>
            <a:ext cx="3481460" cy="599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accent6">
                    <a:lumMod val="75000"/>
                  </a:schemeClr>
                </a:solidFill>
              </a:rPr>
              <a:t>المسح على الخفين </a:t>
            </a:r>
            <a:r>
              <a:rPr lang="ar-BH" sz="2000" b="1" dirty="0">
                <a:solidFill>
                  <a:schemeClr val="tx1"/>
                </a:solidFill>
              </a:rPr>
              <a:t>\ </a:t>
            </a:r>
            <a:r>
              <a:rPr lang="ar-BH" sz="20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5A259F97-E316-4779-95B1-DCB1279AECAA}"/>
              </a:ext>
            </a:extLst>
          </p:cNvPr>
          <p:cNvSpPr txBox="1"/>
          <p:nvPr/>
        </p:nvSpPr>
        <p:spPr>
          <a:xfrm>
            <a:off x="10217458" y="35299"/>
            <a:ext cx="193337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chemeClr val="bg1"/>
                </a:solidFill>
                <a:latin typeface="Traditional Arabic" panose="02020603050405020304" pitchFamily="18" charset="-78"/>
              </a:rPr>
              <a:t>نشاط 3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5A259F97-E316-4779-95B1-DCB1279AECAA}"/>
              </a:ext>
            </a:extLst>
          </p:cNvPr>
          <p:cNvSpPr txBox="1"/>
          <p:nvPr/>
        </p:nvSpPr>
        <p:spPr>
          <a:xfrm>
            <a:off x="10217458" y="81465"/>
            <a:ext cx="1933370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chemeClr val="bg1"/>
                </a:solidFill>
                <a:latin typeface="Traditional Arabic" panose="02020603050405020304" pitchFamily="18" charset="-78"/>
              </a:rPr>
              <a:t>إجابة النشاط 3</a:t>
            </a:r>
          </a:p>
        </p:txBody>
      </p:sp>
    </p:spTree>
    <p:extLst>
      <p:ext uri="{BB962C8B-B14F-4D97-AF65-F5344CB8AC3E}">
        <p14:creationId xmlns:p14="http://schemas.microsoft.com/office/powerpoint/2010/main" val="3188858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0" y="761354"/>
            <a:ext cx="11868303" cy="5623948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ar-BH" dirty="0"/>
          </a:p>
        </p:txBody>
      </p:sp>
      <p:sp>
        <p:nvSpPr>
          <p:cNvPr id="6" name="TextBox 5"/>
          <p:cNvSpPr txBox="1"/>
          <p:nvPr/>
        </p:nvSpPr>
        <p:spPr>
          <a:xfrm>
            <a:off x="-26125" y="1607800"/>
            <a:ext cx="1186830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ضع الرقم المناسب أمام العبارة المناسبة للتّوصّل إلى كيفيّة المسح على الخفّين</a:t>
            </a:r>
            <a:endParaRPr lang="ar-BH" sz="2400" b="1" dirty="0">
              <a:solidFill>
                <a:schemeClr val="tx1">
                  <a:lumMod val="65000"/>
                  <a:lumOff val="3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BH" sz="2400" b="1" dirty="0">
              <a:solidFill>
                <a:schemeClr val="tx1">
                  <a:lumMod val="65000"/>
                  <a:lumOff val="3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82691"/>
              </p:ext>
            </p:extLst>
          </p:nvPr>
        </p:nvGraphicFramePr>
        <p:xfrm>
          <a:off x="914400" y="2323402"/>
          <a:ext cx="10070469" cy="373077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71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613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r" rtl="1"/>
                      <a:r>
                        <a:rPr lang="ar-BH" sz="3200" b="1" dirty="0">
                          <a:solidFill>
                            <a:schemeClr val="bg1"/>
                          </a:solidFill>
                        </a:rPr>
                        <a:t>1-  يلبس المسلم الخفّين.                     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BH" sz="3200" dirty="0">
                          <a:solidFill>
                            <a:schemeClr val="tx1"/>
                          </a:solidFill>
                        </a:rPr>
                        <a:t>مُبلّلتين</a:t>
                      </a:r>
                      <a:r>
                        <a:rPr lang="ar-BH" sz="3200" baseline="0" dirty="0">
                          <a:solidFill>
                            <a:schemeClr val="tx1"/>
                          </a:solidFill>
                        </a:rPr>
                        <a:t> بالماء.</a:t>
                      </a:r>
                      <a:endParaRPr lang="ar-BH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890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r" rtl="1"/>
                      <a:r>
                        <a:rPr lang="ar-BH" sz="3200" b="1" dirty="0">
                          <a:solidFill>
                            <a:schemeClr val="bg1"/>
                          </a:solidFill>
                        </a:rPr>
                        <a:t>2-  يمسح المسلم على الخفّين</a:t>
                      </a:r>
                      <a:r>
                        <a:rPr lang="ar-BH" sz="2400" b="1" dirty="0">
                          <a:solidFill>
                            <a:schemeClr val="bg1"/>
                          </a:solidFill>
                        </a:rPr>
                        <a:t>.       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000" b="1" dirty="0"/>
                    </a:p>
                    <a:p>
                      <a:pPr algn="ctr" rtl="1"/>
                      <a:r>
                        <a:rPr lang="ar-BH" sz="2400" b="1" dirty="0"/>
                        <a:t>     </a:t>
                      </a:r>
                      <a:r>
                        <a:rPr lang="ar-BH" sz="3200" b="1" dirty="0"/>
                        <a:t>عندما</a:t>
                      </a:r>
                      <a:r>
                        <a:rPr lang="ar-BH" sz="3200" b="1" baseline="0" dirty="0"/>
                        <a:t> يتوضّأ وضوءً كاملاً.</a:t>
                      </a:r>
                      <a:endParaRPr lang="ar-BH" sz="32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0009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solidFill>
                            <a:schemeClr val="bg1"/>
                          </a:solidFill>
                        </a:rPr>
                        <a:t>3-  تكون يداه عندما يُمرّرُهما على الخفّين.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/>
                        <a:t>     إِذا انْتقض وضوؤه وأعاده.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5141592" y="2574897"/>
            <a:ext cx="599758" cy="4762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مستطيل 8"/>
          <p:cNvSpPr/>
          <p:nvPr/>
        </p:nvSpPr>
        <p:spPr>
          <a:xfrm>
            <a:off x="5127167" y="3829766"/>
            <a:ext cx="566056" cy="46225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مستطيل 9"/>
          <p:cNvSpPr/>
          <p:nvPr/>
        </p:nvSpPr>
        <p:spPr>
          <a:xfrm>
            <a:off x="5127167" y="5086809"/>
            <a:ext cx="566056" cy="48175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" name="مستطيل 1"/>
          <p:cNvSpPr/>
          <p:nvPr/>
        </p:nvSpPr>
        <p:spPr>
          <a:xfrm>
            <a:off x="1317357" y="891312"/>
            <a:ext cx="9354998" cy="3773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</a:rPr>
              <a:t>كيفيّة المسح على الخفّين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C1E99191-C9CD-44B5-8DF7-5829AA6A0832}"/>
              </a:ext>
            </a:extLst>
          </p:cNvPr>
          <p:cNvSpPr txBox="1"/>
          <p:nvPr/>
        </p:nvSpPr>
        <p:spPr>
          <a:xfrm>
            <a:off x="10136776" y="142875"/>
            <a:ext cx="193337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chemeClr val="bg1"/>
                </a:solidFill>
                <a:latin typeface="Traditional Arabic" panose="02020603050405020304" pitchFamily="18" charset="-78"/>
              </a:rPr>
              <a:t>نشاط</a:t>
            </a:r>
            <a:r>
              <a:rPr lang="ar-BH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600" b="1" dirty="0">
                <a:solidFill>
                  <a:schemeClr val="bg1"/>
                </a:solidFill>
                <a:latin typeface="Traditional Arabic" panose="02020603050405020304" pitchFamily="18" charset="-78"/>
              </a:rPr>
              <a:t>4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585EF7F-E8CD-41EB-955C-F9C22BA24CF6}"/>
              </a:ext>
            </a:extLst>
          </p:cNvPr>
          <p:cNvSpPr txBox="1"/>
          <p:nvPr/>
        </p:nvSpPr>
        <p:spPr>
          <a:xfrm>
            <a:off x="5095685" y="2521703"/>
            <a:ext cx="6574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/>
              <a:t>3</a:t>
            </a:r>
            <a:endParaRPr lang="ar-SA" sz="28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20077C9-60E6-42D9-8FC1-7FBCB3E71A97}"/>
              </a:ext>
            </a:extLst>
          </p:cNvPr>
          <p:cNvSpPr txBox="1"/>
          <p:nvPr/>
        </p:nvSpPr>
        <p:spPr>
          <a:xfrm>
            <a:off x="5055092" y="3784824"/>
            <a:ext cx="6574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/>
              <a:t>1</a:t>
            </a:r>
            <a:endParaRPr lang="ar-SA" sz="2800" b="1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241C0BE-5CBE-443E-AD4B-55B08F6FD56E}"/>
              </a:ext>
            </a:extLst>
          </p:cNvPr>
          <p:cNvSpPr txBox="1"/>
          <p:nvPr/>
        </p:nvSpPr>
        <p:spPr>
          <a:xfrm>
            <a:off x="5194477" y="5007626"/>
            <a:ext cx="4939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/>
              <a:t>2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45143" y="82758"/>
            <a:ext cx="3481460" cy="599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 </a:t>
            </a:r>
            <a:r>
              <a:rPr lang="ar-BH" sz="2000" b="1" dirty="0">
                <a:solidFill>
                  <a:schemeClr val="accent6">
                    <a:lumMod val="75000"/>
                  </a:schemeClr>
                </a:solidFill>
              </a:rPr>
              <a:t>المسح على الخفين </a:t>
            </a:r>
            <a:r>
              <a:rPr lang="ar-BH" sz="2000" b="1" dirty="0">
                <a:solidFill>
                  <a:schemeClr val="tx1"/>
                </a:solidFill>
              </a:rPr>
              <a:t>\ </a:t>
            </a:r>
            <a:r>
              <a:rPr lang="ar-BH" sz="2000" b="1" dirty="0">
                <a:solidFill>
                  <a:srgbClr val="C00000"/>
                </a:solidFill>
              </a:rPr>
              <a:t>التربية الإسلامية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C1E99191-C9CD-44B5-8DF7-5829AA6A0832}"/>
              </a:ext>
            </a:extLst>
          </p:cNvPr>
          <p:cNvSpPr txBox="1"/>
          <p:nvPr/>
        </p:nvSpPr>
        <p:spPr>
          <a:xfrm>
            <a:off x="9501052" y="149727"/>
            <a:ext cx="256909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chemeClr val="bg1"/>
                </a:solidFill>
                <a:latin typeface="Traditional Arabic" panose="02020603050405020304" pitchFamily="18" charset="-78"/>
              </a:rPr>
              <a:t>إجابة النشاط</a:t>
            </a:r>
            <a:r>
              <a:rPr lang="ar-BH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600" b="1" dirty="0">
                <a:solidFill>
                  <a:schemeClr val="bg1"/>
                </a:solidFill>
                <a:latin typeface="Traditional Arabic" panose="02020603050405020304" pitchFamily="18" charset="-7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6806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 animBg="1"/>
      <p:bldP spid="13" grpId="0"/>
      <p:bldP spid="14" grpId="0"/>
      <p:bldP spid="15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2123</TotalTime>
  <Words>1046</Words>
  <Application>Microsoft Office PowerPoint</Application>
  <PresentationFormat>Widescreen</PresentationFormat>
  <Paragraphs>203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Arabic Typesetting</vt:lpstr>
      <vt:lpstr>Arial</vt:lpstr>
      <vt:lpstr>Calibri</vt:lpstr>
      <vt:lpstr>Calibri Light</vt:lpstr>
      <vt:lpstr>Frutiger LT Arabic 55 Roman</vt:lpstr>
      <vt:lpstr>Khalid Art bold</vt:lpstr>
      <vt:lpstr>Sakkal Majalla</vt:lpstr>
      <vt:lpstr>Traditional Arabic</vt:lpstr>
      <vt:lpstr>Wingdings</vt:lpstr>
      <vt:lpstr>Office Theme</vt:lpstr>
      <vt:lpstr>قالب الدروس</vt:lpstr>
      <vt:lpstr>PowerPoint Presentation</vt:lpstr>
      <vt:lpstr>الأهداف التعلمية:  </vt:lpstr>
      <vt:lpstr>PowerPoint Presentation</vt:lpstr>
      <vt:lpstr>الخُفُّ </vt:lpstr>
      <vt:lpstr>PowerPoint Presentation</vt:lpstr>
      <vt:lpstr>PowerPoint Presentation</vt:lpstr>
      <vt:lpstr>PowerPoint Presentation</vt:lpstr>
      <vt:lpstr>أكمل ما يأتي:  1- مدّة المسح على الخفّين هي: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Fatima Hussein Alrumaithi</cp:lastModifiedBy>
  <cp:revision>295</cp:revision>
  <dcterms:created xsi:type="dcterms:W3CDTF">2020-03-04T10:47:58Z</dcterms:created>
  <dcterms:modified xsi:type="dcterms:W3CDTF">2020-09-16T10:46:44Z</dcterms:modified>
</cp:coreProperties>
</file>