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339"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6738"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80BA3B33-09BA-4412-9817-78C08F581877}" type="slidenum">
              <a:rPr lang="en-US"/>
              <a:pPr>
                <a:defRPr/>
              </a:pPr>
              <a:t>1</a:t>
            </a:fld>
            <a:endParaRPr lang="en-US" dirty="0"/>
          </a:p>
        </p:txBody>
      </p:sp>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8</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42913" y="765175"/>
            <a:ext cx="8358187" cy="501015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400" b="1" dirty="0">
                <a:solidFill>
                  <a:srgbClr val="C00000"/>
                </a:solidFill>
              </a:rPr>
              <a:t>رابعا: المعوقات التي تواجه رجال الأعمال في مكاتب العمل</a:t>
            </a:r>
            <a:endParaRPr lang="en-US" sz="2400" b="1" dirty="0">
              <a:solidFill>
                <a:srgbClr val="C00000"/>
              </a:solidFill>
            </a:endParaRPr>
          </a:p>
          <a:p>
            <a:pPr algn="just" rtl="1">
              <a:lnSpc>
                <a:spcPct val="150000"/>
              </a:lnSpc>
              <a:defRPr/>
            </a:pPr>
            <a:r>
              <a:rPr lang="ar-SA" sz="2400" dirty="0"/>
              <a:t>يعاني رجال الأعمال من معوقات ومشاكل عند مراجعة مكاتب العمل لإنجاز معاملاتهم مما يؤدي ذلك إلى عرقلة إتمام مشاريعهم أو عدم استمراريتها، أو تضييع فرص ينتج عنها خسائر تلحق بهم بسبب التأخير والمماطلة في تنفيذ معاملاتهم، </a:t>
            </a:r>
            <a:r>
              <a:rPr lang="ar-SA" sz="2400" dirty="0" smtClean="0"/>
              <a:t>ومن أهم </a:t>
            </a:r>
            <a:r>
              <a:rPr lang="ar-SA" sz="2400" dirty="0"/>
              <a:t>تلك المعوقات </a:t>
            </a:r>
            <a:r>
              <a:rPr lang="ar-SA" sz="2400" dirty="0" smtClean="0"/>
              <a:t>:</a:t>
            </a:r>
            <a:endParaRPr lang="en-US" sz="2400" dirty="0"/>
          </a:p>
          <a:p>
            <a:pPr marL="628650" indent="-342900" algn="just" rtl="1">
              <a:lnSpc>
                <a:spcPct val="150000"/>
              </a:lnSpc>
              <a:buFont typeface="Arial" pitchFamily="34" charset="0"/>
              <a:buChar char="•"/>
              <a:defRPr/>
            </a:pPr>
            <a:r>
              <a:rPr lang="ar-SA" sz="2400" b="1" dirty="0"/>
              <a:t>تأخير إنجاز المعاملات</a:t>
            </a:r>
            <a:endParaRPr lang="en-US" sz="2400" dirty="0"/>
          </a:p>
          <a:p>
            <a:pPr marL="628650" indent="-342900" algn="just" rtl="1">
              <a:lnSpc>
                <a:spcPct val="150000"/>
              </a:lnSpc>
              <a:buFont typeface="Arial" pitchFamily="34" charset="0"/>
              <a:buChar char="•"/>
              <a:defRPr/>
            </a:pPr>
            <a:r>
              <a:rPr lang="ar-SA" sz="2400" b="1" dirty="0" smtClean="0"/>
              <a:t>تحديد </a:t>
            </a:r>
            <a:r>
              <a:rPr lang="ar-SA" sz="2400" b="1" dirty="0"/>
              <a:t>نسب العمالة وجنسياتهم </a:t>
            </a:r>
            <a:r>
              <a:rPr lang="ar-SA" sz="2400" b="1" dirty="0" smtClean="0"/>
              <a:t>.</a:t>
            </a:r>
            <a:endParaRPr lang="en-US" sz="2400" dirty="0"/>
          </a:p>
          <a:p>
            <a:pPr marL="628650" indent="-342900" algn="just" rtl="1">
              <a:lnSpc>
                <a:spcPct val="150000"/>
              </a:lnSpc>
              <a:buFont typeface="Arial" pitchFamily="34" charset="0"/>
              <a:buChar char="•"/>
              <a:defRPr/>
            </a:pPr>
            <a:r>
              <a:rPr lang="ar-SA" sz="2400" b="1" dirty="0" smtClean="0"/>
              <a:t>فقدان </a:t>
            </a:r>
            <a:r>
              <a:rPr lang="ar-SA" sz="2400" b="1" dirty="0"/>
              <a:t>الثقة </a:t>
            </a:r>
            <a:r>
              <a:rPr lang="ar-SA" sz="2400" b="1" dirty="0" smtClean="0"/>
              <a:t>.</a:t>
            </a:r>
            <a:endParaRPr lang="en-US" sz="2400" dirty="0"/>
          </a:p>
          <a:p>
            <a:pPr marL="628650" indent="-342900" algn="just" rtl="1">
              <a:lnSpc>
                <a:spcPct val="150000"/>
              </a:lnSpc>
              <a:buFont typeface="Arial" pitchFamily="34" charset="0"/>
              <a:buChar char="•"/>
              <a:defRPr/>
            </a:pPr>
            <a:r>
              <a:rPr lang="ar-SA" sz="2400" b="1" dirty="0" smtClean="0"/>
              <a:t>المماطلة </a:t>
            </a:r>
            <a:r>
              <a:rPr lang="ar-SA" sz="2400" b="1" dirty="0"/>
              <a:t>في منح التأشيرات </a:t>
            </a:r>
            <a:r>
              <a:rPr lang="ar-SA" sz="2400" b="1" dirty="0" smtClean="0"/>
              <a:t>.</a:t>
            </a:r>
            <a:endParaRPr lang="en-US" sz="24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1835150" y="-39688"/>
            <a:ext cx="49752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تجربة الغرفة التجارية والصناعية في توطين الوظائف</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5827E089-4F0B-4463-AB04-A34EB350BBE1}" type="slidenum">
              <a:rPr lang="en-US" smtClean="0"/>
              <a:pPr>
                <a:defRPr/>
              </a:pPr>
              <a:t>10</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978"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1D5AE486-9992-41DF-928A-8B3E6FE232B3}" type="slidenum">
              <a:rPr lang="en-US"/>
              <a:pPr>
                <a:defRPr/>
              </a:pPr>
              <a:t>11</a:t>
            </a:fld>
            <a:endParaRPr lang="en-US" dirty="0"/>
          </a:p>
        </p:txBody>
      </p:sp>
      <p:sp>
        <p:nvSpPr>
          <p:cNvPr id="48131" name="TextBox 2"/>
          <p:cNvSpPr txBox="1">
            <a:spLocks noChangeArrowheads="1"/>
          </p:cNvSpPr>
          <p:nvPr/>
        </p:nvSpPr>
        <p:spPr bwMode="auto">
          <a:xfrm>
            <a:off x="2411413" y="1211263"/>
            <a:ext cx="3852862" cy="4508500"/>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endParaRPr lang="en-US" sz="4400" b="1" dirty="0" smtClean="0">
              <a:cs typeface="PT Bold Heading" pitchFamily="2" charset="-78"/>
            </a:endParaRPr>
          </a:p>
          <a:p>
            <a:pPr algn="ctr" eaLnBrk="1" hangingPunct="1">
              <a:defRPr/>
            </a:pPr>
            <a:r>
              <a:rPr lang="ar-SA" sz="19900" b="1" dirty="0" smtClean="0">
                <a:solidFill>
                  <a:srgbClr val="C00000"/>
                </a:solidFill>
                <a:cs typeface="PT Bold Heading" pitchFamily="2" charset="-78"/>
              </a:rPr>
              <a:t>9</a:t>
            </a:r>
            <a:endParaRPr lang="en-US" sz="19900" b="1" dirty="0" smtClean="0">
              <a:solidFill>
                <a:srgbClr val="C00000"/>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8002" name="Picture 4"/>
          <p:cNvPicPr>
            <a:picLocks noChangeAspect="1"/>
          </p:cNvPicPr>
          <p:nvPr/>
        </p:nvPicPr>
        <p:blipFill>
          <a:blip r:embed="rId2"/>
          <a:srcRect/>
          <a:stretch>
            <a:fillRect/>
          </a:stretch>
        </p:blipFill>
        <p:spPr bwMode="auto">
          <a:xfrm>
            <a:off x="14288" y="0"/>
            <a:ext cx="9144000"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89FB449B-E4DB-436D-9490-E4D049733E28}" type="slidenum">
              <a:rPr lang="en-US"/>
              <a:pPr>
                <a:defRPr/>
              </a:pPr>
              <a:t>12</a:t>
            </a:fld>
            <a:endParaRPr lang="en-US" dirty="0"/>
          </a:p>
        </p:txBody>
      </p:sp>
      <p:sp>
        <p:nvSpPr>
          <p:cNvPr id="48131" name="TextBox 2"/>
          <p:cNvSpPr txBox="1">
            <a:spLocks noChangeArrowheads="1"/>
          </p:cNvSpPr>
          <p:nvPr/>
        </p:nvSpPr>
        <p:spPr bwMode="auto">
          <a:xfrm>
            <a:off x="1168400" y="2065338"/>
            <a:ext cx="6807200" cy="209232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rtl="1" eaLnBrk="1" hangingPunct="1">
              <a:defRPr/>
            </a:pPr>
            <a:r>
              <a:rPr lang="en-US" sz="3200" b="1" dirty="0" smtClean="0">
                <a:solidFill>
                  <a:srgbClr val="FF0000"/>
                </a:solidFill>
                <a:cs typeface="PT Bold Heading" pitchFamily="2" charset="-78"/>
              </a:rPr>
              <a:t>9</a:t>
            </a:r>
          </a:p>
          <a:p>
            <a:pPr algn="ctr" rtl="1" eaLnBrk="1" hangingPunct="1">
              <a:defRPr/>
            </a:pPr>
            <a:r>
              <a:rPr lang="ar-SA" sz="5400" b="1" dirty="0" smtClean="0">
                <a:solidFill>
                  <a:schemeClr val="accent6">
                    <a:lumMod val="75000"/>
                  </a:schemeClr>
                </a:solidFill>
                <a:cs typeface="PT Bold Heading" pitchFamily="2" charset="-78"/>
              </a:rPr>
              <a:t>الجدارات البشرية</a:t>
            </a:r>
          </a:p>
          <a:p>
            <a:pPr algn="ctr" rtl="1" eaLnBrk="1" hangingPunct="1">
              <a:defRPr/>
            </a:pPr>
            <a:r>
              <a:rPr lang="ar-SA" sz="4400" b="1" dirty="0" smtClean="0">
                <a:solidFill>
                  <a:schemeClr val="accent6">
                    <a:lumMod val="75000"/>
                  </a:schemeClr>
                </a:solidFill>
                <a:cs typeface="PT Bold Heading" pitchFamily="2" charset="-78"/>
              </a:rPr>
              <a:t> </a:t>
            </a:r>
            <a:r>
              <a:rPr lang="ar-SA" sz="4000" b="1" dirty="0" smtClean="0">
                <a:solidFill>
                  <a:schemeClr val="accent6">
                    <a:lumMod val="75000"/>
                  </a:schemeClr>
                </a:solidFill>
                <a:cs typeface="PT Bold Heading" pitchFamily="2" charset="-78"/>
              </a:rPr>
              <a:t>في ظل النظام العالمي</a:t>
            </a: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28006" name="مربع نص 5"/>
          <p:cNvSpPr txBox="1">
            <a:spLocks noChangeArrowheads="1"/>
          </p:cNvSpPr>
          <p:nvPr/>
        </p:nvSpPr>
        <p:spPr bwMode="auto">
          <a:xfrm>
            <a:off x="3316288" y="1196975"/>
            <a:ext cx="2395537" cy="708025"/>
          </a:xfrm>
          <a:prstGeom prst="rect">
            <a:avLst/>
          </a:prstGeom>
          <a:noFill/>
          <a:ln w="9525">
            <a:noFill/>
            <a:miter lim="800000"/>
            <a:headEnd/>
            <a:tailEnd/>
          </a:ln>
        </p:spPr>
        <p:txBody>
          <a:bodyPr wrap="none">
            <a:spAutoFit/>
          </a:bodyPr>
          <a:lstStyle/>
          <a:p>
            <a:r>
              <a:rPr lang="ar-SA" sz="4000" b="1">
                <a:solidFill>
                  <a:srgbClr val="FF0000"/>
                </a:solidFill>
              </a:rPr>
              <a:t>الفصل التاسع</a:t>
            </a:r>
            <a:endParaRPr lang="en-US" sz="4000" b="1">
              <a:solidFill>
                <a:srgbClr val="FF0000"/>
              </a:solidFill>
            </a:endParaRPr>
          </a:p>
        </p:txBody>
      </p:sp>
      <p:pic>
        <p:nvPicPr>
          <p:cNvPr id="128007" name="صورة 8"/>
          <p:cNvPicPr>
            <a:picLocks noChangeAspect="1"/>
          </p:cNvPicPr>
          <p:nvPr/>
        </p:nvPicPr>
        <p:blipFill>
          <a:blip r:embed="rId3">
            <a:clrChange>
              <a:clrFrom>
                <a:srgbClr val="FFFFFF"/>
              </a:clrFrom>
              <a:clrTo>
                <a:srgbClr val="FFFFFF">
                  <a:alpha val="0"/>
                </a:srgbClr>
              </a:clrTo>
            </a:clrChange>
          </a:blip>
          <a:srcRect/>
          <a:stretch>
            <a:fillRect/>
          </a:stretch>
        </p:blipFill>
        <p:spPr bwMode="auto">
          <a:xfrm>
            <a:off x="2627313" y="3943350"/>
            <a:ext cx="4070350" cy="2438400"/>
          </a:xfrm>
          <a:prstGeom prst="rect">
            <a:avLst/>
          </a:prstGeom>
          <a:noFill/>
          <a:ln w="9525">
            <a:noFill/>
            <a:miter lim="800000"/>
            <a:headEnd/>
            <a:tailEnd/>
          </a:ln>
        </p:spPr>
      </p:pic>
      <p:pic>
        <p:nvPicPr>
          <p:cNvPr id="10" name="صورة 9"/>
          <p:cNvPicPr>
            <a:picLocks noChangeAspect="1"/>
          </p:cNvPicPr>
          <p:nvPr/>
        </p:nvPicPr>
        <p:blipFill rotWithShape="1">
          <a:blip r:embed="rId4" cstate="print">
            <a:extLst/>
          </a:blip>
          <a:srcRect l="6168" t="18982" r="6343" b="7863"/>
          <a:stretch/>
        </p:blipFill>
        <p:spPr>
          <a:xfrm>
            <a:off x="420248" y="684116"/>
            <a:ext cx="1464866" cy="1334919"/>
          </a:xfrm>
          <a:prstGeom prst="rect">
            <a:avLst/>
          </a:prstGeom>
          <a:ln>
            <a:noFill/>
          </a:ln>
          <a:effectLst>
            <a:softEdge rad="112500"/>
          </a:effectLst>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34925" y="476250"/>
            <a:ext cx="8713788" cy="609441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lnSpc>
                <a:spcPct val="150000"/>
              </a:lnSpc>
              <a:defRPr/>
            </a:pPr>
            <a:r>
              <a:rPr lang="ar-SA" sz="2000" dirty="0">
                <a:solidFill>
                  <a:srgbClr val="FF0000"/>
                </a:solidFill>
                <a:latin typeface="Monotype Koufi" pitchFamily="2" charset="-78"/>
                <a:ea typeface="Monotype Koufi" pitchFamily="2" charset="-78"/>
                <a:cs typeface="Monotype Koufi" pitchFamily="2" charset="-78"/>
              </a:rPr>
              <a:t>تعريف </a:t>
            </a:r>
            <a:r>
              <a:rPr lang="ar-SA" sz="2000" b="1" dirty="0">
                <a:solidFill>
                  <a:srgbClr val="FF0000"/>
                </a:solidFill>
                <a:latin typeface="Monotype Koufi" pitchFamily="2" charset="-78"/>
                <a:ea typeface="Monotype Koufi" pitchFamily="2" charset="-78"/>
                <a:cs typeface="Monotype Koufi" pitchFamily="2" charset="-78"/>
              </a:rPr>
              <a:t>الجدارة</a:t>
            </a:r>
            <a:r>
              <a:rPr lang="ar-SA" sz="2000" dirty="0">
                <a:solidFill>
                  <a:srgbClr val="FF0000"/>
                </a:solidFill>
                <a:latin typeface="Monotype Koufi" pitchFamily="2" charset="-78"/>
                <a:ea typeface="Monotype Koufi" pitchFamily="2" charset="-78"/>
                <a:cs typeface="Monotype Koufi" pitchFamily="2" charset="-78"/>
              </a:rPr>
              <a:t> «</a:t>
            </a:r>
            <a:r>
              <a:rPr lang="en-US" sz="2000" b="1" dirty="0">
                <a:solidFill>
                  <a:srgbClr val="FF0000"/>
                </a:solidFill>
                <a:ea typeface="Monotype Koufi" pitchFamily="2" charset="-78"/>
                <a:cs typeface="Monotype Koufi" pitchFamily="2" charset="-78"/>
              </a:rPr>
              <a:t>Competency</a:t>
            </a:r>
            <a:r>
              <a:rPr lang="ar-SA" sz="2000" dirty="0">
                <a:solidFill>
                  <a:srgbClr val="FF0000"/>
                </a:solidFill>
                <a:latin typeface="Monotype Koufi" pitchFamily="2" charset="-78"/>
                <a:ea typeface="Monotype Koufi" pitchFamily="2" charset="-78"/>
                <a:cs typeface="Monotype Koufi" pitchFamily="2" charset="-78"/>
              </a:rPr>
              <a:t>»:</a:t>
            </a:r>
            <a:endParaRPr lang="en-US" sz="2000" dirty="0">
              <a:solidFill>
                <a:srgbClr val="FF0000"/>
              </a:solidFill>
              <a:ea typeface="Monotype Koufi" pitchFamily="2" charset="-78"/>
              <a:cs typeface="Monotype Koufi" pitchFamily="2" charset="-78"/>
            </a:endParaRPr>
          </a:p>
          <a:p>
            <a:pPr algn="r" rtl="1">
              <a:lnSpc>
                <a:spcPct val="150000"/>
              </a:lnSpc>
              <a:defRPr/>
            </a:pPr>
            <a:r>
              <a:rPr lang="ar-EG" sz="2000" b="1" dirty="0"/>
              <a:t>تتعدد التعريفات لمفهوم الجدارة، ومنها أنها:</a:t>
            </a:r>
            <a:endParaRPr lang="en-US" sz="2000" dirty="0"/>
          </a:p>
          <a:p>
            <a:pPr marL="342900" indent="-342900" algn="r" rtl="1">
              <a:lnSpc>
                <a:spcPct val="150000"/>
              </a:lnSpc>
              <a:buFont typeface="Arial" pitchFamily="34" charset="0"/>
              <a:buChar char="•"/>
              <a:defRPr/>
            </a:pPr>
            <a:r>
              <a:rPr lang="ar-EG" sz="2000" dirty="0"/>
              <a:t>السمة الكامنة لدى الفرد </a:t>
            </a:r>
            <a:r>
              <a:rPr lang="ar-EG" sz="2000" dirty="0" smtClean="0"/>
              <a:t>والتي </a:t>
            </a:r>
            <a:r>
              <a:rPr lang="ar-EG" sz="2000" dirty="0"/>
              <a:t>تؤدى إلى الأداء الفعَّال أو المتميز.</a:t>
            </a:r>
            <a:endParaRPr lang="en-US" sz="2000" dirty="0"/>
          </a:p>
          <a:p>
            <a:pPr marL="342900" indent="-342900" algn="r" rtl="1">
              <a:lnSpc>
                <a:spcPct val="150000"/>
              </a:lnSpc>
              <a:buFont typeface="Arial" pitchFamily="34" charset="0"/>
              <a:buChar char="•"/>
              <a:defRPr/>
            </a:pPr>
            <a:r>
              <a:rPr lang="ar-EG" sz="2000" dirty="0" smtClean="0"/>
              <a:t>أبعاد </a:t>
            </a:r>
            <a:r>
              <a:rPr lang="ar-EG" sz="2000" dirty="0"/>
              <a:t>السلوك الواقعة وراء الأداء المتميز.</a:t>
            </a:r>
            <a:endParaRPr lang="en-US" sz="2000" dirty="0"/>
          </a:p>
          <a:p>
            <a:pPr marL="342900" indent="-342900" algn="r" rtl="1">
              <a:lnSpc>
                <a:spcPct val="150000"/>
              </a:lnSpc>
              <a:buFont typeface="Arial" pitchFamily="34" charset="0"/>
              <a:buChar char="•"/>
              <a:defRPr/>
            </a:pPr>
            <a:r>
              <a:rPr lang="ar-EG" sz="2000" dirty="0" smtClean="0"/>
              <a:t>مجموع </a:t>
            </a:r>
            <a:r>
              <a:rPr lang="ar-EG" sz="2000" dirty="0"/>
              <a:t>المهارات والمعارف والسلوك </a:t>
            </a:r>
            <a:r>
              <a:rPr lang="ar-EG" sz="2000" dirty="0" smtClean="0"/>
              <a:t>التي </a:t>
            </a:r>
            <a:r>
              <a:rPr lang="ar-EG" sz="2000" dirty="0"/>
              <a:t>تؤدى إلى الأداء الفعَّال </a:t>
            </a:r>
            <a:r>
              <a:rPr lang="ar-EG" sz="2000" dirty="0" smtClean="0"/>
              <a:t>في </a:t>
            </a:r>
            <a:r>
              <a:rPr lang="ar-EG" sz="2000" dirty="0"/>
              <a:t>الوظيفة. </a:t>
            </a:r>
            <a:endParaRPr lang="en-US" sz="2000" dirty="0"/>
          </a:p>
          <a:p>
            <a:pPr marL="342900" indent="-342900" algn="r" rtl="1">
              <a:lnSpc>
                <a:spcPct val="150000"/>
              </a:lnSpc>
              <a:buFont typeface="Arial" pitchFamily="34" charset="0"/>
              <a:buChar char="•"/>
              <a:defRPr/>
            </a:pPr>
            <a:r>
              <a:rPr lang="ar-EG" sz="2000" dirty="0" smtClean="0"/>
              <a:t>الخصائص </a:t>
            </a:r>
            <a:r>
              <a:rPr lang="ar-EG" sz="2000" dirty="0"/>
              <a:t>الشخصية (مثل المعارفٍ والمهارات والأنماط الذهنية والدوافع الكامنة وما شابهها) التي يمكن للفرد باستخدامها أن يحقق الأداء الناجح.</a:t>
            </a:r>
            <a:endParaRPr lang="en-US" sz="2000" dirty="0"/>
          </a:p>
          <a:p>
            <a:pPr marL="342900" indent="-342900" algn="r" rtl="1">
              <a:lnSpc>
                <a:spcPct val="150000"/>
              </a:lnSpc>
              <a:buFont typeface="Arial" pitchFamily="34" charset="0"/>
              <a:buChar char="•"/>
              <a:defRPr/>
            </a:pPr>
            <a:r>
              <a:rPr lang="ar-EG" sz="2000" dirty="0" smtClean="0"/>
              <a:t>مجموعة </a:t>
            </a:r>
            <a:r>
              <a:rPr lang="ar-EG" sz="2000" dirty="0"/>
              <a:t>من العناصر والصفات تتعلق بالكفاءة الفنية والإدارية والانضباط في العمل وحسن التعامل والسلوك ونحو ذلك مما تقديره متروك لصاحب العمل. </a:t>
            </a:r>
            <a:endParaRPr lang="en-US" sz="2000" dirty="0"/>
          </a:p>
          <a:p>
            <a:pPr marL="342900" indent="-342900" algn="r" rtl="1">
              <a:lnSpc>
                <a:spcPct val="150000"/>
              </a:lnSpc>
              <a:buFont typeface="Arial" pitchFamily="34" charset="0"/>
              <a:buChar char="•"/>
              <a:defRPr/>
            </a:pPr>
            <a:r>
              <a:rPr lang="ar-SA" sz="2000" dirty="0"/>
              <a:t>السمات والمؤهلات الشخصية والعلمية والعملية </a:t>
            </a:r>
            <a:r>
              <a:rPr lang="ar-SA" sz="2000" dirty="0" smtClean="0"/>
              <a:t>التي </a:t>
            </a:r>
            <a:r>
              <a:rPr lang="ar-SA" sz="2000" dirty="0"/>
              <a:t>تمكن الموظف من تحقيق معدلات أداء خارقة وقياسية، تفوق المعدلات العادية.</a:t>
            </a:r>
            <a:endParaRPr lang="en-US" sz="2000" dirty="0"/>
          </a:p>
          <a:p>
            <a:pPr marL="342900" indent="-342900" algn="r" rtl="1">
              <a:lnSpc>
                <a:spcPct val="150000"/>
              </a:lnSpc>
              <a:buFont typeface="Arial" pitchFamily="34" charset="0"/>
              <a:buChar char="•"/>
              <a:defRPr/>
            </a:pPr>
            <a:r>
              <a:rPr lang="ar-EG" sz="2000" dirty="0"/>
              <a:t>وهى </a:t>
            </a:r>
            <a:r>
              <a:rPr lang="ar-EG" sz="2000" b="1" dirty="0"/>
              <a:t>خاصية ضمنية</a:t>
            </a:r>
            <a:r>
              <a:rPr lang="ar-EG" sz="2000" dirty="0"/>
              <a:t> للشخص لها </a:t>
            </a:r>
            <a:r>
              <a:rPr lang="ar-EG" sz="2000" b="1" dirty="0"/>
              <a:t>علاقة سببية</a:t>
            </a:r>
            <a:r>
              <a:rPr lang="ar-EG" sz="2000" dirty="0"/>
              <a:t> بأداء متفوق فعال يعتبر </a:t>
            </a:r>
            <a:r>
              <a:rPr lang="ar-EG" sz="2000" b="1" dirty="0"/>
              <a:t>مرجعا معياريا</a:t>
            </a:r>
            <a:r>
              <a:rPr lang="ar-EG" sz="2000" dirty="0"/>
              <a:t> </a:t>
            </a:r>
            <a:r>
              <a:rPr lang="ar-EG" sz="2000" dirty="0" smtClean="0"/>
              <a:t>للوظيفة </a:t>
            </a:r>
            <a:r>
              <a:rPr lang="ar-EG" sz="2000" dirty="0"/>
              <a:t>أو الحالة.</a:t>
            </a: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451100" y="-39688"/>
            <a:ext cx="3744913" cy="515938"/>
          </a:xfrm>
          <a:prstGeom prst="rect">
            <a:avLst/>
          </a:prstGeom>
        </p:spPr>
        <p:txBody>
          <a:bodyPr wrap="none">
            <a:spAutoFit/>
          </a:bodyPr>
          <a:lstStyle/>
          <a:p>
            <a:pPr algn="just" rtl="1">
              <a:lnSpc>
                <a:spcPct val="150000"/>
              </a:lnSpc>
              <a:defRPr/>
            </a:pPr>
            <a:r>
              <a:rPr lang="ar-EG" sz="2000" dirty="0" err="1">
                <a:solidFill>
                  <a:schemeClr val="tx2">
                    <a:lumMod val="60000"/>
                    <a:lumOff val="40000"/>
                  </a:schemeClr>
                </a:solidFill>
                <a:latin typeface="Monotype Koufi" pitchFamily="2" charset="-78"/>
                <a:ea typeface="Monotype Koufi" pitchFamily="2" charset="-78"/>
                <a:cs typeface="Monotype Koufi" pitchFamily="2" charset="-78"/>
              </a:rPr>
              <a:t>الجدارات</a:t>
            </a:r>
            <a:r>
              <a:rPr lang="ar-EG" sz="2000" dirty="0">
                <a:solidFill>
                  <a:schemeClr val="tx2">
                    <a:lumMod val="60000"/>
                    <a:lumOff val="40000"/>
                  </a:schemeClr>
                </a:solidFill>
                <a:latin typeface="Monotype Koufi" pitchFamily="2" charset="-78"/>
                <a:ea typeface="Monotype Koufi" pitchFamily="2" charset="-78"/>
                <a:cs typeface="Monotype Koufi" pitchFamily="2" charset="-78"/>
              </a:rPr>
              <a:t> البشرية في ظل النظام العالمي</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1254FD6E-FA43-4C28-B39F-31722B3C6EDD}" type="slidenum">
              <a:rPr lang="en-US" smtClean="0"/>
              <a:pPr>
                <a:defRPr/>
              </a:pPr>
              <a:t>13</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extBox 2"/>
          <p:cNvSpPr txBox="1">
            <a:spLocks noChangeArrowheads="1"/>
          </p:cNvSpPr>
          <p:nvPr/>
        </p:nvSpPr>
        <p:spPr bwMode="auto">
          <a:xfrm>
            <a:off x="395288" y="820738"/>
            <a:ext cx="8353425" cy="5632450"/>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FF0000"/>
                </a:solidFill>
                <a:latin typeface="Monotype Koufi"/>
                <a:ea typeface="Monotype Koufi"/>
                <a:cs typeface="Monotype Koufi"/>
              </a:rPr>
              <a:t>خصائص الجدارة:</a:t>
            </a:r>
            <a:endParaRPr lang="en-US" sz="2000" b="1">
              <a:solidFill>
                <a:srgbClr val="FF0000"/>
              </a:solidFill>
              <a:ea typeface="Monotype Koufi"/>
              <a:cs typeface="Monotype Koufi"/>
            </a:endParaRPr>
          </a:p>
          <a:p>
            <a:pPr algn="just" rtl="1" eaLnBrk="0" hangingPunct="0">
              <a:lnSpc>
                <a:spcPct val="150000"/>
              </a:lnSpc>
            </a:pPr>
            <a:r>
              <a:rPr lang="ar-EG" sz="2000"/>
              <a:t>من خلال العرض السابق  نلاحظ أن الجدارة تتكون من ثلاث عناصر رئيسية وهى</a:t>
            </a:r>
            <a:r>
              <a:rPr lang="ar-SA" sz="2000"/>
              <a:t>:</a:t>
            </a:r>
            <a:endParaRPr lang="en-US" sz="2000"/>
          </a:p>
          <a:p>
            <a:pPr algn="just" rtl="1" eaLnBrk="0" hangingPunct="0">
              <a:lnSpc>
                <a:spcPct val="150000"/>
              </a:lnSpc>
            </a:pPr>
            <a:r>
              <a:rPr lang="ar-SA" sz="2000" b="1">
                <a:solidFill>
                  <a:srgbClr val="C00000"/>
                </a:solidFill>
                <a:latin typeface="Monotype Koufi"/>
                <a:ea typeface="Monotype Koufi"/>
                <a:cs typeface="Monotype Koufi"/>
              </a:rPr>
              <a:t>أولا: الخاصية الضمنية:</a:t>
            </a:r>
            <a:endParaRPr lang="en-US" sz="2000">
              <a:solidFill>
                <a:srgbClr val="C00000"/>
              </a:solidFill>
              <a:ea typeface="Monotype Koufi"/>
              <a:cs typeface="Monotype Koufi"/>
            </a:endParaRPr>
          </a:p>
          <a:p>
            <a:pPr algn="just" rtl="1" eaLnBrk="0" hangingPunct="0">
              <a:lnSpc>
                <a:spcPct val="150000"/>
              </a:lnSpc>
            </a:pPr>
            <a:r>
              <a:rPr lang="ar-EG" sz="2000"/>
              <a:t>تعنى أن الجدارة عميقة ومتأصلة في شخصية الفرد بصورة كافية لان تمكنها من التنبؤ بالسلوك فى العديد من الحالات والمهام الوظيفية وتعتبر الجدارات خواص ضمنية للشخص وتشير إلى طرق للتصرف أو التفكير أو التعميم عبر المواقف وتتميز بثباتها لفترة زمنية معقولة.</a:t>
            </a:r>
            <a:endParaRPr lang="en-US" sz="2000"/>
          </a:p>
          <a:p>
            <a:pPr algn="just" rtl="1" eaLnBrk="0" hangingPunct="0">
              <a:lnSpc>
                <a:spcPct val="150000"/>
              </a:lnSpc>
            </a:pPr>
            <a:r>
              <a:rPr lang="ar-SA" sz="2000" b="1"/>
              <a:t>من هنا نجد أن للجدارة مجموعة من الخواص وهى :</a:t>
            </a:r>
            <a:endParaRPr lang="en-US" sz="2000"/>
          </a:p>
          <a:p>
            <a:pPr algn="just" rtl="1" eaLnBrk="0" hangingPunct="0">
              <a:lnSpc>
                <a:spcPct val="150000"/>
              </a:lnSpc>
            </a:pPr>
            <a:r>
              <a:rPr lang="ar-SA" sz="2000" b="1">
                <a:solidFill>
                  <a:srgbClr val="0000FF"/>
                </a:solidFill>
              </a:rPr>
              <a:t>1- الدوافع</a:t>
            </a:r>
            <a:r>
              <a:rPr lang="en-US" sz="2000" b="1">
                <a:solidFill>
                  <a:srgbClr val="0000FF"/>
                </a:solidFill>
              </a:rPr>
              <a:t>.</a:t>
            </a:r>
            <a:endParaRPr lang="en-US" sz="2000"/>
          </a:p>
          <a:p>
            <a:pPr algn="just" rtl="1" eaLnBrk="0" hangingPunct="0">
              <a:lnSpc>
                <a:spcPct val="150000"/>
              </a:lnSpc>
            </a:pPr>
            <a:r>
              <a:rPr lang="ar-SA" sz="2000" b="1">
                <a:solidFill>
                  <a:srgbClr val="0000FF"/>
                </a:solidFill>
              </a:rPr>
              <a:t>2- الصفات</a:t>
            </a:r>
            <a:r>
              <a:rPr lang="en-US" sz="2000" b="1">
                <a:solidFill>
                  <a:srgbClr val="0000FF"/>
                </a:solidFill>
              </a:rPr>
              <a:t>.</a:t>
            </a:r>
            <a:endParaRPr lang="en-US" sz="2000"/>
          </a:p>
          <a:p>
            <a:pPr algn="just" rtl="1" eaLnBrk="0" hangingPunct="0">
              <a:lnSpc>
                <a:spcPct val="150000"/>
              </a:lnSpc>
            </a:pPr>
            <a:r>
              <a:rPr lang="ar-SA" sz="2000" b="1">
                <a:solidFill>
                  <a:srgbClr val="0000FF"/>
                </a:solidFill>
              </a:rPr>
              <a:t>3- المفهوم الذاتي</a:t>
            </a:r>
            <a:r>
              <a:rPr lang="en-US" sz="2000">
                <a:solidFill>
                  <a:srgbClr val="0000FF"/>
                </a:solidFill>
              </a:rPr>
              <a:t>.</a:t>
            </a:r>
            <a:endParaRPr lang="en-US" sz="2000"/>
          </a:p>
          <a:p>
            <a:pPr algn="just" rtl="1" eaLnBrk="0" hangingPunct="0">
              <a:lnSpc>
                <a:spcPct val="150000"/>
              </a:lnSpc>
            </a:pPr>
            <a:r>
              <a:rPr lang="ar-EG" sz="2000" b="1">
                <a:solidFill>
                  <a:srgbClr val="0000FF"/>
                </a:solidFill>
              </a:rPr>
              <a:t>4- المعرفة</a:t>
            </a:r>
            <a:r>
              <a:rPr lang="en-US" sz="2000" b="1">
                <a:solidFill>
                  <a:srgbClr val="0000FF"/>
                </a:solidFill>
              </a:rPr>
              <a:t>.</a:t>
            </a:r>
            <a:endParaRPr lang="ar-SA" sz="2000"/>
          </a:p>
          <a:p>
            <a:pPr algn="just" rtl="1" eaLnBrk="0" hangingPunct="0">
              <a:lnSpc>
                <a:spcPct val="150000"/>
              </a:lnSpc>
            </a:pPr>
            <a:r>
              <a:rPr lang="ar-SA" sz="2000" b="1">
                <a:solidFill>
                  <a:srgbClr val="0000FF"/>
                </a:solidFill>
              </a:rPr>
              <a:t> 5-  </a:t>
            </a:r>
            <a:r>
              <a:rPr lang="ar-EG" sz="2000" b="1">
                <a:solidFill>
                  <a:srgbClr val="0000FF"/>
                </a:solidFill>
              </a:rPr>
              <a:t>المهارة</a:t>
            </a:r>
            <a:r>
              <a:rPr lang="en-US" sz="2000" b="1">
                <a:solidFill>
                  <a:srgbClr val="0000FF"/>
                </a:solidFill>
              </a:rPr>
              <a:t>.</a:t>
            </a:r>
            <a:endParaRPr lang="ar-SA" sz="20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451100" y="-39688"/>
            <a:ext cx="3744913" cy="515938"/>
          </a:xfrm>
          <a:prstGeom prst="rect">
            <a:avLst/>
          </a:prstGeom>
        </p:spPr>
        <p:txBody>
          <a:bodyPr wrap="none">
            <a:spAutoFit/>
          </a:bodyPr>
          <a:lstStyle/>
          <a:p>
            <a:pPr algn="just" rtl="1">
              <a:lnSpc>
                <a:spcPct val="150000"/>
              </a:lnSpc>
              <a:defRPr/>
            </a:pPr>
            <a:r>
              <a:rPr lang="ar-EG" sz="2000" dirty="0" err="1">
                <a:solidFill>
                  <a:schemeClr val="tx2">
                    <a:lumMod val="60000"/>
                    <a:lumOff val="40000"/>
                  </a:schemeClr>
                </a:solidFill>
                <a:latin typeface="Monotype Koufi" pitchFamily="2" charset="-78"/>
                <a:ea typeface="Monotype Koufi" pitchFamily="2" charset="-78"/>
                <a:cs typeface="Monotype Koufi" pitchFamily="2" charset="-78"/>
              </a:rPr>
              <a:t>الجدارات</a:t>
            </a:r>
            <a:r>
              <a:rPr lang="ar-EG" sz="2000" dirty="0">
                <a:solidFill>
                  <a:schemeClr val="tx2">
                    <a:lumMod val="60000"/>
                    <a:lumOff val="40000"/>
                  </a:schemeClr>
                </a:solidFill>
                <a:latin typeface="Monotype Koufi" pitchFamily="2" charset="-78"/>
                <a:ea typeface="Monotype Koufi" pitchFamily="2" charset="-78"/>
                <a:cs typeface="Monotype Koufi" pitchFamily="2" charset="-78"/>
              </a:rPr>
              <a:t> البشرية في ظل النظام العالمي</a:t>
            </a:r>
            <a:endParaRPr lang="en-US" sz="2000" dirty="0">
              <a:solidFill>
                <a:schemeClr val="tx2">
                  <a:lumMod val="60000"/>
                  <a:lumOff val="4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DFA906FD-E0C4-44D7-A234-9315844772FD}" type="slidenum">
              <a:rPr lang="en-US" smtClean="0"/>
              <a:pPr>
                <a:defRPr/>
              </a:pPr>
              <a:t>14</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15875" y="765175"/>
            <a:ext cx="8713788" cy="1015663"/>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b="1" dirty="0" smtClean="0">
                <a:solidFill>
                  <a:schemeClr val="tx2">
                    <a:lumMod val="40000"/>
                    <a:lumOff val="60000"/>
                  </a:schemeClr>
                </a:solidFill>
                <a:latin typeface="Monotype Koufi" pitchFamily="2" charset="-78"/>
                <a:ea typeface="Monotype Koufi" pitchFamily="2" charset="-78"/>
                <a:cs typeface="Monotype Koufi" pitchFamily="2" charset="-78"/>
              </a:rPr>
              <a:t>يتبع - أولا</a:t>
            </a: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 الخاصية الضمنية:</a:t>
            </a:r>
            <a:endParaRPr lang="en-US" sz="2000" dirty="0">
              <a:solidFill>
                <a:schemeClr val="tx2">
                  <a:lumMod val="40000"/>
                  <a:lumOff val="60000"/>
                </a:schemeClr>
              </a:solidFill>
              <a:ea typeface="Monotype Koufi" pitchFamily="2" charset="-78"/>
              <a:cs typeface="Monotype Koufi" pitchFamily="2" charset="-78"/>
            </a:endParaRPr>
          </a:p>
          <a:p>
            <a:pPr algn="just" rtl="1">
              <a:lnSpc>
                <a:spcPct val="150000"/>
              </a:lnSpc>
              <a:defRPr/>
            </a:pPr>
            <a:r>
              <a:rPr lang="ar-EG" sz="2000" b="1" dirty="0" smtClean="0"/>
              <a:t>ومن </a:t>
            </a:r>
            <a:r>
              <a:rPr lang="ar-EG" sz="2000" b="1" dirty="0"/>
              <a:t>خلال الشكل </a:t>
            </a:r>
            <a:r>
              <a:rPr lang="ar-EG" sz="2000" b="1" dirty="0" smtClean="0"/>
              <a:t>التالي </a:t>
            </a:r>
            <a:r>
              <a:rPr lang="ar-EG" sz="2000" b="1" dirty="0"/>
              <a:t>يمكن توضيح الخصائص </a:t>
            </a:r>
            <a:r>
              <a:rPr lang="ar-EG" sz="2000" b="1" dirty="0" smtClean="0"/>
              <a:t>التي </a:t>
            </a:r>
            <a:r>
              <a:rPr lang="ar-EG" sz="2000" b="1" dirty="0"/>
              <a:t>تتميز بها الجدارة ومكان كل خاصية: </a:t>
            </a: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556000" y="-39688"/>
            <a:ext cx="15335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خصائص الجدارة</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pic>
        <p:nvPicPr>
          <p:cNvPr id="131077" name="صورة 2"/>
          <p:cNvPicPr>
            <a:picLocks noChangeAspect="1"/>
          </p:cNvPicPr>
          <p:nvPr/>
        </p:nvPicPr>
        <p:blipFill>
          <a:blip r:embed="rId2"/>
          <a:srcRect/>
          <a:stretch>
            <a:fillRect/>
          </a:stretch>
        </p:blipFill>
        <p:spPr bwMode="auto">
          <a:xfrm>
            <a:off x="4572000" y="1752600"/>
            <a:ext cx="4083895" cy="4359275"/>
          </a:xfrm>
          <a:prstGeom prst="rect">
            <a:avLst/>
          </a:prstGeom>
          <a:noFill/>
          <a:ln w="9525">
            <a:noFill/>
            <a:miter lim="800000"/>
            <a:headEnd/>
            <a:tailEnd/>
          </a:ln>
        </p:spPr>
      </p:pic>
      <p:pic>
        <p:nvPicPr>
          <p:cNvPr id="131078" name="صورة 3"/>
          <p:cNvPicPr>
            <a:picLocks noChangeAspect="1"/>
          </p:cNvPicPr>
          <p:nvPr/>
        </p:nvPicPr>
        <p:blipFill>
          <a:blip r:embed="rId3"/>
          <a:srcRect l="16734" t="12309" r="12634"/>
          <a:stretch>
            <a:fillRect/>
          </a:stretch>
        </p:blipFill>
        <p:spPr bwMode="auto">
          <a:xfrm>
            <a:off x="566767" y="1752600"/>
            <a:ext cx="4233833" cy="4700588"/>
          </a:xfrm>
          <a:prstGeom prst="rect">
            <a:avLst/>
          </a:prstGeom>
          <a:noFill/>
          <a:ln w="9525">
            <a:noFill/>
            <a:miter lim="800000"/>
            <a:headEnd/>
            <a:tailEnd/>
          </a:ln>
        </p:spPr>
      </p:pic>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8" name="عنصر نائب لرقم الشريحة 7"/>
          <p:cNvSpPr>
            <a:spLocks noGrp="1"/>
          </p:cNvSpPr>
          <p:nvPr>
            <p:ph type="sldNum" sz="quarter" idx="12"/>
          </p:nvPr>
        </p:nvSpPr>
        <p:spPr/>
        <p:txBody>
          <a:bodyPr/>
          <a:lstStyle/>
          <a:p>
            <a:pPr>
              <a:defRPr/>
            </a:pPr>
            <a:fld id="{C7D528FF-E9B7-440D-A2D0-A8B2CCB06089}" type="slidenum">
              <a:rPr lang="en-US" smtClean="0"/>
              <a:pPr>
                <a:defRPr/>
              </a:pPr>
              <a:t>15</a:t>
            </a:fld>
            <a:endParaRPr lang="en-US"/>
          </a:p>
        </p:txBody>
      </p:sp>
      <p:sp>
        <p:nvSpPr>
          <p:cNvPr id="9" name="مربع نص 8"/>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TextBox 2"/>
          <p:cNvSpPr txBox="1">
            <a:spLocks noChangeArrowheads="1"/>
          </p:cNvSpPr>
          <p:nvPr/>
        </p:nvSpPr>
        <p:spPr bwMode="auto">
          <a:xfrm>
            <a:off x="344488" y="930275"/>
            <a:ext cx="8301037" cy="3786188"/>
          </a:xfrm>
          <a:prstGeom prst="rect">
            <a:avLst/>
          </a:prstGeom>
          <a:noFill/>
          <a:ln w="9525">
            <a:noFill/>
            <a:miter lim="800000"/>
            <a:headEnd/>
            <a:tailEnd/>
          </a:ln>
        </p:spPr>
        <p:txBody>
          <a:bodyPr>
            <a:spAutoFit/>
          </a:bodyPr>
          <a:lstStyle/>
          <a:p>
            <a:pPr algn="just" rtl="1" eaLnBrk="0" hangingPunct="0">
              <a:lnSpc>
                <a:spcPct val="150000"/>
              </a:lnSpc>
            </a:pPr>
            <a:r>
              <a:rPr lang="ar-EG" sz="2000" b="1">
                <a:solidFill>
                  <a:srgbClr val="0000FF"/>
                </a:solidFill>
              </a:rPr>
              <a:t>ثانيا: العلاقات السببية:</a:t>
            </a:r>
            <a:endParaRPr lang="en-US" sz="2000">
              <a:solidFill>
                <a:srgbClr val="0000FF"/>
              </a:solidFill>
            </a:endParaRPr>
          </a:p>
          <a:p>
            <a:pPr algn="just" rtl="1" eaLnBrk="0" hangingPunct="0">
              <a:lnSpc>
                <a:spcPct val="150000"/>
              </a:lnSpc>
            </a:pPr>
            <a:r>
              <a:rPr lang="ar-EG" sz="2000"/>
              <a:t>العلاقات السببية معناها انه بإمكان الجدارة أن تتسبب أو تتنبأ بالتصرف والأداء حيث تنبئ جدارات الدوافع والصفات والمفهوم الذاتي عن أعمال سلوكية للمهارة والتي تنبئ بالتالي عن نتائج أداء العمل وذلك كما يوضح نموذج سريان السببى المنطلق من الدافع / الخصائص والمار بالتصرف والمنتهى إلى النتائج.</a:t>
            </a:r>
            <a:endParaRPr lang="en-US" sz="2000"/>
          </a:p>
          <a:p>
            <a:pPr algn="just" rtl="1" eaLnBrk="0" hangingPunct="0">
              <a:lnSpc>
                <a:spcPct val="150000"/>
              </a:lnSpc>
            </a:pPr>
            <a:endParaRPr lang="ar-SA" sz="2000" b="1"/>
          </a:p>
          <a:p>
            <a:pPr algn="just" rtl="1" eaLnBrk="0" hangingPunct="0">
              <a:lnSpc>
                <a:spcPct val="150000"/>
              </a:lnSpc>
            </a:pPr>
            <a:endParaRPr lang="ar-SA" sz="2000" b="1"/>
          </a:p>
          <a:p>
            <a:pPr algn="just" rtl="1" eaLnBrk="0" hangingPunct="0">
              <a:lnSpc>
                <a:spcPct val="150000"/>
              </a:lnSpc>
            </a:pPr>
            <a:r>
              <a:rPr lang="ar-SA" sz="2000" b="1"/>
              <a:t> </a:t>
            </a:r>
            <a:endParaRPr lang="en-US" sz="20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556000" y="-39688"/>
            <a:ext cx="15335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خصائص الجدارة</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pic>
        <p:nvPicPr>
          <p:cNvPr id="2" name="صورة 1"/>
          <p:cNvPicPr>
            <a:picLocks noChangeAspect="1"/>
          </p:cNvPicPr>
          <p:nvPr/>
        </p:nvPicPr>
        <p:blipFill rotWithShape="1">
          <a:blip r:embed="rId2"/>
          <a:srcRect l="5093" t="8531" r="7013" b="16950"/>
          <a:stretch/>
        </p:blipFill>
        <p:spPr>
          <a:xfrm>
            <a:off x="962025" y="3465513"/>
            <a:ext cx="7065963" cy="24685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F65557E5-C978-46BB-BBBA-17184CBA679F}" type="slidenum">
              <a:rPr lang="en-US" smtClean="0"/>
              <a:pPr>
                <a:defRPr/>
              </a:pPr>
              <a:t>16</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TextBox 2"/>
          <p:cNvSpPr txBox="1">
            <a:spLocks noChangeArrowheads="1"/>
          </p:cNvSpPr>
          <p:nvPr/>
        </p:nvSpPr>
        <p:spPr bwMode="auto">
          <a:xfrm>
            <a:off x="468313" y="1196975"/>
            <a:ext cx="8210550" cy="3416300"/>
          </a:xfrm>
          <a:prstGeom prst="rect">
            <a:avLst/>
          </a:prstGeom>
          <a:noFill/>
          <a:ln w="9525">
            <a:noFill/>
            <a:miter lim="800000"/>
            <a:headEnd/>
            <a:tailEnd/>
          </a:ln>
        </p:spPr>
        <p:txBody>
          <a:bodyPr>
            <a:spAutoFit/>
          </a:bodyPr>
          <a:lstStyle/>
          <a:p>
            <a:pPr algn="just" rtl="1" eaLnBrk="0" hangingPunct="0">
              <a:lnSpc>
                <a:spcPct val="150000"/>
              </a:lnSpc>
            </a:pPr>
            <a:r>
              <a:rPr lang="ar-EG" sz="2400" b="1">
                <a:solidFill>
                  <a:srgbClr val="0000FF"/>
                </a:solidFill>
              </a:rPr>
              <a:t>ثالثا: المرجع المعياري:</a:t>
            </a:r>
            <a:endParaRPr lang="en-US" sz="2400">
              <a:solidFill>
                <a:srgbClr val="0000FF"/>
              </a:solidFill>
            </a:endParaRPr>
          </a:p>
          <a:p>
            <a:pPr algn="just" rtl="1" eaLnBrk="0" hangingPunct="0">
              <a:lnSpc>
                <a:spcPct val="150000"/>
              </a:lnSpc>
            </a:pPr>
            <a:r>
              <a:rPr lang="ar-EG" sz="2400"/>
              <a:t>والمرجع المعياري معناه انه بإمكان الجدارة أن تتنبأ بالشخص الذى يجيد أو لا يجيد القيام بعمل ما .وذلك قياسا على معيار أو مواصفات معينة.</a:t>
            </a:r>
            <a:endParaRPr lang="en-US" sz="2400"/>
          </a:p>
          <a:p>
            <a:pPr algn="just" rtl="1" eaLnBrk="0" hangingPunct="0">
              <a:lnSpc>
                <a:spcPct val="150000"/>
              </a:lnSpc>
            </a:pPr>
            <a:r>
              <a:rPr lang="ar-EG" sz="2400"/>
              <a:t>ويعتبر المرجع المعياري أمرا في غاية الأهمية في تعريفنا للجدارة فالخاصية لا تعتبر جدارة إلا إذا أنبأت عن شئ له معنى في العالم الحقيقي. فالخاصية أو الشهادة التى لا تؤدى إلى فارق فى الأداء ليست بجدارة ولا يجب استخدامها لتقييم ال</a:t>
            </a:r>
            <a:r>
              <a:rPr lang="ar-SA" sz="2400"/>
              <a:t>ا</a:t>
            </a:r>
            <a:r>
              <a:rPr lang="ar-EG" sz="2400"/>
              <a:t>فراد</a:t>
            </a:r>
            <a:r>
              <a:rPr lang="ar-SA" sz="2400"/>
              <a:t>.</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556000" y="-39688"/>
            <a:ext cx="15335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خصائص الجدارة</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62927BA-4103-42AB-B8DB-3FDADE6949BA}" type="slidenum">
              <a:rPr lang="en-US" smtClean="0"/>
              <a:pPr>
                <a:defRPr/>
              </a:pPr>
              <a:t>17</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TextBox 2"/>
          <p:cNvSpPr txBox="1">
            <a:spLocks noChangeArrowheads="1"/>
          </p:cNvSpPr>
          <p:nvPr/>
        </p:nvSpPr>
        <p:spPr bwMode="auto">
          <a:xfrm>
            <a:off x="376238" y="682625"/>
            <a:ext cx="8301037" cy="5724525"/>
          </a:xfrm>
          <a:prstGeom prst="rect">
            <a:avLst/>
          </a:prstGeom>
          <a:noFill/>
          <a:ln w="9525">
            <a:noFill/>
            <a:miter lim="800000"/>
            <a:headEnd/>
            <a:tailEnd/>
          </a:ln>
        </p:spPr>
        <p:txBody>
          <a:bodyPr>
            <a:spAutoFit/>
          </a:bodyPr>
          <a:lstStyle/>
          <a:p>
            <a:pPr algn="just" rtl="1" eaLnBrk="0" hangingPunct="0">
              <a:lnSpc>
                <a:spcPct val="150000"/>
              </a:lnSpc>
            </a:pPr>
            <a:r>
              <a:rPr lang="ar-EG" sz="2800" b="1">
                <a:solidFill>
                  <a:srgbClr val="C00000"/>
                </a:solidFill>
                <a:latin typeface="Monotype Koufi"/>
                <a:ea typeface="Monotype Koufi"/>
                <a:cs typeface="Monotype Koufi"/>
              </a:rPr>
              <a:t>مواصفات الجدارة الوظيفية:</a:t>
            </a:r>
            <a:endParaRPr lang="en-US" sz="2800" b="1">
              <a:solidFill>
                <a:srgbClr val="C00000"/>
              </a:solidFill>
              <a:ea typeface="Monotype Koufi"/>
              <a:cs typeface="Monotype Koufi"/>
            </a:endParaRPr>
          </a:p>
          <a:p>
            <a:pPr algn="just" rtl="1" eaLnBrk="0" hangingPunct="0">
              <a:lnSpc>
                <a:spcPct val="150000"/>
              </a:lnSpc>
            </a:pPr>
            <a:r>
              <a:rPr lang="ar-SA" sz="2400" b="1"/>
              <a:t>ويمكننا فى أى منشأة أن تميز بين نوعين من سمات الموظفين:</a:t>
            </a:r>
            <a:endParaRPr lang="en-US" sz="2400"/>
          </a:p>
          <a:p>
            <a:pPr algn="just" rtl="1" eaLnBrk="0" hangingPunct="0">
              <a:lnSpc>
                <a:spcPct val="150000"/>
              </a:lnSpc>
            </a:pPr>
            <a:r>
              <a:rPr lang="ar-SA" sz="2400" b="1">
                <a:solidFill>
                  <a:srgbClr val="0070C0"/>
                </a:solidFill>
              </a:rPr>
              <a:t>مواصفات الموظف المتوسط </a:t>
            </a:r>
            <a:r>
              <a:rPr lang="en-US" sz="2400" b="1">
                <a:solidFill>
                  <a:srgbClr val="0070C0"/>
                </a:solidFill>
              </a:rPr>
              <a:t>AVERAGE</a:t>
            </a:r>
            <a:r>
              <a:rPr lang="ar-SA" sz="2400" b="1">
                <a:solidFill>
                  <a:srgbClr val="0070C0"/>
                </a:solidFill>
              </a:rPr>
              <a:t> :</a:t>
            </a:r>
            <a:endParaRPr lang="en-US" sz="2400">
              <a:solidFill>
                <a:srgbClr val="0070C0"/>
              </a:solidFill>
            </a:endParaRPr>
          </a:p>
          <a:p>
            <a:pPr algn="just" rtl="1" eaLnBrk="0" hangingPunct="0">
              <a:lnSpc>
                <a:spcPct val="150000"/>
              </a:lnSpc>
            </a:pPr>
            <a:r>
              <a:rPr lang="ar-SA" sz="2400"/>
              <a:t>وهى السمات والمهارات الوظيفية التى يمتلكها الموظف بالدرجة التى تحصنه ضد قرارات الرفد والفصل. وهى تمثل الحد الأدنى من السمات والمهارات التى تمكنه من الاحتفاظ بوظيفته.</a:t>
            </a:r>
            <a:endParaRPr lang="en-US" sz="2400"/>
          </a:p>
          <a:p>
            <a:pPr algn="just" rtl="1" eaLnBrk="0" hangingPunct="0">
              <a:lnSpc>
                <a:spcPct val="150000"/>
              </a:lnSpc>
            </a:pPr>
            <a:r>
              <a:rPr lang="ar-SA" sz="2400" b="1">
                <a:solidFill>
                  <a:srgbClr val="0070C0"/>
                </a:solidFill>
              </a:rPr>
              <a:t>مواصفات الموظف الخارق </a:t>
            </a:r>
            <a:r>
              <a:rPr lang="en-US" sz="2400" b="1">
                <a:solidFill>
                  <a:srgbClr val="0070C0"/>
                </a:solidFill>
              </a:rPr>
              <a:t>SUPERIOR</a:t>
            </a:r>
            <a:r>
              <a:rPr lang="ar-SA" sz="2400" b="1">
                <a:solidFill>
                  <a:srgbClr val="0070C0"/>
                </a:solidFill>
              </a:rPr>
              <a:t> :</a:t>
            </a:r>
            <a:endParaRPr lang="en-US" sz="2400">
              <a:solidFill>
                <a:srgbClr val="0070C0"/>
              </a:solidFill>
            </a:endParaRPr>
          </a:p>
          <a:p>
            <a:pPr algn="just" rtl="1" eaLnBrk="0" hangingPunct="0">
              <a:lnSpc>
                <a:spcPct val="150000"/>
              </a:lnSpc>
            </a:pPr>
            <a:r>
              <a:rPr lang="ar-SA" sz="2400"/>
              <a:t>وهى السمات التى يتميز بها الموظفون الممتازون. والتى تمثل الحد الأقصى من المهارات التى تمكن الموظف من تجاوز المعدلات العادية للأداء، مقارنة برفاقه فى العمل.  </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3556000" y="-39688"/>
            <a:ext cx="15335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خصائص الجدارة</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30198AA-F41F-4330-AD6E-A5AA7516D637}" type="slidenum">
              <a:rPr lang="en-US" smtClean="0"/>
              <a:pPr>
                <a:defRPr/>
              </a:pPr>
              <a:t>18</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extBox 2"/>
          <p:cNvSpPr txBox="1">
            <a:spLocks noChangeArrowheads="1"/>
          </p:cNvSpPr>
          <p:nvPr/>
        </p:nvSpPr>
        <p:spPr bwMode="auto">
          <a:xfrm>
            <a:off x="420688" y="765175"/>
            <a:ext cx="8302625" cy="5170488"/>
          </a:xfrm>
          <a:prstGeom prst="rect">
            <a:avLst/>
          </a:prstGeom>
          <a:noFill/>
          <a:ln w="9525">
            <a:noFill/>
            <a:miter lim="800000"/>
            <a:headEnd/>
            <a:tailEnd/>
          </a:ln>
        </p:spPr>
        <p:txBody>
          <a:bodyPr>
            <a:spAutoFit/>
          </a:bodyPr>
          <a:lstStyle/>
          <a:p>
            <a:pPr algn="just" rtl="1" eaLnBrk="0" hangingPunct="0">
              <a:lnSpc>
                <a:spcPct val="150000"/>
              </a:lnSpc>
            </a:pPr>
            <a:r>
              <a:rPr lang="ar-EG" sz="2000">
                <a:solidFill>
                  <a:srgbClr val="FF0000"/>
                </a:solidFill>
                <a:latin typeface="Monotype Koufi"/>
                <a:ea typeface="Monotype Koufi"/>
                <a:cs typeface="Monotype Koufi"/>
              </a:rPr>
              <a:t>أهمية الجدارة:</a:t>
            </a:r>
            <a:endParaRPr lang="en-US" sz="2000">
              <a:solidFill>
                <a:srgbClr val="FF0000"/>
              </a:solidFill>
              <a:ea typeface="Monotype Koufi"/>
              <a:cs typeface="Monotype Koufi"/>
            </a:endParaRPr>
          </a:p>
          <a:p>
            <a:pPr algn="just" rtl="1" eaLnBrk="0" hangingPunct="0">
              <a:lnSpc>
                <a:spcPct val="150000"/>
              </a:lnSpc>
            </a:pPr>
            <a:r>
              <a:rPr lang="ar-EG" sz="2000"/>
              <a:t>تنطوي إدارة الموارد البشرية المبنية على الجدارة على استخدام مفهوم الجدارة ونتائج تحليل عناصر الجدارة بداخل المنظمة في تحسين عمليات الاستقطاب، والاختيار، وتصميم الوظائف، وإدارة الأداء، وتنمية العاملين ومكافآتهم. وتظهر أهمية الجدارة على نحو التالي في:</a:t>
            </a:r>
            <a:endParaRPr lang="en-US" sz="2000"/>
          </a:p>
          <a:p>
            <a:pPr algn="just" rtl="1" eaLnBrk="0" hangingPunct="0">
              <a:lnSpc>
                <a:spcPct val="150000"/>
              </a:lnSpc>
            </a:pPr>
            <a:r>
              <a:rPr lang="ar-SA" sz="2000" b="1">
                <a:solidFill>
                  <a:srgbClr val="0000FF"/>
                </a:solidFill>
              </a:rPr>
              <a:t>1- الاختيار والتعيين: </a:t>
            </a:r>
            <a:endParaRPr lang="en-US" sz="2000">
              <a:solidFill>
                <a:srgbClr val="0000FF"/>
              </a:solidFill>
            </a:endParaRPr>
          </a:p>
          <a:p>
            <a:pPr algn="just" rtl="1" eaLnBrk="0" hangingPunct="0">
              <a:lnSpc>
                <a:spcPct val="150000"/>
              </a:lnSpc>
            </a:pPr>
            <a:r>
              <a:rPr lang="ar-EG" sz="2000"/>
              <a:t>حيث تعتمد قرارات التعيين والاختيار على بيانات أكثر تعلقاً بإمكانيات النجاح الفعلية للموظف من الطرق التقليدية السابقة.</a:t>
            </a:r>
            <a:endParaRPr lang="en-US" sz="2000"/>
          </a:p>
          <a:p>
            <a:pPr algn="just" rtl="1" eaLnBrk="0" hangingPunct="0">
              <a:lnSpc>
                <a:spcPct val="150000"/>
              </a:lnSpc>
            </a:pPr>
            <a:r>
              <a:rPr lang="ar-SA" sz="2000" b="1">
                <a:solidFill>
                  <a:srgbClr val="0000FF"/>
                </a:solidFill>
              </a:rPr>
              <a:t>2- الترقية والمسارات الوظيفية:</a:t>
            </a:r>
            <a:endParaRPr lang="en-US" sz="2000">
              <a:solidFill>
                <a:srgbClr val="0000FF"/>
              </a:solidFill>
            </a:endParaRPr>
          </a:p>
          <a:p>
            <a:pPr algn="just" rtl="1" eaLnBrk="0" hangingPunct="0">
              <a:lnSpc>
                <a:spcPct val="150000"/>
              </a:lnSpc>
            </a:pPr>
            <a:r>
              <a:rPr lang="ar-SA" sz="2000"/>
              <a:t> </a:t>
            </a:r>
            <a:r>
              <a:rPr lang="ar-EG" sz="2000"/>
              <a:t>يساعد مدخل الجدارة المدير العصري على اتخاذ قرارات الترقية والتطوير الوظيفي استنادا على بيانات موثوق بها في احتمالات نجاح الشخص فى الوظيفة وبالتالي يُرقى إلى المنصب من هو أقدر على العطاء فيه.</a:t>
            </a:r>
            <a:endParaRPr lang="en-US" sz="20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736850" y="-39688"/>
            <a:ext cx="31718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يتبع </a:t>
            </a:r>
            <a:r>
              <a:rPr lang="ar-EG" sz="2000" b="1" dirty="0">
                <a:solidFill>
                  <a:schemeClr val="accent1">
                    <a:lumMod val="75000"/>
                  </a:schemeClr>
                </a:solidFill>
                <a:latin typeface="Monotype Koufi" pitchFamily="2" charset="-78"/>
                <a:ea typeface="Monotype Koufi" pitchFamily="2" charset="-78"/>
                <a:cs typeface="Monotype Koufi" pitchFamily="2" charset="-78"/>
              </a:rPr>
              <a:t>مواصفات الجدارة الوظيفية:</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8B9ECDC9-3E76-4BC1-A0D0-5D716D7C6EEF}" type="slidenum">
              <a:rPr lang="en-US" smtClean="0"/>
              <a:pPr>
                <a:defRPr/>
              </a:pPr>
              <a:t>19</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762" name="Picture 4"/>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D6B04C10-EBD4-4B36-B0C7-30B27F8692A0}" type="slidenum">
              <a:rPr lang="en-US"/>
              <a:pPr>
                <a:defRPr/>
              </a:pPr>
              <a:t>2</a:t>
            </a:fld>
            <a:endParaRPr lang="en-US" dirty="0"/>
          </a:p>
        </p:txBody>
      </p:sp>
      <p:sp>
        <p:nvSpPr>
          <p:cNvPr id="48131" name="TextBox 2"/>
          <p:cNvSpPr txBox="1">
            <a:spLocks noChangeArrowheads="1"/>
          </p:cNvSpPr>
          <p:nvPr/>
        </p:nvSpPr>
        <p:spPr bwMode="auto">
          <a:xfrm>
            <a:off x="1168400" y="1989138"/>
            <a:ext cx="6807200" cy="3078162"/>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ctr" eaLnBrk="1" hangingPunct="1">
              <a:defRPr/>
            </a:pPr>
            <a:r>
              <a:rPr lang="en-US" sz="4000" b="1" dirty="0" smtClean="0">
                <a:solidFill>
                  <a:srgbClr val="FF0000"/>
                </a:solidFill>
                <a:cs typeface="PT Bold Heading" pitchFamily="2" charset="-78"/>
              </a:rPr>
              <a:t>8</a:t>
            </a:r>
            <a:endParaRPr lang="ar-SA" sz="2800" b="1" dirty="0" smtClean="0">
              <a:solidFill>
                <a:srgbClr val="FF0000"/>
              </a:solidFill>
              <a:cs typeface="PT Bold Heading" pitchFamily="2" charset="-78"/>
            </a:endParaRPr>
          </a:p>
          <a:p>
            <a:pPr algn="ctr" eaLnBrk="1" hangingPunct="1">
              <a:defRPr/>
            </a:pPr>
            <a:r>
              <a:rPr lang="ar-SA" sz="4400" b="1" dirty="0" smtClean="0">
                <a:solidFill>
                  <a:srgbClr val="006666"/>
                </a:solidFill>
                <a:cs typeface="PT Bold Heading" pitchFamily="2" charset="-78"/>
              </a:rPr>
              <a:t>مفهوم توطين الوظائف </a:t>
            </a:r>
          </a:p>
          <a:p>
            <a:pPr algn="ctr" eaLnBrk="1" hangingPunct="1">
              <a:defRPr/>
            </a:pPr>
            <a:r>
              <a:rPr lang="ar-SA" sz="6600" b="1" dirty="0" smtClean="0">
                <a:solidFill>
                  <a:srgbClr val="FF0000"/>
                </a:solidFill>
                <a:cs typeface="PT Bold Heading" pitchFamily="2" charset="-78"/>
              </a:rPr>
              <a:t> </a:t>
            </a:r>
            <a:r>
              <a:rPr lang="ar-SA" sz="6600" b="1" dirty="0" smtClean="0">
                <a:solidFill>
                  <a:srgbClr val="3366FF"/>
                </a:solidFill>
                <a:cs typeface="PT Bold Heading" pitchFamily="2" charset="-78"/>
              </a:rPr>
              <a:t>الـسـعـودة</a:t>
            </a:r>
            <a:endParaRPr lang="en-US" sz="6600" b="1" dirty="0" smtClean="0">
              <a:solidFill>
                <a:srgbClr val="3366FF"/>
              </a:solidFill>
              <a:cs typeface="PT Bold Heading" pitchFamily="2" charset="-78"/>
            </a:endParaRPr>
          </a:p>
          <a:p>
            <a:pPr algn="ctr" eaLnBrk="1" hangingPunct="1">
              <a:defRPr/>
            </a:pPr>
            <a:endParaRPr lang="en-US" sz="4400" b="1" dirty="0" smtClean="0">
              <a:cs typeface="PT Bold Heading" pitchFamily="2" charset="-78"/>
            </a:endParaRPr>
          </a:p>
        </p:txBody>
      </p:sp>
      <p:sp>
        <p:nvSpPr>
          <p:cNvPr id="4" name="Rectangle 3"/>
          <p:cNvSpPr/>
          <p:nvPr/>
        </p:nvSpPr>
        <p:spPr>
          <a:xfrm>
            <a:off x="250825" y="549275"/>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117766" name="مربع نص 5"/>
          <p:cNvSpPr txBox="1">
            <a:spLocks noChangeArrowheads="1"/>
          </p:cNvSpPr>
          <p:nvPr/>
        </p:nvSpPr>
        <p:spPr bwMode="auto">
          <a:xfrm>
            <a:off x="3316288" y="1009650"/>
            <a:ext cx="2332037" cy="708025"/>
          </a:xfrm>
          <a:prstGeom prst="rect">
            <a:avLst/>
          </a:prstGeom>
          <a:noFill/>
          <a:ln w="9525">
            <a:noFill/>
            <a:miter lim="800000"/>
            <a:headEnd/>
            <a:tailEnd/>
          </a:ln>
        </p:spPr>
        <p:txBody>
          <a:bodyPr wrap="none">
            <a:spAutoFit/>
          </a:bodyPr>
          <a:lstStyle/>
          <a:p>
            <a:r>
              <a:rPr lang="ar-SA" sz="4000" b="1">
                <a:solidFill>
                  <a:srgbClr val="FF0000"/>
                </a:solidFill>
              </a:rPr>
              <a:t>الفصل الثامن</a:t>
            </a:r>
            <a:endParaRPr lang="en-US" sz="4000" b="1">
              <a:solidFill>
                <a:srgbClr val="FF0000"/>
              </a:solidFill>
            </a:endParaRPr>
          </a:p>
        </p:txBody>
      </p:sp>
      <p:pic>
        <p:nvPicPr>
          <p:cNvPr id="117767" name="صورة 8"/>
          <p:cNvPicPr>
            <a:picLocks noChangeAspect="1"/>
          </p:cNvPicPr>
          <p:nvPr/>
        </p:nvPicPr>
        <p:blipFill>
          <a:blip r:embed="rId3"/>
          <a:srcRect/>
          <a:stretch>
            <a:fillRect/>
          </a:stretch>
        </p:blipFill>
        <p:spPr bwMode="auto">
          <a:xfrm>
            <a:off x="6462713" y="3416300"/>
            <a:ext cx="1512887" cy="1160463"/>
          </a:xfrm>
          <a:prstGeom prst="rect">
            <a:avLst/>
          </a:prstGeom>
          <a:noFill/>
          <a:ln w="9525">
            <a:noFill/>
            <a:miter lim="800000"/>
            <a:headEnd/>
            <a:tailEnd/>
          </a:ln>
        </p:spPr>
      </p:pic>
      <p:pic>
        <p:nvPicPr>
          <p:cNvPr id="117768" name="صورة 9"/>
          <p:cNvPicPr>
            <a:picLocks noChangeAspect="1"/>
          </p:cNvPicPr>
          <p:nvPr/>
        </p:nvPicPr>
        <p:blipFill>
          <a:blip r:embed="rId4">
            <a:clrChange>
              <a:clrFrom>
                <a:srgbClr val="FDFDFD"/>
              </a:clrFrom>
              <a:clrTo>
                <a:srgbClr val="FDFDFD">
                  <a:alpha val="0"/>
                </a:srgbClr>
              </a:clrTo>
            </a:clrChange>
          </a:blip>
          <a:srcRect l="14728" r="13391"/>
          <a:stretch>
            <a:fillRect/>
          </a:stretch>
        </p:blipFill>
        <p:spPr bwMode="auto">
          <a:xfrm>
            <a:off x="1112838" y="3617913"/>
            <a:ext cx="1727200" cy="1263650"/>
          </a:xfrm>
          <a:prstGeom prst="rect">
            <a:avLst/>
          </a:prstGeom>
          <a:noFill/>
          <a:ln w="9525">
            <a:noFill/>
            <a:miter lim="800000"/>
            <a:headEnd/>
            <a:tailEnd/>
          </a:ln>
        </p:spPr>
      </p:pic>
      <p:pic>
        <p:nvPicPr>
          <p:cNvPr id="117769" name="صورة 4"/>
          <p:cNvPicPr>
            <a:picLocks noChangeAspect="1"/>
          </p:cNvPicPr>
          <p:nvPr/>
        </p:nvPicPr>
        <p:blipFill>
          <a:blip r:embed="rId5"/>
          <a:srcRect/>
          <a:stretch>
            <a:fillRect/>
          </a:stretch>
        </p:blipFill>
        <p:spPr bwMode="auto">
          <a:xfrm>
            <a:off x="2876550" y="4724400"/>
            <a:ext cx="3692525" cy="1363663"/>
          </a:xfrm>
          <a:prstGeom prst="rect">
            <a:avLst/>
          </a:prstGeom>
          <a:noFill/>
          <a:ln w="9525">
            <a:noFill/>
            <a:miter lim="800000"/>
            <a:headEnd/>
            <a:tailEnd/>
          </a:ln>
        </p:spPr>
      </p:pic>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420688" y="765175"/>
            <a:ext cx="8302625" cy="563245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000" dirty="0">
                <a:solidFill>
                  <a:schemeClr val="accent2">
                    <a:lumMod val="75000"/>
                  </a:schemeClr>
                </a:solidFill>
                <a:latin typeface="Monotype Koufi" pitchFamily="2" charset="-78"/>
                <a:ea typeface="Monotype Koufi" pitchFamily="2" charset="-78"/>
                <a:cs typeface="Monotype Koufi" pitchFamily="2" charset="-78"/>
              </a:rPr>
              <a:t>يتبع - </a:t>
            </a:r>
            <a:r>
              <a:rPr lang="ar-EG" sz="2000" dirty="0">
                <a:solidFill>
                  <a:schemeClr val="accent2">
                    <a:lumMod val="75000"/>
                  </a:schemeClr>
                </a:solidFill>
                <a:latin typeface="Monotype Koufi" pitchFamily="2" charset="-78"/>
                <a:ea typeface="Monotype Koufi" pitchFamily="2" charset="-78"/>
                <a:cs typeface="Monotype Koufi" pitchFamily="2" charset="-78"/>
              </a:rPr>
              <a:t>أهمية الجدارة:</a:t>
            </a:r>
            <a:endParaRPr lang="en-US" sz="2000" dirty="0">
              <a:solidFill>
                <a:schemeClr val="accent2">
                  <a:lumMod val="75000"/>
                </a:schemeClr>
              </a:solidFill>
              <a:ea typeface="Monotype Koufi" pitchFamily="2" charset="-78"/>
              <a:cs typeface="Monotype Koufi" pitchFamily="2" charset="-78"/>
            </a:endParaRPr>
          </a:p>
          <a:p>
            <a:pPr algn="just" rtl="1">
              <a:lnSpc>
                <a:spcPct val="150000"/>
              </a:lnSpc>
              <a:defRPr/>
            </a:pPr>
            <a:endParaRPr lang="ar-SA" sz="2000" b="1" dirty="0" smtClean="0">
              <a:solidFill>
                <a:srgbClr val="0000FF"/>
              </a:solidFill>
            </a:endParaRPr>
          </a:p>
          <a:p>
            <a:pPr algn="just" rtl="1">
              <a:lnSpc>
                <a:spcPct val="150000"/>
              </a:lnSpc>
              <a:defRPr/>
            </a:pPr>
            <a:r>
              <a:rPr lang="ar-SA" sz="2000" b="1" dirty="0" smtClean="0">
                <a:solidFill>
                  <a:srgbClr val="0000FF"/>
                </a:solidFill>
              </a:rPr>
              <a:t>3- </a:t>
            </a:r>
            <a:r>
              <a:rPr lang="ar-SA" sz="2000" b="1" dirty="0">
                <a:solidFill>
                  <a:srgbClr val="0000FF"/>
                </a:solidFill>
              </a:rPr>
              <a:t>التدريب والتطوير: </a:t>
            </a:r>
            <a:endParaRPr lang="en-US" sz="2000" dirty="0">
              <a:solidFill>
                <a:srgbClr val="0000FF"/>
              </a:solidFill>
            </a:endParaRPr>
          </a:p>
          <a:p>
            <a:pPr algn="just" rtl="1">
              <a:lnSpc>
                <a:spcPct val="150000"/>
              </a:lnSpc>
              <a:defRPr/>
            </a:pPr>
            <a:r>
              <a:rPr lang="ar-EG" sz="2000" dirty="0"/>
              <a:t>يوضح مدخل الجدارة الفارق الدقيق في خريطة المهارات بين ما يتمتع به الفرد فعلاً من مهارات وبين ما تحتاج إليه الوظيفة. وبالتالي يمكن توجيه الجهود التدريبية لسد هذه الفجوة.</a:t>
            </a:r>
            <a:endParaRPr lang="en-US" sz="2000" dirty="0"/>
          </a:p>
          <a:p>
            <a:pPr algn="just" rtl="1">
              <a:lnSpc>
                <a:spcPct val="150000"/>
              </a:lnSpc>
              <a:defRPr/>
            </a:pPr>
            <a:r>
              <a:rPr lang="ar-SA" sz="2000" b="1" dirty="0">
                <a:solidFill>
                  <a:srgbClr val="0000FF"/>
                </a:solidFill>
              </a:rPr>
              <a:t>4- إدارة الأداء: </a:t>
            </a:r>
            <a:endParaRPr lang="en-US" sz="2000" dirty="0">
              <a:solidFill>
                <a:srgbClr val="0000FF"/>
              </a:solidFill>
            </a:endParaRPr>
          </a:p>
          <a:p>
            <a:pPr algn="just" rtl="1">
              <a:lnSpc>
                <a:spcPct val="150000"/>
              </a:lnSpc>
              <a:defRPr/>
            </a:pPr>
            <a:r>
              <a:rPr lang="ar-EG" sz="2000" dirty="0"/>
              <a:t>تقلل بيانات الجدارة إلى حد كبير الجدل حول تقييم الأداء وذلك عن طريق وضع مؤشرات قياسية للتصرفات المطلوبة على تدريج تسلسلي يصعب الجدل حوله.</a:t>
            </a:r>
            <a:endParaRPr lang="en-US" sz="2000" dirty="0"/>
          </a:p>
          <a:p>
            <a:pPr algn="just" rtl="1">
              <a:lnSpc>
                <a:spcPct val="150000"/>
              </a:lnSpc>
              <a:defRPr/>
            </a:pPr>
            <a:r>
              <a:rPr lang="ar-EG" sz="2000" dirty="0"/>
              <a:t>إذاً فإن مجرد التأهيل العلمي لا يكفي للحكم بتوفر هذا المبدأ، بل يُفضل من لديه خبرة عملية وإذا توفر الأمران فإن الانضباط في العمل بأن يحضر الموظف لعمله مع بداية الدوام ولا يخرج خلاله بدون موافقة رئيسه، ولا ينصرف منه إلا بنهاية وقت الدوام وكذلك التحلي بالأخلاق الفاضلة مع رؤسائه وزملائه ومراجعيه هي من الأمور اللازمة لتكامل توفر مبدأ الجدارة. </a:t>
            </a:r>
            <a:endParaRPr lang="en-US" sz="2000" dirty="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736850" y="-39688"/>
            <a:ext cx="31718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يتبع </a:t>
            </a:r>
            <a:r>
              <a:rPr lang="ar-EG" sz="2000" b="1" dirty="0">
                <a:solidFill>
                  <a:schemeClr val="accent1">
                    <a:lumMod val="75000"/>
                  </a:schemeClr>
                </a:solidFill>
                <a:latin typeface="Monotype Koufi" pitchFamily="2" charset="-78"/>
                <a:ea typeface="Monotype Koufi" pitchFamily="2" charset="-78"/>
                <a:cs typeface="Monotype Koufi" pitchFamily="2" charset="-78"/>
              </a:rPr>
              <a:t>مواصفات الجدارة الوظيفية:</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B9C7AE5B-EAAB-47CB-87EE-D322DFA5DE6B}" type="slidenum">
              <a:rPr lang="en-US" smtClean="0"/>
              <a:pPr>
                <a:defRPr/>
              </a:pPr>
              <a:t>20</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TextBox 2"/>
          <p:cNvSpPr txBox="1">
            <a:spLocks noChangeArrowheads="1"/>
          </p:cNvSpPr>
          <p:nvPr/>
        </p:nvSpPr>
        <p:spPr bwMode="auto">
          <a:xfrm>
            <a:off x="420688" y="908050"/>
            <a:ext cx="8302625" cy="5010150"/>
          </a:xfrm>
          <a:prstGeom prst="rect">
            <a:avLst/>
          </a:prstGeom>
          <a:noFill/>
          <a:ln w="9525">
            <a:noFill/>
            <a:miter lim="800000"/>
            <a:headEnd/>
            <a:tailEnd/>
          </a:ln>
        </p:spPr>
        <p:txBody>
          <a:bodyPr>
            <a:spAutoFit/>
          </a:bodyPr>
          <a:lstStyle/>
          <a:p>
            <a:pPr algn="just" rtl="1" eaLnBrk="0" hangingPunct="0">
              <a:lnSpc>
                <a:spcPct val="150000"/>
              </a:lnSpc>
            </a:pPr>
            <a:r>
              <a:rPr lang="ar-SA" sz="2400">
                <a:solidFill>
                  <a:srgbClr val="3366FF"/>
                </a:solidFill>
                <a:latin typeface="Monotype Koufi"/>
                <a:ea typeface="Monotype Koufi"/>
                <a:cs typeface="Monotype Koufi"/>
              </a:rPr>
              <a:t>يتبع - </a:t>
            </a:r>
            <a:r>
              <a:rPr lang="ar-EG" sz="2400">
                <a:solidFill>
                  <a:srgbClr val="3366FF"/>
                </a:solidFill>
                <a:latin typeface="Monotype Koufi"/>
                <a:ea typeface="Monotype Koufi"/>
                <a:cs typeface="Monotype Koufi"/>
              </a:rPr>
              <a:t>أهمية الجدارة:</a:t>
            </a:r>
            <a:endParaRPr lang="en-US" sz="2400">
              <a:solidFill>
                <a:srgbClr val="3366FF"/>
              </a:solidFill>
              <a:ea typeface="Monotype Koufi"/>
              <a:cs typeface="Monotype Koufi"/>
            </a:endParaRPr>
          </a:p>
          <a:p>
            <a:pPr algn="just" rtl="1" eaLnBrk="0" hangingPunct="0">
              <a:lnSpc>
                <a:spcPct val="150000"/>
              </a:lnSpc>
            </a:pPr>
            <a:endParaRPr lang="ar-SA" sz="2400"/>
          </a:p>
          <a:p>
            <a:pPr algn="just" rtl="1" eaLnBrk="0" hangingPunct="0">
              <a:lnSpc>
                <a:spcPct val="150000"/>
              </a:lnSpc>
            </a:pPr>
            <a:r>
              <a:rPr lang="ar-EG" sz="2400"/>
              <a:t>وإذا كان عنصرا التأهيل العلمي والعملي يتبينان وقت التقدم لطلب الوظيفة مما يعني عدم التأكد من توفر مبدأ الجدارة فإن العناصر الأخرى كالانضباط في العمل وحسن التعامل وهما محك أو أساس مبدأ الجدارة يتم التأكد من توافرهما والموظف على رأس العمل وخلال فترة التجربة، لأنه مهما كان لدى طالب الوظيفة من مؤهلات علمية وعملية فإن ذلك لا يكفي للحكم بتوفر مبدأ الجدارة لديه، بل إن الممارسة الفعلية للعمل والتعامل مع الرؤساء والمراجعين والصبر على تكاثر العمل وإلحاح المراجعين يُعتبر هو الأساس لتوفر هذا المبدأ من عدمه. </a:t>
            </a:r>
            <a:endParaRPr lang="en-US" sz="2400"/>
          </a:p>
        </p:txBody>
      </p:sp>
      <p:sp>
        <p:nvSpPr>
          <p:cNvPr id="6" name="Rectangle 5"/>
          <p:cNvSpPr/>
          <p:nvPr/>
        </p:nvSpPr>
        <p:spPr>
          <a:xfrm>
            <a:off x="250825" y="476250"/>
            <a:ext cx="8642350" cy="5976938"/>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2736850" y="-39688"/>
            <a:ext cx="31718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يتبع </a:t>
            </a:r>
            <a:r>
              <a:rPr lang="ar-EG" sz="2000" b="1" dirty="0">
                <a:solidFill>
                  <a:schemeClr val="accent1">
                    <a:lumMod val="75000"/>
                  </a:schemeClr>
                </a:solidFill>
                <a:latin typeface="Monotype Koufi" pitchFamily="2" charset="-78"/>
                <a:ea typeface="Monotype Koufi" pitchFamily="2" charset="-78"/>
                <a:cs typeface="Monotype Koufi" pitchFamily="2" charset="-78"/>
              </a:rPr>
              <a:t>مواصفات الجدارة الوظيفية:</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A644060D-1521-49D0-9779-F433E3D6DE05}" type="slidenum">
              <a:rPr lang="en-US" smtClean="0"/>
              <a:pPr>
                <a:defRPr/>
              </a:pPr>
              <a:t>21</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9</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Box 2"/>
          <p:cNvSpPr txBox="1">
            <a:spLocks noChangeArrowheads="1"/>
          </p:cNvSpPr>
          <p:nvPr/>
        </p:nvSpPr>
        <p:spPr bwMode="auto">
          <a:xfrm>
            <a:off x="392113" y="836613"/>
            <a:ext cx="8359775" cy="5170487"/>
          </a:xfrm>
          <a:prstGeom prst="rect">
            <a:avLst/>
          </a:prstGeom>
          <a:noFill/>
          <a:ln w="9525">
            <a:noFill/>
            <a:miter lim="800000"/>
            <a:headEnd/>
            <a:tailEnd/>
          </a:ln>
        </p:spPr>
        <p:txBody>
          <a:bodyPr>
            <a:spAutoFit/>
          </a:bodyPr>
          <a:lstStyle/>
          <a:p>
            <a:pPr algn="just" rtl="1" eaLnBrk="0" hangingPunct="0">
              <a:lnSpc>
                <a:spcPct val="150000"/>
              </a:lnSpc>
            </a:pPr>
            <a:r>
              <a:rPr lang="ar-SA" sz="2200" b="1" dirty="0">
                <a:solidFill>
                  <a:srgbClr val="C00000"/>
                </a:solidFill>
                <a:latin typeface="Monotype Koufi"/>
                <a:ea typeface="Monotype Koufi"/>
                <a:cs typeface="Monotype Koufi"/>
              </a:rPr>
              <a:t>مفهوم توطين الوظائف ( السعودة) </a:t>
            </a:r>
            <a:endParaRPr lang="en-US" sz="2200" b="1" dirty="0">
              <a:solidFill>
                <a:srgbClr val="C00000"/>
              </a:solidFill>
              <a:ea typeface="Monotype Koufi"/>
              <a:cs typeface="Monotype Koufi"/>
            </a:endParaRPr>
          </a:p>
          <a:p>
            <a:pPr algn="just" rtl="1" eaLnBrk="0" hangingPunct="0">
              <a:lnSpc>
                <a:spcPct val="150000"/>
              </a:lnSpc>
            </a:pPr>
            <a:r>
              <a:rPr lang="ar-SA" sz="2200" dirty="0"/>
              <a:t>لقد تعددت وتباينت التعاريف التي </a:t>
            </a:r>
            <a:r>
              <a:rPr lang="ar-SA" sz="2200" dirty="0" smtClean="0"/>
              <a:t>أوردها </a:t>
            </a:r>
            <a:r>
              <a:rPr lang="ar-SA" sz="2200" dirty="0"/>
              <a:t>الكتاب والباحثين المهتمين بموضوع توطين الوظائف ( السعودة)، في وضع تعريف محدد لمعنى توطين الوظائف. عرف مجلس القوى العاملة(1422:10 ) السعودة بأنها " </a:t>
            </a:r>
            <a:r>
              <a:rPr lang="ar-SA" sz="2200" b="1" dirty="0"/>
              <a:t>قصر العمل على السعوديين بالإضافة إلى الإحلال التدريجي للعمالة الوطنية وفق عدد من المتغيرات والإبعاد وصولاً في النهاية إلى توطين الوظائف والاستخدام الكامل والأمثل للعمال الوطنية".</a:t>
            </a:r>
            <a:r>
              <a:rPr lang="ar-SA" sz="2200" dirty="0"/>
              <a:t> كما عرفها  (1991:133) فرحات " </a:t>
            </a:r>
            <a:r>
              <a:rPr lang="ar-SA" sz="2200" b="1" dirty="0"/>
              <a:t>تأهيل الشخص للقيام بمهام وظيفية معينة مسندة أعمالها الى كفاءات غير سعودية شرط أن تكتمل جميع العناصر المطلوبة لأداء العمل في الشخص السعودي</a:t>
            </a:r>
            <a:r>
              <a:rPr lang="ar-SA" sz="2200" dirty="0"/>
              <a:t>". وفى نفس الاطار، عرف ( 1993:6) النمر السعودة " </a:t>
            </a:r>
            <a:r>
              <a:rPr lang="ar-SA" sz="2200" b="1" dirty="0"/>
              <a:t>احلال مواطن محل مقيم غير سعودي في وظيفة معينة، على أن تتوافر في السعودي القدرات والمؤهلات والكفاءة التي يحتاجها العمل نفسة</a:t>
            </a:r>
            <a:r>
              <a:rPr lang="ar-SA" sz="2200" dirty="0"/>
              <a:t>".  </a:t>
            </a:r>
            <a:endParaRPr lang="en-US" sz="2200" b="1"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7F2E3286-3599-460B-B46B-90601244B5C7}" type="slidenum">
              <a:rPr lang="en-US" smtClean="0"/>
              <a:pPr>
                <a:defRPr/>
              </a:pPr>
              <a:t>3</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392113" y="908050"/>
            <a:ext cx="8359775" cy="4064000"/>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just" rtl="1">
              <a:lnSpc>
                <a:spcPct val="150000"/>
              </a:lnSpc>
              <a:defRPr/>
            </a:pPr>
            <a:r>
              <a:rPr lang="ar-SA" sz="2400" b="1" dirty="0">
                <a:solidFill>
                  <a:srgbClr val="C00000"/>
                </a:solidFill>
                <a:latin typeface="Monotype Koufi" pitchFamily="2" charset="-78"/>
                <a:ea typeface="Monotype Koufi" pitchFamily="2" charset="-78"/>
                <a:cs typeface="Monotype Koufi" pitchFamily="2" charset="-78"/>
              </a:rPr>
              <a:t>متطلبات إدارة توطين الوظائف</a:t>
            </a:r>
            <a:r>
              <a:rPr lang="ar-EG" sz="2400" b="1" dirty="0" smtClean="0">
                <a:solidFill>
                  <a:srgbClr val="C00000"/>
                </a:solidFill>
                <a:latin typeface="Monotype Koufi" pitchFamily="2" charset="-78"/>
                <a:ea typeface="Monotype Koufi" pitchFamily="2" charset="-78"/>
                <a:cs typeface="Monotype Koufi" pitchFamily="2" charset="-78"/>
              </a:rPr>
              <a:t>:</a:t>
            </a:r>
            <a:endParaRPr lang="ar-SA" sz="2400" b="1" dirty="0" smtClean="0">
              <a:solidFill>
                <a:srgbClr val="C00000"/>
              </a:solidFill>
              <a:latin typeface="Monotype Koufi" pitchFamily="2" charset="-78"/>
              <a:ea typeface="Monotype Koufi" pitchFamily="2" charset="-78"/>
              <a:cs typeface="Monotype Koufi" pitchFamily="2" charset="-78"/>
            </a:endParaRPr>
          </a:p>
          <a:p>
            <a:pPr marL="457200" indent="-457200" algn="just" rtl="1">
              <a:lnSpc>
                <a:spcPct val="150000"/>
              </a:lnSpc>
              <a:buFont typeface="+mj-lt"/>
              <a:buAutoNum type="arabicPeriod"/>
              <a:defRPr/>
            </a:pPr>
            <a:r>
              <a:rPr lang="ar-SA" sz="2400" b="1" dirty="0" smtClean="0">
                <a:solidFill>
                  <a:srgbClr val="0000FF"/>
                </a:solidFill>
              </a:rPr>
              <a:t>القناعة </a:t>
            </a:r>
            <a:r>
              <a:rPr lang="ar-SA" sz="2400" b="1" dirty="0">
                <a:solidFill>
                  <a:srgbClr val="0000FF"/>
                </a:solidFill>
              </a:rPr>
              <a:t>والالتزام من قبل الإدارة العليا </a:t>
            </a:r>
            <a:endParaRPr lang="en-US" sz="2400" b="1" dirty="0">
              <a:solidFill>
                <a:srgbClr val="0000FF"/>
              </a:solidFill>
            </a:endParaRPr>
          </a:p>
          <a:p>
            <a:pPr marL="457200" indent="-457200" algn="just" rtl="1">
              <a:lnSpc>
                <a:spcPct val="150000"/>
              </a:lnSpc>
              <a:buFont typeface="+mj-lt"/>
              <a:buAutoNum type="arabicPeriod"/>
              <a:defRPr/>
            </a:pPr>
            <a:r>
              <a:rPr lang="ar-SA" sz="2400" b="1" dirty="0">
                <a:solidFill>
                  <a:srgbClr val="0000FF"/>
                </a:solidFill>
              </a:rPr>
              <a:t>بناء ثقافة </a:t>
            </a:r>
            <a:r>
              <a:rPr lang="ar-SA" sz="2400" b="1" dirty="0" smtClean="0">
                <a:solidFill>
                  <a:srgbClr val="0000FF"/>
                </a:solidFill>
              </a:rPr>
              <a:t>تنظيمية </a:t>
            </a:r>
            <a:r>
              <a:rPr lang="ar-SA" sz="2400" b="1" dirty="0">
                <a:solidFill>
                  <a:srgbClr val="0000FF"/>
                </a:solidFill>
              </a:rPr>
              <a:t>تدعم التوطين</a:t>
            </a:r>
            <a:endParaRPr lang="en-US" sz="2400" b="1" dirty="0">
              <a:solidFill>
                <a:srgbClr val="0000FF"/>
              </a:solidFill>
            </a:endParaRPr>
          </a:p>
          <a:p>
            <a:pPr algn="just" rtl="1">
              <a:lnSpc>
                <a:spcPct val="150000"/>
              </a:lnSpc>
              <a:defRPr/>
            </a:pPr>
            <a:endParaRPr lang="ar-SA" sz="2000" dirty="0" smtClean="0"/>
          </a:p>
          <a:p>
            <a:pPr algn="just" rtl="1">
              <a:lnSpc>
                <a:spcPct val="150000"/>
              </a:lnSpc>
              <a:defRPr/>
            </a:pPr>
            <a:r>
              <a:rPr lang="ar-SA" sz="2000" dirty="0"/>
              <a:t>رغم تزايد الاهتمام بتوطين الوظائف في </a:t>
            </a:r>
            <a:r>
              <a:rPr lang="ar-SA" sz="2000" dirty="0" smtClean="0"/>
              <a:t>منشآت </a:t>
            </a:r>
            <a:r>
              <a:rPr lang="ar-SA" sz="2000" dirty="0"/>
              <a:t>القطاع الخاص، إلا أن نجاحها في تحقيق أهدافها يتوقف على توافر </a:t>
            </a:r>
            <a:r>
              <a:rPr lang="ar-SA" sz="2000" dirty="0">
                <a:solidFill>
                  <a:srgbClr val="FF0000"/>
                </a:solidFill>
              </a:rPr>
              <a:t>عدد من المتطلبات الأساسية</a:t>
            </a:r>
            <a:r>
              <a:rPr lang="ar-SA" sz="2000" dirty="0"/>
              <a:t>. وتجدر الإشارة إلى أهمية توافر هذه المتطلبات، </a:t>
            </a:r>
            <a:r>
              <a:rPr lang="ar-SA" sz="2000" dirty="0" smtClean="0"/>
              <a:t>فأي </a:t>
            </a:r>
            <a:r>
              <a:rPr lang="ar-SA" sz="2000" dirty="0"/>
              <a:t>خلل سيترتب سلباً على نجاح التنفيذ. وتشمل المتطلبات على مجموعة من العناصر الرئيسة. </a:t>
            </a:r>
          </a:p>
          <a:p>
            <a:pPr algn="just" rtl="1">
              <a:lnSpc>
                <a:spcPct val="150000"/>
              </a:lnSpc>
              <a:defRPr/>
            </a:pPr>
            <a:endParaRPr lang="en-US" sz="20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2922588" y="0"/>
            <a:ext cx="32988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مفهوم توطين الوظائف ( السعودة) </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38C09D90-1F17-43E9-8DD2-61B1BBCF301D}" type="slidenum">
              <a:rPr lang="en-US" smtClean="0"/>
              <a:pPr>
                <a:defRPr/>
              </a:pPr>
              <a:t>4</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384175" y="1125538"/>
            <a:ext cx="8358188" cy="3138487"/>
          </a:xfrm>
          <a:prstGeom prst="rect">
            <a:avLst/>
          </a:prstGeom>
          <a:noFill/>
          <a:ln>
            <a:noFill/>
          </a:ln>
          <a:extLst/>
        </p:spPr>
        <p:txBody>
          <a:bodyPr>
            <a:spAutoFit/>
          </a:bodyPr>
          <a:lstStyle>
            <a:lvl1pPr eaLnBrk="0" hangingPunct="0">
              <a:defRPr sz="1600">
                <a:solidFill>
                  <a:schemeClr val="tx1"/>
                </a:solidFill>
                <a:latin typeface="Arial" pitchFamily="34" charset="0"/>
                <a:cs typeface="Arial" pitchFamily="34" charset="0"/>
              </a:defRPr>
            </a:lvl1pPr>
            <a:lvl2pPr marL="742950" indent="-285750" eaLnBrk="0" hangingPunct="0">
              <a:defRPr sz="1600">
                <a:solidFill>
                  <a:schemeClr val="tx1"/>
                </a:solidFill>
                <a:latin typeface="Arial" pitchFamily="34" charset="0"/>
                <a:cs typeface="Arial" pitchFamily="34" charset="0"/>
              </a:defRPr>
            </a:lvl2pPr>
            <a:lvl3pPr marL="1143000" indent="-228600" eaLnBrk="0" hangingPunct="0">
              <a:defRPr sz="1600">
                <a:solidFill>
                  <a:schemeClr val="tx1"/>
                </a:solidFill>
                <a:latin typeface="Arial" pitchFamily="34" charset="0"/>
                <a:cs typeface="Arial" pitchFamily="34" charset="0"/>
              </a:defRPr>
            </a:lvl3pPr>
            <a:lvl4pPr marL="1600200" indent="-228600" eaLnBrk="0" hangingPunct="0">
              <a:defRPr sz="1600">
                <a:solidFill>
                  <a:schemeClr val="tx1"/>
                </a:solidFill>
                <a:latin typeface="Arial" pitchFamily="34" charset="0"/>
                <a:cs typeface="Arial" pitchFamily="34" charset="0"/>
              </a:defRPr>
            </a:lvl4pPr>
            <a:lvl5pPr marL="2057400" indent="-228600" eaLnBrk="0" hangingPunct="0">
              <a:defRPr sz="1600">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sz="1600">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sz="1600">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sz="1600">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sz="1600">
                <a:solidFill>
                  <a:schemeClr val="tx1"/>
                </a:solidFill>
                <a:latin typeface="Arial" pitchFamily="34" charset="0"/>
                <a:cs typeface="Arial" pitchFamily="34" charset="0"/>
              </a:defRPr>
            </a:lvl9pPr>
          </a:lstStyle>
          <a:p>
            <a:pPr algn="r" rtl="1">
              <a:defRPr/>
            </a:pPr>
            <a:r>
              <a:rPr lang="ar-SA" sz="2400" dirty="0">
                <a:solidFill>
                  <a:srgbClr val="C00000"/>
                </a:solidFill>
                <a:latin typeface="Monotype Koufi" pitchFamily="2" charset="-78"/>
                <a:ea typeface="Monotype Koufi" pitchFamily="2" charset="-78"/>
                <a:cs typeface="Monotype Koufi" pitchFamily="2" charset="-78"/>
              </a:rPr>
              <a:t>تحديات توطين الوظائف </a:t>
            </a:r>
            <a:r>
              <a:rPr lang="ar-EG" sz="2400" dirty="0">
                <a:solidFill>
                  <a:srgbClr val="C00000"/>
                </a:solidFill>
                <a:latin typeface="Monotype Koufi" pitchFamily="2" charset="-78"/>
                <a:ea typeface="Monotype Koufi" pitchFamily="2" charset="-78"/>
                <a:cs typeface="Monotype Koufi" pitchFamily="2" charset="-78"/>
              </a:rPr>
              <a:t>:</a:t>
            </a:r>
            <a:r>
              <a:rPr lang="ar-SA" sz="2400" dirty="0">
                <a:solidFill>
                  <a:srgbClr val="C00000"/>
                </a:solidFill>
                <a:latin typeface="Monotype Koufi" pitchFamily="2" charset="-78"/>
                <a:ea typeface="Monotype Koufi" pitchFamily="2" charset="-78"/>
                <a:cs typeface="Monotype Koufi" pitchFamily="2" charset="-78"/>
              </a:rPr>
              <a:t>	</a:t>
            </a:r>
            <a:endParaRPr lang="en-US" sz="2400" b="1" dirty="0">
              <a:solidFill>
                <a:srgbClr val="C00000"/>
              </a:solidFill>
              <a:ea typeface="Monotype Koufi" pitchFamily="2" charset="-78"/>
              <a:cs typeface="Monotype Koufi" pitchFamily="2" charset="-78"/>
            </a:endParaRPr>
          </a:p>
          <a:p>
            <a:pPr marL="457200" indent="-457200" algn="just" rtl="1">
              <a:lnSpc>
                <a:spcPct val="150000"/>
              </a:lnSpc>
              <a:buFont typeface="+mj-lt"/>
              <a:buAutoNum type="arabicPeriod"/>
              <a:defRPr/>
            </a:pPr>
            <a:endParaRPr lang="ar-SA" sz="2400" b="1" dirty="0" smtClean="0">
              <a:solidFill>
                <a:srgbClr val="0000FF"/>
              </a:solidFill>
            </a:endParaRPr>
          </a:p>
          <a:p>
            <a:pPr marL="342900" indent="-342900" algn="just" rtl="1">
              <a:lnSpc>
                <a:spcPct val="150000"/>
              </a:lnSpc>
              <a:buFont typeface="Arial" pitchFamily="34" charset="0"/>
              <a:buChar char="•"/>
              <a:defRPr/>
            </a:pPr>
            <a:r>
              <a:rPr lang="ar-SA" sz="2400" dirty="0"/>
              <a:t>غياب تعريف واضح ومحدد لتوطين الوظائف</a:t>
            </a:r>
            <a:endParaRPr lang="en-US" sz="2400" b="1" dirty="0"/>
          </a:p>
          <a:p>
            <a:pPr marL="342900" indent="-342900" algn="just" rtl="1">
              <a:lnSpc>
                <a:spcPct val="150000"/>
              </a:lnSpc>
              <a:buFont typeface="Arial" pitchFamily="34" charset="0"/>
              <a:buChar char="•"/>
              <a:defRPr/>
            </a:pPr>
            <a:r>
              <a:rPr lang="ar-SA" sz="2400" dirty="0"/>
              <a:t>خلق الالتزام والقناعة بفوائد بتوطين الوظائف</a:t>
            </a:r>
            <a:endParaRPr lang="en-US" sz="2400" b="1" dirty="0"/>
          </a:p>
          <a:p>
            <a:pPr marL="342900" indent="-342900" algn="just" rtl="1">
              <a:lnSpc>
                <a:spcPct val="150000"/>
              </a:lnSpc>
              <a:buFont typeface="Arial" pitchFamily="34" charset="0"/>
              <a:buChar char="•"/>
              <a:defRPr/>
            </a:pPr>
            <a:r>
              <a:rPr lang="ar-SA" sz="2400" dirty="0"/>
              <a:t>تغيير ثقافة المنظمة </a:t>
            </a:r>
            <a:endParaRPr lang="en-US" sz="2400" b="1" dirty="0"/>
          </a:p>
          <a:p>
            <a:pPr algn="just" rtl="1">
              <a:lnSpc>
                <a:spcPct val="150000"/>
              </a:lnSpc>
              <a:defRPr/>
            </a:pPr>
            <a:endParaRPr lang="en-US" sz="20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2922588" y="0"/>
            <a:ext cx="32988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مفهوم توطين الوظائف ( السعودة) </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FF013BC9-1043-4767-B1D8-BB73AC7DEA0C}" type="slidenum">
              <a:rPr lang="en-US" smtClean="0"/>
              <a:pPr>
                <a:defRPr/>
              </a:pPr>
              <a:t>5</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extBox 2"/>
          <p:cNvSpPr txBox="1">
            <a:spLocks noChangeArrowheads="1"/>
          </p:cNvSpPr>
          <p:nvPr/>
        </p:nvSpPr>
        <p:spPr bwMode="auto">
          <a:xfrm>
            <a:off x="384175" y="836613"/>
            <a:ext cx="8358188" cy="5354637"/>
          </a:xfrm>
          <a:prstGeom prst="rect">
            <a:avLst/>
          </a:prstGeom>
          <a:noFill/>
          <a:ln w="9525">
            <a:noFill/>
            <a:miter lim="800000"/>
            <a:headEnd/>
            <a:tailEnd/>
          </a:ln>
        </p:spPr>
        <p:txBody>
          <a:bodyPr>
            <a:spAutoFit/>
          </a:bodyPr>
          <a:lstStyle/>
          <a:p>
            <a:pPr algn="just" rtl="1" eaLnBrk="0" hangingPunct="0">
              <a:lnSpc>
                <a:spcPct val="150000"/>
              </a:lnSpc>
            </a:pPr>
            <a:r>
              <a:rPr lang="ar-SA" sz="2400" dirty="0">
                <a:solidFill>
                  <a:srgbClr val="C00000"/>
                </a:solidFill>
                <a:latin typeface="Monotype Koufi"/>
                <a:ea typeface="Monotype Koufi"/>
                <a:cs typeface="Monotype Koufi"/>
              </a:rPr>
              <a:t>استراتيجية لإدارة توطين الوظائف </a:t>
            </a:r>
            <a:endParaRPr lang="en-US" sz="2400" b="1" dirty="0">
              <a:solidFill>
                <a:srgbClr val="C00000"/>
              </a:solidFill>
              <a:ea typeface="Monotype Koufi"/>
              <a:cs typeface="Monotype Koufi"/>
            </a:endParaRPr>
          </a:p>
          <a:p>
            <a:pPr algn="just" rtl="1" eaLnBrk="0" hangingPunct="0">
              <a:lnSpc>
                <a:spcPct val="150000"/>
              </a:lnSpc>
            </a:pPr>
            <a:r>
              <a:rPr lang="ar-SA" sz="2400" b="1" dirty="0">
                <a:solidFill>
                  <a:srgbClr val="0000FF"/>
                </a:solidFill>
              </a:rPr>
              <a:t>صياغة وبناء رؤية لإدارة توطين الوظائف</a:t>
            </a:r>
            <a:endParaRPr lang="en-US" sz="2400" b="1" dirty="0">
              <a:solidFill>
                <a:srgbClr val="0000FF"/>
              </a:solidFill>
            </a:endParaRPr>
          </a:p>
          <a:p>
            <a:pPr algn="just" rtl="1" eaLnBrk="0" hangingPunct="0">
              <a:lnSpc>
                <a:spcPct val="150000"/>
              </a:lnSpc>
            </a:pPr>
            <a:r>
              <a:rPr lang="ar-SA" sz="2000" dirty="0"/>
              <a:t>أن التطبيق الناجح لإدارة توطين الوظائف يبدأ من </a:t>
            </a:r>
            <a:r>
              <a:rPr lang="ar-SA" sz="2000" dirty="0">
                <a:solidFill>
                  <a:srgbClr val="FF0000"/>
                </a:solidFill>
              </a:rPr>
              <a:t>صياغة وبناء رؤية لتوطين الوظائف</a:t>
            </a:r>
            <a:r>
              <a:rPr lang="ar-SA" sz="2000" dirty="0"/>
              <a:t>.</a:t>
            </a:r>
          </a:p>
          <a:p>
            <a:pPr algn="just" rtl="1" eaLnBrk="0" hangingPunct="0">
              <a:lnSpc>
                <a:spcPct val="150000"/>
              </a:lnSpc>
            </a:pPr>
            <a:r>
              <a:rPr lang="ar-SA" sz="2000" dirty="0"/>
              <a:t> حيث يتم صياغة وبناء الرؤية للتوطين كجزء من رسالة واستراتيجية المنشاة التي تحدد منافع توطين الوظائف  </a:t>
            </a:r>
            <a:r>
              <a:rPr lang="ar-SA" sz="2000" dirty="0">
                <a:solidFill>
                  <a:srgbClr val="FF0000"/>
                </a:solidFill>
              </a:rPr>
              <a:t>ونشير هنا الي تجربة الغرفة  التجارية والصناعية بالرياض بالسعودية في مجال سعودة الوظائف ومنها :</a:t>
            </a:r>
            <a:endParaRPr lang="en-US" sz="2000" b="1" dirty="0">
              <a:solidFill>
                <a:srgbClr val="FF0000"/>
              </a:solidFill>
            </a:endParaRPr>
          </a:p>
          <a:p>
            <a:pPr algn="just" rtl="1" eaLnBrk="0" hangingPunct="0">
              <a:lnSpc>
                <a:spcPct val="150000"/>
              </a:lnSpc>
            </a:pPr>
            <a:r>
              <a:rPr lang="ar-SA" sz="2000" b="1" dirty="0"/>
              <a:t>أولا: دور القطاع الخاص في توطين الوظائف.</a:t>
            </a:r>
            <a:endParaRPr lang="en-US" sz="2000" b="1" dirty="0"/>
          </a:p>
          <a:p>
            <a:pPr algn="just" rtl="1" eaLnBrk="0" hangingPunct="0">
              <a:lnSpc>
                <a:spcPct val="150000"/>
              </a:lnSpc>
            </a:pPr>
            <a:r>
              <a:rPr lang="ar-SA" sz="2000" b="1" dirty="0"/>
              <a:t>ثانياً:</a:t>
            </a:r>
            <a:r>
              <a:rPr lang="ar-EG" sz="2000" b="1" dirty="0"/>
              <a:t>  </a:t>
            </a:r>
            <a:r>
              <a:rPr lang="ar-SA" sz="2000" b="1" dirty="0"/>
              <a:t>جهود الغرفة التجارية والصناعية بالرياض في توطين الوظائف.</a:t>
            </a:r>
            <a:endParaRPr lang="en-US" sz="2000" b="1" dirty="0"/>
          </a:p>
          <a:p>
            <a:pPr algn="just" rtl="1" eaLnBrk="0" hangingPunct="0">
              <a:lnSpc>
                <a:spcPct val="150000"/>
              </a:lnSpc>
            </a:pPr>
            <a:r>
              <a:rPr lang="ar-SA" sz="2000" b="1" dirty="0"/>
              <a:t>ثالثاً: المعوقات التي تواجه رجال الأعمال في توطين الوظائف.</a:t>
            </a:r>
            <a:endParaRPr lang="en-US" sz="2000" b="1" dirty="0"/>
          </a:p>
          <a:p>
            <a:pPr algn="just" rtl="1" eaLnBrk="0" hangingPunct="0">
              <a:lnSpc>
                <a:spcPct val="150000"/>
              </a:lnSpc>
            </a:pPr>
            <a:r>
              <a:rPr lang="ar-SA" sz="2000" b="1" dirty="0"/>
              <a:t>رابعاً: المعوقات التي تواجه رجال الأعمال في مكاتب العمل .</a:t>
            </a:r>
            <a:endParaRPr lang="en-US" sz="2000" b="1" dirty="0"/>
          </a:p>
          <a:p>
            <a:pPr algn="just" rtl="1" eaLnBrk="0" hangingPunct="0">
              <a:lnSpc>
                <a:spcPct val="150000"/>
              </a:lnSpc>
            </a:pPr>
            <a:endParaRPr lang="en-US" sz="20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2" name="مستطيل 1"/>
          <p:cNvSpPr/>
          <p:nvPr/>
        </p:nvSpPr>
        <p:spPr>
          <a:xfrm>
            <a:off x="2922588" y="0"/>
            <a:ext cx="3298825" cy="515938"/>
          </a:xfrm>
          <a:prstGeom prst="rect">
            <a:avLst/>
          </a:prstGeom>
        </p:spPr>
        <p:txBody>
          <a:bodyPr wrap="none">
            <a:spAutoFit/>
          </a:bodyPr>
          <a:lstStyle/>
          <a:p>
            <a:pPr algn="just" rtl="1">
              <a:lnSpc>
                <a:spcPct val="150000"/>
              </a:lnSpc>
              <a:defRPr/>
            </a:pPr>
            <a:r>
              <a:rPr lang="ar-SA" sz="2000" b="1" dirty="0">
                <a:solidFill>
                  <a:schemeClr val="tx2">
                    <a:lumMod val="40000"/>
                    <a:lumOff val="60000"/>
                  </a:schemeClr>
                </a:solidFill>
                <a:latin typeface="Monotype Koufi" pitchFamily="2" charset="-78"/>
                <a:ea typeface="Monotype Koufi" pitchFamily="2" charset="-78"/>
                <a:cs typeface="Monotype Koufi" pitchFamily="2" charset="-78"/>
              </a:rPr>
              <a:t>مفهوم توطين الوظائف ( السعودة) </a:t>
            </a:r>
            <a:endParaRPr lang="en-US" sz="2000" b="1" dirty="0">
              <a:solidFill>
                <a:schemeClr val="tx2">
                  <a:lumMod val="40000"/>
                  <a:lumOff val="60000"/>
                </a:schemeClr>
              </a:solidFill>
              <a:latin typeface="Arial" charset="0"/>
              <a:ea typeface="Monotype Koufi" pitchFamily="2" charset="-78"/>
              <a:cs typeface="Monotype Koufi" pitchFamily="2" charset="-78"/>
            </a:endParaRPr>
          </a:p>
        </p:txBody>
      </p:sp>
      <p:sp>
        <p:nvSpPr>
          <p:cNvPr id="3" name="عنصر نائب للتذييل 2"/>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4" name="عنصر نائب لرقم الشريحة 3"/>
          <p:cNvSpPr>
            <a:spLocks noGrp="1"/>
          </p:cNvSpPr>
          <p:nvPr>
            <p:ph type="sldNum" sz="quarter" idx="12"/>
          </p:nvPr>
        </p:nvSpPr>
        <p:spPr/>
        <p:txBody>
          <a:bodyPr/>
          <a:lstStyle/>
          <a:p>
            <a:pPr>
              <a:defRPr/>
            </a:pPr>
            <a:fld id="{EFDF2342-020E-4F27-A8C2-FBC663CA03ED}" type="slidenum">
              <a:rPr lang="en-US" smtClean="0"/>
              <a:pPr>
                <a:defRPr/>
              </a:pPr>
              <a:t>6</a:t>
            </a:fld>
            <a:endParaRPr lang="en-US"/>
          </a:p>
        </p:txBody>
      </p:sp>
      <p:sp>
        <p:nvSpPr>
          <p:cNvPr id="7" name="مربع نص 6"/>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extBox 2"/>
          <p:cNvSpPr txBox="1">
            <a:spLocks noChangeArrowheads="1"/>
          </p:cNvSpPr>
          <p:nvPr/>
        </p:nvSpPr>
        <p:spPr bwMode="auto">
          <a:xfrm>
            <a:off x="390525" y="1125538"/>
            <a:ext cx="8358188" cy="4197624"/>
          </a:xfrm>
          <a:prstGeom prst="rect">
            <a:avLst/>
          </a:prstGeom>
          <a:noFill/>
          <a:ln w="9525">
            <a:noFill/>
            <a:miter lim="800000"/>
            <a:headEnd/>
            <a:tailEnd/>
          </a:ln>
        </p:spPr>
        <p:txBody>
          <a:bodyPr>
            <a:spAutoFit/>
          </a:bodyPr>
          <a:lstStyle/>
          <a:p>
            <a:pPr algn="just" rtl="1" eaLnBrk="0" hangingPunct="0">
              <a:lnSpc>
                <a:spcPct val="150000"/>
              </a:lnSpc>
            </a:pPr>
            <a:r>
              <a:rPr lang="ar-EG" sz="2000" b="1" dirty="0">
                <a:solidFill>
                  <a:srgbClr val="C00000"/>
                </a:solidFill>
              </a:rPr>
              <a:t>أ</a:t>
            </a:r>
            <a:r>
              <a:rPr lang="ar-SA" sz="2000" b="1" dirty="0">
                <a:solidFill>
                  <a:srgbClr val="C00000"/>
                </a:solidFill>
              </a:rPr>
              <a:t>ولاً : دور القطاع الخاص في توطين الوظائف</a:t>
            </a:r>
            <a:endParaRPr lang="en-US" sz="2000" b="1" dirty="0">
              <a:solidFill>
                <a:srgbClr val="C00000"/>
              </a:solidFill>
            </a:endParaRPr>
          </a:p>
          <a:p>
            <a:pPr algn="just" rtl="1" eaLnBrk="0" hangingPunct="0">
              <a:lnSpc>
                <a:spcPct val="150000"/>
              </a:lnSpc>
            </a:pPr>
            <a:r>
              <a:rPr lang="ar-SA" sz="2000" dirty="0"/>
              <a:t>أشارت خطط التنمية إلى مدى نجاح ما تحققه التنمية من إنجازات في المستقبل يتوقف على ما تحققه من نجاح في توظيف القوى العاملة السعودية وما يوفره القطاع الخاص من فرص عمل لهم، ولذلك </a:t>
            </a:r>
            <a:r>
              <a:rPr lang="ar-SA" sz="2000" dirty="0">
                <a:solidFill>
                  <a:srgbClr val="FF0000"/>
                </a:solidFill>
              </a:rPr>
              <a:t>اتجهت سياسات التشغيل في المملكة في العشر سنوات السابقة إلى إناطة المسئولية الرئيسية في تدبير فرص العمل للعمالة السعودية الباحثة عن عمل إلى القطاع الخاص </a:t>
            </a:r>
            <a:r>
              <a:rPr lang="ar-SA" sz="2000" dirty="0"/>
              <a:t>نظراً لاستيعاب القطاع الخاص للنسبة الغالبة من إجمالي العمالة المدنية والتي تراوحت بين 86.6% إلى 95.9% في الفترة من 1390هـ إلى عام 1420هـ ، وبسب اكتفاء معظم القطاعات الفرعية المكونة للقطاع الحكومي لاحتياجات الوظيفية ، كما أن معدل النمو في حجم العمالة بالقطاع الخاص يزيد كثيراً عن هذا المعدل في القطاع الحكومي، </a:t>
            </a:r>
            <a:endParaRPr lang="en-US" sz="2000" dirty="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1835150" y="-39688"/>
            <a:ext cx="49752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تجربة الغرفة التجارية والصناعية في توطين الوظائف</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extBox 2"/>
          <p:cNvSpPr txBox="1">
            <a:spLocks noChangeArrowheads="1"/>
          </p:cNvSpPr>
          <p:nvPr/>
        </p:nvSpPr>
        <p:spPr bwMode="auto">
          <a:xfrm>
            <a:off x="442913" y="765175"/>
            <a:ext cx="8358187" cy="5632450"/>
          </a:xfrm>
          <a:prstGeom prst="rect">
            <a:avLst/>
          </a:prstGeom>
          <a:noFill/>
          <a:ln w="9525">
            <a:noFill/>
            <a:miter lim="800000"/>
            <a:headEnd/>
            <a:tailEnd/>
          </a:ln>
        </p:spPr>
        <p:txBody>
          <a:bodyPr>
            <a:spAutoFit/>
          </a:bodyPr>
          <a:lstStyle/>
          <a:p>
            <a:pPr algn="just" rtl="1" eaLnBrk="0" hangingPunct="0">
              <a:lnSpc>
                <a:spcPct val="150000"/>
              </a:lnSpc>
            </a:pPr>
            <a:r>
              <a:rPr lang="ar-SA" sz="2000" b="1">
                <a:solidFill>
                  <a:srgbClr val="C00000"/>
                </a:solidFill>
              </a:rPr>
              <a:t>ثانياً : جهود الغرفة التجارية الصناعية بالرياض في توطين الوظائف</a:t>
            </a:r>
            <a:endParaRPr lang="en-US" sz="2000" b="1">
              <a:solidFill>
                <a:srgbClr val="C00000"/>
              </a:solidFill>
            </a:endParaRPr>
          </a:p>
          <a:p>
            <a:pPr algn="just" rtl="1" eaLnBrk="0" hangingPunct="0">
              <a:lnSpc>
                <a:spcPct val="150000"/>
              </a:lnSpc>
            </a:pPr>
            <a:r>
              <a:rPr lang="ar-SA" sz="2000"/>
              <a:t>وذلك من خلال الاهتمام بعقد الندوات لحث رجال الأعمال وتدريب وتأهيل الكوادر السعودية باعتبارها ممثلاً للقطاع الخاص، وتبني الغرفة سياسات وبرامج متعددة لمساعدة القطاع الخاص على إتاحة فرصة العمل للعمالة السعودية ، ومن تلك الجهود المبذولة  :</a:t>
            </a:r>
            <a:endParaRPr lang="en-US" sz="2000"/>
          </a:p>
          <a:p>
            <a:pPr algn="just" rtl="1" eaLnBrk="0" hangingPunct="0">
              <a:lnSpc>
                <a:spcPct val="150000"/>
              </a:lnSpc>
            </a:pPr>
            <a:r>
              <a:rPr lang="ar-SA" sz="2000" b="1"/>
              <a:t>1) عقد الندوات      2) التدريـــب         3)  إنشاء مركز التوظيف</a:t>
            </a:r>
            <a:endParaRPr lang="en-US" sz="2000"/>
          </a:p>
          <a:p>
            <a:pPr algn="just" rtl="1" eaLnBrk="0" hangingPunct="0">
              <a:lnSpc>
                <a:spcPct val="150000"/>
              </a:lnSpc>
            </a:pPr>
            <a:r>
              <a:rPr lang="ar-SA" sz="2000"/>
              <a:t>تحقيقاً للمزيد من التكامل بين أهداف النشاط التدريبي وواقع سوق العمل والاحتياجات الوظيفية للمنشآت، وتعزيز التوجيه الفعال لتوظيف العمالة الوطنية في القطاع الخاص ، ومساعدة الشباب السعودي الباحث عن العمل، أنشأت الغرفة مركز للتوظيف ليكون حلقة وصل للتنسيق بين خريجي برامجها التدريبية وغيرهم من الشباب ومنشآت القطاع الخاص التي لديها احتياجات وظيفية .</a:t>
            </a:r>
            <a:endParaRPr lang="en-US" sz="2000"/>
          </a:p>
          <a:p>
            <a:pPr algn="just" rtl="1" eaLnBrk="0" hangingPunct="0">
              <a:lnSpc>
                <a:spcPct val="150000"/>
              </a:lnSpc>
            </a:pPr>
            <a:r>
              <a:rPr lang="ar-SA" sz="2000"/>
              <a:t>ويسهم المركز بشكل فعال في توفير عمالة وطنية منتجه ومساعدة منشآت القطاع الخاص على تحقيق سياسة توطين القوى العاملة بشكل تدريجي ومنظم ، وتوفير فرص وظيفية للشباب المؤهل والراغب في الالتحاق بالقطاع الخاص </a:t>
            </a:r>
            <a:endParaRPr lang="en-US" sz="20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1835150" y="-39688"/>
            <a:ext cx="49752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تجربة الغرفة التجارية والصناعية في توطين الوظائف</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0E76785D-D2A8-42BB-8AB7-04348D2EC143}" type="slidenum">
              <a:rPr lang="en-US" smtClean="0"/>
              <a:pPr>
                <a:defRPr/>
              </a:pPr>
              <a:t>8</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Box 2"/>
          <p:cNvSpPr txBox="1">
            <a:spLocks noChangeArrowheads="1"/>
          </p:cNvSpPr>
          <p:nvPr/>
        </p:nvSpPr>
        <p:spPr bwMode="auto">
          <a:xfrm>
            <a:off x="442913" y="765175"/>
            <a:ext cx="8358187" cy="5562600"/>
          </a:xfrm>
          <a:prstGeom prst="rect">
            <a:avLst/>
          </a:prstGeom>
          <a:noFill/>
          <a:ln w="9525">
            <a:noFill/>
            <a:miter lim="800000"/>
            <a:headEnd/>
            <a:tailEnd/>
          </a:ln>
        </p:spPr>
        <p:txBody>
          <a:bodyPr>
            <a:spAutoFit/>
          </a:bodyPr>
          <a:lstStyle/>
          <a:p>
            <a:pPr algn="just" rtl="1" eaLnBrk="0" hangingPunct="0">
              <a:lnSpc>
                <a:spcPct val="150000"/>
              </a:lnSpc>
            </a:pPr>
            <a:r>
              <a:rPr lang="ar-SA" sz="2400" b="1">
                <a:solidFill>
                  <a:srgbClr val="C00000"/>
                </a:solidFill>
              </a:rPr>
              <a:t>ثالثاً:   المعوقات التي تواجه رجال الأعمال في  توطين الوظائف</a:t>
            </a:r>
            <a:endParaRPr lang="en-US" sz="2400" b="1">
              <a:solidFill>
                <a:srgbClr val="C00000"/>
              </a:solidFill>
            </a:endParaRPr>
          </a:p>
          <a:p>
            <a:pPr algn="just" rtl="1" eaLnBrk="0" hangingPunct="0">
              <a:lnSpc>
                <a:spcPct val="150000"/>
              </a:lnSpc>
            </a:pPr>
            <a:r>
              <a:rPr lang="ar-SA" sz="2400" b="1"/>
              <a:t>1- المعوقات المشتركة التي تواجه شركات القطاع الخاص بصفة عامة في تطبيق قرار السعودة  .</a:t>
            </a:r>
          </a:p>
          <a:p>
            <a:pPr algn="just" rtl="1" eaLnBrk="0" hangingPunct="0">
              <a:lnSpc>
                <a:spcPct val="150000"/>
              </a:lnSpc>
            </a:pPr>
            <a:r>
              <a:rPr lang="ar-SA" sz="2400" b="1"/>
              <a:t>2- المشاكل والمعوقات التي تواجه القطاعات الاقتصادية  .</a:t>
            </a:r>
          </a:p>
          <a:p>
            <a:pPr algn="just" rtl="1" eaLnBrk="0" hangingPunct="0">
              <a:lnSpc>
                <a:spcPct val="150000"/>
              </a:lnSpc>
            </a:pPr>
            <a:r>
              <a:rPr lang="ar-SA" sz="2400"/>
              <a:t>      أ- قطاع المقاولـين   ب -   القطاع الزراعي       جـ -القطاع الخدمي</a:t>
            </a:r>
            <a:endParaRPr lang="en-US" sz="2400"/>
          </a:p>
          <a:p>
            <a:pPr algn="just" rtl="1" eaLnBrk="0" hangingPunct="0">
              <a:lnSpc>
                <a:spcPct val="150000"/>
              </a:lnSpc>
            </a:pPr>
            <a:r>
              <a:rPr lang="ar-SA" sz="2400"/>
              <a:t>      د - القطاع التجاري    هـ -القطاع الصحــي </a:t>
            </a:r>
            <a:endParaRPr lang="en-US" sz="2400"/>
          </a:p>
          <a:p>
            <a:pPr algn="just" rtl="1" eaLnBrk="0" hangingPunct="0">
              <a:lnSpc>
                <a:spcPct val="150000"/>
              </a:lnSpc>
            </a:pPr>
            <a:r>
              <a:rPr lang="ar-SA" sz="2400"/>
              <a:t>3- </a:t>
            </a:r>
            <a:r>
              <a:rPr lang="ar-SA" sz="2400" b="1"/>
              <a:t>معوقات تنظيمية لتوطين الوظائف في نظام العمل والعمال :</a:t>
            </a:r>
            <a:endParaRPr lang="en-US" sz="2400"/>
          </a:p>
          <a:p>
            <a:pPr algn="just" rtl="1" eaLnBrk="0" hangingPunct="0">
              <a:lnSpc>
                <a:spcPct val="150000"/>
              </a:lnSpc>
            </a:pPr>
            <a:r>
              <a:rPr lang="ar-SA" sz="2400" b="1"/>
              <a:t>4- معوقات أخرى </a:t>
            </a:r>
            <a:endParaRPr lang="en-US" sz="2400"/>
          </a:p>
          <a:p>
            <a:pPr algn="just" rtl="1" eaLnBrk="0" hangingPunct="0">
              <a:lnSpc>
                <a:spcPct val="150000"/>
              </a:lnSpc>
            </a:pPr>
            <a:endParaRPr lang="en-US" sz="2400"/>
          </a:p>
          <a:p>
            <a:pPr algn="just" rtl="1" eaLnBrk="0" hangingPunct="0">
              <a:lnSpc>
                <a:spcPct val="150000"/>
              </a:lnSpc>
            </a:pPr>
            <a:endParaRPr lang="en-US" sz="2400"/>
          </a:p>
        </p:txBody>
      </p:sp>
      <p:sp>
        <p:nvSpPr>
          <p:cNvPr id="6" name="Rectangle 5"/>
          <p:cNvSpPr/>
          <p:nvPr/>
        </p:nvSpPr>
        <p:spPr>
          <a:xfrm>
            <a:off x="250825" y="476250"/>
            <a:ext cx="8642350" cy="5832475"/>
          </a:xfrm>
          <a:prstGeom prst="rect">
            <a:avLst/>
          </a:prstGeom>
          <a:noFill/>
        </p:spPr>
        <p:style>
          <a:lnRef idx="2">
            <a:schemeClr val="accent1"/>
          </a:lnRef>
          <a:fillRef idx="1">
            <a:schemeClr val="lt1"/>
          </a:fillRef>
          <a:effectRef idx="0">
            <a:schemeClr val="accent1"/>
          </a:effectRef>
          <a:fontRef idx="minor">
            <a:schemeClr val="dk1"/>
          </a:fontRef>
        </p:style>
        <p:txBody>
          <a:bodyPr rtlCol="1" anchor="ctr"/>
          <a:lstStyle/>
          <a:p>
            <a:pPr algn="ctr">
              <a:defRPr/>
            </a:pPr>
            <a:endParaRPr lang="ar-SA"/>
          </a:p>
        </p:txBody>
      </p:sp>
      <p:sp>
        <p:nvSpPr>
          <p:cNvPr id="7" name="مستطيل 6"/>
          <p:cNvSpPr/>
          <p:nvPr/>
        </p:nvSpPr>
        <p:spPr>
          <a:xfrm>
            <a:off x="1835150" y="-39688"/>
            <a:ext cx="4975225" cy="515938"/>
          </a:xfrm>
          <a:prstGeom prst="rect">
            <a:avLst/>
          </a:prstGeom>
        </p:spPr>
        <p:txBody>
          <a:bodyPr wrap="none">
            <a:spAutoFit/>
          </a:bodyPr>
          <a:lstStyle/>
          <a:p>
            <a:pPr algn="just" rtl="1">
              <a:lnSpc>
                <a:spcPct val="150000"/>
              </a:lnSpc>
              <a:defRPr/>
            </a:pPr>
            <a:r>
              <a:rPr lang="ar-SA" sz="2000" b="1" dirty="0">
                <a:solidFill>
                  <a:schemeClr val="accent1">
                    <a:lumMod val="75000"/>
                  </a:schemeClr>
                </a:solidFill>
                <a:latin typeface="Monotype Koufi" pitchFamily="2" charset="-78"/>
                <a:ea typeface="Monotype Koufi" pitchFamily="2" charset="-78"/>
                <a:cs typeface="Monotype Koufi" pitchFamily="2" charset="-78"/>
              </a:rPr>
              <a:t>تجربة الغرفة التجارية والصناعية في توطين الوظائف</a:t>
            </a:r>
            <a:endParaRPr lang="en-US" sz="2000" b="1" dirty="0">
              <a:solidFill>
                <a:schemeClr val="accent1">
                  <a:lumMod val="75000"/>
                </a:schemeClr>
              </a:solidFill>
              <a:latin typeface="Arial" charset="0"/>
              <a:ea typeface="Monotype Koufi" pitchFamily="2" charset="-78"/>
              <a:cs typeface="Monotype Koufi" pitchFamily="2" charset="-78"/>
            </a:endParaRPr>
          </a:p>
        </p:txBody>
      </p:sp>
      <p:sp>
        <p:nvSpPr>
          <p:cNvPr id="2" name="عنصر نائب للتذييل 1"/>
          <p:cNvSpPr>
            <a:spLocks noGrp="1"/>
          </p:cNvSpPr>
          <p:nvPr>
            <p:ph type="ftr" sz="quarter" idx="11"/>
          </p:nvPr>
        </p:nvSpPr>
        <p:spPr/>
        <p:txBody>
          <a:bodyPr/>
          <a:lstStyle/>
          <a:p>
            <a:pPr>
              <a:defRPr/>
            </a:pPr>
            <a:r>
              <a:rPr lang="ar-SA"/>
              <a:t>قضايا عالمية معاصرة في الموارد البشرية </a:t>
            </a:r>
            <a:endParaRPr lang="en-US"/>
          </a:p>
        </p:txBody>
      </p:sp>
      <p:sp>
        <p:nvSpPr>
          <p:cNvPr id="3" name="عنصر نائب لرقم الشريحة 2"/>
          <p:cNvSpPr>
            <a:spLocks noGrp="1"/>
          </p:cNvSpPr>
          <p:nvPr>
            <p:ph type="sldNum" sz="quarter" idx="12"/>
          </p:nvPr>
        </p:nvSpPr>
        <p:spPr/>
        <p:txBody>
          <a:bodyPr/>
          <a:lstStyle/>
          <a:p>
            <a:pPr>
              <a:defRPr/>
            </a:pPr>
            <a:fld id="{333EAC02-4316-4638-B90A-932B24E1D3F1}" type="slidenum">
              <a:rPr lang="en-US" smtClean="0"/>
              <a:pPr>
                <a:defRPr/>
              </a:pPr>
              <a:t>9</a:t>
            </a:fld>
            <a:endParaRPr lang="en-US"/>
          </a:p>
        </p:txBody>
      </p:sp>
      <p:sp>
        <p:nvSpPr>
          <p:cNvPr id="8" name="مربع نص 7"/>
          <p:cNvSpPr txBox="1"/>
          <p:nvPr/>
        </p:nvSpPr>
        <p:spPr>
          <a:xfrm>
            <a:off x="250825" y="66675"/>
            <a:ext cx="298450" cy="338138"/>
          </a:xfrm>
          <a:prstGeom prst="rect">
            <a:avLst/>
          </a:prstGeom>
          <a:noFill/>
          <a:ln>
            <a:solidFill>
              <a:schemeClr val="accent1">
                <a:lumMod val="75000"/>
              </a:schemeClr>
            </a:solidFill>
          </a:ln>
        </p:spPr>
        <p:txBody>
          <a:bodyPr wrap="none">
            <a:spAutoFit/>
          </a:bodyPr>
          <a:lstStyle/>
          <a:p>
            <a:pPr>
              <a:defRPr/>
            </a:pPr>
            <a:r>
              <a:rPr lang="en-US" b="1" dirty="0">
                <a:solidFill>
                  <a:srgbClr val="0000FF"/>
                </a:solidFill>
                <a:latin typeface="Arial" charset="0"/>
                <a:cs typeface="Arial" charset="0"/>
              </a:rPr>
              <a:t>8</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1745</Words>
  <Application>Microsoft Office PowerPoint</Application>
  <PresentationFormat>On-screen Show (4:3)</PresentationFormat>
  <Paragraphs>177</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HT</dc:creator>
  <cp:lastModifiedBy>HT</cp:lastModifiedBy>
  <cp:revision>4</cp:revision>
  <dcterms:created xsi:type="dcterms:W3CDTF">2006-08-16T00:00:00Z</dcterms:created>
  <dcterms:modified xsi:type="dcterms:W3CDTF">2016-10-13T06:48:26Z</dcterms:modified>
</cp:coreProperties>
</file>