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نمط متوسط 4 - تميي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98" d="100"/>
          <a:sy n="98" d="100"/>
        </p:scale>
        <p:origin x="-2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14/03/1433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14/03/1433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style>
          <a:lnRef idx="1">
            <a:schemeClr val="accent1"/>
          </a:lnRef>
          <a:fillRef idx="2">
            <a:schemeClr val="accent1"/>
          </a:fillRef>
          <a:effectRef idx="1">
            <a:schemeClr val="accent1"/>
          </a:effectRef>
          <a:fontRef idx="minor">
            <a:schemeClr val="dk1"/>
          </a:fontRef>
        </p:style>
        <p:txBody>
          <a:bodyPr/>
          <a:lstStyle/>
          <a:p>
            <a:r>
              <a:rPr lang="ar-SA" b="1" dirty="0" smtClean="0">
                <a:cs typeface="Traditional Arabic" pitchFamily="2" charset="-78"/>
              </a:rPr>
              <a:t>مشروع التخرج طريقك لرسم مستقبل علمي وعملي ناجح</a:t>
            </a:r>
            <a:endParaRPr lang="en-AU" b="1" dirty="0">
              <a:cs typeface="Traditional Arabic" pitchFamily="2" charset="-78"/>
            </a:endParaRPr>
          </a:p>
        </p:txBody>
      </p:sp>
      <p:sp>
        <p:nvSpPr>
          <p:cNvPr id="3" name="عنوان فرعي 2"/>
          <p:cNvSpPr>
            <a:spLocks noGrp="1"/>
          </p:cNvSpPr>
          <p:nvPr>
            <p:ph type="subTitle" idx="1"/>
          </p:nvPr>
        </p:nvSpPr>
        <p:spPr>
          <a:xfrm>
            <a:off x="2714612" y="4457704"/>
            <a:ext cx="3857652" cy="614370"/>
          </a:xfrm>
        </p:spPr>
        <p:style>
          <a:lnRef idx="2">
            <a:schemeClr val="accent1"/>
          </a:lnRef>
          <a:fillRef idx="1">
            <a:schemeClr val="lt1"/>
          </a:fillRef>
          <a:effectRef idx="0">
            <a:schemeClr val="accent1"/>
          </a:effectRef>
          <a:fontRef idx="minor">
            <a:schemeClr val="dk1"/>
          </a:fontRef>
        </p:style>
        <p:txBody>
          <a:bodyPr/>
          <a:lstStyle/>
          <a:p>
            <a:r>
              <a:rPr lang="ar-SA" b="1" dirty="0" smtClean="0">
                <a:solidFill>
                  <a:schemeClr val="tx1"/>
                </a:solidFill>
                <a:cs typeface="Traditional Arabic" pitchFamily="2" charset="-78"/>
              </a:rPr>
              <a:t>لجنة المشاريع</a:t>
            </a:r>
            <a:endParaRPr lang="en-AU" b="1" dirty="0">
              <a:solidFill>
                <a:schemeClr val="tx1"/>
              </a:solidFill>
              <a:cs typeface="Traditional Arabic" pitchFamily="2" charset="-78"/>
            </a:endParaRPr>
          </a:p>
        </p:txBody>
      </p:sp>
      <p:sp>
        <p:nvSpPr>
          <p:cNvPr id="4" name="عنوان فرعي 2"/>
          <p:cNvSpPr txBox="1">
            <a:spLocks/>
          </p:cNvSpPr>
          <p:nvPr/>
        </p:nvSpPr>
        <p:spPr>
          <a:xfrm>
            <a:off x="2714612" y="857232"/>
            <a:ext cx="3857652" cy="61437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1">
            <a:normAutofit fontScale="92500"/>
          </a:bodyPr>
          <a:lstStyle/>
          <a:p>
            <a:pPr marL="0" marR="0" lvl="0" indent="0" algn="ctr" defTabSz="914400" rtl="1" eaLnBrk="1" fontAlgn="auto" latinLnBrk="0" hangingPunct="1">
              <a:lnSpc>
                <a:spcPct val="100000"/>
              </a:lnSpc>
              <a:spcBef>
                <a:spcPct val="20000"/>
              </a:spcBef>
              <a:spcAft>
                <a:spcPts val="0"/>
              </a:spcAft>
              <a:buClrTx/>
              <a:buSzTx/>
              <a:buFont typeface="Arial" pitchFamily="34" charset="0"/>
              <a:buNone/>
              <a:tabLst/>
              <a:defRPr/>
            </a:pPr>
            <a:r>
              <a:rPr lang="ar-SA" sz="3200" b="1" dirty="0" smtClean="0">
                <a:solidFill>
                  <a:schemeClr val="tx1"/>
                </a:solidFill>
                <a:cs typeface="Traditional Arabic" pitchFamily="2" charset="-78"/>
              </a:rPr>
              <a:t>مقرر مشروع التخرج 491حسب</a:t>
            </a:r>
            <a:endParaRPr kumimoji="0" lang="en-AU" sz="3200" b="1" i="0" u="none" strike="noStrike" kern="1200" cap="none" spc="0" normalizeH="0" baseline="0" noProof="0" dirty="0">
              <a:ln>
                <a:noFill/>
              </a:ln>
              <a:solidFill>
                <a:schemeClr val="tx1"/>
              </a:solidFill>
              <a:effectLst/>
              <a:uLnTx/>
              <a:uFillTx/>
              <a:latin typeface="+mn-lt"/>
              <a:ea typeface="+mn-ea"/>
              <a:cs typeface="Traditional Arabic" pitchFamily="2"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Autofit/>
          </a:bodyPr>
          <a:lstStyle/>
          <a:p>
            <a:pPr algn="r"/>
            <a:r>
              <a:rPr lang="ar-SA" sz="2800" b="1" dirty="0" smtClean="0">
                <a:cs typeface="Traditional Arabic" pitchFamily="2" charset="-78"/>
              </a:rPr>
              <a:t>ميثاق مشروع التخرج                                       </a:t>
            </a:r>
            <a:r>
              <a:rPr lang="en-US" sz="2800" b="1" dirty="0" smtClean="0">
                <a:cs typeface="Traditional Arabic" pitchFamily="2" charset="-78"/>
              </a:rPr>
              <a:t>Project Charter</a:t>
            </a:r>
            <a:endParaRPr lang="en-AU" sz="28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ar-SA" sz="2400" b="1" dirty="0" smtClean="0">
                <a:cs typeface="Traditional Arabic" pitchFamily="2" charset="-78"/>
              </a:rPr>
              <a:t>من أهم عناصر ميثاق مشروع التخرج هو:</a:t>
            </a:r>
          </a:p>
          <a:p>
            <a:pPr marL="0" indent="0">
              <a:buFont typeface="Wingdings" pitchFamily="2" charset="2"/>
              <a:buChar char="q"/>
            </a:pPr>
            <a:r>
              <a:rPr lang="ar-SA" sz="2400" u="sng" dirty="0" smtClean="0">
                <a:cs typeface="Traditional Arabic" pitchFamily="2" charset="-78"/>
              </a:rPr>
              <a:t>  نتائج البحوث والفكر </a:t>
            </a:r>
            <a:r>
              <a:rPr lang="en-AU" sz="2400" u="sng" dirty="0" smtClean="0">
                <a:cs typeface="Traditional Arabic" pitchFamily="2" charset="-78"/>
              </a:rPr>
              <a:t>The results of research and thought</a:t>
            </a:r>
            <a:endParaRPr lang="ar-SA" sz="2400" u="sng" dirty="0" smtClean="0">
              <a:cs typeface="Traditional Arabic" pitchFamily="2" charset="-78"/>
            </a:endParaRPr>
          </a:p>
          <a:p>
            <a:pPr marL="0" indent="0">
              <a:buFont typeface="Wingdings" pitchFamily="2" charset="2"/>
              <a:buChar char="q"/>
            </a:pPr>
            <a:endParaRPr lang="ar-SA" sz="2400" u="sng" dirty="0" smtClean="0">
              <a:cs typeface="Traditional Arabic" pitchFamily="2" charset="-78"/>
            </a:endParaRPr>
          </a:p>
          <a:p>
            <a:pPr marL="0" indent="0">
              <a:buFont typeface="Wingdings" pitchFamily="2" charset="2"/>
              <a:buChar char="q"/>
            </a:pPr>
            <a:r>
              <a:rPr lang="ar-SA" sz="2400" u="sng" dirty="0" smtClean="0">
                <a:cs typeface="Traditional Arabic" pitchFamily="2" charset="-78"/>
              </a:rPr>
              <a:t>  ماذا سوف يتم القيام </a:t>
            </a:r>
            <a:r>
              <a:rPr lang="ar-SA" sz="2400" u="sng" dirty="0" err="1" smtClean="0">
                <a:cs typeface="Traditional Arabic" pitchFamily="2" charset="-78"/>
              </a:rPr>
              <a:t>به</a:t>
            </a:r>
            <a:r>
              <a:rPr lang="ar-SA" sz="2400" u="sng" dirty="0" smtClean="0">
                <a:cs typeface="Traditional Arabic" pitchFamily="2" charset="-78"/>
              </a:rPr>
              <a:t> ولماذا !!! </a:t>
            </a:r>
            <a:r>
              <a:rPr lang="en-AU" sz="2400" u="sng" dirty="0" smtClean="0"/>
              <a:t>What will be done, and why</a:t>
            </a:r>
            <a:endParaRPr lang="ar-SA" sz="2400" u="sng" dirty="0" smtClean="0">
              <a:cs typeface="Traditional Arabic" pitchFamily="2" charset="-78"/>
            </a:endParaRPr>
          </a:p>
          <a:p>
            <a:pPr marL="0" indent="0">
              <a:buNone/>
            </a:pPr>
            <a:endParaRPr lang="en-AU" sz="2400" dirty="0">
              <a:cs typeface="Traditional Arabic" pitchFamily="2" charset="-78"/>
            </a:endParaRPr>
          </a:p>
        </p:txBody>
      </p:sp>
      <p:sp>
        <p:nvSpPr>
          <p:cNvPr id="4" name="سهم للأسفل 3"/>
          <p:cNvSpPr/>
          <p:nvPr/>
        </p:nvSpPr>
        <p:spPr>
          <a:xfrm>
            <a:off x="2214546" y="3500438"/>
            <a:ext cx="1143008" cy="121444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سهم للأسفل 4"/>
          <p:cNvSpPr/>
          <p:nvPr/>
        </p:nvSpPr>
        <p:spPr>
          <a:xfrm rot="10800000">
            <a:off x="5572132" y="4714884"/>
            <a:ext cx="1428760" cy="128588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مستطيل 5"/>
          <p:cNvSpPr/>
          <p:nvPr/>
        </p:nvSpPr>
        <p:spPr>
          <a:xfrm rot="21299613">
            <a:off x="1928794" y="4643446"/>
            <a:ext cx="5143536" cy="14287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7" name="مستطيل 6"/>
          <p:cNvSpPr/>
          <p:nvPr/>
        </p:nvSpPr>
        <p:spPr>
          <a:xfrm>
            <a:off x="4857752" y="3571876"/>
            <a:ext cx="2071702" cy="9286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smtClean="0">
                <a:solidFill>
                  <a:schemeClr val="tx1"/>
                </a:solidFill>
                <a:cs typeface="Traditional Arabic" pitchFamily="2" charset="-78"/>
              </a:rPr>
              <a:t>ما يجب القيام </a:t>
            </a:r>
            <a:r>
              <a:rPr lang="ar-SA" b="1" dirty="0" err="1" smtClean="0">
                <a:solidFill>
                  <a:schemeClr val="tx1"/>
                </a:solidFill>
                <a:cs typeface="Traditional Arabic" pitchFamily="2" charset="-78"/>
              </a:rPr>
              <a:t>به</a:t>
            </a:r>
            <a:endParaRPr lang="ar-SA" b="1" dirty="0" smtClean="0">
              <a:solidFill>
                <a:schemeClr val="tx1"/>
              </a:solidFill>
              <a:cs typeface="Traditional Arabic" pitchFamily="2" charset="-78"/>
            </a:endParaRPr>
          </a:p>
          <a:p>
            <a:pPr algn="ctr"/>
            <a:r>
              <a:rPr lang="en-AU" b="1" dirty="0" smtClean="0">
                <a:solidFill>
                  <a:schemeClr val="tx1"/>
                </a:solidFill>
                <a:cs typeface="Traditional Arabic" pitchFamily="2" charset="-78"/>
              </a:rPr>
              <a:t>What needs to be done</a:t>
            </a:r>
            <a:endParaRPr lang="en-AU" b="1" dirty="0">
              <a:solidFill>
                <a:schemeClr val="tx1"/>
              </a:solidFill>
              <a:cs typeface="Traditional Arabic" pitchFamily="2" charset="-78"/>
            </a:endParaRPr>
          </a:p>
        </p:txBody>
      </p:sp>
      <p:sp>
        <p:nvSpPr>
          <p:cNvPr id="8" name="مستطيل 7"/>
          <p:cNvSpPr/>
          <p:nvPr/>
        </p:nvSpPr>
        <p:spPr>
          <a:xfrm>
            <a:off x="2285984" y="4929198"/>
            <a:ext cx="2071702" cy="9286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smtClean="0">
                <a:solidFill>
                  <a:schemeClr val="tx1"/>
                </a:solidFill>
                <a:cs typeface="Traditional Arabic" pitchFamily="2" charset="-78"/>
              </a:rPr>
              <a:t>ما نحن قادرون على القيام </a:t>
            </a:r>
            <a:r>
              <a:rPr lang="ar-SA" b="1" dirty="0" err="1" smtClean="0">
                <a:solidFill>
                  <a:schemeClr val="tx1"/>
                </a:solidFill>
                <a:cs typeface="Traditional Arabic" pitchFamily="2" charset="-78"/>
              </a:rPr>
              <a:t>به</a:t>
            </a:r>
            <a:endParaRPr lang="ar-SA" b="1" dirty="0" smtClean="0">
              <a:solidFill>
                <a:schemeClr val="tx1"/>
              </a:solidFill>
              <a:cs typeface="Traditional Arabic" pitchFamily="2" charset="-78"/>
            </a:endParaRPr>
          </a:p>
          <a:p>
            <a:pPr algn="ctr"/>
            <a:r>
              <a:rPr lang="en-AU" b="1" dirty="0" smtClean="0">
                <a:solidFill>
                  <a:schemeClr val="tx1"/>
                </a:solidFill>
                <a:cs typeface="Traditional Arabic" pitchFamily="2" charset="-78"/>
              </a:rPr>
              <a:t>What we are able to do</a:t>
            </a:r>
            <a:endParaRPr lang="en-AU" b="1" dirty="0">
              <a:solidFill>
                <a:schemeClr val="tx1"/>
              </a:solidFill>
              <a:cs typeface="Traditional Arabic"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Autofit/>
          </a:bodyPr>
          <a:lstStyle/>
          <a:p>
            <a:pPr algn="r"/>
            <a:r>
              <a:rPr lang="ar-SA" sz="2800" b="1" dirty="0" smtClean="0">
                <a:cs typeface="Traditional Arabic" pitchFamily="2" charset="-78"/>
              </a:rPr>
              <a:t>كتابة الوثيقة النهائية                                            </a:t>
            </a:r>
            <a:r>
              <a:rPr lang="en-US" sz="2800" b="1" dirty="0" smtClean="0">
                <a:cs typeface="Traditional Arabic" pitchFamily="2" charset="-78"/>
              </a:rPr>
              <a:t>Documentation</a:t>
            </a:r>
            <a:endParaRPr lang="en-AU" sz="28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r>
              <a:rPr lang="ar-SA" sz="2400" b="1" dirty="0" smtClean="0">
                <a:cs typeface="Traditional Arabic" pitchFamily="2" charset="-78"/>
              </a:rPr>
              <a:t>يجب أن تكون كتابة التقرير اعتماداً على المجهود الشخصي فهي نتاج فكري خاص بمقدم المشروع، كما تعبر عن مدى استيعابه ويقينه بالحلول التي يقدمها في المشروع دون اللجوء إلى استنساخ أبحاث تم تقديمها من قبل. بالإضافة إلى مثل هذا التصرف يعتبر سرقة أدبية تعرض فاعلها إلى المُسألة القانونية والأكاديمية.</a:t>
            </a:r>
          </a:p>
          <a:p>
            <a:pPr marL="0" indent="0" algn="just">
              <a:buNone/>
            </a:pPr>
            <a:endParaRPr lang="ar-SA" sz="2400" b="1" dirty="0" smtClean="0">
              <a:cs typeface="Traditional Arabic" pitchFamily="2" charset="-78"/>
            </a:endParaRPr>
          </a:p>
          <a:p>
            <a:pPr marL="0" indent="0" algn="just">
              <a:buNone/>
            </a:pPr>
            <a:r>
              <a:rPr lang="ar-SA" sz="2400" b="1" dirty="0" smtClean="0">
                <a:cs typeface="Traditional Arabic" pitchFamily="2" charset="-78"/>
              </a:rPr>
              <a:t>تبدأ مرحلة التوثيق مع بداية أول مرحلة لمشروع التخرج (مرحلة الفكرة أو المفهوم) وتستمر طوال فترة إنجاز المشروع، كما يجب مراجعتها بشكل نهائي بعد الانتهاء من آخر مرحلة في المشروع، وتحدد كتابة الوثيقة النهائية للمشروع بعدة محددات سواء فيما يتعلق بترتيب الفصول أو </a:t>
            </a:r>
            <a:r>
              <a:rPr lang="ar-SA" sz="2400" b="1" dirty="0" err="1" smtClean="0">
                <a:cs typeface="Traditional Arabic" pitchFamily="2" charset="-78"/>
              </a:rPr>
              <a:t>بالتنسيقات</a:t>
            </a:r>
            <a:r>
              <a:rPr lang="ar-SA" sz="2400" b="1" dirty="0" smtClean="0">
                <a:cs typeface="Traditional Arabic" pitchFamily="2" charset="-78"/>
              </a:rPr>
              <a:t> التي تشمل نوع الورق والهوامش والخطوط وغيرها (سوف يتم توزيع ”دليل الطالب لمقرر مشروع التخرج“).</a:t>
            </a:r>
            <a:endParaRPr lang="en-AU" sz="2400" b="1" dirty="0">
              <a:cs typeface="Traditional Arabic"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t1.gstatic.com/images?q=tbn:ANd9GcSX_sEoiDUcj3Llyiy4Nb5GVvPFNjzwsGCi5firfajzwnIChSt-kQ"/>
          <p:cNvPicPr>
            <a:picLocks noChangeAspect="1" noChangeArrowheads="1"/>
          </p:cNvPicPr>
          <p:nvPr/>
        </p:nvPicPr>
        <p:blipFill>
          <a:blip r:embed="rId2">
            <a:lum bright="2000" contrast="40000"/>
          </a:blip>
          <a:srcRect/>
          <a:stretch>
            <a:fillRect/>
          </a:stretch>
        </p:blipFill>
        <p:spPr bwMode="auto">
          <a:xfrm rot="20390601">
            <a:off x="1148977" y="2443918"/>
            <a:ext cx="2972324" cy="3973418"/>
          </a:xfrm>
          <a:prstGeom prst="rect">
            <a:avLst/>
          </a:prstGeom>
          <a:noFill/>
          <a:ln>
            <a:solidFill>
              <a:schemeClr val="tx1"/>
            </a:solidFill>
          </a:ln>
        </p:spPr>
      </p:pic>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Autofit/>
          </a:bodyPr>
          <a:lstStyle/>
          <a:p>
            <a:r>
              <a:rPr lang="ar-SA" sz="2800" b="1" dirty="0" smtClean="0">
                <a:cs typeface="Traditional Arabic" pitchFamily="2" charset="-78"/>
              </a:rPr>
              <a:t>التقرير الشهري                        </a:t>
            </a:r>
            <a:r>
              <a:rPr lang="en-US" sz="2800" b="1" dirty="0" smtClean="0">
                <a:cs typeface="Traditional Arabic" pitchFamily="2" charset="-78"/>
              </a:rPr>
              <a:t>Monthly Progress Report</a:t>
            </a:r>
            <a:endParaRPr lang="en-AU" sz="28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a:noFill/>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r>
              <a:rPr lang="ar-SA" sz="2400" b="1" dirty="0" smtClean="0">
                <a:cs typeface="Traditional Arabic" pitchFamily="2" charset="-78"/>
              </a:rPr>
              <a:t>هو عبارة عن تقرير شهري (تقريباً ثلاثة تقارير خلال الفصل الدراسي) يُقدم للجنة المشاريع من قبل (تقرير من قبل مشرف المشروع + تقرير من قبل فريق المشروع)، يحتوي ما يلي:</a:t>
            </a:r>
          </a:p>
          <a:p>
            <a:pPr marL="0" indent="0" algn="just">
              <a:buNone/>
            </a:pPr>
            <a:r>
              <a:rPr lang="ar-SA" sz="2400" b="1" dirty="0" smtClean="0">
                <a:cs typeface="Traditional Arabic" pitchFamily="2" charset="-78"/>
              </a:rPr>
              <a:t>1- وصف ما تم إنجازه خلال الشهر.</a:t>
            </a:r>
          </a:p>
          <a:p>
            <a:pPr marL="0" indent="0" algn="just">
              <a:buNone/>
            </a:pPr>
            <a:r>
              <a:rPr lang="ar-SA" sz="2400" b="1" dirty="0" smtClean="0">
                <a:cs typeface="Traditional Arabic" pitchFamily="2" charset="-78"/>
              </a:rPr>
              <a:t>2- الخطط المستقبلية التي سوف تُنجز خلال الشهر القادم.</a:t>
            </a:r>
          </a:p>
          <a:p>
            <a:pPr marL="0" indent="0" algn="just">
              <a:buNone/>
            </a:pPr>
            <a:r>
              <a:rPr lang="ar-SA" sz="2400" b="1" dirty="0" smtClean="0">
                <a:cs typeface="Traditional Arabic" pitchFamily="2" charset="-78"/>
              </a:rPr>
              <a:t>3- مدى التفاعل بين مشرف المشروع وفريق العمل.</a:t>
            </a:r>
          </a:p>
          <a:p>
            <a:pPr marL="0" indent="0" algn="just">
              <a:buNone/>
            </a:pPr>
            <a:endParaRPr lang="ar-SA" sz="2400" b="1" dirty="0" smtClean="0">
              <a:cs typeface="Traditional Arabic" pitchFamily="2" charset="-78"/>
            </a:endParaRPr>
          </a:p>
          <a:p>
            <a:pPr marL="0" indent="0" algn="just">
              <a:buNone/>
            </a:pPr>
            <a:r>
              <a:rPr lang="ar-SA" sz="2400" b="1" u="sng" dirty="0" smtClean="0">
                <a:cs typeface="Traditional Arabic" pitchFamily="2" charset="-78"/>
              </a:rPr>
              <a:t>ملاحظة:</a:t>
            </a:r>
            <a:r>
              <a:rPr lang="ar-SA" sz="2400" b="1" dirty="0" smtClean="0">
                <a:cs typeface="Traditional Arabic" pitchFamily="2" charset="-78"/>
              </a:rPr>
              <a:t> سيتم إعداد نموذج خاص بالتقرير الشهري</a:t>
            </a:r>
          </a:p>
          <a:p>
            <a:pPr marL="0" indent="0" algn="just">
              <a:buNone/>
            </a:pPr>
            <a:r>
              <a:rPr lang="ar-SA" sz="2400" b="1" dirty="0" smtClean="0">
                <a:cs typeface="Traditional Arabic" pitchFamily="2" charset="-78"/>
              </a:rPr>
              <a:t>لجميع مشاريع التخرج.</a:t>
            </a:r>
            <a:endParaRPr lang="en-AU" sz="2400" b="1" dirty="0">
              <a:cs typeface="Traditional Arabic"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Autofit/>
          </a:bodyPr>
          <a:lstStyle/>
          <a:p>
            <a:r>
              <a:rPr lang="ar-SA" sz="2800" b="1" dirty="0" smtClean="0">
                <a:cs typeface="Traditional Arabic" pitchFamily="2" charset="-78"/>
              </a:rPr>
              <a:t>حلقة علمية                                                   </a:t>
            </a:r>
            <a:r>
              <a:rPr lang="en-US" sz="2800" b="1" dirty="0" smtClean="0">
                <a:cs typeface="Traditional Arabic" pitchFamily="2" charset="-78"/>
              </a:rPr>
              <a:t>Seminar</a:t>
            </a:r>
            <a:endParaRPr lang="en-AU" sz="28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r>
              <a:rPr lang="ar-SA" sz="2400" b="1" dirty="0" smtClean="0">
                <a:cs typeface="Traditional Arabic" pitchFamily="2" charset="-78"/>
              </a:rPr>
              <a:t>يُقدم فريق العمل لكافة مشاريع التخرج حلقة علمية </a:t>
            </a:r>
            <a:r>
              <a:rPr lang="en-US" sz="2400" b="1" dirty="0" smtClean="0">
                <a:cs typeface="Traditional Arabic" pitchFamily="2" charset="-78"/>
              </a:rPr>
              <a:t>Seminar</a:t>
            </a:r>
            <a:r>
              <a:rPr lang="ar-SA" sz="2400" b="1" dirty="0" smtClean="0">
                <a:cs typeface="Traditional Arabic" pitchFamily="2" charset="-78"/>
              </a:rPr>
              <a:t> عن ”موضوع مشروع التخرج“ أو أي موضوع له علاقة مباشرة بتخصص الحاسب (كافة مجالات الحاسب) وذلك بالتنسيق مع منسق مشاريع التخرج.</a:t>
            </a:r>
          </a:p>
          <a:p>
            <a:pPr marL="0" indent="0" algn="just">
              <a:buNone/>
            </a:pPr>
            <a:endParaRPr lang="ar-SA" sz="2400" b="1" dirty="0" smtClean="0">
              <a:cs typeface="Traditional Arabic" pitchFamily="2" charset="-78"/>
            </a:endParaRPr>
          </a:p>
          <a:p>
            <a:pPr marL="0" indent="0" algn="just">
              <a:buNone/>
            </a:pPr>
            <a:r>
              <a:rPr lang="ar-SA" sz="2400" b="1" dirty="0" smtClean="0">
                <a:cs typeface="Traditional Arabic" pitchFamily="2" charset="-78"/>
              </a:rPr>
              <a:t>كما أن هذه الحلقة العلمية سوف تكون ضمن بنود تقييم الطالب في نهاية الفصل لمقرر مشروع التخرج، لذلك يجب على جميع الطلاب الجدية والتحضير المسبق للحلقة العلمية. </a:t>
            </a:r>
            <a:endParaRPr lang="en-AU" sz="2400" b="1" dirty="0">
              <a:cs typeface="Traditional Arabic" pitchFamily="2" charset="-78"/>
            </a:endParaRPr>
          </a:p>
        </p:txBody>
      </p:sp>
      <p:pic>
        <p:nvPicPr>
          <p:cNvPr id="1026" name="Picture 2" descr="http://t0.gstatic.com/images?q=tbn:ANd9GcT81kcwUSOZCgsij4IrxfszDHpQWAblxVRZreKvCItidemfLDgo"/>
          <p:cNvPicPr>
            <a:picLocks noChangeAspect="1" noChangeArrowheads="1"/>
          </p:cNvPicPr>
          <p:nvPr/>
        </p:nvPicPr>
        <p:blipFill>
          <a:blip r:embed="rId2"/>
          <a:srcRect/>
          <a:stretch>
            <a:fillRect/>
          </a:stretch>
        </p:blipFill>
        <p:spPr bwMode="auto">
          <a:xfrm>
            <a:off x="3071802" y="3571876"/>
            <a:ext cx="3214710" cy="2727233"/>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Autofit/>
          </a:bodyPr>
          <a:lstStyle/>
          <a:p>
            <a:r>
              <a:rPr lang="ar-SA" sz="2800" b="1" dirty="0" smtClean="0">
                <a:cs typeface="Traditional Arabic" pitchFamily="2" charset="-78"/>
              </a:rPr>
              <a:t>التقديم الشفهي                                      </a:t>
            </a:r>
            <a:r>
              <a:rPr lang="en-US" sz="2800" b="1" dirty="0" smtClean="0">
                <a:cs typeface="Traditional Arabic" pitchFamily="2" charset="-78"/>
              </a:rPr>
              <a:t>Oral Presentation</a:t>
            </a:r>
            <a:endParaRPr lang="en-AU" sz="28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endParaRPr lang="ar-SA" sz="2400" b="1" dirty="0" smtClean="0">
              <a:cs typeface="Traditional Arabic" pitchFamily="2" charset="-78"/>
            </a:endParaRPr>
          </a:p>
          <a:p>
            <a:pPr marL="0" indent="0" algn="just">
              <a:buNone/>
            </a:pPr>
            <a:r>
              <a:rPr lang="ar-SA" sz="2400" b="1" dirty="0" smtClean="0">
                <a:cs typeface="Traditional Arabic" pitchFamily="2" charset="-78"/>
              </a:rPr>
              <a:t>التقديم الشفهي أو ما يسمى بالعرض </a:t>
            </a:r>
            <a:r>
              <a:rPr lang="ar-SA" sz="2400" b="1" dirty="0" err="1" smtClean="0">
                <a:cs typeface="Traditional Arabic" pitchFamily="2" charset="-78"/>
              </a:rPr>
              <a:t>التقديمي</a:t>
            </a:r>
            <a:r>
              <a:rPr lang="ar-SA" sz="2400" b="1" dirty="0" smtClean="0">
                <a:cs typeface="Traditional Arabic" pitchFamily="2" charset="-78"/>
              </a:rPr>
              <a:t> في مقرر مشروع التخرج</a:t>
            </a:r>
            <a:r>
              <a:rPr lang="ar-SA" sz="2400" dirty="0" smtClean="0">
                <a:cs typeface="Traditional Arabic" pitchFamily="2" charset="-78"/>
              </a:rPr>
              <a:t> هي قدرة فريق العمل على توصيل فكرة المشروع إلى فريق التقييم وتحويل العمل الذي تم إنجازه على الورق إلى عروض الكترونية تعرض من خلال وسائل التقنية (مثل: جهاز الحاسب الآلي، </a:t>
            </a:r>
            <a:r>
              <a:rPr lang="ar-SA" sz="2400" dirty="0" err="1" smtClean="0">
                <a:cs typeface="Traditional Arabic" pitchFamily="2" charset="-78"/>
              </a:rPr>
              <a:t>بروجكتور</a:t>
            </a:r>
            <a:r>
              <a:rPr lang="ar-SA" sz="2400" dirty="0" smtClean="0">
                <a:cs typeface="Traditional Arabic" pitchFamily="2" charset="-78"/>
              </a:rPr>
              <a:t>، وغيرها .....) بشكل مختصر وخلال فترة زمنية محددة.</a:t>
            </a:r>
            <a:endParaRPr lang="ar-SA" sz="2400" b="1" dirty="0" smtClean="0">
              <a:cs typeface="Traditional Arabic" pitchFamily="2" charset="-78"/>
            </a:endParaRPr>
          </a:p>
          <a:p>
            <a:pPr marL="0" indent="0" algn="just">
              <a:buNone/>
            </a:pPr>
            <a:r>
              <a:rPr lang="ar-SA" sz="2400" dirty="0" smtClean="0">
                <a:cs typeface="Traditional Arabic" pitchFamily="2" charset="-78"/>
              </a:rPr>
              <a:t>يوجد مجموعة من بنود تقييم العرض الشفهي للمشروع منها جودة تصميم الشرائح، التواصل البصري مع المستمعين، لغة الجسم والحركة داخل القاعة، وغيرها ..... (راجع دليل الطالب لمقرر مشاريع التخرج).</a:t>
            </a:r>
            <a:endParaRPr lang="en-AU" sz="2400" dirty="0">
              <a:cs typeface="Traditional Arabic" pitchFamily="2" charset="-78"/>
            </a:endParaRPr>
          </a:p>
        </p:txBody>
      </p:sp>
      <p:pic>
        <p:nvPicPr>
          <p:cNvPr id="26626" name="Picture 2" descr="http://t3.gstatic.com/images?q=tbn:ANd9GcSs0mcf-OW7-houbXI-luzwUZFXXa0Y0nZZtq_3P4KkYs-piTDA9A"/>
          <p:cNvPicPr>
            <a:picLocks noChangeAspect="1" noChangeArrowheads="1"/>
          </p:cNvPicPr>
          <p:nvPr/>
        </p:nvPicPr>
        <p:blipFill>
          <a:blip r:embed="rId2"/>
          <a:srcRect/>
          <a:stretch>
            <a:fillRect/>
          </a:stretch>
        </p:blipFill>
        <p:spPr bwMode="auto">
          <a:xfrm>
            <a:off x="3376620" y="4124344"/>
            <a:ext cx="2266950" cy="20193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28604"/>
            <a:ext cx="8229600" cy="5929354"/>
          </a:xfrm>
        </p:spPr>
        <p:style>
          <a:lnRef idx="2">
            <a:schemeClr val="accent1"/>
          </a:lnRef>
          <a:fillRef idx="1">
            <a:schemeClr val="lt1"/>
          </a:fillRef>
          <a:effectRef idx="0">
            <a:schemeClr val="accent1"/>
          </a:effectRef>
          <a:fontRef idx="minor">
            <a:schemeClr val="dk1"/>
          </a:fontRef>
        </p:style>
        <p:txBody>
          <a:bodyPr>
            <a:normAutofit/>
          </a:bodyPr>
          <a:lstStyle/>
          <a:p>
            <a:pPr marL="0" indent="0" algn="ctr">
              <a:buNone/>
            </a:pPr>
            <a:endParaRPr lang="en-AU" sz="2400" dirty="0">
              <a:cs typeface="Traditional Arabic" pitchFamily="2" charset="-78"/>
            </a:endParaRPr>
          </a:p>
        </p:txBody>
      </p:sp>
      <p:pic>
        <p:nvPicPr>
          <p:cNvPr id="1026" name="Picture 2" descr="http://t2.gstatic.com/images?q=tbn:ANd9GcRMAUhiX2JcBF2zEBwrhoitnCsCijwVjxBVNlVbWYwvp3ZejOrv_w"/>
          <p:cNvPicPr>
            <a:picLocks noChangeAspect="1" noChangeArrowheads="1"/>
          </p:cNvPicPr>
          <p:nvPr/>
        </p:nvPicPr>
        <p:blipFill>
          <a:blip r:embed="rId2"/>
          <a:srcRect/>
          <a:stretch>
            <a:fillRect/>
          </a:stretch>
        </p:blipFill>
        <p:spPr bwMode="auto">
          <a:xfrm>
            <a:off x="2928926" y="3357562"/>
            <a:ext cx="3286148" cy="2612068"/>
          </a:xfrm>
          <a:prstGeom prst="rect">
            <a:avLst/>
          </a:prstGeom>
          <a:noFill/>
        </p:spPr>
      </p:pic>
      <p:sp>
        <p:nvSpPr>
          <p:cNvPr id="7" name="شكل حر 6"/>
          <p:cNvSpPr/>
          <p:nvPr/>
        </p:nvSpPr>
        <p:spPr>
          <a:xfrm>
            <a:off x="714348" y="1214422"/>
            <a:ext cx="7715304" cy="1754326"/>
          </a:xfrm>
          <a:custGeom>
            <a:avLst/>
            <a:gdLst>
              <a:gd name="connsiteX0" fmla="*/ 0 w 8444684"/>
              <a:gd name="connsiteY0" fmla="*/ 0 h 923330"/>
              <a:gd name="connsiteX1" fmla="*/ 8444684 w 8444684"/>
              <a:gd name="connsiteY1" fmla="*/ 0 h 923330"/>
              <a:gd name="connsiteX2" fmla="*/ 8444684 w 8444684"/>
              <a:gd name="connsiteY2" fmla="*/ 923330 h 923330"/>
              <a:gd name="connsiteX3" fmla="*/ 0 w 8444684"/>
              <a:gd name="connsiteY3" fmla="*/ 923330 h 923330"/>
              <a:gd name="connsiteX4" fmla="*/ 0 w 8444684"/>
              <a:gd name="connsiteY4" fmla="*/ 0 h 9233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444684" h="923330">
                <a:moveTo>
                  <a:pt x="0" y="0"/>
                </a:moveTo>
                <a:lnTo>
                  <a:pt x="8444684" y="0"/>
                </a:lnTo>
                <a:lnTo>
                  <a:pt x="8444684" y="923330"/>
                </a:lnTo>
                <a:lnTo>
                  <a:pt x="0" y="923330"/>
                </a:lnTo>
                <a:lnTo>
                  <a:pt x="0" y="0"/>
                </a:lnTo>
                <a:close/>
              </a:path>
            </a:pathLst>
          </a:custGeom>
          <a:noFill/>
          <a:scene3d>
            <a:camera prst="orthographicFront">
              <a:rot lat="20999994" lon="0" rev="0"/>
            </a:camera>
            <a:lightRig rig="threePt" dir="t"/>
          </a:scene3d>
        </p:spPr>
        <p:txBody>
          <a:bodyPr wrap="square" lIns="91440" tIns="45720" rIns="91440" bIns="45720">
            <a:spAutoFit/>
          </a:bodyPr>
          <a:lstStyle/>
          <a:p>
            <a:pPr algn="ctr"/>
            <a:r>
              <a:rPr lang="en-U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6">
                      <a:satMod val="175000"/>
                      <a:alpha val="40000"/>
                    </a:schemeClr>
                  </a:glow>
                  <a:outerShdw blurRad="50800" algn="tl" rotWithShape="0">
                    <a:srgbClr val="000000"/>
                  </a:outerShdw>
                </a:effectLst>
              </a:rPr>
              <a:t>Thank you for your attention</a:t>
            </a:r>
            <a:endParaRPr lang="ar-SA"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6">
                    <a:satMod val="175000"/>
                    <a:alpha val="40000"/>
                  </a:schemeClr>
                </a:glow>
                <a:outerShdw blurRad="50800" algn="tl" rotWithShape="0">
                  <a:srgbClr val="000000"/>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rmAutofit/>
          </a:bodyPr>
          <a:lstStyle/>
          <a:p>
            <a:pPr algn="r"/>
            <a:r>
              <a:rPr lang="ar-SA" sz="3600" b="1" dirty="0" smtClean="0">
                <a:cs typeface="Traditional Arabic" pitchFamily="2" charset="-78"/>
              </a:rPr>
              <a:t>المحتوى</a:t>
            </a:r>
            <a:r>
              <a:rPr lang="ar-SA" sz="3200" b="1" dirty="0" smtClean="0">
                <a:cs typeface="Traditional Arabic" pitchFamily="2" charset="-78"/>
              </a:rPr>
              <a:t>                        		               </a:t>
            </a:r>
            <a:r>
              <a:rPr lang="en-US" sz="3200" b="1" dirty="0" smtClean="0">
                <a:cs typeface="Traditional Arabic" pitchFamily="2" charset="-78"/>
              </a:rPr>
              <a:t>   Contents</a:t>
            </a:r>
            <a:endParaRPr lang="en-AU" sz="32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fontScale="92500" lnSpcReduction="20000"/>
          </a:bodyPr>
          <a:lstStyle/>
          <a:p>
            <a:r>
              <a:rPr lang="ar-SA" dirty="0" smtClean="0">
                <a:cs typeface="Traditional Arabic" pitchFamily="2" charset="-78"/>
              </a:rPr>
              <a:t>مقدمة.</a:t>
            </a:r>
          </a:p>
          <a:p>
            <a:r>
              <a:rPr lang="ar-SA" dirty="0" smtClean="0">
                <a:cs typeface="Traditional Arabic" pitchFamily="2" charset="-78"/>
              </a:rPr>
              <a:t>مصطلحات هامة.</a:t>
            </a:r>
          </a:p>
          <a:p>
            <a:r>
              <a:rPr lang="ar-SA" dirty="0" smtClean="0">
                <a:cs typeface="Traditional Arabic" pitchFamily="2" charset="-78"/>
              </a:rPr>
              <a:t>مفهوم مشروع التخرج.</a:t>
            </a:r>
          </a:p>
          <a:p>
            <a:r>
              <a:rPr lang="ar-SA" dirty="0" smtClean="0">
                <a:cs typeface="Traditional Arabic" pitchFamily="2" charset="-78"/>
              </a:rPr>
              <a:t>أهمية مشروع التخرج.</a:t>
            </a:r>
          </a:p>
          <a:p>
            <a:r>
              <a:rPr lang="ar-SA" dirty="0" smtClean="0">
                <a:cs typeface="Traditional Arabic" pitchFamily="2" charset="-78"/>
              </a:rPr>
              <a:t>كيفية إدارة المشاريع.</a:t>
            </a:r>
          </a:p>
          <a:p>
            <a:r>
              <a:rPr lang="ar-SA" dirty="0" smtClean="0">
                <a:cs typeface="Traditional Arabic" pitchFamily="2" charset="-78"/>
              </a:rPr>
              <a:t>مراحل المشروع.</a:t>
            </a:r>
          </a:p>
          <a:p>
            <a:r>
              <a:rPr lang="ar-SA" dirty="0" smtClean="0">
                <a:cs typeface="Traditional Arabic" pitchFamily="2" charset="-78"/>
              </a:rPr>
              <a:t>ميثاق مشروع التخرج.</a:t>
            </a:r>
          </a:p>
          <a:p>
            <a:r>
              <a:rPr lang="ar-SA" dirty="0" smtClean="0">
                <a:cs typeface="Traditional Arabic" pitchFamily="2" charset="-78"/>
              </a:rPr>
              <a:t>كتابة الوثيقة النهائية.</a:t>
            </a:r>
          </a:p>
          <a:p>
            <a:r>
              <a:rPr lang="ar-SA" dirty="0" smtClean="0">
                <a:cs typeface="Traditional Arabic" pitchFamily="2" charset="-78"/>
              </a:rPr>
              <a:t>التقرير الشهري لمشرف المشروع وطلاب المشروع.</a:t>
            </a:r>
          </a:p>
          <a:p>
            <a:r>
              <a:rPr lang="ar-SA" dirty="0" smtClean="0">
                <a:cs typeface="Traditional Arabic" pitchFamily="2" charset="-78"/>
              </a:rPr>
              <a:t>حلقة علمية.</a:t>
            </a:r>
          </a:p>
          <a:p>
            <a:r>
              <a:rPr lang="ar-SA" dirty="0" smtClean="0">
                <a:cs typeface="Traditional Arabic" pitchFamily="2" charset="-78"/>
              </a:rPr>
              <a:t>التقديم الشفهي للمشروع.</a:t>
            </a:r>
            <a:endParaRPr lang="en-AU" dirty="0">
              <a:cs typeface="Traditional Arabic"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r"/>
            <a:r>
              <a:rPr lang="ar-SA" sz="3600" b="1" dirty="0" smtClean="0">
                <a:cs typeface="Traditional Arabic" pitchFamily="2" charset="-78"/>
              </a:rPr>
              <a:t>مقدمة</a:t>
            </a:r>
            <a:r>
              <a:rPr lang="ar-SA" sz="3200" b="1" dirty="0" smtClean="0">
                <a:cs typeface="Traditional Arabic" pitchFamily="2" charset="-78"/>
              </a:rPr>
              <a:t>                        		              </a:t>
            </a:r>
            <a:r>
              <a:rPr lang="en-US" sz="3200" b="1" dirty="0" smtClean="0">
                <a:cs typeface="Traditional Arabic" pitchFamily="2" charset="-78"/>
              </a:rPr>
              <a:t>   Introduction</a:t>
            </a:r>
            <a:endParaRPr lang="en-AU" sz="32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r>
              <a:rPr lang="ar-SA" sz="2400" dirty="0" smtClean="0">
                <a:cs typeface="Traditional Arabic" pitchFamily="2" charset="-78"/>
              </a:rPr>
              <a:t>أعد هذا العرض من قبل قسم الحاسب الآلي بكلية المعلمين – جامعة الملك سعود لطلبة برنامج البكالوريوس لإعطائهم فكرة واضحة حول مقرر ”</a:t>
            </a:r>
            <a:r>
              <a:rPr lang="ar-SA" sz="2400" u="sng" dirty="0" smtClean="0">
                <a:cs typeface="Traditional Arabic" pitchFamily="2" charset="-78"/>
              </a:rPr>
              <a:t>مشروع التخرج 491-حسب</a:t>
            </a:r>
            <a:r>
              <a:rPr lang="ar-SA" sz="2400" dirty="0" smtClean="0">
                <a:cs typeface="Traditional Arabic" pitchFamily="2" charset="-78"/>
              </a:rPr>
              <a:t>“، ولكي يتم الإجابة عن استفساراتهم وتساؤلاتهم.</a:t>
            </a:r>
          </a:p>
          <a:p>
            <a:pPr marL="0" indent="0" algn="just">
              <a:buNone/>
            </a:pPr>
            <a:endParaRPr lang="ar-SA" sz="2400" dirty="0" smtClean="0">
              <a:cs typeface="Traditional Arabic" pitchFamily="2" charset="-78"/>
            </a:endParaRPr>
          </a:p>
          <a:p>
            <a:pPr marL="0" indent="0" algn="just">
              <a:buNone/>
            </a:pPr>
            <a:r>
              <a:rPr lang="ar-SA" sz="2400" dirty="0" smtClean="0">
                <a:cs typeface="Traditional Arabic" pitchFamily="2" charset="-78"/>
              </a:rPr>
              <a:t>كما يفترض على كل طالب قراءة ”</a:t>
            </a:r>
            <a:r>
              <a:rPr lang="ar-SA" sz="2400" u="sng" dirty="0" smtClean="0">
                <a:cs typeface="Traditional Arabic" pitchFamily="2" charset="-78"/>
              </a:rPr>
              <a:t>دليل مشروع التخرج</a:t>
            </a:r>
            <a:r>
              <a:rPr lang="ar-SA" sz="2400" dirty="0" smtClean="0">
                <a:cs typeface="Traditional Arabic" pitchFamily="2" charset="-78"/>
              </a:rPr>
              <a:t>“ كاملاً ويتعرف على كافة بنوده وأن يلتزم </a:t>
            </a:r>
            <a:r>
              <a:rPr lang="ar-SA" sz="2400" dirty="0" err="1" smtClean="0">
                <a:cs typeface="Traditional Arabic" pitchFamily="2" charset="-78"/>
              </a:rPr>
              <a:t>به</a:t>
            </a:r>
            <a:r>
              <a:rPr lang="ar-SA" sz="2400" dirty="0" smtClean="0">
                <a:cs typeface="Traditional Arabic" pitchFamily="2" charset="-78"/>
              </a:rPr>
              <a:t> خلال تسجيله لمقرر مشروع التخرج.</a:t>
            </a:r>
          </a:p>
          <a:p>
            <a:pPr marL="0" indent="0" algn="just">
              <a:buNone/>
            </a:pPr>
            <a:endParaRPr lang="ar-SA" sz="2400" dirty="0" smtClean="0">
              <a:cs typeface="Traditional Arabic" pitchFamily="2" charset="-78"/>
            </a:endParaRPr>
          </a:p>
          <a:p>
            <a:pPr marL="0" indent="0" algn="just">
              <a:buNone/>
            </a:pPr>
            <a:r>
              <a:rPr lang="ar-SA" sz="2400" dirty="0" smtClean="0">
                <a:cs typeface="Traditional Arabic" pitchFamily="2" charset="-78"/>
              </a:rPr>
              <a:t>ولمزيد من المعلومات يمكن للطالب أن يتوجه إلى منسق مشاريع التخرج بالقسم للحصول على توضيح أو الإجابة لأي استفسار إضافي لديه.</a:t>
            </a:r>
            <a:endParaRPr lang="en-AU" sz="2400" dirty="0">
              <a:cs typeface="Traditional Arabic"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r"/>
            <a:r>
              <a:rPr lang="ar-SA" sz="3600" b="1" dirty="0" smtClean="0">
                <a:cs typeface="Traditional Arabic" pitchFamily="2" charset="-78"/>
              </a:rPr>
              <a:t>مصطلحات هامة</a:t>
            </a:r>
            <a:r>
              <a:rPr lang="ar-SA" sz="3200" b="1" dirty="0" smtClean="0">
                <a:cs typeface="Traditional Arabic" pitchFamily="2" charset="-78"/>
              </a:rPr>
              <a:t>                   		     </a:t>
            </a:r>
            <a:r>
              <a:rPr lang="en-US" sz="3200" b="1" dirty="0" smtClean="0">
                <a:cs typeface="Traditional Arabic" pitchFamily="2" charset="-78"/>
              </a:rPr>
              <a:t>   Important Terms</a:t>
            </a:r>
            <a:endParaRPr lang="en-AU" sz="32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r>
              <a:rPr lang="ar-SA" sz="1600" b="1" dirty="0" smtClean="0">
                <a:cs typeface="Traditional Arabic" pitchFamily="2" charset="-78"/>
              </a:rPr>
              <a:t>يتكرر في هذا العرض أو دليل مشروع التخرج مجموعة من المسميات الهامة، لذلك سوف يتم استخدام مصطلحات مختصرة للدلالة عليها.</a:t>
            </a:r>
            <a:endParaRPr lang="en-AU" sz="1600" b="1" dirty="0">
              <a:cs typeface="Traditional Arabic" pitchFamily="2" charset="-78"/>
            </a:endParaRPr>
          </a:p>
        </p:txBody>
      </p:sp>
      <p:graphicFrame>
        <p:nvGraphicFramePr>
          <p:cNvPr id="4" name="جدول 3"/>
          <p:cNvGraphicFramePr>
            <a:graphicFrameLocks noGrp="1"/>
          </p:cNvGraphicFramePr>
          <p:nvPr/>
        </p:nvGraphicFramePr>
        <p:xfrm>
          <a:off x="1404958" y="1571612"/>
          <a:ext cx="6096000" cy="474980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ar-SA" sz="1200" b="1" dirty="0" smtClean="0"/>
                        <a:t>المعنى</a:t>
                      </a:r>
                      <a:endParaRPr lang="en-AU" sz="1200" b="1" dirty="0"/>
                    </a:p>
                  </a:txBody>
                  <a:tcPr/>
                </a:tc>
                <a:tc>
                  <a:txBody>
                    <a:bodyPr/>
                    <a:lstStyle/>
                    <a:p>
                      <a:r>
                        <a:rPr lang="ar-SA" sz="1200" b="1" dirty="0" smtClean="0"/>
                        <a:t>المصطلح</a:t>
                      </a:r>
                      <a:endParaRPr lang="en-AU" sz="1200" b="1" dirty="0"/>
                    </a:p>
                  </a:txBody>
                  <a:tcPr/>
                </a:tc>
              </a:tr>
              <a:tr h="370840">
                <a:tc>
                  <a:txBody>
                    <a:bodyPr/>
                    <a:lstStyle/>
                    <a:p>
                      <a:r>
                        <a:rPr lang="ar-SA" sz="1100" b="1" dirty="0" smtClean="0"/>
                        <a:t>مشروع التخرج</a:t>
                      </a:r>
                      <a:endParaRPr lang="en-AU" sz="1100" b="1" dirty="0"/>
                    </a:p>
                  </a:txBody>
                  <a:tcPr/>
                </a:tc>
                <a:tc>
                  <a:txBody>
                    <a:bodyPr/>
                    <a:lstStyle/>
                    <a:p>
                      <a:r>
                        <a:rPr lang="ar-SA" sz="1100" b="1" dirty="0" smtClean="0"/>
                        <a:t>المشروع     </a:t>
                      </a:r>
                      <a:r>
                        <a:rPr lang="en-US" sz="1100" b="1" dirty="0" smtClean="0"/>
                        <a:t>Project</a:t>
                      </a:r>
                      <a:endParaRPr lang="en-AU" sz="1100" b="1" dirty="0"/>
                    </a:p>
                  </a:txBody>
                  <a:tcPr/>
                </a:tc>
              </a:tr>
              <a:tr h="370840">
                <a:tc>
                  <a:txBody>
                    <a:bodyPr/>
                    <a:lstStyle/>
                    <a:p>
                      <a:r>
                        <a:rPr lang="ar-SA" sz="1100" b="1" dirty="0" smtClean="0"/>
                        <a:t>فريق الطلاب الذي يقوم بتنفيذ مشروع التخرج</a:t>
                      </a:r>
                      <a:endParaRPr lang="en-AU" sz="1100" b="1" dirty="0"/>
                    </a:p>
                  </a:txBody>
                  <a:tcPr/>
                </a:tc>
                <a:tc>
                  <a:txBody>
                    <a:bodyPr/>
                    <a:lstStyle/>
                    <a:p>
                      <a:r>
                        <a:rPr lang="ar-SA" sz="1100" b="1" dirty="0" smtClean="0"/>
                        <a:t>الفريق     </a:t>
                      </a:r>
                      <a:r>
                        <a:rPr lang="en-US" sz="1100" b="1" dirty="0" smtClean="0"/>
                        <a:t>Teams</a:t>
                      </a:r>
                      <a:endParaRPr lang="en-AU" sz="1100" b="1" dirty="0"/>
                    </a:p>
                  </a:txBody>
                  <a:tcPr/>
                </a:tc>
              </a:tr>
              <a:tr h="370840">
                <a:tc>
                  <a:txBody>
                    <a:bodyPr/>
                    <a:lstStyle/>
                    <a:p>
                      <a:r>
                        <a:rPr lang="ar-SA" sz="1100" b="1" dirty="0" smtClean="0"/>
                        <a:t>عضو هيئة التدريس المكلف بالإشراف على الفريق</a:t>
                      </a:r>
                      <a:endParaRPr lang="en-AU" sz="1100" b="1" dirty="0"/>
                    </a:p>
                  </a:txBody>
                  <a:tcPr/>
                </a:tc>
                <a:tc>
                  <a:txBody>
                    <a:bodyPr/>
                    <a:lstStyle/>
                    <a:p>
                      <a:r>
                        <a:rPr lang="ar-SA" sz="1100" b="1" dirty="0" smtClean="0"/>
                        <a:t>المشرف     </a:t>
                      </a:r>
                      <a:r>
                        <a:rPr lang="en-US" sz="1100" b="1" dirty="0" smtClean="0"/>
                        <a:t>Supervisor</a:t>
                      </a:r>
                      <a:endParaRPr lang="en-AU" sz="1100" b="1" dirty="0"/>
                    </a:p>
                  </a:txBody>
                  <a:tcPr/>
                </a:tc>
              </a:tr>
              <a:tr h="370840">
                <a:tc>
                  <a:txBody>
                    <a:bodyPr/>
                    <a:lstStyle/>
                    <a:p>
                      <a:r>
                        <a:rPr lang="ar-SA" sz="1100" b="1" dirty="0" smtClean="0"/>
                        <a:t>عضو هيئة</a:t>
                      </a:r>
                      <a:r>
                        <a:rPr lang="ar-SA" sz="1100" b="1" baseline="0" dirty="0" smtClean="0"/>
                        <a:t> التدريس بالقسم المكلف بتنسيق شؤون مشاريع التخرج لكافة الطلاب</a:t>
                      </a:r>
                      <a:endParaRPr lang="en-AU" sz="1100" b="1" dirty="0"/>
                    </a:p>
                  </a:txBody>
                  <a:tcPr/>
                </a:tc>
                <a:tc>
                  <a:txBody>
                    <a:bodyPr/>
                    <a:lstStyle/>
                    <a:p>
                      <a:r>
                        <a:rPr lang="ar-SA" sz="1100" b="1" dirty="0" smtClean="0"/>
                        <a:t>منسق المشاريع     </a:t>
                      </a:r>
                      <a:r>
                        <a:rPr lang="en-US" sz="1100" b="1" dirty="0" smtClean="0"/>
                        <a:t>Project Coordinator</a:t>
                      </a:r>
                      <a:endParaRPr lang="en-AU" sz="1100" b="1" dirty="0"/>
                    </a:p>
                  </a:txBody>
                  <a:tcPr/>
                </a:tc>
              </a:tr>
              <a:tr h="370840">
                <a:tc>
                  <a:txBody>
                    <a:bodyPr/>
                    <a:lstStyle/>
                    <a:p>
                      <a:r>
                        <a:rPr lang="ar-SA" sz="1100" b="1" dirty="0" smtClean="0"/>
                        <a:t>لجنة مكونة من مشرفي طلبة مشروع التخرج بالإضافة إلى منسق المشاريع</a:t>
                      </a:r>
                      <a:endParaRPr lang="en-AU" sz="1100" b="1" dirty="0"/>
                    </a:p>
                  </a:txBody>
                  <a:tcPr/>
                </a:tc>
                <a:tc>
                  <a:txBody>
                    <a:bodyPr/>
                    <a:lstStyle/>
                    <a:p>
                      <a:r>
                        <a:rPr lang="ar-SA" sz="1100" b="1" dirty="0" smtClean="0"/>
                        <a:t>لجنة المشاريع    </a:t>
                      </a:r>
                      <a:r>
                        <a:rPr lang="en-AU" sz="1100" b="1" dirty="0" smtClean="0"/>
                        <a:t>projects committee</a:t>
                      </a:r>
                      <a:endParaRPr lang="en-AU" sz="1100" b="1" dirty="0"/>
                    </a:p>
                  </a:txBody>
                  <a:tcPr/>
                </a:tc>
              </a:tr>
              <a:tr h="370840">
                <a:tc>
                  <a:txBody>
                    <a:bodyPr/>
                    <a:lstStyle/>
                    <a:p>
                      <a:r>
                        <a:rPr lang="ar-SA" sz="1100" b="1" dirty="0" smtClean="0"/>
                        <a:t>تقرير شهري يقدم</a:t>
                      </a:r>
                      <a:r>
                        <a:rPr lang="ar-SA" sz="1100" b="1" baseline="0" dirty="0" smtClean="0"/>
                        <a:t> من قبل مشرف المشروع وطلاب مشروع التخرج بشكل شهري لوصف ما تم إنجازه، الخطط المستقبلية ومدى التفاعل بين المشرف والطلاب (ثلاثة تقارير خلال الفصل الدراسي)</a:t>
                      </a:r>
                      <a:endParaRPr lang="en-AU" sz="1100" b="1" dirty="0"/>
                    </a:p>
                  </a:txBody>
                  <a:tcPr/>
                </a:tc>
                <a:tc>
                  <a:txBody>
                    <a:bodyPr/>
                    <a:lstStyle/>
                    <a:p>
                      <a:r>
                        <a:rPr lang="ar-SA" sz="1100" b="1" dirty="0" smtClean="0"/>
                        <a:t>التقرير الشهري   </a:t>
                      </a:r>
                      <a:r>
                        <a:rPr lang="en-US" sz="1100" b="1" dirty="0" smtClean="0"/>
                        <a:t>Monthly Progress Report</a:t>
                      </a:r>
                      <a:endParaRPr lang="en-AU" sz="1100" b="1" dirty="0"/>
                    </a:p>
                  </a:txBody>
                  <a:tcPr/>
                </a:tc>
              </a:tr>
              <a:tr h="370840">
                <a:tc>
                  <a:txBody>
                    <a:bodyPr/>
                    <a:lstStyle/>
                    <a:p>
                      <a:r>
                        <a:rPr lang="ar-SA" sz="1100" b="1" dirty="0" smtClean="0"/>
                        <a:t>حلقة دراسية يقدمها طلاب مشروع التخرج مرة واحدة خلال الفصل الدراسي</a:t>
                      </a:r>
                      <a:endParaRPr lang="en-AU" sz="1100" b="1" dirty="0"/>
                    </a:p>
                  </a:txBody>
                  <a:tcPr/>
                </a:tc>
                <a:tc>
                  <a:txBody>
                    <a:bodyPr/>
                    <a:lstStyle/>
                    <a:p>
                      <a:r>
                        <a:rPr lang="ar-SA" sz="1100" b="1" dirty="0" smtClean="0"/>
                        <a:t>حلقة علمية   </a:t>
                      </a:r>
                      <a:r>
                        <a:rPr lang="en-US" sz="1100" b="1" dirty="0" smtClean="0"/>
                        <a:t>Seminar</a:t>
                      </a:r>
                      <a:endParaRPr lang="en-AU" sz="1100" b="1" dirty="0"/>
                    </a:p>
                  </a:txBody>
                  <a:tcPr/>
                </a:tc>
              </a:tr>
              <a:tr h="370840">
                <a:tc>
                  <a:txBody>
                    <a:bodyPr/>
                    <a:lstStyle/>
                    <a:p>
                      <a:r>
                        <a:rPr lang="ar-SA" sz="1100" b="1" dirty="0" smtClean="0"/>
                        <a:t>التقرير</a:t>
                      </a:r>
                      <a:r>
                        <a:rPr lang="ar-SA" sz="1100" b="1" baseline="0" dirty="0" smtClean="0"/>
                        <a:t> النهائي لمشروع التخرج لوصف ما تم إنجازه خلال الفصل الدراسي</a:t>
                      </a:r>
                      <a:endParaRPr lang="en-AU" sz="1100" b="1" dirty="0"/>
                    </a:p>
                  </a:txBody>
                  <a:tcPr/>
                </a:tc>
                <a:tc>
                  <a:txBody>
                    <a:bodyPr/>
                    <a:lstStyle/>
                    <a:p>
                      <a:r>
                        <a:rPr lang="ar-SA" sz="1100" b="1" dirty="0" smtClean="0"/>
                        <a:t>التوثيق   </a:t>
                      </a:r>
                      <a:r>
                        <a:rPr lang="en-US" sz="1100" b="1" dirty="0" smtClean="0"/>
                        <a:t>Documentation</a:t>
                      </a:r>
                      <a:endParaRPr lang="en-AU" sz="1100" b="1" dirty="0"/>
                    </a:p>
                  </a:txBody>
                  <a:tcPr/>
                </a:tc>
              </a:tr>
              <a:tr h="370840">
                <a:tc>
                  <a:txBody>
                    <a:bodyPr/>
                    <a:lstStyle/>
                    <a:p>
                      <a:r>
                        <a:rPr lang="ar-SA" sz="1100" b="1" dirty="0" smtClean="0"/>
                        <a:t>تقييم أداء طلاب</a:t>
                      </a:r>
                      <a:r>
                        <a:rPr lang="ar-SA" sz="1100" b="1" baseline="0" dirty="0" smtClean="0"/>
                        <a:t> مشروع التخرج ومنح درجة نهائية لكل منهم</a:t>
                      </a:r>
                      <a:endParaRPr lang="en-AU" sz="1100" b="1" dirty="0"/>
                    </a:p>
                  </a:txBody>
                  <a:tcPr/>
                </a:tc>
                <a:tc>
                  <a:txBody>
                    <a:bodyPr/>
                    <a:lstStyle/>
                    <a:p>
                      <a:r>
                        <a:rPr lang="ar-SA" sz="1100" b="1" dirty="0" smtClean="0"/>
                        <a:t>التقييم   </a:t>
                      </a:r>
                      <a:r>
                        <a:rPr lang="en-US" sz="1100" b="1" dirty="0" smtClean="0"/>
                        <a:t>Evaluation</a:t>
                      </a:r>
                      <a:endParaRPr lang="en-AU" sz="1100" b="1" dirty="0"/>
                    </a:p>
                  </a:txBody>
                  <a:tcPr/>
                </a:tc>
              </a:tr>
              <a:tr h="370840">
                <a:tc>
                  <a:txBody>
                    <a:bodyPr/>
                    <a:lstStyle/>
                    <a:p>
                      <a:r>
                        <a:rPr lang="ar-SA" sz="1100" b="1" dirty="0" smtClean="0"/>
                        <a:t>فريق مكون من اثنين أو ثلاثة</a:t>
                      </a:r>
                      <a:r>
                        <a:rPr lang="ar-SA" sz="1100" b="1" baseline="0" dirty="0" smtClean="0"/>
                        <a:t> من أعضاء هيئة التدريس يتم تشكيله لمناقشة فريق المشروع والمشاركة في تقييم المشروع</a:t>
                      </a:r>
                      <a:endParaRPr lang="en-AU" sz="1100" b="1" dirty="0"/>
                    </a:p>
                  </a:txBody>
                  <a:tcPr/>
                </a:tc>
                <a:tc>
                  <a:txBody>
                    <a:bodyPr/>
                    <a:lstStyle/>
                    <a:p>
                      <a:r>
                        <a:rPr lang="ar-SA" sz="1100" b="1" dirty="0" smtClean="0"/>
                        <a:t>فريق التقييم</a:t>
                      </a:r>
                      <a:r>
                        <a:rPr lang="ar-SA" sz="1100" b="1" baseline="0" dirty="0" smtClean="0"/>
                        <a:t>    </a:t>
                      </a:r>
                      <a:r>
                        <a:rPr lang="en-AU" sz="1100" b="1" baseline="0" dirty="0" smtClean="0"/>
                        <a:t>Assessment Team</a:t>
                      </a:r>
                      <a:endParaRPr lang="en-AU" sz="1100" b="1"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rmAutofit/>
          </a:bodyPr>
          <a:lstStyle/>
          <a:p>
            <a:pPr algn="r"/>
            <a:r>
              <a:rPr lang="ar-SA" sz="2800" b="1" dirty="0" smtClean="0">
                <a:cs typeface="Traditional Arabic" pitchFamily="2" charset="-78"/>
              </a:rPr>
              <a:t>مفهوم مشروع التخرج   	 </a:t>
            </a:r>
            <a:r>
              <a:rPr lang="en-US" sz="2800" b="1" dirty="0" smtClean="0">
                <a:cs typeface="Traditional Arabic" pitchFamily="2" charset="-78"/>
              </a:rPr>
              <a:t>   What’s Graduation Project?</a:t>
            </a:r>
            <a:endParaRPr lang="en-AU" sz="28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fontScale="47500" lnSpcReduction="20000"/>
          </a:bodyPr>
          <a:lstStyle/>
          <a:p>
            <a:pPr marL="0" indent="0">
              <a:buNone/>
            </a:pPr>
            <a:r>
              <a:rPr lang="ar-SA" b="1" dirty="0" smtClean="0">
                <a:cs typeface="Traditional Arabic" pitchFamily="2" charset="-78"/>
              </a:rPr>
              <a:t>مشروع التخرج هو أحد متطلبات التخرج الإجبارية لطلبة برنامج البكالوريوس في قسم الحاسب الآلي بكلية المعلمين – جامعة الملك سعود. وهو عبارة عن دراسة حاسوبية نظرية أو عمليّة أو كلاهما لمشكلة تقنية واقعية ووضع الحلول لها  في أي من المجالات التالية:</a:t>
            </a:r>
          </a:p>
          <a:p>
            <a:pPr marL="0" indent="0">
              <a:buNone/>
            </a:pPr>
            <a:endParaRPr lang="ar-SA" dirty="0" smtClean="0">
              <a:cs typeface="Traditional Arabic" pitchFamily="2" charset="-78"/>
            </a:endParaRPr>
          </a:p>
          <a:p>
            <a:pPr marL="0" indent="0">
              <a:buNone/>
            </a:pPr>
            <a:endParaRPr lang="ar-SA" dirty="0" smtClean="0">
              <a:cs typeface="Traditional Arabic" pitchFamily="2" charset="-78"/>
            </a:endParaRPr>
          </a:p>
          <a:p>
            <a:pPr marL="0" indent="0">
              <a:buNone/>
            </a:pPr>
            <a:endParaRPr lang="ar-SA" dirty="0" smtClean="0">
              <a:cs typeface="Traditional Arabic" pitchFamily="2" charset="-78"/>
            </a:endParaRPr>
          </a:p>
          <a:p>
            <a:pPr marL="0" indent="0">
              <a:buNone/>
            </a:pPr>
            <a:endParaRPr lang="ar-SA" dirty="0" smtClean="0">
              <a:cs typeface="Traditional Arabic" pitchFamily="2" charset="-78"/>
            </a:endParaRPr>
          </a:p>
          <a:p>
            <a:pPr marL="0" indent="0">
              <a:buNone/>
            </a:pPr>
            <a:endParaRPr lang="ar-SA" dirty="0" smtClean="0">
              <a:cs typeface="Traditional Arabic" pitchFamily="2" charset="-78"/>
            </a:endParaRPr>
          </a:p>
          <a:p>
            <a:pPr marL="0" indent="0">
              <a:buNone/>
            </a:pPr>
            <a:endParaRPr lang="ar-SA" dirty="0" smtClean="0">
              <a:cs typeface="Traditional Arabic" pitchFamily="2" charset="-78"/>
            </a:endParaRPr>
          </a:p>
          <a:p>
            <a:pPr marL="0" indent="0">
              <a:buNone/>
            </a:pPr>
            <a:endParaRPr lang="ar-SA" dirty="0" smtClean="0">
              <a:cs typeface="Traditional Arabic" pitchFamily="2" charset="-78"/>
            </a:endParaRPr>
          </a:p>
          <a:p>
            <a:pPr marL="0" indent="0">
              <a:buNone/>
            </a:pPr>
            <a:endParaRPr lang="ar-SA" b="1" dirty="0" smtClean="0">
              <a:cs typeface="Traditional Arabic" pitchFamily="2" charset="-78"/>
            </a:endParaRPr>
          </a:p>
          <a:p>
            <a:pPr marL="0" indent="0">
              <a:buNone/>
            </a:pPr>
            <a:r>
              <a:rPr lang="ar-SA" b="1" u="sng" dirty="0" smtClean="0">
                <a:cs typeface="Traditional Arabic" pitchFamily="2" charset="-78"/>
              </a:rPr>
              <a:t>تفاصيل مشروع التخرج:</a:t>
            </a:r>
          </a:p>
          <a:p>
            <a:pPr marL="0" indent="0">
              <a:buNone/>
            </a:pPr>
            <a:r>
              <a:rPr lang="ar-SA" b="1" dirty="0" smtClean="0">
                <a:cs typeface="Traditional Arabic" pitchFamily="2" charset="-78"/>
              </a:rPr>
              <a:t>الساعات المعتمدة : 3 ساعات.</a:t>
            </a:r>
          </a:p>
          <a:p>
            <a:pPr marL="0" indent="0">
              <a:buNone/>
            </a:pPr>
            <a:r>
              <a:rPr lang="ar-SA" b="1" dirty="0" smtClean="0">
                <a:cs typeface="Traditional Arabic" pitchFamily="2" charset="-78"/>
              </a:rPr>
              <a:t>يلتحق الطالب بمقرر مشروع التخرج في المستوى السابع.</a:t>
            </a:r>
          </a:p>
          <a:p>
            <a:pPr marL="0" indent="0">
              <a:buNone/>
            </a:pPr>
            <a:r>
              <a:rPr lang="ar-SA" b="1" dirty="0" smtClean="0">
                <a:cs typeface="Traditional Arabic" pitchFamily="2" charset="-78"/>
              </a:rPr>
              <a:t>كما يشمل على محاضرة تعريفية بالمشروع يقوم بإعطائها منسق المشاريع، ويتم في هذه المرحلة تكوين المجموعات.</a:t>
            </a:r>
          </a:p>
          <a:p>
            <a:pPr marL="0" indent="0">
              <a:buNone/>
            </a:pPr>
            <a:r>
              <a:rPr lang="ar-SA" b="1" dirty="0" smtClean="0">
                <a:cs typeface="Traditional Arabic" pitchFamily="2" charset="-78"/>
              </a:rPr>
              <a:t>بعد أسبوع من المحاضرة التعريفية، يقوم المشرف والفريق بتسليم ”مقترح مشروع التخرج“ لمنسق مشاريع التخرج، يحتوى ما يلي:</a:t>
            </a:r>
          </a:p>
          <a:p>
            <a:pPr marL="0" indent="0">
              <a:buNone/>
            </a:pPr>
            <a:r>
              <a:rPr lang="ar-SA" b="1" dirty="0" smtClean="0">
                <a:cs typeface="Traditional Arabic" pitchFamily="2" charset="-78"/>
              </a:rPr>
              <a:t>1- عنوان مشروع التخرج كاملاً.</a:t>
            </a:r>
          </a:p>
          <a:p>
            <a:pPr marL="0" indent="0">
              <a:buNone/>
            </a:pPr>
            <a:r>
              <a:rPr lang="ar-SA" b="1" dirty="0" smtClean="0">
                <a:cs typeface="Traditional Arabic" pitchFamily="2" charset="-78"/>
              </a:rPr>
              <a:t>2- مقدمة عن مشروع التخرج.</a:t>
            </a:r>
          </a:p>
          <a:p>
            <a:pPr marL="0" indent="0">
              <a:buNone/>
            </a:pPr>
            <a:r>
              <a:rPr lang="ar-SA" b="1" dirty="0" smtClean="0">
                <a:cs typeface="Traditional Arabic" pitchFamily="2" charset="-78"/>
              </a:rPr>
              <a:t>3- الخلفية العلمية عن الموضوع.</a:t>
            </a:r>
          </a:p>
          <a:p>
            <a:pPr marL="0" indent="0">
              <a:buNone/>
            </a:pPr>
            <a:r>
              <a:rPr lang="ar-SA" b="1" dirty="0" smtClean="0">
                <a:cs typeface="Traditional Arabic" pitchFamily="2" charset="-78"/>
              </a:rPr>
              <a:t>4- مراحل وطريقة العمل.</a:t>
            </a:r>
          </a:p>
          <a:p>
            <a:pPr marL="0" indent="0">
              <a:buNone/>
            </a:pPr>
            <a:r>
              <a:rPr lang="ar-SA" b="1" dirty="0" smtClean="0">
                <a:cs typeface="Traditional Arabic" pitchFamily="2" charset="-78"/>
              </a:rPr>
              <a:t>5- الخطة الزمنية لكل مرحلة من مراحل العمل (موزعة على الفصل الدراسي).</a:t>
            </a:r>
          </a:p>
          <a:p>
            <a:pPr marL="0" indent="0">
              <a:buNone/>
            </a:pPr>
            <a:r>
              <a:rPr lang="ar-SA" b="1" dirty="0" smtClean="0">
                <a:cs typeface="Traditional Arabic" pitchFamily="2" charset="-78"/>
              </a:rPr>
              <a:t>6- مهام كل عضو من أعضاء فريق العمل.</a:t>
            </a:r>
          </a:p>
          <a:p>
            <a:pPr marL="0" indent="0">
              <a:buNone/>
            </a:pPr>
            <a:r>
              <a:rPr lang="ar-SA" b="1" dirty="0" smtClean="0">
                <a:cs typeface="Traditional Arabic" pitchFamily="2" charset="-78"/>
              </a:rPr>
              <a:t>7- النتائج المتوقعة للعمل.</a:t>
            </a:r>
            <a:endParaRPr lang="en-AU" b="1" dirty="0" smtClean="0">
              <a:cs typeface="Traditional Arabic" pitchFamily="2" charset="-78"/>
            </a:endParaRPr>
          </a:p>
        </p:txBody>
      </p:sp>
      <p:graphicFrame>
        <p:nvGraphicFramePr>
          <p:cNvPr id="4" name="جدول 3"/>
          <p:cNvGraphicFramePr>
            <a:graphicFrameLocks noGrp="1"/>
          </p:cNvGraphicFramePr>
          <p:nvPr/>
        </p:nvGraphicFramePr>
        <p:xfrm>
          <a:off x="3143240" y="1714488"/>
          <a:ext cx="4714908" cy="1407160"/>
        </p:xfrm>
        <a:graphic>
          <a:graphicData uri="http://schemas.openxmlformats.org/drawingml/2006/table">
            <a:tbl>
              <a:tblPr firstRow="1" bandRow="1">
                <a:tableStyleId>{69CF1AB2-1976-4502-BF36-3FF5EA218861}</a:tableStyleId>
              </a:tblPr>
              <a:tblGrid>
                <a:gridCol w="2571768"/>
                <a:gridCol w="2143140"/>
              </a:tblGrid>
              <a:tr h="370840">
                <a:tc>
                  <a:txBody>
                    <a:bodyPr/>
                    <a:lstStyle/>
                    <a:p>
                      <a:pPr marL="0" marR="0" indent="0" algn="r" defTabSz="914400" rtl="1" eaLnBrk="1" fontAlgn="auto" latinLnBrk="0" hangingPunct="1">
                        <a:lnSpc>
                          <a:spcPct val="100000"/>
                        </a:lnSpc>
                        <a:spcBef>
                          <a:spcPts val="0"/>
                        </a:spcBef>
                        <a:spcAft>
                          <a:spcPts val="0"/>
                        </a:spcAft>
                        <a:buClrTx/>
                        <a:buSzTx/>
                        <a:buFont typeface="Wingdings" pitchFamily="2" charset="2"/>
                        <a:buChar char="ü"/>
                        <a:tabLst/>
                        <a:defRPr/>
                      </a:pPr>
                      <a:r>
                        <a:rPr lang="ar-SA" sz="1400" b="1" dirty="0" smtClean="0">
                          <a:cs typeface="Traditional Arabic" pitchFamily="2" charset="-78"/>
                        </a:rPr>
                        <a:t> البرمجة وتطبيقاتها.</a:t>
                      </a:r>
                    </a:p>
                  </a:txBody>
                  <a:tcPr/>
                </a:tc>
                <a:tc>
                  <a:txBody>
                    <a:bodyPr/>
                    <a:lstStyle/>
                    <a:p>
                      <a:pPr marL="0" indent="0">
                        <a:buFont typeface="Wingdings" pitchFamily="2" charset="2"/>
                        <a:buChar char="ü"/>
                      </a:pPr>
                      <a:r>
                        <a:rPr lang="ar-SA" sz="1400" b="1" dirty="0" smtClean="0">
                          <a:cs typeface="Traditional Arabic" pitchFamily="2" charset="-78"/>
                        </a:rPr>
                        <a:t> الشبكات والاتصالات.</a:t>
                      </a:r>
                    </a:p>
                  </a:txBody>
                  <a:tcPr/>
                </a:tc>
              </a:tr>
              <a:tr h="463226">
                <a:tc>
                  <a:txBody>
                    <a:bodyPr/>
                    <a:lstStyle/>
                    <a:p>
                      <a:pPr marL="0" marR="0" indent="0" algn="r" defTabSz="914400" rtl="1" eaLnBrk="1" fontAlgn="auto" latinLnBrk="0" hangingPunct="1">
                        <a:lnSpc>
                          <a:spcPct val="100000"/>
                        </a:lnSpc>
                        <a:spcBef>
                          <a:spcPts val="0"/>
                        </a:spcBef>
                        <a:spcAft>
                          <a:spcPts val="0"/>
                        </a:spcAft>
                        <a:buClrTx/>
                        <a:buSzTx/>
                        <a:buFont typeface="Wingdings" pitchFamily="2" charset="2"/>
                        <a:buChar char="ü"/>
                        <a:tabLst/>
                        <a:defRPr/>
                      </a:pPr>
                      <a:r>
                        <a:rPr lang="ar-SA" sz="1400" b="1" dirty="0" smtClean="0">
                          <a:cs typeface="Traditional Arabic" pitchFamily="2" charset="-78"/>
                        </a:rPr>
                        <a:t> الذكاء الاصطناعي.</a:t>
                      </a:r>
                    </a:p>
                  </a:txBody>
                  <a:tcPr/>
                </a:tc>
                <a:tc>
                  <a:txBody>
                    <a:bodyPr/>
                    <a:lstStyle/>
                    <a:p>
                      <a:pPr marL="0" marR="0" indent="0" algn="r" defTabSz="914400" rtl="1" eaLnBrk="1" fontAlgn="auto" latinLnBrk="0" hangingPunct="1">
                        <a:lnSpc>
                          <a:spcPct val="100000"/>
                        </a:lnSpc>
                        <a:spcBef>
                          <a:spcPts val="0"/>
                        </a:spcBef>
                        <a:spcAft>
                          <a:spcPts val="0"/>
                        </a:spcAft>
                        <a:buClrTx/>
                        <a:buSzTx/>
                        <a:buFont typeface="Wingdings" pitchFamily="2" charset="2"/>
                        <a:buChar char="ü"/>
                        <a:tabLst/>
                        <a:defRPr/>
                      </a:pPr>
                      <a:r>
                        <a:rPr lang="ar-SA" sz="1400" b="1" dirty="0" smtClean="0">
                          <a:cs typeface="Traditional Arabic" pitchFamily="2" charset="-78"/>
                        </a:rPr>
                        <a:t> الرسوم والتصميم (الوسائط المتعددة).</a:t>
                      </a:r>
                    </a:p>
                  </a:txBody>
                  <a:tcPr/>
                </a:tc>
              </a:tr>
              <a:tr h="370840">
                <a:tc>
                  <a:txBody>
                    <a:bodyPr/>
                    <a:lstStyle/>
                    <a:p>
                      <a:pPr marL="0" marR="0" indent="0" algn="r" defTabSz="914400" rtl="1" eaLnBrk="1" fontAlgn="auto" latinLnBrk="0" hangingPunct="1">
                        <a:lnSpc>
                          <a:spcPct val="100000"/>
                        </a:lnSpc>
                        <a:spcBef>
                          <a:spcPts val="0"/>
                        </a:spcBef>
                        <a:spcAft>
                          <a:spcPts val="0"/>
                        </a:spcAft>
                        <a:buClrTx/>
                        <a:buSzTx/>
                        <a:buFont typeface="Wingdings" pitchFamily="2" charset="2"/>
                        <a:buChar char="ü"/>
                        <a:tabLst/>
                        <a:defRPr/>
                      </a:pPr>
                      <a:r>
                        <a:rPr lang="ar-SA" sz="1400" b="1" dirty="0" smtClean="0">
                          <a:cs typeface="Traditional Arabic" pitchFamily="2" charset="-78"/>
                        </a:rPr>
                        <a:t> أمن المعلومات والخصوصية.</a:t>
                      </a:r>
                    </a:p>
                  </a:txBody>
                  <a:tcPr/>
                </a:tc>
                <a:tc>
                  <a:txBody>
                    <a:bodyPr/>
                    <a:lstStyle/>
                    <a:p>
                      <a:pPr marL="0" marR="0" indent="0" algn="r" defTabSz="914400" rtl="1" eaLnBrk="1" fontAlgn="auto" latinLnBrk="0" hangingPunct="1">
                        <a:lnSpc>
                          <a:spcPct val="100000"/>
                        </a:lnSpc>
                        <a:spcBef>
                          <a:spcPts val="0"/>
                        </a:spcBef>
                        <a:spcAft>
                          <a:spcPts val="0"/>
                        </a:spcAft>
                        <a:buClrTx/>
                        <a:buSzTx/>
                        <a:buFont typeface="Wingdings" pitchFamily="2" charset="2"/>
                        <a:buChar char="ü"/>
                        <a:tabLst/>
                        <a:defRPr/>
                      </a:pPr>
                      <a:r>
                        <a:rPr lang="ar-SA" sz="1400" b="1" dirty="0" smtClean="0">
                          <a:cs typeface="Traditional Arabic" pitchFamily="2" charset="-78"/>
                        </a:rPr>
                        <a:t> برمجة وتصميم مواقع الويب.</a:t>
                      </a:r>
                    </a:p>
                    <a:p>
                      <a:pPr marL="0" marR="0" indent="0" algn="r" defTabSz="914400" rtl="1" eaLnBrk="1" fontAlgn="auto" latinLnBrk="0" hangingPunct="1">
                        <a:lnSpc>
                          <a:spcPct val="100000"/>
                        </a:lnSpc>
                        <a:spcBef>
                          <a:spcPts val="0"/>
                        </a:spcBef>
                        <a:spcAft>
                          <a:spcPts val="0"/>
                        </a:spcAft>
                        <a:buClrTx/>
                        <a:buSzTx/>
                        <a:buFont typeface="Wingdings" pitchFamily="2" charset="2"/>
                        <a:buChar char="ü"/>
                        <a:tabLst/>
                        <a:defRPr/>
                      </a:pPr>
                      <a:r>
                        <a:rPr lang="ar-SA" sz="1400" b="1" dirty="0" smtClean="0">
                          <a:cs typeface="Traditional Arabic" pitchFamily="2" charset="-78"/>
                        </a:rPr>
                        <a:t> قواعد البيانات وتطبيقاتها.</a:t>
                      </a:r>
                    </a:p>
                  </a:txBody>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Autofit/>
          </a:bodyPr>
          <a:lstStyle/>
          <a:p>
            <a:pPr algn="r"/>
            <a:r>
              <a:rPr lang="ar-SA" sz="2400" b="1" dirty="0" smtClean="0">
                <a:cs typeface="Traditional Arabic" pitchFamily="2" charset="-78"/>
              </a:rPr>
              <a:t>أهمية مشروع التخرج             </a:t>
            </a:r>
            <a:r>
              <a:rPr lang="en-US" sz="2400" b="1" dirty="0" smtClean="0">
                <a:cs typeface="Traditional Arabic" pitchFamily="2" charset="-78"/>
              </a:rPr>
              <a:t>The Importance of the Graduation Project</a:t>
            </a:r>
            <a:endParaRPr lang="en-AU" sz="24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a:buNone/>
            </a:pPr>
            <a:endParaRPr lang="ar-SA" sz="2400" dirty="0" smtClean="0">
              <a:cs typeface="Traditional Arabic" pitchFamily="2" charset="-78"/>
            </a:endParaRPr>
          </a:p>
          <a:p>
            <a:pPr marL="0" indent="0" algn="just">
              <a:buNone/>
            </a:pPr>
            <a:r>
              <a:rPr lang="ar-SA" sz="2400" dirty="0" smtClean="0">
                <a:cs typeface="Traditional Arabic" pitchFamily="2" charset="-78"/>
              </a:rPr>
              <a:t>السِّمة الـمُميِّزة لمشروع التخرج هو أنه عمل جماعي يضم مجموعة من الطلاب يتعاونون على إتمام عمل محدد تحت إشراف أحد أعضاء هيئة التدريس.  هذه التجربة فرصة كبيرة يكتسب الطالب من خلالها مهارة العمل ضمن فريق.  تعتبر هذه المهارة ضرورية في الحياة العملية بعد التخرج إذ أن معظم مجالات العمل تنطوي على أن يكون الفرد عضواً في فريق عمل أو مجموعة أفراد يعملون كمنظومة واحدة, لكل عضو فيها دور محدد يؤديه بالتنسيق مع بقية الأعضاء وصولاً إلى الهدف النهائي للفريق.  إضافة إلى ذلك هناك بعض المنافع الأخرى منها: تعلم مهارات تقنية جديدة، ممارسة بعض تقنيات التحليل والتصميم ، تعلم مهارة الكتابة الفنية، إضافة إلى تعلم مهارة العرض الشفوي أمام الجمهور. بالطبع يعتمد مدى اكتساب الطالب لهذه المهارات على مدى مشاركته في العمل، فكلما زاد مستوى مشاركته مع بقية أعضاء الفريق كلما تعاظم حجم استفادته واكتسابه للمهارات.</a:t>
            </a:r>
            <a:endParaRPr lang="en-AU" sz="2400" dirty="0">
              <a:cs typeface="Traditional Arabic"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Autofit/>
          </a:bodyPr>
          <a:lstStyle/>
          <a:p>
            <a:pPr algn="r"/>
            <a:r>
              <a:rPr lang="ar-SA" sz="2400" b="1" dirty="0" smtClean="0">
                <a:cs typeface="Traditional Arabic" pitchFamily="2" charset="-78"/>
              </a:rPr>
              <a:t>كيفية إدارة مشروع التخرج       </a:t>
            </a:r>
            <a:r>
              <a:rPr lang="en-US" sz="2400" b="1" dirty="0" smtClean="0">
                <a:cs typeface="Traditional Arabic" pitchFamily="2" charset="-78"/>
              </a:rPr>
              <a:t>How to manage the graduation project</a:t>
            </a:r>
            <a:endParaRPr lang="en-AU" sz="24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ar-SA" sz="2400" b="1" i="1" dirty="0" smtClean="0">
                <a:cs typeface="Traditional Arabic" pitchFamily="2" charset="-78"/>
              </a:rPr>
              <a:t>الإدارة التي تقوم بمجموعة من المهام المحددة المراد تحقيقها وهي علم وفن </a:t>
            </a:r>
            <a:r>
              <a:rPr lang="ar-SA" sz="2400" b="1" i="1" dirty="0" smtClean="0">
                <a:solidFill>
                  <a:srgbClr val="C00000"/>
                </a:solidFill>
                <a:cs typeface="Traditional Arabic" pitchFamily="2" charset="-78"/>
              </a:rPr>
              <a:t>حل المشكلات </a:t>
            </a:r>
            <a:r>
              <a:rPr lang="ar-SA" sz="2400" b="1" i="1" dirty="0" smtClean="0">
                <a:cs typeface="Traditional Arabic" pitchFamily="2" charset="-78"/>
              </a:rPr>
              <a:t>ضمن </a:t>
            </a:r>
            <a:r>
              <a:rPr lang="ar-SA" sz="2400" b="1" i="1" dirty="0" smtClean="0">
                <a:solidFill>
                  <a:srgbClr val="C00000"/>
                </a:solidFill>
                <a:cs typeface="Traditional Arabic" pitchFamily="2" charset="-78"/>
              </a:rPr>
              <a:t>الوقت المحدد مسبقاَ </a:t>
            </a:r>
            <a:r>
              <a:rPr lang="ar-SA" sz="2400" b="1" i="1" dirty="0" smtClean="0">
                <a:cs typeface="Traditional Arabic" pitchFamily="2" charset="-78"/>
              </a:rPr>
              <a:t>وباستخدام </a:t>
            </a:r>
            <a:r>
              <a:rPr lang="ar-SA" sz="2400" b="1" i="1" dirty="0" smtClean="0">
                <a:solidFill>
                  <a:srgbClr val="C00000"/>
                </a:solidFill>
                <a:cs typeface="Traditional Arabic" pitchFamily="2" charset="-78"/>
              </a:rPr>
              <a:t>الموارد المتاحة بشكل أمثل</a:t>
            </a:r>
            <a:r>
              <a:rPr lang="ar-SA" sz="2400" b="1" i="1" dirty="0" smtClean="0">
                <a:cs typeface="Traditional Arabic" pitchFamily="2" charset="-78"/>
              </a:rPr>
              <a:t>.</a:t>
            </a:r>
            <a:endParaRPr lang="en-AU" sz="2400" dirty="0" smtClean="0">
              <a:cs typeface="Traditional Arabic" pitchFamily="2" charset="-78"/>
            </a:endParaRPr>
          </a:p>
          <a:p>
            <a:pPr marL="0" lvl="0" indent="0">
              <a:buFont typeface="Wingdings" pitchFamily="2" charset="2"/>
              <a:buChar char="ü"/>
            </a:pPr>
            <a:r>
              <a:rPr lang="ar-SA" sz="2400" b="1" u="sng" dirty="0" smtClean="0">
                <a:cs typeface="Traditional Arabic" pitchFamily="2" charset="-78"/>
              </a:rPr>
              <a:t>علم</a:t>
            </a:r>
            <a:r>
              <a:rPr lang="ar-SA" sz="2400" b="1" dirty="0" smtClean="0">
                <a:cs typeface="Traditional Arabic" pitchFamily="2" charset="-78"/>
              </a:rPr>
              <a:t>: لأنه يستخدم الطرق والأساليب الكمية والعلمية.</a:t>
            </a:r>
            <a:endParaRPr lang="en-AU" sz="2400" dirty="0" smtClean="0">
              <a:cs typeface="Traditional Arabic" pitchFamily="2" charset="-78"/>
            </a:endParaRPr>
          </a:p>
          <a:p>
            <a:pPr marL="0" lvl="0" indent="0">
              <a:buFont typeface="Wingdings" pitchFamily="2" charset="2"/>
              <a:buChar char="ü"/>
            </a:pPr>
            <a:r>
              <a:rPr lang="ar-SA" sz="2400" b="1" u="sng" dirty="0" smtClean="0">
                <a:cs typeface="Traditional Arabic" pitchFamily="2" charset="-78"/>
              </a:rPr>
              <a:t>فن</a:t>
            </a:r>
            <a:r>
              <a:rPr lang="ar-SA" sz="2400" b="1" dirty="0" smtClean="0">
                <a:cs typeface="Traditional Arabic" pitchFamily="2" charset="-78"/>
              </a:rPr>
              <a:t>: لأنه يعتمد على الخبرة الميدانية للمدراء. من خلال التعامل مع المنظمات المتوالية التي تتعامل مع هذا المشروع .</a:t>
            </a:r>
            <a:endParaRPr lang="en-AU" sz="2400" dirty="0" smtClean="0">
              <a:cs typeface="Traditional Arabic" pitchFamily="2" charset="-78"/>
            </a:endParaRPr>
          </a:p>
          <a:p>
            <a:pPr marL="0" indent="0" algn="just">
              <a:buNone/>
            </a:pPr>
            <a:endParaRPr lang="ar-SA" sz="2400" dirty="0" smtClean="0">
              <a:cs typeface="Traditional Arabic" pitchFamily="2" charset="-78"/>
            </a:endParaRPr>
          </a:p>
          <a:p>
            <a:pPr marL="0" indent="0" algn="just">
              <a:buNone/>
            </a:pPr>
            <a:r>
              <a:rPr lang="ar-SA" sz="2400" b="1" u="sng" dirty="0" smtClean="0">
                <a:cs typeface="Traditional Arabic" pitchFamily="2" charset="-78"/>
              </a:rPr>
              <a:t>هناك ثلاثة شروط لابد من توفرها في أي مشروع لضمان نجاح المشروع:</a:t>
            </a:r>
            <a:endParaRPr lang="en-AU" sz="2400" b="1" u="sng" dirty="0">
              <a:cs typeface="Traditional Arabic" pitchFamily="2" charset="-78"/>
            </a:endParaRPr>
          </a:p>
        </p:txBody>
      </p:sp>
      <p:sp>
        <p:nvSpPr>
          <p:cNvPr id="5" name="مستطيل 4"/>
          <p:cNvSpPr/>
          <p:nvPr/>
        </p:nvSpPr>
        <p:spPr>
          <a:xfrm>
            <a:off x="3357554" y="4071942"/>
            <a:ext cx="1643074" cy="6429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smtClean="0">
                <a:solidFill>
                  <a:schemeClr val="tx1"/>
                </a:solidFill>
                <a:cs typeface="Traditional Arabic" pitchFamily="2" charset="-78"/>
              </a:rPr>
              <a:t>الوقت </a:t>
            </a:r>
            <a:r>
              <a:rPr lang="en-US" b="1" dirty="0" smtClean="0">
                <a:solidFill>
                  <a:schemeClr val="tx1"/>
                </a:solidFill>
                <a:cs typeface="Traditional Arabic" pitchFamily="2" charset="-78"/>
              </a:rPr>
              <a:t>Time</a:t>
            </a:r>
            <a:endParaRPr lang="en-AU" b="1" dirty="0">
              <a:solidFill>
                <a:schemeClr val="tx1"/>
              </a:solidFill>
              <a:cs typeface="Traditional Arabic" pitchFamily="2" charset="-78"/>
            </a:endParaRPr>
          </a:p>
        </p:txBody>
      </p:sp>
      <p:sp>
        <p:nvSpPr>
          <p:cNvPr id="4" name="مثلث متساوي الساقين 3"/>
          <p:cNvSpPr/>
          <p:nvPr/>
        </p:nvSpPr>
        <p:spPr>
          <a:xfrm>
            <a:off x="3428992" y="4286256"/>
            <a:ext cx="2786082" cy="185738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مستطيل 5"/>
          <p:cNvSpPr/>
          <p:nvPr/>
        </p:nvSpPr>
        <p:spPr>
          <a:xfrm>
            <a:off x="6072198" y="5715016"/>
            <a:ext cx="1643074"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smtClean="0">
                <a:solidFill>
                  <a:schemeClr val="tx1"/>
                </a:solidFill>
                <a:cs typeface="Traditional Arabic" pitchFamily="2" charset="-78"/>
              </a:rPr>
              <a:t>الأداء  </a:t>
            </a:r>
            <a:r>
              <a:rPr lang="en-US" b="1" dirty="0" smtClean="0">
                <a:solidFill>
                  <a:schemeClr val="tx1"/>
                </a:solidFill>
                <a:cs typeface="Traditional Arabic" pitchFamily="2" charset="-78"/>
              </a:rPr>
              <a:t>Performance</a:t>
            </a:r>
            <a:endParaRPr lang="en-AU" b="1" dirty="0">
              <a:solidFill>
                <a:schemeClr val="tx1"/>
              </a:solidFill>
              <a:cs typeface="Traditional Arabic" pitchFamily="2" charset="-78"/>
            </a:endParaRPr>
          </a:p>
        </p:txBody>
      </p:sp>
      <p:sp>
        <p:nvSpPr>
          <p:cNvPr id="7" name="مستطيل 6"/>
          <p:cNvSpPr/>
          <p:nvPr/>
        </p:nvSpPr>
        <p:spPr>
          <a:xfrm>
            <a:off x="2071670" y="5715016"/>
            <a:ext cx="1643074" cy="5715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b="1" dirty="0" smtClean="0">
                <a:solidFill>
                  <a:schemeClr val="tx1"/>
                </a:solidFill>
                <a:cs typeface="Traditional Arabic" pitchFamily="2" charset="-78"/>
              </a:rPr>
              <a:t>التكلفة  </a:t>
            </a:r>
            <a:r>
              <a:rPr lang="en-US" b="1" dirty="0" smtClean="0">
                <a:solidFill>
                  <a:schemeClr val="tx1"/>
                </a:solidFill>
                <a:cs typeface="Traditional Arabic" pitchFamily="2" charset="-78"/>
              </a:rPr>
              <a:t>Cost</a:t>
            </a:r>
            <a:endParaRPr lang="en-AU" b="1" dirty="0">
              <a:solidFill>
                <a:schemeClr val="tx1"/>
              </a:solidFill>
              <a:cs typeface="Traditional Arabic"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Autofit/>
          </a:bodyPr>
          <a:lstStyle/>
          <a:p>
            <a:pPr algn="r"/>
            <a:r>
              <a:rPr lang="ar-SA" sz="2400" b="1" dirty="0" smtClean="0">
                <a:cs typeface="Traditional Arabic" pitchFamily="2" charset="-78"/>
              </a:rPr>
              <a:t>كيفية إدارة مشروع التخرج       </a:t>
            </a:r>
            <a:r>
              <a:rPr lang="en-US" sz="2400" b="1" dirty="0" smtClean="0">
                <a:cs typeface="Traditional Arabic" pitchFamily="2" charset="-78"/>
              </a:rPr>
              <a:t>How to manage the graduation project</a:t>
            </a:r>
            <a:endParaRPr lang="en-AU" sz="2400" b="1" dirty="0">
              <a:cs typeface="Traditional Arabic" pitchFamily="2" charset="-78"/>
            </a:endParaRPr>
          </a:p>
        </p:txBody>
      </p:sp>
      <p:sp>
        <p:nvSpPr>
          <p:cNvPr id="3" name="عنصر نائب للمحتوى 2"/>
          <p:cNvSpPr>
            <a:spLocks noGrp="1"/>
          </p:cNvSpPr>
          <p:nvPr>
            <p:ph idx="1"/>
          </p:nvPr>
        </p:nvSpPr>
        <p:spPr>
          <a:xfrm>
            <a:off x="457200" y="1214422"/>
            <a:ext cx="8229600" cy="5143536"/>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ar-SA" sz="2400" b="1" dirty="0" smtClean="0">
                <a:cs typeface="Traditional Arabic" pitchFamily="2" charset="-78"/>
              </a:rPr>
              <a:t>خصائص مشروع التخرج:</a:t>
            </a:r>
          </a:p>
          <a:p>
            <a:pPr marL="0" indent="0">
              <a:buNone/>
            </a:pPr>
            <a:r>
              <a:rPr lang="ar-SA" sz="2400" dirty="0" smtClean="0">
                <a:cs typeface="Traditional Arabic" pitchFamily="2" charset="-78"/>
              </a:rPr>
              <a:t>1- الغرض من المشروع  </a:t>
            </a:r>
            <a:r>
              <a:rPr lang="en-US" sz="2400" dirty="0" smtClean="0">
                <a:cs typeface="Traditional Arabic" pitchFamily="2" charset="-78"/>
              </a:rPr>
              <a:t>Purpose</a:t>
            </a:r>
            <a:endParaRPr lang="ar-SA" sz="2400" dirty="0" smtClean="0">
              <a:cs typeface="Traditional Arabic" pitchFamily="2" charset="-78"/>
            </a:endParaRPr>
          </a:p>
          <a:p>
            <a:pPr marL="0" indent="0">
              <a:buNone/>
            </a:pPr>
            <a:r>
              <a:rPr lang="ar-SA" sz="2400" dirty="0" smtClean="0">
                <a:cs typeface="Traditional Arabic" pitchFamily="2" charset="-78"/>
              </a:rPr>
              <a:t>2- دورة الحياة  </a:t>
            </a:r>
            <a:r>
              <a:rPr lang="en-US" sz="2400" dirty="0" smtClean="0">
                <a:cs typeface="Traditional Arabic" pitchFamily="2" charset="-78"/>
              </a:rPr>
              <a:t>Life Cycle</a:t>
            </a:r>
            <a:endParaRPr lang="ar-SA" sz="2400" dirty="0" smtClean="0">
              <a:cs typeface="Traditional Arabic" pitchFamily="2" charset="-78"/>
            </a:endParaRPr>
          </a:p>
          <a:p>
            <a:pPr marL="0" indent="0">
              <a:buNone/>
            </a:pPr>
            <a:r>
              <a:rPr lang="ar-SA" sz="2400" dirty="0" smtClean="0">
                <a:cs typeface="Traditional Arabic" pitchFamily="2" charset="-78"/>
              </a:rPr>
              <a:t>3- التفرد أو التميز  </a:t>
            </a:r>
            <a:r>
              <a:rPr lang="en-US" sz="2400" dirty="0" smtClean="0">
                <a:cs typeface="Traditional Arabic" pitchFamily="2" charset="-78"/>
              </a:rPr>
              <a:t>Uniqueness</a:t>
            </a:r>
            <a:endParaRPr lang="ar-SA" sz="2400" dirty="0" smtClean="0">
              <a:cs typeface="Traditional Arabic" pitchFamily="2" charset="-78"/>
            </a:endParaRPr>
          </a:p>
          <a:p>
            <a:pPr marL="0" indent="0">
              <a:buNone/>
            </a:pPr>
            <a:r>
              <a:rPr lang="ar-SA" sz="2000" dirty="0" smtClean="0">
                <a:cs typeface="Traditional Arabic" pitchFamily="2" charset="-78"/>
              </a:rPr>
              <a:t>	</a:t>
            </a:r>
            <a:r>
              <a:rPr lang="ar-SA" sz="2000" b="1" dirty="0" smtClean="0">
                <a:cs typeface="Traditional Arabic" pitchFamily="2" charset="-78"/>
              </a:rPr>
              <a:t> لكل مشروع خصوصيته التي يتفرد بها . فلا يوجد مشاريع للأبحاث والتطوير متشابهان تماما.</a:t>
            </a:r>
            <a:endParaRPr lang="ar-SA" sz="2000" dirty="0" smtClean="0">
              <a:cs typeface="Traditional Arabic" pitchFamily="2" charset="-78"/>
            </a:endParaRPr>
          </a:p>
          <a:p>
            <a:pPr marL="0" indent="0">
              <a:buNone/>
            </a:pPr>
            <a:r>
              <a:rPr lang="ar-SA" sz="2400" dirty="0" smtClean="0">
                <a:cs typeface="Traditional Arabic" pitchFamily="2" charset="-78"/>
              </a:rPr>
              <a:t>4- الاعتمادية  </a:t>
            </a:r>
            <a:r>
              <a:rPr lang="en-US" sz="2400" dirty="0" smtClean="0">
                <a:cs typeface="Traditional Arabic" pitchFamily="2" charset="-78"/>
              </a:rPr>
              <a:t>Interdependence</a:t>
            </a:r>
            <a:endParaRPr lang="ar-SA" sz="2400" dirty="0" smtClean="0">
              <a:cs typeface="Traditional Arabic" pitchFamily="2" charset="-78"/>
            </a:endParaRPr>
          </a:p>
          <a:p>
            <a:pPr marL="0" indent="0" algn="just">
              <a:buNone/>
            </a:pPr>
            <a:r>
              <a:rPr lang="ar-SA" sz="2000" dirty="0" smtClean="0">
                <a:cs typeface="Traditional Arabic" pitchFamily="2" charset="-78"/>
              </a:rPr>
              <a:t>	</a:t>
            </a:r>
            <a:r>
              <a:rPr lang="ar-SA" sz="2000" b="1" dirty="0" smtClean="0">
                <a:cs typeface="Traditional Arabic" pitchFamily="2" charset="-78"/>
              </a:rPr>
              <a:t>هي المقدرة التامة على تقديم الخدمات المطلوبة وفق المواصفات المعتمدة بشكل يحقق القبول.</a:t>
            </a:r>
            <a:endParaRPr lang="ar-SA" sz="2000" dirty="0" smtClean="0">
              <a:cs typeface="Traditional Arabic" pitchFamily="2" charset="-78"/>
            </a:endParaRPr>
          </a:p>
          <a:p>
            <a:pPr marL="0" indent="0">
              <a:buNone/>
            </a:pPr>
            <a:r>
              <a:rPr lang="ar-SA" sz="2400" dirty="0" smtClean="0">
                <a:cs typeface="Traditional Arabic" pitchFamily="2" charset="-78"/>
              </a:rPr>
              <a:t>5- إدارة المخاطر  </a:t>
            </a:r>
            <a:r>
              <a:rPr lang="en-US" sz="2400" dirty="0" smtClean="0">
                <a:cs typeface="Traditional Arabic" pitchFamily="2" charset="-78"/>
              </a:rPr>
              <a:t>Risk Management</a:t>
            </a:r>
            <a:endParaRPr lang="ar-SA" sz="2400" dirty="0" smtClean="0">
              <a:cs typeface="Traditional Arabic" pitchFamily="2" charset="-78"/>
            </a:endParaRPr>
          </a:p>
          <a:p>
            <a:pPr marL="0" indent="0">
              <a:buNone/>
            </a:pPr>
            <a:r>
              <a:rPr lang="ar-SA" sz="2000" dirty="0" smtClean="0">
                <a:cs typeface="Traditional Arabic" pitchFamily="2" charset="-78"/>
              </a:rPr>
              <a:t>	</a:t>
            </a:r>
            <a:r>
              <a:rPr lang="ar-SA" sz="2000" b="1" dirty="0" smtClean="0">
                <a:cs typeface="Traditional Arabic" pitchFamily="2" charset="-78"/>
              </a:rPr>
              <a:t> القدرة على التحكم أثناء حدوث حدث معاكس وتأثيره السلبي المحتمل.</a:t>
            </a:r>
            <a:endParaRPr lang="ar-SA" sz="2000" dirty="0" smtClean="0">
              <a:cs typeface="Traditional Arabic" pitchFamily="2" charset="-78"/>
            </a:endParaRPr>
          </a:p>
          <a:p>
            <a:pPr marL="0" indent="0">
              <a:buNone/>
            </a:pPr>
            <a:r>
              <a:rPr lang="ar-SA" sz="2400" dirty="0" smtClean="0">
                <a:cs typeface="Traditional Arabic" pitchFamily="2" charset="-78"/>
              </a:rPr>
              <a:t>6- التعارض  </a:t>
            </a:r>
            <a:r>
              <a:rPr lang="en-US" sz="2400" dirty="0" smtClean="0">
                <a:cs typeface="Traditional Arabic" pitchFamily="2" charset="-78"/>
              </a:rPr>
              <a:t>Conflict</a:t>
            </a:r>
            <a:endParaRPr lang="ar-SA" sz="2400" dirty="0" smtClean="0">
              <a:cs typeface="Traditional Arabic" pitchFamily="2" charset="-78"/>
            </a:endParaRPr>
          </a:p>
          <a:p>
            <a:pPr marL="0" indent="0">
              <a:buNone/>
            </a:pPr>
            <a:r>
              <a:rPr lang="ar-SA" sz="2400" dirty="0" smtClean="0">
                <a:cs typeface="Traditional Arabic" pitchFamily="2" charset="-78"/>
              </a:rPr>
              <a:t>7- الموارد المتاحة  </a:t>
            </a:r>
            <a:r>
              <a:rPr lang="en-US" sz="2400" dirty="0" smtClean="0">
                <a:cs typeface="Traditional Arabic" pitchFamily="2" charset="-78"/>
              </a:rPr>
              <a:t>Available Recourse</a:t>
            </a:r>
            <a:endParaRPr lang="en-AU" sz="2400" dirty="0">
              <a:cs typeface="Traditional Arabic"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25470"/>
          </a:xfrm>
        </p:spPr>
        <p:style>
          <a:lnRef idx="1">
            <a:schemeClr val="accent1"/>
          </a:lnRef>
          <a:fillRef idx="2">
            <a:schemeClr val="accent1"/>
          </a:fillRef>
          <a:effectRef idx="1">
            <a:schemeClr val="accent1"/>
          </a:effectRef>
          <a:fontRef idx="minor">
            <a:schemeClr val="dk1"/>
          </a:fontRef>
        </p:style>
        <p:txBody>
          <a:bodyPr>
            <a:noAutofit/>
          </a:bodyPr>
          <a:lstStyle/>
          <a:p>
            <a:pPr algn="r"/>
            <a:r>
              <a:rPr lang="ar-SA" sz="2400" b="1" dirty="0" smtClean="0">
                <a:cs typeface="Traditional Arabic" pitchFamily="2" charset="-78"/>
              </a:rPr>
              <a:t>مراحل المشروع                                                                 </a:t>
            </a:r>
            <a:r>
              <a:rPr lang="en-US" sz="2400" b="1" dirty="0" smtClean="0">
                <a:cs typeface="Traditional Arabic" pitchFamily="2" charset="-78"/>
              </a:rPr>
              <a:t>Project Phases</a:t>
            </a:r>
            <a:endParaRPr lang="en-AU" sz="2400" b="1" dirty="0">
              <a:cs typeface="Traditional Arabic" pitchFamily="2" charset="-78"/>
            </a:endParaRPr>
          </a:p>
        </p:txBody>
      </p:sp>
      <p:sp>
        <p:nvSpPr>
          <p:cNvPr id="3" name="عنصر نائب للمحتوى 2"/>
          <p:cNvSpPr>
            <a:spLocks noGrp="1"/>
          </p:cNvSpPr>
          <p:nvPr>
            <p:ph idx="1"/>
          </p:nvPr>
        </p:nvSpPr>
        <p:spPr>
          <a:xfrm>
            <a:off x="457200" y="1214422"/>
            <a:ext cx="8229600" cy="5286412"/>
          </a:xfrm>
        </p:spPr>
        <p:style>
          <a:lnRef idx="2">
            <a:schemeClr val="accent1"/>
          </a:lnRef>
          <a:fillRef idx="1">
            <a:schemeClr val="lt1"/>
          </a:fillRef>
          <a:effectRef idx="0">
            <a:schemeClr val="accent1"/>
          </a:effectRef>
          <a:fontRef idx="minor">
            <a:schemeClr val="dk1"/>
          </a:fontRef>
        </p:style>
        <p:txBody>
          <a:bodyPr>
            <a:normAutofit/>
          </a:bodyPr>
          <a:lstStyle/>
          <a:p>
            <a:pPr marL="0" indent="0">
              <a:buNone/>
            </a:pPr>
            <a:r>
              <a:rPr lang="ar-SA" sz="2400" b="1" u="sng" dirty="0" smtClean="0">
                <a:cs typeface="Traditional Arabic" pitchFamily="2" charset="-78"/>
              </a:rPr>
              <a:t>مراحل حياة مشروع التخرج:</a:t>
            </a:r>
            <a:endParaRPr lang="en-AU" sz="2400" b="1" u="sng" dirty="0">
              <a:cs typeface="Traditional Arabic" pitchFamily="2" charset="-78"/>
            </a:endParaRPr>
          </a:p>
        </p:txBody>
      </p:sp>
      <p:sp>
        <p:nvSpPr>
          <p:cNvPr id="4" name="مستطيل 3"/>
          <p:cNvSpPr/>
          <p:nvPr/>
        </p:nvSpPr>
        <p:spPr>
          <a:xfrm>
            <a:off x="6715140" y="1785926"/>
            <a:ext cx="1785950"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600" b="1" dirty="0" smtClean="0">
                <a:solidFill>
                  <a:schemeClr val="tx1"/>
                </a:solidFill>
                <a:cs typeface="Traditional Arabic" pitchFamily="2" charset="-78"/>
              </a:rPr>
              <a:t>المفهوم أو الفكرة  </a:t>
            </a:r>
            <a:r>
              <a:rPr lang="en-US" sz="1600" b="1" dirty="0" smtClean="0">
                <a:solidFill>
                  <a:schemeClr val="tx1"/>
                </a:solidFill>
                <a:cs typeface="Traditional Arabic" pitchFamily="2" charset="-78"/>
              </a:rPr>
              <a:t>Software Concept</a:t>
            </a:r>
            <a:endParaRPr lang="en-AU" sz="1600" b="1" dirty="0">
              <a:solidFill>
                <a:schemeClr val="tx1"/>
              </a:solidFill>
              <a:cs typeface="Traditional Arabic" pitchFamily="2" charset="-78"/>
            </a:endParaRPr>
          </a:p>
        </p:txBody>
      </p:sp>
      <p:sp>
        <p:nvSpPr>
          <p:cNvPr id="5" name="مستطيل 4"/>
          <p:cNvSpPr/>
          <p:nvPr/>
        </p:nvSpPr>
        <p:spPr>
          <a:xfrm>
            <a:off x="5500694" y="2428868"/>
            <a:ext cx="1785950"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600" b="1" dirty="0" smtClean="0">
                <a:solidFill>
                  <a:schemeClr val="tx1"/>
                </a:solidFill>
                <a:cs typeface="Traditional Arabic" pitchFamily="2" charset="-78"/>
              </a:rPr>
              <a:t>المتطلبات </a:t>
            </a:r>
            <a:r>
              <a:rPr lang="en-US" sz="1600" b="1" dirty="0" smtClean="0">
                <a:solidFill>
                  <a:schemeClr val="tx1"/>
                </a:solidFill>
                <a:cs typeface="Traditional Arabic" pitchFamily="2" charset="-78"/>
              </a:rPr>
              <a:t>Requirements</a:t>
            </a:r>
            <a:endParaRPr lang="en-AU" sz="1600" b="1" dirty="0">
              <a:solidFill>
                <a:schemeClr val="tx1"/>
              </a:solidFill>
              <a:cs typeface="Traditional Arabic" pitchFamily="2" charset="-78"/>
            </a:endParaRPr>
          </a:p>
        </p:txBody>
      </p:sp>
      <p:sp>
        <p:nvSpPr>
          <p:cNvPr id="6" name="مستطيل 5"/>
          <p:cNvSpPr/>
          <p:nvPr/>
        </p:nvSpPr>
        <p:spPr>
          <a:xfrm>
            <a:off x="4714876" y="3071810"/>
            <a:ext cx="1785950"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600" b="1" dirty="0" smtClean="0">
                <a:solidFill>
                  <a:schemeClr val="tx1"/>
                </a:solidFill>
                <a:cs typeface="Traditional Arabic" pitchFamily="2" charset="-78"/>
              </a:rPr>
              <a:t>التحليل </a:t>
            </a:r>
            <a:r>
              <a:rPr lang="en-US" sz="1600" b="1" dirty="0" smtClean="0">
                <a:solidFill>
                  <a:schemeClr val="tx1"/>
                </a:solidFill>
                <a:cs typeface="Traditional Arabic" pitchFamily="2" charset="-78"/>
              </a:rPr>
              <a:t>Analysis</a:t>
            </a:r>
            <a:endParaRPr lang="en-AU" sz="1600" b="1" dirty="0">
              <a:solidFill>
                <a:schemeClr val="tx1"/>
              </a:solidFill>
              <a:cs typeface="Traditional Arabic" pitchFamily="2" charset="-78"/>
            </a:endParaRPr>
          </a:p>
        </p:txBody>
      </p:sp>
      <p:sp>
        <p:nvSpPr>
          <p:cNvPr id="7" name="مستطيل 6"/>
          <p:cNvSpPr/>
          <p:nvPr/>
        </p:nvSpPr>
        <p:spPr>
          <a:xfrm>
            <a:off x="3857620" y="3714752"/>
            <a:ext cx="1785950"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600" b="1" dirty="0" smtClean="0">
                <a:solidFill>
                  <a:schemeClr val="tx1"/>
                </a:solidFill>
                <a:cs typeface="Traditional Arabic" pitchFamily="2" charset="-78"/>
              </a:rPr>
              <a:t>التصميم  </a:t>
            </a:r>
            <a:r>
              <a:rPr lang="en-US" sz="1600" b="1" dirty="0" smtClean="0">
                <a:solidFill>
                  <a:schemeClr val="tx1"/>
                </a:solidFill>
                <a:cs typeface="Traditional Arabic" pitchFamily="2" charset="-78"/>
              </a:rPr>
              <a:t>Design</a:t>
            </a:r>
            <a:endParaRPr lang="en-AU" sz="1600" b="1" dirty="0">
              <a:solidFill>
                <a:schemeClr val="tx1"/>
              </a:solidFill>
              <a:cs typeface="Traditional Arabic" pitchFamily="2" charset="-78"/>
            </a:endParaRPr>
          </a:p>
        </p:txBody>
      </p:sp>
      <p:sp>
        <p:nvSpPr>
          <p:cNvPr id="8" name="مستطيل 7"/>
          <p:cNvSpPr/>
          <p:nvPr/>
        </p:nvSpPr>
        <p:spPr>
          <a:xfrm>
            <a:off x="2571736" y="4357694"/>
            <a:ext cx="1928826"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600" b="1" dirty="0" smtClean="0">
                <a:solidFill>
                  <a:schemeClr val="tx1"/>
                </a:solidFill>
                <a:cs typeface="Traditional Arabic" pitchFamily="2" charset="-78"/>
              </a:rPr>
              <a:t>التشفير والتنقيح</a:t>
            </a:r>
          </a:p>
          <a:p>
            <a:pPr algn="ctr"/>
            <a:r>
              <a:rPr lang="en-US" sz="1600" b="1" dirty="0" smtClean="0">
                <a:solidFill>
                  <a:schemeClr val="tx1"/>
                </a:solidFill>
                <a:cs typeface="Traditional Arabic" pitchFamily="2" charset="-78"/>
              </a:rPr>
              <a:t>Coding &amp; debugging</a:t>
            </a:r>
            <a:endParaRPr lang="en-AU" sz="1600" b="1" dirty="0">
              <a:solidFill>
                <a:schemeClr val="tx1"/>
              </a:solidFill>
              <a:cs typeface="Traditional Arabic" pitchFamily="2" charset="-78"/>
            </a:endParaRPr>
          </a:p>
        </p:txBody>
      </p:sp>
      <p:sp>
        <p:nvSpPr>
          <p:cNvPr id="9" name="مستطيل 8"/>
          <p:cNvSpPr/>
          <p:nvPr/>
        </p:nvSpPr>
        <p:spPr>
          <a:xfrm>
            <a:off x="1643042" y="5000636"/>
            <a:ext cx="1785950" cy="5000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600" b="1" dirty="0" smtClean="0">
                <a:solidFill>
                  <a:schemeClr val="tx1"/>
                </a:solidFill>
                <a:cs typeface="Traditional Arabic" pitchFamily="2" charset="-78"/>
              </a:rPr>
              <a:t>اختبار الأنظمة</a:t>
            </a:r>
          </a:p>
          <a:p>
            <a:pPr algn="ctr"/>
            <a:r>
              <a:rPr lang="en-US" sz="1600" b="1" dirty="0" smtClean="0">
                <a:solidFill>
                  <a:schemeClr val="tx1"/>
                </a:solidFill>
                <a:cs typeface="Traditional Arabic" pitchFamily="2" charset="-78"/>
              </a:rPr>
              <a:t>Systems Testing</a:t>
            </a:r>
            <a:endParaRPr lang="en-AU" sz="1600" b="1" dirty="0">
              <a:solidFill>
                <a:schemeClr val="tx1"/>
              </a:solidFill>
              <a:cs typeface="Traditional Arabic" pitchFamily="2" charset="-78"/>
            </a:endParaRPr>
          </a:p>
        </p:txBody>
      </p:sp>
      <p:sp>
        <p:nvSpPr>
          <p:cNvPr id="10" name="مستطيل 9"/>
          <p:cNvSpPr/>
          <p:nvPr/>
        </p:nvSpPr>
        <p:spPr>
          <a:xfrm>
            <a:off x="571472" y="5643578"/>
            <a:ext cx="1785950" cy="7143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600" b="1" dirty="0" smtClean="0">
                <a:solidFill>
                  <a:schemeClr val="tx1"/>
                </a:solidFill>
                <a:cs typeface="Traditional Arabic" pitchFamily="2" charset="-78"/>
              </a:rPr>
              <a:t>النشر والصيانة</a:t>
            </a:r>
          </a:p>
          <a:p>
            <a:pPr algn="ctr"/>
            <a:r>
              <a:rPr lang="en-US" sz="1600" b="1" dirty="0" smtClean="0">
                <a:solidFill>
                  <a:schemeClr val="tx1"/>
                </a:solidFill>
                <a:cs typeface="Traditional Arabic" pitchFamily="2" charset="-78"/>
              </a:rPr>
              <a:t>Deployment &amp; Maintenance</a:t>
            </a:r>
            <a:endParaRPr lang="en-AU" sz="1600" b="1" dirty="0">
              <a:solidFill>
                <a:schemeClr val="tx1"/>
              </a:solidFill>
              <a:cs typeface="Traditional Arabic" pitchFamily="2" charset="-78"/>
            </a:endParaRPr>
          </a:p>
        </p:txBody>
      </p:sp>
      <p:cxnSp>
        <p:nvCxnSpPr>
          <p:cNvPr id="18" name="رابط مستقيم 17"/>
          <p:cNvCxnSpPr/>
          <p:nvPr/>
        </p:nvCxnSpPr>
        <p:spPr>
          <a:xfrm rot="10800000">
            <a:off x="7286644" y="2643182"/>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1" name="رابط مستقيم 20"/>
          <p:cNvCxnSpPr/>
          <p:nvPr/>
        </p:nvCxnSpPr>
        <p:spPr>
          <a:xfrm rot="10800000">
            <a:off x="6500826" y="3355974"/>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2" name="رابط مستقيم 21"/>
          <p:cNvCxnSpPr/>
          <p:nvPr/>
        </p:nvCxnSpPr>
        <p:spPr>
          <a:xfrm rot="10800000">
            <a:off x="5643571" y="3998916"/>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3" name="رابط مستقيم 22"/>
          <p:cNvCxnSpPr/>
          <p:nvPr/>
        </p:nvCxnSpPr>
        <p:spPr>
          <a:xfrm rot="10800000">
            <a:off x="4500562" y="4641857"/>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4" name="رابط مستقيم 23"/>
          <p:cNvCxnSpPr/>
          <p:nvPr/>
        </p:nvCxnSpPr>
        <p:spPr>
          <a:xfrm rot="10800000">
            <a:off x="3428993" y="5284799"/>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5" name="رابط مستقيم 24"/>
          <p:cNvCxnSpPr/>
          <p:nvPr/>
        </p:nvCxnSpPr>
        <p:spPr>
          <a:xfrm rot="10800000">
            <a:off x="2357422" y="5999180"/>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6" name="رابط مستقيم 25"/>
          <p:cNvCxnSpPr/>
          <p:nvPr/>
        </p:nvCxnSpPr>
        <p:spPr>
          <a:xfrm rot="10800000">
            <a:off x="6215074" y="2071678"/>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7" name="رابط مستقيم 26"/>
          <p:cNvCxnSpPr/>
          <p:nvPr/>
        </p:nvCxnSpPr>
        <p:spPr>
          <a:xfrm rot="10800000">
            <a:off x="5000628" y="2714620"/>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8" name="رابط مستقيم 27"/>
          <p:cNvCxnSpPr/>
          <p:nvPr/>
        </p:nvCxnSpPr>
        <p:spPr>
          <a:xfrm rot="10800000">
            <a:off x="4214810" y="3284535"/>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29" name="رابط مستقيم 28"/>
          <p:cNvCxnSpPr/>
          <p:nvPr/>
        </p:nvCxnSpPr>
        <p:spPr>
          <a:xfrm rot="10800000">
            <a:off x="3357554" y="3927477"/>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30" name="رابط مستقيم 29"/>
          <p:cNvCxnSpPr/>
          <p:nvPr/>
        </p:nvCxnSpPr>
        <p:spPr>
          <a:xfrm rot="10800000">
            <a:off x="2071671" y="4572008"/>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31" name="رابط مستقيم 30"/>
          <p:cNvCxnSpPr/>
          <p:nvPr/>
        </p:nvCxnSpPr>
        <p:spPr>
          <a:xfrm rot="10800000">
            <a:off x="1142976" y="5284800"/>
            <a:ext cx="500066" cy="1588"/>
          </a:xfrm>
          <a:prstGeom prst="line">
            <a:avLst/>
          </a:prstGeom>
          <a:ln w="22225"/>
        </p:spPr>
        <p:style>
          <a:lnRef idx="1">
            <a:schemeClr val="accent1"/>
          </a:lnRef>
          <a:fillRef idx="0">
            <a:schemeClr val="accent1"/>
          </a:fillRef>
          <a:effectRef idx="0">
            <a:schemeClr val="accent1"/>
          </a:effectRef>
          <a:fontRef idx="minor">
            <a:schemeClr val="tx1"/>
          </a:fontRef>
        </p:style>
      </p:cxnSp>
      <p:cxnSp>
        <p:nvCxnSpPr>
          <p:cNvPr id="33" name="رابط كسهم مستقيم 32"/>
          <p:cNvCxnSpPr/>
          <p:nvPr/>
        </p:nvCxnSpPr>
        <p:spPr>
          <a:xfrm rot="5400000" flipH="1" flipV="1">
            <a:off x="7608115" y="2464587"/>
            <a:ext cx="357190"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34" name="رابط كسهم مستقيم 33"/>
          <p:cNvCxnSpPr/>
          <p:nvPr/>
        </p:nvCxnSpPr>
        <p:spPr>
          <a:xfrm rot="5400000" flipH="1" flipV="1">
            <a:off x="6821503" y="3178173"/>
            <a:ext cx="357190"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35" name="رابط كسهم مستقيم 34"/>
          <p:cNvCxnSpPr/>
          <p:nvPr/>
        </p:nvCxnSpPr>
        <p:spPr>
          <a:xfrm rot="5400000" flipH="1" flipV="1">
            <a:off x="5964247" y="3821115"/>
            <a:ext cx="357190"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36" name="رابط كسهم مستقيم 35"/>
          <p:cNvCxnSpPr/>
          <p:nvPr/>
        </p:nvCxnSpPr>
        <p:spPr>
          <a:xfrm rot="5400000" flipH="1" flipV="1">
            <a:off x="4821239" y="4464057"/>
            <a:ext cx="357190"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37" name="رابط كسهم مستقيم 36"/>
          <p:cNvCxnSpPr/>
          <p:nvPr/>
        </p:nvCxnSpPr>
        <p:spPr>
          <a:xfrm rot="5400000" flipH="1" flipV="1">
            <a:off x="3751257" y="5106999"/>
            <a:ext cx="357190"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38" name="رابط كسهم مستقيم 37"/>
          <p:cNvCxnSpPr/>
          <p:nvPr/>
        </p:nvCxnSpPr>
        <p:spPr>
          <a:xfrm rot="5400000" flipH="1" flipV="1">
            <a:off x="2607455" y="5750735"/>
            <a:ext cx="500066"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40" name="رابط كسهم مستقيم 39"/>
          <p:cNvCxnSpPr/>
          <p:nvPr/>
        </p:nvCxnSpPr>
        <p:spPr>
          <a:xfrm rot="5400000">
            <a:off x="969540" y="5459824"/>
            <a:ext cx="346872"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43" name="رابط كسهم مستقيم 42"/>
          <p:cNvCxnSpPr/>
          <p:nvPr/>
        </p:nvCxnSpPr>
        <p:spPr>
          <a:xfrm rot="5400000">
            <a:off x="1899028" y="4744650"/>
            <a:ext cx="346872"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44" name="رابط كسهم مستقيم 43"/>
          <p:cNvCxnSpPr/>
          <p:nvPr/>
        </p:nvCxnSpPr>
        <p:spPr>
          <a:xfrm rot="5400000">
            <a:off x="3183324" y="4112026"/>
            <a:ext cx="346872"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45" name="رابط كسهم مستقيم 44"/>
          <p:cNvCxnSpPr/>
          <p:nvPr/>
        </p:nvCxnSpPr>
        <p:spPr>
          <a:xfrm rot="5400000">
            <a:off x="4040579" y="3458766"/>
            <a:ext cx="346872"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46" name="رابط كسهم مستقيم 45"/>
          <p:cNvCxnSpPr/>
          <p:nvPr/>
        </p:nvCxnSpPr>
        <p:spPr>
          <a:xfrm rot="5400000">
            <a:off x="4827986" y="2887262"/>
            <a:ext cx="346872"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cxnSp>
        <p:nvCxnSpPr>
          <p:cNvPr id="47" name="رابط كسهم مستقيم 46"/>
          <p:cNvCxnSpPr/>
          <p:nvPr/>
        </p:nvCxnSpPr>
        <p:spPr>
          <a:xfrm rot="5400000">
            <a:off x="6040844" y="2244320"/>
            <a:ext cx="346872" cy="1588"/>
          </a:xfrm>
          <a:prstGeom prst="straightConnector1">
            <a:avLst/>
          </a:prstGeom>
          <a:ln w="2222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354</TotalTime>
  <Words>1232</Words>
  <PresentationFormat>عرض على الشاشة (3:4)‏</PresentationFormat>
  <Paragraphs>140</Paragraphs>
  <Slides>15</Slides>
  <Notes>0</Notes>
  <HiddenSlides>0</HiddenSlides>
  <MMClips>0</MMClips>
  <ScaleCrop>false</ScaleCrop>
  <HeadingPairs>
    <vt:vector size="4" baseType="variant">
      <vt:variant>
        <vt:lpstr>سمة</vt:lpstr>
      </vt:variant>
      <vt:variant>
        <vt:i4>1</vt:i4>
      </vt:variant>
      <vt:variant>
        <vt:lpstr>عناوين الشرائح</vt:lpstr>
      </vt:variant>
      <vt:variant>
        <vt:i4>15</vt:i4>
      </vt:variant>
    </vt:vector>
  </HeadingPairs>
  <TitlesOfParts>
    <vt:vector size="16" baseType="lpstr">
      <vt:lpstr>سمة Office</vt:lpstr>
      <vt:lpstr>مشروع التخرج طريقك لرسم مستقبل علمي وعملي ناجح</vt:lpstr>
      <vt:lpstr>المحتوى                                            Contents</vt:lpstr>
      <vt:lpstr>مقدمة                                           Introduction</vt:lpstr>
      <vt:lpstr>مصطلحات هامة                             Important Terms</vt:lpstr>
      <vt:lpstr>مفهوم مشروع التخرج        What’s Graduation Project?</vt:lpstr>
      <vt:lpstr>أهمية مشروع التخرج             The Importance of the Graduation Project</vt:lpstr>
      <vt:lpstr>كيفية إدارة مشروع التخرج       How to manage the graduation project</vt:lpstr>
      <vt:lpstr>كيفية إدارة مشروع التخرج       How to manage the graduation project</vt:lpstr>
      <vt:lpstr>مراحل المشروع                                                                 Project Phases</vt:lpstr>
      <vt:lpstr>ميثاق مشروع التخرج                                       Project Charter</vt:lpstr>
      <vt:lpstr>كتابة الوثيقة النهائية                                            Documentation</vt:lpstr>
      <vt:lpstr>التقرير الشهري                        Monthly Progress Report</vt:lpstr>
      <vt:lpstr>حلقة علمية                                                   Seminar</vt:lpstr>
      <vt:lpstr>التقديم الشفهي                                      Oral Presentation</vt:lpstr>
      <vt:lpstr>الشريحة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مشروع التخرج طريقك لرسم مستقبل علمي وعملي ناجح</dc:title>
  <cp:lastModifiedBy>userabc</cp:lastModifiedBy>
  <cp:revision>96</cp:revision>
  <dcterms:modified xsi:type="dcterms:W3CDTF">2012-02-06T06:02:08Z</dcterms:modified>
</cp:coreProperties>
</file>