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114"/>
  </p:notesMasterIdLst>
  <p:handoutMasterIdLst>
    <p:handoutMasterId r:id="rId115"/>
  </p:handoutMasterIdLst>
  <p:sldIdLst>
    <p:sldId id="298" r:id="rId2"/>
    <p:sldId id="269" r:id="rId3"/>
    <p:sldId id="660" r:id="rId4"/>
    <p:sldId id="661" r:id="rId5"/>
    <p:sldId id="662" r:id="rId6"/>
    <p:sldId id="663" r:id="rId7"/>
    <p:sldId id="664" r:id="rId8"/>
    <p:sldId id="665" r:id="rId9"/>
    <p:sldId id="666" r:id="rId10"/>
    <p:sldId id="667" r:id="rId11"/>
    <p:sldId id="668" r:id="rId12"/>
    <p:sldId id="669" r:id="rId13"/>
    <p:sldId id="670" r:id="rId14"/>
    <p:sldId id="671" r:id="rId15"/>
    <p:sldId id="673" r:id="rId16"/>
    <p:sldId id="674" r:id="rId17"/>
    <p:sldId id="715" r:id="rId18"/>
    <p:sldId id="676" r:id="rId19"/>
    <p:sldId id="677" r:id="rId20"/>
    <p:sldId id="678" r:id="rId21"/>
    <p:sldId id="679" r:id="rId22"/>
    <p:sldId id="680" r:id="rId23"/>
    <p:sldId id="682" r:id="rId24"/>
    <p:sldId id="683" r:id="rId25"/>
    <p:sldId id="684" r:id="rId26"/>
    <p:sldId id="685" r:id="rId27"/>
    <p:sldId id="686" r:id="rId28"/>
    <p:sldId id="687" r:id="rId29"/>
    <p:sldId id="688" r:id="rId30"/>
    <p:sldId id="700" r:id="rId31"/>
    <p:sldId id="701" r:id="rId32"/>
    <p:sldId id="693" r:id="rId33"/>
    <p:sldId id="602" r:id="rId34"/>
    <p:sldId id="603" r:id="rId35"/>
    <p:sldId id="604" r:id="rId36"/>
    <p:sldId id="605" r:id="rId37"/>
    <p:sldId id="607" r:id="rId38"/>
    <p:sldId id="606" r:id="rId39"/>
    <p:sldId id="609" r:id="rId40"/>
    <p:sldId id="610" r:id="rId41"/>
    <p:sldId id="611" r:id="rId42"/>
    <p:sldId id="707" r:id="rId43"/>
    <p:sldId id="706" r:id="rId44"/>
    <p:sldId id="704" r:id="rId45"/>
    <p:sldId id="705" r:id="rId46"/>
    <p:sldId id="617" r:id="rId47"/>
    <p:sldId id="619" r:id="rId48"/>
    <p:sldId id="620" r:id="rId49"/>
    <p:sldId id="690" r:id="rId50"/>
    <p:sldId id="689" r:id="rId51"/>
    <p:sldId id="708" r:id="rId52"/>
    <p:sldId id="703" r:id="rId53"/>
    <p:sldId id="623" r:id="rId54"/>
    <p:sldId id="624" r:id="rId55"/>
    <p:sldId id="625" r:id="rId56"/>
    <p:sldId id="626" r:id="rId57"/>
    <p:sldId id="627" r:id="rId58"/>
    <p:sldId id="691" r:id="rId59"/>
    <p:sldId id="628" r:id="rId60"/>
    <p:sldId id="630" r:id="rId61"/>
    <p:sldId id="632" r:id="rId62"/>
    <p:sldId id="634" r:id="rId63"/>
    <p:sldId id="643" r:id="rId64"/>
    <p:sldId id="644" r:id="rId65"/>
    <p:sldId id="647" r:id="rId66"/>
    <p:sldId id="648" r:id="rId67"/>
    <p:sldId id="649" r:id="rId68"/>
    <p:sldId id="692" r:id="rId69"/>
    <p:sldId id="652" r:id="rId70"/>
    <p:sldId id="653" r:id="rId71"/>
    <p:sldId id="654" r:id="rId72"/>
    <p:sldId id="694" r:id="rId73"/>
    <p:sldId id="571" r:id="rId74"/>
    <p:sldId id="470" r:id="rId75"/>
    <p:sldId id="469" r:id="rId76"/>
    <p:sldId id="577" r:id="rId77"/>
    <p:sldId id="575" r:id="rId78"/>
    <p:sldId id="578" r:id="rId79"/>
    <p:sldId id="572" r:id="rId80"/>
    <p:sldId id="548" r:id="rId81"/>
    <p:sldId id="468" r:id="rId82"/>
    <p:sldId id="709" r:id="rId83"/>
    <p:sldId id="573" r:id="rId84"/>
    <p:sldId id="574" r:id="rId85"/>
    <p:sldId id="579" r:id="rId86"/>
    <p:sldId id="580" r:id="rId87"/>
    <p:sldId id="581" r:id="rId88"/>
    <p:sldId id="509" r:id="rId89"/>
    <p:sldId id="595" r:id="rId90"/>
    <p:sldId id="596" r:id="rId91"/>
    <p:sldId id="710" r:id="rId92"/>
    <p:sldId id="711" r:id="rId93"/>
    <p:sldId id="695" r:id="rId94"/>
    <p:sldId id="582" r:id="rId95"/>
    <p:sldId id="583" r:id="rId96"/>
    <p:sldId id="584" r:id="rId97"/>
    <p:sldId id="585" r:id="rId98"/>
    <p:sldId id="522" r:id="rId99"/>
    <p:sldId id="488" r:id="rId100"/>
    <p:sldId id="586" r:id="rId101"/>
    <p:sldId id="587" r:id="rId102"/>
    <p:sldId id="489" r:id="rId103"/>
    <p:sldId id="588" r:id="rId104"/>
    <p:sldId id="589" r:id="rId105"/>
    <p:sldId id="590" r:id="rId106"/>
    <p:sldId id="494" r:id="rId107"/>
    <p:sldId id="523" r:id="rId108"/>
    <p:sldId id="591" r:id="rId109"/>
    <p:sldId id="713" r:id="rId110"/>
    <p:sldId id="594" r:id="rId111"/>
    <p:sldId id="593" r:id="rId112"/>
    <p:sldId id="696" r:id="rId113"/>
  </p:sldIdLst>
  <p:sldSz cx="114300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h4" id="{687F482B-68D7-4247-A3A4-8D4B91F2DA4D}">
          <p14:sldIdLst>
            <p14:sldId id="298"/>
            <p14:sldId id="269"/>
          </p14:sldIdLst>
        </p14:section>
        <p14:section name="lecture 8" id="{0E1FE873-FD7E-408B-AF21-8D5167D430A0}">
          <p14:sldIdLst>
            <p14:sldId id="660"/>
            <p14:sldId id="661"/>
            <p14:sldId id="662"/>
            <p14:sldId id="663"/>
            <p14:sldId id="664"/>
            <p14:sldId id="665"/>
            <p14:sldId id="666"/>
            <p14:sldId id="667"/>
            <p14:sldId id="668"/>
            <p14:sldId id="669"/>
            <p14:sldId id="670"/>
            <p14:sldId id="671"/>
            <p14:sldId id="673"/>
            <p14:sldId id="674"/>
            <p14:sldId id="715"/>
            <p14:sldId id="676"/>
            <p14:sldId id="677"/>
            <p14:sldId id="678"/>
            <p14:sldId id="679"/>
            <p14:sldId id="680"/>
            <p14:sldId id="682"/>
            <p14:sldId id="683"/>
            <p14:sldId id="684"/>
            <p14:sldId id="685"/>
            <p14:sldId id="686"/>
            <p14:sldId id="687"/>
            <p14:sldId id="688"/>
            <p14:sldId id="700"/>
            <p14:sldId id="701"/>
            <p14:sldId id="693"/>
          </p14:sldIdLst>
        </p14:section>
        <p14:section name="lecture 9" id="{069ABD87-56F7-4EA2-A64D-4050DFA64BDF}">
          <p14:sldIdLst>
            <p14:sldId id="602"/>
            <p14:sldId id="603"/>
            <p14:sldId id="604"/>
            <p14:sldId id="605"/>
            <p14:sldId id="607"/>
            <p14:sldId id="606"/>
            <p14:sldId id="609"/>
            <p14:sldId id="610"/>
            <p14:sldId id="611"/>
            <p14:sldId id="707"/>
            <p14:sldId id="706"/>
            <p14:sldId id="704"/>
            <p14:sldId id="705"/>
            <p14:sldId id="617"/>
            <p14:sldId id="619"/>
            <p14:sldId id="620"/>
            <p14:sldId id="690"/>
            <p14:sldId id="689"/>
            <p14:sldId id="708"/>
            <p14:sldId id="703"/>
          </p14:sldIdLst>
        </p14:section>
        <p14:section name="Untitled Section" id="{B78250A9-44A0-42A9-B44D-ECF2DE292A74}">
          <p14:sldIdLst>
            <p14:sldId id="623"/>
            <p14:sldId id="624"/>
            <p14:sldId id="625"/>
            <p14:sldId id="626"/>
            <p14:sldId id="627"/>
            <p14:sldId id="691"/>
            <p14:sldId id="628"/>
            <p14:sldId id="630"/>
            <p14:sldId id="632"/>
            <p14:sldId id="634"/>
            <p14:sldId id="643"/>
            <p14:sldId id="644"/>
            <p14:sldId id="647"/>
            <p14:sldId id="648"/>
            <p14:sldId id="649"/>
            <p14:sldId id="692"/>
            <p14:sldId id="652"/>
            <p14:sldId id="653"/>
            <p14:sldId id="654"/>
            <p14:sldId id="694"/>
          </p14:sldIdLst>
        </p14:section>
        <p14:section name="lecture 10" id="{765C3E70-B0FC-47BE-8A75-9AC660497F1F}">
          <p14:sldIdLst>
            <p14:sldId id="571"/>
            <p14:sldId id="470"/>
            <p14:sldId id="469"/>
            <p14:sldId id="577"/>
            <p14:sldId id="575"/>
            <p14:sldId id="578"/>
            <p14:sldId id="572"/>
            <p14:sldId id="548"/>
            <p14:sldId id="468"/>
            <p14:sldId id="709"/>
            <p14:sldId id="573"/>
            <p14:sldId id="574"/>
            <p14:sldId id="579"/>
            <p14:sldId id="580"/>
            <p14:sldId id="581"/>
            <p14:sldId id="509"/>
            <p14:sldId id="595"/>
            <p14:sldId id="596"/>
            <p14:sldId id="710"/>
            <p14:sldId id="711"/>
            <p14:sldId id="695"/>
          </p14:sldIdLst>
        </p14:section>
        <p14:section name="lecture 11" id="{AFBB3E33-F9BB-49DF-9375-6FEBE7F6FC73}">
          <p14:sldIdLst>
            <p14:sldId id="582"/>
            <p14:sldId id="583"/>
            <p14:sldId id="584"/>
            <p14:sldId id="585"/>
            <p14:sldId id="522"/>
            <p14:sldId id="488"/>
            <p14:sldId id="586"/>
            <p14:sldId id="587"/>
            <p14:sldId id="489"/>
            <p14:sldId id="588"/>
            <p14:sldId id="589"/>
            <p14:sldId id="590"/>
            <p14:sldId id="494"/>
            <p14:sldId id="523"/>
            <p14:sldId id="591"/>
            <p14:sldId id="713"/>
            <p14:sldId id="594"/>
            <p14:sldId id="593"/>
            <p14:sldId id="6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8939"/>
    <a:srgbClr val="FFFFE5"/>
    <a:srgbClr val="669900"/>
    <a:srgbClr val="FF00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408" autoAdjust="0"/>
  </p:normalViewPr>
  <p:slideViewPr>
    <p:cSldViewPr snapToGrid="0">
      <p:cViewPr varScale="1">
        <p:scale>
          <a:sx n="57" d="100"/>
          <a:sy n="57" d="100"/>
        </p:scale>
        <p:origin x="10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notesMaster" Target="notesMasters/notesMaster1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microsoft.com/office/2015/10/relationships/revisionInfo" Target="revisionInfo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683806-58F0-4A70-B62D-75C59D4ECFFE}" type="doc">
      <dgm:prSet loTypeId="urn:microsoft.com/office/officeart/2005/8/layout/process2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DA2DAAD7-F38E-4DDA-B8D2-80F1086A0090}">
      <dgm:prSet/>
      <dgm:spPr/>
      <dgm:t>
        <a:bodyPr/>
        <a:lstStyle/>
        <a:p>
          <a:pPr rtl="0"/>
          <a:r>
            <a:rPr lang="en-US" dirty="0" smtClean="0"/>
            <a:t>since molarity relates the moles of solute to the liters of solution</a:t>
          </a:r>
          <a:endParaRPr lang="en-US" dirty="0"/>
        </a:p>
      </dgm:t>
    </dgm:pt>
    <dgm:pt modelId="{C7CF1BAC-88B2-47B8-9B59-4C7F66677509}" type="parTrans" cxnId="{88A4CD4D-3187-42D8-AC9F-9AD976F613ED}">
      <dgm:prSet/>
      <dgm:spPr/>
      <dgm:t>
        <a:bodyPr/>
        <a:lstStyle/>
        <a:p>
          <a:endParaRPr lang="en-US"/>
        </a:p>
      </dgm:t>
    </dgm:pt>
    <dgm:pt modelId="{EFE79A5B-F5FD-423D-986D-5B562D1496BA}" type="sibTrans" cxnId="{88A4CD4D-3187-42D8-AC9F-9AD976F613ED}">
      <dgm:prSet/>
      <dgm:spPr/>
      <dgm:t>
        <a:bodyPr/>
        <a:lstStyle/>
        <a:p>
          <a:endParaRPr lang="en-US"/>
        </a:p>
      </dgm:t>
    </dgm:pt>
    <dgm:pt modelId="{6ADBF2CF-E3EA-43C3-AA92-C31F93ACB6E0}">
      <dgm:prSet/>
      <dgm:spPr/>
      <dgm:t>
        <a:bodyPr/>
        <a:lstStyle/>
        <a:p>
          <a:pPr rtl="0"/>
          <a:r>
            <a:rPr lang="en-US" dirty="0" smtClean="0"/>
            <a:t>it can be used to convert between amount of reactants and/or products in a chemical reaction</a:t>
          </a:r>
          <a:endParaRPr lang="en-US" dirty="0"/>
        </a:p>
      </dgm:t>
    </dgm:pt>
    <dgm:pt modelId="{B4BE4062-3666-4788-8A7A-3394553F11B3}" type="parTrans" cxnId="{AFE1734D-4796-463A-9143-E88C7A9AEE54}">
      <dgm:prSet/>
      <dgm:spPr/>
      <dgm:t>
        <a:bodyPr/>
        <a:lstStyle/>
        <a:p>
          <a:endParaRPr lang="en-US"/>
        </a:p>
      </dgm:t>
    </dgm:pt>
    <dgm:pt modelId="{A451B98A-6E13-4BB7-8E78-15763C413459}" type="sibTrans" cxnId="{AFE1734D-4796-463A-9143-E88C7A9AEE54}">
      <dgm:prSet/>
      <dgm:spPr/>
      <dgm:t>
        <a:bodyPr/>
        <a:lstStyle/>
        <a:p>
          <a:endParaRPr lang="en-US"/>
        </a:p>
      </dgm:t>
    </dgm:pt>
    <dgm:pt modelId="{88CD1605-B49B-44FF-AB2E-C18027F9B87C}" type="pres">
      <dgm:prSet presAssocID="{86683806-58F0-4A70-B62D-75C59D4ECFFE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072CDA-F6DF-45A8-B663-5F55BC1F7297}" type="pres">
      <dgm:prSet presAssocID="{DA2DAAD7-F38E-4DDA-B8D2-80F1086A0090}" presName="node" presStyleLbl="node1" presStyleIdx="0" presStyleCnt="2" custScaleX="638654" custScaleY="610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AA1E8C-867C-4245-A240-559B50ACB1A9}" type="pres">
      <dgm:prSet presAssocID="{EFE79A5B-F5FD-423D-986D-5B562D1496BA}" presName="sibTrans" presStyleLbl="sibTrans2D1" presStyleIdx="0" presStyleCnt="1"/>
      <dgm:spPr/>
      <dgm:t>
        <a:bodyPr/>
        <a:lstStyle/>
        <a:p>
          <a:endParaRPr lang="en-US"/>
        </a:p>
      </dgm:t>
    </dgm:pt>
    <dgm:pt modelId="{00ABDDC3-20E6-49BD-A166-845EE057194B}" type="pres">
      <dgm:prSet presAssocID="{EFE79A5B-F5FD-423D-986D-5B562D1496BA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988811ED-DE38-44E6-826A-DEAD5BE4B4B3}" type="pres">
      <dgm:prSet presAssocID="{6ADBF2CF-E3EA-43C3-AA92-C31F93ACB6E0}" presName="node" presStyleLbl="node1" presStyleIdx="1" presStyleCnt="2" custScaleX="637609" custLinFactNeighborX="407" custLinFactNeighborY="33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D88911-2A76-4533-9C05-5070675E1B4A}" type="presOf" srcId="{86683806-58F0-4A70-B62D-75C59D4ECFFE}" destId="{88CD1605-B49B-44FF-AB2E-C18027F9B87C}" srcOrd="0" destOrd="0" presId="urn:microsoft.com/office/officeart/2005/8/layout/process2"/>
    <dgm:cxn modelId="{7E72ACBE-A6C5-4ECE-A639-297CF705D45D}" type="presOf" srcId="{DA2DAAD7-F38E-4DDA-B8D2-80F1086A0090}" destId="{48072CDA-F6DF-45A8-B663-5F55BC1F7297}" srcOrd="0" destOrd="0" presId="urn:microsoft.com/office/officeart/2005/8/layout/process2"/>
    <dgm:cxn modelId="{B601B4FF-3F37-41DF-83E8-B7EDF99C690F}" type="presOf" srcId="{EFE79A5B-F5FD-423D-986D-5B562D1496BA}" destId="{00ABDDC3-20E6-49BD-A166-845EE057194B}" srcOrd="1" destOrd="0" presId="urn:microsoft.com/office/officeart/2005/8/layout/process2"/>
    <dgm:cxn modelId="{D9CF7E56-ADD4-43B0-9A37-B45A54F0F43C}" type="presOf" srcId="{EFE79A5B-F5FD-423D-986D-5B562D1496BA}" destId="{41AA1E8C-867C-4245-A240-559B50ACB1A9}" srcOrd="0" destOrd="0" presId="urn:microsoft.com/office/officeart/2005/8/layout/process2"/>
    <dgm:cxn modelId="{AFE1734D-4796-463A-9143-E88C7A9AEE54}" srcId="{86683806-58F0-4A70-B62D-75C59D4ECFFE}" destId="{6ADBF2CF-E3EA-43C3-AA92-C31F93ACB6E0}" srcOrd="1" destOrd="0" parTransId="{B4BE4062-3666-4788-8A7A-3394553F11B3}" sibTransId="{A451B98A-6E13-4BB7-8E78-15763C413459}"/>
    <dgm:cxn modelId="{88A4CD4D-3187-42D8-AC9F-9AD976F613ED}" srcId="{86683806-58F0-4A70-B62D-75C59D4ECFFE}" destId="{DA2DAAD7-F38E-4DDA-B8D2-80F1086A0090}" srcOrd="0" destOrd="0" parTransId="{C7CF1BAC-88B2-47B8-9B59-4C7F66677509}" sibTransId="{EFE79A5B-F5FD-423D-986D-5B562D1496BA}"/>
    <dgm:cxn modelId="{935DBAB3-4944-47E0-9C98-C8A976DE23E1}" type="presOf" srcId="{6ADBF2CF-E3EA-43C3-AA92-C31F93ACB6E0}" destId="{988811ED-DE38-44E6-826A-DEAD5BE4B4B3}" srcOrd="0" destOrd="0" presId="urn:microsoft.com/office/officeart/2005/8/layout/process2"/>
    <dgm:cxn modelId="{2418A6EC-606C-4182-9CB1-C8F620CBD9CF}" type="presParOf" srcId="{88CD1605-B49B-44FF-AB2E-C18027F9B87C}" destId="{48072CDA-F6DF-45A8-B663-5F55BC1F7297}" srcOrd="0" destOrd="0" presId="urn:microsoft.com/office/officeart/2005/8/layout/process2"/>
    <dgm:cxn modelId="{94F7ECF4-94E6-4C65-A9EC-09106E18ED04}" type="presParOf" srcId="{88CD1605-B49B-44FF-AB2E-C18027F9B87C}" destId="{41AA1E8C-867C-4245-A240-559B50ACB1A9}" srcOrd="1" destOrd="0" presId="urn:microsoft.com/office/officeart/2005/8/layout/process2"/>
    <dgm:cxn modelId="{8C834573-A412-4591-8047-9E6D8D5DAF12}" type="presParOf" srcId="{41AA1E8C-867C-4245-A240-559B50ACB1A9}" destId="{00ABDDC3-20E6-49BD-A166-845EE057194B}" srcOrd="0" destOrd="0" presId="urn:microsoft.com/office/officeart/2005/8/layout/process2"/>
    <dgm:cxn modelId="{02CC483A-92FD-43FD-AAE5-D3C4A42AF3AE}" type="presParOf" srcId="{88CD1605-B49B-44FF-AB2E-C18027F9B87C}" destId="{988811ED-DE38-44E6-826A-DEAD5BE4B4B3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E8D9FE-50AD-44BE-8B9D-B38AD984236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B25549-22B2-4462-804B-32DF2FB07F9A}">
      <dgm:prSet custT="1"/>
      <dgm:spPr/>
      <dgm:t>
        <a:bodyPr/>
        <a:lstStyle/>
        <a:p>
          <a:pPr rtl="0"/>
          <a:r>
            <a:rPr lang="en-US" sz="2400" dirty="0" smtClean="0"/>
            <a:t>Strong acids and bases</a:t>
          </a:r>
          <a:endParaRPr lang="en-US" sz="2400" dirty="0"/>
        </a:p>
      </dgm:t>
    </dgm:pt>
    <dgm:pt modelId="{926F368C-817D-4310-A1FF-47412D1D0C77}" type="parTrans" cxnId="{0C3527CC-2BC6-4D11-99DF-FB47FBDC4A65}">
      <dgm:prSet/>
      <dgm:spPr/>
      <dgm:t>
        <a:bodyPr/>
        <a:lstStyle/>
        <a:p>
          <a:endParaRPr lang="en-US" sz="2400"/>
        </a:p>
      </dgm:t>
    </dgm:pt>
    <dgm:pt modelId="{67948F8D-B79B-4E4C-92D8-E42BCCD6BB5E}" type="sibTrans" cxnId="{0C3527CC-2BC6-4D11-99DF-FB47FBDC4A65}">
      <dgm:prSet/>
      <dgm:spPr/>
      <dgm:t>
        <a:bodyPr/>
        <a:lstStyle/>
        <a:p>
          <a:endParaRPr lang="en-US" sz="2400"/>
        </a:p>
      </dgm:t>
    </dgm:pt>
    <dgm:pt modelId="{F6401F07-8D4A-4E51-A1BD-CE8FA025AB9C}">
      <dgm:prSet custT="1"/>
      <dgm:spPr/>
      <dgm:t>
        <a:bodyPr/>
        <a:lstStyle/>
        <a:p>
          <a:pPr rtl="0"/>
          <a:r>
            <a:rPr lang="en-US" sz="2400" dirty="0" smtClean="0"/>
            <a:t>Soluble ionic compounds</a:t>
          </a:r>
          <a:endParaRPr lang="en-US" sz="2400" dirty="0"/>
        </a:p>
      </dgm:t>
    </dgm:pt>
    <dgm:pt modelId="{1A149066-B8C6-41F6-92C0-88FECF00E8F6}" type="parTrans" cxnId="{B5E47A56-3996-4648-8E2A-33E647512A68}">
      <dgm:prSet/>
      <dgm:spPr/>
      <dgm:t>
        <a:bodyPr/>
        <a:lstStyle/>
        <a:p>
          <a:endParaRPr lang="en-US" sz="2400"/>
        </a:p>
      </dgm:t>
    </dgm:pt>
    <dgm:pt modelId="{45FDCE99-3374-426E-B567-D131036F4916}" type="sibTrans" cxnId="{B5E47A56-3996-4648-8E2A-33E647512A68}">
      <dgm:prSet/>
      <dgm:spPr/>
      <dgm:t>
        <a:bodyPr/>
        <a:lstStyle/>
        <a:p>
          <a:endParaRPr lang="en-US" sz="2400"/>
        </a:p>
      </dgm:t>
    </dgm:pt>
    <dgm:pt modelId="{A0C9F6FC-4D2F-466B-A925-314853DC9F53}">
      <dgm:prSet custT="1"/>
      <dgm:spPr/>
      <dgm:t>
        <a:bodyPr/>
        <a:lstStyle/>
        <a:p>
          <a:pPr rtl="0"/>
          <a:r>
            <a:rPr lang="en-US" sz="2400" dirty="0" smtClean="0"/>
            <a:t>Weak acids and bases </a:t>
          </a:r>
          <a:endParaRPr lang="en-US" sz="2400" dirty="0"/>
        </a:p>
      </dgm:t>
    </dgm:pt>
    <dgm:pt modelId="{D2819F14-2F73-4689-AEA0-17AAFD355805}" type="parTrans" cxnId="{7A3E1AB6-76AA-4101-89AD-1C51242399E9}">
      <dgm:prSet/>
      <dgm:spPr/>
      <dgm:t>
        <a:bodyPr/>
        <a:lstStyle/>
        <a:p>
          <a:endParaRPr lang="en-US" sz="2400"/>
        </a:p>
      </dgm:t>
    </dgm:pt>
    <dgm:pt modelId="{F515E2F7-6D52-4050-B3A1-FB7296BEE68F}" type="sibTrans" cxnId="{7A3E1AB6-76AA-4101-89AD-1C51242399E9}">
      <dgm:prSet/>
      <dgm:spPr/>
      <dgm:t>
        <a:bodyPr/>
        <a:lstStyle/>
        <a:p>
          <a:endParaRPr lang="en-US" sz="2400"/>
        </a:p>
      </dgm:t>
    </dgm:pt>
    <dgm:pt modelId="{E2F3E879-B2D4-4415-B5CE-B42568883AAE}">
      <dgm:prSet custT="1"/>
      <dgm:spPr/>
      <dgm:t>
        <a:bodyPr/>
        <a:lstStyle/>
        <a:p>
          <a:pPr rtl="0"/>
          <a:r>
            <a:rPr lang="en-US" sz="2400" dirty="0" smtClean="0"/>
            <a:t>Insoluble ionic compounds</a:t>
          </a:r>
          <a:endParaRPr lang="en-US" sz="2400" dirty="0"/>
        </a:p>
      </dgm:t>
    </dgm:pt>
    <dgm:pt modelId="{92159336-D343-495B-B750-F4B103B5C4B4}" type="parTrans" cxnId="{AE6AA744-B1BD-42FF-9790-64652421FFEC}">
      <dgm:prSet/>
      <dgm:spPr/>
      <dgm:t>
        <a:bodyPr/>
        <a:lstStyle/>
        <a:p>
          <a:endParaRPr lang="en-US" sz="2400"/>
        </a:p>
      </dgm:t>
    </dgm:pt>
    <dgm:pt modelId="{B6BE1E81-1872-4FC4-A75C-EC4C566238D3}" type="sibTrans" cxnId="{AE6AA744-B1BD-42FF-9790-64652421FFEC}">
      <dgm:prSet/>
      <dgm:spPr/>
      <dgm:t>
        <a:bodyPr/>
        <a:lstStyle/>
        <a:p>
          <a:endParaRPr lang="en-US" sz="2400"/>
        </a:p>
      </dgm:t>
    </dgm:pt>
    <dgm:pt modelId="{D772E6F5-C06F-45F5-8CB4-32532430BD77}">
      <dgm:prSet custT="1"/>
      <dgm:spPr/>
      <dgm:t>
        <a:bodyPr/>
        <a:lstStyle/>
        <a:p>
          <a:r>
            <a:rPr lang="en-US" sz="2400" b="1" dirty="0" smtClean="0"/>
            <a:t>Strong electrolytes</a:t>
          </a:r>
          <a:endParaRPr lang="en-US" sz="2400" dirty="0"/>
        </a:p>
      </dgm:t>
    </dgm:pt>
    <dgm:pt modelId="{967EA562-34EB-4377-838F-515E52F0F443}" type="parTrans" cxnId="{B7938EBD-49BA-4260-900E-E4CC4564E40F}">
      <dgm:prSet/>
      <dgm:spPr/>
      <dgm:t>
        <a:bodyPr/>
        <a:lstStyle/>
        <a:p>
          <a:endParaRPr lang="en-US" sz="2400"/>
        </a:p>
      </dgm:t>
    </dgm:pt>
    <dgm:pt modelId="{66BE1817-EBA4-43DA-8B8E-8674686264FC}" type="sibTrans" cxnId="{B7938EBD-49BA-4260-900E-E4CC4564E40F}">
      <dgm:prSet/>
      <dgm:spPr/>
      <dgm:t>
        <a:bodyPr/>
        <a:lstStyle/>
        <a:p>
          <a:endParaRPr lang="en-US" sz="2400"/>
        </a:p>
      </dgm:t>
    </dgm:pt>
    <dgm:pt modelId="{B95539D6-9B53-44BC-90FE-7D3017ABB67C}">
      <dgm:prSet custT="1"/>
      <dgm:spPr/>
      <dgm:t>
        <a:bodyPr/>
        <a:lstStyle/>
        <a:p>
          <a:pPr rtl="0"/>
          <a:r>
            <a:rPr lang="en-US" sz="2400" b="1" dirty="0" smtClean="0"/>
            <a:t>Weak electrolytes</a:t>
          </a:r>
          <a:endParaRPr lang="en-US" sz="2400" dirty="0"/>
        </a:p>
      </dgm:t>
    </dgm:pt>
    <dgm:pt modelId="{7BCDB657-08A9-44D0-9CDB-BABDC7C41128}" type="parTrans" cxnId="{2707C4E0-CC59-4ADD-BBC4-04EFBE5DD153}">
      <dgm:prSet/>
      <dgm:spPr/>
      <dgm:t>
        <a:bodyPr/>
        <a:lstStyle/>
        <a:p>
          <a:endParaRPr lang="en-US" sz="2400"/>
        </a:p>
      </dgm:t>
    </dgm:pt>
    <dgm:pt modelId="{61EE9316-CC6F-492D-9CCA-2F15CA3AEC81}" type="sibTrans" cxnId="{2707C4E0-CC59-4ADD-BBC4-04EFBE5DD153}">
      <dgm:prSet/>
      <dgm:spPr/>
      <dgm:t>
        <a:bodyPr/>
        <a:lstStyle/>
        <a:p>
          <a:endParaRPr lang="en-US" sz="2400"/>
        </a:p>
      </dgm:t>
    </dgm:pt>
    <dgm:pt modelId="{A397CE79-EFE4-4D1B-8F3A-976D25549B91}">
      <dgm:prSet custT="1"/>
      <dgm:spPr/>
      <dgm:t>
        <a:bodyPr/>
        <a:lstStyle/>
        <a:p>
          <a:r>
            <a:rPr lang="en-US" sz="2800" b="1" dirty="0" smtClean="0"/>
            <a:t>Non-electrolytes</a:t>
          </a:r>
          <a:endParaRPr lang="en-US" sz="2800" b="1" dirty="0"/>
        </a:p>
      </dgm:t>
    </dgm:pt>
    <dgm:pt modelId="{6382DF03-AA61-4A0F-BEAF-4AB66E570FA0}" type="parTrans" cxnId="{5A6339C6-EA27-4495-8082-89E8A2B02445}">
      <dgm:prSet/>
      <dgm:spPr/>
      <dgm:t>
        <a:bodyPr/>
        <a:lstStyle/>
        <a:p>
          <a:endParaRPr lang="en-US"/>
        </a:p>
      </dgm:t>
    </dgm:pt>
    <dgm:pt modelId="{293B7A6E-5C52-479D-B31E-8788DA0395C8}" type="sibTrans" cxnId="{5A6339C6-EA27-4495-8082-89E8A2B02445}">
      <dgm:prSet/>
      <dgm:spPr/>
      <dgm:t>
        <a:bodyPr/>
        <a:lstStyle/>
        <a:p>
          <a:endParaRPr lang="en-US"/>
        </a:p>
      </dgm:t>
    </dgm:pt>
    <dgm:pt modelId="{464BBFDF-47B5-486D-B09B-593B524E3077}">
      <dgm:prSet custT="1"/>
      <dgm:spPr/>
      <dgm:t>
        <a:bodyPr/>
        <a:lstStyle/>
        <a:p>
          <a:r>
            <a:rPr lang="en-US" sz="2400" dirty="0" smtClean="0"/>
            <a:t>Molecular compound</a:t>
          </a:r>
          <a:endParaRPr lang="en-US" sz="2400" dirty="0"/>
        </a:p>
      </dgm:t>
    </dgm:pt>
    <dgm:pt modelId="{9B39093F-3642-46B2-B88A-0B47E4D2D7E5}" type="parTrans" cxnId="{1F9520F3-2E94-4920-9DCF-E3797DD0F100}">
      <dgm:prSet/>
      <dgm:spPr/>
      <dgm:t>
        <a:bodyPr/>
        <a:lstStyle/>
        <a:p>
          <a:endParaRPr lang="en-US"/>
        </a:p>
      </dgm:t>
    </dgm:pt>
    <dgm:pt modelId="{8519439B-F186-4029-8E2D-F157855D4D4D}" type="sibTrans" cxnId="{1F9520F3-2E94-4920-9DCF-E3797DD0F100}">
      <dgm:prSet/>
      <dgm:spPr/>
      <dgm:t>
        <a:bodyPr/>
        <a:lstStyle/>
        <a:p>
          <a:endParaRPr lang="en-US"/>
        </a:p>
      </dgm:t>
    </dgm:pt>
    <dgm:pt modelId="{6A989830-DBAE-4AA0-9AAB-467C712FF2FA}" type="pres">
      <dgm:prSet presAssocID="{D7E8D9FE-50AD-44BE-8B9D-B38AD984236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DE6A708-BE6A-4153-A825-6F26F90B68BB}" type="pres">
      <dgm:prSet presAssocID="{D772E6F5-C06F-45F5-8CB4-32532430BD77}" presName="root" presStyleCnt="0"/>
      <dgm:spPr/>
    </dgm:pt>
    <dgm:pt modelId="{AFB360C5-E6EA-42B1-B612-D96E1D62CA82}" type="pres">
      <dgm:prSet presAssocID="{D772E6F5-C06F-45F5-8CB4-32532430BD77}" presName="rootComposite" presStyleCnt="0"/>
      <dgm:spPr/>
    </dgm:pt>
    <dgm:pt modelId="{249F266C-A441-4EAD-8B94-E40AF30AF1F6}" type="pres">
      <dgm:prSet presAssocID="{D772E6F5-C06F-45F5-8CB4-32532430BD77}" presName="rootText" presStyleLbl="node1" presStyleIdx="0" presStyleCnt="3"/>
      <dgm:spPr/>
      <dgm:t>
        <a:bodyPr/>
        <a:lstStyle/>
        <a:p>
          <a:endParaRPr lang="en-US"/>
        </a:p>
      </dgm:t>
    </dgm:pt>
    <dgm:pt modelId="{3916471A-8B0E-49B1-921B-1D901D742BE6}" type="pres">
      <dgm:prSet presAssocID="{D772E6F5-C06F-45F5-8CB4-32532430BD77}" presName="rootConnector" presStyleLbl="node1" presStyleIdx="0" presStyleCnt="3"/>
      <dgm:spPr/>
      <dgm:t>
        <a:bodyPr/>
        <a:lstStyle/>
        <a:p>
          <a:endParaRPr lang="en-US"/>
        </a:p>
      </dgm:t>
    </dgm:pt>
    <dgm:pt modelId="{BF87CA1D-37F4-4187-A384-9E9E93E0F99F}" type="pres">
      <dgm:prSet presAssocID="{D772E6F5-C06F-45F5-8CB4-32532430BD77}" presName="childShape" presStyleCnt="0"/>
      <dgm:spPr/>
    </dgm:pt>
    <dgm:pt modelId="{5FD0BFD2-F00F-4463-AD29-EC8708579ADF}" type="pres">
      <dgm:prSet presAssocID="{926F368C-817D-4310-A1FF-47412D1D0C77}" presName="Name13" presStyleLbl="parChTrans1D2" presStyleIdx="0" presStyleCnt="5"/>
      <dgm:spPr/>
      <dgm:t>
        <a:bodyPr/>
        <a:lstStyle/>
        <a:p>
          <a:endParaRPr lang="en-US"/>
        </a:p>
      </dgm:t>
    </dgm:pt>
    <dgm:pt modelId="{9677E6DA-4ACC-473B-8BBD-470F0C77FED6}" type="pres">
      <dgm:prSet presAssocID="{F9B25549-22B2-4462-804B-32DF2FB07F9A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E1E9E-5066-437F-9941-427470B9BB0D}" type="pres">
      <dgm:prSet presAssocID="{1A149066-B8C6-41F6-92C0-88FECF00E8F6}" presName="Name13" presStyleLbl="parChTrans1D2" presStyleIdx="1" presStyleCnt="5"/>
      <dgm:spPr/>
      <dgm:t>
        <a:bodyPr/>
        <a:lstStyle/>
        <a:p>
          <a:endParaRPr lang="en-US"/>
        </a:p>
      </dgm:t>
    </dgm:pt>
    <dgm:pt modelId="{FCB7F311-5F7C-497B-8B82-C65BD27AAB29}" type="pres">
      <dgm:prSet presAssocID="{F6401F07-8D4A-4E51-A1BD-CE8FA025AB9C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CD0242-B325-4DFE-902E-3D188E7CA48F}" type="pres">
      <dgm:prSet presAssocID="{B95539D6-9B53-44BC-90FE-7D3017ABB67C}" presName="root" presStyleCnt="0"/>
      <dgm:spPr/>
    </dgm:pt>
    <dgm:pt modelId="{C357089D-6421-45D0-8B7D-1DCB115792B3}" type="pres">
      <dgm:prSet presAssocID="{B95539D6-9B53-44BC-90FE-7D3017ABB67C}" presName="rootComposite" presStyleCnt="0"/>
      <dgm:spPr/>
    </dgm:pt>
    <dgm:pt modelId="{A2AC20C3-179C-4215-80E0-9C173F7329BD}" type="pres">
      <dgm:prSet presAssocID="{B95539D6-9B53-44BC-90FE-7D3017ABB67C}" presName="rootText" presStyleLbl="node1" presStyleIdx="1" presStyleCnt="3"/>
      <dgm:spPr/>
      <dgm:t>
        <a:bodyPr/>
        <a:lstStyle/>
        <a:p>
          <a:endParaRPr lang="en-US"/>
        </a:p>
      </dgm:t>
    </dgm:pt>
    <dgm:pt modelId="{C63182B1-4135-460C-B747-4191883102BD}" type="pres">
      <dgm:prSet presAssocID="{B95539D6-9B53-44BC-90FE-7D3017ABB67C}" presName="rootConnector" presStyleLbl="node1" presStyleIdx="1" presStyleCnt="3"/>
      <dgm:spPr/>
      <dgm:t>
        <a:bodyPr/>
        <a:lstStyle/>
        <a:p>
          <a:endParaRPr lang="en-US"/>
        </a:p>
      </dgm:t>
    </dgm:pt>
    <dgm:pt modelId="{FB5E27D6-3938-484D-8116-C68A896ED60F}" type="pres">
      <dgm:prSet presAssocID="{B95539D6-9B53-44BC-90FE-7D3017ABB67C}" presName="childShape" presStyleCnt="0"/>
      <dgm:spPr/>
    </dgm:pt>
    <dgm:pt modelId="{26572B02-AA26-4A85-81E9-DE487DECCDFF}" type="pres">
      <dgm:prSet presAssocID="{D2819F14-2F73-4689-AEA0-17AAFD355805}" presName="Name13" presStyleLbl="parChTrans1D2" presStyleIdx="2" presStyleCnt="5"/>
      <dgm:spPr/>
      <dgm:t>
        <a:bodyPr/>
        <a:lstStyle/>
        <a:p>
          <a:endParaRPr lang="en-US"/>
        </a:p>
      </dgm:t>
    </dgm:pt>
    <dgm:pt modelId="{1705C950-9DD9-4A88-9808-46FDA3BDA056}" type="pres">
      <dgm:prSet presAssocID="{A0C9F6FC-4D2F-466B-A925-314853DC9F53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705B6C-FB3F-4DD4-8196-6A0B7DFE2783}" type="pres">
      <dgm:prSet presAssocID="{92159336-D343-495B-B750-F4B103B5C4B4}" presName="Name13" presStyleLbl="parChTrans1D2" presStyleIdx="3" presStyleCnt="5"/>
      <dgm:spPr/>
      <dgm:t>
        <a:bodyPr/>
        <a:lstStyle/>
        <a:p>
          <a:endParaRPr lang="en-US"/>
        </a:p>
      </dgm:t>
    </dgm:pt>
    <dgm:pt modelId="{188C56DF-F038-483C-A117-19837B20D54B}" type="pres">
      <dgm:prSet presAssocID="{E2F3E879-B2D4-4415-B5CE-B42568883AAE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E28DBA-F882-406F-8FC6-669363CD0C56}" type="pres">
      <dgm:prSet presAssocID="{A397CE79-EFE4-4D1B-8F3A-976D25549B91}" presName="root" presStyleCnt="0"/>
      <dgm:spPr/>
    </dgm:pt>
    <dgm:pt modelId="{672DC1A7-6A45-48DE-ADDA-B0D23D502AE8}" type="pres">
      <dgm:prSet presAssocID="{A397CE79-EFE4-4D1B-8F3A-976D25549B91}" presName="rootComposite" presStyleCnt="0"/>
      <dgm:spPr/>
    </dgm:pt>
    <dgm:pt modelId="{6B0E719D-6D99-4FC9-9A42-FC8679AF2E63}" type="pres">
      <dgm:prSet presAssocID="{A397CE79-EFE4-4D1B-8F3A-976D25549B91}" presName="rootText" presStyleLbl="node1" presStyleIdx="2" presStyleCnt="3"/>
      <dgm:spPr/>
      <dgm:t>
        <a:bodyPr/>
        <a:lstStyle/>
        <a:p>
          <a:endParaRPr lang="en-US"/>
        </a:p>
      </dgm:t>
    </dgm:pt>
    <dgm:pt modelId="{E55AD470-010F-4E8C-8958-025438BC660A}" type="pres">
      <dgm:prSet presAssocID="{A397CE79-EFE4-4D1B-8F3A-976D25549B91}" presName="rootConnector" presStyleLbl="node1" presStyleIdx="2" presStyleCnt="3"/>
      <dgm:spPr/>
      <dgm:t>
        <a:bodyPr/>
        <a:lstStyle/>
        <a:p>
          <a:endParaRPr lang="en-US"/>
        </a:p>
      </dgm:t>
    </dgm:pt>
    <dgm:pt modelId="{B023E966-19F8-42E9-A18E-D87C49B33447}" type="pres">
      <dgm:prSet presAssocID="{A397CE79-EFE4-4D1B-8F3A-976D25549B91}" presName="childShape" presStyleCnt="0"/>
      <dgm:spPr/>
    </dgm:pt>
    <dgm:pt modelId="{30920B2D-12AF-4B19-8776-D0AB55438B5C}" type="pres">
      <dgm:prSet presAssocID="{9B39093F-3642-46B2-B88A-0B47E4D2D7E5}" presName="Name13" presStyleLbl="parChTrans1D2" presStyleIdx="4" presStyleCnt="5"/>
      <dgm:spPr/>
      <dgm:t>
        <a:bodyPr/>
        <a:lstStyle/>
        <a:p>
          <a:endParaRPr lang="en-US"/>
        </a:p>
      </dgm:t>
    </dgm:pt>
    <dgm:pt modelId="{3864B3B7-6A42-4360-BE4E-BEA762403172}" type="pres">
      <dgm:prSet presAssocID="{464BBFDF-47B5-486D-B09B-593B524E3077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6339C6-EA27-4495-8082-89E8A2B02445}" srcId="{D7E8D9FE-50AD-44BE-8B9D-B38AD984236E}" destId="{A397CE79-EFE4-4D1B-8F3A-976D25549B91}" srcOrd="2" destOrd="0" parTransId="{6382DF03-AA61-4A0F-BEAF-4AB66E570FA0}" sibTransId="{293B7A6E-5C52-479D-B31E-8788DA0395C8}"/>
    <dgm:cxn modelId="{2707C4E0-CC59-4ADD-BBC4-04EFBE5DD153}" srcId="{D7E8D9FE-50AD-44BE-8B9D-B38AD984236E}" destId="{B95539D6-9B53-44BC-90FE-7D3017ABB67C}" srcOrd="1" destOrd="0" parTransId="{7BCDB657-08A9-44D0-9CDB-BABDC7C41128}" sibTransId="{61EE9316-CC6F-492D-9CCA-2F15CA3AEC81}"/>
    <dgm:cxn modelId="{32EC5917-1186-49B0-98FA-8A2CA624608B}" type="presOf" srcId="{B95539D6-9B53-44BC-90FE-7D3017ABB67C}" destId="{A2AC20C3-179C-4215-80E0-9C173F7329BD}" srcOrd="0" destOrd="0" presId="urn:microsoft.com/office/officeart/2005/8/layout/hierarchy3"/>
    <dgm:cxn modelId="{FFCC6DED-A272-47D2-84EC-EB80209B0F68}" type="presOf" srcId="{D2819F14-2F73-4689-AEA0-17AAFD355805}" destId="{26572B02-AA26-4A85-81E9-DE487DECCDFF}" srcOrd="0" destOrd="0" presId="urn:microsoft.com/office/officeart/2005/8/layout/hierarchy3"/>
    <dgm:cxn modelId="{121BA1D6-3E4D-484B-9BF3-22EE4EEC1795}" type="presOf" srcId="{9B39093F-3642-46B2-B88A-0B47E4D2D7E5}" destId="{30920B2D-12AF-4B19-8776-D0AB55438B5C}" srcOrd="0" destOrd="0" presId="urn:microsoft.com/office/officeart/2005/8/layout/hierarchy3"/>
    <dgm:cxn modelId="{B7938EBD-49BA-4260-900E-E4CC4564E40F}" srcId="{D7E8D9FE-50AD-44BE-8B9D-B38AD984236E}" destId="{D772E6F5-C06F-45F5-8CB4-32532430BD77}" srcOrd="0" destOrd="0" parTransId="{967EA562-34EB-4377-838F-515E52F0F443}" sibTransId="{66BE1817-EBA4-43DA-8B8E-8674686264FC}"/>
    <dgm:cxn modelId="{39F24AC6-EB1E-4DC6-A726-090CE89E7AB2}" type="presOf" srcId="{E2F3E879-B2D4-4415-B5CE-B42568883AAE}" destId="{188C56DF-F038-483C-A117-19837B20D54B}" srcOrd="0" destOrd="0" presId="urn:microsoft.com/office/officeart/2005/8/layout/hierarchy3"/>
    <dgm:cxn modelId="{A65DA77A-ECBB-4939-8E2F-FF737A566C41}" type="presOf" srcId="{92159336-D343-495B-B750-F4B103B5C4B4}" destId="{DA705B6C-FB3F-4DD4-8196-6A0B7DFE2783}" srcOrd="0" destOrd="0" presId="urn:microsoft.com/office/officeart/2005/8/layout/hierarchy3"/>
    <dgm:cxn modelId="{1F9520F3-2E94-4920-9DCF-E3797DD0F100}" srcId="{A397CE79-EFE4-4D1B-8F3A-976D25549B91}" destId="{464BBFDF-47B5-486D-B09B-593B524E3077}" srcOrd="0" destOrd="0" parTransId="{9B39093F-3642-46B2-B88A-0B47E4D2D7E5}" sibTransId="{8519439B-F186-4029-8E2D-F157855D4D4D}"/>
    <dgm:cxn modelId="{76645A15-8584-4C1F-A094-AC184853BB7B}" type="presOf" srcId="{B95539D6-9B53-44BC-90FE-7D3017ABB67C}" destId="{C63182B1-4135-460C-B747-4191883102BD}" srcOrd="1" destOrd="0" presId="urn:microsoft.com/office/officeart/2005/8/layout/hierarchy3"/>
    <dgm:cxn modelId="{D02B16AF-4C43-4A8D-820E-43911253398D}" type="presOf" srcId="{A0C9F6FC-4D2F-466B-A925-314853DC9F53}" destId="{1705C950-9DD9-4A88-9808-46FDA3BDA056}" srcOrd="0" destOrd="0" presId="urn:microsoft.com/office/officeart/2005/8/layout/hierarchy3"/>
    <dgm:cxn modelId="{0C3527CC-2BC6-4D11-99DF-FB47FBDC4A65}" srcId="{D772E6F5-C06F-45F5-8CB4-32532430BD77}" destId="{F9B25549-22B2-4462-804B-32DF2FB07F9A}" srcOrd="0" destOrd="0" parTransId="{926F368C-817D-4310-A1FF-47412D1D0C77}" sibTransId="{67948F8D-B79B-4E4C-92D8-E42BCCD6BB5E}"/>
    <dgm:cxn modelId="{F267ECB6-EF05-4661-B368-F603EB5D2BA6}" type="presOf" srcId="{D772E6F5-C06F-45F5-8CB4-32532430BD77}" destId="{249F266C-A441-4EAD-8B94-E40AF30AF1F6}" srcOrd="0" destOrd="0" presId="urn:microsoft.com/office/officeart/2005/8/layout/hierarchy3"/>
    <dgm:cxn modelId="{5367FD0E-0924-466D-82D7-82774CB0C4AE}" type="presOf" srcId="{F9B25549-22B2-4462-804B-32DF2FB07F9A}" destId="{9677E6DA-4ACC-473B-8BBD-470F0C77FED6}" srcOrd="0" destOrd="0" presId="urn:microsoft.com/office/officeart/2005/8/layout/hierarchy3"/>
    <dgm:cxn modelId="{7A3E1AB6-76AA-4101-89AD-1C51242399E9}" srcId="{B95539D6-9B53-44BC-90FE-7D3017ABB67C}" destId="{A0C9F6FC-4D2F-466B-A925-314853DC9F53}" srcOrd="0" destOrd="0" parTransId="{D2819F14-2F73-4689-AEA0-17AAFD355805}" sibTransId="{F515E2F7-6D52-4050-B3A1-FB7296BEE68F}"/>
    <dgm:cxn modelId="{B5E47A56-3996-4648-8E2A-33E647512A68}" srcId="{D772E6F5-C06F-45F5-8CB4-32532430BD77}" destId="{F6401F07-8D4A-4E51-A1BD-CE8FA025AB9C}" srcOrd="1" destOrd="0" parTransId="{1A149066-B8C6-41F6-92C0-88FECF00E8F6}" sibTransId="{45FDCE99-3374-426E-B567-D131036F4916}"/>
    <dgm:cxn modelId="{ADE9721B-8AB7-4B06-B69C-082BAA6268E4}" type="presOf" srcId="{D7E8D9FE-50AD-44BE-8B9D-B38AD984236E}" destId="{6A989830-DBAE-4AA0-9AAB-467C712FF2FA}" srcOrd="0" destOrd="0" presId="urn:microsoft.com/office/officeart/2005/8/layout/hierarchy3"/>
    <dgm:cxn modelId="{E31984E1-2EE6-46EE-A654-1E0E66DB42E2}" type="presOf" srcId="{A397CE79-EFE4-4D1B-8F3A-976D25549B91}" destId="{6B0E719D-6D99-4FC9-9A42-FC8679AF2E63}" srcOrd="0" destOrd="0" presId="urn:microsoft.com/office/officeart/2005/8/layout/hierarchy3"/>
    <dgm:cxn modelId="{333BB4B2-6755-4B35-B01D-1D69643C13FD}" type="presOf" srcId="{F6401F07-8D4A-4E51-A1BD-CE8FA025AB9C}" destId="{FCB7F311-5F7C-497B-8B82-C65BD27AAB29}" srcOrd="0" destOrd="0" presId="urn:microsoft.com/office/officeart/2005/8/layout/hierarchy3"/>
    <dgm:cxn modelId="{AE6AA744-B1BD-42FF-9790-64652421FFEC}" srcId="{B95539D6-9B53-44BC-90FE-7D3017ABB67C}" destId="{E2F3E879-B2D4-4415-B5CE-B42568883AAE}" srcOrd="1" destOrd="0" parTransId="{92159336-D343-495B-B750-F4B103B5C4B4}" sibTransId="{B6BE1E81-1872-4FC4-A75C-EC4C566238D3}"/>
    <dgm:cxn modelId="{9AC8B307-5DC8-48B2-9E24-F3F132F373D3}" type="presOf" srcId="{D772E6F5-C06F-45F5-8CB4-32532430BD77}" destId="{3916471A-8B0E-49B1-921B-1D901D742BE6}" srcOrd="1" destOrd="0" presId="urn:microsoft.com/office/officeart/2005/8/layout/hierarchy3"/>
    <dgm:cxn modelId="{7C199201-2FE6-421E-847C-C8A6EDD6C7E2}" type="presOf" srcId="{1A149066-B8C6-41F6-92C0-88FECF00E8F6}" destId="{460E1E9E-5066-437F-9941-427470B9BB0D}" srcOrd="0" destOrd="0" presId="urn:microsoft.com/office/officeart/2005/8/layout/hierarchy3"/>
    <dgm:cxn modelId="{F2908FB1-00E7-4EAD-AAB5-6A726A1E5719}" type="presOf" srcId="{464BBFDF-47B5-486D-B09B-593B524E3077}" destId="{3864B3B7-6A42-4360-BE4E-BEA762403172}" srcOrd="0" destOrd="0" presId="urn:microsoft.com/office/officeart/2005/8/layout/hierarchy3"/>
    <dgm:cxn modelId="{02848FDB-151E-4E1C-B258-ADB973C8299E}" type="presOf" srcId="{A397CE79-EFE4-4D1B-8F3A-976D25549B91}" destId="{E55AD470-010F-4E8C-8958-025438BC660A}" srcOrd="1" destOrd="0" presId="urn:microsoft.com/office/officeart/2005/8/layout/hierarchy3"/>
    <dgm:cxn modelId="{D11DAA05-F320-4A1C-9835-09C3C1CCA6AE}" type="presOf" srcId="{926F368C-817D-4310-A1FF-47412D1D0C77}" destId="{5FD0BFD2-F00F-4463-AD29-EC8708579ADF}" srcOrd="0" destOrd="0" presId="urn:microsoft.com/office/officeart/2005/8/layout/hierarchy3"/>
    <dgm:cxn modelId="{0FDE04EB-3701-41E8-849E-34F7CB93940F}" type="presParOf" srcId="{6A989830-DBAE-4AA0-9AAB-467C712FF2FA}" destId="{DDE6A708-BE6A-4153-A825-6F26F90B68BB}" srcOrd="0" destOrd="0" presId="urn:microsoft.com/office/officeart/2005/8/layout/hierarchy3"/>
    <dgm:cxn modelId="{1113DD0D-04DD-4426-97B2-673F3BE4AF9B}" type="presParOf" srcId="{DDE6A708-BE6A-4153-A825-6F26F90B68BB}" destId="{AFB360C5-E6EA-42B1-B612-D96E1D62CA82}" srcOrd="0" destOrd="0" presId="urn:microsoft.com/office/officeart/2005/8/layout/hierarchy3"/>
    <dgm:cxn modelId="{672FAB70-428A-4D58-891F-122477F31C20}" type="presParOf" srcId="{AFB360C5-E6EA-42B1-B612-D96E1D62CA82}" destId="{249F266C-A441-4EAD-8B94-E40AF30AF1F6}" srcOrd="0" destOrd="0" presId="urn:microsoft.com/office/officeart/2005/8/layout/hierarchy3"/>
    <dgm:cxn modelId="{64B86CC5-51F9-45AE-A978-7A658528D0FE}" type="presParOf" srcId="{AFB360C5-E6EA-42B1-B612-D96E1D62CA82}" destId="{3916471A-8B0E-49B1-921B-1D901D742BE6}" srcOrd="1" destOrd="0" presId="urn:microsoft.com/office/officeart/2005/8/layout/hierarchy3"/>
    <dgm:cxn modelId="{6F73E616-4B9A-4B95-97F5-B19E937AA50E}" type="presParOf" srcId="{DDE6A708-BE6A-4153-A825-6F26F90B68BB}" destId="{BF87CA1D-37F4-4187-A384-9E9E93E0F99F}" srcOrd="1" destOrd="0" presId="urn:microsoft.com/office/officeart/2005/8/layout/hierarchy3"/>
    <dgm:cxn modelId="{DA355747-383F-4C5C-89D3-18382296629D}" type="presParOf" srcId="{BF87CA1D-37F4-4187-A384-9E9E93E0F99F}" destId="{5FD0BFD2-F00F-4463-AD29-EC8708579ADF}" srcOrd="0" destOrd="0" presId="urn:microsoft.com/office/officeart/2005/8/layout/hierarchy3"/>
    <dgm:cxn modelId="{C43E95EE-C42C-4261-9681-8CADDBFF977C}" type="presParOf" srcId="{BF87CA1D-37F4-4187-A384-9E9E93E0F99F}" destId="{9677E6DA-4ACC-473B-8BBD-470F0C77FED6}" srcOrd="1" destOrd="0" presId="urn:microsoft.com/office/officeart/2005/8/layout/hierarchy3"/>
    <dgm:cxn modelId="{AF556E69-525C-475F-9D8E-6F3DBC02660C}" type="presParOf" srcId="{BF87CA1D-37F4-4187-A384-9E9E93E0F99F}" destId="{460E1E9E-5066-437F-9941-427470B9BB0D}" srcOrd="2" destOrd="0" presId="urn:microsoft.com/office/officeart/2005/8/layout/hierarchy3"/>
    <dgm:cxn modelId="{56E98B39-FBD2-4207-8756-69C954FE3D39}" type="presParOf" srcId="{BF87CA1D-37F4-4187-A384-9E9E93E0F99F}" destId="{FCB7F311-5F7C-497B-8B82-C65BD27AAB29}" srcOrd="3" destOrd="0" presId="urn:microsoft.com/office/officeart/2005/8/layout/hierarchy3"/>
    <dgm:cxn modelId="{74E4C5C8-D77A-453C-95EA-DC0343DB3ED3}" type="presParOf" srcId="{6A989830-DBAE-4AA0-9AAB-467C712FF2FA}" destId="{F6CD0242-B325-4DFE-902E-3D188E7CA48F}" srcOrd="1" destOrd="0" presId="urn:microsoft.com/office/officeart/2005/8/layout/hierarchy3"/>
    <dgm:cxn modelId="{9E7DE835-A644-43EC-9D9E-CF96DCAFF8A6}" type="presParOf" srcId="{F6CD0242-B325-4DFE-902E-3D188E7CA48F}" destId="{C357089D-6421-45D0-8B7D-1DCB115792B3}" srcOrd="0" destOrd="0" presId="urn:microsoft.com/office/officeart/2005/8/layout/hierarchy3"/>
    <dgm:cxn modelId="{20E230D1-936C-4B60-9EDD-64544B2AC2F5}" type="presParOf" srcId="{C357089D-6421-45D0-8B7D-1DCB115792B3}" destId="{A2AC20C3-179C-4215-80E0-9C173F7329BD}" srcOrd="0" destOrd="0" presId="urn:microsoft.com/office/officeart/2005/8/layout/hierarchy3"/>
    <dgm:cxn modelId="{9BAD4F09-11F2-46A3-8270-DD30F202FB46}" type="presParOf" srcId="{C357089D-6421-45D0-8B7D-1DCB115792B3}" destId="{C63182B1-4135-460C-B747-4191883102BD}" srcOrd="1" destOrd="0" presId="urn:microsoft.com/office/officeart/2005/8/layout/hierarchy3"/>
    <dgm:cxn modelId="{8143EE1E-6B13-4A37-A73A-12EFFCFC642E}" type="presParOf" srcId="{F6CD0242-B325-4DFE-902E-3D188E7CA48F}" destId="{FB5E27D6-3938-484D-8116-C68A896ED60F}" srcOrd="1" destOrd="0" presId="urn:microsoft.com/office/officeart/2005/8/layout/hierarchy3"/>
    <dgm:cxn modelId="{6524EDF9-9BA2-46C1-945E-792349310070}" type="presParOf" srcId="{FB5E27D6-3938-484D-8116-C68A896ED60F}" destId="{26572B02-AA26-4A85-81E9-DE487DECCDFF}" srcOrd="0" destOrd="0" presId="urn:microsoft.com/office/officeart/2005/8/layout/hierarchy3"/>
    <dgm:cxn modelId="{9824CEE7-14BC-4B11-AB0F-BE5A5FBAF03C}" type="presParOf" srcId="{FB5E27D6-3938-484D-8116-C68A896ED60F}" destId="{1705C950-9DD9-4A88-9808-46FDA3BDA056}" srcOrd="1" destOrd="0" presId="urn:microsoft.com/office/officeart/2005/8/layout/hierarchy3"/>
    <dgm:cxn modelId="{77ADF183-7236-4CFA-8251-90C9FBDAC5FC}" type="presParOf" srcId="{FB5E27D6-3938-484D-8116-C68A896ED60F}" destId="{DA705B6C-FB3F-4DD4-8196-6A0B7DFE2783}" srcOrd="2" destOrd="0" presId="urn:microsoft.com/office/officeart/2005/8/layout/hierarchy3"/>
    <dgm:cxn modelId="{1EABF122-CD9F-4D52-A584-A28DB636211E}" type="presParOf" srcId="{FB5E27D6-3938-484D-8116-C68A896ED60F}" destId="{188C56DF-F038-483C-A117-19837B20D54B}" srcOrd="3" destOrd="0" presId="urn:microsoft.com/office/officeart/2005/8/layout/hierarchy3"/>
    <dgm:cxn modelId="{EF719925-E784-4D76-93C3-A1B2E284E1B6}" type="presParOf" srcId="{6A989830-DBAE-4AA0-9AAB-467C712FF2FA}" destId="{DDE28DBA-F882-406F-8FC6-669363CD0C56}" srcOrd="2" destOrd="0" presId="urn:microsoft.com/office/officeart/2005/8/layout/hierarchy3"/>
    <dgm:cxn modelId="{5101B81B-A7A6-4849-A66E-F7FF4E6F6E28}" type="presParOf" srcId="{DDE28DBA-F882-406F-8FC6-669363CD0C56}" destId="{672DC1A7-6A45-48DE-ADDA-B0D23D502AE8}" srcOrd="0" destOrd="0" presId="urn:microsoft.com/office/officeart/2005/8/layout/hierarchy3"/>
    <dgm:cxn modelId="{6FA802B5-6083-44E6-8842-5F0699C239B0}" type="presParOf" srcId="{672DC1A7-6A45-48DE-ADDA-B0D23D502AE8}" destId="{6B0E719D-6D99-4FC9-9A42-FC8679AF2E63}" srcOrd="0" destOrd="0" presId="urn:microsoft.com/office/officeart/2005/8/layout/hierarchy3"/>
    <dgm:cxn modelId="{8DD090F0-2C33-481D-8E89-1951254F27A5}" type="presParOf" srcId="{672DC1A7-6A45-48DE-ADDA-B0D23D502AE8}" destId="{E55AD470-010F-4E8C-8958-025438BC660A}" srcOrd="1" destOrd="0" presId="urn:microsoft.com/office/officeart/2005/8/layout/hierarchy3"/>
    <dgm:cxn modelId="{DB9891CF-393C-4FED-B6C0-3FB0FA159959}" type="presParOf" srcId="{DDE28DBA-F882-406F-8FC6-669363CD0C56}" destId="{B023E966-19F8-42E9-A18E-D87C49B33447}" srcOrd="1" destOrd="0" presId="urn:microsoft.com/office/officeart/2005/8/layout/hierarchy3"/>
    <dgm:cxn modelId="{C7900AB1-D059-4274-B498-7753613F8B9C}" type="presParOf" srcId="{B023E966-19F8-42E9-A18E-D87C49B33447}" destId="{30920B2D-12AF-4B19-8776-D0AB55438B5C}" srcOrd="0" destOrd="0" presId="urn:microsoft.com/office/officeart/2005/8/layout/hierarchy3"/>
    <dgm:cxn modelId="{D8527361-72C1-4458-B8F8-F29AA8424EB0}" type="presParOf" srcId="{B023E966-19F8-42E9-A18E-D87C49B33447}" destId="{3864B3B7-6A42-4360-BE4E-BEA76240317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3610E5-6358-4C4D-9C35-4A6BBE9240BD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D05DF5C4-E922-4712-81FF-5AE35AB69292}">
      <dgm:prSet custT="1"/>
      <dgm:spPr/>
      <dgm:t>
        <a:bodyPr/>
        <a:lstStyle/>
        <a:p>
          <a:pPr rtl="0"/>
          <a:r>
            <a:rPr lang="en-US" sz="2200" b="1" smtClean="0"/>
            <a:t>Types of Chemical Bonds</a:t>
          </a:r>
          <a:endParaRPr lang="en-US" sz="2200" b="1"/>
        </a:p>
      </dgm:t>
    </dgm:pt>
    <dgm:pt modelId="{54D4BCDF-560E-4057-B804-880934A67803}" type="parTrans" cxnId="{612F50B0-976D-4092-9661-2726100AA924}">
      <dgm:prSet/>
      <dgm:spPr/>
      <dgm:t>
        <a:bodyPr/>
        <a:lstStyle/>
        <a:p>
          <a:endParaRPr lang="en-US" sz="2200" b="1"/>
        </a:p>
      </dgm:t>
    </dgm:pt>
    <dgm:pt modelId="{6C719406-12BE-430E-9E38-E17E83A14376}" type="sibTrans" cxnId="{612F50B0-976D-4092-9661-2726100AA924}">
      <dgm:prSet/>
      <dgm:spPr/>
      <dgm:t>
        <a:bodyPr/>
        <a:lstStyle/>
        <a:p>
          <a:endParaRPr lang="en-US" sz="2200" b="1"/>
        </a:p>
      </dgm:t>
    </dgm:pt>
    <dgm:pt modelId="{52D41B71-F60A-4BFC-B6AD-C9577A1DBE74}">
      <dgm:prSet custT="1"/>
      <dgm:spPr/>
      <dgm:t>
        <a:bodyPr/>
        <a:lstStyle/>
        <a:p>
          <a:pPr rtl="0"/>
          <a:r>
            <a:rPr lang="en-US" sz="2200" b="1" smtClean="0"/>
            <a:t>ionic bond</a:t>
          </a:r>
          <a:endParaRPr lang="en-US" sz="2200" b="1"/>
        </a:p>
      </dgm:t>
    </dgm:pt>
    <dgm:pt modelId="{8D4AA6B2-027C-4F0F-A1C2-CC7A02703479}" type="parTrans" cxnId="{16C047EB-EBBD-45BA-A11C-2FE47DF95B7E}">
      <dgm:prSet/>
      <dgm:spPr/>
      <dgm:t>
        <a:bodyPr/>
        <a:lstStyle/>
        <a:p>
          <a:endParaRPr lang="en-US" sz="2200" b="1"/>
        </a:p>
      </dgm:t>
    </dgm:pt>
    <dgm:pt modelId="{261411B8-1FD2-49D5-B3E7-D0D9D1312975}" type="sibTrans" cxnId="{16C047EB-EBBD-45BA-A11C-2FE47DF95B7E}">
      <dgm:prSet/>
      <dgm:spPr/>
      <dgm:t>
        <a:bodyPr/>
        <a:lstStyle/>
        <a:p>
          <a:endParaRPr lang="en-US" sz="2200" b="1"/>
        </a:p>
      </dgm:t>
    </dgm:pt>
    <dgm:pt modelId="{569AF39F-9A23-4330-9443-1E1FC54D4707}">
      <dgm:prSet custT="1"/>
      <dgm:spPr/>
      <dgm:t>
        <a:bodyPr/>
        <a:lstStyle/>
        <a:p>
          <a:pPr rtl="0"/>
          <a:r>
            <a:rPr lang="en-US" sz="2200" b="1" smtClean="0"/>
            <a:t>covalent bond</a:t>
          </a:r>
          <a:endParaRPr lang="en-US" sz="2200" b="1"/>
        </a:p>
      </dgm:t>
    </dgm:pt>
    <dgm:pt modelId="{F7B150F0-55A0-4496-8B48-46605B2DF8DE}" type="parTrans" cxnId="{4CCA8116-8DC3-47D8-8B14-AA70B4B6E760}">
      <dgm:prSet/>
      <dgm:spPr/>
      <dgm:t>
        <a:bodyPr/>
        <a:lstStyle/>
        <a:p>
          <a:endParaRPr lang="en-US" sz="2200" b="1"/>
        </a:p>
      </dgm:t>
    </dgm:pt>
    <dgm:pt modelId="{1401A41F-259A-40C8-9601-A4C0A011B1E1}" type="sibTrans" cxnId="{4CCA8116-8DC3-47D8-8B14-AA70B4B6E760}">
      <dgm:prSet/>
      <dgm:spPr/>
      <dgm:t>
        <a:bodyPr/>
        <a:lstStyle/>
        <a:p>
          <a:endParaRPr lang="en-US" sz="2200" b="1"/>
        </a:p>
      </dgm:t>
    </dgm:pt>
    <dgm:pt modelId="{0CBE386E-1870-4C07-AC64-6B0B76BA0835}">
      <dgm:prSet custT="1"/>
      <dgm:spPr/>
      <dgm:t>
        <a:bodyPr/>
        <a:lstStyle/>
        <a:p>
          <a:pPr rtl="0"/>
          <a:r>
            <a:rPr lang="en-US" sz="2200" b="1" smtClean="0"/>
            <a:t>metallic bonding</a:t>
          </a:r>
          <a:endParaRPr lang="en-US" sz="2200" b="1"/>
        </a:p>
      </dgm:t>
    </dgm:pt>
    <dgm:pt modelId="{50C79201-0547-46C7-9EDA-6F77EBE20A4F}" type="parTrans" cxnId="{6D0A380A-B39A-4AE9-B883-5E4F58A6D399}">
      <dgm:prSet/>
      <dgm:spPr/>
      <dgm:t>
        <a:bodyPr/>
        <a:lstStyle/>
        <a:p>
          <a:endParaRPr lang="en-US" sz="2200" b="1"/>
        </a:p>
      </dgm:t>
    </dgm:pt>
    <dgm:pt modelId="{3B374A67-B94E-49B6-9B39-8312E43F27F7}" type="sibTrans" cxnId="{6D0A380A-B39A-4AE9-B883-5E4F58A6D399}">
      <dgm:prSet/>
      <dgm:spPr/>
      <dgm:t>
        <a:bodyPr/>
        <a:lstStyle/>
        <a:p>
          <a:endParaRPr lang="en-US" sz="2200" b="1"/>
        </a:p>
      </dgm:t>
    </dgm:pt>
    <dgm:pt modelId="{9013C4CF-268F-41B6-99B2-5E7A7ED2FB17}" type="pres">
      <dgm:prSet presAssocID="{9C3610E5-6358-4C4D-9C35-4A6BBE924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5CF069B-72A0-4BAE-A749-CEF708B7ACD2}" type="pres">
      <dgm:prSet presAssocID="{D05DF5C4-E922-4712-81FF-5AE35AB69292}" presName="hierRoot1" presStyleCnt="0">
        <dgm:presLayoutVars>
          <dgm:hierBranch val="init"/>
        </dgm:presLayoutVars>
      </dgm:prSet>
      <dgm:spPr/>
    </dgm:pt>
    <dgm:pt modelId="{0B9DF0D3-4B34-41D2-A530-611E2AA9C970}" type="pres">
      <dgm:prSet presAssocID="{D05DF5C4-E922-4712-81FF-5AE35AB69292}" presName="rootComposite1" presStyleCnt="0"/>
      <dgm:spPr/>
    </dgm:pt>
    <dgm:pt modelId="{31A11970-C0A1-46F2-A824-F8C460B6ECA3}" type="pres">
      <dgm:prSet presAssocID="{D05DF5C4-E922-4712-81FF-5AE35AB69292}" presName="rootText1" presStyleLbl="node0" presStyleIdx="0" presStyleCnt="1" custScaleX="2989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32C74F-62B6-40CE-A4F6-AF34388AFB3A}" type="pres">
      <dgm:prSet presAssocID="{D05DF5C4-E922-4712-81FF-5AE35AB6929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7F92937-1B5C-40BB-A4AD-4034AB23B0B8}" type="pres">
      <dgm:prSet presAssocID="{D05DF5C4-E922-4712-81FF-5AE35AB69292}" presName="hierChild2" presStyleCnt="0"/>
      <dgm:spPr/>
    </dgm:pt>
    <dgm:pt modelId="{108A381E-F70A-4C29-BF7E-23C19E0B9C84}" type="pres">
      <dgm:prSet presAssocID="{8D4AA6B2-027C-4F0F-A1C2-CC7A02703479}" presName="Name37" presStyleLbl="parChTrans1D2" presStyleIdx="0" presStyleCnt="3"/>
      <dgm:spPr/>
      <dgm:t>
        <a:bodyPr/>
        <a:lstStyle/>
        <a:p>
          <a:endParaRPr lang="en-US"/>
        </a:p>
      </dgm:t>
    </dgm:pt>
    <dgm:pt modelId="{ECCC90DD-323F-4DFE-B3A8-9336EEFEE4BA}" type="pres">
      <dgm:prSet presAssocID="{52D41B71-F60A-4BFC-B6AD-C9577A1DBE74}" presName="hierRoot2" presStyleCnt="0">
        <dgm:presLayoutVars>
          <dgm:hierBranch val="init"/>
        </dgm:presLayoutVars>
      </dgm:prSet>
      <dgm:spPr/>
    </dgm:pt>
    <dgm:pt modelId="{2C2916F2-E85E-45FF-98BC-1641D26E66B5}" type="pres">
      <dgm:prSet presAssocID="{52D41B71-F60A-4BFC-B6AD-C9577A1DBE74}" presName="rootComposite" presStyleCnt="0"/>
      <dgm:spPr/>
    </dgm:pt>
    <dgm:pt modelId="{C8C0D8C4-CE6C-44EE-AC3A-72DB61CF3B9C}" type="pres">
      <dgm:prSet presAssocID="{52D41B71-F60A-4BFC-B6AD-C9577A1DBE74}" presName="rootText" presStyleLbl="node2" presStyleIdx="0" presStyleCnt="3" custLinFactX="-8233" custLinFactNeighborX="-100000" custLinFactNeighborY="-36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CDA801-D825-4E6F-BE6F-711DBE320B46}" type="pres">
      <dgm:prSet presAssocID="{52D41B71-F60A-4BFC-B6AD-C9577A1DBE74}" presName="rootConnector" presStyleLbl="node2" presStyleIdx="0" presStyleCnt="3"/>
      <dgm:spPr/>
      <dgm:t>
        <a:bodyPr/>
        <a:lstStyle/>
        <a:p>
          <a:endParaRPr lang="en-US"/>
        </a:p>
      </dgm:t>
    </dgm:pt>
    <dgm:pt modelId="{CE0AF150-D30D-4CA3-804A-D3BB775C8041}" type="pres">
      <dgm:prSet presAssocID="{52D41B71-F60A-4BFC-B6AD-C9577A1DBE74}" presName="hierChild4" presStyleCnt="0"/>
      <dgm:spPr/>
    </dgm:pt>
    <dgm:pt modelId="{50FDA8C9-3071-4787-9A99-3097E0B948CB}" type="pres">
      <dgm:prSet presAssocID="{52D41B71-F60A-4BFC-B6AD-C9577A1DBE74}" presName="hierChild5" presStyleCnt="0"/>
      <dgm:spPr/>
    </dgm:pt>
    <dgm:pt modelId="{32DE5426-4CBE-4381-81C7-17A9D74BC35A}" type="pres">
      <dgm:prSet presAssocID="{F7B150F0-55A0-4496-8B48-46605B2DF8DE}" presName="Name37" presStyleLbl="parChTrans1D2" presStyleIdx="1" presStyleCnt="3"/>
      <dgm:spPr/>
      <dgm:t>
        <a:bodyPr/>
        <a:lstStyle/>
        <a:p>
          <a:endParaRPr lang="en-US"/>
        </a:p>
      </dgm:t>
    </dgm:pt>
    <dgm:pt modelId="{1E8D6E47-339F-4EFE-A3FE-67B0C835B6FA}" type="pres">
      <dgm:prSet presAssocID="{569AF39F-9A23-4330-9443-1E1FC54D4707}" presName="hierRoot2" presStyleCnt="0">
        <dgm:presLayoutVars>
          <dgm:hierBranch val="init"/>
        </dgm:presLayoutVars>
      </dgm:prSet>
      <dgm:spPr/>
    </dgm:pt>
    <dgm:pt modelId="{E43446AB-3016-43CB-BC3D-C231E65D7A47}" type="pres">
      <dgm:prSet presAssocID="{569AF39F-9A23-4330-9443-1E1FC54D4707}" presName="rootComposite" presStyleCnt="0"/>
      <dgm:spPr/>
    </dgm:pt>
    <dgm:pt modelId="{7A2545A7-B108-44D4-A449-580078636668}" type="pres">
      <dgm:prSet presAssocID="{569AF39F-9A23-4330-9443-1E1FC54D4707}" presName="rootText" presStyleLbl="node2" presStyleIdx="1" presStyleCnt="3" custLinFactNeighborX="18135" custLinFactNeighborY="1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B0FB09-5B92-41A7-BE9A-924A6D9E4D33}" type="pres">
      <dgm:prSet presAssocID="{569AF39F-9A23-4330-9443-1E1FC54D4707}" presName="rootConnector" presStyleLbl="node2" presStyleIdx="1" presStyleCnt="3"/>
      <dgm:spPr/>
      <dgm:t>
        <a:bodyPr/>
        <a:lstStyle/>
        <a:p>
          <a:endParaRPr lang="en-US"/>
        </a:p>
      </dgm:t>
    </dgm:pt>
    <dgm:pt modelId="{91B11FE5-087B-4456-A672-452B7ACF9C82}" type="pres">
      <dgm:prSet presAssocID="{569AF39F-9A23-4330-9443-1E1FC54D4707}" presName="hierChild4" presStyleCnt="0"/>
      <dgm:spPr/>
    </dgm:pt>
    <dgm:pt modelId="{76ECDC32-4BF0-4BBE-A4E0-DAC5CBD1B65E}" type="pres">
      <dgm:prSet presAssocID="{569AF39F-9A23-4330-9443-1E1FC54D4707}" presName="hierChild5" presStyleCnt="0"/>
      <dgm:spPr/>
    </dgm:pt>
    <dgm:pt modelId="{FA3D6E08-EF4D-413E-B499-44BF33DF737A}" type="pres">
      <dgm:prSet presAssocID="{50C79201-0547-46C7-9EDA-6F77EBE20A4F}" presName="Name37" presStyleLbl="parChTrans1D2" presStyleIdx="2" presStyleCnt="3"/>
      <dgm:spPr/>
      <dgm:t>
        <a:bodyPr/>
        <a:lstStyle/>
        <a:p>
          <a:endParaRPr lang="en-US"/>
        </a:p>
      </dgm:t>
    </dgm:pt>
    <dgm:pt modelId="{AA484720-25A7-4236-9C27-CC17F1B4DC75}" type="pres">
      <dgm:prSet presAssocID="{0CBE386E-1870-4C07-AC64-6B0B76BA0835}" presName="hierRoot2" presStyleCnt="0">
        <dgm:presLayoutVars>
          <dgm:hierBranch val="init"/>
        </dgm:presLayoutVars>
      </dgm:prSet>
      <dgm:spPr/>
    </dgm:pt>
    <dgm:pt modelId="{7F8E8DF5-DD9A-4976-96CC-B5992DBFE2BE}" type="pres">
      <dgm:prSet presAssocID="{0CBE386E-1870-4C07-AC64-6B0B76BA0835}" presName="rootComposite" presStyleCnt="0"/>
      <dgm:spPr/>
    </dgm:pt>
    <dgm:pt modelId="{53A8799D-94F7-438B-B0C9-6064B2BA8979}" type="pres">
      <dgm:prSet presAssocID="{0CBE386E-1870-4C07-AC64-6B0B76BA0835}" presName="rootText" presStyleLbl="node2" presStyleIdx="2" presStyleCnt="3" custLinFactNeighborX="98587" custLinFactNeighborY="-24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94DDA5-92A8-42DF-8D58-452E81A72C2F}" type="pres">
      <dgm:prSet presAssocID="{0CBE386E-1870-4C07-AC64-6B0B76BA0835}" presName="rootConnector" presStyleLbl="node2" presStyleIdx="2" presStyleCnt="3"/>
      <dgm:spPr/>
      <dgm:t>
        <a:bodyPr/>
        <a:lstStyle/>
        <a:p>
          <a:endParaRPr lang="en-US"/>
        </a:p>
      </dgm:t>
    </dgm:pt>
    <dgm:pt modelId="{4C4CD3F6-4A73-465A-9865-5CF621F5898C}" type="pres">
      <dgm:prSet presAssocID="{0CBE386E-1870-4C07-AC64-6B0B76BA0835}" presName="hierChild4" presStyleCnt="0"/>
      <dgm:spPr/>
    </dgm:pt>
    <dgm:pt modelId="{FBDA25E7-BEE5-462D-9A74-2DCD9E3A7E40}" type="pres">
      <dgm:prSet presAssocID="{0CBE386E-1870-4C07-AC64-6B0B76BA0835}" presName="hierChild5" presStyleCnt="0"/>
      <dgm:spPr/>
    </dgm:pt>
    <dgm:pt modelId="{D81F88FF-5100-46C0-811D-176D4390B52B}" type="pres">
      <dgm:prSet presAssocID="{D05DF5C4-E922-4712-81FF-5AE35AB69292}" presName="hierChild3" presStyleCnt="0"/>
      <dgm:spPr/>
    </dgm:pt>
  </dgm:ptLst>
  <dgm:cxnLst>
    <dgm:cxn modelId="{4CCA8116-8DC3-47D8-8B14-AA70B4B6E760}" srcId="{D05DF5C4-E922-4712-81FF-5AE35AB69292}" destId="{569AF39F-9A23-4330-9443-1E1FC54D4707}" srcOrd="1" destOrd="0" parTransId="{F7B150F0-55A0-4496-8B48-46605B2DF8DE}" sibTransId="{1401A41F-259A-40C8-9601-A4C0A011B1E1}"/>
    <dgm:cxn modelId="{67327163-661E-4653-916C-8E595FC7BA19}" type="presOf" srcId="{569AF39F-9A23-4330-9443-1E1FC54D4707}" destId="{F1B0FB09-5B92-41A7-BE9A-924A6D9E4D33}" srcOrd="1" destOrd="0" presId="urn:microsoft.com/office/officeart/2005/8/layout/orgChart1"/>
    <dgm:cxn modelId="{B3A9A539-8B90-4196-AD8F-46CD8D8889BC}" type="presOf" srcId="{0CBE386E-1870-4C07-AC64-6B0B76BA0835}" destId="{6394DDA5-92A8-42DF-8D58-452E81A72C2F}" srcOrd="1" destOrd="0" presId="urn:microsoft.com/office/officeart/2005/8/layout/orgChart1"/>
    <dgm:cxn modelId="{A08A6A62-1CD1-44C7-8F0C-790A106A477D}" type="presOf" srcId="{52D41B71-F60A-4BFC-B6AD-C9577A1DBE74}" destId="{C8CDA801-D825-4E6F-BE6F-711DBE320B46}" srcOrd="1" destOrd="0" presId="urn:microsoft.com/office/officeart/2005/8/layout/orgChart1"/>
    <dgm:cxn modelId="{0E9A000F-5220-4A50-9B01-BA24DDE31A20}" type="presOf" srcId="{569AF39F-9A23-4330-9443-1E1FC54D4707}" destId="{7A2545A7-B108-44D4-A449-580078636668}" srcOrd="0" destOrd="0" presId="urn:microsoft.com/office/officeart/2005/8/layout/orgChart1"/>
    <dgm:cxn modelId="{612F50B0-976D-4092-9661-2726100AA924}" srcId="{9C3610E5-6358-4C4D-9C35-4A6BBE9240BD}" destId="{D05DF5C4-E922-4712-81FF-5AE35AB69292}" srcOrd="0" destOrd="0" parTransId="{54D4BCDF-560E-4057-B804-880934A67803}" sibTransId="{6C719406-12BE-430E-9E38-E17E83A14376}"/>
    <dgm:cxn modelId="{A919B644-D08D-4508-8B70-14A22D3DD5F6}" type="presOf" srcId="{52D41B71-F60A-4BFC-B6AD-C9577A1DBE74}" destId="{C8C0D8C4-CE6C-44EE-AC3A-72DB61CF3B9C}" srcOrd="0" destOrd="0" presId="urn:microsoft.com/office/officeart/2005/8/layout/orgChart1"/>
    <dgm:cxn modelId="{5A4A0CF1-EB9F-454C-A2F9-064A13F73787}" type="presOf" srcId="{D05DF5C4-E922-4712-81FF-5AE35AB69292}" destId="{7332C74F-62B6-40CE-A4F6-AF34388AFB3A}" srcOrd="1" destOrd="0" presId="urn:microsoft.com/office/officeart/2005/8/layout/orgChart1"/>
    <dgm:cxn modelId="{ADC7D4A0-7FD0-4FA5-97E2-C7AA24C1C7BE}" type="presOf" srcId="{9C3610E5-6358-4C4D-9C35-4A6BBE9240BD}" destId="{9013C4CF-268F-41B6-99B2-5E7A7ED2FB17}" srcOrd="0" destOrd="0" presId="urn:microsoft.com/office/officeart/2005/8/layout/orgChart1"/>
    <dgm:cxn modelId="{16C047EB-EBBD-45BA-A11C-2FE47DF95B7E}" srcId="{D05DF5C4-E922-4712-81FF-5AE35AB69292}" destId="{52D41B71-F60A-4BFC-B6AD-C9577A1DBE74}" srcOrd="0" destOrd="0" parTransId="{8D4AA6B2-027C-4F0F-A1C2-CC7A02703479}" sibTransId="{261411B8-1FD2-49D5-B3E7-D0D9D1312975}"/>
    <dgm:cxn modelId="{C74838CD-FF24-4D1B-96BB-98829BF1411A}" type="presOf" srcId="{8D4AA6B2-027C-4F0F-A1C2-CC7A02703479}" destId="{108A381E-F70A-4C29-BF7E-23C19E0B9C84}" srcOrd="0" destOrd="0" presId="urn:microsoft.com/office/officeart/2005/8/layout/orgChart1"/>
    <dgm:cxn modelId="{6D0A380A-B39A-4AE9-B883-5E4F58A6D399}" srcId="{D05DF5C4-E922-4712-81FF-5AE35AB69292}" destId="{0CBE386E-1870-4C07-AC64-6B0B76BA0835}" srcOrd="2" destOrd="0" parTransId="{50C79201-0547-46C7-9EDA-6F77EBE20A4F}" sibTransId="{3B374A67-B94E-49B6-9B39-8312E43F27F7}"/>
    <dgm:cxn modelId="{A0279357-1243-40A4-9AF3-2BAF2D10CE95}" type="presOf" srcId="{F7B150F0-55A0-4496-8B48-46605B2DF8DE}" destId="{32DE5426-4CBE-4381-81C7-17A9D74BC35A}" srcOrd="0" destOrd="0" presId="urn:microsoft.com/office/officeart/2005/8/layout/orgChart1"/>
    <dgm:cxn modelId="{DCC55F53-9DA7-4C50-947B-AAD3C54F98D7}" type="presOf" srcId="{0CBE386E-1870-4C07-AC64-6B0B76BA0835}" destId="{53A8799D-94F7-438B-B0C9-6064B2BA8979}" srcOrd="0" destOrd="0" presId="urn:microsoft.com/office/officeart/2005/8/layout/orgChart1"/>
    <dgm:cxn modelId="{3DE92CF4-C350-4575-AB0D-590E3B9778AB}" type="presOf" srcId="{50C79201-0547-46C7-9EDA-6F77EBE20A4F}" destId="{FA3D6E08-EF4D-413E-B499-44BF33DF737A}" srcOrd="0" destOrd="0" presId="urn:microsoft.com/office/officeart/2005/8/layout/orgChart1"/>
    <dgm:cxn modelId="{E8AFAF93-D660-4953-A90F-F32C095A41A7}" type="presOf" srcId="{D05DF5C4-E922-4712-81FF-5AE35AB69292}" destId="{31A11970-C0A1-46F2-A824-F8C460B6ECA3}" srcOrd="0" destOrd="0" presId="urn:microsoft.com/office/officeart/2005/8/layout/orgChart1"/>
    <dgm:cxn modelId="{70A7A672-A482-42FB-A373-3BCA00C97D80}" type="presParOf" srcId="{9013C4CF-268F-41B6-99B2-5E7A7ED2FB17}" destId="{F5CF069B-72A0-4BAE-A749-CEF708B7ACD2}" srcOrd="0" destOrd="0" presId="urn:microsoft.com/office/officeart/2005/8/layout/orgChart1"/>
    <dgm:cxn modelId="{A8CB2218-C0EF-459C-A5BA-257BD848AD1A}" type="presParOf" srcId="{F5CF069B-72A0-4BAE-A749-CEF708B7ACD2}" destId="{0B9DF0D3-4B34-41D2-A530-611E2AA9C970}" srcOrd="0" destOrd="0" presId="urn:microsoft.com/office/officeart/2005/8/layout/orgChart1"/>
    <dgm:cxn modelId="{BF941001-2948-4A3D-96B9-685291EDBCEC}" type="presParOf" srcId="{0B9DF0D3-4B34-41D2-A530-611E2AA9C970}" destId="{31A11970-C0A1-46F2-A824-F8C460B6ECA3}" srcOrd="0" destOrd="0" presId="urn:microsoft.com/office/officeart/2005/8/layout/orgChart1"/>
    <dgm:cxn modelId="{1ACA446B-35AE-4B3A-BE58-41D750C592E0}" type="presParOf" srcId="{0B9DF0D3-4B34-41D2-A530-611E2AA9C970}" destId="{7332C74F-62B6-40CE-A4F6-AF34388AFB3A}" srcOrd="1" destOrd="0" presId="urn:microsoft.com/office/officeart/2005/8/layout/orgChart1"/>
    <dgm:cxn modelId="{5C4B26C0-1BB8-4C21-A449-43016F80FD10}" type="presParOf" srcId="{F5CF069B-72A0-4BAE-A749-CEF708B7ACD2}" destId="{D7F92937-1B5C-40BB-A4AD-4034AB23B0B8}" srcOrd="1" destOrd="0" presId="urn:microsoft.com/office/officeart/2005/8/layout/orgChart1"/>
    <dgm:cxn modelId="{CA387219-B4C8-468D-8C18-054D3434119A}" type="presParOf" srcId="{D7F92937-1B5C-40BB-A4AD-4034AB23B0B8}" destId="{108A381E-F70A-4C29-BF7E-23C19E0B9C84}" srcOrd="0" destOrd="0" presId="urn:microsoft.com/office/officeart/2005/8/layout/orgChart1"/>
    <dgm:cxn modelId="{057CD6AB-37D9-4141-B9CF-8CDBED5524DD}" type="presParOf" srcId="{D7F92937-1B5C-40BB-A4AD-4034AB23B0B8}" destId="{ECCC90DD-323F-4DFE-B3A8-9336EEFEE4BA}" srcOrd="1" destOrd="0" presId="urn:microsoft.com/office/officeart/2005/8/layout/orgChart1"/>
    <dgm:cxn modelId="{3237CFCF-81D6-429D-9D37-806E206596BA}" type="presParOf" srcId="{ECCC90DD-323F-4DFE-B3A8-9336EEFEE4BA}" destId="{2C2916F2-E85E-45FF-98BC-1641D26E66B5}" srcOrd="0" destOrd="0" presId="urn:microsoft.com/office/officeart/2005/8/layout/orgChart1"/>
    <dgm:cxn modelId="{39791040-0764-4896-A6B7-799E64F48668}" type="presParOf" srcId="{2C2916F2-E85E-45FF-98BC-1641D26E66B5}" destId="{C8C0D8C4-CE6C-44EE-AC3A-72DB61CF3B9C}" srcOrd="0" destOrd="0" presId="urn:microsoft.com/office/officeart/2005/8/layout/orgChart1"/>
    <dgm:cxn modelId="{BC0829E5-4A01-4275-B3FA-681AB7DA3694}" type="presParOf" srcId="{2C2916F2-E85E-45FF-98BC-1641D26E66B5}" destId="{C8CDA801-D825-4E6F-BE6F-711DBE320B46}" srcOrd="1" destOrd="0" presId="urn:microsoft.com/office/officeart/2005/8/layout/orgChart1"/>
    <dgm:cxn modelId="{1C38FDD5-4101-4795-9080-30EEE7D7AB40}" type="presParOf" srcId="{ECCC90DD-323F-4DFE-B3A8-9336EEFEE4BA}" destId="{CE0AF150-D30D-4CA3-804A-D3BB775C8041}" srcOrd="1" destOrd="0" presId="urn:microsoft.com/office/officeart/2005/8/layout/orgChart1"/>
    <dgm:cxn modelId="{EDAE9C36-F899-40C4-9A17-AEC66CCE94E5}" type="presParOf" srcId="{ECCC90DD-323F-4DFE-B3A8-9336EEFEE4BA}" destId="{50FDA8C9-3071-4787-9A99-3097E0B948CB}" srcOrd="2" destOrd="0" presId="urn:microsoft.com/office/officeart/2005/8/layout/orgChart1"/>
    <dgm:cxn modelId="{FEF7830A-13E0-4870-8A50-9CFA9833E20B}" type="presParOf" srcId="{D7F92937-1B5C-40BB-A4AD-4034AB23B0B8}" destId="{32DE5426-4CBE-4381-81C7-17A9D74BC35A}" srcOrd="2" destOrd="0" presId="urn:microsoft.com/office/officeart/2005/8/layout/orgChart1"/>
    <dgm:cxn modelId="{A7BC7779-451C-49AD-83BA-443E23B30488}" type="presParOf" srcId="{D7F92937-1B5C-40BB-A4AD-4034AB23B0B8}" destId="{1E8D6E47-339F-4EFE-A3FE-67B0C835B6FA}" srcOrd="3" destOrd="0" presId="urn:microsoft.com/office/officeart/2005/8/layout/orgChart1"/>
    <dgm:cxn modelId="{E67A21A8-FC8B-480F-9CE5-ECC02BC90AF4}" type="presParOf" srcId="{1E8D6E47-339F-4EFE-A3FE-67B0C835B6FA}" destId="{E43446AB-3016-43CB-BC3D-C231E65D7A47}" srcOrd="0" destOrd="0" presId="urn:microsoft.com/office/officeart/2005/8/layout/orgChart1"/>
    <dgm:cxn modelId="{D72F0302-A9B0-4732-BB49-67A376A01FC9}" type="presParOf" srcId="{E43446AB-3016-43CB-BC3D-C231E65D7A47}" destId="{7A2545A7-B108-44D4-A449-580078636668}" srcOrd="0" destOrd="0" presId="urn:microsoft.com/office/officeart/2005/8/layout/orgChart1"/>
    <dgm:cxn modelId="{BCA71E2B-74C1-41AB-A870-9ED80FD81AF1}" type="presParOf" srcId="{E43446AB-3016-43CB-BC3D-C231E65D7A47}" destId="{F1B0FB09-5B92-41A7-BE9A-924A6D9E4D33}" srcOrd="1" destOrd="0" presId="urn:microsoft.com/office/officeart/2005/8/layout/orgChart1"/>
    <dgm:cxn modelId="{0D38E822-7EC4-4874-A1AA-EC4A78A57A13}" type="presParOf" srcId="{1E8D6E47-339F-4EFE-A3FE-67B0C835B6FA}" destId="{91B11FE5-087B-4456-A672-452B7ACF9C82}" srcOrd="1" destOrd="0" presId="urn:microsoft.com/office/officeart/2005/8/layout/orgChart1"/>
    <dgm:cxn modelId="{31A546A1-2ADB-4B51-9BCA-74AFA9F45271}" type="presParOf" srcId="{1E8D6E47-339F-4EFE-A3FE-67B0C835B6FA}" destId="{76ECDC32-4BF0-4BBE-A4E0-DAC5CBD1B65E}" srcOrd="2" destOrd="0" presId="urn:microsoft.com/office/officeart/2005/8/layout/orgChart1"/>
    <dgm:cxn modelId="{8E50B8E0-0C0E-4025-B483-752EEC89204C}" type="presParOf" srcId="{D7F92937-1B5C-40BB-A4AD-4034AB23B0B8}" destId="{FA3D6E08-EF4D-413E-B499-44BF33DF737A}" srcOrd="4" destOrd="0" presId="urn:microsoft.com/office/officeart/2005/8/layout/orgChart1"/>
    <dgm:cxn modelId="{17333AAC-1B80-46F9-90B2-09772495C5DD}" type="presParOf" srcId="{D7F92937-1B5C-40BB-A4AD-4034AB23B0B8}" destId="{AA484720-25A7-4236-9C27-CC17F1B4DC75}" srcOrd="5" destOrd="0" presId="urn:microsoft.com/office/officeart/2005/8/layout/orgChart1"/>
    <dgm:cxn modelId="{83E93D84-DABE-4AED-8643-E09AA4002C00}" type="presParOf" srcId="{AA484720-25A7-4236-9C27-CC17F1B4DC75}" destId="{7F8E8DF5-DD9A-4976-96CC-B5992DBFE2BE}" srcOrd="0" destOrd="0" presId="urn:microsoft.com/office/officeart/2005/8/layout/orgChart1"/>
    <dgm:cxn modelId="{3207B24D-1924-4032-9DB8-04C780E96E2A}" type="presParOf" srcId="{7F8E8DF5-DD9A-4976-96CC-B5992DBFE2BE}" destId="{53A8799D-94F7-438B-B0C9-6064B2BA8979}" srcOrd="0" destOrd="0" presId="urn:microsoft.com/office/officeart/2005/8/layout/orgChart1"/>
    <dgm:cxn modelId="{9FE86854-17DA-44BF-A6A2-3CE0072BB195}" type="presParOf" srcId="{7F8E8DF5-DD9A-4976-96CC-B5992DBFE2BE}" destId="{6394DDA5-92A8-42DF-8D58-452E81A72C2F}" srcOrd="1" destOrd="0" presId="urn:microsoft.com/office/officeart/2005/8/layout/orgChart1"/>
    <dgm:cxn modelId="{A7900711-8B46-4291-B06A-F1B209750BFF}" type="presParOf" srcId="{AA484720-25A7-4236-9C27-CC17F1B4DC75}" destId="{4C4CD3F6-4A73-465A-9865-5CF621F5898C}" srcOrd="1" destOrd="0" presId="urn:microsoft.com/office/officeart/2005/8/layout/orgChart1"/>
    <dgm:cxn modelId="{5AC59CD7-9DD8-4943-83C6-97252B3164AF}" type="presParOf" srcId="{AA484720-25A7-4236-9C27-CC17F1B4DC75}" destId="{FBDA25E7-BEE5-462D-9A74-2DCD9E3A7E40}" srcOrd="2" destOrd="0" presId="urn:microsoft.com/office/officeart/2005/8/layout/orgChart1"/>
    <dgm:cxn modelId="{0EF76664-3D32-4AC2-88AD-92E0A188D396}" type="presParOf" srcId="{F5CF069B-72A0-4BAE-A749-CEF708B7ACD2}" destId="{D81F88FF-5100-46C0-811D-176D4390B5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072CDA-F6DF-45A8-B663-5F55BC1F7297}">
      <dsp:nvSpPr>
        <dsp:cNvPr id="0" name=""/>
        <dsp:cNvSpPr/>
      </dsp:nvSpPr>
      <dsp:spPr>
        <a:xfrm>
          <a:off x="0" y="811"/>
          <a:ext cx="10222880" cy="818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since molarity relates the moles of solute to the liters of solution</a:t>
          </a:r>
          <a:endParaRPr lang="en-US" sz="2700" kern="1200" dirty="0"/>
        </a:p>
      </dsp:txBody>
      <dsp:txXfrm>
        <a:off x="23970" y="24781"/>
        <a:ext cx="10174940" cy="770460"/>
      </dsp:txXfrm>
    </dsp:sp>
    <dsp:sp modelId="{41AA1E8C-867C-4245-A240-559B50ACB1A9}">
      <dsp:nvSpPr>
        <dsp:cNvPr id="0" name=""/>
        <dsp:cNvSpPr/>
      </dsp:nvSpPr>
      <dsp:spPr>
        <a:xfrm rot="5387212">
          <a:off x="4862401" y="853151"/>
          <a:ext cx="503619" cy="6036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-5400000">
        <a:off x="4932847" y="903147"/>
        <a:ext cx="362165" cy="352533"/>
      </dsp:txXfrm>
    </dsp:sp>
    <dsp:sp modelId="{988811ED-DE38-44E6-826A-DEAD5BE4B4B3}">
      <dsp:nvSpPr>
        <dsp:cNvPr id="0" name=""/>
        <dsp:cNvSpPr/>
      </dsp:nvSpPr>
      <dsp:spPr>
        <a:xfrm>
          <a:off x="14878" y="1490700"/>
          <a:ext cx="10206153" cy="13413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it can be used to convert between amount of reactants and/or products in a chemical reaction</a:t>
          </a:r>
          <a:endParaRPr lang="en-US" sz="2600" kern="1200" dirty="0"/>
        </a:p>
      </dsp:txBody>
      <dsp:txXfrm>
        <a:off x="54165" y="1529987"/>
        <a:ext cx="10127579" cy="12627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F266C-A441-4EAD-8B94-E40AF30AF1F6}">
      <dsp:nvSpPr>
        <dsp:cNvPr id="0" name=""/>
        <dsp:cNvSpPr/>
      </dsp:nvSpPr>
      <dsp:spPr>
        <a:xfrm>
          <a:off x="625138" y="334"/>
          <a:ext cx="2370047" cy="11850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Strong electrolytes</a:t>
          </a:r>
          <a:endParaRPr lang="en-US" sz="2400" kern="1200" dirty="0"/>
        </a:p>
      </dsp:txBody>
      <dsp:txXfrm>
        <a:off x="659846" y="35042"/>
        <a:ext cx="2300631" cy="1115607"/>
      </dsp:txXfrm>
    </dsp:sp>
    <dsp:sp modelId="{5FD0BFD2-F00F-4463-AD29-EC8708579ADF}">
      <dsp:nvSpPr>
        <dsp:cNvPr id="0" name=""/>
        <dsp:cNvSpPr/>
      </dsp:nvSpPr>
      <dsp:spPr>
        <a:xfrm>
          <a:off x="862142" y="1185358"/>
          <a:ext cx="237004" cy="888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8767"/>
              </a:lnTo>
              <a:lnTo>
                <a:pt x="237004" y="8887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77E6DA-4ACC-473B-8BBD-470F0C77FED6}">
      <dsp:nvSpPr>
        <dsp:cNvPr id="0" name=""/>
        <dsp:cNvSpPr/>
      </dsp:nvSpPr>
      <dsp:spPr>
        <a:xfrm>
          <a:off x="1099147" y="1481614"/>
          <a:ext cx="1896038" cy="1185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Strong acids and bases</a:t>
          </a:r>
          <a:endParaRPr lang="en-US" sz="2400" kern="1200" dirty="0"/>
        </a:p>
      </dsp:txBody>
      <dsp:txXfrm>
        <a:off x="1133855" y="1516322"/>
        <a:ext cx="1826622" cy="1115607"/>
      </dsp:txXfrm>
    </dsp:sp>
    <dsp:sp modelId="{460E1E9E-5066-437F-9941-427470B9BB0D}">
      <dsp:nvSpPr>
        <dsp:cNvPr id="0" name=""/>
        <dsp:cNvSpPr/>
      </dsp:nvSpPr>
      <dsp:spPr>
        <a:xfrm>
          <a:off x="862142" y="1185358"/>
          <a:ext cx="237004" cy="2370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0047"/>
              </a:lnTo>
              <a:lnTo>
                <a:pt x="237004" y="23700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B7F311-5F7C-497B-8B82-C65BD27AAB29}">
      <dsp:nvSpPr>
        <dsp:cNvPr id="0" name=""/>
        <dsp:cNvSpPr/>
      </dsp:nvSpPr>
      <dsp:spPr>
        <a:xfrm>
          <a:off x="1099147" y="2962894"/>
          <a:ext cx="1896038" cy="1185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Soluble ionic compounds</a:t>
          </a:r>
          <a:endParaRPr lang="en-US" sz="2400" kern="1200" dirty="0"/>
        </a:p>
      </dsp:txBody>
      <dsp:txXfrm>
        <a:off x="1133855" y="2997602"/>
        <a:ext cx="1826622" cy="1115607"/>
      </dsp:txXfrm>
    </dsp:sp>
    <dsp:sp modelId="{A2AC20C3-179C-4215-80E0-9C173F7329BD}">
      <dsp:nvSpPr>
        <dsp:cNvPr id="0" name=""/>
        <dsp:cNvSpPr/>
      </dsp:nvSpPr>
      <dsp:spPr>
        <a:xfrm>
          <a:off x="3587698" y="334"/>
          <a:ext cx="2370047" cy="11850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Weak electrolytes</a:t>
          </a:r>
          <a:endParaRPr lang="en-US" sz="2400" kern="1200" dirty="0"/>
        </a:p>
      </dsp:txBody>
      <dsp:txXfrm>
        <a:off x="3622406" y="35042"/>
        <a:ext cx="2300631" cy="1115607"/>
      </dsp:txXfrm>
    </dsp:sp>
    <dsp:sp modelId="{26572B02-AA26-4A85-81E9-DE487DECCDFF}">
      <dsp:nvSpPr>
        <dsp:cNvPr id="0" name=""/>
        <dsp:cNvSpPr/>
      </dsp:nvSpPr>
      <dsp:spPr>
        <a:xfrm>
          <a:off x="3824702" y="1185358"/>
          <a:ext cx="237004" cy="888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8767"/>
              </a:lnTo>
              <a:lnTo>
                <a:pt x="237004" y="8887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05C950-9DD9-4A88-9808-46FDA3BDA056}">
      <dsp:nvSpPr>
        <dsp:cNvPr id="0" name=""/>
        <dsp:cNvSpPr/>
      </dsp:nvSpPr>
      <dsp:spPr>
        <a:xfrm>
          <a:off x="4061707" y="1481614"/>
          <a:ext cx="1896038" cy="1185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Weak acids and bases </a:t>
          </a:r>
          <a:endParaRPr lang="en-US" sz="2400" kern="1200" dirty="0"/>
        </a:p>
      </dsp:txBody>
      <dsp:txXfrm>
        <a:off x="4096415" y="1516322"/>
        <a:ext cx="1826622" cy="1115607"/>
      </dsp:txXfrm>
    </dsp:sp>
    <dsp:sp modelId="{DA705B6C-FB3F-4DD4-8196-6A0B7DFE2783}">
      <dsp:nvSpPr>
        <dsp:cNvPr id="0" name=""/>
        <dsp:cNvSpPr/>
      </dsp:nvSpPr>
      <dsp:spPr>
        <a:xfrm>
          <a:off x="3824702" y="1185358"/>
          <a:ext cx="237004" cy="2370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0047"/>
              </a:lnTo>
              <a:lnTo>
                <a:pt x="237004" y="23700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8C56DF-F038-483C-A117-19837B20D54B}">
      <dsp:nvSpPr>
        <dsp:cNvPr id="0" name=""/>
        <dsp:cNvSpPr/>
      </dsp:nvSpPr>
      <dsp:spPr>
        <a:xfrm>
          <a:off x="4061707" y="2962894"/>
          <a:ext cx="1896038" cy="1185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Insoluble ionic compounds</a:t>
          </a:r>
          <a:endParaRPr lang="en-US" sz="2400" kern="1200" dirty="0"/>
        </a:p>
      </dsp:txBody>
      <dsp:txXfrm>
        <a:off x="4096415" y="2997602"/>
        <a:ext cx="1826622" cy="1115607"/>
      </dsp:txXfrm>
    </dsp:sp>
    <dsp:sp modelId="{6B0E719D-6D99-4FC9-9A42-FC8679AF2E63}">
      <dsp:nvSpPr>
        <dsp:cNvPr id="0" name=""/>
        <dsp:cNvSpPr/>
      </dsp:nvSpPr>
      <dsp:spPr>
        <a:xfrm>
          <a:off x="6550257" y="334"/>
          <a:ext cx="2370047" cy="11850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Non-electrolytes</a:t>
          </a:r>
          <a:endParaRPr lang="en-US" sz="2800" b="1" kern="1200" dirty="0"/>
        </a:p>
      </dsp:txBody>
      <dsp:txXfrm>
        <a:off x="6584965" y="35042"/>
        <a:ext cx="2300631" cy="1115607"/>
      </dsp:txXfrm>
    </dsp:sp>
    <dsp:sp modelId="{30920B2D-12AF-4B19-8776-D0AB55438B5C}">
      <dsp:nvSpPr>
        <dsp:cNvPr id="0" name=""/>
        <dsp:cNvSpPr/>
      </dsp:nvSpPr>
      <dsp:spPr>
        <a:xfrm>
          <a:off x="6787262" y="1185358"/>
          <a:ext cx="237004" cy="888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8767"/>
              </a:lnTo>
              <a:lnTo>
                <a:pt x="237004" y="8887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4B3B7-6A42-4360-BE4E-BEA762403172}">
      <dsp:nvSpPr>
        <dsp:cNvPr id="0" name=""/>
        <dsp:cNvSpPr/>
      </dsp:nvSpPr>
      <dsp:spPr>
        <a:xfrm>
          <a:off x="7024267" y="1481614"/>
          <a:ext cx="1896038" cy="1185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Molecular compound</a:t>
          </a:r>
          <a:endParaRPr lang="en-US" sz="2400" kern="1200" dirty="0"/>
        </a:p>
      </dsp:txBody>
      <dsp:txXfrm>
        <a:off x="7058975" y="1516322"/>
        <a:ext cx="1826622" cy="11156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3D6E08-EF4D-413E-B499-44BF33DF737A}">
      <dsp:nvSpPr>
        <dsp:cNvPr id="0" name=""/>
        <dsp:cNvSpPr/>
      </dsp:nvSpPr>
      <dsp:spPr>
        <a:xfrm>
          <a:off x="5361305" y="931077"/>
          <a:ext cx="4081365" cy="367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297"/>
              </a:lnTo>
              <a:lnTo>
                <a:pt x="4081365" y="172297"/>
              </a:lnTo>
              <a:lnTo>
                <a:pt x="4081365" y="3674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DE5426-4CBE-4381-81C7-17A9D74BC35A}">
      <dsp:nvSpPr>
        <dsp:cNvPr id="0" name=""/>
        <dsp:cNvSpPr/>
      </dsp:nvSpPr>
      <dsp:spPr>
        <a:xfrm>
          <a:off x="5361305" y="931077"/>
          <a:ext cx="337067" cy="392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905"/>
              </a:lnTo>
              <a:lnTo>
                <a:pt x="337067" y="196905"/>
              </a:lnTo>
              <a:lnTo>
                <a:pt x="337067" y="392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A381E-F70A-4C29-BF7E-23C19E0B9C84}">
      <dsp:nvSpPr>
        <dsp:cNvPr id="0" name=""/>
        <dsp:cNvSpPr/>
      </dsp:nvSpPr>
      <dsp:spPr>
        <a:xfrm>
          <a:off x="1100653" y="931077"/>
          <a:ext cx="4260651" cy="356025"/>
        </a:xfrm>
        <a:custGeom>
          <a:avLst/>
          <a:gdLst/>
          <a:ahLst/>
          <a:cxnLst/>
          <a:rect l="0" t="0" r="0" b="0"/>
          <a:pathLst>
            <a:path>
              <a:moveTo>
                <a:pt x="4260651" y="0"/>
              </a:moveTo>
              <a:lnTo>
                <a:pt x="4260651" y="160866"/>
              </a:lnTo>
              <a:lnTo>
                <a:pt x="0" y="160866"/>
              </a:lnTo>
              <a:lnTo>
                <a:pt x="0" y="3560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A11970-C0A1-46F2-A824-F8C460B6ECA3}">
      <dsp:nvSpPr>
        <dsp:cNvPr id="0" name=""/>
        <dsp:cNvSpPr/>
      </dsp:nvSpPr>
      <dsp:spPr>
        <a:xfrm>
          <a:off x="2583181" y="1749"/>
          <a:ext cx="5556246" cy="9293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/>
            <a:t>Types of Chemical Bonds</a:t>
          </a:r>
          <a:endParaRPr lang="en-US" sz="2200" b="1" kern="1200"/>
        </a:p>
      </dsp:txBody>
      <dsp:txXfrm>
        <a:off x="2583181" y="1749"/>
        <a:ext cx="5556246" cy="929327"/>
      </dsp:txXfrm>
    </dsp:sp>
    <dsp:sp modelId="{C8C0D8C4-CE6C-44EE-AC3A-72DB61CF3B9C}">
      <dsp:nvSpPr>
        <dsp:cNvPr id="0" name=""/>
        <dsp:cNvSpPr/>
      </dsp:nvSpPr>
      <dsp:spPr>
        <a:xfrm>
          <a:off x="171325" y="1287102"/>
          <a:ext cx="1858655" cy="9293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/>
            <a:t>ionic bond</a:t>
          </a:r>
          <a:endParaRPr lang="en-US" sz="2200" b="1" kern="1200"/>
        </a:p>
      </dsp:txBody>
      <dsp:txXfrm>
        <a:off x="171325" y="1287102"/>
        <a:ext cx="1858655" cy="929327"/>
      </dsp:txXfrm>
    </dsp:sp>
    <dsp:sp modelId="{7A2545A7-B108-44D4-A449-580078636668}">
      <dsp:nvSpPr>
        <dsp:cNvPr id="0" name=""/>
        <dsp:cNvSpPr/>
      </dsp:nvSpPr>
      <dsp:spPr>
        <a:xfrm>
          <a:off x="4769044" y="1323141"/>
          <a:ext cx="1858655" cy="9293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/>
            <a:t>covalent bond</a:t>
          </a:r>
          <a:endParaRPr lang="en-US" sz="2200" b="1" kern="1200"/>
        </a:p>
      </dsp:txBody>
      <dsp:txXfrm>
        <a:off x="4769044" y="1323141"/>
        <a:ext cx="1858655" cy="929327"/>
      </dsp:txXfrm>
    </dsp:sp>
    <dsp:sp modelId="{53A8799D-94F7-438B-B0C9-6064B2BA8979}">
      <dsp:nvSpPr>
        <dsp:cNvPr id="0" name=""/>
        <dsp:cNvSpPr/>
      </dsp:nvSpPr>
      <dsp:spPr>
        <a:xfrm>
          <a:off x="8513343" y="1298533"/>
          <a:ext cx="1858655" cy="9293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/>
            <a:t>metallic bonding</a:t>
          </a:r>
          <a:endParaRPr lang="en-US" sz="2200" b="1" kern="1200"/>
        </a:p>
      </dsp:txBody>
      <dsp:txXfrm>
        <a:off x="8513343" y="1298533"/>
        <a:ext cx="1858655" cy="929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Chapter 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05C9-1906-445F-B017-A25ED21CF566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DABB8-E7B4-4681-BB3F-EAB02B349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644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Chapter 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9F499-C05A-450D-92B5-1B294BEDA4D1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1143000"/>
            <a:ext cx="4822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A878A-9B86-4214-8763-1B7961D61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124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61217" rtl="0" eaLnBrk="1" latinLnBrk="0" hangingPunct="1">
      <a:defRPr sz="1261" kern="1200">
        <a:solidFill>
          <a:schemeClr val="tx1"/>
        </a:solidFill>
        <a:latin typeface="+mn-lt"/>
        <a:ea typeface="+mn-ea"/>
        <a:cs typeface="+mn-cs"/>
      </a:defRPr>
    </a:lvl1pPr>
    <a:lvl2pPr marL="480609" algn="l" defTabSz="961217" rtl="0" eaLnBrk="1" latinLnBrk="0" hangingPunct="1">
      <a:defRPr sz="1261" kern="1200">
        <a:solidFill>
          <a:schemeClr val="tx1"/>
        </a:solidFill>
        <a:latin typeface="+mn-lt"/>
        <a:ea typeface="+mn-ea"/>
        <a:cs typeface="+mn-cs"/>
      </a:defRPr>
    </a:lvl2pPr>
    <a:lvl3pPr marL="961217" algn="l" defTabSz="961217" rtl="0" eaLnBrk="1" latinLnBrk="0" hangingPunct="1">
      <a:defRPr sz="1261" kern="1200">
        <a:solidFill>
          <a:schemeClr val="tx1"/>
        </a:solidFill>
        <a:latin typeface="+mn-lt"/>
        <a:ea typeface="+mn-ea"/>
        <a:cs typeface="+mn-cs"/>
      </a:defRPr>
    </a:lvl3pPr>
    <a:lvl4pPr marL="1441826" algn="l" defTabSz="961217" rtl="0" eaLnBrk="1" latinLnBrk="0" hangingPunct="1">
      <a:defRPr sz="1261" kern="1200">
        <a:solidFill>
          <a:schemeClr val="tx1"/>
        </a:solidFill>
        <a:latin typeface="+mn-lt"/>
        <a:ea typeface="+mn-ea"/>
        <a:cs typeface="+mn-cs"/>
      </a:defRPr>
    </a:lvl4pPr>
    <a:lvl5pPr marL="1922435" algn="l" defTabSz="961217" rtl="0" eaLnBrk="1" latinLnBrk="0" hangingPunct="1">
      <a:defRPr sz="1261" kern="1200">
        <a:solidFill>
          <a:schemeClr val="tx1"/>
        </a:solidFill>
        <a:latin typeface="+mn-lt"/>
        <a:ea typeface="+mn-ea"/>
        <a:cs typeface="+mn-cs"/>
      </a:defRPr>
    </a:lvl5pPr>
    <a:lvl6pPr marL="2403043" algn="l" defTabSz="961217" rtl="0" eaLnBrk="1" latinLnBrk="0" hangingPunct="1">
      <a:defRPr sz="1261" kern="1200">
        <a:solidFill>
          <a:schemeClr val="tx1"/>
        </a:solidFill>
        <a:latin typeface="+mn-lt"/>
        <a:ea typeface="+mn-ea"/>
        <a:cs typeface="+mn-cs"/>
      </a:defRPr>
    </a:lvl6pPr>
    <a:lvl7pPr marL="2883652" algn="l" defTabSz="961217" rtl="0" eaLnBrk="1" latinLnBrk="0" hangingPunct="1">
      <a:defRPr sz="1261" kern="1200">
        <a:solidFill>
          <a:schemeClr val="tx1"/>
        </a:solidFill>
        <a:latin typeface="+mn-lt"/>
        <a:ea typeface="+mn-ea"/>
        <a:cs typeface="+mn-cs"/>
      </a:defRPr>
    </a:lvl7pPr>
    <a:lvl8pPr marL="3364260" algn="l" defTabSz="961217" rtl="0" eaLnBrk="1" latinLnBrk="0" hangingPunct="1">
      <a:defRPr sz="1261" kern="1200">
        <a:solidFill>
          <a:schemeClr val="tx1"/>
        </a:solidFill>
        <a:latin typeface="+mn-lt"/>
        <a:ea typeface="+mn-ea"/>
        <a:cs typeface="+mn-cs"/>
      </a:defRPr>
    </a:lvl8pPr>
    <a:lvl9pPr marL="3844869" algn="l" defTabSz="961217" rtl="0" eaLnBrk="1" latinLnBrk="0" hangingPunct="1">
      <a:defRPr sz="126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A878A-9B86-4214-8763-1B7961D610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1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  <a:ea typeface="ヒラギノ角ゴ Pro W3" pitchFamily="127" charset="-128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1pPr>
            <a:lvl2pPr marL="750888" indent="-28733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2pPr>
            <a:lvl3pPr marL="115411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3pPr>
            <a:lvl4pPr marL="161766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4pPr>
            <a:lvl5pPr marL="2079625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9pPr>
          </a:lstStyle>
          <a:p>
            <a:fld id="{E505A90A-A9C6-4F07-A9E8-E01B130D91C8}" type="slidenum">
              <a:rPr lang="en-US" altLang="en-US" sz="1200" smtClean="0"/>
              <a:pPr/>
              <a:t>45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567878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  <a:ea typeface="ヒラギノ角ゴ Pro W3" pitchFamily="127" charset="-128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1pPr>
            <a:lvl2pPr marL="750888" indent="-28733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2pPr>
            <a:lvl3pPr marL="115411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3pPr>
            <a:lvl4pPr marL="161766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4pPr>
            <a:lvl5pPr marL="2079625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9pPr>
          </a:lstStyle>
          <a:p>
            <a:fld id="{EEEE6DC2-E2CC-45A2-B8BB-FD2B7ECFC42A}" type="slidenum">
              <a:rPr lang="en-US" altLang="en-US" sz="1200" smtClean="0"/>
              <a:pPr/>
              <a:t>46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824728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  <a:ea typeface="ヒラギノ角ゴ Pro W3" pitchFamily="127" charset="-128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1pPr>
            <a:lvl2pPr marL="750888" indent="-28733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2pPr>
            <a:lvl3pPr marL="115411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3pPr>
            <a:lvl4pPr marL="161766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4pPr>
            <a:lvl5pPr marL="2079625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9pPr>
          </a:lstStyle>
          <a:p>
            <a:fld id="{4EA609FE-6AD6-4B0E-855D-D8862CDBD00E}" type="slidenum">
              <a:rPr lang="en-US" altLang="en-US" sz="1200" smtClean="0"/>
              <a:pPr/>
              <a:t>47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563056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  <a:ea typeface="ヒラギノ角ゴ Pro W3" pitchFamily="127" charset="-128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1pPr>
            <a:lvl2pPr marL="750888" indent="-28733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2pPr>
            <a:lvl3pPr marL="115411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3pPr>
            <a:lvl4pPr marL="161766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4pPr>
            <a:lvl5pPr marL="2079625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9pPr>
          </a:lstStyle>
          <a:p>
            <a:fld id="{09F782A8-5861-4237-8709-A1A6123793CE}" type="slidenum">
              <a:rPr lang="en-US" altLang="en-US" sz="1200" smtClean="0"/>
              <a:pPr/>
              <a:t>48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18372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  <a:ea typeface="ヒラギノ角ゴ Pro W3" pitchFamily="127" charset="-128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1pPr>
            <a:lvl2pPr marL="750888" indent="-28733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2pPr>
            <a:lvl3pPr marL="115411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3pPr>
            <a:lvl4pPr marL="161766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4pPr>
            <a:lvl5pPr marL="2079625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9pPr>
          </a:lstStyle>
          <a:p>
            <a:fld id="{09F782A8-5861-4237-8709-A1A6123793CE}" type="slidenum">
              <a:rPr lang="en-US" altLang="en-US" sz="1200" smtClean="0"/>
              <a:pPr/>
              <a:t>49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894249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  <a:ea typeface="ヒラギノ角ゴ Pro W3" pitchFamily="127" charset="-128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1pPr>
            <a:lvl2pPr marL="750888" indent="-28733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2pPr>
            <a:lvl3pPr marL="115411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3pPr>
            <a:lvl4pPr marL="161766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4pPr>
            <a:lvl5pPr marL="2079625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9pPr>
          </a:lstStyle>
          <a:p>
            <a:fld id="{09F782A8-5861-4237-8709-A1A6123793CE}" type="slidenum">
              <a:rPr lang="en-US" altLang="en-US" sz="1200" smtClean="0"/>
              <a:pPr/>
              <a:t>50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144740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  <a:ea typeface="ヒラギノ角ゴ Pro W3" pitchFamily="127" charset="-128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1pPr>
            <a:lvl2pPr marL="750888" indent="-28733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2pPr>
            <a:lvl3pPr marL="115411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3pPr>
            <a:lvl4pPr marL="161766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4pPr>
            <a:lvl5pPr marL="2079625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9pPr>
          </a:lstStyle>
          <a:p>
            <a:fld id="{09F782A8-5861-4237-8709-A1A6123793CE}" type="slidenum">
              <a:rPr lang="en-US" altLang="en-US" sz="1200" smtClean="0"/>
              <a:pPr/>
              <a:t>51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0766596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  <a:ea typeface="ヒラギノ角ゴ Pro W3" pitchFamily="127" charset="-128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1pPr>
            <a:lvl2pPr marL="750888" indent="-28733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2pPr>
            <a:lvl3pPr marL="115411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3pPr>
            <a:lvl4pPr marL="161766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4pPr>
            <a:lvl5pPr marL="2079625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9pPr>
          </a:lstStyle>
          <a:p>
            <a:fld id="{09F782A8-5861-4237-8709-A1A6123793CE}" type="slidenum">
              <a:rPr lang="en-US" altLang="en-US" sz="1200" smtClean="0"/>
              <a:pPr/>
              <a:t>52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8776947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  <a:ea typeface="ヒラギノ角ゴ Pro W3" pitchFamily="127" charset="-128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1pPr>
            <a:lvl2pPr marL="750888" indent="-28733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2pPr>
            <a:lvl3pPr marL="115411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3pPr>
            <a:lvl4pPr marL="161766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4pPr>
            <a:lvl5pPr marL="2079625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9pPr>
          </a:lstStyle>
          <a:p>
            <a:fld id="{2F435D23-7877-478B-8E8B-38C43DA15D32}" type="slidenum">
              <a:rPr lang="en-US" altLang="en-US" sz="1200" smtClean="0"/>
              <a:pPr/>
              <a:t>53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9053262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  <a:ea typeface="ヒラギノ角ゴ Pro W3" pitchFamily="127" charset="-128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1pPr>
            <a:lvl2pPr marL="750888" indent="-28733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2pPr>
            <a:lvl3pPr marL="115411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3pPr>
            <a:lvl4pPr marL="161766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4pPr>
            <a:lvl5pPr marL="2079625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9pPr>
          </a:lstStyle>
          <a:p>
            <a:fld id="{C51C390C-9C32-40B3-85C6-4FD02DD65478}" type="slidenum">
              <a:rPr lang="en-US" altLang="en-US" sz="1200" smtClean="0"/>
              <a:pPr/>
              <a:t>54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075129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  <a:ea typeface="ヒラギノ角ゴ Pro W3" pitchFamily="127" charset="-128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1pPr>
            <a:lvl2pPr marL="750888" indent="-28733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2pPr>
            <a:lvl3pPr marL="115411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3pPr>
            <a:lvl4pPr marL="161766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4pPr>
            <a:lvl5pPr marL="2079625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9pPr>
          </a:lstStyle>
          <a:p>
            <a:fld id="{28721E70-5819-4380-AA35-D8EE59F0CB5F}" type="slidenum">
              <a:rPr lang="en-US" altLang="en-US" sz="1200" smtClean="0"/>
              <a:pPr/>
              <a:t>37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3132926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  <a:ea typeface="ヒラギノ角ゴ Pro W3" pitchFamily="127" charset="-128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1pPr>
            <a:lvl2pPr marL="750888" indent="-28733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2pPr>
            <a:lvl3pPr marL="115411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3pPr>
            <a:lvl4pPr marL="161766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4pPr>
            <a:lvl5pPr marL="2079625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9pPr>
          </a:lstStyle>
          <a:p>
            <a:fld id="{82FECD35-E933-4DDC-BF40-C3D78B52AB51}" type="slidenum">
              <a:rPr lang="en-US" altLang="en-US" sz="1200" smtClean="0"/>
              <a:pPr/>
              <a:t>55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3138636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  <a:ea typeface="ヒラギノ角ゴ Pro W3" pitchFamily="127" charset="-128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1pPr>
            <a:lvl2pPr marL="750888" indent="-28733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2pPr>
            <a:lvl3pPr marL="115411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3pPr>
            <a:lvl4pPr marL="161766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4pPr>
            <a:lvl5pPr marL="2079625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9pPr>
          </a:lstStyle>
          <a:p>
            <a:fld id="{AB62142A-2FBD-4BCB-B972-72AE67BED492}" type="slidenum">
              <a:rPr lang="en-US" altLang="en-US" sz="1200" smtClean="0"/>
              <a:pPr/>
              <a:t>56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4857554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  <a:ea typeface="ヒラギノ角ゴ Pro W3" pitchFamily="127" charset="-128"/>
            </a:endParaRP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1pPr>
            <a:lvl2pPr marL="750888" indent="-28733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2pPr>
            <a:lvl3pPr marL="115411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3pPr>
            <a:lvl4pPr marL="161766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4pPr>
            <a:lvl5pPr marL="2079625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9pPr>
          </a:lstStyle>
          <a:p>
            <a:fld id="{4E0CF68D-D028-4478-8567-A99F688EA3A1}" type="slidenum">
              <a:rPr lang="en-US" altLang="en-US" sz="1200" smtClean="0"/>
              <a:pPr/>
              <a:t>57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5266686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  <a:ea typeface="ヒラギノ角ゴ Pro W3" pitchFamily="127" charset="-128"/>
            </a:endParaRP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1pPr>
            <a:lvl2pPr marL="750888" indent="-28733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2pPr>
            <a:lvl3pPr marL="115411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3pPr>
            <a:lvl4pPr marL="161766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4pPr>
            <a:lvl5pPr marL="2079625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9pPr>
          </a:lstStyle>
          <a:p>
            <a:fld id="{4E0CF68D-D028-4478-8567-A99F688EA3A1}" type="slidenum">
              <a:rPr lang="en-US" altLang="en-US" sz="1200" smtClean="0"/>
              <a:pPr/>
              <a:t>58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9101773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  <a:ea typeface="ヒラギノ角ゴ Pro W3" pitchFamily="127" charset="-128"/>
            </a:endParaRP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1pPr>
            <a:lvl2pPr marL="750888" indent="-28733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2pPr>
            <a:lvl3pPr marL="115411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3pPr>
            <a:lvl4pPr marL="161766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4pPr>
            <a:lvl5pPr marL="2079625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9pPr>
          </a:lstStyle>
          <a:p>
            <a:fld id="{07026786-68E4-4E6E-8AF1-AB6CCD526A36}" type="slidenum">
              <a:rPr lang="en-US" altLang="en-US" sz="1200" smtClean="0"/>
              <a:pPr/>
              <a:t>59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9960611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  <a:ea typeface="ヒラギノ角ゴ Pro W3" pitchFamily="127" charset="-128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1pPr>
            <a:lvl2pPr marL="750888" indent="-28733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2pPr>
            <a:lvl3pPr marL="115411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3pPr>
            <a:lvl4pPr marL="161766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4pPr>
            <a:lvl5pPr marL="2079625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9pPr>
          </a:lstStyle>
          <a:p>
            <a:fld id="{C768762A-FF4B-43E2-AC83-F1C766B36F55}" type="slidenum">
              <a:rPr lang="en-US" altLang="en-US" sz="1200" smtClean="0"/>
              <a:pPr/>
              <a:t>60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7550848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  <a:ea typeface="ヒラギノ角ゴ Pro W3" pitchFamily="127" charset="-128"/>
            </a:endParaRPr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1pPr>
            <a:lvl2pPr marL="750888" indent="-28733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2pPr>
            <a:lvl3pPr marL="115411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3pPr>
            <a:lvl4pPr marL="161766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4pPr>
            <a:lvl5pPr marL="2079625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9pPr>
          </a:lstStyle>
          <a:p>
            <a:fld id="{D21EB7EA-BF6A-4CEB-BF41-0F7A484FD97B}" type="slidenum">
              <a:rPr lang="en-US" altLang="en-US" sz="1200" smtClean="0"/>
              <a:pPr/>
              <a:t>61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7921877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  <a:ea typeface="ヒラギノ角ゴ Pro W3" pitchFamily="127" charset="-128"/>
            </a:endParaRPr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1pPr>
            <a:lvl2pPr marL="750888" indent="-28733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2pPr>
            <a:lvl3pPr marL="115411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3pPr>
            <a:lvl4pPr marL="161766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4pPr>
            <a:lvl5pPr marL="2079625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9pPr>
          </a:lstStyle>
          <a:p>
            <a:fld id="{236B5D01-8E02-4F99-85D8-49AB143C8A38}" type="slidenum">
              <a:rPr lang="en-US" altLang="en-US" sz="1200" smtClean="0"/>
              <a:pPr/>
              <a:t>62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7284407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  <a:ea typeface="ヒラギノ角ゴ Pro W3" pitchFamily="127" charset="-128"/>
            </a:endParaRPr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1pPr>
            <a:lvl2pPr marL="750888" indent="-28733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2pPr>
            <a:lvl3pPr marL="115411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3pPr>
            <a:lvl4pPr marL="161766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4pPr>
            <a:lvl5pPr marL="2079625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9pPr>
          </a:lstStyle>
          <a:p>
            <a:fld id="{FFB420AC-F829-4DAB-97F0-D76769137967}" type="slidenum">
              <a:rPr lang="en-US" altLang="en-US" sz="1200" smtClean="0"/>
              <a:pPr/>
              <a:t>63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200458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  <a:ea typeface="ヒラギノ角ゴ Pro W3" pitchFamily="127" charset="-128"/>
            </a:endParaRPr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1pPr>
            <a:lvl2pPr marL="750888" indent="-28733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2pPr>
            <a:lvl3pPr marL="115411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3pPr>
            <a:lvl4pPr marL="161766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4pPr>
            <a:lvl5pPr marL="2079625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9pPr>
          </a:lstStyle>
          <a:p>
            <a:fld id="{B21534D2-B77D-4FC4-8D46-6228618BA05F}" type="slidenum">
              <a:rPr lang="en-US" altLang="en-US" sz="1200" smtClean="0"/>
              <a:pPr/>
              <a:t>64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513354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Times" panose="02020603050405020304" pitchFamily="18" charset="0"/>
              <a:ea typeface="ヒラギノ角ゴ Pro W3" pitchFamily="127" charset="-128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1pPr>
            <a:lvl2pPr marL="750888" indent="-28733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2pPr>
            <a:lvl3pPr marL="115411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3pPr>
            <a:lvl4pPr marL="161766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4pPr>
            <a:lvl5pPr marL="2079625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9pPr>
          </a:lstStyle>
          <a:p>
            <a:fld id="{7F7E2C7C-7019-4550-A7A2-1907ED595CA6}" type="slidenum">
              <a:rPr lang="en-US" altLang="en-US" sz="1200" smtClean="0"/>
              <a:pPr/>
              <a:t>38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762842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  <a:ea typeface="ヒラギノ角ゴ Pro W3" pitchFamily="127" charset="-128"/>
            </a:endParaRPr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1pPr>
            <a:lvl2pPr marL="750888" indent="-28733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2pPr>
            <a:lvl3pPr marL="115411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3pPr>
            <a:lvl4pPr marL="161766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4pPr>
            <a:lvl5pPr marL="2079625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9pPr>
          </a:lstStyle>
          <a:p>
            <a:fld id="{61C88914-1369-4157-A891-350B86A519DE}" type="slidenum">
              <a:rPr lang="en-US" altLang="en-US" sz="1200" smtClean="0"/>
              <a:pPr/>
              <a:t>65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6428186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  <a:ea typeface="ヒラギノ角ゴ Pro W3" pitchFamily="127" charset="-128"/>
            </a:endParaRPr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1pPr>
            <a:lvl2pPr marL="750888" indent="-28733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2pPr>
            <a:lvl3pPr marL="115411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3pPr>
            <a:lvl4pPr marL="161766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4pPr>
            <a:lvl5pPr marL="2079625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9pPr>
          </a:lstStyle>
          <a:p>
            <a:fld id="{42833967-CEDA-4284-B59D-F90BC3277DF5}" type="slidenum">
              <a:rPr lang="en-US" altLang="en-US" sz="1200" smtClean="0"/>
              <a:pPr/>
              <a:t>66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5820151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  <a:ea typeface="ヒラギノ角ゴ Pro W3" pitchFamily="127" charset="-128"/>
            </a:endParaRPr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1pPr>
            <a:lvl2pPr marL="750888" indent="-28733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2pPr>
            <a:lvl3pPr marL="115411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3pPr>
            <a:lvl4pPr marL="161766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4pPr>
            <a:lvl5pPr marL="2079625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9pPr>
          </a:lstStyle>
          <a:p>
            <a:fld id="{2ECBB709-C4B8-42D6-833F-C88E8220395C}" type="slidenum">
              <a:rPr lang="en-US" altLang="en-US" sz="1200" smtClean="0"/>
              <a:pPr/>
              <a:t>67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0395240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  <a:ea typeface="ヒラギノ角ゴ Pro W3" pitchFamily="127" charset="-128"/>
            </a:endParaRPr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1pPr>
            <a:lvl2pPr marL="750888" indent="-28733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2pPr>
            <a:lvl3pPr marL="115411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3pPr>
            <a:lvl4pPr marL="161766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4pPr>
            <a:lvl5pPr marL="2079625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9pPr>
          </a:lstStyle>
          <a:p>
            <a:fld id="{2ECBB709-C4B8-42D6-833F-C88E8220395C}" type="slidenum">
              <a:rPr lang="en-US" altLang="en-US" sz="1200" smtClean="0"/>
              <a:pPr/>
              <a:t>68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5897921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  <a:ea typeface="ヒラギノ角ゴ Pro W3" pitchFamily="127" charset="-128"/>
            </a:endParaRPr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1pPr>
            <a:lvl2pPr marL="750888" indent="-28733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2pPr>
            <a:lvl3pPr marL="115411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3pPr>
            <a:lvl4pPr marL="161766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4pPr>
            <a:lvl5pPr marL="2079625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9pPr>
          </a:lstStyle>
          <a:p>
            <a:fld id="{1FF7EAEC-E84F-4BCE-B6DB-AE7BF2322BE3}" type="slidenum">
              <a:rPr lang="en-US" altLang="en-US" sz="1200" smtClean="0"/>
              <a:pPr/>
              <a:t>69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2524960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  <a:ea typeface="ヒラギノ角ゴ Pro W3" pitchFamily="127" charset="-128"/>
            </a:endParaRPr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1pPr>
            <a:lvl2pPr marL="750888" indent="-28733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2pPr>
            <a:lvl3pPr marL="115411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3pPr>
            <a:lvl4pPr marL="161766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4pPr>
            <a:lvl5pPr marL="2079625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9pPr>
          </a:lstStyle>
          <a:p>
            <a:fld id="{BB3383F4-ECFD-4E94-9B77-216D9F28DB9D}" type="slidenum">
              <a:rPr lang="en-US" altLang="en-US" sz="1200" smtClean="0"/>
              <a:pPr/>
              <a:t>70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7502523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  <a:ea typeface="ヒラギノ角ゴ Pro W3" pitchFamily="127" charset="-128"/>
            </a:endParaRPr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1pPr>
            <a:lvl2pPr marL="750888" indent="-28733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2pPr>
            <a:lvl3pPr marL="115411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3pPr>
            <a:lvl4pPr marL="161766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4pPr>
            <a:lvl5pPr marL="2079625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9pPr>
          </a:lstStyle>
          <a:p>
            <a:fld id="{7AFCE3FF-4B3D-4F76-86AA-BE0F0EA54D81}" type="slidenum">
              <a:rPr lang="en-US" altLang="en-US" sz="1200" smtClean="0"/>
              <a:pPr/>
              <a:t>71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1917260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A878A-9B86-4214-8763-1B7961D610E0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795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A878A-9B86-4214-8763-1B7961D610E0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726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A878A-9B86-4214-8763-1B7961D610E0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26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  <a:ea typeface="ヒラギノ角ゴ Pro W3" pitchFamily="127" charset="-128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1pPr>
            <a:lvl2pPr marL="750888" indent="-28733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2pPr>
            <a:lvl3pPr marL="115411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3pPr>
            <a:lvl4pPr marL="161766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4pPr>
            <a:lvl5pPr marL="2079625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9pPr>
          </a:lstStyle>
          <a:p>
            <a:fld id="{1DC48AC5-456F-4AA5-8DA7-8FB9B3E94539}" type="slidenum">
              <a:rPr lang="en-US" altLang="en-US" sz="1200" smtClean="0"/>
              <a:pPr/>
              <a:t>39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5472808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A878A-9B86-4214-8763-1B7961D610E0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465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A878A-9B86-4214-8763-1B7961D610E0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2134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A878A-9B86-4214-8763-1B7961D610E0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821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A878A-9B86-4214-8763-1B7961D610E0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5278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A878A-9B86-4214-8763-1B7961D610E0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7460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A878A-9B86-4214-8763-1B7961D610E0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37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  <a:ea typeface="ヒラギノ角ゴ Pro W3" pitchFamily="127" charset="-128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1pPr>
            <a:lvl2pPr marL="750888" indent="-28733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2pPr>
            <a:lvl3pPr marL="115411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3pPr>
            <a:lvl4pPr marL="161766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4pPr>
            <a:lvl5pPr marL="2079625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9pPr>
          </a:lstStyle>
          <a:p>
            <a:fld id="{09939699-A6BB-4A0B-836F-77B44F5144D4}" type="slidenum">
              <a:rPr lang="en-US" altLang="en-US" sz="1200" smtClean="0"/>
              <a:pPr/>
              <a:t>40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06465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  <a:ea typeface="ヒラギノ角ゴ Pro W3" pitchFamily="127" charset="-128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1pPr>
            <a:lvl2pPr marL="750888" indent="-28733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2pPr>
            <a:lvl3pPr marL="115411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3pPr>
            <a:lvl4pPr marL="161766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4pPr>
            <a:lvl5pPr marL="2079625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9pPr>
          </a:lstStyle>
          <a:p>
            <a:fld id="{E505A90A-A9C6-4F07-A9E8-E01B130D91C8}" type="slidenum">
              <a:rPr lang="en-US" altLang="en-US" sz="1200" smtClean="0"/>
              <a:pPr/>
              <a:t>41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363013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  <a:ea typeface="ヒラギノ角ゴ Pro W3" pitchFamily="127" charset="-128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1pPr>
            <a:lvl2pPr marL="750888" indent="-28733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2pPr>
            <a:lvl3pPr marL="115411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3pPr>
            <a:lvl4pPr marL="161766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4pPr>
            <a:lvl5pPr marL="2079625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9pPr>
          </a:lstStyle>
          <a:p>
            <a:fld id="{09939699-A6BB-4A0B-836F-77B44F5144D4}" type="slidenum">
              <a:rPr lang="en-US" altLang="en-US" sz="1200" smtClean="0"/>
              <a:pPr/>
              <a:t>42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054157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  <a:ea typeface="ヒラギノ角ゴ Pro W3" pitchFamily="127" charset="-128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1pPr>
            <a:lvl2pPr marL="750888" indent="-28733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2pPr>
            <a:lvl3pPr marL="115411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3pPr>
            <a:lvl4pPr marL="161766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4pPr>
            <a:lvl5pPr marL="2079625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9pPr>
          </a:lstStyle>
          <a:p>
            <a:fld id="{E505A90A-A9C6-4F07-A9E8-E01B130D91C8}" type="slidenum">
              <a:rPr lang="en-US" altLang="en-US" sz="1200" smtClean="0"/>
              <a:pPr/>
              <a:t>43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311518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  <a:ea typeface="ヒラギノ角ゴ Pro W3" pitchFamily="127" charset="-128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1pPr>
            <a:lvl2pPr marL="750888" indent="-28733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2pPr>
            <a:lvl3pPr marL="115411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3pPr>
            <a:lvl4pPr marL="1617663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4pPr>
            <a:lvl5pPr marL="2079625" indent="-2301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7" charset="-128"/>
              </a:defRPr>
            </a:lvl9pPr>
          </a:lstStyle>
          <a:p>
            <a:fld id="{E505A90A-A9C6-4F07-A9E8-E01B130D91C8}" type="slidenum">
              <a:rPr lang="en-US" altLang="en-US" sz="1200" smtClean="0"/>
              <a:pPr/>
              <a:t>44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245525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63282" y="1436743"/>
            <a:ext cx="9584055" cy="8606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63282" y="4586343"/>
            <a:ext cx="9584055" cy="8606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863282" y="1583764"/>
            <a:ext cx="9584055" cy="292608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046139" y="4340185"/>
            <a:ext cx="1013348" cy="115296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5838" y="1527705"/>
            <a:ext cx="9344025" cy="3238195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0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2982" y="4681728"/>
            <a:ext cx="7398068" cy="1141171"/>
          </a:xfrm>
        </p:spPr>
        <p:txBody>
          <a:bodyPr>
            <a:normAutofit/>
          </a:bodyPr>
          <a:lstStyle>
            <a:lvl1pPr marL="0" indent="0" algn="l">
              <a:buNone/>
              <a:defRPr sz="2063">
                <a:solidFill>
                  <a:schemeClr val="tx1"/>
                </a:solidFill>
              </a:defRPr>
            </a:lvl1pPr>
            <a:lvl2pPr marL="428625" indent="0" algn="ctr">
              <a:buNone/>
              <a:defRPr sz="2063"/>
            </a:lvl2pPr>
            <a:lvl3pPr marL="857250" indent="0" algn="ctr">
              <a:buNone/>
              <a:defRPr sz="2063"/>
            </a:lvl3pPr>
            <a:lvl4pPr marL="1285875" indent="0" algn="ctr">
              <a:buNone/>
              <a:defRPr sz="1875"/>
            </a:lvl4pPr>
            <a:lvl5pPr marL="1714500" indent="0" algn="ctr">
              <a:buNone/>
              <a:defRPr sz="1875"/>
            </a:lvl5pPr>
            <a:lvl6pPr marL="2143125" indent="0" algn="ctr">
              <a:buNone/>
              <a:defRPr sz="1875"/>
            </a:lvl6pPr>
            <a:lvl7pPr marL="2571750" indent="0" algn="ctr">
              <a:buNone/>
              <a:defRPr sz="1875"/>
            </a:lvl7pPr>
            <a:lvl8pPr marL="3000375" indent="0" algn="ctr">
              <a:buNone/>
              <a:defRPr sz="1875"/>
            </a:lvl8pPr>
            <a:lvl9pPr marL="3429000" indent="0" algn="ctr">
              <a:buNone/>
              <a:defRPr sz="187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0684E-360A-44EF-8591-49FB2B987577}" type="datetime1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93187" y="4575290"/>
            <a:ext cx="1119251" cy="682752"/>
          </a:xfrm>
        </p:spPr>
        <p:txBody>
          <a:bodyPr/>
          <a:lstStyle>
            <a:lvl1pPr>
              <a:defRPr sz="2625"/>
            </a:lvl1pPr>
          </a:lstStyle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50F1-EE10-43B3-A6C7-8438B172F5BD}" type="datetime1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568960"/>
            <a:ext cx="2393156" cy="60147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0125" y="568960"/>
            <a:ext cx="7036594" cy="601472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DD55-2E74-4B56-9B52-58808A0B16DA}" type="datetime1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20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2560"/>
            <a:ext cx="114300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1706880"/>
            <a:ext cx="9715500" cy="2113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3982720"/>
            <a:ext cx="9715500" cy="2113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28327-157D-A047-89AD-65B428521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857250" y="6664960"/>
            <a:ext cx="2381250" cy="487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82433-FDC5-426C-B966-BAA24A526CD9}" type="datetime1">
              <a:rPr lang="en-US" smtClean="0"/>
              <a:t>11/21/2017</a:t>
            </a:fld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2"/>
          </p:nvPr>
        </p:nvSpPr>
        <p:spPr>
          <a:xfrm>
            <a:off x="4762500" y="4551680"/>
            <a:ext cx="5905500" cy="487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2962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BB9A-02A4-4D94-831A-545B8B898AB7}" type="datetime1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9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245855"/>
            <a:ext cx="11430000" cy="206934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682" y="1306982"/>
            <a:ext cx="8701088" cy="3755136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0413" y="5354726"/>
            <a:ext cx="8486775" cy="1137920"/>
          </a:xfrm>
        </p:spPr>
        <p:txBody>
          <a:bodyPr anchor="t">
            <a:normAutofit/>
          </a:bodyPr>
          <a:lstStyle>
            <a:lvl1pPr marL="0" indent="0">
              <a:buNone/>
              <a:defRPr sz="1875">
                <a:solidFill>
                  <a:schemeClr val="tx1"/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56563" y="6690970"/>
            <a:ext cx="2479040" cy="389467"/>
          </a:xfrm>
        </p:spPr>
        <p:txBody>
          <a:bodyPr/>
          <a:lstStyle/>
          <a:p>
            <a:fld id="{DB5E6501-ADAB-46AD-BD50-173BD0FC095E}" type="datetime1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46289" y="6690970"/>
            <a:ext cx="5932170" cy="389467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41311" y="2480905"/>
            <a:ext cx="1013348" cy="115296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971" y="2673209"/>
            <a:ext cx="1114029" cy="768354"/>
          </a:xfrm>
        </p:spPr>
        <p:txBody>
          <a:bodyPr/>
          <a:lstStyle>
            <a:lvl1pPr>
              <a:defRPr sz="2625"/>
            </a:lvl1pPr>
          </a:lstStyle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2983" y="2340864"/>
            <a:ext cx="4457700" cy="4242816"/>
          </a:xfrm>
        </p:spPr>
        <p:txBody>
          <a:bodyPr/>
          <a:lstStyle>
            <a:lvl1pPr>
              <a:defRPr sz="1875"/>
            </a:lvl1pPr>
            <a:lvl2pPr>
              <a:defRPr sz="1688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66460" y="2340864"/>
            <a:ext cx="4457700" cy="4242816"/>
          </a:xfrm>
        </p:spPr>
        <p:txBody>
          <a:bodyPr/>
          <a:lstStyle>
            <a:lvl1pPr>
              <a:defRPr sz="1875"/>
            </a:lvl1pPr>
            <a:lvl2pPr>
              <a:defRPr sz="1688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42B1-5D38-42BD-AC68-8D9A03A0ADB9}" type="datetime1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125" y="2184806"/>
            <a:ext cx="4457700" cy="682752"/>
          </a:xfrm>
        </p:spPr>
        <p:txBody>
          <a:bodyPr anchor="ctr">
            <a:normAutofit/>
          </a:bodyPr>
          <a:lstStyle>
            <a:lvl1pPr marL="0" indent="0">
              <a:buNone/>
              <a:defRPr sz="1875" b="1">
                <a:solidFill>
                  <a:schemeClr val="accent1">
                    <a:lumMod val="75000"/>
                  </a:schemeClr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2983" y="2926080"/>
            <a:ext cx="4457700" cy="3511296"/>
          </a:xfrm>
        </p:spPr>
        <p:txBody>
          <a:bodyPr/>
          <a:lstStyle>
            <a:lvl1pPr>
              <a:defRPr sz="1875"/>
            </a:lvl1pPr>
            <a:lvl2pPr>
              <a:defRPr sz="1688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66460" y="2184806"/>
            <a:ext cx="4457700" cy="682752"/>
          </a:xfrm>
        </p:spPr>
        <p:txBody>
          <a:bodyPr anchor="ctr">
            <a:normAutofit/>
          </a:bodyPr>
          <a:lstStyle>
            <a:lvl1pPr marL="0" indent="0">
              <a:buNone/>
              <a:defRPr sz="1875" b="1">
                <a:solidFill>
                  <a:schemeClr val="accent1">
                    <a:lumMod val="75000"/>
                  </a:schemeClr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66460" y="2926080"/>
            <a:ext cx="4457700" cy="3511296"/>
          </a:xfrm>
        </p:spPr>
        <p:txBody>
          <a:bodyPr/>
          <a:lstStyle>
            <a:lvl1pPr>
              <a:defRPr sz="1875"/>
            </a:lvl1pPr>
            <a:lvl2pPr>
              <a:defRPr sz="1688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A6DD-A899-44BE-8215-BEFADB5538CF}" type="datetime1">
              <a:rPr lang="en-US" smtClean="0"/>
              <a:t>11/21/2017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38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59D2-CF1F-415A-8B20-F81FC9975D4C}" type="datetime1">
              <a:rPr lang="en-US" smtClean="0"/>
              <a:t>11/21/2017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07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C5ED-D06A-4E95-969A-F5EC03293A69}" type="datetime1">
              <a:rPr lang="en-US" smtClean="0"/>
              <a:t>11/21/2017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88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84757" y="1"/>
            <a:ext cx="3645243" cy="73151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5288" y="731520"/>
            <a:ext cx="3000375" cy="1853184"/>
          </a:xfrm>
        </p:spPr>
        <p:txBody>
          <a:bodyPr anchor="b">
            <a:normAutofit/>
          </a:bodyPr>
          <a:lstStyle>
            <a:lvl1pPr>
              <a:defRPr sz="3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2" y="731520"/>
            <a:ext cx="6292215" cy="5354726"/>
          </a:xfrm>
        </p:spPr>
        <p:txBody>
          <a:bodyPr/>
          <a:lstStyle>
            <a:lvl1pPr>
              <a:defRPr sz="1875"/>
            </a:lvl1pPr>
            <a:lvl2pPr>
              <a:defRPr sz="1688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15288" y="2584704"/>
            <a:ext cx="3000375" cy="35112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938"/>
              </a:spcBef>
              <a:buNone/>
              <a:defRPr sz="1313">
                <a:solidFill>
                  <a:schemeClr val="accent1">
                    <a:lumMod val="75000"/>
                  </a:schemeClr>
                </a:solidFill>
              </a:defRPr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1782-6062-44E3-B950-189843C7D5DA}" type="datetime1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0689117" y="6644993"/>
            <a:ext cx="428625" cy="48768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30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784757" y="1"/>
            <a:ext cx="3645243" cy="73151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5288" y="731520"/>
            <a:ext cx="3000375" cy="1853184"/>
          </a:xfrm>
        </p:spPr>
        <p:txBody>
          <a:bodyPr anchor="b">
            <a:normAutofit/>
          </a:bodyPr>
          <a:lstStyle>
            <a:lvl1pPr>
              <a:defRPr sz="3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7784756" cy="73152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15288" y="2584704"/>
            <a:ext cx="3000375" cy="35112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938"/>
              </a:spcBef>
              <a:buNone/>
              <a:defRPr sz="1313">
                <a:solidFill>
                  <a:schemeClr val="accent1">
                    <a:lumMod val="75000"/>
                  </a:schemeClr>
                </a:solidFill>
              </a:defRPr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65B77-E1A3-4AD6-A078-39D9229F095F}" type="datetime1">
              <a:rPr lang="en-US" smtClean="0"/>
              <a:t>11/21/2017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0689117" y="6644993"/>
            <a:ext cx="428625" cy="48768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32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2983" y="516941"/>
            <a:ext cx="9429750" cy="1716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2983" y="2262835"/>
            <a:ext cx="9429750" cy="4320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66648" y="6690970"/>
            <a:ext cx="3068955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31">
                <a:solidFill>
                  <a:schemeClr val="tx2"/>
                </a:solidFill>
              </a:defRPr>
            </a:lvl1pPr>
          </a:lstStyle>
          <a:p>
            <a:fld id="{9C54E078-A693-4AEC-AC5E-E550FF2B845E}" type="datetime1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0128" y="6690970"/>
            <a:ext cx="593217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0689117" y="6644993"/>
            <a:ext cx="428625" cy="48768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04183" y="6690970"/>
            <a:ext cx="600075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13" b="1">
                <a:solidFill>
                  <a:srgbClr val="FFFFFF"/>
                </a:solidFill>
                <a:latin typeface="+mj-lt"/>
              </a:defRPr>
            </a:lvl1pPr>
          </a:lstStyle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70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hf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5063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71450" indent="-171450" algn="l" defTabSz="857250" rtl="0" eaLnBrk="1" latinLnBrk="0" hangingPunct="1">
        <a:lnSpc>
          <a:spcPct val="90000"/>
        </a:lnSpc>
        <a:spcBef>
          <a:spcPts val="1125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75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-171450" algn="l" defTabSz="857250" rtl="0" eaLnBrk="1" latinLnBrk="0" hangingPunct="1">
        <a:lnSpc>
          <a:spcPct val="90000"/>
        </a:lnSpc>
        <a:spcBef>
          <a:spcPts val="375"/>
        </a:spcBef>
        <a:spcAft>
          <a:spcPts val="188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857250" rtl="0" eaLnBrk="1" latinLnBrk="0" hangingPunct="1">
        <a:lnSpc>
          <a:spcPct val="90000"/>
        </a:lnSpc>
        <a:spcBef>
          <a:spcPts val="375"/>
        </a:spcBef>
        <a:spcAft>
          <a:spcPts val="188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42975" indent="-171450" algn="l" defTabSz="857250" rtl="0" eaLnBrk="1" latinLnBrk="0" hangingPunct="1">
        <a:lnSpc>
          <a:spcPct val="90000"/>
        </a:lnSpc>
        <a:spcBef>
          <a:spcPts val="375"/>
        </a:spcBef>
        <a:spcAft>
          <a:spcPts val="188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200150" indent="-171450" algn="l" defTabSz="857250" rtl="0" eaLnBrk="1" latinLnBrk="0" hangingPunct="1">
        <a:lnSpc>
          <a:spcPct val="90000"/>
        </a:lnSpc>
        <a:spcBef>
          <a:spcPts val="375"/>
        </a:spcBef>
        <a:spcAft>
          <a:spcPts val="188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500000" indent="-214313" algn="l" defTabSz="857250" rtl="0" eaLnBrk="1" latinLnBrk="0" hangingPunct="1">
        <a:lnSpc>
          <a:spcPct val="90000"/>
        </a:lnSpc>
        <a:spcBef>
          <a:spcPts val="375"/>
        </a:spcBef>
        <a:spcAft>
          <a:spcPts val="188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781250" indent="-214313" algn="l" defTabSz="857250" rtl="0" eaLnBrk="1" latinLnBrk="0" hangingPunct="1">
        <a:lnSpc>
          <a:spcPct val="90000"/>
        </a:lnSpc>
        <a:spcBef>
          <a:spcPts val="375"/>
        </a:spcBef>
        <a:spcAft>
          <a:spcPts val="188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062500" indent="-214313" algn="l" defTabSz="857250" rtl="0" eaLnBrk="1" latinLnBrk="0" hangingPunct="1">
        <a:lnSpc>
          <a:spcPct val="90000"/>
        </a:lnSpc>
        <a:spcBef>
          <a:spcPts val="375"/>
        </a:spcBef>
        <a:spcAft>
          <a:spcPts val="188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343750" indent="-214313" algn="l" defTabSz="857250" rtl="0" eaLnBrk="1" latinLnBrk="0" hangingPunct="1">
        <a:lnSpc>
          <a:spcPct val="90000"/>
        </a:lnSpc>
        <a:spcBef>
          <a:spcPts val="375"/>
        </a:spcBef>
        <a:spcAft>
          <a:spcPts val="188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jpe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jpe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.jpe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jpe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3.jpeg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gif"/><Relationship Id="rId5" Type="http://schemas.openxmlformats.org/officeDocument/2006/relationships/image" Target="../media/image106.jpg"/><Relationship Id="rId4" Type="http://schemas.openxmlformats.org/officeDocument/2006/relationships/image" Target="../media/image3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8.jpeg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5.png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2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5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5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.jpeg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6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8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5.png"/><Relationship Id="rId4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50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image" Target="../media/image73.wmf"/><Relationship Id="rId3" Type="http://schemas.openxmlformats.org/officeDocument/2006/relationships/image" Target="../media/image63.wmf"/><Relationship Id="rId7" Type="http://schemas.openxmlformats.org/officeDocument/2006/relationships/image" Target="../media/image67.wmf"/><Relationship Id="rId12" Type="http://schemas.openxmlformats.org/officeDocument/2006/relationships/image" Target="../media/image72.wmf"/><Relationship Id="rId17" Type="http://schemas.openxmlformats.org/officeDocument/2006/relationships/image" Target="../media/image77.wmf"/><Relationship Id="rId2" Type="http://schemas.openxmlformats.org/officeDocument/2006/relationships/image" Target="../media/image5.png"/><Relationship Id="rId16" Type="http://schemas.openxmlformats.org/officeDocument/2006/relationships/image" Target="../media/image7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wmf"/><Relationship Id="rId11" Type="http://schemas.openxmlformats.org/officeDocument/2006/relationships/image" Target="../media/image71.wmf"/><Relationship Id="rId5" Type="http://schemas.openxmlformats.org/officeDocument/2006/relationships/image" Target="../media/image65.wmf"/><Relationship Id="rId15" Type="http://schemas.openxmlformats.org/officeDocument/2006/relationships/image" Target="../media/image75.wmf"/><Relationship Id="rId10" Type="http://schemas.openxmlformats.org/officeDocument/2006/relationships/image" Target="../media/image70.wmf"/><Relationship Id="rId4" Type="http://schemas.openxmlformats.org/officeDocument/2006/relationships/image" Target="../media/image64.wmf"/><Relationship Id="rId9" Type="http://schemas.openxmlformats.org/officeDocument/2006/relationships/image" Target="../media/image69.wmf"/><Relationship Id="rId14" Type="http://schemas.openxmlformats.org/officeDocument/2006/relationships/image" Target="../media/image74.wmf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image" Target="../media/image73.wmf"/><Relationship Id="rId3" Type="http://schemas.openxmlformats.org/officeDocument/2006/relationships/image" Target="../media/image63.wmf"/><Relationship Id="rId7" Type="http://schemas.openxmlformats.org/officeDocument/2006/relationships/image" Target="../media/image67.wmf"/><Relationship Id="rId12" Type="http://schemas.openxmlformats.org/officeDocument/2006/relationships/image" Target="../media/image72.wmf"/><Relationship Id="rId17" Type="http://schemas.openxmlformats.org/officeDocument/2006/relationships/image" Target="../media/image77.wmf"/><Relationship Id="rId2" Type="http://schemas.openxmlformats.org/officeDocument/2006/relationships/image" Target="../media/image5.png"/><Relationship Id="rId16" Type="http://schemas.openxmlformats.org/officeDocument/2006/relationships/image" Target="../media/image7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wmf"/><Relationship Id="rId11" Type="http://schemas.openxmlformats.org/officeDocument/2006/relationships/image" Target="../media/image71.wmf"/><Relationship Id="rId5" Type="http://schemas.openxmlformats.org/officeDocument/2006/relationships/image" Target="../media/image65.wmf"/><Relationship Id="rId15" Type="http://schemas.openxmlformats.org/officeDocument/2006/relationships/image" Target="../media/image75.wmf"/><Relationship Id="rId10" Type="http://schemas.openxmlformats.org/officeDocument/2006/relationships/image" Target="../media/image70.wmf"/><Relationship Id="rId4" Type="http://schemas.openxmlformats.org/officeDocument/2006/relationships/image" Target="../media/image64.wmf"/><Relationship Id="rId9" Type="http://schemas.openxmlformats.org/officeDocument/2006/relationships/image" Target="../media/image69.wmf"/><Relationship Id="rId14" Type="http://schemas.openxmlformats.org/officeDocument/2006/relationships/image" Target="../media/image74.w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jpe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jpe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gif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5.pn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4.w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gi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gif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gif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861850" y="2291243"/>
            <a:ext cx="9427778" cy="2086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</a:t>
            </a:r>
          </a:p>
          <a:p>
            <a:pPr algn="ctr">
              <a:lnSpc>
                <a:spcPct val="90000"/>
              </a:lnSpc>
            </a:pPr>
            <a:r>
              <a:rPr lang="en-US" alt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Bonding and Chemical Reactions</a:t>
            </a:r>
          </a:p>
        </p:txBody>
      </p:sp>
      <p:pic>
        <p:nvPicPr>
          <p:cNvPr id="5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84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10</a:t>
            </a:fld>
            <a:endParaRPr lang="en-US"/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2360D090-3C46-4C5B-A10D-D25D7334F25C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4:  Chemical Bonding and Chemical Reactions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483E6DC9-52AF-455B-9AC9-8FD43C3726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941623"/>
              </p:ext>
            </p:extLst>
          </p:nvPr>
        </p:nvGraphicFramePr>
        <p:xfrm>
          <a:off x="285750" y="1779256"/>
          <a:ext cx="10962124" cy="3535680"/>
        </p:xfrm>
        <a:graphic>
          <a:graphicData uri="http://schemas.openxmlformats.org/drawingml/2006/table">
            <a:tbl>
              <a:tblPr/>
              <a:tblGrid>
                <a:gridCol w="550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1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680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1"/>
                          </a:solidFill>
                          <a:latin typeface="+mn-lt"/>
                          <a:ea typeface="Times New Roman"/>
                          <a:cs typeface="Arial"/>
                        </a:rPr>
                        <a:t>Consider the combustion of carbon monoxide (CO) in oxygen gas: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1"/>
                          </a:solidFill>
                          <a:latin typeface="+mn-lt"/>
                          <a:ea typeface="Times New Roman"/>
                          <a:cs typeface="Arial"/>
                        </a:rPr>
                        <a:t>2CO(</a:t>
                      </a:r>
                      <a:r>
                        <a:rPr lang="en-US" sz="2400" b="1" i="1" dirty="0">
                          <a:solidFill>
                            <a:schemeClr val="accent1"/>
                          </a:solidFill>
                          <a:latin typeface="+mn-lt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n-US" sz="2400" b="1" dirty="0">
                          <a:solidFill>
                            <a:schemeClr val="accent1"/>
                          </a:solidFill>
                          <a:latin typeface="+mn-lt"/>
                          <a:ea typeface="Times New Roman"/>
                          <a:cs typeface="Arial"/>
                        </a:rPr>
                        <a:t>) + O</a:t>
                      </a:r>
                      <a:r>
                        <a:rPr lang="en-US" sz="2400" b="1" baseline="-25000" dirty="0">
                          <a:solidFill>
                            <a:schemeClr val="accent1"/>
                          </a:solidFill>
                          <a:latin typeface="+mn-lt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 b="1" dirty="0">
                          <a:solidFill>
                            <a:schemeClr val="accent1"/>
                          </a:solidFill>
                          <a:latin typeface="+mn-lt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2400" b="1" i="1" dirty="0">
                          <a:solidFill>
                            <a:schemeClr val="accent1"/>
                          </a:solidFill>
                          <a:latin typeface="+mn-lt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n-US" sz="2400" b="1" dirty="0">
                          <a:solidFill>
                            <a:schemeClr val="accent1"/>
                          </a:solidFill>
                          <a:latin typeface="+mn-lt"/>
                          <a:ea typeface="Times New Roman"/>
                          <a:cs typeface="Arial"/>
                        </a:rPr>
                        <a:t>) </a:t>
                      </a:r>
                      <a:r>
                        <a:rPr lang="en-US" sz="2400" b="1" dirty="0" smtClean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→ </a:t>
                      </a:r>
                      <a:r>
                        <a:rPr lang="en-US" sz="2400" b="1" dirty="0" smtClean="0">
                          <a:solidFill>
                            <a:schemeClr val="accent1"/>
                          </a:solidFill>
                          <a:latin typeface="+mn-lt"/>
                          <a:ea typeface="Times New Roman"/>
                          <a:cs typeface="Arial"/>
                        </a:rPr>
                        <a:t>2CO</a:t>
                      </a:r>
                      <a:r>
                        <a:rPr lang="en-US" sz="2400" b="1" baseline="-25000" dirty="0" smtClean="0">
                          <a:solidFill>
                            <a:schemeClr val="accent1"/>
                          </a:solidFill>
                          <a:latin typeface="+mn-lt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 b="1" dirty="0" smtClean="0">
                          <a:solidFill>
                            <a:schemeClr val="accent1"/>
                          </a:solidFill>
                          <a:latin typeface="+mn-lt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2400" b="1" i="1" dirty="0" smtClean="0">
                          <a:solidFill>
                            <a:schemeClr val="accent1"/>
                          </a:solidFill>
                          <a:latin typeface="+mn-lt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n-US" sz="2400" b="1" dirty="0">
                          <a:solidFill>
                            <a:schemeClr val="accent1"/>
                          </a:solidFill>
                          <a:latin typeface="+mn-lt"/>
                          <a:ea typeface="Times New Roman"/>
                          <a:cs typeface="Arial"/>
                        </a:rPr>
                        <a:t>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1"/>
                          </a:solidFill>
                          <a:latin typeface="+mn-lt"/>
                          <a:ea typeface="Times New Roman"/>
                          <a:cs typeface="Arial"/>
                        </a:rPr>
                        <a:t>Starting with 3.60 moles of CO, calculate the number of moles of CO</a:t>
                      </a:r>
                      <a:r>
                        <a:rPr lang="en-US" sz="2400" b="1" baseline="-25000" dirty="0">
                          <a:solidFill>
                            <a:schemeClr val="accent1"/>
                          </a:solidFill>
                          <a:latin typeface="+mn-lt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 b="1" dirty="0">
                          <a:solidFill>
                            <a:schemeClr val="accent1"/>
                          </a:solidFill>
                          <a:latin typeface="+mn-lt"/>
                          <a:ea typeface="Times New Roman"/>
                          <a:cs typeface="Arial"/>
                        </a:rPr>
                        <a:t> produced if there is enough oxygen gas to react with all of the CO.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38100" marR="381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A.</a:t>
                      </a:r>
                    </a:p>
                  </a:txBody>
                  <a:tcPr marL="38100" marR="381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7.20 mol</a:t>
                      </a:r>
                    </a:p>
                  </a:txBody>
                  <a:tcPr marL="38100" marR="381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B.</a:t>
                      </a:r>
                    </a:p>
                  </a:txBody>
                  <a:tcPr marL="38100" marR="381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44.0 mol</a:t>
                      </a:r>
                    </a:p>
                  </a:txBody>
                  <a:tcPr marL="38100" marR="381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C.</a:t>
                      </a:r>
                    </a:p>
                  </a:txBody>
                  <a:tcPr marL="38100" marR="381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Arial"/>
                        </a:rPr>
                        <a:t>3.60 mol </a:t>
                      </a:r>
                    </a:p>
                  </a:txBody>
                  <a:tcPr marL="38100" marR="381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D.</a:t>
                      </a:r>
                    </a:p>
                  </a:txBody>
                  <a:tcPr marL="38100" marR="381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1.80 mol</a:t>
                      </a:r>
                    </a:p>
                  </a:txBody>
                  <a:tcPr marL="38100" marR="381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375920" y="1235434"/>
            <a:ext cx="11430000" cy="7203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3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cap="none" dirty="0" smtClean="0">
                <a:solidFill>
                  <a:srgbClr val="00B050"/>
                </a:solidFill>
              </a:rPr>
              <a:t>Example</a:t>
            </a:r>
            <a:r>
              <a:rPr lang="en-US" sz="2400" cap="none" dirty="0" smtClean="0">
                <a:solidFill>
                  <a:srgbClr val="00B050"/>
                </a:solidFill>
              </a:rPr>
              <a:t>:</a:t>
            </a:r>
            <a:endParaRPr lang="en-US" sz="2400" cap="none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4:  Chemical Bonding and Chemical Reactions</a:t>
            </a:r>
          </a:p>
        </p:txBody>
      </p:sp>
      <p:pic>
        <p:nvPicPr>
          <p:cNvPr id="8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4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0" y="821665"/>
            <a:ext cx="346069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dirty="0">
                <a:solidFill>
                  <a:schemeClr val="accent2"/>
                </a:solidFill>
              </a:rPr>
              <a:t>4.1  Reaction Stoichiometry</a:t>
            </a:r>
            <a:endParaRPr lang="ar-SA" sz="2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578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7">
            <a:extLst>
              <a:ext uri="{FF2B5EF4-FFF2-40B4-BE49-F238E27FC236}">
                <a16:creationId xmlns:a16="http://schemas.microsoft.com/office/drawing/2014/main" id="{DB96015F-EE8A-46B3-9EA5-8A2B463B89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8" name="Rectangle 15">
            <a:extLst>
              <a:ext uri="{FF2B5EF4-FFF2-40B4-BE49-F238E27FC236}">
                <a16:creationId xmlns:a16="http://schemas.microsoft.com/office/drawing/2014/main" id="{85BF51CA-CFBD-4CE4-8794-3D379BF1B3C3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4:  Chemical Bonding and Chemical Reactions</a:t>
            </a:r>
          </a:p>
        </p:txBody>
      </p:sp>
      <p:sp>
        <p:nvSpPr>
          <p:cNvPr id="65" name="مستطيل 9">
            <a:extLst>
              <a:ext uri="{FF2B5EF4-FFF2-40B4-BE49-F238E27FC236}">
                <a16:creationId xmlns:a16="http://schemas.microsoft.com/office/drawing/2014/main" id="{29FF27AC-B046-4BA1-9265-1510715C5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070" y="858417"/>
            <a:ext cx="55658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ar-SA" b="1" dirty="0">
                <a:solidFill>
                  <a:srgbClr val="C00000"/>
                </a:solidFill>
                <a:latin typeface="+mn-lt"/>
              </a:rPr>
              <a:t>4.13  </a:t>
            </a:r>
            <a:r>
              <a:rPr lang="en-GB" altLang="ar-SA" b="1" dirty="0" smtClean="0">
                <a:solidFill>
                  <a:srgbClr val="C00000"/>
                </a:solidFill>
                <a:latin typeface="+mn-lt"/>
              </a:rPr>
              <a:t>Electronegativity and Bond Polarity:</a:t>
            </a:r>
            <a:endParaRPr lang="ar-SA" altLang="ar-SA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202070" y="1651000"/>
            <a:ext cx="11139030" cy="2832100"/>
          </a:xfrm>
          <a:prstGeom prst="rect">
            <a:avLst/>
          </a:prstGeom>
        </p:spPr>
        <p:txBody>
          <a:bodyPr lIns="90488" tIns="44450" rIns="90488" bIns="44450"/>
          <a:lstStyle>
            <a:lvl1pPr marL="171450" indent="-171450" algn="l" defTabSz="857250" rtl="0" eaLnBrk="1" latinLnBrk="0" hangingPunct="1">
              <a:lnSpc>
                <a:spcPct val="90000"/>
              </a:lnSpc>
              <a:spcBef>
                <a:spcPts val="1125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625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2975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000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125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50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4375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200" dirty="0" smtClean="0"/>
              <a:t>The ability of an atom to attract bonding electrons to itself is called </a:t>
            </a:r>
            <a:r>
              <a:rPr lang="en-US" altLang="en-US" sz="2200" b="1" dirty="0" smtClean="0">
                <a:solidFill>
                  <a:schemeClr val="hlink"/>
                </a:solidFill>
              </a:rPr>
              <a:t>electronegativity</a:t>
            </a:r>
            <a:r>
              <a:rPr lang="en-US" altLang="en-US" sz="22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altLang="en-US" sz="2200" b="1" dirty="0" smtClean="0"/>
              <a:t>Increases</a:t>
            </a:r>
            <a:r>
              <a:rPr lang="en-US" altLang="en-US" sz="2200" dirty="0" smtClean="0"/>
              <a:t> across period (left to right) and </a:t>
            </a:r>
            <a:r>
              <a:rPr lang="en-US" altLang="en-US" sz="2200" b="1" dirty="0" smtClean="0"/>
              <a:t>decreases</a:t>
            </a:r>
            <a:r>
              <a:rPr lang="en-US" altLang="en-US" sz="2200" dirty="0" smtClean="0"/>
              <a:t> down group (top to bottom)</a:t>
            </a:r>
          </a:p>
          <a:p>
            <a:pPr lvl="1">
              <a:lnSpc>
                <a:spcPct val="150000"/>
              </a:lnSpc>
            </a:pPr>
            <a:r>
              <a:rPr lang="en-US" altLang="en-US" sz="2200" dirty="0" smtClean="0">
                <a:solidFill>
                  <a:srgbClr val="3333CC"/>
                </a:solidFill>
              </a:rPr>
              <a:t>Fluorine is the most electronegative element</a:t>
            </a:r>
            <a:r>
              <a:rPr lang="en-US" altLang="en-US" sz="2200" dirty="0" smtClean="0"/>
              <a:t>.</a:t>
            </a:r>
          </a:p>
          <a:p>
            <a:pPr lvl="1">
              <a:lnSpc>
                <a:spcPct val="150000"/>
              </a:lnSpc>
            </a:pPr>
            <a:r>
              <a:rPr lang="en-US" altLang="en-US" sz="2200" dirty="0" smtClean="0">
                <a:solidFill>
                  <a:srgbClr val="3333CC"/>
                </a:solidFill>
              </a:rPr>
              <a:t>Francium is the least electronegative element</a:t>
            </a:r>
            <a:r>
              <a:rPr lang="en-US" altLang="en-US" sz="2200" dirty="0" smtClean="0"/>
              <a:t>.</a:t>
            </a:r>
          </a:p>
          <a:p>
            <a:pPr lvl="1">
              <a:lnSpc>
                <a:spcPct val="150000"/>
              </a:lnSpc>
            </a:pPr>
            <a:r>
              <a:rPr lang="en-US" altLang="en-US" sz="2200" dirty="0" smtClean="0"/>
              <a:t>Noble gas atoms are not assigned values.</a:t>
            </a:r>
          </a:p>
          <a:p>
            <a:pPr lvl="1">
              <a:lnSpc>
                <a:spcPct val="150000"/>
              </a:lnSpc>
            </a:pPr>
            <a:r>
              <a:rPr lang="en-US" altLang="en-US" sz="2200" dirty="0" smtClean="0"/>
              <a:t>Opposite of atomic size trend.</a:t>
            </a:r>
          </a:p>
          <a:p>
            <a:pPr>
              <a:lnSpc>
                <a:spcPct val="150000"/>
              </a:lnSpc>
            </a:pPr>
            <a:r>
              <a:rPr lang="en-US" altLang="en-US" sz="2200" dirty="0" smtClean="0"/>
              <a:t>The larger the difference in electronegativity, the more polar the bond.</a:t>
            </a:r>
          </a:p>
          <a:p>
            <a:pPr lvl="1">
              <a:lnSpc>
                <a:spcPct val="150000"/>
              </a:lnSpc>
            </a:pPr>
            <a:r>
              <a:rPr lang="en-US" altLang="en-US" sz="2200" dirty="0" smtClean="0"/>
              <a:t>Negative end toward more electronegative atom.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5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7">
            <a:extLst>
              <a:ext uri="{FF2B5EF4-FFF2-40B4-BE49-F238E27FC236}">
                <a16:creationId xmlns:a16="http://schemas.microsoft.com/office/drawing/2014/main" id="{DB96015F-EE8A-46B3-9EA5-8A2B463B89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8" name="Rectangle 15">
            <a:extLst>
              <a:ext uri="{FF2B5EF4-FFF2-40B4-BE49-F238E27FC236}">
                <a16:creationId xmlns:a16="http://schemas.microsoft.com/office/drawing/2014/main" id="{85BF51CA-CFBD-4CE4-8794-3D379BF1B3C3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4:  Chemical Bonding and Chemical Reactions</a:t>
            </a:r>
          </a:p>
        </p:txBody>
      </p:sp>
      <p:pic>
        <p:nvPicPr>
          <p:cNvPr id="6" name="Picture 5" descr="09_08_Fig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9"/>
          <a:stretch>
            <a:fillRect/>
          </a:stretch>
        </p:blipFill>
        <p:spPr bwMode="auto">
          <a:xfrm>
            <a:off x="833120" y="667959"/>
            <a:ext cx="9194800" cy="655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7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102</a:t>
            </a:fld>
            <a:endParaRPr lang="en-US"/>
          </a:p>
        </p:txBody>
      </p:sp>
      <p:pic>
        <p:nvPicPr>
          <p:cNvPr id="23" name="صورة 7">
            <a:extLst>
              <a:ext uri="{FF2B5EF4-FFF2-40B4-BE49-F238E27FC236}">
                <a16:creationId xmlns:a16="http://schemas.microsoft.com/office/drawing/2014/main" id="{528765E2-C07B-4BF6-B84B-5C06B0B0C97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4" name="Rectangle 15">
            <a:extLst>
              <a:ext uri="{FF2B5EF4-FFF2-40B4-BE49-F238E27FC236}">
                <a16:creationId xmlns:a16="http://schemas.microsoft.com/office/drawing/2014/main" id="{6FB4F85F-56EB-4267-B791-2171EF434D65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4:  Chemical Bonding and Chemical Reactions</a:t>
            </a:r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798CEC00-B085-4057-B197-899825775669}"/>
              </a:ext>
            </a:extLst>
          </p:cNvPr>
          <p:cNvGrpSpPr>
            <a:grpSpLocks/>
          </p:cNvGrpSpPr>
          <p:nvPr/>
        </p:nvGrpSpPr>
        <p:grpSpPr bwMode="auto">
          <a:xfrm>
            <a:off x="1371599" y="1520536"/>
            <a:ext cx="9055101" cy="5170434"/>
            <a:chOff x="240" y="528"/>
            <a:chExt cx="5472" cy="3464"/>
          </a:xfrm>
        </p:grpSpPr>
        <p:pic>
          <p:nvPicPr>
            <p:cNvPr id="6" name="Picture 4" descr="cha56011_0803">
              <a:extLst>
                <a:ext uri="{FF2B5EF4-FFF2-40B4-BE49-F238E27FC236}">
                  <a16:creationId xmlns:a16="http://schemas.microsoft.com/office/drawing/2014/main" id="{EBB9295A-7F62-46D5-96C5-5641033CA9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648"/>
              <a:ext cx="5472" cy="3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DB6C482D-EAD6-4D32-A619-36965E6C4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528"/>
              <a:ext cx="2256" cy="1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ar-SA" altLang="ar-SA">
                <a:ea typeface="Majalla UI"/>
              </a:endParaRPr>
            </a:p>
          </p:txBody>
        </p:sp>
      </p:grpSp>
      <p:sp>
        <p:nvSpPr>
          <p:cNvPr id="8" name="Text Box 8">
            <a:extLst>
              <a:ext uri="{FF2B5EF4-FFF2-40B4-BE49-F238E27FC236}">
                <a16:creationId xmlns:a16="http://schemas.microsoft.com/office/drawing/2014/main" id="{7B103A79-5066-413B-A785-767D2CCFF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387" y="827450"/>
            <a:ext cx="4764913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  <a:prstDash val="lgDash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2"/>
                </a:solidFill>
              </a:rPr>
              <a:t>General Trend in </a:t>
            </a:r>
            <a:r>
              <a:rPr lang="en-US" sz="2400" b="1" i="1" dirty="0" err="1">
                <a:solidFill>
                  <a:schemeClr val="accent2"/>
                </a:solidFill>
              </a:rPr>
              <a:t>Electronegativity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grpSp>
        <p:nvGrpSpPr>
          <p:cNvPr id="9" name="Group 15">
            <a:extLst>
              <a:ext uri="{FF2B5EF4-FFF2-40B4-BE49-F238E27FC236}">
                <a16:creationId xmlns:a16="http://schemas.microsoft.com/office/drawing/2014/main" id="{28898F6E-BC36-4530-8CDF-A741417F8FEC}"/>
              </a:ext>
            </a:extLst>
          </p:cNvPr>
          <p:cNvGrpSpPr>
            <a:grpSpLocks/>
          </p:cNvGrpSpPr>
          <p:nvPr/>
        </p:nvGrpSpPr>
        <p:grpSpPr bwMode="auto">
          <a:xfrm>
            <a:off x="1275975" y="1491960"/>
            <a:ext cx="8617325" cy="400339"/>
            <a:chOff x="480" y="462"/>
            <a:chExt cx="5088" cy="252"/>
          </a:xfrm>
        </p:grpSpPr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DD639D14-6806-49F2-92E5-EF10620EAF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672"/>
              <a:ext cx="508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Text Box 12">
              <a:extLst>
                <a:ext uri="{FF2B5EF4-FFF2-40B4-BE49-F238E27FC236}">
                  <a16:creationId xmlns:a16="http://schemas.microsoft.com/office/drawing/2014/main" id="{2D4E1E98-A146-43C9-BFE0-924A5ABA0D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7" y="462"/>
              <a:ext cx="209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ar-SA" sz="2000"/>
                <a:t>Increasing </a:t>
              </a:r>
              <a:r>
                <a:rPr lang="en-US" altLang="ar-SA" sz="2000" i="1"/>
                <a:t>Electronegativity</a:t>
              </a:r>
              <a:endParaRPr lang="en-US" altLang="ar-SA" sz="2000"/>
            </a:p>
          </p:txBody>
        </p:sp>
      </p:grpSp>
      <p:grpSp>
        <p:nvGrpSpPr>
          <p:cNvPr id="12" name="Group 14">
            <a:extLst>
              <a:ext uri="{FF2B5EF4-FFF2-40B4-BE49-F238E27FC236}">
                <a16:creationId xmlns:a16="http://schemas.microsoft.com/office/drawing/2014/main" id="{4CD96E06-1F8F-4280-B780-8BC09DADC1A8}"/>
              </a:ext>
            </a:extLst>
          </p:cNvPr>
          <p:cNvGrpSpPr>
            <a:grpSpLocks/>
          </p:cNvGrpSpPr>
          <p:nvPr/>
        </p:nvGrpSpPr>
        <p:grpSpPr bwMode="auto">
          <a:xfrm>
            <a:off x="375920" y="2223654"/>
            <a:ext cx="693011" cy="3810000"/>
            <a:chOff x="-1" y="720"/>
            <a:chExt cx="361" cy="2400"/>
          </a:xfrm>
        </p:grpSpPr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C947B041-8E3F-4DE8-9F1C-AA6FB3871C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" y="720"/>
              <a:ext cx="0" cy="2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Text Box 13">
              <a:extLst>
                <a:ext uri="{FF2B5EF4-FFF2-40B4-BE49-F238E27FC236}">
                  <a16:creationId xmlns:a16="http://schemas.microsoft.com/office/drawing/2014/main" id="{92B16CA3-3A1D-42C1-861E-63195C9E82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-957" y="1838"/>
              <a:ext cx="216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ar-SA" sz="2000" dirty="0"/>
                <a:t>Decreasing Electronegativity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811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7">
            <a:extLst>
              <a:ext uri="{FF2B5EF4-FFF2-40B4-BE49-F238E27FC236}">
                <a16:creationId xmlns:a16="http://schemas.microsoft.com/office/drawing/2014/main" id="{DB96015F-EE8A-46B3-9EA5-8A2B463B89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8" name="Rectangle 15">
            <a:extLst>
              <a:ext uri="{FF2B5EF4-FFF2-40B4-BE49-F238E27FC236}">
                <a16:creationId xmlns:a16="http://schemas.microsoft.com/office/drawing/2014/main" id="{85BF51CA-CFBD-4CE4-8794-3D379BF1B3C3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4:  Chemical Bonding and Chemical Reactions</a:t>
            </a:r>
          </a:p>
        </p:txBody>
      </p:sp>
      <p:sp>
        <p:nvSpPr>
          <p:cNvPr id="65" name="مستطيل 9">
            <a:extLst>
              <a:ext uri="{FF2B5EF4-FFF2-40B4-BE49-F238E27FC236}">
                <a16:creationId xmlns:a16="http://schemas.microsoft.com/office/drawing/2014/main" id="{29FF27AC-B046-4BA1-9265-1510715C5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070" y="858417"/>
            <a:ext cx="55658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ar-SA" b="1" dirty="0">
                <a:solidFill>
                  <a:srgbClr val="C00000"/>
                </a:solidFill>
                <a:latin typeface="+mn-lt"/>
              </a:rPr>
              <a:t>4.13  </a:t>
            </a:r>
            <a:r>
              <a:rPr lang="en-GB" altLang="ar-SA" b="1" dirty="0" smtClean="0">
                <a:solidFill>
                  <a:srgbClr val="C00000"/>
                </a:solidFill>
                <a:latin typeface="+mn-lt"/>
              </a:rPr>
              <a:t>Electronegativity and Bond Polarity:</a:t>
            </a:r>
            <a:endParaRPr lang="ar-SA" altLang="ar-SA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1558739"/>
            <a:ext cx="11337926" cy="2632261"/>
          </a:xfrm>
          <a:prstGeom prst="rect">
            <a:avLst/>
          </a:prstGeom>
        </p:spPr>
        <p:txBody>
          <a:bodyPr lIns="90488" tIns="44450" rIns="90488" bIns="44450"/>
          <a:lstStyle>
            <a:lvl1pPr marL="171450" indent="-171450" algn="l" defTabSz="857250" rtl="0" eaLnBrk="1" latinLnBrk="0" hangingPunct="1">
              <a:lnSpc>
                <a:spcPct val="90000"/>
              </a:lnSpc>
              <a:spcBef>
                <a:spcPts val="1125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625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2975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000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125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50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4375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 smtClean="0"/>
              <a:t>If the difference in electronegativity between bonded atoms is 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0</a:t>
            </a:r>
            <a:r>
              <a:rPr lang="en-US" altLang="en-US" sz="2200" dirty="0" smtClean="0"/>
              <a:t>, the bond is </a:t>
            </a:r>
            <a:r>
              <a:rPr lang="en-US" altLang="en-US" sz="2200" b="1" dirty="0" smtClean="0">
                <a:solidFill>
                  <a:schemeClr val="hlink"/>
                </a:solidFill>
              </a:rPr>
              <a:t>pure covalent</a:t>
            </a:r>
            <a:r>
              <a:rPr lang="en-US" altLang="en-US" sz="2200" dirty="0" smtClean="0"/>
              <a:t>.</a:t>
            </a:r>
          </a:p>
          <a:p>
            <a:r>
              <a:rPr lang="en-US" altLang="en-US" sz="2200" dirty="0" smtClean="0"/>
              <a:t>If the difference in electronegativity between bonded atoms is 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0.1 to 0.4</a:t>
            </a:r>
            <a:r>
              <a:rPr lang="en-US" altLang="en-US" sz="2200" dirty="0" smtClean="0">
                <a:solidFill>
                  <a:srgbClr val="FF0000"/>
                </a:solidFill>
              </a:rPr>
              <a:t>,</a:t>
            </a:r>
            <a:r>
              <a:rPr lang="en-US" altLang="en-US" sz="2200" dirty="0" smtClean="0"/>
              <a:t> the bond is </a:t>
            </a:r>
            <a:r>
              <a:rPr lang="en-US" altLang="en-US" sz="2200" b="1" dirty="0" smtClean="0">
                <a:solidFill>
                  <a:schemeClr val="hlink"/>
                </a:solidFill>
              </a:rPr>
              <a:t>nonpolar covalent</a:t>
            </a:r>
            <a:r>
              <a:rPr lang="en-US" altLang="en-US" sz="2200" dirty="0" smtClean="0"/>
              <a:t>.</a:t>
            </a:r>
          </a:p>
          <a:p>
            <a:r>
              <a:rPr lang="en-US" altLang="en-US" sz="2200" dirty="0" smtClean="0"/>
              <a:t>If the difference in electronegativity between bonded atoms is 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0.5 to 1.9</a:t>
            </a:r>
            <a:r>
              <a:rPr lang="en-US" altLang="en-US" sz="2200" dirty="0" smtClean="0">
                <a:solidFill>
                  <a:srgbClr val="FF0000"/>
                </a:solidFill>
              </a:rPr>
              <a:t>,</a:t>
            </a:r>
            <a:r>
              <a:rPr lang="en-US" altLang="en-US" sz="2200" dirty="0" smtClean="0"/>
              <a:t> the bond is </a:t>
            </a:r>
            <a:r>
              <a:rPr lang="en-US" altLang="en-US" sz="2200" b="1" dirty="0" smtClean="0">
                <a:solidFill>
                  <a:schemeClr val="hlink"/>
                </a:solidFill>
              </a:rPr>
              <a:t>polar covalent</a:t>
            </a:r>
            <a:r>
              <a:rPr lang="en-US" altLang="en-US" sz="2200" dirty="0" smtClean="0"/>
              <a:t>.</a:t>
            </a:r>
          </a:p>
          <a:p>
            <a:r>
              <a:rPr lang="en-US" altLang="en-US" sz="2200" dirty="0" smtClean="0"/>
              <a:t>If difference in electronegativity between bonded atoms is 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larger than or equal to 2.0</a:t>
            </a:r>
            <a:r>
              <a:rPr lang="en-US" altLang="en-US" sz="2200" dirty="0" smtClean="0"/>
              <a:t>, it will be            </a:t>
            </a:r>
            <a:r>
              <a:rPr lang="en-US" altLang="en-US" sz="2200" b="1" dirty="0" smtClean="0">
                <a:solidFill>
                  <a:schemeClr val="hlink"/>
                </a:solidFill>
              </a:rPr>
              <a:t>ionic</a:t>
            </a:r>
            <a:r>
              <a:rPr lang="en-US" altLang="en-US" sz="2200" dirty="0" smtClean="0"/>
              <a:t>.</a:t>
            </a:r>
          </a:p>
        </p:txBody>
      </p:sp>
      <p:pic>
        <p:nvPicPr>
          <p:cNvPr id="8" name="Picture 4" descr="09_09_Fig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4"/>
          <a:stretch>
            <a:fillRect/>
          </a:stretch>
        </p:blipFill>
        <p:spPr bwMode="auto">
          <a:xfrm>
            <a:off x="2947759" y="4294828"/>
            <a:ext cx="5116741" cy="302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8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7">
            <a:extLst>
              <a:ext uri="{FF2B5EF4-FFF2-40B4-BE49-F238E27FC236}">
                <a16:creationId xmlns:a16="http://schemas.microsoft.com/office/drawing/2014/main" id="{DB96015F-EE8A-46B3-9EA5-8A2B463B89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8" name="Rectangle 15">
            <a:extLst>
              <a:ext uri="{FF2B5EF4-FFF2-40B4-BE49-F238E27FC236}">
                <a16:creationId xmlns:a16="http://schemas.microsoft.com/office/drawing/2014/main" id="{85BF51CA-CFBD-4CE4-8794-3D379BF1B3C3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4:  Chemical Bonding and Chemical Reactions</a:t>
            </a:r>
          </a:p>
        </p:txBody>
      </p:sp>
      <p:sp>
        <p:nvSpPr>
          <p:cNvPr id="65" name="مستطيل 9">
            <a:extLst>
              <a:ext uri="{FF2B5EF4-FFF2-40B4-BE49-F238E27FC236}">
                <a16:creationId xmlns:a16="http://schemas.microsoft.com/office/drawing/2014/main" id="{29FF27AC-B046-4BA1-9265-1510715C5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070" y="858417"/>
            <a:ext cx="55658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ar-SA" b="1" dirty="0">
                <a:solidFill>
                  <a:srgbClr val="C00000"/>
                </a:solidFill>
                <a:latin typeface="+mn-lt"/>
              </a:rPr>
              <a:t>4.13  </a:t>
            </a:r>
            <a:r>
              <a:rPr lang="en-GB" altLang="ar-SA" b="1" dirty="0" smtClean="0">
                <a:solidFill>
                  <a:srgbClr val="C00000"/>
                </a:solidFill>
                <a:latin typeface="+mn-lt"/>
              </a:rPr>
              <a:t>Electronegativity and Bond Polarity:</a:t>
            </a:r>
            <a:endParaRPr lang="ar-SA" altLang="ar-SA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7" name="Picture 5" descr="09_01_Ta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3"/>
          <a:stretch>
            <a:fillRect/>
          </a:stretch>
        </p:blipFill>
        <p:spPr bwMode="auto">
          <a:xfrm>
            <a:off x="883920" y="2333625"/>
            <a:ext cx="914400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1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7">
            <a:extLst>
              <a:ext uri="{FF2B5EF4-FFF2-40B4-BE49-F238E27FC236}">
                <a16:creationId xmlns:a16="http://schemas.microsoft.com/office/drawing/2014/main" id="{DB96015F-EE8A-46B3-9EA5-8A2B463B89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8" name="Rectangle 15">
            <a:extLst>
              <a:ext uri="{FF2B5EF4-FFF2-40B4-BE49-F238E27FC236}">
                <a16:creationId xmlns:a16="http://schemas.microsoft.com/office/drawing/2014/main" id="{85BF51CA-CFBD-4CE4-8794-3D379BF1B3C3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4:  Chemical Bonding and Chemical Reactions</a:t>
            </a:r>
          </a:p>
        </p:txBody>
      </p:sp>
      <p:sp>
        <p:nvSpPr>
          <p:cNvPr id="65" name="مستطيل 9">
            <a:extLst>
              <a:ext uri="{FF2B5EF4-FFF2-40B4-BE49-F238E27FC236}">
                <a16:creationId xmlns:a16="http://schemas.microsoft.com/office/drawing/2014/main" id="{29FF27AC-B046-4BA1-9265-1510715C5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070" y="858417"/>
            <a:ext cx="55658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ar-SA" b="1" dirty="0">
                <a:solidFill>
                  <a:srgbClr val="C00000"/>
                </a:solidFill>
                <a:latin typeface="+mn-lt"/>
              </a:rPr>
              <a:t>4.13  </a:t>
            </a:r>
            <a:r>
              <a:rPr lang="en-GB" altLang="ar-SA" b="1" dirty="0" smtClean="0">
                <a:solidFill>
                  <a:srgbClr val="C00000"/>
                </a:solidFill>
                <a:latin typeface="+mn-lt"/>
              </a:rPr>
              <a:t>Electronegativity and Bond Polarity:</a:t>
            </a:r>
            <a:endParaRPr lang="ar-SA" altLang="ar-SA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02070" y="1558739"/>
            <a:ext cx="11045804" cy="3076761"/>
          </a:xfrm>
          <a:prstGeom prst="rect">
            <a:avLst/>
          </a:prstGeom>
        </p:spPr>
        <p:txBody>
          <a:bodyPr lIns="90488" tIns="44450" rIns="90488" bIns="44450"/>
          <a:lstStyle>
            <a:lvl1pPr marL="171450" indent="-171450" algn="l" defTabSz="857250" rtl="0" eaLnBrk="1" latinLnBrk="0" hangingPunct="1">
              <a:lnSpc>
                <a:spcPct val="90000"/>
              </a:lnSpc>
              <a:spcBef>
                <a:spcPts val="1125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625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2975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000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125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50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4375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10000"/>
              </a:spcBef>
            </a:pPr>
            <a:r>
              <a:rPr lang="en-US" altLang="en-US" sz="2200" b="1" dirty="0" smtClean="0">
                <a:solidFill>
                  <a:schemeClr val="accent2"/>
                </a:solidFill>
              </a:rPr>
              <a:t>Dipole moment, </a:t>
            </a:r>
            <a:r>
              <a:rPr lang="en-US" altLang="en-US" sz="2200" b="1" dirty="0" smtClean="0">
                <a:solidFill>
                  <a:schemeClr val="accent2"/>
                </a:solidFill>
                <a:latin typeface="Symbol" panose="05050102010706020507" pitchFamily="18" charset="2"/>
              </a:rPr>
              <a:t>m</a:t>
            </a:r>
            <a:r>
              <a:rPr lang="en-US" altLang="en-US" sz="2200" dirty="0" smtClean="0"/>
              <a:t>, is a measure of bond polarity.</a:t>
            </a:r>
          </a:p>
          <a:p>
            <a:pPr lvl="1">
              <a:spcBef>
                <a:spcPct val="10000"/>
              </a:spcBef>
            </a:pPr>
            <a:r>
              <a:rPr lang="en-US" altLang="en-US" sz="2200" dirty="0" smtClean="0"/>
              <a:t>A dipole is a material with a + and </a:t>
            </a:r>
            <a:r>
              <a:rPr lang="en-US" altLang="en-US" sz="2200" dirty="0" smtClean="0">
                <a:cs typeface="Arial" panose="020B0604020202020204" pitchFamily="34" charset="0"/>
              </a:rPr>
              <a:t>− end.</a:t>
            </a:r>
            <a:endParaRPr lang="en-US" altLang="en-US" sz="2200" dirty="0" smtClean="0"/>
          </a:p>
          <a:p>
            <a:pPr lvl="1">
              <a:spcBef>
                <a:spcPct val="10000"/>
              </a:spcBef>
            </a:pPr>
            <a:r>
              <a:rPr lang="en-US" altLang="en-US" sz="2200" dirty="0" smtClean="0"/>
              <a:t>it is directly proportional to the size of the partial charges and </a:t>
            </a:r>
            <a:r>
              <a:rPr lang="en-US" altLang="en-US" sz="2200" b="1" u="sng" dirty="0" smtClean="0"/>
              <a:t>directly</a:t>
            </a:r>
            <a:r>
              <a:rPr lang="en-US" altLang="en-US" sz="2200" dirty="0" smtClean="0"/>
              <a:t> proportional to the distance between them. </a:t>
            </a:r>
          </a:p>
          <a:p>
            <a:pPr marL="1085850" lvl="2">
              <a:spcBef>
                <a:spcPct val="10000"/>
              </a:spcBef>
            </a:pPr>
            <a:r>
              <a:rPr lang="en-US" altLang="en-US" sz="2200" dirty="0" smtClean="0">
                <a:latin typeface="Symbol" panose="05050102010706020507" pitchFamily="18" charset="2"/>
              </a:rPr>
              <a:t>m</a:t>
            </a:r>
            <a:r>
              <a:rPr lang="en-US" altLang="en-US" sz="2200" dirty="0" smtClean="0"/>
              <a:t> = (</a:t>
            </a:r>
            <a:r>
              <a:rPr lang="en-US" altLang="en-US" sz="2200" i="1" dirty="0" smtClean="0"/>
              <a:t>q</a:t>
            </a:r>
            <a:r>
              <a:rPr lang="en-US" altLang="en-US" sz="2200" dirty="0" smtClean="0"/>
              <a:t>)(</a:t>
            </a:r>
            <a:r>
              <a:rPr lang="en-US" altLang="en-US" sz="2200" i="1" dirty="0" smtClean="0"/>
              <a:t>r</a:t>
            </a:r>
            <a:r>
              <a:rPr lang="en-US" altLang="en-US" sz="2200" dirty="0" smtClean="0"/>
              <a:t>)</a:t>
            </a:r>
          </a:p>
          <a:p>
            <a:pPr marL="1085850" lvl="2">
              <a:spcBef>
                <a:spcPct val="10000"/>
              </a:spcBef>
            </a:pPr>
            <a:r>
              <a:rPr lang="en-US" altLang="en-US" sz="2200" dirty="0" smtClean="0"/>
              <a:t>Measured in </a:t>
            </a:r>
            <a:r>
              <a:rPr lang="en-US" altLang="en-US" sz="2200" dirty="0" err="1" smtClean="0"/>
              <a:t>Debyes</a:t>
            </a:r>
            <a:r>
              <a:rPr lang="en-US" altLang="en-US" sz="2200" dirty="0" smtClean="0"/>
              <a:t>, D</a:t>
            </a:r>
          </a:p>
          <a:p>
            <a:pPr>
              <a:spcBef>
                <a:spcPct val="10000"/>
              </a:spcBef>
            </a:pPr>
            <a:r>
              <a:rPr lang="en-US" altLang="en-US" sz="2200" dirty="0" smtClean="0"/>
              <a:t>Generally, the more electrons two atoms share and the larger the atoms are, the larger the dipole moment.</a:t>
            </a:r>
          </a:p>
        </p:txBody>
      </p:sp>
      <p:pic>
        <p:nvPicPr>
          <p:cNvPr id="8" name="Picture 6" descr="09_02_Tab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4"/>
          <a:stretch>
            <a:fillRect/>
          </a:stretch>
        </p:blipFill>
        <p:spPr bwMode="auto">
          <a:xfrm>
            <a:off x="2985011" y="4522051"/>
            <a:ext cx="5153717" cy="2668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5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106</a:t>
            </a:fld>
            <a:endParaRPr lang="en-US"/>
          </a:p>
        </p:txBody>
      </p:sp>
      <p:pic>
        <p:nvPicPr>
          <p:cNvPr id="24" name="صورة 7">
            <a:extLst>
              <a:ext uri="{FF2B5EF4-FFF2-40B4-BE49-F238E27FC236}">
                <a16:creationId xmlns:a16="http://schemas.microsoft.com/office/drawing/2014/main" id="{90B73B29-4681-4B49-965A-45B996F3C01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5" name="Rectangle 15">
            <a:extLst>
              <a:ext uri="{FF2B5EF4-FFF2-40B4-BE49-F238E27FC236}">
                <a16:creationId xmlns:a16="http://schemas.microsoft.com/office/drawing/2014/main" id="{A862FDCD-39FE-4862-9455-1B36918C95DE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4:  Chemical Bonding and Chemical Reactions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2BE06A95-FE07-42AC-9444-AC48985DC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20" y="1837250"/>
            <a:ext cx="1097406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ar-SA" sz="2200" b="1" dirty="0">
                <a:solidFill>
                  <a:schemeClr val="accent2"/>
                </a:solidFill>
                <a:latin typeface="+mj-lt"/>
              </a:rPr>
              <a:t>Classify the following bonds as ionic, polar covalent, or covalent:  </a:t>
            </a:r>
            <a:endParaRPr lang="en-US" altLang="ar-SA" sz="2200" b="1" dirty="0" smtClean="0">
              <a:solidFill>
                <a:schemeClr val="accent2"/>
              </a:solidFill>
              <a:latin typeface="+mj-lt"/>
            </a:endParaRPr>
          </a:p>
          <a:p>
            <a:pPr algn="l"/>
            <a:r>
              <a:rPr lang="en-US" altLang="ar-SA" sz="2200" b="1" dirty="0" smtClean="0">
                <a:solidFill>
                  <a:schemeClr val="accent2"/>
                </a:solidFill>
                <a:latin typeface="+mj-lt"/>
              </a:rPr>
              <a:t>1-The </a:t>
            </a:r>
            <a:r>
              <a:rPr lang="en-US" altLang="ar-SA" sz="2200" b="1" dirty="0">
                <a:solidFill>
                  <a:schemeClr val="accent2"/>
                </a:solidFill>
                <a:latin typeface="+mj-lt"/>
              </a:rPr>
              <a:t>bond in </a:t>
            </a:r>
            <a:r>
              <a:rPr lang="en-US" altLang="ar-SA" sz="2200" b="1" u="sng" dirty="0" err="1" smtClean="0">
                <a:solidFill>
                  <a:schemeClr val="accent2"/>
                </a:solidFill>
                <a:latin typeface="+mj-lt"/>
              </a:rPr>
              <a:t>CsCl</a:t>
            </a:r>
            <a:r>
              <a:rPr lang="en-US" altLang="ar-SA" sz="2200" b="1" dirty="0">
                <a:solidFill>
                  <a:schemeClr val="accent2"/>
                </a:solidFill>
                <a:latin typeface="+mj-lt"/>
              </a:rPr>
              <a:t>: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78884D37-4CCB-4406-A254-84D80007C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20" y="2815465"/>
            <a:ext cx="25699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ar-SA" dirty="0" smtClean="0"/>
              <a:t>Δ</a:t>
            </a:r>
            <a:r>
              <a:rPr lang="en-US" altLang="ar-SA" dirty="0" smtClean="0"/>
              <a:t>EN of Cs= </a:t>
            </a:r>
            <a:r>
              <a:rPr lang="en-US" altLang="ar-SA" dirty="0"/>
              <a:t>– 0.7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66E3327C-3AB5-4D51-AC20-348789690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5643" y="2804567"/>
            <a:ext cx="24849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ar-SA" dirty="0"/>
              <a:t>Δ</a:t>
            </a:r>
            <a:r>
              <a:rPr lang="en-US" altLang="ar-SA" dirty="0"/>
              <a:t>EN of </a:t>
            </a:r>
            <a:r>
              <a:rPr lang="en-US" altLang="ar-SA" dirty="0" smtClean="0"/>
              <a:t>Cl= </a:t>
            </a:r>
            <a:r>
              <a:rPr lang="en-US" altLang="ar-SA" dirty="0"/>
              <a:t>– 3.0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5502F12B-BEF4-4B64-B139-EAA08B36C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4469" y="2804567"/>
            <a:ext cx="2139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ar-SA" dirty="0"/>
              <a:t>3.0 – 0.7 = 2.3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A1AACCB8-BA8B-48C1-95C3-B20A7F26E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0198" y="2749448"/>
            <a:ext cx="8354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Arial" charset="0"/>
              </a:rPr>
              <a:t>Ionic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D6A40AAA-62D4-4DCE-8F58-FA5644366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280" y="4373727"/>
            <a:ext cx="25010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ar-SA" dirty="0"/>
              <a:t>Δ</a:t>
            </a:r>
            <a:r>
              <a:rPr lang="en-US" altLang="ar-SA" dirty="0" smtClean="0"/>
              <a:t>EN of H = – </a:t>
            </a:r>
            <a:r>
              <a:rPr lang="en-US" altLang="ar-SA" dirty="0"/>
              <a:t>2.1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BD428E5A-F0B1-463E-B794-A986D3E75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9626" y="4456771"/>
            <a:ext cx="2398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ar-SA" dirty="0"/>
              <a:t>Δ</a:t>
            </a:r>
            <a:r>
              <a:rPr lang="en-US" altLang="ar-SA" dirty="0"/>
              <a:t>EN of </a:t>
            </a:r>
            <a:r>
              <a:rPr lang="en-US" altLang="ar-SA" dirty="0" smtClean="0"/>
              <a:t>S= </a:t>
            </a:r>
            <a:r>
              <a:rPr lang="en-US" altLang="ar-SA" dirty="0"/>
              <a:t>– 2.5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886DE9B4-9C2B-4C3F-994D-7F1A38238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4469" y="4511890"/>
            <a:ext cx="2139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ar-SA"/>
              <a:t>2.5 – 2.1 = 0.4</a:t>
            </a: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66EC0A74-3BDF-4676-B2E4-97851FB92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1984" y="4511890"/>
            <a:ext cx="24240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latin typeface="Arial" charset="0"/>
              </a:rPr>
              <a:t>Non-Polar </a:t>
            </a:r>
            <a:r>
              <a:rPr lang="en-US" sz="2000" dirty="0">
                <a:latin typeface="Arial" charset="0"/>
              </a:rPr>
              <a:t>Covalent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1CDC907D-967D-4EFD-A297-BFBACB393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301" y="5961882"/>
            <a:ext cx="2416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ar-SA" dirty="0"/>
              <a:t>Δ</a:t>
            </a:r>
            <a:r>
              <a:rPr lang="en-US" altLang="ar-SA" dirty="0"/>
              <a:t>EN of </a:t>
            </a:r>
            <a:r>
              <a:rPr lang="en-US" altLang="ar-SA" dirty="0" smtClean="0"/>
              <a:t>N= </a:t>
            </a:r>
            <a:r>
              <a:rPr lang="en-US" altLang="ar-SA" dirty="0"/>
              <a:t>– 3.0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48481BF5-22B1-4601-8C71-16B7CDFCC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993" y="5964271"/>
            <a:ext cx="2416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ar-SA" dirty="0"/>
              <a:t>Δ</a:t>
            </a:r>
            <a:r>
              <a:rPr lang="en-US" altLang="ar-SA" dirty="0"/>
              <a:t>EN of </a:t>
            </a:r>
            <a:r>
              <a:rPr lang="en-US" altLang="ar-SA" dirty="0" smtClean="0"/>
              <a:t>N= </a:t>
            </a:r>
            <a:r>
              <a:rPr lang="en-US" altLang="ar-SA" dirty="0"/>
              <a:t>– 3.0</a:t>
            </a: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1B852CE8-9707-4DEA-AFBE-A98EEEF83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4469" y="6024920"/>
            <a:ext cx="1885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ar-SA" dirty="0"/>
              <a:t>3.0 – 3.0 = 0</a:t>
            </a: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2641E0BE-A35D-4BAB-8EAA-E5A1E6387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6456" y="5969801"/>
            <a:ext cx="11977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Arial" charset="0"/>
              </a:rPr>
              <a:t>Covalent</a:t>
            </a:r>
            <a:endParaRPr lang="en-US" dirty="0"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941" y="1212363"/>
            <a:ext cx="1358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Example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95301" y="3694932"/>
            <a:ext cx="25053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ar-SA" sz="2200" b="1" dirty="0" smtClean="0">
                <a:solidFill>
                  <a:schemeClr val="accent2"/>
                </a:solidFill>
                <a:latin typeface="+mj-lt"/>
              </a:rPr>
              <a:t>2- The bond </a:t>
            </a:r>
            <a:r>
              <a:rPr lang="en-US" altLang="ar-SA" sz="2200" b="1" dirty="0">
                <a:solidFill>
                  <a:schemeClr val="accent2"/>
                </a:solidFill>
                <a:latin typeface="+mj-lt"/>
              </a:rPr>
              <a:t>in </a:t>
            </a:r>
            <a:r>
              <a:rPr lang="en-US" altLang="ar-SA" sz="2200" b="1" u="sng" dirty="0">
                <a:solidFill>
                  <a:schemeClr val="accent2"/>
                </a:solidFill>
                <a:latin typeface="+mj-lt"/>
              </a:rPr>
              <a:t>H</a:t>
            </a:r>
            <a:r>
              <a:rPr lang="en-US" altLang="ar-SA" sz="2200" b="1" u="sng" baseline="-25000" dirty="0">
                <a:solidFill>
                  <a:schemeClr val="accent2"/>
                </a:solidFill>
                <a:latin typeface="+mj-lt"/>
              </a:rPr>
              <a:t>2</a:t>
            </a:r>
            <a:r>
              <a:rPr lang="en-US" altLang="ar-SA" sz="2200" b="1" u="sng" dirty="0">
                <a:solidFill>
                  <a:schemeClr val="accent2"/>
                </a:solidFill>
                <a:latin typeface="+mj-lt"/>
              </a:rPr>
              <a:t>S</a:t>
            </a:r>
            <a:endParaRPr lang="en-US" sz="2200" dirty="0"/>
          </a:p>
        </p:txBody>
      </p:sp>
      <p:sp>
        <p:nvSpPr>
          <p:cNvPr id="20" name="Rectangle 19"/>
          <p:cNvSpPr/>
          <p:nvPr/>
        </p:nvSpPr>
        <p:spPr>
          <a:xfrm>
            <a:off x="-127678" y="5298743"/>
            <a:ext cx="418050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ar-SA" sz="2200" b="1" dirty="0" smtClean="0">
                <a:solidFill>
                  <a:schemeClr val="accent2"/>
                </a:solidFill>
                <a:latin typeface="+mj-lt"/>
              </a:rPr>
              <a:t>	3- The </a:t>
            </a:r>
            <a:r>
              <a:rPr lang="en-US" altLang="ar-SA" sz="2200" b="1" dirty="0">
                <a:solidFill>
                  <a:schemeClr val="accent2"/>
                </a:solidFill>
                <a:latin typeface="+mj-lt"/>
              </a:rPr>
              <a:t>NN bond in </a:t>
            </a:r>
            <a:r>
              <a:rPr lang="en-US" altLang="ar-SA" sz="2200" b="1" u="sng" dirty="0">
                <a:solidFill>
                  <a:schemeClr val="accent2"/>
                </a:solidFill>
                <a:latin typeface="+mj-lt"/>
              </a:rPr>
              <a:t>H</a:t>
            </a:r>
            <a:r>
              <a:rPr lang="en-US" altLang="ar-SA" sz="2200" b="1" u="sng" baseline="-25000" dirty="0">
                <a:solidFill>
                  <a:schemeClr val="accent2"/>
                </a:solidFill>
                <a:latin typeface="+mj-lt"/>
              </a:rPr>
              <a:t>2</a:t>
            </a:r>
            <a:r>
              <a:rPr lang="en-US" altLang="ar-SA" sz="2200" b="1" u="sng" dirty="0">
                <a:solidFill>
                  <a:schemeClr val="accent2"/>
                </a:solidFill>
                <a:latin typeface="+mj-lt"/>
              </a:rPr>
              <a:t>NNH</a:t>
            </a:r>
            <a:r>
              <a:rPr lang="en-US" altLang="ar-SA" sz="2200" b="1" u="sng" baseline="-25000" dirty="0">
                <a:solidFill>
                  <a:schemeClr val="accent2"/>
                </a:solidFill>
                <a:latin typeface="+mj-lt"/>
              </a:rPr>
              <a:t>2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5395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107</a:t>
            </a:fld>
            <a:endParaRPr lang="en-US"/>
          </a:p>
        </p:txBody>
      </p:sp>
      <p:pic>
        <p:nvPicPr>
          <p:cNvPr id="24" name="صورة 7">
            <a:extLst>
              <a:ext uri="{FF2B5EF4-FFF2-40B4-BE49-F238E27FC236}">
                <a16:creationId xmlns:a16="http://schemas.microsoft.com/office/drawing/2014/main" id="{90B73B29-4681-4B49-965A-45B996F3C01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5" name="Rectangle 15">
            <a:extLst>
              <a:ext uri="{FF2B5EF4-FFF2-40B4-BE49-F238E27FC236}">
                <a16:creationId xmlns:a16="http://schemas.microsoft.com/office/drawing/2014/main" id="{A862FDCD-39FE-4862-9455-1B36918C95DE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4:  Chemical Bonding and Chemical Reactions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2785D9F-DFB6-4751-9023-291B17C6B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357" y="619760"/>
            <a:ext cx="8763000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ar-SA" sz="2800">
                <a:solidFill>
                  <a:srgbClr val="CC3300"/>
                </a:solidFill>
              </a:rPr>
              <a:t> Which choice below correctly lists the elements in order of increasing electronegativity?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B78CDE9-F542-4DF2-831C-C9AD02FE9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357" y="2372360"/>
            <a:ext cx="7467600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20000"/>
              </a:spcBef>
              <a:buSzPct val="75000"/>
              <a:buFontTx/>
              <a:buAutoNum type="alphaLcPeriod"/>
            </a:pPr>
            <a:r>
              <a:rPr lang="en-US" altLang="ar-SA" sz="2800" dirty="0">
                <a:solidFill>
                  <a:srgbClr val="C00000"/>
                </a:solidFill>
              </a:rPr>
              <a:t>C &lt; N &lt; O &lt; F</a:t>
            </a:r>
          </a:p>
          <a:p>
            <a:pPr algn="l">
              <a:spcBef>
                <a:spcPct val="20000"/>
              </a:spcBef>
              <a:buSzPct val="75000"/>
              <a:buFontTx/>
              <a:buAutoNum type="alphaLcPeriod"/>
            </a:pPr>
            <a:r>
              <a:rPr lang="en-US" altLang="ar-SA" sz="2800" dirty="0"/>
              <a:t>N &lt; C &lt; O &lt; F</a:t>
            </a:r>
          </a:p>
          <a:p>
            <a:pPr algn="l">
              <a:spcBef>
                <a:spcPct val="20000"/>
              </a:spcBef>
              <a:buSzPct val="75000"/>
              <a:buFontTx/>
              <a:buAutoNum type="alphaLcPeriod"/>
            </a:pPr>
            <a:r>
              <a:rPr lang="en-US" altLang="ar-SA" sz="2800" dirty="0"/>
              <a:t>N &lt; C &lt; F &lt; O</a:t>
            </a:r>
          </a:p>
          <a:p>
            <a:pPr algn="l">
              <a:spcBef>
                <a:spcPct val="20000"/>
              </a:spcBef>
              <a:buSzPct val="75000"/>
              <a:buFontTx/>
              <a:buAutoNum type="alphaLcPeriod"/>
            </a:pPr>
            <a:r>
              <a:rPr lang="en-US" altLang="ar-SA" sz="2800" dirty="0"/>
              <a:t>C &lt; N &lt; F &lt; O</a:t>
            </a:r>
          </a:p>
        </p:txBody>
      </p:sp>
      <p:pic>
        <p:nvPicPr>
          <p:cNvPr id="7" name="Picture 41" descr="02_10">
            <a:extLst>
              <a:ext uri="{FF2B5EF4-FFF2-40B4-BE49-F238E27FC236}">
                <a16:creationId xmlns:a16="http://schemas.microsoft.com/office/drawing/2014/main" id="{21670C89-7702-465F-8797-74677F419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0"/>
          <a:stretch>
            <a:fillRect/>
          </a:stretch>
        </p:blipFill>
        <p:spPr bwMode="auto">
          <a:xfrm>
            <a:off x="5336857" y="3251627"/>
            <a:ext cx="5364163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86CFDFF0-808A-4E95-A9AC-C48BCF431CC7}"/>
              </a:ext>
            </a:extLst>
          </p:cNvPr>
          <p:cNvGrpSpPr/>
          <p:nvPr/>
        </p:nvGrpSpPr>
        <p:grpSpPr>
          <a:xfrm>
            <a:off x="9223852" y="3803927"/>
            <a:ext cx="1152525" cy="302974"/>
            <a:chOff x="8551545" y="3480435"/>
            <a:chExt cx="1152525" cy="302974"/>
          </a:xfrm>
        </p:grpSpPr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22A5133F-73B0-418E-AB1A-1F58D8539C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1545" y="3480435"/>
              <a:ext cx="288925" cy="288925"/>
            </a:xfrm>
            <a:prstGeom prst="rect">
              <a:avLst/>
            </a:prstGeom>
            <a:noFill/>
            <a:ln w="38100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endParaRPr lang="ar-SA" altLang="ar-SA">
                <a:ea typeface="Majalla UI"/>
              </a:endParaRP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F73D17B2-7694-40F4-B9C3-5F79B23E9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8883" y="3494484"/>
              <a:ext cx="288925" cy="288925"/>
            </a:xfrm>
            <a:prstGeom prst="rect">
              <a:avLst/>
            </a:prstGeom>
            <a:noFill/>
            <a:ln w="38100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endParaRPr lang="ar-SA" altLang="ar-SA">
                <a:ea typeface="Majalla UI"/>
              </a:endParaRP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447282D6-D518-4608-B891-E50F9F7EE9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6220" y="3480435"/>
              <a:ext cx="288925" cy="288925"/>
            </a:xfrm>
            <a:prstGeom prst="rect">
              <a:avLst/>
            </a:prstGeom>
            <a:noFill/>
            <a:ln w="38100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endParaRPr lang="ar-SA" altLang="ar-SA">
                <a:ea typeface="Majalla UI"/>
              </a:endParaRPr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8AD976CA-EB79-48EB-BBD9-4DF898E91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5145" y="3480435"/>
              <a:ext cx="288925" cy="288925"/>
            </a:xfrm>
            <a:prstGeom prst="rect">
              <a:avLst/>
            </a:prstGeom>
            <a:noFill/>
            <a:ln w="38100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endParaRPr lang="ar-SA" altLang="ar-SA">
                <a:ea typeface="Majalla UI"/>
              </a:endParaRPr>
            </a:p>
          </p:txBody>
        </p:sp>
      </p:grpSp>
      <p:grpSp>
        <p:nvGrpSpPr>
          <p:cNvPr id="12" name="Group 15">
            <a:extLst>
              <a:ext uri="{FF2B5EF4-FFF2-40B4-BE49-F238E27FC236}">
                <a16:creationId xmlns:a16="http://schemas.microsoft.com/office/drawing/2014/main" id="{D544790A-69E9-4333-9110-FE78195FB7D4}"/>
              </a:ext>
            </a:extLst>
          </p:cNvPr>
          <p:cNvGrpSpPr>
            <a:grpSpLocks/>
          </p:cNvGrpSpPr>
          <p:nvPr/>
        </p:nvGrpSpPr>
        <p:grpSpPr bwMode="auto">
          <a:xfrm>
            <a:off x="5794851" y="2748478"/>
            <a:ext cx="4419600" cy="369888"/>
            <a:chOff x="480" y="462"/>
            <a:chExt cx="5088" cy="233"/>
          </a:xfrm>
        </p:grpSpPr>
        <p:sp>
          <p:nvSpPr>
            <p:cNvPr id="13" name="Line 10">
              <a:extLst>
                <a:ext uri="{FF2B5EF4-FFF2-40B4-BE49-F238E27FC236}">
                  <a16:creationId xmlns:a16="http://schemas.microsoft.com/office/drawing/2014/main" id="{E88F0224-A9A7-4FCA-BC31-A80890AFCC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672"/>
              <a:ext cx="508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Text Box 12">
              <a:extLst>
                <a:ext uri="{FF2B5EF4-FFF2-40B4-BE49-F238E27FC236}">
                  <a16:creationId xmlns:a16="http://schemas.microsoft.com/office/drawing/2014/main" id="{4C23BFD4-A43D-4FE3-8A7A-822157B2AF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2" y="462"/>
              <a:ext cx="346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ar-SA" sz="1800" dirty="0"/>
                <a:t>Increasing </a:t>
              </a:r>
              <a:r>
                <a:rPr lang="en-US" altLang="ar-SA" sz="1800" i="1" dirty="0"/>
                <a:t>Electronegativity</a:t>
              </a:r>
              <a:endParaRPr lang="en-US" altLang="ar-SA" sz="18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48FF70D-2A82-4BF4-A0D7-FD5B5D64BDCB}"/>
              </a:ext>
            </a:extLst>
          </p:cNvPr>
          <p:cNvGrpSpPr>
            <a:grpSpLocks/>
          </p:cNvGrpSpPr>
          <p:nvPr/>
        </p:nvGrpSpPr>
        <p:grpSpPr bwMode="auto">
          <a:xfrm>
            <a:off x="4708208" y="3582814"/>
            <a:ext cx="493712" cy="3328988"/>
            <a:chOff x="-33" y="664"/>
            <a:chExt cx="424" cy="2439"/>
          </a:xfrm>
        </p:grpSpPr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CA7DF3EF-AC81-4278-B76D-706D26D302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" y="664"/>
              <a:ext cx="0" cy="2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Text Box 13">
              <a:extLst>
                <a:ext uri="{FF2B5EF4-FFF2-40B4-BE49-F238E27FC236}">
                  <a16:creationId xmlns:a16="http://schemas.microsoft.com/office/drawing/2014/main" id="{034F3D7E-6B39-43CE-9631-DDDD4ECBEE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-1013" y="1806"/>
              <a:ext cx="2277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ar-SA" sz="1800"/>
                <a:t>Decreasing Electronegativity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745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108</a:t>
            </a:fld>
            <a:endParaRPr lang="en-US"/>
          </a:p>
        </p:txBody>
      </p:sp>
      <p:pic>
        <p:nvPicPr>
          <p:cNvPr id="24" name="صورة 7">
            <a:extLst>
              <a:ext uri="{FF2B5EF4-FFF2-40B4-BE49-F238E27FC236}">
                <a16:creationId xmlns:a16="http://schemas.microsoft.com/office/drawing/2014/main" id="{90B73B29-4681-4B49-965A-45B996F3C01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5" name="Rectangle 15">
            <a:extLst>
              <a:ext uri="{FF2B5EF4-FFF2-40B4-BE49-F238E27FC236}">
                <a16:creationId xmlns:a16="http://schemas.microsoft.com/office/drawing/2014/main" id="{A862FDCD-39FE-4862-9455-1B36918C95DE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4:  Chemical Bonding and Chemical Reactions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0" y="1519767"/>
            <a:ext cx="11247874" cy="2760133"/>
          </a:xfrm>
          <a:prstGeom prst="rect">
            <a:avLst/>
          </a:prstGeom>
        </p:spPr>
        <p:txBody>
          <a:bodyPr/>
          <a:lstStyle>
            <a:lvl1pPr marL="171450" indent="-171450" algn="l" defTabSz="857250" rtl="0" eaLnBrk="1" latinLnBrk="0" hangingPunct="1">
              <a:lnSpc>
                <a:spcPct val="90000"/>
              </a:lnSpc>
              <a:spcBef>
                <a:spcPts val="1125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625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2975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000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125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50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4375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200" dirty="0" smtClean="0"/>
              <a:t>Chemical reactions involve breaking bonds in reactant molecules and making new bonds to create the products.</a:t>
            </a:r>
          </a:p>
          <a:p>
            <a:r>
              <a:rPr lang="en-US" altLang="en-US" sz="2200" dirty="0" smtClean="0"/>
              <a:t>The </a:t>
            </a:r>
            <a:r>
              <a:rPr lang="en-US" altLang="en-US" sz="2200" dirty="0" err="1" smtClean="0">
                <a:latin typeface="Symbol" panose="05050102010706020507" pitchFamily="18" charset="2"/>
              </a:rPr>
              <a:t>D</a:t>
            </a:r>
            <a:r>
              <a:rPr lang="en-US" altLang="en-US" sz="2200" i="1" dirty="0" err="1" smtClean="0"/>
              <a:t>H</a:t>
            </a:r>
            <a:r>
              <a:rPr lang="en-US" altLang="en-US" sz="2200" dirty="0" err="1" smtClean="0"/>
              <a:t>°</a:t>
            </a:r>
            <a:r>
              <a:rPr lang="en-US" altLang="en-US" sz="2200" baseline="-25000" dirty="0" err="1" smtClean="0"/>
              <a:t>reaction</a:t>
            </a:r>
            <a:r>
              <a:rPr lang="en-US" altLang="en-US" sz="2200" dirty="0" smtClean="0"/>
              <a:t> can be estimated by comparing the cost of breaking old bonds to the income from making new bonds.</a:t>
            </a:r>
          </a:p>
          <a:p>
            <a:r>
              <a:rPr lang="en-US" altLang="en-US" sz="2200" dirty="0" smtClean="0"/>
              <a:t>The amount of energy it takes to break one mole of a bond in a compound is called the </a:t>
            </a:r>
            <a:r>
              <a:rPr lang="en-US" altLang="en-US" sz="2200" b="1" dirty="0" smtClean="0">
                <a:solidFill>
                  <a:schemeClr val="hlink"/>
                </a:solidFill>
              </a:rPr>
              <a:t>bond energy</a:t>
            </a:r>
            <a:r>
              <a:rPr lang="en-US" altLang="en-US" sz="2200" dirty="0" smtClean="0"/>
              <a:t>.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533400" y="901700"/>
            <a:ext cx="9103360" cy="61806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3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b="1" cap="none" dirty="0" smtClean="0">
                <a:solidFill>
                  <a:schemeClr val="accent2"/>
                </a:solidFill>
              </a:rPr>
              <a:t>4.14. Bond energies and bond lengths 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6729" y="4949074"/>
            <a:ext cx="5370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en-US" sz="2400" dirty="0" smtClean="0"/>
              <a:t>Cl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(</a:t>
            </a:r>
            <a:r>
              <a:rPr lang="en-US" altLang="en-US" sz="2400" i="1" dirty="0" smtClean="0"/>
              <a:t>g</a:t>
            </a:r>
            <a:r>
              <a:rPr lang="en-US" altLang="en-US" sz="2400" dirty="0"/>
              <a:t>) </a:t>
            </a:r>
            <a:r>
              <a:rPr lang="en-US" altLang="en-US" sz="2400" dirty="0" smtClean="0">
                <a:ea typeface="Symbol" panose="05050102010706020507" pitchFamily="18" charset="2"/>
                <a:cs typeface="Symbol" panose="05050102010706020507" pitchFamily="18" charset="2"/>
              </a:rPr>
              <a:t>→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2Cl(</a:t>
            </a:r>
            <a:r>
              <a:rPr lang="en-US" altLang="en-US" sz="2400" i="1" dirty="0" smtClean="0">
                <a:cs typeface="Times New Roman" panose="02020603050405020304" pitchFamily="18" charset="0"/>
              </a:rPr>
              <a:t>g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  <a:r>
              <a:rPr lang="en-US" altLang="en-US" sz="2400" baseline="30000" dirty="0">
                <a:cs typeface="Times New Roman" panose="02020603050405020304" pitchFamily="18" charset="0"/>
              </a:rPr>
              <a:t>	</a:t>
            </a:r>
            <a:r>
              <a:rPr lang="en-US" altLang="en-US" sz="2400" baseline="30000" dirty="0" smtClean="0">
                <a:cs typeface="Times New Roman" panose="02020603050405020304" pitchFamily="18" charset="0"/>
              </a:rPr>
              <a:t>              </a:t>
            </a:r>
            <a:r>
              <a:rPr lang="en-US" altLang="en-US" sz="24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altLang="en-US" sz="2400" i="1" dirty="0" smtClean="0">
                <a:cs typeface="Times New Roman" panose="02020603050405020304" pitchFamily="18" charset="0"/>
              </a:rPr>
              <a:t>H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</a:rPr>
              <a:t>= 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243 </a:t>
            </a:r>
            <a:r>
              <a:rPr lang="en-US" altLang="en-US" sz="2400" dirty="0">
                <a:cs typeface="Times New Roman" panose="02020603050405020304" pitchFamily="18" charset="0"/>
              </a:rPr>
              <a:t>kJ/</a:t>
            </a:r>
            <a:r>
              <a:rPr lang="en-US" altLang="en-US" sz="2400" dirty="0" err="1">
                <a:cs typeface="Times New Roman" panose="02020603050405020304" pitchFamily="18" charset="0"/>
              </a:rPr>
              <a:t>mol</a:t>
            </a:r>
            <a:endParaRPr lang="en-US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6728" y="5974150"/>
            <a:ext cx="65715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en-US" sz="2400" dirty="0"/>
              <a:t>C</a:t>
            </a:r>
            <a:r>
              <a:rPr lang="en-US" altLang="en-US" sz="2400" dirty="0">
                <a:ea typeface="Symbol" panose="05050102010706020507" pitchFamily="18" charset="2"/>
                <a:cs typeface="Symbol" panose="05050102010706020507" pitchFamily="18" charset="2"/>
              </a:rPr>
              <a:t>≡</a:t>
            </a:r>
            <a:r>
              <a:rPr lang="en-US" altLang="en-US" sz="2400" dirty="0">
                <a:cs typeface="Times New Roman" panose="02020603050405020304" pitchFamily="18" charset="0"/>
              </a:rPr>
              <a:t>C (837 kJ) &gt; C</a:t>
            </a:r>
            <a:r>
              <a:rPr lang="en-US" altLang="en-US" sz="2400" dirty="0">
                <a:ea typeface="ヒラギノ明朝 ProN W3" pitchFamily="1" charset="-128"/>
              </a:rPr>
              <a:t>═</a:t>
            </a:r>
            <a:r>
              <a:rPr lang="en-US" altLang="en-US" sz="2400" dirty="0">
                <a:cs typeface="Times New Roman" panose="02020603050405020304" pitchFamily="18" charset="0"/>
              </a:rPr>
              <a:t>C (611 kJ) &gt; C—C (347 kJ)</a:t>
            </a:r>
          </a:p>
        </p:txBody>
      </p:sp>
    </p:spTree>
    <p:extLst>
      <p:ext uri="{BB962C8B-B14F-4D97-AF65-F5344CB8AC3E}">
        <p14:creationId xmlns:p14="http://schemas.microsoft.com/office/powerpoint/2010/main" val="147222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109</a:t>
            </a:fld>
            <a:endParaRPr lang="en-US"/>
          </a:p>
        </p:txBody>
      </p:sp>
      <p:pic>
        <p:nvPicPr>
          <p:cNvPr id="24" name="صورة 7">
            <a:extLst>
              <a:ext uri="{FF2B5EF4-FFF2-40B4-BE49-F238E27FC236}">
                <a16:creationId xmlns:a16="http://schemas.microsoft.com/office/drawing/2014/main" id="{90B73B29-4681-4B49-965A-45B996F3C01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5" name="Rectangle 15">
            <a:extLst>
              <a:ext uri="{FF2B5EF4-FFF2-40B4-BE49-F238E27FC236}">
                <a16:creationId xmlns:a16="http://schemas.microsoft.com/office/drawing/2014/main" id="{A862FDCD-39FE-4862-9455-1B36918C95DE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4:  Chemical Bonding and Chemical Reactions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533400" y="901700"/>
            <a:ext cx="9103360" cy="61806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3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b="1" cap="none" dirty="0" smtClean="0">
                <a:solidFill>
                  <a:schemeClr val="accent2"/>
                </a:solidFill>
              </a:rPr>
              <a:t>4.14. Bond energies and bond lengths 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75919" y="1509493"/>
            <a:ext cx="5389261" cy="469663"/>
          </a:xfrm>
          <a:prstGeom prst="rect">
            <a:avLst/>
          </a:prstGeom>
        </p:spPr>
        <p:txBody>
          <a:bodyPr/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3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b="1" dirty="0" smtClean="0">
                <a:solidFill>
                  <a:srgbClr val="C00000"/>
                </a:solidFill>
              </a:rPr>
              <a:t>Trends in Bond Energies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0" y="2256740"/>
            <a:ext cx="10463065" cy="4419600"/>
          </a:xfrm>
          <a:prstGeom prst="rect">
            <a:avLst/>
          </a:prstGeom>
        </p:spPr>
        <p:txBody>
          <a:bodyPr/>
          <a:lstStyle>
            <a:lvl1pPr marL="171450" indent="-171450" algn="l" defTabSz="857250" rtl="0" eaLnBrk="1" latinLnBrk="0" hangingPunct="1">
              <a:lnSpc>
                <a:spcPct val="90000"/>
              </a:lnSpc>
              <a:spcBef>
                <a:spcPts val="1125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625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2975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000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125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50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4375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200" dirty="0" smtClean="0"/>
              <a:t>In general, the more electrons two atoms share, the stronger the covalent bond.</a:t>
            </a:r>
          </a:p>
          <a:p>
            <a:pPr lvl="1">
              <a:lnSpc>
                <a:spcPct val="100000"/>
              </a:lnSpc>
            </a:pPr>
            <a:r>
              <a:rPr lang="en-US" altLang="en-US" sz="2200" dirty="0" smtClean="0"/>
              <a:t>Must be comparing bonds between like atoms</a:t>
            </a:r>
          </a:p>
          <a:p>
            <a:pPr lvl="1">
              <a:lnSpc>
                <a:spcPct val="100000"/>
              </a:lnSpc>
            </a:pPr>
            <a:r>
              <a:rPr lang="en-US" altLang="en-US" sz="2200" dirty="0" smtClean="0"/>
              <a:t>C</a:t>
            </a:r>
            <a:r>
              <a:rPr lang="en-US" altLang="en-US" sz="2200" dirty="0" smtClean="0">
                <a:ea typeface="Symbol" panose="05050102010706020507" pitchFamily="18" charset="2"/>
                <a:cs typeface="Symbol" panose="05050102010706020507" pitchFamily="18" charset="2"/>
              </a:rPr>
              <a:t>≡</a:t>
            </a:r>
            <a:r>
              <a:rPr lang="en-US" altLang="en-US" sz="2200" dirty="0" smtClean="0">
                <a:cs typeface="Times New Roman" panose="02020603050405020304" pitchFamily="18" charset="0"/>
              </a:rPr>
              <a:t>C (837 kJ) &gt; C</a:t>
            </a:r>
            <a:r>
              <a:rPr lang="en-US" altLang="en-US" sz="2200" dirty="0" smtClean="0">
                <a:ea typeface="ヒラギノ明朝 ProN W3" pitchFamily="1" charset="-128"/>
              </a:rPr>
              <a:t>═</a:t>
            </a:r>
            <a:r>
              <a:rPr lang="en-US" altLang="en-US" sz="2200" dirty="0" smtClean="0">
                <a:cs typeface="Times New Roman" panose="02020603050405020304" pitchFamily="18" charset="0"/>
              </a:rPr>
              <a:t>C (611 kJ) &gt; C—C (347 kJ)</a:t>
            </a:r>
          </a:p>
          <a:p>
            <a:pPr lvl="1">
              <a:lnSpc>
                <a:spcPct val="100000"/>
              </a:lnSpc>
            </a:pPr>
            <a:r>
              <a:rPr lang="en-US" altLang="en-US" sz="2200" dirty="0" smtClean="0"/>
              <a:t>C</a:t>
            </a:r>
            <a:r>
              <a:rPr lang="en-US" altLang="en-US" sz="2200" dirty="0" smtClean="0">
                <a:ea typeface="Symbol" panose="05050102010706020507" pitchFamily="18" charset="2"/>
                <a:cs typeface="Symbol" panose="05050102010706020507" pitchFamily="18" charset="2"/>
              </a:rPr>
              <a:t>≡</a:t>
            </a:r>
            <a:r>
              <a:rPr lang="en-US" altLang="en-US" sz="2200" dirty="0" smtClean="0">
                <a:cs typeface="Times New Roman" panose="02020603050405020304" pitchFamily="18" charset="0"/>
              </a:rPr>
              <a:t>N (891 kJ) &gt; C </a:t>
            </a:r>
            <a:r>
              <a:rPr lang="en-US" altLang="en-US" sz="2200" dirty="0" smtClean="0">
                <a:ea typeface="ヒラギノ明朝 ProN W3" pitchFamily="1" charset="-128"/>
              </a:rPr>
              <a:t>═</a:t>
            </a:r>
            <a:r>
              <a:rPr lang="en-US" altLang="en-US" sz="2200" dirty="0" smtClean="0">
                <a:cs typeface="Times New Roman" panose="02020603050405020304" pitchFamily="18" charset="0"/>
              </a:rPr>
              <a:t> N (615 kJ) &gt; C—N (305 kJ)</a:t>
            </a:r>
          </a:p>
          <a:p>
            <a:pPr lvl="1">
              <a:lnSpc>
                <a:spcPct val="100000"/>
              </a:lnSpc>
            </a:pPr>
            <a:endParaRPr lang="en-US" altLang="en-US" sz="2200" dirty="0" smtClean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altLang="en-US" sz="2200" dirty="0" smtClean="0">
                <a:cs typeface="Times New Roman" panose="02020603050405020304" pitchFamily="18" charset="0"/>
              </a:rPr>
              <a:t>In general, the </a:t>
            </a:r>
            <a:r>
              <a:rPr lang="en-US" altLang="en-US" sz="2200" b="1" dirty="0" smtClean="0">
                <a:cs typeface="Times New Roman" panose="02020603050405020304" pitchFamily="18" charset="0"/>
              </a:rPr>
              <a:t>shorter the covalent bond, the stronger the bond</a:t>
            </a:r>
            <a:r>
              <a:rPr lang="en-US" altLang="en-US" sz="2200" dirty="0" smtClean="0"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en-US" altLang="en-US" sz="2200" dirty="0" smtClean="0">
                <a:cs typeface="Times New Roman" panose="02020603050405020304" pitchFamily="18" charset="0"/>
              </a:rPr>
              <a:t>Must be comparing similar types of bonds</a:t>
            </a:r>
          </a:p>
          <a:p>
            <a:pPr lvl="1">
              <a:lnSpc>
                <a:spcPct val="100000"/>
              </a:lnSpc>
            </a:pPr>
            <a:r>
              <a:rPr lang="en-US" altLang="en-US" sz="2200" dirty="0" smtClean="0">
                <a:cs typeface="Times New Roman" panose="02020603050405020304" pitchFamily="18" charset="0"/>
              </a:rPr>
              <a:t>Br—F (237 kJ) &gt; Br—Cl (218 kJ) &gt; Br—Br (193 kJ)</a:t>
            </a:r>
          </a:p>
          <a:p>
            <a:pPr lvl="1">
              <a:lnSpc>
                <a:spcPct val="100000"/>
              </a:lnSpc>
            </a:pPr>
            <a:r>
              <a:rPr lang="en-US" altLang="en-US" sz="2200" dirty="0" smtClean="0">
                <a:cs typeface="Times New Roman" panose="02020603050405020304" pitchFamily="18" charset="0"/>
              </a:rPr>
              <a:t>Bonds </a:t>
            </a:r>
            <a:r>
              <a:rPr lang="en-US" altLang="en-US" sz="2200" b="1" dirty="0" smtClean="0">
                <a:cs typeface="Times New Roman" panose="02020603050405020304" pitchFamily="18" charset="0"/>
              </a:rPr>
              <a:t>get weaker down the column</a:t>
            </a:r>
            <a:r>
              <a:rPr lang="en-US" altLang="en-US" sz="2200" dirty="0" smtClean="0"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en-US" altLang="en-US" sz="2200" dirty="0" smtClean="0">
                <a:cs typeface="Times New Roman" panose="02020603050405020304" pitchFamily="18" charset="0"/>
              </a:rPr>
              <a:t>Bonds </a:t>
            </a:r>
            <a:r>
              <a:rPr lang="en-US" altLang="en-US" sz="2200" b="1" dirty="0" smtClean="0">
                <a:cs typeface="Times New Roman" panose="02020603050405020304" pitchFamily="18" charset="0"/>
              </a:rPr>
              <a:t>get stronger across the period</a:t>
            </a:r>
            <a:r>
              <a:rPr lang="en-US" altLang="en-US" sz="2200" dirty="0" smtClean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0658" name="Picture 2" descr="نتيجة بحث الصور عن ‪bond strength single covalent‬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134" y="2939351"/>
            <a:ext cx="2640866" cy="172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40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1" name="Rectangle 15">
            <a:extLst>
              <a:ext uri="{FF2B5EF4-FFF2-40B4-BE49-F238E27FC236}">
                <a16:creationId xmlns:a16="http://schemas.microsoft.com/office/drawing/2014/main" id="{A3D312C0-DD24-4E4B-9E3E-45C623D7B744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4:  Chemical Bonding and Chemical Reactions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148590" y="1725038"/>
            <a:ext cx="110992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B050"/>
                </a:solidFill>
                <a:latin typeface="+mj-lt"/>
                <a:ea typeface="ＭＳ Ｐゴシック" charset="0"/>
              </a:rPr>
              <a:t>The</a:t>
            </a:r>
            <a:r>
              <a:rPr lang="en-US" sz="2200" dirty="0">
                <a:latin typeface="+mj-lt"/>
                <a:ea typeface="ＭＳ Ｐゴシック" charset="0"/>
              </a:rPr>
              <a:t> </a:t>
            </a:r>
            <a:r>
              <a:rPr lang="en-US" sz="2200" b="1" dirty="0">
                <a:solidFill>
                  <a:srgbClr val="00B050"/>
                </a:solidFill>
                <a:latin typeface="+mj-lt"/>
                <a:ea typeface="ＭＳ Ｐゴシック" charset="0"/>
              </a:rPr>
              <a:t>limiting reactant </a:t>
            </a:r>
            <a:r>
              <a:rPr lang="ar-SA" sz="2200" b="1" dirty="0" smtClean="0">
                <a:solidFill>
                  <a:srgbClr val="00B050"/>
                </a:solidFill>
                <a:latin typeface="+mj-lt"/>
                <a:ea typeface="ＭＳ Ｐゴシック" charset="0"/>
              </a:rPr>
              <a:t> (الكاشف المحدد)</a:t>
            </a:r>
            <a:r>
              <a:rPr lang="en-US" sz="2200" dirty="0" smtClean="0">
                <a:latin typeface="+mj-lt"/>
                <a:ea typeface="ＭＳ Ｐゴシック" charset="0"/>
              </a:rPr>
              <a:t>is </a:t>
            </a:r>
            <a:r>
              <a:rPr lang="en-US" sz="2200" dirty="0">
                <a:latin typeface="+mj-lt"/>
                <a:ea typeface="ＭＳ Ｐゴシック" charset="0"/>
              </a:rPr>
              <a:t>the reactant present in the smallest stoichiometric amount.</a:t>
            </a:r>
          </a:p>
          <a:p>
            <a:pPr lvl="1"/>
            <a:r>
              <a:rPr lang="en-US" sz="2200" dirty="0">
                <a:latin typeface="+mj-lt"/>
                <a:ea typeface="ＭＳ Ｐゴシック" charset="0"/>
              </a:rPr>
              <a:t>In other words, it</a:t>
            </a:r>
            <a:r>
              <a:rPr lang="ja-JP" altLang="en-US" sz="2200" dirty="0">
                <a:latin typeface="+mj-lt"/>
                <a:ea typeface="ＭＳ Ｐゴシック" charset="0"/>
              </a:rPr>
              <a:t>’</a:t>
            </a:r>
            <a:r>
              <a:rPr lang="en-US" altLang="ja-JP" sz="2200" dirty="0">
                <a:latin typeface="+mj-lt"/>
                <a:ea typeface="ＭＳ Ｐゴシック" charset="0"/>
              </a:rPr>
              <a:t>s the reactant you</a:t>
            </a:r>
            <a:r>
              <a:rPr lang="ja-JP" altLang="en-US" sz="2200" dirty="0">
                <a:latin typeface="+mj-lt"/>
                <a:ea typeface="ＭＳ Ｐゴシック" charset="0"/>
              </a:rPr>
              <a:t>’</a:t>
            </a:r>
            <a:r>
              <a:rPr lang="en-US" altLang="ja-JP" sz="2200" dirty="0" err="1">
                <a:latin typeface="+mj-lt"/>
                <a:ea typeface="ＭＳ Ｐゴシック" charset="0"/>
              </a:rPr>
              <a:t>ll</a:t>
            </a:r>
            <a:r>
              <a:rPr lang="en-US" altLang="ja-JP" sz="2200" dirty="0">
                <a:latin typeface="+mj-lt"/>
                <a:ea typeface="ＭＳ Ｐゴシック" charset="0"/>
              </a:rPr>
              <a:t> run out of first (in this case, the H</a:t>
            </a:r>
            <a:r>
              <a:rPr lang="en-US" altLang="ja-JP" sz="2200" baseline="-25000" dirty="0">
                <a:latin typeface="+mj-lt"/>
                <a:ea typeface="ＭＳ Ｐゴシック" charset="0"/>
              </a:rPr>
              <a:t>2</a:t>
            </a:r>
            <a:r>
              <a:rPr lang="en-US" altLang="ja-JP" sz="2200" dirty="0">
                <a:latin typeface="+mj-lt"/>
                <a:ea typeface="ＭＳ Ｐゴシック" charset="0"/>
              </a:rPr>
              <a:t>).</a:t>
            </a:r>
            <a:endParaRPr lang="en-US" sz="2200" dirty="0">
              <a:latin typeface="+mj-lt"/>
              <a:ea typeface="ＭＳ Ｐゴシック" charset="0"/>
            </a:endParaRPr>
          </a:p>
        </p:txBody>
      </p:sp>
      <p:pic>
        <p:nvPicPr>
          <p:cNvPr id="13" name="Picture 7" descr="03_17_Figur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7"/>
          <a:stretch>
            <a:fillRect/>
          </a:stretch>
        </p:blipFill>
        <p:spPr bwMode="auto">
          <a:xfrm>
            <a:off x="2430441" y="3135932"/>
            <a:ext cx="6093481" cy="242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125730" y="6363385"/>
            <a:ext cx="103737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ea typeface="ＭＳ Ｐゴシック" charset="0"/>
              </a:rPr>
              <a:t>	In the example </a:t>
            </a:r>
            <a:r>
              <a:rPr lang="en-US" sz="2200" dirty="0" smtClean="0">
                <a:ea typeface="ＭＳ Ｐゴシック" charset="0"/>
              </a:rPr>
              <a:t>above, </a:t>
            </a:r>
            <a:r>
              <a:rPr lang="en-US" sz="2200" dirty="0">
                <a:ea typeface="ＭＳ Ｐゴシック" charset="0"/>
              </a:rPr>
              <a:t>the O</a:t>
            </a:r>
            <a:r>
              <a:rPr lang="en-US" sz="2200" baseline="-25000" dirty="0">
                <a:ea typeface="ＭＳ Ｐゴシック" charset="0"/>
              </a:rPr>
              <a:t>2</a:t>
            </a:r>
            <a:r>
              <a:rPr lang="en-US" sz="2200" dirty="0">
                <a:ea typeface="ＭＳ Ｐゴシック" charset="0"/>
              </a:rPr>
              <a:t> would be the </a:t>
            </a:r>
            <a:r>
              <a:rPr lang="en-US" sz="2200" b="1" dirty="0">
                <a:solidFill>
                  <a:srgbClr val="00B050"/>
                </a:solidFill>
                <a:ea typeface="ＭＳ Ｐゴシック" charset="0"/>
              </a:rPr>
              <a:t>excess </a:t>
            </a:r>
            <a:r>
              <a:rPr lang="en-US" sz="2200" b="1" dirty="0" smtClean="0">
                <a:solidFill>
                  <a:srgbClr val="00B050"/>
                </a:solidFill>
                <a:ea typeface="ＭＳ Ｐゴシック" charset="0"/>
              </a:rPr>
              <a:t>reagent </a:t>
            </a:r>
            <a:r>
              <a:rPr lang="ar-SA" sz="2200" b="1" dirty="0" smtClean="0">
                <a:solidFill>
                  <a:srgbClr val="00B050"/>
                </a:solidFill>
                <a:ea typeface="ＭＳ Ｐゴシック" charset="0"/>
              </a:rPr>
              <a:t>(</a:t>
            </a:r>
            <a:r>
              <a:rPr lang="ar-SA" altLang="en-US" sz="2200" b="1" dirty="0">
                <a:solidFill>
                  <a:srgbClr val="00B050"/>
                </a:solidFill>
              </a:rPr>
              <a:t>الكاشف </a:t>
            </a:r>
            <a:r>
              <a:rPr lang="ar-SA" altLang="en-US" sz="2200" b="1" dirty="0" smtClean="0">
                <a:solidFill>
                  <a:srgbClr val="00B050"/>
                </a:solidFill>
              </a:rPr>
              <a:t>الفائض)</a:t>
            </a:r>
            <a:r>
              <a:rPr lang="en-US" sz="2200" dirty="0" smtClean="0">
                <a:solidFill>
                  <a:srgbClr val="00B050"/>
                </a:solidFill>
                <a:ea typeface="ＭＳ Ｐゴシック" charset="0"/>
              </a:rPr>
              <a:t>.</a:t>
            </a:r>
            <a:endParaRPr lang="en-US" sz="2200" dirty="0">
              <a:solidFill>
                <a:srgbClr val="00B050"/>
              </a:solidFill>
              <a:ea typeface="ＭＳ Ｐゴシック" charset="0"/>
            </a:endParaRPr>
          </a:p>
        </p:txBody>
      </p:sp>
      <p:sp>
        <p:nvSpPr>
          <p:cNvPr id="8" name="مستطيل 2">
            <a:extLst>
              <a:ext uri="{FF2B5EF4-FFF2-40B4-BE49-F238E27FC236}">
                <a16:creationId xmlns:a16="http://schemas.microsoft.com/office/drawing/2014/main" id="{262C25CC-5BF5-4CE1-BB8D-B80D91A76C4A}"/>
              </a:ext>
            </a:extLst>
          </p:cNvPr>
          <p:cNvSpPr/>
          <p:nvPr/>
        </p:nvSpPr>
        <p:spPr>
          <a:xfrm>
            <a:off x="0" y="797806"/>
            <a:ext cx="5730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2"/>
                </a:solidFill>
              </a:rPr>
              <a:t>4.2 Limitting reactant ( limiting Reagent): </a:t>
            </a:r>
            <a:endParaRPr lang="ar-SA" sz="2400" b="1" dirty="0">
              <a:solidFill>
                <a:schemeClr val="accent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46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110</a:t>
            </a:fld>
            <a:endParaRPr lang="en-US"/>
          </a:p>
        </p:txBody>
      </p:sp>
      <p:pic>
        <p:nvPicPr>
          <p:cNvPr id="24" name="صورة 7">
            <a:extLst>
              <a:ext uri="{FF2B5EF4-FFF2-40B4-BE49-F238E27FC236}">
                <a16:creationId xmlns:a16="http://schemas.microsoft.com/office/drawing/2014/main" id="{90B73B29-4681-4B49-965A-45B996F3C01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5" name="Rectangle 15">
            <a:extLst>
              <a:ext uri="{FF2B5EF4-FFF2-40B4-BE49-F238E27FC236}">
                <a16:creationId xmlns:a16="http://schemas.microsoft.com/office/drawing/2014/main" id="{A862FDCD-39FE-4862-9455-1B36918C95DE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4:  Chemical Bonding and Chemical Reactions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533400" y="901700"/>
            <a:ext cx="9103360" cy="61806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3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b="1" cap="none" dirty="0" smtClean="0">
                <a:solidFill>
                  <a:schemeClr val="accent2"/>
                </a:solidFill>
              </a:rPr>
              <a:t>4.14. Bond energies and bond lengths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2110" y="1381637"/>
            <a:ext cx="8178800" cy="571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2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Bond length 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is the distance between the nuclei of two bonded atoms</a:t>
            </a:r>
            <a:r>
              <a:rPr lang="en-US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2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2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Bond length depends on</a:t>
            </a:r>
          </a:p>
          <a:p>
            <a:pPr marL="457200" lvl="1" indent="0">
              <a:buNone/>
            </a:pPr>
            <a:r>
              <a:rPr lang="en-US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1- the 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size of the atoms in the bond.</a:t>
            </a:r>
          </a:p>
          <a:p>
            <a:pPr lvl="2"/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Length is measured in Angstroms. </a:t>
            </a:r>
            <a:r>
              <a:rPr lang="en-US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(1 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Å = 1 </a:t>
            </a:r>
            <a:r>
              <a:rPr lang="en-US" sz="2200" dirty="0">
                <a:ea typeface="Verdana" panose="020B0604030504040204" pitchFamily="34" charset="0"/>
                <a:cs typeface="Arial"/>
              </a:rPr>
              <a:t>×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 10</a:t>
            </a:r>
            <a:r>
              <a:rPr lang="en-US" sz="2200" baseline="30000" dirty="0">
                <a:ea typeface="Verdana" panose="020B0604030504040204" pitchFamily="34" charset="0"/>
                <a:cs typeface="Verdana" panose="020B0604030504040204" pitchFamily="34" charset="0"/>
              </a:rPr>
              <a:t>–2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pm)</a:t>
            </a:r>
          </a:p>
          <a:p>
            <a:pPr marL="457200" lvl="1" indent="0">
              <a:buNone/>
            </a:pPr>
            <a:r>
              <a:rPr lang="en-US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2- The 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electronegativity of the atoms in the bond.</a:t>
            </a:r>
          </a:p>
          <a:p>
            <a:pPr lvl="1"/>
            <a:endParaRPr lang="en-US" sz="22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en-US" sz="2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buNone/>
            </a:pPr>
            <a:endParaRPr lang="en-US" sz="22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buNone/>
            </a:pPr>
            <a:endParaRPr lang="en-US" sz="2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buNone/>
            </a:pPr>
            <a:endParaRPr lang="en-US" sz="22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buNone/>
            </a:pPr>
            <a:endParaRPr lang="en-US" sz="22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buNone/>
            </a:pPr>
            <a:endParaRPr lang="en-US" sz="22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buNone/>
            </a:pPr>
            <a:r>
              <a:rPr lang="en-US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3-The 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number of electrons between </a:t>
            </a:r>
            <a:r>
              <a:rPr lang="en-US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atoms.</a:t>
            </a:r>
          </a:p>
          <a:p>
            <a:pPr marL="1371600" lvl="3" indent="0">
              <a:buNone/>
            </a:pPr>
            <a:r>
              <a:rPr lang="en-US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Single 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&gt; double &gt; triple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8500451" y="986669"/>
            <a:ext cx="1487979" cy="6093768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10137945" y="1795167"/>
            <a:ext cx="0" cy="47272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5400000">
            <a:off x="9045535" y="3806690"/>
            <a:ext cx="2866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Increasing </a:t>
            </a:r>
            <a:r>
              <a:rPr lang="en-US" sz="2400" b="1" dirty="0"/>
              <a:t>length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pic>
        <p:nvPicPr>
          <p:cNvPr id="15" name="Picture 2" descr="صورة ذات صلة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45" y="3959593"/>
            <a:ext cx="5959934" cy="171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206961" y="5163014"/>
            <a:ext cx="2134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Decreasing length 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78261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111</a:t>
            </a:fld>
            <a:endParaRPr lang="en-US"/>
          </a:p>
        </p:txBody>
      </p:sp>
      <p:pic>
        <p:nvPicPr>
          <p:cNvPr id="24" name="صورة 7">
            <a:extLst>
              <a:ext uri="{FF2B5EF4-FFF2-40B4-BE49-F238E27FC236}">
                <a16:creationId xmlns:a16="http://schemas.microsoft.com/office/drawing/2014/main" id="{90B73B29-4681-4B49-965A-45B996F3C01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5" name="Rectangle 15">
            <a:extLst>
              <a:ext uri="{FF2B5EF4-FFF2-40B4-BE49-F238E27FC236}">
                <a16:creationId xmlns:a16="http://schemas.microsoft.com/office/drawing/2014/main" id="{A862FDCD-39FE-4862-9455-1B36918C95DE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4:  Chemical Bonding and Chemical Reactions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533400" y="901700"/>
            <a:ext cx="9103360" cy="61806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3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b="1" cap="none" dirty="0" smtClean="0">
                <a:solidFill>
                  <a:schemeClr val="accent2"/>
                </a:solidFill>
              </a:rPr>
              <a:t>4.14. Bond energies and bond lengths </a:t>
            </a:r>
          </a:p>
        </p:txBody>
      </p:sp>
      <p:pic>
        <p:nvPicPr>
          <p:cNvPr id="7" name="Picture 6" descr="09_04_Ta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1"/>
          <a:stretch>
            <a:fillRect/>
          </a:stretch>
        </p:blipFill>
        <p:spPr bwMode="auto">
          <a:xfrm>
            <a:off x="883920" y="1677116"/>
            <a:ext cx="9144000" cy="520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36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صورة 7">
            <a:extLst>
              <a:ext uri="{FF2B5EF4-FFF2-40B4-BE49-F238E27FC236}">
                <a16:creationId xmlns:a16="http://schemas.microsoft.com/office/drawing/2014/main" id="{D05050CE-BB7E-486C-9D40-8A88D0ACCA8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35" name="Rectangle 15">
            <a:extLst>
              <a:ext uri="{FF2B5EF4-FFF2-40B4-BE49-F238E27FC236}">
                <a16:creationId xmlns:a16="http://schemas.microsoft.com/office/drawing/2014/main" id="{A54620E3-C484-4005-93A6-70578E358F6D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4:  Chemical Bonding and Chemical Reactions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B1A4029A-589B-48D0-BEB1-2121364E4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4183" y="6690970"/>
            <a:ext cx="600075" cy="389467"/>
          </a:xfrm>
        </p:spPr>
        <p:txBody>
          <a:bodyPr/>
          <a:lstStyle/>
          <a:p>
            <a:fld id="{610F96AB-83DF-4AF5-BF46-4A27F3A041FE}" type="slidenum">
              <a:rPr lang="en-US" smtClean="0"/>
              <a:t>112</a:t>
            </a:fld>
            <a:endParaRPr lang="en-US" dirty="0"/>
          </a:p>
        </p:txBody>
      </p:sp>
      <p:sp>
        <p:nvSpPr>
          <p:cNvPr id="14" name="مستطيل 1">
            <a:extLst>
              <a:ext uri="{FF2B5EF4-FFF2-40B4-BE49-F238E27FC236}">
                <a16:creationId xmlns:a16="http://schemas.microsoft.com/office/drawing/2014/main" id="{696ED4D6-EEA3-4358-9C9D-B57718D07B98}"/>
              </a:ext>
            </a:extLst>
          </p:cNvPr>
          <p:cNvSpPr/>
          <p:nvPr/>
        </p:nvSpPr>
        <p:spPr>
          <a:xfrm>
            <a:off x="2297151" y="2234124"/>
            <a:ext cx="61443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H.W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Page: 118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42 (</a:t>
            </a:r>
            <a:r>
              <a:rPr lang="en-US" sz="2400" b="1" dirty="0" err="1" smtClean="0">
                <a:solidFill>
                  <a:schemeClr val="accent1"/>
                </a:solidFill>
              </a:rPr>
              <a:t>a,b</a:t>
            </a:r>
            <a:r>
              <a:rPr lang="en-US" sz="2400" b="1" dirty="0" smtClean="0">
                <a:solidFill>
                  <a:schemeClr val="accent1"/>
                </a:solidFill>
              </a:rPr>
              <a:t>), 44</a:t>
            </a:r>
          </a:p>
          <a:p>
            <a:pPr algn="ctr">
              <a:lnSpc>
                <a:spcPct val="150000"/>
              </a:lnSpc>
              <a:defRPr/>
            </a:pPr>
            <a:endParaRPr lang="en-US" sz="24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47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1" name="Rectangle 15">
            <a:extLst>
              <a:ext uri="{FF2B5EF4-FFF2-40B4-BE49-F238E27FC236}">
                <a16:creationId xmlns:a16="http://schemas.microsoft.com/office/drawing/2014/main" id="{A3D312C0-DD24-4E4B-9E3E-45C623D7B744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4:  Chemical Bonding and Chemical Reactions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6BD42AB-E3C9-4C3C-8398-568711B62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4183" y="6690970"/>
            <a:ext cx="600075" cy="389467"/>
          </a:xfrm>
        </p:spPr>
        <p:txBody>
          <a:bodyPr/>
          <a:lstStyle/>
          <a:p>
            <a:fld id="{610F96AB-83DF-4AF5-BF46-4A27F3A041FE}" type="slidenum">
              <a:rPr lang="en-US" smtClean="0"/>
              <a:t>12</a:t>
            </a:fld>
            <a:endParaRPr lang="en-US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E44D8D1-39D1-4C9E-9914-E0772B85F434}"/>
              </a:ext>
            </a:extLst>
          </p:cNvPr>
          <p:cNvSpPr txBox="1"/>
          <p:nvPr/>
        </p:nvSpPr>
        <p:spPr>
          <a:xfrm flipH="1">
            <a:off x="171295" y="2095785"/>
            <a:ext cx="1082436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200" b="1" dirty="0">
                <a:solidFill>
                  <a:srgbClr val="00B050"/>
                </a:solidFill>
              </a:rPr>
              <a:t>The theoretical yield: </a:t>
            </a:r>
            <a:r>
              <a:rPr lang="en-US" sz="2200" dirty="0"/>
              <a:t>is the amount of product that can be made in a chemical reaction based on the amount of limiting reactant.</a:t>
            </a:r>
            <a:endParaRPr lang="ar-SA" sz="2200" dirty="0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E9E37A4-0405-4B22-AAEE-50D61B74EF50}"/>
              </a:ext>
            </a:extLst>
          </p:cNvPr>
          <p:cNvSpPr txBox="1"/>
          <p:nvPr/>
        </p:nvSpPr>
        <p:spPr>
          <a:xfrm flipH="1">
            <a:off x="171295" y="3539306"/>
            <a:ext cx="10432887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200" b="1" dirty="0">
                <a:solidFill>
                  <a:srgbClr val="00B050"/>
                </a:solidFill>
              </a:rPr>
              <a:t>The actual yield:</a:t>
            </a:r>
            <a:r>
              <a:rPr lang="en-US" sz="2200" dirty="0"/>
              <a:t> is the amount of product actually produced by a chemical reaction.</a:t>
            </a:r>
            <a:endParaRPr lang="ar-SA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مستطيل 2">
                <a:extLst>
                  <a:ext uri="{FF2B5EF4-FFF2-40B4-BE49-F238E27FC236}">
                    <a16:creationId xmlns:a16="http://schemas.microsoft.com/office/drawing/2014/main" id="{ACB9FEE2-038F-410B-9CD8-C01E2D9EBC5C}"/>
                  </a:ext>
                </a:extLst>
              </p:cNvPr>
              <p:cNvSpPr/>
              <p:nvPr/>
            </p:nvSpPr>
            <p:spPr>
              <a:xfrm>
                <a:off x="3223260" y="4644272"/>
                <a:ext cx="4137660" cy="6288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/>
                  <a:t>% yield=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𝑨𝒄𝒕𝒖𝒂𝒍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𝒚𝒊𝒆𝒍𝒅</m:t>
                        </m:r>
                      </m:num>
                      <m:den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𝑻𝒉𝒆𝒐𝒓𝒆𝒕𝒊𝒄𝒂𝒍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𝒚𝒊𝒆𝒍𝒅</m:t>
                        </m:r>
                      </m:den>
                    </m:f>
                  </m:oMath>
                </a14:m>
                <a:r>
                  <a:rPr lang="ar-SA" sz="2200" dirty="0"/>
                  <a:t>×</a:t>
                </a:r>
                <a:r>
                  <a:rPr lang="en-US" sz="2200" dirty="0"/>
                  <a:t> 100</a:t>
                </a:r>
              </a:p>
            </p:txBody>
          </p:sp>
        </mc:Choice>
        <mc:Fallback xmlns="">
          <p:sp>
            <p:nvSpPr>
              <p:cNvPr id="3" name="مستطيل 2">
                <a:extLst>
                  <a:ext uri="{FF2B5EF4-FFF2-40B4-BE49-F238E27FC236}">
                    <a16:creationId xmlns:a16="http://schemas.microsoft.com/office/drawing/2014/main" id="{ACB9FEE2-038F-410B-9CD8-C01E2D9EBC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260" y="4644272"/>
                <a:ext cx="4137660" cy="628826"/>
              </a:xfrm>
              <a:prstGeom prst="rect">
                <a:avLst/>
              </a:prstGeom>
              <a:blipFill>
                <a:blip r:embed="rId3"/>
                <a:stretch>
                  <a:fillRect l="-1915" b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مستطيل 2">
            <a:extLst>
              <a:ext uri="{FF2B5EF4-FFF2-40B4-BE49-F238E27FC236}">
                <a16:creationId xmlns:a16="http://schemas.microsoft.com/office/drawing/2014/main" id="{262C25CC-5BF5-4CE1-BB8D-B80D91A76C4A}"/>
              </a:ext>
            </a:extLst>
          </p:cNvPr>
          <p:cNvSpPr/>
          <p:nvPr/>
        </p:nvSpPr>
        <p:spPr>
          <a:xfrm>
            <a:off x="0" y="797806"/>
            <a:ext cx="5730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2"/>
                </a:solidFill>
              </a:rPr>
              <a:t>4.2 Limitting reactant ( limiting Reagent): </a:t>
            </a:r>
            <a:endParaRPr lang="ar-SA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250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B3FCE378-3939-47FB-9EAD-331AD16995D7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4:  Chemical Bonding and Chemical Reactions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262C25CC-5BF5-4CE1-BB8D-B80D91A76C4A}"/>
              </a:ext>
            </a:extLst>
          </p:cNvPr>
          <p:cNvSpPr/>
          <p:nvPr/>
        </p:nvSpPr>
        <p:spPr>
          <a:xfrm>
            <a:off x="0" y="797806"/>
            <a:ext cx="5730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2"/>
                </a:solidFill>
              </a:rPr>
              <a:t>4.2 Limitting reactant ( limiting Reagent): </a:t>
            </a:r>
            <a:endParaRPr lang="ar-SA" sz="2400" b="1" dirty="0">
              <a:solidFill>
                <a:schemeClr val="accent2"/>
              </a:solidFill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5236688-31D6-4D25-99FE-2E1AE4C3B3A8}"/>
              </a:ext>
            </a:extLst>
          </p:cNvPr>
          <p:cNvSpPr txBox="1"/>
          <p:nvPr/>
        </p:nvSpPr>
        <p:spPr>
          <a:xfrm>
            <a:off x="2154245" y="1241438"/>
            <a:ext cx="6980885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2200" dirty="0"/>
              <a:t>Assume we use the following pizza recipe:</a:t>
            </a:r>
          </a:p>
          <a:p>
            <a:pPr algn="ctr"/>
            <a:r>
              <a:rPr lang="en-US" sz="2200" dirty="0"/>
              <a:t>1 curst + 5 ounces tomato sauce + 2 cups cheese   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→</a:t>
            </a:r>
            <a:r>
              <a:rPr lang="en-US" sz="2200" dirty="0"/>
              <a:t>   1 pizza</a:t>
            </a:r>
            <a:endParaRPr lang="ar-SA" sz="2200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E791F1E-9D58-4DE6-9C17-7B7239A3E249}"/>
              </a:ext>
            </a:extLst>
          </p:cNvPr>
          <p:cNvSpPr txBox="1"/>
          <p:nvPr/>
        </p:nvSpPr>
        <p:spPr>
          <a:xfrm>
            <a:off x="277977" y="2082949"/>
            <a:ext cx="1092628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200" dirty="0"/>
              <a:t>Suppose that we have 4 crust, 10 cups of cheese, and 15 ounces of tomato sauce. </a:t>
            </a:r>
            <a:endParaRPr lang="ar-SA" sz="2200" dirty="0" smtClean="0"/>
          </a:p>
          <a:p>
            <a:pPr algn="ctr"/>
            <a:r>
              <a:rPr lang="en-US" sz="2200" dirty="0" smtClean="0"/>
              <a:t>How </a:t>
            </a:r>
            <a:r>
              <a:rPr lang="en-US" sz="2200" dirty="0"/>
              <a:t>many pizza can we make?</a:t>
            </a:r>
            <a:endParaRPr lang="ar-SA" sz="2200" dirty="0"/>
          </a:p>
        </p:txBody>
      </p:sp>
      <p:pic>
        <p:nvPicPr>
          <p:cNvPr id="43" name="Picture 42" descr="Z:\50627 IRDVD Tro Chemistry A Molecular Approach\Working Files 50627\JPEG 50627\ch04\04_Pg145_UnFigure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9"/>
          <a:stretch>
            <a:fillRect/>
          </a:stretch>
        </p:blipFill>
        <p:spPr bwMode="auto">
          <a:xfrm>
            <a:off x="1930401" y="3557170"/>
            <a:ext cx="7011524" cy="332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68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B3FCE378-3939-47FB-9EAD-331AD16995D7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4:  Chemical Bonding and Chemical Reactions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262C25CC-5BF5-4CE1-BB8D-B80D91A76C4A}"/>
              </a:ext>
            </a:extLst>
          </p:cNvPr>
          <p:cNvSpPr/>
          <p:nvPr/>
        </p:nvSpPr>
        <p:spPr>
          <a:xfrm>
            <a:off x="0" y="797806"/>
            <a:ext cx="5730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2"/>
                </a:solidFill>
              </a:rPr>
              <a:t>4.2 Limitting reactant ( limiting Reagent): </a:t>
            </a:r>
            <a:endParaRPr lang="ar-SA" sz="2400" b="1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1635"/>
            <a:ext cx="1137061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/>
              <a:t>The maximum number of pizzas we can make </a:t>
            </a:r>
            <a:r>
              <a:rPr lang="en-US" sz="2200" dirty="0" smtClean="0"/>
              <a:t>In </a:t>
            </a:r>
            <a:r>
              <a:rPr lang="en-US" sz="2200" dirty="0"/>
              <a:t>chemical reactions, we call this the </a:t>
            </a:r>
            <a:r>
              <a:rPr lang="en-US" sz="2200" b="1" dirty="0">
                <a:solidFill>
                  <a:srgbClr val="333399"/>
                </a:solidFill>
              </a:rPr>
              <a:t>theoretical yield</a:t>
            </a:r>
            <a:endParaRPr lang="en-US" sz="2200" dirty="0"/>
          </a:p>
        </p:txBody>
      </p:sp>
      <p:pic>
        <p:nvPicPr>
          <p:cNvPr id="9" name="Picture 6" descr="Z:\50627 IRDVD Tro Chemistry A Molecular Approach\Working Files 50627\JPEG 50627\ch04\04_Pg146_UnFigure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0"/>
          <a:stretch>
            <a:fillRect/>
          </a:stretch>
        </p:blipFill>
        <p:spPr bwMode="auto">
          <a:xfrm>
            <a:off x="4215161" y="5161178"/>
            <a:ext cx="3065937" cy="2075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0" y="2111901"/>
            <a:ext cx="11370613" cy="4076700"/>
          </a:xfrm>
          <a:prstGeom prst="rect">
            <a:avLst/>
          </a:prstGeom>
        </p:spPr>
        <p:txBody>
          <a:bodyPr/>
          <a:lstStyle>
            <a:lvl1pPr marL="171450" indent="-171450" algn="l" defTabSz="857250" rtl="0" eaLnBrk="1" latinLnBrk="0" hangingPunct="1">
              <a:lnSpc>
                <a:spcPct val="90000"/>
              </a:lnSpc>
              <a:spcBef>
                <a:spcPts val="1125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625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2975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000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125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50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4375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en-US" sz="2200" dirty="0" smtClean="0">
                <a:ea typeface="ヒラギノ角ゴ Pro W3" pitchFamily="127" charset="-128"/>
              </a:rPr>
              <a:t>Assume that while making pizzas, we burn a pizza, drop one on the floor, or other uncontrollable events happen so that we only make </a:t>
            </a:r>
            <a:r>
              <a:rPr lang="en-US" altLang="en-US" sz="2200" b="1" dirty="0" smtClean="0">
                <a:ea typeface="ヒラギノ角ゴ Pro W3" pitchFamily="127" charset="-128"/>
              </a:rPr>
              <a:t>two pizzas.  </a:t>
            </a:r>
          </a:p>
          <a:p>
            <a:pPr marL="0" indent="0">
              <a:buFontTx/>
              <a:buNone/>
            </a:pPr>
            <a:r>
              <a:rPr lang="en-US" altLang="en-US" sz="2200" dirty="0" smtClean="0">
                <a:ea typeface="ヒラギノ角ゴ Pro W3" pitchFamily="127" charset="-128"/>
              </a:rPr>
              <a:t>The actual amount of product made in a chemical reaction is called the </a:t>
            </a:r>
            <a:r>
              <a:rPr lang="en-US" altLang="en-US" sz="2200" b="1" dirty="0" smtClean="0">
                <a:solidFill>
                  <a:srgbClr val="333399"/>
                </a:solidFill>
                <a:ea typeface="ヒラギノ角ゴ Pro W3" pitchFamily="127" charset="-128"/>
              </a:rPr>
              <a:t>actual yield.</a:t>
            </a:r>
          </a:p>
          <a:p>
            <a:pPr marL="0" indent="0"/>
            <a:endParaRPr lang="en-US" altLang="en-US" sz="2200" dirty="0" smtClean="0">
              <a:ea typeface="ヒラギノ角ゴ Pro W3" pitchFamily="127" charset="-128"/>
            </a:endParaRPr>
          </a:p>
          <a:p>
            <a:pPr marL="0" indent="0">
              <a:buFontTx/>
              <a:buNone/>
            </a:pPr>
            <a:r>
              <a:rPr lang="en-US" altLang="en-US" sz="2200" dirty="0" smtClean="0">
                <a:ea typeface="ヒラギノ角ゴ Pro W3" pitchFamily="127" charset="-128"/>
              </a:rPr>
              <a:t>We can determine the efficiency of making pizzas by calculating the percentage of the maximum number of pizzas we actually make.  </a:t>
            </a:r>
          </a:p>
          <a:p>
            <a:pPr marL="0" indent="0">
              <a:buFontTx/>
              <a:buNone/>
            </a:pPr>
            <a:r>
              <a:rPr lang="en-US" altLang="en-US" sz="2200" dirty="0" smtClean="0">
                <a:ea typeface="ヒラギノ角ゴ Pro W3" pitchFamily="127" charset="-128"/>
              </a:rPr>
              <a:t>In chemical reactions, we call this the </a:t>
            </a:r>
            <a:r>
              <a:rPr lang="en-US" altLang="en-US" sz="2200" b="1" dirty="0" smtClean="0">
                <a:solidFill>
                  <a:srgbClr val="333399"/>
                </a:solidFill>
                <a:ea typeface="ヒラギノ角ゴ Pro W3" pitchFamily="127" charset="-128"/>
              </a:rPr>
              <a:t>percent yield</a:t>
            </a:r>
            <a:r>
              <a:rPr lang="en-US" altLang="en-US" sz="2200" dirty="0" smtClean="0">
                <a:ea typeface="ヒラギノ角ゴ Pro W3" pitchFamily="127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793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1" name="Rectangle 15">
            <a:extLst>
              <a:ext uri="{FF2B5EF4-FFF2-40B4-BE49-F238E27FC236}">
                <a16:creationId xmlns:a16="http://schemas.microsoft.com/office/drawing/2014/main" id="{A3D312C0-DD24-4E4B-9E3E-45C623D7B744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4:  Chemical Bonding and Chemical Reactions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6BD42AB-E3C9-4C3C-8398-568711B62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4183" y="6690970"/>
            <a:ext cx="600075" cy="389467"/>
          </a:xfrm>
        </p:spPr>
        <p:txBody>
          <a:bodyPr/>
          <a:lstStyle/>
          <a:p>
            <a:fld id="{610F96AB-83DF-4AF5-BF46-4A27F3A041FE}" type="slidenum">
              <a:rPr lang="en-US" smtClean="0"/>
              <a:t>15</a:t>
            </a:fld>
            <a:endParaRPr lang="en-US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E44D8D1-39D1-4C9E-9914-E0772B85F434}"/>
              </a:ext>
            </a:extLst>
          </p:cNvPr>
          <p:cNvSpPr txBox="1"/>
          <p:nvPr/>
        </p:nvSpPr>
        <p:spPr>
          <a:xfrm flipH="1">
            <a:off x="79856" y="1607925"/>
            <a:ext cx="1082436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609600" indent="-609600"/>
            <a:r>
              <a:rPr lang="en-US" sz="2200" b="1" dirty="0" smtClean="0">
                <a:solidFill>
                  <a:schemeClr val="accent2"/>
                </a:solidFill>
              </a:rPr>
              <a:t>Example </a:t>
            </a:r>
            <a:r>
              <a:rPr lang="en-GB" altLang="en-US" sz="2200" dirty="0">
                <a:solidFill>
                  <a:schemeClr val="accent2"/>
                </a:solidFill>
              </a:rPr>
              <a:t>3.54 x10</a:t>
            </a:r>
            <a:r>
              <a:rPr lang="en-GB" altLang="en-US" sz="2200" baseline="30000" dirty="0">
                <a:solidFill>
                  <a:schemeClr val="accent2"/>
                </a:solidFill>
              </a:rPr>
              <a:t>7</a:t>
            </a:r>
            <a:r>
              <a:rPr lang="en-GB" altLang="en-US" sz="2200" dirty="0">
                <a:solidFill>
                  <a:schemeClr val="accent2"/>
                </a:solidFill>
              </a:rPr>
              <a:t>g of TiCl</a:t>
            </a:r>
            <a:r>
              <a:rPr lang="en-GB" altLang="en-US" sz="2200" baseline="-25000" dirty="0">
                <a:solidFill>
                  <a:schemeClr val="accent2"/>
                </a:solidFill>
              </a:rPr>
              <a:t>4</a:t>
            </a:r>
            <a:r>
              <a:rPr lang="en-GB" altLang="en-US" sz="2200" dirty="0">
                <a:solidFill>
                  <a:schemeClr val="accent2"/>
                </a:solidFill>
              </a:rPr>
              <a:t> are reacted with </a:t>
            </a:r>
            <a:r>
              <a:rPr lang="en-GB" altLang="en-US" sz="2200" dirty="0" smtClean="0">
                <a:solidFill>
                  <a:schemeClr val="accent2"/>
                </a:solidFill>
              </a:rPr>
              <a:t>1.13x </a:t>
            </a:r>
            <a:r>
              <a:rPr lang="en-GB" altLang="en-US" sz="2200" dirty="0">
                <a:solidFill>
                  <a:schemeClr val="accent2"/>
                </a:solidFill>
              </a:rPr>
              <a:t>10</a:t>
            </a:r>
            <a:r>
              <a:rPr lang="en-GB" altLang="en-US" sz="2200" baseline="30000" dirty="0">
                <a:solidFill>
                  <a:schemeClr val="accent2"/>
                </a:solidFill>
              </a:rPr>
              <a:t>7</a:t>
            </a:r>
            <a:r>
              <a:rPr lang="en-GB" altLang="en-US" sz="2200" dirty="0">
                <a:solidFill>
                  <a:schemeClr val="accent2"/>
                </a:solidFill>
              </a:rPr>
              <a:t>g of </a:t>
            </a:r>
            <a:r>
              <a:rPr lang="en-GB" altLang="en-US" sz="2200" dirty="0" smtClean="0">
                <a:solidFill>
                  <a:schemeClr val="accent2"/>
                </a:solidFill>
              </a:rPr>
              <a:t>Mg. Calculate </a:t>
            </a:r>
            <a:r>
              <a:rPr lang="en-GB" altLang="en-US" sz="2200" dirty="0">
                <a:solidFill>
                  <a:schemeClr val="accent2"/>
                </a:solidFill>
              </a:rPr>
              <a:t>the theoretical yield of </a:t>
            </a:r>
            <a:r>
              <a:rPr lang="en-GB" altLang="en-US" sz="2200" dirty="0" err="1">
                <a:solidFill>
                  <a:schemeClr val="accent2"/>
                </a:solidFill>
              </a:rPr>
              <a:t>Ti</a:t>
            </a:r>
            <a:r>
              <a:rPr lang="en-GB" altLang="en-US" sz="2200" dirty="0">
                <a:solidFill>
                  <a:schemeClr val="accent2"/>
                </a:solidFill>
              </a:rPr>
              <a:t> in </a:t>
            </a:r>
            <a:r>
              <a:rPr lang="en-GB" altLang="en-US" sz="2200" dirty="0" smtClean="0">
                <a:solidFill>
                  <a:schemeClr val="accent2"/>
                </a:solidFill>
              </a:rPr>
              <a:t>grams ?</a:t>
            </a:r>
            <a:endParaRPr lang="en-GB" altLang="en-US" sz="2200" dirty="0">
              <a:solidFill>
                <a:schemeClr val="accent2"/>
              </a:solidFill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370019"/>
              </p:ext>
            </p:extLst>
          </p:nvPr>
        </p:nvGraphicFramePr>
        <p:xfrm>
          <a:off x="2712167" y="2219105"/>
          <a:ext cx="4591882" cy="40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72" name="Equation" r:id="rId4" imgW="2476500" imgH="215900" progId="Equation.3">
                  <p:embed/>
                </p:oleObj>
              </mc:Choice>
              <mc:Fallback>
                <p:oleObj name="Equation" r:id="rId4" imgW="2476500" imgH="215900" progId="Equation.3">
                  <p:embed/>
                  <p:pic>
                    <p:nvPicPr>
                      <p:cNvPr id="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2167" y="2219105"/>
                        <a:ext cx="4591882" cy="405837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04470" y="3094731"/>
            <a:ext cx="8351837" cy="398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200" dirty="0">
                <a:latin typeface="+mn-lt"/>
              </a:rPr>
              <a:t>grams of TiCl</a:t>
            </a:r>
            <a:r>
              <a:rPr lang="en-GB" altLang="en-US" sz="2200" baseline="-25000" dirty="0">
                <a:latin typeface="+mn-lt"/>
              </a:rPr>
              <a:t>4</a:t>
            </a:r>
            <a:r>
              <a:rPr lang="en-GB" altLang="en-US" sz="2200" dirty="0">
                <a:latin typeface="+mn-lt"/>
              </a:rPr>
              <a:t> → moles of TiCl</a:t>
            </a:r>
            <a:r>
              <a:rPr lang="en-GB" altLang="en-US" sz="2200" baseline="-25000" dirty="0">
                <a:latin typeface="+mn-lt"/>
              </a:rPr>
              <a:t>4</a:t>
            </a:r>
            <a:r>
              <a:rPr lang="en-GB" altLang="en-US" sz="2200" dirty="0">
                <a:latin typeface="+mn-lt"/>
              </a:rPr>
              <a:t> → moles of </a:t>
            </a:r>
            <a:r>
              <a:rPr lang="en-GB" altLang="en-US" sz="2200" dirty="0" err="1">
                <a:latin typeface="+mn-lt"/>
              </a:rPr>
              <a:t>Ti</a:t>
            </a:r>
            <a:endParaRPr lang="en-GB" altLang="en-US" sz="2200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endParaRPr lang="en-GB" altLang="en-US" sz="2200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endParaRPr lang="en-GB" altLang="en-US" sz="2200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 sz="2200" dirty="0">
                <a:latin typeface="+mn-lt"/>
              </a:rPr>
              <a:t>Mole ratio: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2200" dirty="0">
                <a:latin typeface="+mn-lt"/>
              </a:rPr>
              <a:t>1 mole TiCl</a:t>
            </a:r>
            <a:r>
              <a:rPr lang="en-GB" altLang="en-US" sz="2200" baseline="-25000" dirty="0">
                <a:latin typeface="+mn-lt"/>
              </a:rPr>
              <a:t>4</a:t>
            </a:r>
            <a:r>
              <a:rPr lang="en-GB" altLang="en-US" sz="2200" dirty="0">
                <a:latin typeface="+mn-lt"/>
              </a:rPr>
              <a:t> → 1 mole </a:t>
            </a:r>
            <a:r>
              <a:rPr lang="en-GB" altLang="en-US" sz="2200" dirty="0" err="1">
                <a:latin typeface="+mn-lt"/>
              </a:rPr>
              <a:t>Ti</a:t>
            </a:r>
            <a:endParaRPr lang="en-GB" altLang="en-US" sz="2200" dirty="0">
              <a:latin typeface="+mn-lt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2200" dirty="0">
                <a:latin typeface="+mn-lt"/>
              </a:rPr>
              <a:t>1.97 x10</a:t>
            </a:r>
            <a:r>
              <a:rPr lang="en-GB" altLang="en-US" sz="2200" baseline="30000" dirty="0">
                <a:latin typeface="+mn-lt"/>
              </a:rPr>
              <a:t>5</a:t>
            </a:r>
            <a:r>
              <a:rPr lang="en-GB" altLang="en-US" sz="2200" dirty="0">
                <a:latin typeface="+mn-lt"/>
              </a:rPr>
              <a:t> mole →  ?n </a:t>
            </a:r>
            <a:r>
              <a:rPr lang="en-GB" altLang="en-US" sz="2200" dirty="0" err="1">
                <a:latin typeface="+mn-lt"/>
              </a:rPr>
              <a:t>Ti</a:t>
            </a:r>
            <a:endParaRPr lang="en-GB" altLang="en-US" sz="2200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 sz="2200" dirty="0">
                <a:latin typeface="+mn-lt"/>
              </a:rPr>
              <a:t>n(</a:t>
            </a:r>
            <a:r>
              <a:rPr lang="en-GB" altLang="en-US" sz="2200" dirty="0" err="1">
                <a:latin typeface="+mn-lt"/>
              </a:rPr>
              <a:t>Ti</a:t>
            </a:r>
            <a:r>
              <a:rPr lang="en-GB" altLang="en-US" sz="2200" dirty="0">
                <a:latin typeface="+mn-lt"/>
              </a:rPr>
              <a:t>) =1.87 x10</a:t>
            </a:r>
            <a:r>
              <a:rPr lang="en-GB" altLang="en-US" sz="2200" baseline="30000" dirty="0">
                <a:latin typeface="+mn-lt"/>
              </a:rPr>
              <a:t>5</a:t>
            </a:r>
            <a:r>
              <a:rPr lang="en-GB" altLang="en-US" sz="2200" dirty="0">
                <a:latin typeface="+mn-lt"/>
              </a:rPr>
              <a:t> </a:t>
            </a:r>
            <a:r>
              <a:rPr lang="en-GB" altLang="en-US" sz="2200" dirty="0" err="1">
                <a:latin typeface="+mn-lt"/>
              </a:rPr>
              <a:t>mol</a:t>
            </a:r>
            <a:endParaRPr lang="en-GB" altLang="en-US" sz="2200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endParaRPr lang="en-GB" altLang="en-US" sz="2200" dirty="0">
              <a:latin typeface="+mn-lt"/>
            </a:endParaRP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/>
          </p:nvPr>
        </p:nvGraphicFramePr>
        <p:xfrm>
          <a:off x="2152027" y="3709247"/>
          <a:ext cx="4456722" cy="723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73" name="Equation" r:id="rId6" imgW="2755800" imgH="444240" progId="Equation.3">
                  <p:embed/>
                </p:oleObj>
              </mc:Choice>
              <mc:Fallback>
                <p:oleObj name="Equation" r:id="rId6" imgW="2755800" imgH="444240" progId="Equation.3">
                  <p:embed/>
                  <p:pic>
                    <p:nvPicPr>
                      <p:cNvPr id="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027" y="3709247"/>
                        <a:ext cx="4456722" cy="723982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7665567" y="3365531"/>
            <a:ext cx="3729038" cy="255454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en-US" altLang="ar-SA" sz="1600" b="1" dirty="0">
                <a:solidFill>
                  <a:schemeClr val="accent1"/>
                </a:solidFill>
                <a:cs typeface="Arabic Transparent" panose="02010000000000000000" pitchFamily="2" charset="-78"/>
              </a:rPr>
              <a:t>How to Identify the Limiting Reactant </a:t>
            </a:r>
            <a:endParaRPr lang="ar-SA" altLang="ar-SA" sz="1600" b="1" dirty="0" smtClean="0">
              <a:solidFill>
                <a:schemeClr val="accent1"/>
              </a:solidFill>
              <a:cs typeface="Arabic Transparent" panose="02010000000000000000" pitchFamily="2" charset="-78"/>
            </a:endParaRPr>
          </a:p>
          <a:p>
            <a:pPr algn="ctr"/>
            <a:r>
              <a:rPr lang="ar-SA" altLang="ar-SA" sz="1600" b="1" dirty="0" smtClean="0">
                <a:solidFill>
                  <a:schemeClr val="accent1"/>
                </a:solidFill>
                <a:cs typeface="Arabic Transparent" panose="02010000000000000000" pitchFamily="2" charset="-78"/>
              </a:rPr>
              <a:t>كيف </a:t>
            </a:r>
            <a:r>
              <a:rPr lang="ar-SA" altLang="ar-SA" sz="1600" b="1" dirty="0">
                <a:solidFill>
                  <a:schemeClr val="accent1"/>
                </a:solidFill>
                <a:cs typeface="Arabic Transparent" panose="02010000000000000000" pitchFamily="2" charset="-78"/>
              </a:rPr>
              <a:t>يتم </a:t>
            </a:r>
            <a:r>
              <a:rPr lang="ar-SA" altLang="ar-SA" sz="1600" b="1" dirty="0">
                <a:solidFill>
                  <a:schemeClr val="accent1"/>
                </a:solidFill>
                <a:ea typeface="Majalla UI"/>
                <a:cs typeface="Arabic Transparent" panose="02010000000000000000" pitchFamily="2" charset="-78"/>
              </a:rPr>
              <a:t>تحديد الكاشف </a:t>
            </a:r>
            <a:r>
              <a:rPr lang="ar-SA" altLang="ar-SA" sz="1600" b="1" dirty="0" smtClean="0">
                <a:solidFill>
                  <a:schemeClr val="accent1"/>
                </a:solidFill>
                <a:ea typeface="Majalla UI"/>
                <a:cs typeface="Arabic Transparent" panose="02010000000000000000" pitchFamily="2" charset="-78"/>
              </a:rPr>
              <a:t>المحدد </a:t>
            </a:r>
            <a:endParaRPr lang="ar-SA" altLang="ar-SA" sz="1600" b="1" dirty="0">
              <a:solidFill>
                <a:schemeClr val="accent1"/>
              </a:solidFill>
              <a:ea typeface="Majalla UI"/>
              <a:cs typeface="Arabic Transparent" panose="02010000000000000000" pitchFamily="2" charset="-78"/>
            </a:endParaRPr>
          </a:p>
          <a:p>
            <a:pPr algn="ctr"/>
            <a:r>
              <a:rPr lang="ar-SA" altLang="ar-SA" sz="1600" dirty="0" smtClean="0">
                <a:ea typeface="Majalla UI"/>
                <a:cs typeface="Arabic Transparent" panose="02010000000000000000" pitchFamily="2" charset="-78"/>
              </a:rPr>
              <a:t>1-حساب </a:t>
            </a:r>
            <a:r>
              <a:rPr lang="ar-SA" altLang="ar-SA" sz="1600" dirty="0">
                <a:ea typeface="Majalla UI"/>
                <a:cs typeface="Arabic Transparent" panose="02010000000000000000" pitchFamily="2" charset="-78"/>
              </a:rPr>
              <a:t>عدد المولات للمواد المتفاعلة وذلك بقسمة الوزن بالجرام على الكتلة </a:t>
            </a:r>
            <a:r>
              <a:rPr lang="ar-SA" altLang="ar-SA" sz="1600" dirty="0" smtClean="0">
                <a:ea typeface="Majalla UI"/>
                <a:cs typeface="Arabic Transparent" panose="02010000000000000000" pitchFamily="2" charset="-78"/>
              </a:rPr>
              <a:t>المولارية</a:t>
            </a:r>
            <a:endParaRPr lang="en-US" altLang="ar-SA" sz="1600" dirty="0" smtClean="0">
              <a:ea typeface="Majalla UI"/>
              <a:cs typeface="Arabic Transparent" panose="02010000000000000000" pitchFamily="2" charset="-78"/>
            </a:endParaRPr>
          </a:p>
          <a:p>
            <a:pPr algn="ctr"/>
            <a:r>
              <a:rPr lang="ar-SA" altLang="ar-SA" sz="1600" dirty="0">
                <a:ea typeface="Majalla UI"/>
                <a:cs typeface="Arabic Transparent" panose="02010000000000000000" pitchFamily="2" charset="-78"/>
              </a:rPr>
              <a:t>2- تقسم عدد مولات كل مادة متفاعلة على عدد مولاتها الموجودة في المعادلة.  </a:t>
            </a:r>
          </a:p>
          <a:p>
            <a:pPr algn="ctr"/>
            <a:r>
              <a:rPr lang="ar-SA" altLang="ar-SA" sz="1600" dirty="0">
                <a:ea typeface="Majalla UI"/>
                <a:cs typeface="Arabic Transparent" panose="02010000000000000000" pitchFamily="2" charset="-78"/>
              </a:rPr>
              <a:t>3- المادة اللي تكون ناتجها أقل هي الكاشف المحدد. </a:t>
            </a:r>
          </a:p>
          <a:p>
            <a:pPr algn="ctr"/>
            <a:r>
              <a:rPr lang="ar-SA" altLang="ar-SA" sz="1600" dirty="0" smtClean="0">
                <a:ea typeface="Majalla UI"/>
                <a:cs typeface="Arabic Transparent" panose="02010000000000000000" pitchFamily="2" charset="-78"/>
              </a:rPr>
              <a:t>4-</a:t>
            </a:r>
            <a:r>
              <a:rPr lang="ar-SA" altLang="ar-SA" sz="1600" dirty="0">
                <a:ea typeface="Majalla UI"/>
                <a:cs typeface="Arabic Transparent" panose="02010000000000000000" pitchFamily="2" charset="-78"/>
              </a:rPr>
              <a:t>حساب كمية المادة الناتجة بناء على الكاشف المحدد</a:t>
            </a:r>
          </a:p>
          <a:p>
            <a:pPr algn="ctr"/>
            <a:r>
              <a:rPr lang="ar-SA" altLang="ar-SA" sz="1600" dirty="0" smtClean="0">
                <a:ea typeface="Majalla UI"/>
                <a:cs typeface="Arabic Transparent" panose="02010000000000000000" pitchFamily="2" charset="-78"/>
              </a:rPr>
              <a:t>5- </a:t>
            </a:r>
            <a:r>
              <a:rPr lang="ar-SA" altLang="ar-SA" sz="1600" dirty="0">
                <a:ea typeface="Majalla UI"/>
                <a:cs typeface="Arabic Transparent" panose="02010000000000000000" pitchFamily="2" charset="-78"/>
              </a:rPr>
              <a:t>يستخدم الكاشف المحدد لحساب كمية المادة الناتجة المطلوبة تبعا للمعادلة </a:t>
            </a:r>
            <a:r>
              <a:rPr lang="ar-SA" altLang="ar-SA" sz="1600" dirty="0" smtClean="0">
                <a:ea typeface="Majalla UI"/>
                <a:cs typeface="Arabic Transparent" panose="02010000000000000000" pitchFamily="2" charset="-78"/>
              </a:rPr>
              <a:t>الموزونة</a:t>
            </a:r>
            <a:endParaRPr lang="ar-SA" altLang="ar-SA" sz="1600" dirty="0">
              <a:ea typeface="Majalla UI"/>
              <a:cs typeface="Arabic Transparent" panose="02010000000000000000" pitchFamily="2" charset="-78"/>
            </a:endParaRPr>
          </a:p>
        </p:txBody>
      </p:sp>
      <p:sp>
        <p:nvSpPr>
          <p:cNvPr id="14" name="مستطيل 2">
            <a:extLst>
              <a:ext uri="{FF2B5EF4-FFF2-40B4-BE49-F238E27FC236}">
                <a16:creationId xmlns:a16="http://schemas.microsoft.com/office/drawing/2014/main" id="{262C25CC-5BF5-4CE1-BB8D-B80D91A76C4A}"/>
              </a:ext>
            </a:extLst>
          </p:cNvPr>
          <p:cNvSpPr/>
          <p:nvPr/>
        </p:nvSpPr>
        <p:spPr>
          <a:xfrm>
            <a:off x="0" y="797806"/>
            <a:ext cx="5730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2"/>
                </a:solidFill>
              </a:rPr>
              <a:t>4.2 Limitting reactant ( limiting Reagent): </a:t>
            </a:r>
            <a:endParaRPr lang="ar-SA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205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9856" y="2988546"/>
            <a:ext cx="5194671" cy="398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200" dirty="0">
                <a:latin typeface="+mn-lt"/>
              </a:rPr>
              <a:t>grams of Mg → moles of Mg → moles of </a:t>
            </a:r>
            <a:r>
              <a:rPr lang="en-GB" altLang="en-US" sz="2200" dirty="0" err="1">
                <a:latin typeface="+mn-lt"/>
              </a:rPr>
              <a:t>Ti</a:t>
            </a:r>
            <a:endParaRPr lang="en-GB" altLang="en-US" sz="2200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endParaRPr lang="en-GB" altLang="en-US" sz="2200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endParaRPr lang="en-GB" altLang="en-US" sz="2200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 sz="2200" dirty="0">
                <a:latin typeface="+mn-lt"/>
              </a:rPr>
              <a:t>Mole ratio: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2200" dirty="0">
                <a:latin typeface="+mn-lt"/>
              </a:rPr>
              <a:t>2 mole Mg → 1 mole </a:t>
            </a:r>
            <a:r>
              <a:rPr lang="en-GB" altLang="en-US" sz="2200" dirty="0" err="1">
                <a:latin typeface="+mn-lt"/>
              </a:rPr>
              <a:t>Ti</a:t>
            </a:r>
            <a:endParaRPr lang="en-GB" altLang="en-US" sz="2200" dirty="0">
              <a:latin typeface="+mn-lt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2200" dirty="0">
                <a:latin typeface="+mn-lt"/>
              </a:rPr>
              <a:t>4.64 x10</a:t>
            </a:r>
            <a:r>
              <a:rPr lang="en-GB" altLang="en-US" sz="2200" baseline="30000" dirty="0">
                <a:latin typeface="+mn-lt"/>
              </a:rPr>
              <a:t>6</a:t>
            </a:r>
            <a:r>
              <a:rPr lang="en-GB" altLang="en-US" sz="2200" dirty="0">
                <a:latin typeface="+mn-lt"/>
              </a:rPr>
              <a:t> mole →  ?n </a:t>
            </a:r>
            <a:r>
              <a:rPr lang="en-GB" altLang="en-US" sz="2200" dirty="0" err="1">
                <a:latin typeface="+mn-lt"/>
              </a:rPr>
              <a:t>Ti</a:t>
            </a:r>
            <a:endParaRPr lang="en-GB" altLang="en-US" sz="2200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endParaRPr lang="en-GB" altLang="en-US" sz="2200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endParaRPr lang="en-GB" altLang="en-US" sz="2200" dirty="0">
              <a:latin typeface="+mn-lt"/>
            </a:endParaRPr>
          </a:p>
        </p:txBody>
      </p:sp>
      <p:pic>
        <p:nvPicPr>
          <p:cNvPr id="20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1" name="Rectangle 15">
            <a:extLst>
              <a:ext uri="{FF2B5EF4-FFF2-40B4-BE49-F238E27FC236}">
                <a16:creationId xmlns:a16="http://schemas.microsoft.com/office/drawing/2014/main" id="{A3D312C0-DD24-4E4B-9E3E-45C623D7B744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4:  Chemical Bonding and Chemical Reactions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6BD42AB-E3C9-4C3C-8398-568711B62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4183" y="6690970"/>
            <a:ext cx="600075" cy="389467"/>
          </a:xfrm>
        </p:spPr>
        <p:txBody>
          <a:bodyPr/>
          <a:lstStyle/>
          <a:p>
            <a:fld id="{610F96AB-83DF-4AF5-BF46-4A27F3A041FE}" type="slidenum">
              <a:rPr lang="en-US" smtClean="0"/>
              <a:t>16</a:t>
            </a:fld>
            <a:endParaRPr lang="en-US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E44D8D1-39D1-4C9E-9914-E0772B85F434}"/>
              </a:ext>
            </a:extLst>
          </p:cNvPr>
          <p:cNvSpPr txBox="1"/>
          <p:nvPr/>
        </p:nvSpPr>
        <p:spPr>
          <a:xfrm flipH="1">
            <a:off x="79856" y="1607925"/>
            <a:ext cx="1082436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609600" indent="-609600"/>
            <a:r>
              <a:rPr lang="en-US" sz="2200" b="1" dirty="0" smtClean="0">
                <a:solidFill>
                  <a:schemeClr val="accent2"/>
                </a:solidFill>
              </a:rPr>
              <a:t>Example </a:t>
            </a:r>
            <a:r>
              <a:rPr lang="en-GB" altLang="en-US" sz="2200" dirty="0">
                <a:solidFill>
                  <a:schemeClr val="accent2"/>
                </a:solidFill>
              </a:rPr>
              <a:t>3.54 x10</a:t>
            </a:r>
            <a:r>
              <a:rPr lang="en-GB" altLang="en-US" sz="2200" baseline="30000" dirty="0">
                <a:solidFill>
                  <a:schemeClr val="accent2"/>
                </a:solidFill>
              </a:rPr>
              <a:t>7</a:t>
            </a:r>
            <a:r>
              <a:rPr lang="en-GB" altLang="en-US" sz="2200" dirty="0">
                <a:solidFill>
                  <a:schemeClr val="accent2"/>
                </a:solidFill>
              </a:rPr>
              <a:t>g of TiCl</a:t>
            </a:r>
            <a:r>
              <a:rPr lang="en-GB" altLang="en-US" sz="2200" baseline="-25000" dirty="0">
                <a:solidFill>
                  <a:schemeClr val="accent2"/>
                </a:solidFill>
              </a:rPr>
              <a:t>4</a:t>
            </a:r>
            <a:r>
              <a:rPr lang="en-GB" altLang="en-US" sz="2200" dirty="0">
                <a:solidFill>
                  <a:schemeClr val="accent2"/>
                </a:solidFill>
              </a:rPr>
              <a:t> are reacted with </a:t>
            </a:r>
            <a:r>
              <a:rPr lang="en-GB" altLang="en-US" sz="2200" dirty="0" smtClean="0">
                <a:solidFill>
                  <a:schemeClr val="accent2"/>
                </a:solidFill>
              </a:rPr>
              <a:t>1.13x </a:t>
            </a:r>
            <a:r>
              <a:rPr lang="en-GB" altLang="en-US" sz="2200" dirty="0">
                <a:solidFill>
                  <a:schemeClr val="accent2"/>
                </a:solidFill>
              </a:rPr>
              <a:t>10</a:t>
            </a:r>
            <a:r>
              <a:rPr lang="en-GB" altLang="en-US" sz="2200" baseline="30000" dirty="0">
                <a:solidFill>
                  <a:schemeClr val="accent2"/>
                </a:solidFill>
              </a:rPr>
              <a:t>7</a:t>
            </a:r>
            <a:r>
              <a:rPr lang="en-GB" altLang="en-US" sz="2200" dirty="0">
                <a:solidFill>
                  <a:schemeClr val="accent2"/>
                </a:solidFill>
              </a:rPr>
              <a:t>g of </a:t>
            </a:r>
            <a:r>
              <a:rPr lang="en-GB" altLang="en-US" sz="2200" dirty="0" smtClean="0">
                <a:solidFill>
                  <a:schemeClr val="accent2"/>
                </a:solidFill>
              </a:rPr>
              <a:t>Mg. Calculate </a:t>
            </a:r>
            <a:r>
              <a:rPr lang="en-GB" altLang="en-US" sz="2200" dirty="0">
                <a:solidFill>
                  <a:schemeClr val="accent2"/>
                </a:solidFill>
              </a:rPr>
              <a:t>the theoretical yield of </a:t>
            </a:r>
            <a:r>
              <a:rPr lang="en-GB" altLang="en-US" sz="2200" dirty="0" err="1">
                <a:solidFill>
                  <a:schemeClr val="accent2"/>
                </a:solidFill>
              </a:rPr>
              <a:t>Ti</a:t>
            </a:r>
            <a:r>
              <a:rPr lang="en-GB" altLang="en-US" sz="2200" dirty="0">
                <a:solidFill>
                  <a:schemeClr val="accent2"/>
                </a:solidFill>
              </a:rPr>
              <a:t> in </a:t>
            </a:r>
            <a:r>
              <a:rPr lang="en-GB" altLang="en-US" sz="2200" dirty="0" smtClean="0">
                <a:solidFill>
                  <a:schemeClr val="accent2"/>
                </a:solidFill>
              </a:rPr>
              <a:t>grams ?</a:t>
            </a:r>
            <a:endParaRPr lang="en-GB" altLang="en-US" sz="2200" dirty="0">
              <a:solidFill>
                <a:schemeClr val="accent2"/>
              </a:solidFill>
            </a:endParaRPr>
          </a:p>
        </p:txBody>
      </p:sp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575570"/>
              </p:ext>
            </p:extLst>
          </p:nvPr>
        </p:nvGraphicFramePr>
        <p:xfrm>
          <a:off x="124081" y="3570701"/>
          <a:ext cx="473392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60" name="Equation" r:id="rId4" imgW="2705040" imgH="444240" progId="Equation.3">
                  <p:embed/>
                </p:oleObj>
              </mc:Choice>
              <mc:Fallback>
                <p:oleObj name="Equation" r:id="rId4" imgW="2705040" imgH="444240" progId="Equation.3">
                  <p:embed/>
                  <p:pic>
                    <p:nvPicPr>
                      <p:cNvPr id="1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081" y="3570701"/>
                        <a:ext cx="4733925" cy="777875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575107"/>
              </p:ext>
            </p:extLst>
          </p:nvPr>
        </p:nvGraphicFramePr>
        <p:xfrm>
          <a:off x="886979" y="6221062"/>
          <a:ext cx="3650375" cy="753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61" name="Equation" r:id="rId6" imgW="2031840" imgH="419040" progId="Equation.3">
                  <p:embed/>
                </p:oleObj>
              </mc:Choice>
              <mc:Fallback>
                <p:oleObj name="Equation" r:id="rId6" imgW="2031840" imgH="419040" progId="Equation.3">
                  <p:embed/>
                  <p:pic>
                    <p:nvPicPr>
                      <p:cNvPr id="1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979" y="6221062"/>
                        <a:ext cx="3650375" cy="75319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مستطيل 2">
            <a:extLst>
              <a:ext uri="{FF2B5EF4-FFF2-40B4-BE49-F238E27FC236}">
                <a16:creationId xmlns:a16="http://schemas.microsoft.com/office/drawing/2014/main" id="{262C25CC-5BF5-4CE1-BB8D-B80D91A76C4A}"/>
              </a:ext>
            </a:extLst>
          </p:cNvPr>
          <p:cNvSpPr/>
          <p:nvPr/>
        </p:nvSpPr>
        <p:spPr>
          <a:xfrm>
            <a:off x="0" y="797806"/>
            <a:ext cx="5730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2"/>
                </a:solidFill>
              </a:rPr>
              <a:t>4.2 Limitting reactant ( limiting Reagent): </a:t>
            </a:r>
            <a:endParaRPr lang="ar-SA" sz="2400" b="1" dirty="0">
              <a:solidFill>
                <a:schemeClr val="accent2"/>
              </a:solidFill>
            </a:endParaRPr>
          </a:p>
        </p:txBody>
      </p:sp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781547"/>
              </p:ext>
            </p:extLst>
          </p:nvPr>
        </p:nvGraphicFramePr>
        <p:xfrm>
          <a:off x="2712167" y="2219105"/>
          <a:ext cx="4591882" cy="40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62" name="Equation" r:id="rId8" imgW="2476500" imgH="215900" progId="Equation.3">
                  <p:embed/>
                </p:oleObj>
              </mc:Choice>
              <mc:Fallback>
                <p:oleObj name="Equation" r:id="rId8" imgW="2476500" imgH="215900" progId="Equation.3">
                  <p:embed/>
                  <p:pic>
                    <p:nvPicPr>
                      <p:cNvPr id="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2167" y="2219105"/>
                        <a:ext cx="4591882" cy="405837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342247" y="3238397"/>
            <a:ext cx="5862011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200" dirty="0">
                <a:solidFill>
                  <a:srgbClr val="A50021"/>
                </a:solidFill>
                <a:latin typeface="+mn-lt"/>
              </a:rPr>
              <a:t>n(</a:t>
            </a:r>
            <a:r>
              <a:rPr lang="en-GB" altLang="en-US" sz="2200" dirty="0" err="1">
                <a:solidFill>
                  <a:srgbClr val="A50021"/>
                </a:solidFill>
                <a:latin typeface="+mn-lt"/>
              </a:rPr>
              <a:t>Ti</a:t>
            </a:r>
            <a:r>
              <a:rPr lang="en-GB" altLang="en-US" sz="2200" dirty="0">
                <a:solidFill>
                  <a:srgbClr val="A50021"/>
                </a:solidFill>
                <a:latin typeface="+mn-lt"/>
              </a:rPr>
              <a:t>) is the less number of moles (limiting reagent) = 1.87 x10</a:t>
            </a:r>
            <a:r>
              <a:rPr lang="en-GB" altLang="en-US" sz="2200" baseline="30000" dirty="0">
                <a:solidFill>
                  <a:srgbClr val="A50021"/>
                </a:solidFill>
                <a:latin typeface="+mn-lt"/>
              </a:rPr>
              <a:t>5</a:t>
            </a:r>
            <a:r>
              <a:rPr lang="en-GB" altLang="en-US" sz="2200" dirty="0">
                <a:solidFill>
                  <a:srgbClr val="A50021"/>
                </a:solidFill>
                <a:latin typeface="+mn-lt"/>
              </a:rPr>
              <a:t> </a:t>
            </a:r>
            <a:r>
              <a:rPr lang="en-GB" altLang="en-US" sz="2200" dirty="0" err="1">
                <a:solidFill>
                  <a:srgbClr val="A50021"/>
                </a:solidFill>
                <a:latin typeface="+mn-lt"/>
              </a:rPr>
              <a:t>mol</a:t>
            </a:r>
            <a:endParaRPr lang="en-GB" altLang="en-US" sz="2200" dirty="0">
              <a:solidFill>
                <a:srgbClr val="A50021"/>
              </a:solidFill>
              <a:latin typeface="+mn-lt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2200" dirty="0">
                <a:latin typeface="+mn-lt"/>
              </a:rPr>
              <a:t>Moles of </a:t>
            </a:r>
            <a:r>
              <a:rPr lang="en-GB" altLang="en-US" sz="2200" dirty="0" err="1">
                <a:latin typeface="+mn-lt"/>
              </a:rPr>
              <a:t>Ti</a:t>
            </a:r>
            <a:r>
              <a:rPr lang="en-GB" altLang="en-US" sz="2200" dirty="0">
                <a:latin typeface="+mn-lt"/>
              </a:rPr>
              <a:t> → grams of </a:t>
            </a:r>
            <a:r>
              <a:rPr lang="en-GB" altLang="en-US" sz="2200" dirty="0" err="1">
                <a:latin typeface="+mn-lt"/>
              </a:rPr>
              <a:t>Ti</a:t>
            </a:r>
            <a:endParaRPr lang="ar-SA" altLang="en-US" sz="2200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 sz="2200" b="1" u="sng" dirty="0" smtClean="0">
                <a:solidFill>
                  <a:srgbClr val="A50021"/>
                </a:solidFill>
                <a:latin typeface="+mn-lt"/>
              </a:rPr>
              <a:t>mass </a:t>
            </a:r>
            <a:r>
              <a:rPr lang="en-GB" altLang="en-US" sz="2200" b="1" u="sng" dirty="0">
                <a:solidFill>
                  <a:srgbClr val="A50021"/>
                </a:solidFill>
                <a:latin typeface="+mn-lt"/>
              </a:rPr>
              <a:t>of </a:t>
            </a:r>
            <a:r>
              <a:rPr lang="en-GB" altLang="en-US" sz="2200" b="1" u="sng" dirty="0" err="1">
                <a:solidFill>
                  <a:srgbClr val="A50021"/>
                </a:solidFill>
                <a:latin typeface="+mn-lt"/>
              </a:rPr>
              <a:t>Ti</a:t>
            </a:r>
            <a:r>
              <a:rPr lang="en-GB" altLang="en-US" sz="2200" b="1" u="sng" dirty="0">
                <a:solidFill>
                  <a:srgbClr val="A50021"/>
                </a:solidFill>
                <a:latin typeface="+mn-lt"/>
              </a:rPr>
              <a:t> = theoretical yield of </a:t>
            </a:r>
            <a:r>
              <a:rPr lang="en-GB" altLang="en-US" sz="2200" b="1" u="sng" dirty="0" err="1">
                <a:solidFill>
                  <a:srgbClr val="A50021"/>
                </a:solidFill>
                <a:latin typeface="+mn-lt"/>
              </a:rPr>
              <a:t>Ti</a:t>
            </a:r>
            <a:r>
              <a:rPr lang="en-GB" altLang="en-US" sz="2200" dirty="0">
                <a:latin typeface="+mn-lt"/>
              </a:rPr>
              <a:t> = m =</a:t>
            </a:r>
            <a:r>
              <a:rPr lang="en-GB" altLang="en-US" sz="2200" dirty="0" err="1">
                <a:latin typeface="+mn-lt"/>
              </a:rPr>
              <a:t>nM</a:t>
            </a:r>
            <a:endParaRPr lang="en-GB" altLang="en-US" sz="2200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endParaRPr lang="en-GB" altLang="en-US" sz="2200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endParaRPr lang="en-GB" altLang="en-US" sz="2200" dirty="0">
              <a:latin typeface="+mn-lt"/>
            </a:endParaRPr>
          </a:p>
        </p:txBody>
      </p:sp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50131"/>
              </p:ext>
            </p:extLst>
          </p:nvPr>
        </p:nvGraphicFramePr>
        <p:xfrm>
          <a:off x="5499849" y="5570682"/>
          <a:ext cx="5704409" cy="936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63" name="Equation" r:id="rId10" imgW="2946240" imgH="457200" progId="Equation.3">
                  <p:embed/>
                </p:oleObj>
              </mc:Choice>
              <mc:Fallback>
                <p:oleObj name="Equation" r:id="rId10" imgW="2946240" imgH="457200" progId="Equation.3">
                  <p:embed/>
                  <p:pic>
                    <p:nvPicPr>
                      <p:cNvPr id="1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9849" y="5570682"/>
                        <a:ext cx="5704409" cy="936964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5274527" y="2988546"/>
            <a:ext cx="0" cy="40918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988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1" name="Rectangle 15">
            <a:extLst>
              <a:ext uri="{FF2B5EF4-FFF2-40B4-BE49-F238E27FC236}">
                <a16:creationId xmlns:a16="http://schemas.microsoft.com/office/drawing/2014/main" id="{A3D312C0-DD24-4E4B-9E3E-45C623D7B744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4:  Chemical Bonding and Chemical Reactions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6BD42AB-E3C9-4C3C-8398-568711B62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4183" y="6690970"/>
            <a:ext cx="600075" cy="389467"/>
          </a:xfrm>
        </p:spPr>
        <p:txBody>
          <a:bodyPr/>
          <a:lstStyle/>
          <a:p>
            <a:fld id="{610F96AB-83DF-4AF5-BF46-4A27F3A041FE}" type="slidenum">
              <a:rPr lang="en-US" smtClean="0"/>
              <a:t>17</a:t>
            </a:fld>
            <a:endParaRPr lang="en-US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E44D8D1-39D1-4C9E-9914-E0772B85F434}"/>
              </a:ext>
            </a:extLst>
          </p:cNvPr>
          <p:cNvSpPr txBox="1"/>
          <p:nvPr/>
        </p:nvSpPr>
        <p:spPr>
          <a:xfrm flipH="1">
            <a:off x="0" y="1302292"/>
            <a:ext cx="10824364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200" b="1" dirty="0" smtClean="0">
                <a:solidFill>
                  <a:schemeClr val="accent2"/>
                </a:solidFill>
              </a:rPr>
              <a:t>Example: </a:t>
            </a:r>
            <a:r>
              <a:rPr lang="en-US" sz="2200" dirty="0">
                <a:solidFill>
                  <a:schemeClr val="accent2"/>
                </a:solidFill>
              </a:rPr>
              <a:t>Nitrogen dioxide </a:t>
            </a:r>
            <a:r>
              <a:rPr lang="pt-BR" sz="2200" dirty="0">
                <a:solidFill>
                  <a:schemeClr val="accent2"/>
                </a:solidFill>
              </a:rPr>
              <a:t>NO</a:t>
            </a:r>
            <a:r>
              <a:rPr lang="pt-BR" sz="2200" baseline="-25000" dirty="0">
                <a:solidFill>
                  <a:schemeClr val="accent2"/>
                </a:solidFill>
              </a:rPr>
              <a:t>2</a:t>
            </a:r>
            <a:r>
              <a:rPr lang="ar-SA" sz="2200" baseline="-25000" dirty="0">
                <a:solidFill>
                  <a:schemeClr val="accent2"/>
                </a:solidFill>
              </a:rPr>
              <a:t> </a:t>
            </a:r>
            <a:r>
              <a:rPr lang="en-US" sz="2200" dirty="0">
                <a:solidFill>
                  <a:schemeClr val="accent2"/>
                </a:solidFill>
              </a:rPr>
              <a:t>can be synthesized by the reaction:</a:t>
            </a:r>
          </a:p>
          <a:p>
            <a:pPr algn="ctr"/>
            <a:r>
              <a:rPr lang="pt-BR" sz="2200" dirty="0">
                <a:solidFill>
                  <a:schemeClr val="accent2"/>
                </a:solidFill>
              </a:rPr>
              <a:t>N</a:t>
            </a:r>
            <a:r>
              <a:rPr lang="pt-BR" sz="2200" baseline="-25000" dirty="0">
                <a:solidFill>
                  <a:schemeClr val="accent2"/>
                </a:solidFill>
              </a:rPr>
              <a:t>2</a:t>
            </a:r>
            <a:r>
              <a:rPr lang="pt-BR" sz="2200" dirty="0">
                <a:solidFill>
                  <a:schemeClr val="accent2"/>
                </a:solidFill>
              </a:rPr>
              <a:t>(</a:t>
            </a:r>
            <a:r>
              <a:rPr lang="pt-BR" sz="2200" i="1" dirty="0">
                <a:solidFill>
                  <a:schemeClr val="accent2"/>
                </a:solidFill>
              </a:rPr>
              <a:t>g</a:t>
            </a:r>
            <a:r>
              <a:rPr lang="pt-BR" sz="2200" dirty="0">
                <a:solidFill>
                  <a:schemeClr val="accent2"/>
                </a:solidFill>
              </a:rPr>
              <a:t>) + 2 O</a:t>
            </a:r>
            <a:r>
              <a:rPr lang="pt-BR" sz="2200" baseline="-25000" dirty="0">
                <a:solidFill>
                  <a:schemeClr val="accent2"/>
                </a:solidFill>
              </a:rPr>
              <a:t>2</a:t>
            </a:r>
            <a:r>
              <a:rPr lang="pt-BR" sz="2200" dirty="0">
                <a:solidFill>
                  <a:schemeClr val="accent2"/>
                </a:solidFill>
              </a:rPr>
              <a:t>(</a:t>
            </a:r>
            <a:r>
              <a:rPr lang="pt-BR" sz="2200" i="1" dirty="0">
                <a:solidFill>
                  <a:schemeClr val="accent2"/>
                </a:solidFill>
              </a:rPr>
              <a:t>g</a:t>
            </a:r>
            <a:r>
              <a:rPr lang="pt-BR" sz="2200" dirty="0">
                <a:solidFill>
                  <a:schemeClr val="accent2"/>
                </a:solidFill>
              </a:rPr>
              <a:t>) → 2 NO</a:t>
            </a:r>
            <a:r>
              <a:rPr lang="pt-BR" sz="2200" baseline="-25000" dirty="0">
                <a:solidFill>
                  <a:schemeClr val="accent2"/>
                </a:solidFill>
              </a:rPr>
              <a:t>2</a:t>
            </a:r>
            <a:r>
              <a:rPr lang="pt-BR" sz="2200" dirty="0">
                <a:solidFill>
                  <a:schemeClr val="accent2"/>
                </a:solidFill>
              </a:rPr>
              <a:t>(</a:t>
            </a:r>
            <a:r>
              <a:rPr lang="pt-BR" sz="2200" i="1" dirty="0">
                <a:solidFill>
                  <a:schemeClr val="accent2"/>
                </a:solidFill>
              </a:rPr>
              <a:t>g</a:t>
            </a:r>
            <a:r>
              <a:rPr lang="pt-BR" sz="2200" dirty="0">
                <a:solidFill>
                  <a:schemeClr val="accent2"/>
                </a:solidFill>
              </a:rPr>
              <a:t>)</a:t>
            </a:r>
          </a:p>
          <a:p>
            <a:r>
              <a:rPr lang="en-US" sz="2200" dirty="0">
                <a:solidFill>
                  <a:schemeClr val="accent2"/>
                </a:solidFill>
              </a:rPr>
              <a:t>Starting with 46.3 g </a:t>
            </a:r>
            <a:r>
              <a:rPr lang="pt-BR" sz="2200" dirty="0">
                <a:solidFill>
                  <a:schemeClr val="accent2"/>
                </a:solidFill>
              </a:rPr>
              <a:t>N</a:t>
            </a:r>
            <a:r>
              <a:rPr lang="pt-BR" sz="2200" baseline="-25000" dirty="0">
                <a:solidFill>
                  <a:schemeClr val="accent2"/>
                </a:solidFill>
              </a:rPr>
              <a:t>2</a:t>
            </a:r>
            <a:r>
              <a:rPr lang="en-US" sz="2200" dirty="0">
                <a:solidFill>
                  <a:schemeClr val="accent2"/>
                </a:solidFill>
              </a:rPr>
              <a:t> and 92.0 g </a:t>
            </a:r>
            <a:r>
              <a:rPr lang="pt-BR" sz="2200" dirty="0">
                <a:solidFill>
                  <a:schemeClr val="accent2"/>
                </a:solidFill>
              </a:rPr>
              <a:t>O</a:t>
            </a:r>
            <a:r>
              <a:rPr lang="pt-BR" sz="2200" baseline="-25000" dirty="0">
                <a:solidFill>
                  <a:schemeClr val="accent2"/>
                </a:solidFill>
              </a:rPr>
              <a:t>2</a:t>
            </a:r>
            <a:r>
              <a:rPr lang="en-US" sz="2200" dirty="0">
                <a:solidFill>
                  <a:schemeClr val="accent2"/>
                </a:solidFill>
              </a:rPr>
              <a:t>, find the theoretical yield of </a:t>
            </a:r>
            <a:r>
              <a:rPr lang="pt-BR" sz="2200" dirty="0">
                <a:solidFill>
                  <a:schemeClr val="accent2"/>
                </a:solidFill>
              </a:rPr>
              <a:t>NO</a:t>
            </a:r>
            <a:r>
              <a:rPr lang="pt-BR" sz="2200" baseline="-25000" dirty="0">
                <a:solidFill>
                  <a:schemeClr val="accent2"/>
                </a:solidFill>
              </a:rPr>
              <a:t>2</a:t>
            </a:r>
            <a:r>
              <a:rPr lang="en-US" sz="2200" dirty="0">
                <a:solidFill>
                  <a:schemeClr val="accent2"/>
                </a:solidFill>
              </a:rPr>
              <a:t> in grams.</a:t>
            </a:r>
            <a:endParaRPr lang="en-US" sz="2200" dirty="0">
              <a:solidFill>
                <a:schemeClr val="accent2"/>
              </a:solidFill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82161" y="2589788"/>
            <a:ext cx="5525753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 dirty="0" smtClean="0">
                <a:solidFill>
                  <a:srgbClr val="C00000"/>
                </a:solidFill>
                <a:latin typeface="+mn-lt"/>
              </a:rPr>
              <a:t>*</a:t>
            </a:r>
            <a:r>
              <a:rPr lang="en-GB" altLang="en-US" sz="2000" dirty="0" smtClean="0">
                <a:latin typeface="+mn-lt"/>
              </a:rPr>
              <a:t>grams </a:t>
            </a:r>
            <a:r>
              <a:rPr lang="en-GB" altLang="en-US" sz="2000" dirty="0">
                <a:latin typeface="+mn-lt"/>
              </a:rPr>
              <a:t>of </a:t>
            </a:r>
            <a:r>
              <a:rPr lang="pt-BR" sz="2000" b="1" dirty="0">
                <a:latin typeface="+mn-lt"/>
              </a:rPr>
              <a:t>N</a:t>
            </a:r>
            <a:r>
              <a:rPr lang="pt-BR" sz="2000" b="1" baseline="-25000" dirty="0">
                <a:latin typeface="+mn-lt"/>
              </a:rPr>
              <a:t>2</a:t>
            </a:r>
            <a:r>
              <a:rPr lang="en-GB" altLang="en-US" sz="2000" dirty="0" smtClean="0">
                <a:latin typeface="+mn-lt"/>
              </a:rPr>
              <a:t> </a:t>
            </a:r>
            <a:r>
              <a:rPr lang="en-GB" altLang="en-US" sz="2000" dirty="0">
                <a:latin typeface="+mn-lt"/>
              </a:rPr>
              <a:t>→ moles of </a:t>
            </a:r>
            <a:r>
              <a:rPr lang="pt-BR" sz="2000" b="1" dirty="0">
                <a:latin typeface="+mn-lt"/>
              </a:rPr>
              <a:t>N</a:t>
            </a:r>
            <a:r>
              <a:rPr lang="pt-BR" sz="2000" b="1" baseline="-25000" dirty="0">
                <a:latin typeface="+mn-lt"/>
              </a:rPr>
              <a:t>2</a:t>
            </a:r>
            <a:r>
              <a:rPr lang="en-GB" altLang="en-US" sz="2000" dirty="0" smtClean="0">
                <a:latin typeface="+mn-lt"/>
              </a:rPr>
              <a:t> </a:t>
            </a:r>
            <a:r>
              <a:rPr lang="en-GB" altLang="en-US" sz="2000" dirty="0">
                <a:latin typeface="+mn-lt"/>
              </a:rPr>
              <a:t>→ moles of </a:t>
            </a:r>
            <a:r>
              <a:rPr lang="pt-BR" sz="2000" b="1" dirty="0">
                <a:latin typeface="+mn-lt"/>
              </a:rPr>
              <a:t>NO</a:t>
            </a:r>
            <a:r>
              <a:rPr lang="pt-BR" sz="2000" b="1" baseline="-25000" dirty="0">
                <a:latin typeface="+mn-lt"/>
              </a:rPr>
              <a:t>2</a:t>
            </a:r>
            <a:endParaRPr lang="en-GB" altLang="en-US" sz="2000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endParaRPr lang="en-GB" altLang="en-US" sz="2000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endParaRPr lang="en-GB" altLang="en-US" sz="2000" dirty="0" smtClean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 sz="2000" b="1" dirty="0" smtClean="0">
                <a:latin typeface="+mn-lt"/>
              </a:rPr>
              <a:t>Mole </a:t>
            </a:r>
            <a:r>
              <a:rPr lang="en-GB" altLang="en-US" sz="2000" b="1" dirty="0">
                <a:latin typeface="+mn-lt"/>
              </a:rPr>
              <a:t>ratio: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2000" dirty="0">
                <a:latin typeface="+mn-lt"/>
              </a:rPr>
              <a:t>1 mole </a:t>
            </a:r>
            <a:r>
              <a:rPr lang="pt-BR" sz="2000" b="1" dirty="0">
                <a:latin typeface="+mn-lt"/>
              </a:rPr>
              <a:t>N</a:t>
            </a:r>
            <a:r>
              <a:rPr lang="pt-BR" sz="2000" b="1" baseline="-25000" dirty="0">
                <a:latin typeface="+mn-lt"/>
              </a:rPr>
              <a:t>2 </a:t>
            </a:r>
            <a:r>
              <a:rPr lang="en-GB" altLang="en-US" sz="2000" dirty="0" smtClean="0">
                <a:latin typeface="+mn-lt"/>
              </a:rPr>
              <a:t>→ 2 </a:t>
            </a:r>
            <a:r>
              <a:rPr lang="en-GB" altLang="en-US" sz="2000" dirty="0">
                <a:latin typeface="+mn-lt"/>
              </a:rPr>
              <a:t>mole </a:t>
            </a:r>
            <a:r>
              <a:rPr lang="pt-BR" sz="2000" b="1" dirty="0">
                <a:latin typeface="+mn-lt"/>
              </a:rPr>
              <a:t>NO</a:t>
            </a:r>
            <a:r>
              <a:rPr lang="pt-BR" sz="2000" b="1" baseline="-25000" dirty="0">
                <a:latin typeface="+mn-lt"/>
              </a:rPr>
              <a:t>2 </a:t>
            </a:r>
            <a:endParaRPr lang="pt-BR" sz="2000" b="1" baseline="-25000" dirty="0" smtClean="0">
              <a:latin typeface="+mn-lt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2000" dirty="0" smtClean="0">
                <a:latin typeface="+mn-lt"/>
              </a:rPr>
              <a:t>1.65 mole </a:t>
            </a:r>
            <a:r>
              <a:rPr lang="en-GB" altLang="en-US" sz="2000" dirty="0">
                <a:latin typeface="+mn-lt"/>
              </a:rPr>
              <a:t>→  ?n </a:t>
            </a:r>
            <a:r>
              <a:rPr lang="pt-BR" sz="2000" b="1" dirty="0">
                <a:latin typeface="+mn-lt"/>
              </a:rPr>
              <a:t>NO</a:t>
            </a:r>
            <a:r>
              <a:rPr lang="pt-BR" sz="2000" b="1" baseline="-25000" dirty="0">
                <a:latin typeface="+mn-lt"/>
              </a:rPr>
              <a:t>2 </a:t>
            </a:r>
            <a:endParaRPr lang="pt-BR" sz="2000" b="1" baseline="-25000" dirty="0" smtClean="0">
              <a:latin typeface="+mn-lt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2000" dirty="0" smtClean="0">
                <a:latin typeface="+mn-lt"/>
              </a:rPr>
              <a:t>n(</a:t>
            </a:r>
            <a:r>
              <a:rPr lang="pt-BR" sz="2000" b="1" dirty="0">
                <a:latin typeface="+mn-lt"/>
              </a:rPr>
              <a:t>NO</a:t>
            </a:r>
            <a:r>
              <a:rPr lang="pt-BR" sz="2000" b="1" baseline="-25000" dirty="0">
                <a:latin typeface="+mn-lt"/>
              </a:rPr>
              <a:t>2</a:t>
            </a:r>
            <a:r>
              <a:rPr lang="en-GB" altLang="en-US" sz="2000" dirty="0" smtClean="0">
                <a:latin typeface="+mn-lt"/>
              </a:rPr>
              <a:t>) =3.307 </a:t>
            </a:r>
            <a:r>
              <a:rPr lang="en-GB" altLang="en-US" sz="2000" dirty="0" err="1" smtClean="0">
                <a:latin typeface="+mn-lt"/>
              </a:rPr>
              <a:t>mol</a:t>
            </a:r>
            <a:endParaRPr lang="en-GB" altLang="en-US" sz="2000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 sz="2000" dirty="0" smtClean="0">
                <a:solidFill>
                  <a:srgbClr val="C00000"/>
                </a:solidFill>
                <a:latin typeface="+mn-lt"/>
              </a:rPr>
              <a:t>*</a:t>
            </a:r>
            <a:r>
              <a:rPr lang="en-GB" altLang="en-US" sz="2000" dirty="0" smtClean="0">
                <a:latin typeface="+mn-lt"/>
              </a:rPr>
              <a:t>grams </a:t>
            </a:r>
            <a:r>
              <a:rPr lang="en-GB" altLang="en-US" sz="2000" dirty="0">
                <a:latin typeface="+mn-lt"/>
              </a:rPr>
              <a:t>of </a:t>
            </a:r>
            <a:r>
              <a:rPr lang="pt-BR" sz="2000" b="1" dirty="0">
                <a:latin typeface="+mn-lt"/>
              </a:rPr>
              <a:t>O</a:t>
            </a:r>
            <a:r>
              <a:rPr lang="pt-BR" sz="2000" b="1" baseline="-25000" dirty="0">
                <a:latin typeface="+mn-lt"/>
              </a:rPr>
              <a:t>2</a:t>
            </a:r>
            <a:r>
              <a:rPr lang="en-GB" altLang="en-US" sz="2000" dirty="0">
                <a:latin typeface="+mn-lt"/>
              </a:rPr>
              <a:t>→ moles of </a:t>
            </a:r>
            <a:r>
              <a:rPr lang="pt-BR" sz="2000" b="1" dirty="0">
                <a:latin typeface="+mn-lt"/>
              </a:rPr>
              <a:t>O</a:t>
            </a:r>
            <a:r>
              <a:rPr lang="pt-BR" sz="2000" b="1" baseline="-25000" dirty="0">
                <a:latin typeface="+mn-lt"/>
              </a:rPr>
              <a:t>2</a:t>
            </a:r>
            <a:r>
              <a:rPr lang="en-GB" altLang="en-US" sz="2000" dirty="0">
                <a:latin typeface="+mn-lt"/>
              </a:rPr>
              <a:t> → moles of </a:t>
            </a:r>
            <a:r>
              <a:rPr lang="pt-BR" sz="2000" b="1" dirty="0">
                <a:latin typeface="+mn-lt"/>
              </a:rPr>
              <a:t>NO</a:t>
            </a:r>
            <a:r>
              <a:rPr lang="pt-BR" sz="2000" b="1" baseline="-25000" dirty="0">
                <a:latin typeface="+mn-lt"/>
              </a:rPr>
              <a:t>2</a:t>
            </a:r>
            <a:endParaRPr lang="en-GB" altLang="en-US" sz="2000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endParaRPr lang="en-GB" altLang="en-US" sz="2000" dirty="0">
              <a:latin typeface="+mn-lt"/>
            </a:endParaRP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079535"/>
              </p:ext>
            </p:extLst>
          </p:nvPr>
        </p:nvGraphicFramePr>
        <p:xfrm>
          <a:off x="1294750" y="3238397"/>
          <a:ext cx="3532187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6" name="Equation" r:id="rId4" imgW="2184120" imgH="419040" progId="Equation.3">
                  <p:embed/>
                </p:oleObj>
              </mc:Choice>
              <mc:Fallback>
                <p:oleObj name="Equation" r:id="rId4" imgW="2184120" imgH="419040" progId="Equation.3">
                  <p:embed/>
                  <p:pic>
                    <p:nvPicPr>
                      <p:cNvPr id="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4750" y="3238397"/>
                        <a:ext cx="3532187" cy="682625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مستطيل 2">
            <a:extLst>
              <a:ext uri="{FF2B5EF4-FFF2-40B4-BE49-F238E27FC236}">
                <a16:creationId xmlns:a16="http://schemas.microsoft.com/office/drawing/2014/main" id="{262C25CC-5BF5-4CE1-BB8D-B80D91A76C4A}"/>
              </a:ext>
            </a:extLst>
          </p:cNvPr>
          <p:cNvSpPr/>
          <p:nvPr/>
        </p:nvSpPr>
        <p:spPr>
          <a:xfrm>
            <a:off x="0" y="797806"/>
            <a:ext cx="5730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2"/>
                </a:solidFill>
              </a:rPr>
              <a:t>4.2 Limitting reactant ( limiting Reagent): </a:t>
            </a:r>
            <a:endParaRPr lang="ar-SA" sz="2400" b="1" dirty="0">
              <a:solidFill>
                <a:schemeClr val="accent2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015330" y="2535216"/>
            <a:ext cx="541999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 b="1" dirty="0" smtClean="0">
                <a:latin typeface="+mn-lt"/>
              </a:rPr>
              <a:t>Mole </a:t>
            </a:r>
            <a:r>
              <a:rPr lang="en-GB" altLang="en-US" sz="2000" b="1" dirty="0">
                <a:latin typeface="+mn-lt"/>
              </a:rPr>
              <a:t>ratio: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2000" dirty="0">
                <a:latin typeface="+mn-lt"/>
              </a:rPr>
              <a:t>2 mole </a:t>
            </a:r>
            <a:r>
              <a:rPr lang="pt-BR" sz="2000" b="1" dirty="0">
                <a:latin typeface="+mn-lt"/>
              </a:rPr>
              <a:t>O</a:t>
            </a:r>
            <a:r>
              <a:rPr lang="pt-BR" sz="2000" b="1" baseline="-25000" dirty="0">
                <a:latin typeface="+mn-lt"/>
              </a:rPr>
              <a:t>2</a:t>
            </a:r>
            <a:r>
              <a:rPr lang="en-GB" altLang="en-US" sz="2000" dirty="0" smtClean="0">
                <a:latin typeface="+mn-lt"/>
              </a:rPr>
              <a:t> </a:t>
            </a:r>
            <a:r>
              <a:rPr lang="en-GB" altLang="en-US" sz="2000" dirty="0">
                <a:latin typeface="+mn-lt"/>
              </a:rPr>
              <a:t>→ </a:t>
            </a:r>
            <a:r>
              <a:rPr lang="en-GB" altLang="en-US" sz="2000" dirty="0" smtClean="0">
                <a:latin typeface="+mn-lt"/>
              </a:rPr>
              <a:t>2 </a:t>
            </a:r>
            <a:r>
              <a:rPr lang="en-GB" altLang="en-US" sz="2000" dirty="0">
                <a:latin typeface="+mn-lt"/>
              </a:rPr>
              <a:t>mole </a:t>
            </a:r>
            <a:r>
              <a:rPr lang="pt-BR" sz="2000" b="1" dirty="0">
                <a:latin typeface="+mn-lt"/>
              </a:rPr>
              <a:t>NO</a:t>
            </a:r>
            <a:r>
              <a:rPr lang="pt-BR" sz="2000" b="1" baseline="-25000" dirty="0">
                <a:latin typeface="+mn-lt"/>
              </a:rPr>
              <a:t>2</a:t>
            </a:r>
            <a:endParaRPr lang="en-GB" altLang="en-US" sz="2000" dirty="0">
              <a:latin typeface="+mn-lt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2000" dirty="0" smtClean="0">
                <a:latin typeface="+mn-lt"/>
              </a:rPr>
              <a:t>2.87 mole </a:t>
            </a:r>
            <a:r>
              <a:rPr lang="en-GB" altLang="en-US" sz="2000" dirty="0">
                <a:latin typeface="+mn-lt"/>
              </a:rPr>
              <a:t>→  ?n </a:t>
            </a:r>
            <a:r>
              <a:rPr lang="pt-BR" sz="2000" b="1" dirty="0" smtClean="0">
                <a:latin typeface="+mn-lt"/>
              </a:rPr>
              <a:t>NO</a:t>
            </a:r>
            <a:r>
              <a:rPr lang="pt-BR" sz="2000" b="1" baseline="-25000" dirty="0" smtClean="0">
                <a:latin typeface="+mn-lt"/>
              </a:rPr>
              <a:t>2</a:t>
            </a:r>
            <a:endParaRPr lang="en-GB" altLang="en-US" sz="2000" dirty="0">
              <a:latin typeface="+mn-lt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2000" dirty="0">
                <a:latin typeface="+mn-lt"/>
              </a:rPr>
              <a:t>n</a:t>
            </a:r>
            <a:r>
              <a:rPr lang="en-GB" altLang="en-US" sz="2000" dirty="0" smtClean="0">
                <a:latin typeface="+mn-lt"/>
              </a:rPr>
              <a:t>(</a:t>
            </a:r>
            <a:r>
              <a:rPr lang="pt-BR" sz="2000" b="1" dirty="0" smtClean="0">
                <a:latin typeface="+mn-lt"/>
              </a:rPr>
              <a:t>NO</a:t>
            </a:r>
            <a:r>
              <a:rPr lang="pt-BR" sz="2000" b="1" baseline="-25000" dirty="0" smtClean="0">
                <a:latin typeface="+mn-lt"/>
              </a:rPr>
              <a:t>2</a:t>
            </a:r>
            <a:r>
              <a:rPr lang="pt-BR" sz="2000" b="1" dirty="0" smtClean="0">
                <a:latin typeface="+mn-lt"/>
              </a:rPr>
              <a:t>)=2.87 mol  </a:t>
            </a:r>
            <a:endParaRPr lang="en-GB" altLang="en-US" sz="2000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endParaRPr lang="en-GB" altLang="en-US" sz="2000" dirty="0">
              <a:latin typeface="+mn-lt"/>
            </a:endParaRPr>
          </a:p>
        </p:txBody>
      </p:sp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989193"/>
              </p:ext>
            </p:extLst>
          </p:nvPr>
        </p:nvGraphicFramePr>
        <p:xfrm>
          <a:off x="926361" y="6449192"/>
          <a:ext cx="3339959" cy="640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7" name="Equation" r:id="rId6" imgW="2184120" imgH="419040" progId="Equation.3">
                  <p:embed/>
                </p:oleObj>
              </mc:Choice>
              <mc:Fallback>
                <p:oleObj name="Equation" r:id="rId6" imgW="2184120" imgH="419040" progId="Equation.3">
                  <p:embed/>
                  <p:pic>
                    <p:nvPicPr>
                      <p:cNvPr id="1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361" y="6449192"/>
                        <a:ext cx="3339959" cy="640806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5015330" y="2535216"/>
            <a:ext cx="0" cy="42343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885911" y="4652473"/>
            <a:ext cx="586201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 dirty="0" smtClean="0">
                <a:latin typeface="+mn-lt"/>
              </a:rPr>
              <a:t>n(</a:t>
            </a:r>
            <a:r>
              <a:rPr lang="pt-BR" sz="2000" b="1" dirty="0">
                <a:latin typeface="+mn-lt"/>
              </a:rPr>
              <a:t>NO</a:t>
            </a:r>
            <a:r>
              <a:rPr lang="pt-BR" sz="2000" b="1" baseline="-25000" dirty="0">
                <a:latin typeface="+mn-lt"/>
              </a:rPr>
              <a:t>2</a:t>
            </a:r>
            <a:r>
              <a:rPr lang="en-GB" altLang="en-US" sz="2000" dirty="0" smtClean="0">
                <a:latin typeface="+mn-lt"/>
              </a:rPr>
              <a:t>) </a:t>
            </a:r>
            <a:r>
              <a:rPr lang="en-GB" altLang="en-US" sz="2000" dirty="0">
                <a:latin typeface="+mn-lt"/>
              </a:rPr>
              <a:t>is </a:t>
            </a:r>
            <a:r>
              <a:rPr lang="en-GB" altLang="en-US" sz="2000" dirty="0" smtClean="0">
                <a:latin typeface="+mn-lt"/>
              </a:rPr>
              <a:t>limiting reagent </a:t>
            </a:r>
            <a:r>
              <a:rPr lang="en-GB" altLang="en-US" sz="2000" dirty="0">
                <a:latin typeface="+mn-lt"/>
              </a:rPr>
              <a:t>= </a:t>
            </a:r>
            <a:r>
              <a:rPr lang="pt-BR" sz="2000" b="1" dirty="0">
                <a:latin typeface="+mn-lt"/>
              </a:rPr>
              <a:t>2.87 </a:t>
            </a:r>
            <a:r>
              <a:rPr lang="en-GB" altLang="en-US" sz="2000" dirty="0" err="1" smtClean="0">
                <a:latin typeface="+mn-lt"/>
              </a:rPr>
              <a:t>mol</a:t>
            </a:r>
            <a:endParaRPr lang="en-GB" altLang="en-US" sz="2000" dirty="0">
              <a:latin typeface="+mn-lt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2000" dirty="0">
                <a:latin typeface="+mn-lt"/>
              </a:rPr>
              <a:t>Moles of </a:t>
            </a:r>
            <a:r>
              <a:rPr lang="pt-BR" sz="2000" b="1" dirty="0">
                <a:latin typeface="+mn-lt"/>
              </a:rPr>
              <a:t>NO</a:t>
            </a:r>
            <a:r>
              <a:rPr lang="pt-BR" sz="2000" b="1" baseline="-25000" dirty="0">
                <a:latin typeface="+mn-lt"/>
              </a:rPr>
              <a:t>2</a:t>
            </a:r>
            <a:r>
              <a:rPr lang="en-GB" altLang="en-US" sz="2000" dirty="0" smtClean="0">
                <a:latin typeface="+mn-lt"/>
              </a:rPr>
              <a:t> </a:t>
            </a:r>
            <a:r>
              <a:rPr lang="en-GB" altLang="en-US" sz="2000" dirty="0">
                <a:latin typeface="+mn-lt"/>
              </a:rPr>
              <a:t>→ grams of </a:t>
            </a:r>
            <a:r>
              <a:rPr lang="pt-BR" sz="2000" b="1" dirty="0">
                <a:latin typeface="+mn-lt"/>
              </a:rPr>
              <a:t>NO</a:t>
            </a:r>
            <a:r>
              <a:rPr lang="pt-BR" sz="2000" b="1" baseline="-25000" dirty="0">
                <a:latin typeface="+mn-lt"/>
              </a:rPr>
              <a:t>2 </a:t>
            </a:r>
            <a:endParaRPr lang="pt-BR" sz="2000" b="1" baseline="-25000" dirty="0" smtClean="0">
              <a:latin typeface="+mn-lt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2000" b="1" dirty="0" smtClean="0">
                <a:latin typeface="+mn-lt"/>
              </a:rPr>
              <a:t>mass </a:t>
            </a:r>
            <a:r>
              <a:rPr lang="en-GB" altLang="en-US" sz="2000" b="1" dirty="0">
                <a:latin typeface="+mn-lt"/>
              </a:rPr>
              <a:t>of </a:t>
            </a:r>
            <a:r>
              <a:rPr lang="pt-BR" sz="2000" b="1" dirty="0">
                <a:latin typeface="+mn-lt"/>
              </a:rPr>
              <a:t>NO</a:t>
            </a:r>
            <a:r>
              <a:rPr lang="pt-BR" sz="2000" b="1" baseline="-25000" dirty="0">
                <a:latin typeface="+mn-lt"/>
              </a:rPr>
              <a:t>2 </a:t>
            </a:r>
            <a:r>
              <a:rPr lang="en-GB" altLang="en-US" sz="2000" b="1" dirty="0" smtClean="0">
                <a:latin typeface="+mn-lt"/>
              </a:rPr>
              <a:t>= </a:t>
            </a:r>
            <a:r>
              <a:rPr lang="en-GB" altLang="en-US" sz="2000" b="1" dirty="0">
                <a:latin typeface="+mn-lt"/>
              </a:rPr>
              <a:t>theoretical yield of </a:t>
            </a:r>
            <a:r>
              <a:rPr lang="en-GB" altLang="en-US" sz="2000" b="1" dirty="0">
                <a:latin typeface="+mn-lt"/>
              </a:rPr>
              <a:t> </a:t>
            </a:r>
            <a:r>
              <a:rPr lang="pt-BR" sz="2000" b="1" dirty="0">
                <a:latin typeface="+mn-lt"/>
              </a:rPr>
              <a:t>NO</a:t>
            </a:r>
            <a:r>
              <a:rPr lang="pt-BR" sz="2000" b="1" baseline="-25000" dirty="0">
                <a:latin typeface="+mn-lt"/>
              </a:rPr>
              <a:t>2 </a:t>
            </a:r>
            <a:r>
              <a:rPr lang="en-GB" altLang="en-US" sz="2000" dirty="0" smtClean="0">
                <a:latin typeface="+mn-lt"/>
              </a:rPr>
              <a:t>= </a:t>
            </a:r>
            <a:r>
              <a:rPr lang="en-GB" altLang="en-US" sz="2000" dirty="0">
                <a:latin typeface="+mn-lt"/>
              </a:rPr>
              <a:t>m =</a:t>
            </a:r>
            <a:r>
              <a:rPr lang="en-GB" altLang="en-US" sz="2000" dirty="0" err="1">
                <a:latin typeface="+mn-lt"/>
              </a:rPr>
              <a:t>nM</a:t>
            </a:r>
            <a:endParaRPr lang="en-GB" altLang="en-US" sz="2000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endParaRPr lang="en-GB" altLang="en-US" sz="2000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endParaRPr lang="en-GB" altLang="en-US" sz="2000" dirty="0">
              <a:latin typeface="+mn-lt"/>
            </a:endParaRPr>
          </a:p>
        </p:txBody>
      </p:sp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818901"/>
              </p:ext>
            </p:extLst>
          </p:nvPr>
        </p:nvGraphicFramePr>
        <p:xfrm>
          <a:off x="5225097" y="6295669"/>
          <a:ext cx="5313680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8" name="Equation" r:id="rId8" imgW="2361960" imgH="431640" progId="Equation.3">
                  <p:embed/>
                </p:oleObj>
              </mc:Choice>
              <mc:Fallback>
                <p:oleObj name="Equation" r:id="rId8" imgW="2361960" imgH="431640" progId="Equation.3">
                  <p:embed/>
                  <p:pic>
                    <p:nvPicPr>
                      <p:cNvPr id="1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5097" y="6295669"/>
                        <a:ext cx="5313680" cy="884237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/>
          <p:cNvCxnSpPr/>
          <p:nvPr/>
        </p:nvCxnSpPr>
        <p:spPr>
          <a:xfrm flipH="1">
            <a:off x="5850855" y="4436947"/>
            <a:ext cx="3828737" cy="32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926361" y="5725583"/>
            <a:ext cx="3828737" cy="32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898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7">
            <a:extLst>
              <a:ext uri="{FF2B5EF4-FFF2-40B4-BE49-F238E27FC236}">
                <a16:creationId xmlns:a16="http://schemas.microsoft.com/office/drawing/2014/main" id="{E2F20EC4-FBAC-4F43-A7D0-BD80229F581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9" name="Rectangle 15">
            <a:extLst>
              <a:ext uri="{FF2B5EF4-FFF2-40B4-BE49-F238E27FC236}">
                <a16:creationId xmlns:a16="http://schemas.microsoft.com/office/drawing/2014/main" id="{E56DA731-4F52-46E9-9D93-85FB319A1C49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4:  Chemical Bonding and Chemical Reactions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4F298CC0-CFDF-469D-8CEF-CB8D7D173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4183" y="6690970"/>
            <a:ext cx="600075" cy="389467"/>
          </a:xfrm>
        </p:spPr>
        <p:txBody>
          <a:bodyPr/>
          <a:lstStyle/>
          <a:p>
            <a:fld id="{610F96AB-83DF-4AF5-BF46-4A27F3A041FE}" type="slidenum">
              <a:rPr lang="en-US" smtClean="0"/>
              <a:t>18</a:t>
            </a:fld>
            <a:endParaRPr lang="en-US" dirty="0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696ED4D6-EEA3-4358-9C9D-B57718D07B98}"/>
              </a:ext>
            </a:extLst>
          </p:cNvPr>
          <p:cNvSpPr/>
          <p:nvPr/>
        </p:nvSpPr>
        <p:spPr>
          <a:xfrm>
            <a:off x="202070" y="773314"/>
            <a:ext cx="7330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1"/>
                </a:solidFill>
              </a:rPr>
              <a:t>4.3 Concentration of solutions (Molarity and Dilution )</a:t>
            </a:r>
            <a:endParaRPr lang="ar-SA" sz="2400" b="1" dirty="0">
              <a:solidFill>
                <a:schemeClr val="accent1"/>
              </a:solidFill>
            </a:endParaRPr>
          </a:p>
        </p:txBody>
      </p:sp>
      <p:sp>
        <p:nvSpPr>
          <p:cNvPr id="7" name="Text Box 15">
            <a:extLst>
              <a:ext uri="{FF2B5EF4-FFF2-40B4-BE49-F238E27FC236}">
                <a16:creationId xmlns:a16="http://schemas.microsoft.com/office/drawing/2014/main" id="{5B9F712B-74F2-4894-B797-F9913DC37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602" y="1447992"/>
            <a:ext cx="10976271" cy="461665"/>
          </a:xfrm>
          <a:prstGeom prst="rect">
            <a:avLst/>
          </a:prstGeom>
          <a:noFill/>
          <a:ln w="15875">
            <a:noFill/>
            <a:prstDash val="lgDashDot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chemeClr val="accent2"/>
                </a:solidFill>
              </a:rPr>
              <a:t>The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b="1" i="1" dirty="0">
                <a:solidFill>
                  <a:schemeClr val="accent2"/>
                </a:solidFill>
              </a:rPr>
              <a:t>solution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ar-SA" sz="2400" b="1" dirty="0" smtClean="0">
                <a:solidFill>
                  <a:schemeClr val="accent2"/>
                </a:solidFill>
              </a:rPr>
              <a:t>(المحلول)</a:t>
            </a:r>
            <a:r>
              <a:rPr lang="en-US" sz="2400" dirty="0" smtClean="0"/>
              <a:t>is </a:t>
            </a:r>
            <a:r>
              <a:rPr lang="en-US" sz="2400" dirty="0"/>
              <a:t>a homogenous mixture of 2 or more substances</a:t>
            </a:r>
            <a:endParaRPr lang="en-US" sz="2400" b="1" dirty="0"/>
          </a:p>
        </p:txBody>
      </p:sp>
      <p:sp>
        <p:nvSpPr>
          <p:cNvPr id="8" name="Text Box 16">
            <a:extLst>
              <a:ext uri="{FF2B5EF4-FFF2-40B4-BE49-F238E27FC236}">
                <a16:creationId xmlns:a16="http://schemas.microsoft.com/office/drawing/2014/main" id="{E3A67D98-9ED7-4E64-B668-3984B2291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720" y="2161389"/>
            <a:ext cx="10904538" cy="461665"/>
          </a:xfrm>
          <a:prstGeom prst="rect">
            <a:avLst/>
          </a:prstGeom>
          <a:noFill/>
          <a:ln w="15875">
            <a:noFill/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2"/>
                </a:solidFill>
              </a:rPr>
              <a:t>The </a:t>
            </a:r>
            <a:r>
              <a:rPr lang="en-US" sz="2400" b="1" i="1" dirty="0" smtClean="0">
                <a:solidFill>
                  <a:schemeClr val="accent2"/>
                </a:solidFill>
              </a:rPr>
              <a:t>solute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r>
              <a:rPr lang="ar-SA" sz="2400" b="1" dirty="0" smtClean="0">
                <a:solidFill>
                  <a:schemeClr val="accent2"/>
                </a:solidFill>
              </a:rPr>
              <a:t> (المذاب)</a:t>
            </a:r>
            <a:r>
              <a:rPr lang="en-US" sz="2400" dirty="0" smtClean="0"/>
              <a:t>is(are</a:t>
            </a:r>
            <a:r>
              <a:rPr lang="en-US" sz="2400" dirty="0"/>
              <a:t>) the substance(s) present in the smaller amount(s)</a:t>
            </a:r>
          </a:p>
        </p:txBody>
      </p:sp>
      <p:sp>
        <p:nvSpPr>
          <p:cNvPr id="9" name="Text Box 18">
            <a:extLst>
              <a:ext uri="{FF2B5EF4-FFF2-40B4-BE49-F238E27FC236}">
                <a16:creationId xmlns:a16="http://schemas.microsoft.com/office/drawing/2014/main" id="{28D3F329-89C8-4C1B-8CF8-F0B67F8E2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602" y="2915474"/>
            <a:ext cx="11158397" cy="830997"/>
          </a:xfrm>
          <a:prstGeom prst="rect">
            <a:avLst/>
          </a:prstGeom>
          <a:noFill/>
          <a:ln w="15875">
            <a:noFill/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2"/>
                </a:solidFill>
              </a:rPr>
              <a:t>The </a:t>
            </a:r>
            <a:r>
              <a:rPr lang="en-US" sz="2400" b="1" i="1" dirty="0" smtClean="0">
                <a:solidFill>
                  <a:schemeClr val="accent2"/>
                </a:solidFill>
              </a:rPr>
              <a:t>solvent</a:t>
            </a:r>
            <a:r>
              <a:rPr lang="ar-SA" sz="2400" b="1" i="1" dirty="0" smtClean="0">
                <a:solidFill>
                  <a:schemeClr val="accent2"/>
                </a:solidFill>
              </a:rPr>
              <a:t>(المذيب) 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r>
              <a:rPr lang="en-US" sz="2400" dirty="0"/>
              <a:t>is the substance present in the larger amount and the majority component of a solution.</a:t>
            </a:r>
          </a:p>
        </p:txBody>
      </p:sp>
      <p:grpSp>
        <p:nvGrpSpPr>
          <p:cNvPr id="10" name="Group 32">
            <a:extLst>
              <a:ext uri="{FF2B5EF4-FFF2-40B4-BE49-F238E27FC236}">
                <a16:creationId xmlns:a16="http://schemas.microsoft.com/office/drawing/2014/main" id="{B9DB09B1-F295-423D-B7BB-7398DDBB03B0}"/>
              </a:ext>
            </a:extLst>
          </p:cNvPr>
          <p:cNvGrpSpPr>
            <a:grpSpLocks/>
          </p:cNvGrpSpPr>
          <p:nvPr/>
        </p:nvGrpSpPr>
        <p:grpSpPr bwMode="auto">
          <a:xfrm>
            <a:off x="2485708" y="4058228"/>
            <a:ext cx="5262562" cy="457200"/>
            <a:chOff x="321" y="2545"/>
            <a:chExt cx="3315" cy="288"/>
          </a:xfrm>
        </p:grpSpPr>
        <p:sp>
          <p:nvSpPr>
            <p:cNvPr id="11" name="Text Box 19">
              <a:extLst>
                <a:ext uri="{FF2B5EF4-FFF2-40B4-BE49-F238E27FC236}">
                  <a16:creationId xmlns:a16="http://schemas.microsoft.com/office/drawing/2014/main" id="{120A933D-A1D3-4192-8564-A3306D2588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" y="2545"/>
              <a:ext cx="81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en-US" altLang="ar-SA" u="sng"/>
                <a:t>Solution</a:t>
              </a:r>
            </a:p>
          </p:txBody>
        </p:sp>
        <p:sp>
          <p:nvSpPr>
            <p:cNvPr id="12" name="Text Box 20">
              <a:extLst>
                <a:ext uri="{FF2B5EF4-FFF2-40B4-BE49-F238E27FC236}">
                  <a16:creationId xmlns:a16="http://schemas.microsoft.com/office/drawing/2014/main" id="{798D850D-14DB-40A0-9C19-1AB1F4E482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5" y="2545"/>
              <a:ext cx="75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en-US" altLang="ar-SA" u="sng"/>
                <a:t>Solvent</a:t>
              </a:r>
            </a:p>
          </p:txBody>
        </p:sp>
        <p:sp>
          <p:nvSpPr>
            <p:cNvPr id="13" name="Text Box 21">
              <a:extLst>
                <a:ext uri="{FF2B5EF4-FFF2-40B4-BE49-F238E27FC236}">
                  <a16:creationId xmlns:a16="http://schemas.microsoft.com/office/drawing/2014/main" id="{7971A9C9-AE86-4C0C-992D-ED4B2012C2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5" y="2545"/>
              <a:ext cx="66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en-US" altLang="ar-SA" u="sng"/>
                <a:t>Solute</a:t>
              </a:r>
            </a:p>
          </p:txBody>
        </p:sp>
      </p:grpSp>
      <p:sp>
        <p:nvSpPr>
          <p:cNvPr id="14" name="Text Box 22">
            <a:extLst>
              <a:ext uri="{FF2B5EF4-FFF2-40B4-BE49-F238E27FC236}">
                <a16:creationId xmlns:a16="http://schemas.microsoft.com/office/drawing/2014/main" id="{ADC8CB14-F640-47AC-B7D0-0F78CFA0C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5833" y="4588453"/>
            <a:ext cx="1827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>
                <a:solidFill>
                  <a:schemeClr val="accent2"/>
                </a:solidFill>
              </a:rPr>
              <a:t>Soft drink (</a:t>
            </a:r>
            <a:r>
              <a:rPr lang="en-US" altLang="ar-SA" i="1">
                <a:solidFill>
                  <a:schemeClr val="accent2"/>
                </a:solidFill>
              </a:rPr>
              <a:t>l</a:t>
            </a:r>
            <a:r>
              <a:rPr lang="en-US" altLang="ar-SA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18" name="Text Box 25">
            <a:extLst>
              <a:ext uri="{FF2B5EF4-FFF2-40B4-BE49-F238E27FC236}">
                <a16:creationId xmlns:a16="http://schemas.microsoft.com/office/drawing/2014/main" id="{DDE7BEA8-A837-436E-A8CE-AA3680A6C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2520" y="4586865"/>
            <a:ext cx="754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>
                <a:solidFill>
                  <a:schemeClr val="accent2"/>
                </a:solidFill>
              </a:rPr>
              <a:t>H</a:t>
            </a:r>
            <a:r>
              <a:rPr lang="en-US" altLang="ar-SA" baseline="-25000">
                <a:solidFill>
                  <a:schemeClr val="accent2"/>
                </a:solidFill>
              </a:rPr>
              <a:t>2</a:t>
            </a:r>
            <a:r>
              <a:rPr lang="en-US" altLang="ar-SA">
                <a:solidFill>
                  <a:schemeClr val="accent2"/>
                </a:solidFill>
              </a:rPr>
              <a:t>O</a:t>
            </a:r>
          </a:p>
        </p:txBody>
      </p:sp>
      <p:sp>
        <p:nvSpPr>
          <p:cNvPr id="22" name="Text Box 28">
            <a:extLst>
              <a:ext uri="{FF2B5EF4-FFF2-40B4-BE49-F238E27FC236}">
                <a16:creationId xmlns:a16="http://schemas.microsoft.com/office/drawing/2014/main" id="{8572288F-7116-4153-8920-E0104652C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2858" y="4588453"/>
            <a:ext cx="1736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>
                <a:solidFill>
                  <a:schemeClr val="accent2"/>
                </a:solidFill>
              </a:rPr>
              <a:t>Sugar, CO</a:t>
            </a:r>
            <a:r>
              <a:rPr lang="en-US" altLang="ar-SA" baseline="-25000">
                <a:solidFill>
                  <a:schemeClr val="accent2"/>
                </a:solidFill>
              </a:rPr>
              <a:t>2</a:t>
            </a:r>
            <a:endParaRPr lang="en-US" altLang="ar-SA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169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7">
            <a:extLst>
              <a:ext uri="{FF2B5EF4-FFF2-40B4-BE49-F238E27FC236}">
                <a16:creationId xmlns:a16="http://schemas.microsoft.com/office/drawing/2014/main" id="{5FE71861-5474-454D-ABC3-2E188ECF48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2" name="Rectangle 15">
            <a:extLst>
              <a:ext uri="{FF2B5EF4-FFF2-40B4-BE49-F238E27FC236}">
                <a16:creationId xmlns:a16="http://schemas.microsoft.com/office/drawing/2014/main" id="{C16C7EC2-0C92-4829-9C8B-01EABD779E47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4:  Chemical Bonding and Chemical Reactions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F2E38125-9174-477D-9886-2D238815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4183" y="6690970"/>
            <a:ext cx="600075" cy="389467"/>
          </a:xfrm>
        </p:spPr>
        <p:txBody>
          <a:bodyPr/>
          <a:lstStyle/>
          <a:p>
            <a:fld id="{610F96AB-83DF-4AF5-BF46-4A27F3A041FE}" type="slidenum">
              <a:rPr lang="en-US" smtClean="0"/>
              <a:t>19</a:t>
            </a:fld>
            <a:endParaRPr lang="en-US" dirty="0"/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A6C633DC-24F2-4B0B-B93D-5B82F32DD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28" y="61976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2" name="Rectangle 21">
            <a:extLst>
              <a:ext uri="{FF2B5EF4-FFF2-40B4-BE49-F238E27FC236}">
                <a16:creationId xmlns:a16="http://schemas.microsoft.com/office/drawing/2014/main" id="{DCF0E39D-350B-4666-BC28-B6205FB35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28" y="103886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6" name="مستطيل 1">
            <a:extLst>
              <a:ext uri="{FF2B5EF4-FFF2-40B4-BE49-F238E27FC236}">
                <a16:creationId xmlns:a16="http://schemas.microsoft.com/office/drawing/2014/main" id="{696ED4D6-EEA3-4358-9C9D-B57718D07B98}"/>
              </a:ext>
            </a:extLst>
          </p:cNvPr>
          <p:cNvSpPr/>
          <p:nvPr/>
        </p:nvSpPr>
        <p:spPr>
          <a:xfrm>
            <a:off x="202070" y="773314"/>
            <a:ext cx="7330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1"/>
                </a:solidFill>
              </a:rPr>
              <a:t>4.3 Concentration of solutions (Molarity and Dilution )</a:t>
            </a:r>
            <a:endParaRPr lang="ar-SA" sz="2400" b="1" dirty="0">
              <a:solidFill>
                <a:schemeClr val="accent1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/>
        </p:nvSpPr>
        <p:spPr bwMode="auto">
          <a:xfrm>
            <a:off x="202070" y="1457960"/>
            <a:ext cx="10656430" cy="205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200" dirty="0" smtClean="0">
                <a:ea typeface="ヒラギノ角ゴ Pro W3" pitchFamily="127" charset="-128"/>
              </a:rPr>
              <a:t>Solutions are often described quantitatively, as </a:t>
            </a:r>
            <a:r>
              <a:rPr lang="en-US" altLang="en-US" sz="2200" b="1" dirty="0" smtClean="0">
                <a:ea typeface="ヒラギノ角ゴ Pro W3" pitchFamily="127" charset="-128"/>
              </a:rPr>
              <a:t>dilute</a:t>
            </a:r>
            <a:r>
              <a:rPr lang="en-US" altLang="en-US" sz="2200" dirty="0" smtClean="0">
                <a:ea typeface="ヒラギノ角ゴ Pro W3" pitchFamily="127" charset="-128"/>
              </a:rPr>
              <a:t> or </a:t>
            </a:r>
            <a:r>
              <a:rPr lang="en-US" altLang="en-US" sz="2200" b="1" dirty="0" smtClean="0">
                <a:ea typeface="ヒラギノ角ゴ Pro W3" pitchFamily="127" charset="-128"/>
              </a:rPr>
              <a:t>concentrated</a:t>
            </a:r>
            <a:r>
              <a:rPr lang="en-US" altLang="en-US" sz="2200" dirty="0" smtClean="0">
                <a:ea typeface="ヒラギノ角ゴ Pro W3" pitchFamily="127" charset="-128"/>
              </a:rPr>
              <a:t>.</a:t>
            </a:r>
          </a:p>
          <a:p>
            <a:pPr eaLnBrk="1" hangingPunct="1"/>
            <a:endParaRPr lang="en-US" altLang="en-US" sz="2200" b="1" dirty="0" smtClean="0">
              <a:solidFill>
                <a:srgbClr val="333399"/>
              </a:solidFill>
              <a:ea typeface="ヒラギノ角ゴ Pro W3" pitchFamily="127" charset="-128"/>
            </a:endParaRPr>
          </a:p>
          <a:p>
            <a:pPr eaLnBrk="1" hangingPunct="1"/>
            <a:r>
              <a:rPr lang="en-US" altLang="en-US" sz="2200" b="1" dirty="0">
                <a:solidFill>
                  <a:srgbClr val="333399"/>
                </a:solidFill>
                <a:ea typeface="ヒラギノ角ゴ Pro W3" pitchFamily="127" charset="-128"/>
              </a:rPr>
              <a:t>Concentrated solutions</a:t>
            </a:r>
            <a:r>
              <a:rPr lang="en-US" altLang="en-US" sz="2200" dirty="0">
                <a:solidFill>
                  <a:srgbClr val="333399"/>
                </a:solidFill>
                <a:ea typeface="ヒラギノ角ゴ Pro W3" pitchFamily="127" charset="-128"/>
              </a:rPr>
              <a:t> </a:t>
            </a:r>
            <a:r>
              <a:rPr lang="en-US" altLang="en-US" sz="2200" dirty="0">
                <a:ea typeface="ヒラギノ角ゴ Pro W3" pitchFamily="127" charset="-128"/>
              </a:rPr>
              <a:t>have a large amount of solute compared to solvent.</a:t>
            </a:r>
          </a:p>
          <a:p>
            <a:pPr eaLnBrk="1" hangingPunct="1"/>
            <a:r>
              <a:rPr lang="en-US" altLang="en-US" sz="2200" b="1" dirty="0" smtClean="0">
                <a:solidFill>
                  <a:srgbClr val="333399"/>
                </a:solidFill>
                <a:ea typeface="ヒラギノ角ゴ Pro W3" pitchFamily="127" charset="-128"/>
              </a:rPr>
              <a:t>Dilute solutions</a:t>
            </a:r>
            <a:r>
              <a:rPr lang="en-US" altLang="en-US" sz="2200" dirty="0" smtClean="0">
                <a:solidFill>
                  <a:schemeClr val="accent1"/>
                </a:solidFill>
                <a:ea typeface="ヒラギノ角ゴ Pro W3" pitchFamily="127" charset="-128"/>
              </a:rPr>
              <a:t> </a:t>
            </a:r>
            <a:r>
              <a:rPr lang="en-US" altLang="en-US" sz="2200" dirty="0" smtClean="0">
                <a:ea typeface="ヒラギノ角ゴ Pro W3" pitchFamily="127" charset="-128"/>
              </a:rPr>
              <a:t>have a small amount of solute compared to solvent.</a:t>
            </a:r>
          </a:p>
          <a:p>
            <a:pPr eaLnBrk="1" hangingPunct="1"/>
            <a:endParaRPr lang="en-US" altLang="en-US" sz="2200" b="1" dirty="0" smtClean="0">
              <a:solidFill>
                <a:srgbClr val="333399"/>
              </a:solidFill>
              <a:ea typeface="ヒラギノ角ゴ Pro W3" pitchFamily="127" charset="-128"/>
            </a:endParaRPr>
          </a:p>
        </p:txBody>
      </p:sp>
      <p:pic>
        <p:nvPicPr>
          <p:cNvPr id="18" name="Picture 17" descr="Z:\50627 IRDVD Tro Chemistry A Molecular Approach\Working Files 50627\JPEG 50627\ch04\04_04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4"/>
          <a:stretch>
            <a:fillRect/>
          </a:stretch>
        </p:blipFill>
        <p:spPr bwMode="auto">
          <a:xfrm>
            <a:off x="3867432" y="3736888"/>
            <a:ext cx="4362450" cy="35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061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739" y="950929"/>
            <a:ext cx="10006232" cy="175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</a:t>
            </a:r>
          </a:p>
          <a:p>
            <a:pPr algn="ctr">
              <a:lnSpc>
                <a:spcPct val="90000"/>
              </a:lnSpc>
            </a:pP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Bonding and Chemical Reactions</a:t>
            </a:r>
          </a:p>
          <a:p>
            <a:pPr algn="ctr">
              <a:lnSpc>
                <a:spcPct val="90000"/>
              </a:lnSpc>
            </a:pPr>
            <a:r>
              <a:rPr lang="en-US" sz="4000" dirty="0">
                <a:solidFill>
                  <a:srgbClr val="C00000"/>
                </a:solidFill>
              </a:rPr>
              <a:t>Page:79-122</a:t>
            </a: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1171" y="3100051"/>
            <a:ext cx="968293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altLang="en-US" sz="2400" dirty="0"/>
              <a:t>Reaction Stoichiometry.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GB" altLang="en-US" sz="2400" dirty="0"/>
              <a:t>Limiting Reagents, theoretical yield and percent Yield.</a:t>
            </a:r>
            <a:endParaRPr lang="en-US" altLang="en-US" sz="2400" dirty="0"/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altLang="en-US" sz="2400" dirty="0"/>
              <a:t>Concentration of Solutions: The Molarity and Dilution</a:t>
            </a:r>
            <a:r>
              <a:rPr lang="en-US" altLang="en-US" sz="2400" dirty="0" smtClean="0"/>
              <a:t>.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Types </a:t>
            </a:r>
            <a:r>
              <a:rPr lang="en-US" altLang="en-US" sz="2400" dirty="0"/>
              <a:t>of Aqueous Solutions and Solubility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Precipitation Reactions</a:t>
            </a:r>
            <a:endParaRPr lang="en-US" altLang="en-US" sz="2400" dirty="0"/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400" dirty="0"/>
              <a:t>Lewis dot symbols</a:t>
            </a:r>
            <a:endParaRPr lang="en-US" altLang="en-US" sz="2400" dirty="0"/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altLang="en-US" sz="2400" dirty="0"/>
              <a:t>Types of Chemical Bonds.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GB" altLang="en-US" sz="2400" dirty="0"/>
              <a:t>Ionic bonding.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GB" altLang="en-US" sz="2400" dirty="0"/>
              <a:t>Covalent bonding.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GB" altLang="en-US" sz="2400" dirty="0"/>
              <a:t>Electronegativity and bond polarity.</a:t>
            </a:r>
          </a:p>
        </p:txBody>
      </p:sp>
      <p:pic>
        <p:nvPicPr>
          <p:cNvPr id="21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11152"/>
            <a:ext cx="999903" cy="142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5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7">
            <a:extLst>
              <a:ext uri="{FF2B5EF4-FFF2-40B4-BE49-F238E27FC236}">
                <a16:creationId xmlns:a16="http://schemas.microsoft.com/office/drawing/2014/main" id="{5FE71861-5474-454D-ABC3-2E188ECF480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2" name="Rectangle 15">
            <a:extLst>
              <a:ext uri="{FF2B5EF4-FFF2-40B4-BE49-F238E27FC236}">
                <a16:creationId xmlns:a16="http://schemas.microsoft.com/office/drawing/2014/main" id="{C16C7EC2-0C92-4829-9C8B-01EABD779E47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4:  Chemical Bonding and Chemical Reactions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F2E38125-9174-477D-9886-2D238815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4183" y="6690970"/>
            <a:ext cx="600075" cy="389467"/>
          </a:xfrm>
        </p:spPr>
        <p:txBody>
          <a:bodyPr/>
          <a:lstStyle/>
          <a:p>
            <a:fld id="{610F96AB-83DF-4AF5-BF46-4A27F3A041FE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C5AD8293-9627-4199-8B5E-C8EC4A6CF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7335" y="4365221"/>
            <a:ext cx="5092065" cy="400110"/>
          </a:xfrm>
          <a:prstGeom prst="rect">
            <a:avLst/>
          </a:prstGeom>
          <a:solidFill>
            <a:srgbClr val="FFFFE5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ar-SA" sz="2000" i="1" dirty="0"/>
              <a:t>n </a:t>
            </a:r>
            <a:r>
              <a:rPr lang="en-US" altLang="ar-SA" sz="2000" i="1" dirty="0" smtClean="0"/>
              <a:t>(amount of solute) </a:t>
            </a:r>
            <a:r>
              <a:rPr lang="en-US" altLang="ar-SA" sz="2000" i="1" dirty="0"/>
              <a:t>= M (molarity) </a:t>
            </a:r>
            <a:r>
              <a:rPr lang="en-US" altLang="ar-S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ar-SA" sz="2000" i="1" dirty="0"/>
              <a:t> V (L)</a:t>
            </a:r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A6C633DC-24F2-4B0B-B93D-5B82F32DD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28" y="61976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graphicFrame>
        <p:nvGraphicFramePr>
          <p:cNvPr id="11" name="Object 19">
            <a:extLst>
              <a:ext uri="{FF2B5EF4-FFF2-40B4-BE49-F238E27FC236}">
                <a16:creationId xmlns:a16="http://schemas.microsoft.com/office/drawing/2014/main" id="{E9EFE2BA-90AC-4E4C-A704-E81579C5093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030220" y="5166550"/>
          <a:ext cx="4343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38" name="Equation" r:id="rId4" imgW="2133360" imgH="419040" progId="Equation.3">
                  <p:embed/>
                </p:oleObj>
              </mc:Choice>
              <mc:Fallback>
                <p:oleObj name="Equation" r:id="rId4" imgW="2133360" imgH="419040" progId="Equation.3">
                  <p:embed/>
                  <p:pic>
                    <p:nvPicPr>
                      <p:cNvPr id="11" name="Object 19">
                        <a:extLst>
                          <a:ext uri="{FF2B5EF4-FFF2-40B4-BE49-F238E27FC236}">
                            <a16:creationId xmlns:a16="http://schemas.microsoft.com/office/drawing/2014/main" id="{E9EFE2BA-90AC-4E4C-A704-E81579C509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0220" y="5166550"/>
                        <a:ext cx="4343400" cy="762000"/>
                      </a:xfrm>
                      <a:prstGeom prst="rect">
                        <a:avLst/>
                      </a:prstGeom>
                      <a:solidFill>
                        <a:srgbClr val="FFFF99">
                          <a:alpha val="25999"/>
                        </a:srgbClr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1">
            <a:extLst>
              <a:ext uri="{FF2B5EF4-FFF2-40B4-BE49-F238E27FC236}">
                <a16:creationId xmlns:a16="http://schemas.microsoft.com/office/drawing/2014/main" id="{DCF0E39D-350B-4666-BC28-B6205FB35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28" y="103886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6" name="مستطيل 1">
            <a:extLst>
              <a:ext uri="{FF2B5EF4-FFF2-40B4-BE49-F238E27FC236}">
                <a16:creationId xmlns:a16="http://schemas.microsoft.com/office/drawing/2014/main" id="{696ED4D6-EEA3-4358-9C9D-B57718D07B98}"/>
              </a:ext>
            </a:extLst>
          </p:cNvPr>
          <p:cNvSpPr/>
          <p:nvPr/>
        </p:nvSpPr>
        <p:spPr>
          <a:xfrm>
            <a:off x="202070" y="773314"/>
            <a:ext cx="7330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1"/>
                </a:solidFill>
              </a:rPr>
              <a:t>4.3 Concentration of solutions (Molarity and Dilution )</a:t>
            </a:r>
            <a:endParaRPr lang="ar-SA" sz="2400" b="1" dirty="0">
              <a:solidFill>
                <a:schemeClr val="accent1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/>
        </p:nvSpPr>
        <p:spPr bwMode="auto">
          <a:xfrm>
            <a:off x="83128" y="1410742"/>
            <a:ext cx="11164746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200" smtClean="0">
                <a:ea typeface="ヒラギノ角ゴ Pro W3" pitchFamily="127" charset="-128"/>
              </a:rPr>
              <a:t>A common way to express solution concentration is </a:t>
            </a:r>
            <a:r>
              <a:rPr lang="en-US" altLang="en-US" sz="2200" b="1" smtClean="0">
                <a:ea typeface="ヒラギノ角ゴ Pro W3" pitchFamily="127" charset="-128"/>
              </a:rPr>
              <a:t>molarity (</a:t>
            </a:r>
            <a:r>
              <a:rPr lang="en-US" altLang="en-US" sz="2200" b="1" i="1" smtClean="0">
                <a:ea typeface="ヒラギノ角ゴ Pro W3" pitchFamily="127" charset="-128"/>
              </a:rPr>
              <a:t>M</a:t>
            </a:r>
            <a:r>
              <a:rPr lang="en-US" altLang="en-US" sz="2200" b="1" smtClean="0">
                <a:ea typeface="ヒラギノ角ゴ Pro W3" pitchFamily="127" charset="-128"/>
              </a:rPr>
              <a:t>)</a:t>
            </a:r>
            <a:r>
              <a:rPr lang="en-US" altLang="en-US" sz="2200" smtClean="0">
                <a:ea typeface="ヒラギノ角ゴ Pro W3" pitchFamily="127" charset="-128"/>
              </a:rPr>
              <a:t>. </a:t>
            </a:r>
          </a:p>
          <a:p>
            <a:pPr lvl="1"/>
            <a:r>
              <a:rPr lang="en-US" altLang="en-US" sz="2200" smtClean="0">
                <a:solidFill>
                  <a:srgbClr val="333399"/>
                </a:solidFill>
                <a:ea typeface="ヒラギノ角ゴ Pro W3" pitchFamily="127" charset="-128"/>
              </a:rPr>
              <a:t>Molarity is the amount of solute (in moles) divided by the volume of solution (in liters)</a:t>
            </a:r>
            <a:r>
              <a:rPr lang="en-US" altLang="en-US" sz="2200" smtClean="0">
                <a:ea typeface="ヒラギノ角ゴ Pro W3" pitchFamily="127" charset="-128"/>
              </a:rPr>
              <a:t>.</a:t>
            </a:r>
            <a:endParaRPr lang="en-US" altLang="en-US" sz="2200" smtClean="0">
              <a:solidFill>
                <a:srgbClr val="FF0000"/>
              </a:solidFill>
              <a:ea typeface="ヒラギノ角ゴ Pro W3" pitchFamily="127" charset="-128"/>
            </a:endParaRPr>
          </a:p>
        </p:txBody>
      </p:sp>
      <p:pic>
        <p:nvPicPr>
          <p:cNvPr id="18" name="Picture 17" descr="C:\Documents and Settings\GEX User\Desktop\IRDVDs\50627 Tro IRDVD\Lecture\component\04_slide 26_mathtyp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552" y="3067997"/>
            <a:ext cx="4771034" cy="76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3113695" y="6329769"/>
          <a:ext cx="4259925" cy="347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39" name="Equation" r:id="rId7" imgW="2489040" imgH="203040" progId="Equation.3">
                  <p:embed/>
                </p:oleObj>
              </mc:Choice>
              <mc:Fallback>
                <p:oleObj name="Equation" r:id="rId7" imgW="2489040" imgH="203040" progId="Equation.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13695" y="6329769"/>
                        <a:ext cx="4259925" cy="347749"/>
                      </a:xfrm>
                      <a:prstGeom prst="rect">
                        <a:avLst/>
                      </a:prstGeom>
                      <a:solidFill>
                        <a:srgbClr val="FFFFE5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7959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7">
            <a:extLst>
              <a:ext uri="{FF2B5EF4-FFF2-40B4-BE49-F238E27FC236}">
                <a16:creationId xmlns:a16="http://schemas.microsoft.com/office/drawing/2014/main" id="{185E1F03-6732-4F25-8E37-A843271C2D1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0" name="Rectangle 15">
            <a:extLst>
              <a:ext uri="{FF2B5EF4-FFF2-40B4-BE49-F238E27FC236}">
                <a16:creationId xmlns:a16="http://schemas.microsoft.com/office/drawing/2014/main" id="{FE2990F1-1DF5-459B-B361-963B2F617812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4:  Chemical Bonding and Chemical Reactions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72C10E5A-5D94-4E4D-9EFD-601F42F0A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4183" y="6690970"/>
            <a:ext cx="600075" cy="389467"/>
          </a:xfrm>
        </p:spPr>
        <p:txBody>
          <a:bodyPr/>
          <a:lstStyle/>
          <a:p>
            <a:fld id="{610F96AB-83DF-4AF5-BF46-4A27F3A041FE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EF3757F-2C86-4EF1-B766-C06123C9389B}"/>
              </a:ext>
            </a:extLst>
          </p:cNvPr>
          <p:cNvSpPr txBox="1">
            <a:spLocks/>
          </p:cNvSpPr>
          <p:nvPr/>
        </p:nvSpPr>
        <p:spPr>
          <a:xfrm>
            <a:off x="189398" y="2642306"/>
            <a:ext cx="11014860" cy="485298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857250" rtl="0" eaLnBrk="1" latinLnBrk="0" hangingPunct="1">
              <a:lnSpc>
                <a:spcPct val="90000"/>
              </a:lnSpc>
              <a:spcBef>
                <a:spcPts val="1125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625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2975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000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125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50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4375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2200" b="1" dirty="0" smtClean="0">
                <a:solidFill>
                  <a:schemeClr val="accent1"/>
                </a:solidFill>
              </a:rPr>
              <a:t>1-What </a:t>
            </a:r>
            <a:r>
              <a:rPr lang="en-US" sz="2200" b="1" dirty="0">
                <a:solidFill>
                  <a:schemeClr val="accent1"/>
                </a:solidFill>
              </a:rPr>
              <a:t>is the molarity of an 85 ml  ethanol C</a:t>
            </a:r>
            <a:r>
              <a:rPr lang="en-US" sz="2200" b="1" baseline="-25000" dirty="0">
                <a:solidFill>
                  <a:schemeClr val="accent1"/>
                </a:solidFill>
              </a:rPr>
              <a:t>2</a:t>
            </a:r>
            <a:r>
              <a:rPr lang="en-US" sz="2200" b="1" dirty="0">
                <a:solidFill>
                  <a:schemeClr val="accent1"/>
                </a:solidFill>
              </a:rPr>
              <a:t>H</a:t>
            </a:r>
            <a:r>
              <a:rPr lang="en-US" sz="2200" b="1" baseline="-25000" dirty="0">
                <a:solidFill>
                  <a:schemeClr val="accent1"/>
                </a:solidFill>
              </a:rPr>
              <a:t>5</a:t>
            </a:r>
            <a:r>
              <a:rPr lang="en-US" sz="2200" b="1" dirty="0">
                <a:solidFill>
                  <a:schemeClr val="accent1"/>
                </a:solidFill>
              </a:rPr>
              <a:t>OH</a:t>
            </a:r>
            <a:r>
              <a:rPr lang="en-US" sz="2200" b="1" baseline="-25000" dirty="0">
                <a:solidFill>
                  <a:schemeClr val="accent1"/>
                </a:solidFill>
              </a:rPr>
              <a:t> </a:t>
            </a:r>
            <a:r>
              <a:rPr lang="en-US" sz="2200" b="1" dirty="0">
                <a:solidFill>
                  <a:schemeClr val="accent1"/>
                </a:solidFill>
              </a:rPr>
              <a:t>solution containing  1.77g of ethanol?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en-US" sz="2200" b="1" dirty="0"/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2400" b="1" dirty="0"/>
              <a:t>Molar mass C</a:t>
            </a:r>
            <a:r>
              <a:rPr lang="en-US" sz="2400" b="1" baseline="-25000" dirty="0"/>
              <a:t>2</a:t>
            </a:r>
            <a:r>
              <a:rPr lang="en-US" sz="2400" b="1" dirty="0"/>
              <a:t>H</a:t>
            </a:r>
            <a:r>
              <a:rPr lang="en-US" sz="2400" b="1" baseline="-25000" dirty="0"/>
              <a:t>5</a:t>
            </a:r>
            <a:r>
              <a:rPr lang="en-US" sz="2400" b="1" dirty="0"/>
              <a:t>OH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2400" b="1" dirty="0"/>
              <a:t>         </a:t>
            </a:r>
            <a:r>
              <a:rPr lang="en-US" sz="2400" b="1" i="1" dirty="0" smtClean="0"/>
              <a:t>M</a:t>
            </a:r>
            <a:r>
              <a:rPr lang="en-US" sz="2400" b="1" dirty="0" smtClean="0"/>
              <a:t>  </a:t>
            </a:r>
            <a:r>
              <a:rPr lang="en-US" sz="2400" b="1" dirty="0"/>
              <a:t>= 46.068 </a:t>
            </a:r>
            <a:r>
              <a:rPr lang="en-US" sz="2400" b="1" dirty="0" smtClean="0"/>
              <a:t>g/</a:t>
            </a:r>
            <a:r>
              <a:rPr lang="en-US" sz="2400" b="1" dirty="0" err="1" smtClean="0"/>
              <a:t>mol</a:t>
            </a:r>
            <a:r>
              <a:rPr lang="en-US" sz="2400" b="1" dirty="0" smtClean="0"/>
              <a:t>   OR       </a:t>
            </a:r>
            <a:r>
              <a:rPr lang="en-US" sz="2400" b="1" dirty="0" err="1" smtClean="0"/>
              <a:t>M.wt</a:t>
            </a:r>
            <a:r>
              <a:rPr lang="en-US" sz="2400" b="1" dirty="0" smtClean="0"/>
              <a:t> </a:t>
            </a:r>
            <a:r>
              <a:rPr lang="en-US" sz="2400" b="1" dirty="0"/>
              <a:t>= 46.068 g/</a:t>
            </a:r>
            <a:r>
              <a:rPr lang="en-US" sz="2400" b="1" dirty="0" err="1"/>
              <a:t>mol</a:t>
            </a:r>
            <a:r>
              <a:rPr lang="en-US" sz="2400" b="1" dirty="0"/>
              <a:t> </a:t>
            </a:r>
          </a:p>
          <a:p>
            <a:pPr marL="274320" indent="-274320"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sz="2200" dirty="0"/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6072BA97-D24F-4614-B51C-5AF395A20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782" y="4607135"/>
            <a:ext cx="4738948" cy="461665"/>
          </a:xfrm>
          <a:prstGeom prst="rect">
            <a:avLst/>
          </a:prstGeom>
          <a:noFill/>
          <a:ln>
            <a:solidFill>
              <a:schemeClr val="bg1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m (g) =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M.wt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× M × </a:t>
            </a:r>
            <a:r>
              <a:rPr lang="en-US" sz="2400" b="1" i="1" dirty="0">
                <a:solidFill>
                  <a:schemeClr val="tx1"/>
                </a:solidFill>
                <a:cs typeface="Times New Roman" pitchFamily="18" charset="0"/>
              </a:rPr>
              <a:t>V (L)</a:t>
            </a: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9C0D2084-0013-4C68-89B1-0DCED259E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783" y="5226270"/>
            <a:ext cx="73255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ar-SA" b="1" dirty="0" smtClean="0">
                <a:latin typeface="+mn-lt"/>
                <a:cs typeface="Times New Roman" panose="02020603050405020304" pitchFamily="18" charset="0"/>
              </a:rPr>
              <a:t>1.77 g </a:t>
            </a:r>
            <a:r>
              <a:rPr lang="en-US" altLang="ar-SA" b="1" dirty="0">
                <a:latin typeface="+mn-lt"/>
                <a:cs typeface="Times New Roman" panose="02020603050405020304" pitchFamily="18" charset="0"/>
              </a:rPr>
              <a:t>= </a:t>
            </a:r>
            <a:r>
              <a:rPr lang="en-US" altLang="ar-SA" b="1" dirty="0" smtClean="0">
                <a:latin typeface="+mn-lt"/>
                <a:cs typeface="Times New Roman" panose="02020603050405020304" pitchFamily="18" charset="0"/>
              </a:rPr>
              <a:t>(46.068 g/</a:t>
            </a:r>
            <a:r>
              <a:rPr lang="en-US" altLang="ar-SA" b="1" dirty="0" err="1" smtClean="0">
                <a:latin typeface="+mn-lt"/>
                <a:cs typeface="Times New Roman" panose="02020603050405020304" pitchFamily="18" charset="0"/>
              </a:rPr>
              <a:t>mol</a:t>
            </a:r>
            <a:r>
              <a:rPr lang="en-US" altLang="ar-SA" b="1" dirty="0" smtClean="0">
                <a:latin typeface="+mn-lt"/>
                <a:cs typeface="Times New Roman" panose="02020603050405020304" pitchFamily="18" charset="0"/>
              </a:rPr>
              <a:t> )×</a:t>
            </a:r>
            <a:r>
              <a:rPr lang="en-US" altLang="ar-SA" b="1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ar-SA" b="1" i="1" dirty="0">
                <a:latin typeface="+mn-lt"/>
                <a:cs typeface="Times New Roman" panose="02020603050405020304" pitchFamily="18" charset="0"/>
              </a:rPr>
              <a:t>M </a:t>
            </a:r>
            <a:r>
              <a:rPr lang="en-US" altLang="ar-SA" b="1" dirty="0">
                <a:latin typeface="+mn-lt"/>
                <a:cs typeface="Times New Roman" panose="02020603050405020304" pitchFamily="18" charset="0"/>
              </a:rPr>
              <a:t>× </a:t>
            </a:r>
            <a:r>
              <a:rPr lang="en-US" altLang="ar-SA" b="1" dirty="0" smtClean="0">
                <a:latin typeface="+mn-lt"/>
                <a:cs typeface="Times New Roman" panose="02020603050405020304" pitchFamily="18" charset="0"/>
              </a:rPr>
              <a:t>(85 </a:t>
            </a:r>
            <a:r>
              <a:rPr lang="en-US" altLang="ar-SA" dirty="0" smtClean="0">
                <a:latin typeface="+mn-lt"/>
              </a:rPr>
              <a:t>ml</a:t>
            </a:r>
            <a:r>
              <a:rPr lang="en-US" altLang="ar-SA" b="1" dirty="0" smtClean="0">
                <a:latin typeface="+mn-lt"/>
                <a:cs typeface="Times New Roman" panose="02020603050405020304" pitchFamily="18" charset="0"/>
              </a:rPr>
              <a:t>/1000</a:t>
            </a:r>
            <a:r>
              <a:rPr lang="en-US" altLang="ar-SA" dirty="0" smtClean="0">
                <a:latin typeface="+mn-lt"/>
              </a:rPr>
              <a:t>L</a:t>
            </a:r>
            <a:r>
              <a:rPr lang="en-US" altLang="ar-SA" b="1" dirty="0" smtClean="0">
                <a:latin typeface="+mn-lt"/>
                <a:cs typeface="Times New Roman" panose="02020603050405020304" pitchFamily="18" charset="0"/>
              </a:rPr>
              <a:t>)</a:t>
            </a:r>
            <a:endParaRPr lang="en-US" altLang="ar-SA" b="1" dirty="0">
              <a:latin typeface="+mn-lt"/>
              <a:cs typeface="Times New Roman" panose="02020603050405020304" pitchFamily="18" charset="0"/>
            </a:endParaRPr>
          </a:p>
          <a:p>
            <a:pPr algn="l"/>
            <a:r>
              <a:rPr lang="en-US" altLang="ar-SA" b="1" dirty="0">
                <a:latin typeface="+mn-lt"/>
                <a:cs typeface="Times New Roman" panose="02020603050405020304" pitchFamily="18" charset="0"/>
              </a:rPr>
              <a:t>  </a:t>
            </a:r>
            <a:r>
              <a:rPr lang="en-US" altLang="ar-SA" b="1" dirty="0" smtClean="0">
                <a:latin typeface="+mn-lt"/>
                <a:cs typeface="Times New Roman" panose="02020603050405020304" pitchFamily="18" charset="0"/>
              </a:rPr>
              <a:t>   M  </a:t>
            </a:r>
            <a:r>
              <a:rPr lang="en-US" altLang="ar-SA" b="1" dirty="0">
                <a:latin typeface="+mn-lt"/>
                <a:cs typeface="Times New Roman" panose="02020603050405020304" pitchFamily="18" charset="0"/>
              </a:rPr>
              <a:t>= 0.452 M</a:t>
            </a:r>
          </a:p>
        </p:txBody>
      </p:sp>
      <p:sp>
        <p:nvSpPr>
          <p:cNvPr id="9" name="مستطيل 1">
            <a:extLst>
              <a:ext uri="{FF2B5EF4-FFF2-40B4-BE49-F238E27FC236}">
                <a16:creationId xmlns:a16="http://schemas.microsoft.com/office/drawing/2014/main" id="{696ED4D6-EEA3-4358-9C9D-B57718D07B98}"/>
              </a:ext>
            </a:extLst>
          </p:cNvPr>
          <p:cNvSpPr/>
          <p:nvPr/>
        </p:nvSpPr>
        <p:spPr>
          <a:xfrm>
            <a:off x="202070" y="773314"/>
            <a:ext cx="7330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1"/>
                </a:solidFill>
              </a:rPr>
              <a:t>4.3 Concentration of solutions (Molarity and Dilution )</a:t>
            </a:r>
            <a:endParaRPr lang="ar-SA" sz="2400" b="1" dirty="0">
              <a:solidFill>
                <a:schemeClr val="accent1"/>
              </a:solidFill>
            </a:endParaRPr>
          </a:p>
        </p:txBody>
      </p:sp>
      <p:sp>
        <p:nvSpPr>
          <p:cNvPr id="10" name="مربع نص 13">
            <a:extLst>
              <a:ext uri="{FF2B5EF4-FFF2-40B4-BE49-F238E27FC236}">
                <a16:creationId xmlns:a16="http://schemas.microsoft.com/office/drawing/2014/main" id="{63E3AC48-EA52-4B49-B963-FD8483553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584" y="1469353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ar-SA" b="1" dirty="0">
                <a:solidFill>
                  <a:schemeClr val="accent1"/>
                </a:solidFill>
                <a:latin typeface="+mn-lt"/>
              </a:rPr>
              <a:t>Example</a:t>
            </a:r>
            <a:r>
              <a:rPr lang="en-US" altLang="ar-SA" dirty="0">
                <a:latin typeface="+mn-lt"/>
              </a:rPr>
              <a:t> </a:t>
            </a:r>
            <a:endParaRPr lang="ar-SA" altLang="ar-SA" dirty="0">
              <a:latin typeface="+mn-lt"/>
              <a:ea typeface="Majalla UI"/>
            </a:endParaRPr>
          </a:p>
        </p:txBody>
      </p:sp>
    </p:spTree>
    <p:extLst>
      <p:ext uri="{BB962C8B-B14F-4D97-AF65-F5344CB8AC3E}">
        <p14:creationId xmlns:p14="http://schemas.microsoft.com/office/powerpoint/2010/main" val="21936547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7">
            <a:extLst>
              <a:ext uri="{FF2B5EF4-FFF2-40B4-BE49-F238E27FC236}">
                <a16:creationId xmlns:a16="http://schemas.microsoft.com/office/drawing/2014/main" id="{B5672BCD-EBF2-483B-B332-C20662B889A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2" name="Rectangle 15">
            <a:extLst>
              <a:ext uri="{FF2B5EF4-FFF2-40B4-BE49-F238E27FC236}">
                <a16:creationId xmlns:a16="http://schemas.microsoft.com/office/drawing/2014/main" id="{AA40F382-5DBC-4BF9-803E-23AEA3BB6B3C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4:  Chemical Bonding and Chemical Reactions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17C8CAE8-4BB2-47A7-B983-BB3D050EA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4183" y="6690970"/>
            <a:ext cx="600075" cy="389467"/>
          </a:xfrm>
        </p:spPr>
        <p:txBody>
          <a:bodyPr/>
          <a:lstStyle/>
          <a:p>
            <a:fld id="{610F96AB-83DF-4AF5-BF46-4A27F3A041FE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E4255D0-3EEE-4EBF-ADDB-039134595A0D}"/>
              </a:ext>
            </a:extLst>
          </p:cNvPr>
          <p:cNvSpPr txBox="1">
            <a:spLocks/>
          </p:cNvSpPr>
          <p:nvPr/>
        </p:nvSpPr>
        <p:spPr>
          <a:xfrm>
            <a:off x="221584" y="2462212"/>
            <a:ext cx="10671206" cy="4852988"/>
          </a:xfrm>
          <a:prstGeom prst="rect">
            <a:avLst/>
          </a:prstGeom>
        </p:spPr>
        <p:txBody>
          <a:bodyPr/>
          <a:lstStyle>
            <a:lvl1pPr marL="171450" indent="-171450" algn="l" defTabSz="857250" rtl="0" eaLnBrk="1" latinLnBrk="0" hangingPunct="1">
              <a:lnSpc>
                <a:spcPct val="90000"/>
              </a:lnSpc>
              <a:spcBef>
                <a:spcPts val="1125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625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2975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000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125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50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4375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ar-SA" sz="2200" b="1" dirty="0" smtClean="0">
                <a:solidFill>
                  <a:schemeClr val="accent1"/>
                </a:solidFill>
              </a:rPr>
              <a:t>2-What </a:t>
            </a:r>
            <a:r>
              <a:rPr lang="en-US" altLang="ar-SA" sz="2200" b="1" dirty="0">
                <a:solidFill>
                  <a:schemeClr val="accent1"/>
                </a:solidFill>
              </a:rPr>
              <a:t>is the volume (in ml) of 0.315M </a:t>
            </a:r>
            <a:r>
              <a:rPr lang="en-US" altLang="ar-SA" sz="2200" b="1" dirty="0" err="1">
                <a:solidFill>
                  <a:schemeClr val="accent1"/>
                </a:solidFill>
              </a:rPr>
              <a:t>NaOH</a:t>
            </a:r>
            <a:r>
              <a:rPr lang="en-US" altLang="ar-SA" sz="2200" b="1" dirty="0">
                <a:solidFill>
                  <a:schemeClr val="accent1"/>
                </a:solidFill>
              </a:rPr>
              <a:t> solution contains  6.22g of </a:t>
            </a:r>
            <a:r>
              <a:rPr lang="en-US" altLang="ar-SA" sz="2200" b="1" dirty="0" err="1">
                <a:solidFill>
                  <a:schemeClr val="accent1"/>
                </a:solidFill>
              </a:rPr>
              <a:t>NaOH</a:t>
            </a:r>
            <a:r>
              <a:rPr lang="en-US" altLang="ar-SA" sz="2200" b="1" dirty="0">
                <a:solidFill>
                  <a:schemeClr val="accent1"/>
                </a:solidFill>
              </a:rPr>
              <a:t>?</a:t>
            </a:r>
          </a:p>
          <a:p>
            <a:pPr marL="0" indent="0">
              <a:buNone/>
            </a:pPr>
            <a:endParaRPr lang="en-US" altLang="ar-SA" sz="22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altLang="ar-SA" sz="2200" b="1" dirty="0"/>
              <a:t>Molar mass </a:t>
            </a:r>
            <a:r>
              <a:rPr lang="en-US" altLang="ar-SA" sz="2200" b="1" dirty="0" err="1"/>
              <a:t>NaOH</a:t>
            </a:r>
            <a:r>
              <a:rPr lang="en-US" altLang="ar-SA" sz="2200" b="1" dirty="0"/>
              <a:t>= 40 </a:t>
            </a:r>
            <a:r>
              <a:rPr lang="en-US" altLang="ar-SA" sz="2200" b="1" dirty="0" smtClean="0"/>
              <a:t>g/</a:t>
            </a:r>
            <a:r>
              <a:rPr lang="en-US" altLang="ar-SA" sz="2200" b="1" dirty="0" err="1" smtClean="0"/>
              <a:t>mol</a:t>
            </a:r>
            <a:endParaRPr lang="en-US" altLang="ar-SA" b="1" dirty="0"/>
          </a:p>
          <a:p>
            <a:pPr>
              <a:buFont typeface="Wingdings" pitchFamily="2" charset="2"/>
              <a:buNone/>
            </a:pPr>
            <a:endParaRPr lang="en-US" altLang="ar-SA" sz="2000" dirty="0"/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B2E64895-94C0-41A5-8CAB-CE70D7542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" y="4939133"/>
            <a:ext cx="736091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altLang="ar-SA" b="1" dirty="0">
                <a:latin typeface="+mn-lt"/>
                <a:cs typeface="Times New Roman" panose="02020603050405020304" pitchFamily="18" charset="0"/>
              </a:rPr>
              <a:t>6.22 </a:t>
            </a:r>
            <a:r>
              <a:rPr lang="en-US" altLang="ar-SA" b="1" dirty="0" smtClean="0">
                <a:latin typeface="+mn-lt"/>
                <a:cs typeface="Times New Roman" panose="02020603050405020304" pitchFamily="18" charset="0"/>
              </a:rPr>
              <a:t>g = (40 g/</a:t>
            </a:r>
            <a:r>
              <a:rPr lang="en-US" altLang="ar-SA" b="1" dirty="0" err="1" smtClean="0">
                <a:latin typeface="+mn-lt"/>
                <a:cs typeface="Times New Roman" panose="02020603050405020304" pitchFamily="18" charset="0"/>
              </a:rPr>
              <a:t>mol</a:t>
            </a:r>
            <a:r>
              <a:rPr lang="en-US" altLang="ar-SA" b="1" dirty="0" smtClean="0">
                <a:latin typeface="+mn-lt"/>
                <a:cs typeface="Times New Roman" panose="02020603050405020304" pitchFamily="18" charset="0"/>
              </a:rPr>
              <a:t> )× (0.315 M)× </a:t>
            </a:r>
            <a:r>
              <a:rPr lang="en-US" altLang="ar-SA" b="1" i="1" dirty="0">
                <a:latin typeface="+mn-lt"/>
                <a:cs typeface="Times New Roman" panose="02020603050405020304" pitchFamily="18" charset="0"/>
              </a:rPr>
              <a:t>V</a:t>
            </a:r>
          </a:p>
          <a:p>
            <a:pPr algn="l">
              <a:lnSpc>
                <a:spcPct val="150000"/>
              </a:lnSpc>
            </a:pPr>
            <a:r>
              <a:rPr lang="en-US" altLang="ar-SA" b="1" dirty="0">
                <a:latin typeface="+mn-lt"/>
                <a:cs typeface="Times New Roman" panose="02020603050405020304" pitchFamily="18" charset="0"/>
              </a:rPr>
              <a:t>  </a:t>
            </a:r>
            <a:r>
              <a:rPr lang="en-US" altLang="ar-SA" b="1" dirty="0" smtClean="0">
                <a:latin typeface="+mn-lt"/>
                <a:cs typeface="Times New Roman" panose="02020603050405020304" pitchFamily="18" charset="0"/>
              </a:rPr>
              <a:t>    </a:t>
            </a:r>
            <a:r>
              <a:rPr lang="en-US" altLang="ar-SA" b="1" i="1" dirty="0" smtClean="0">
                <a:latin typeface="+mn-lt"/>
                <a:cs typeface="Times New Roman" panose="02020603050405020304" pitchFamily="18" charset="0"/>
              </a:rPr>
              <a:t>V</a:t>
            </a:r>
            <a:r>
              <a:rPr lang="en-US" altLang="ar-SA" b="1" dirty="0" smtClean="0">
                <a:latin typeface="+mn-lt"/>
                <a:cs typeface="Times New Roman" panose="02020603050405020304" pitchFamily="18" charset="0"/>
              </a:rPr>
              <a:t>  </a:t>
            </a:r>
            <a:r>
              <a:rPr lang="en-US" altLang="ar-SA" b="1" dirty="0">
                <a:latin typeface="+mn-lt"/>
                <a:cs typeface="Times New Roman" panose="02020603050405020304" pitchFamily="18" charset="0"/>
              </a:rPr>
              <a:t>= 0.4937 L </a:t>
            </a:r>
          </a:p>
          <a:p>
            <a:pPr>
              <a:lnSpc>
                <a:spcPct val="150000"/>
              </a:lnSpc>
            </a:pPr>
            <a:r>
              <a:rPr lang="en-US" altLang="ar-SA" b="1" dirty="0">
                <a:latin typeface="+mn-lt"/>
                <a:cs typeface="Times New Roman" panose="02020603050405020304" pitchFamily="18" charset="0"/>
              </a:rPr>
              <a:t>  </a:t>
            </a:r>
            <a:r>
              <a:rPr lang="en-US" altLang="ar-SA" b="1" dirty="0" smtClean="0">
                <a:latin typeface="+mn-lt"/>
                <a:cs typeface="Times New Roman" panose="02020603050405020304" pitchFamily="18" charset="0"/>
              </a:rPr>
              <a:t>    </a:t>
            </a:r>
            <a:r>
              <a:rPr lang="en-US" altLang="ar-SA" b="1" i="1" dirty="0" smtClean="0">
                <a:latin typeface="+mn-lt"/>
                <a:cs typeface="Times New Roman" panose="02020603050405020304" pitchFamily="18" charset="0"/>
              </a:rPr>
              <a:t>V </a:t>
            </a:r>
            <a:r>
              <a:rPr lang="en-US" altLang="ar-SA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ar-SA" b="1" dirty="0">
                <a:latin typeface="+mn-lt"/>
                <a:cs typeface="Times New Roman" panose="02020603050405020304" pitchFamily="18" charset="0"/>
              </a:rPr>
              <a:t>= </a:t>
            </a:r>
            <a:r>
              <a:rPr lang="en-US" altLang="ar-SA" b="1" dirty="0" smtClean="0">
                <a:latin typeface="+mn-lt"/>
                <a:cs typeface="Times New Roman" panose="02020603050405020304" pitchFamily="18" charset="0"/>
              </a:rPr>
              <a:t>(0.4937 </a:t>
            </a:r>
            <a:r>
              <a:rPr lang="en-US" altLang="ar-SA" b="1" dirty="0">
                <a:latin typeface="+mn-lt"/>
                <a:cs typeface="Times New Roman" panose="02020603050405020304" pitchFamily="18" charset="0"/>
              </a:rPr>
              <a:t>×</a:t>
            </a:r>
            <a:r>
              <a:rPr lang="en-US" altLang="ar-SA" b="1" dirty="0" smtClean="0">
                <a:latin typeface="+mn-lt"/>
                <a:cs typeface="Times New Roman" panose="02020603050405020304" pitchFamily="18" charset="0"/>
              </a:rPr>
              <a:t> 1000) = 493.7 mL </a:t>
            </a:r>
            <a:r>
              <a:rPr lang="en-US" altLang="ar-SA" b="1" dirty="0">
                <a:latin typeface="+mn-lt"/>
                <a:cs typeface="Times New Roman" panose="02020603050405020304" pitchFamily="18" charset="0"/>
              </a:rPr>
              <a:t>≈ 494 mL</a:t>
            </a:r>
          </a:p>
        </p:txBody>
      </p:sp>
      <p:sp>
        <p:nvSpPr>
          <p:cNvPr id="19" name="Text Box 12">
            <a:extLst>
              <a:ext uri="{FF2B5EF4-FFF2-40B4-BE49-F238E27FC236}">
                <a16:creationId xmlns:a16="http://schemas.microsoft.com/office/drawing/2014/main" id="{6072BA97-D24F-4614-B51C-5AF395A20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" y="4365416"/>
            <a:ext cx="4738948" cy="461665"/>
          </a:xfrm>
          <a:prstGeom prst="rect">
            <a:avLst/>
          </a:prstGeom>
          <a:noFill/>
          <a:ln>
            <a:solidFill>
              <a:schemeClr val="bg1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m (g) =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M.wt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× M × </a:t>
            </a:r>
            <a:r>
              <a:rPr lang="en-US" sz="2400" b="1" i="1" dirty="0">
                <a:solidFill>
                  <a:schemeClr val="tx1"/>
                </a:solidFill>
                <a:cs typeface="Times New Roman" pitchFamily="18" charset="0"/>
              </a:rPr>
              <a:t>V (L)</a:t>
            </a:r>
          </a:p>
        </p:txBody>
      </p:sp>
      <p:sp>
        <p:nvSpPr>
          <p:cNvPr id="9" name="مستطيل 1">
            <a:extLst>
              <a:ext uri="{FF2B5EF4-FFF2-40B4-BE49-F238E27FC236}">
                <a16:creationId xmlns:a16="http://schemas.microsoft.com/office/drawing/2014/main" id="{696ED4D6-EEA3-4358-9C9D-B57718D07B98}"/>
              </a:ext>
            </a:extLst>
          </p:cNvPr>
          <p:cNvSpPr/>
          <p:nvPr/>
        </p:nvSpPr>
        <p:spPr>
          <a:xfrm>
            <a:off x="202070" y="773314"/>
            <a:ext cx="7330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1"/>
                </a:solidFill>
              </a:rPr>
              <a:t>4.3 Concentration of solutions (Molarity and Dilution )</a:t>
            </a:r>
            <a:endParaRPr lang="ar-SA" sz="2400" b="1" dirty="0">
              <a:solidFill>
                <a:schemeClr val="accent1"/>
              </a:solidFill>
            </a:endParaRPr>
          </a:p>
        </p:txBody>
      </p:sp>
      <p:sp>
        <p:nvSpPr>
          <p:cNvPr id="10" name="مربع نص 13">
            <a:extLst>
              <a:ext uri="{FF2B5EF4-FFF2-40B4-BE49-F238E27FC236}">
                <a16:creationId xmlns:a16="http://schemas.microsoft.com/office/drawing/2014/main" id="{63E3AC48-EA52-4B49-B963-FD8483553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584" y="1469353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ar-SA" b="1" dirty="0">
                <a:solidFill>
                  <a:schemeClr val="accent1"/>
                </a:solidFill>
                <a:latin typeface="+mn-lt"/>
              </a:rPr>
              <a:t>Example</a:t>
            </a:r>
            <a:r>
              <a:rPr lang="en-US" altLang="ar-SA" dirty="0">
                <a:latin typeface="+mn-lt"/>
              </a:rPr>
              <a:t> </a:t>
            </a:r>
            <a:endParaRPr lang="ar-SA" altLang="ar-SA" dirty="0">
              <a:latin typeface="+mn-lt"/>
              <a:ea typeface="Majalla UI"/>
            </a:endParaRPr>
          </a:p>
        </p:txBody>
      </p:sp>
    </p:spTree>
    <p:extLst>
      <p:ext uri="{BB962C8B-B14F-4D97-AF65-F5344CB8AC3E}">
        <p14:creationId xmlns:p14="http://schemas.microsoft.com/office/powerpoint/2010/main" val="22583715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7">
            <a:extLst>
              <a:ext uri="{FF2B5EF4-FFF2-40B4-BE49-F238E27FC236}">
                <a16:creationId xmlns:a16="http://schemas.microsoft.com/office/drawing/2014/main" id="{A812FD6D-2381-4730-8CF0-DC83CA7522A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3" name="Rectangle 15">
            <a:extLst>
              <a:ext uri="{FF2B5EF4-FFF2-40B4-BE49-F238E27FC236}">
                <a16:creationId xmlns:a16="http://schemas.microsoft.com/office/drawing/2014/main" id="{9BA3310D-108A-4793-B5B0-FD445A0505CA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4:  Chemical Bonding and Chemical Reactions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A0B6FCFB-2CC0-4834-89E0-F71154102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4183" y="6690970"/>
            <a:ext cx="600075" cy="389467"/>
          </a:xfrm>
        </p:spPr>
        <p:txBody>
          <a:bodyPr/>
          <a:lstStyle/>
          <a:p>
            <a:fld id="{610F96AB-83DF-4AF5-BF46-4A27F3A041FE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80A43D5D-0972-4BAA-8174-98D6E090F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3927" y="2511136"/>
            <a:ext cx="4495800" cy="523220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m (g) =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M.wt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× 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M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× 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V (L)</a:t>
            </a:r>
            <a:endParaRPr lang="en-US" sz="2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FEF97E79-9958-46FC-949B-59F1F175A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0527" y="4797136"/>
            <a:ext cx="67858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ar-S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ar-S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(166 g/</a:t>
            </a:r>
            <a:r>
              <a:rPr lang="en-US" altLang="ar-S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altLang="ar-S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)× </a:t>
            </a:r>
            <a:r>
              <a:rPr lang="en-US" altLang="ar-S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2.80 </a:t>
            </a:r>
            <a:r>
              <a:rPr lang="en-US" altLang="ar-S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(M)× (500 ml/1000 L)</a:t>
            </a:r>
            <a:endParaRPr lang="en-US" altLang="ar-S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8C96D896-5E60-43C8-8013-72F3EB9AD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3500" y="3577936"/>
            <a:ext cx="577665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ar-S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M.wt</a:t>
            </a:r>
            <a:r>
              <a:rPr lang="en-US" altLang="ar-S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KI = 39.10 + 126.9</a:t>
            </a:r>
          </a:p>
          <a:p>
            <a:r>
              <a:rPr lang="en-US" altLang="ar-S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= </a:t>
            </a:r>
            <a:r>
              <a:rPr lang="en-US" altLang="ar-S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166 g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0B050416-12F6-4F67-8D15-F79E0AE84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0527" y="5466129"/>
            <a:ext cx="19223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ar-S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ar-S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ar-S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232.4 g</a:t>
            </a:r>
          </a:p>
        </p:txBody>
      </p:sp>
      <p:sp>
        <p:nvSpPr>
          <p:cNvPr id="11" name="مستطيل 1">
            <a:extLst>
              <a:ext uri="{FF2B5EF4-FFF2-40B4-BE49-F238E27FC236}">
                <a16:creationId xmlns:a16="http://schemas.microsoft.com/office/drawing/2014/main" id="{696ED4D6-EEA3-4358-9C9D-B57718D07B98}"/>
              </a:ext>
            </a:extLst>
          </p:cNvPr>
          <p:cNvSpPr/>
          <p:nvPr/>
        </p:nvSpPr>
        <p:spPr>
          <a:xfrm>
            <a:off x="202070" y="773314"/>
            <a:ext cx="7330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1"/>
                </a:solidFill>
              </a:rPr>
              <a:t>4.3 Concentration of solutions (Molarity and Dilution )</a:t>
            </a:r>
            <a:endParaRPr lang="ar-SA" sz="2400" b="1" dirty="0">
              <a:solidFill>
                <a:schemeClr val="accent1"/>
              </a:solidFill>
            </a:endParaRP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8D496E72-E736-491F-8B35-37C8B7637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41516"/>
            <a:ext cx="10883590" cy="523220"/>
          </a:xfrm>
          <a:prstGeom prst="rect">
            <a:avLst/>
          </a:prstGeom>
          <a:solidFill>
            <a:schemeClr val="bg1">
              <a:alpha val="50000"/>
            </a:schemeClr>
          </a:solidFill>
          <a:ln w="19050">
            <a:solidFill>
              <a:schemeClr val="bg1"/>
            </a:solidFill>
            <a:prstDash val="lgDashDot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dirty="0" smtClean="0">
                <a:solidFill>
                  <a:schemeClr val="accent2"/>
                </a:solidFill>
              </a:rPr>
              <a:t>3-What </a:t>
            </a:r>
            <a:r>
              <a:rPr lang="en-US" sz="2800" dirty="0">
                <a:solidFill>
                  <a:schemeClr val="accent2"/>
                </a:solidFill>
              </a:rPr>
              <a:t>mass of KI is required to make 500 mL </a:t>
            </a:r>
            <a:r>
              <a:rPr lang="en-US" sz="2800" dirty="0" smtClean="0">
                <a:solidFill>
                  <a:schemeClr val="accent2"/>
                </a:solidFill>
              </a:rPr>
              <a:t>of a </a:t>
            </a:r>
            <a:r>
              <a:rPr lang="en-US" sz="2800" dirty="0">
                <a:solidFill>
                  <a:schemeClr val="accent2"/>
                </a:solidFill>
              </a:rPr>
              <a:t>2.80 </a:t>
            </a:r>
            <a:r>
              <a:rPr lang="en-US" sz="2800" i="1" dirty="0">
                <a:solidFill>
                  <a:schemeClr val="accent2"/>
                </a:solidFill>
              </a:rPr>
              <a:t>M</a:t>
            </a:r>
            <a:r>
              <a:rPr lang="en-US" sz="2800" dirty="0">
                <a:solidFill>
                  <a:schemeClr val="accent2"/>
                </a:solidFill>
              </a:rPr>
              <a:t> KI solution?</a:t>
            </a:r>
          </a:p>
        </p:txBody>
      </p:sp>
    </p:spTree>
    <p:extLst>
      <p:ext uri="{BB962C8B-B14F-4D97-AF65-F5344CB8AC3E}">
        <p14:creationId xmlns:p14="http://schemas.microsoft.com/office/powerpoint/2010/main" val="1032493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7">
            <a:extLst>
              <a:ext uri="{FF2B5EF4-FFF2-40B4-BE49-F238E27FC236}">
                <a16:creationId xmlns:a16="http://schemas.microsoft.com/office/drawing/2014/main" id="{5FE71861-5474-454D-ABC3-2E188ECF48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2" name="Rectangle 15">
            <a:extLst>
              <a:ext uri="{FF2B5EF4-FFF2-40B4-BE49-F238E27FC236}">
                <a16:creationId xmlns:a16="http://schemas.microsoft.com/office/drawing/2014/main" id="{C16C7EC2-0C92-4829-9C8B-01EABD779E47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4:  Chemical Bonding and Chemical Reactions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F2E38125-9174-477D-9886-2D238815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4183" y="6690970"/>
            <a:ext cx="600075" cy="389467"/>
          </a:xfrm>
        </p:spPr>
        <p:txBody>
          <a:bodyPr/>
          <a:lstStyle/>
          <a:p>
            <a:fld id="{610F96AB-83DF-4AF5-BF46-4A27F3A041FE}" type="slidenum">
              <a:rPr lang="en-US" smtClean="0"/>
              <a:t>24</a:t>
            </a:fld>
            <a:endParaRPr lang="en-US" dirty="0"/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A6C633DC-24F2-4B0B-B93D-5B82F32DD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28" y="61976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2" name="Rectangle 21">
            <a:extLst>
              <a:ext uri="{FF2B5EF4-FFF2-40B4-BE49-F238E27FC236}">
                <a16:creationId xmlns:a16="http://schemas.microsoft.com/office/drawing/2014/main" id="{DCF0E39D-350B-4666-BC28-B6205FB35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28" y="103886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6" name="مستطيل 1">
            <a:extLst>
              <a:ext uri="{FF2B5EF4-FFF2-40B4-BE49-F238E27FC236}">
                <a16:creationId xmlns:a16="http://schemas.microsoft.com/office/drawing/2014/main" id="{696ED4D6-EEA3-4358-9C9D-B57718D07B98}"/>
              </a:ext>
            </a:extLst>
          </p:cNvPr>
          <p:cNvSpPr/>
          <p:nvPr/>
        </p:nvSpPr>
        <p:spPr>
          <a:xfrm>
            <a:off x="202070" y="773314"/>
            <a:ext cx="7330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1"/>
                </a:solidFill>
              </a:rPr>
              <a:t>4.3 Concentration of solutions (Molarity and Dilution )</a:t>
            </a:r>
            <a:endParaRPr lang="ar-SA" sz="2400" b="1" dirty="0">
              <a:solidFill>
                <a:schemeClr val="accent1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/>
        </p:nvSpPr>
        <p:spPr bwMode="auto">
          <a:xfrm>
            <a:off x="83128" y="1381637"/>
            <a:ext cx="11346872" cy="363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200" dirty="0" smtClean="0">
                <a:ea typeface="ヒラギノ角ゴ Pro W3" pitchFamily="127" charset="-128"/>
              </a:rPr>
              <a:t>Often, solutions are stored as concentrated </a:t>
            </a:r>
            <a:r>
              <a:rPr lang="en-US" altLang="en-US" sz="2200" b="1" dirty="0" smtClean="0">
                <a:solidFill>
                  <a:srgbClr val="333399"/>
                </a:solidFill>
                <a:ea typeface="ヒラギノ角ゴ Pro W3" pitchFamily="127" charset="-128"/>
              </a:rPr>
              <a:t>stock solutions.</a:t>
            </a:r>
            <a:endParaRPr lang="en-US" altLang="en-US" sz="2200" dirty="0" smtClean="0">
              <a:solidFill>
                <a:srgbClr val="333399"/>
              </a:solidFill>
              <a:ea typeface="ヒラギノ角ゴ Pro W3" pitchFamily="127" charset="-128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200" dirty="0" smtClean="0">
                <a:ea typeface="ヒラギノ角ゴ Pro W3" pitchFamily="127" charset="-128"/>
              </a:rPr>
              <a:t>To make solutions of lower concentrations from these stock solutions, more solvent is added.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2200" dirty="0" smtClean="0">
                <a:solidFill>
                  <a:srgbClr val="C00000"/>
                </a:solidFill>
                <a:ea typeface="ヒラギノ角ゴ Pro W3" pitchFamily="127" charset="-128"/>
              </a:rPr>
              <a:t>The amount of solute doesn’</a:t>
            </a:r>
            <a:r>
              <a:rPr lang="en-US" altLang="ja-JP" sz="2200" dirty="0" smtClean="0">
                <a:solidFill>
                  <a:srgbClr val="C00000"/>
                </a:solidFill>
                <a:ea typeface="ヒラギノ角ゴ Pro W3" pitchFamily="127" charset="-128"/>
              </a:rPr>
              <a:t>t change, just the volume of solution:</a:t>
            </a:r>
          </a:p>
          <a:p>
            <a:pPr lvl="1"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2200" dirty="0" smtClean="0">
                <a:solidFill>
                  <a:srgbClr val="333399"/>
                </a:solidFill>
                <a:ea typeface="ヒラギノ角ゴ Pro W3" pitchFamily="127" charset="-128"/>
              </a:rPr>
              <a:t>moles solute in solution 1 = moles solute in solution 2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200" dirty="0" smtClean="0">
                <a:ea typeface="ヒラギノ角ゴ Pro W3" pitchFamily="127" charset="-128"/>
              </a:rPr>
              <a:t>The concentrations and volumes of the stock and new solutions are inversely proportional: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en-US" sz="2800" b="1" dirty="0" smtClean="0">
                <a:solidFill>
                  <a:srgbClr val="333399"/>
                </a:solidFill>
                <a:ea typeface="ヒラギノ角ゴ Pro W3" pitchFamily="127" charset="-128"/>
              </a:rPr>
              <a:t>M</a:t>
            </a:r>
            <a:r>
              <a:rPr lang="en-US" altLang="en-US" sz="2800" b="1" baseline="-25000" dirty="0" smtClean="0">
                <a:solidFill>
                  <a:srgbClr val="333399"/>
                </a:solidFill>
                <a:ea typeface="ヒラギノ角ゴ Pro W3" pitchFamily="127" charset="-128"/>
              </a:rPr>
              <a:t>1</a:t>
            </a:r>
            <a:r>
              <a:rPr lang="en-US" altLang="en-US" sz="2800" b="1" dirty="0" smtClean="0">
                <a:solidFill>
                  <a:srgbClr val="333399"/>
                </a:solidFill>
                <a:ea typeface="ヒラギノ角ゴ Pro W3" pitchFamily="127" charset="-128"/>
              </a:rPr>
              <a:t>∙V</a:t>
            </a:r>
            <a:r>
              <a:rPr lang="en-US" altLang="en-US" sz="2800" b="1" baseline="-25000" dirty="0" smtClean="0">
                <a:solidFill>
                  <a:srgbClr val="333399"/>
                </a:solidFill>
                <a:ea typeface="ヒラギノ角ゴ Pro W3" pitchFamily="127" charset="-128"/>
              </a:rPr>
              <a:t>1</a:t>
            </a:r>
            <a:r>
              <a:rPr lang="en-US" altLang="en-US" sz="2800" b="1" dirty="0" smtClean="0">
                <a:solidFill>
                  <a:srgbClr val="333399"/>
                </a:solidFill>
                <a:ea typeface="ヒラギノ角ゴ Pro W3" pitchFamily="127" charset="-128"/>
              </a:rPr>
              <a:t> = M</a:t>
            </a:r>
            <a:r>
              <a:rPr lang="en-US" altLang="en-US" sz="2800" b="1" baseline="-25000" dirty="0" smtClean="0">
                <a:solidFill>
                  <a:srgbClr val="333399"/>
                </a:solidFill>
                <a:ea typeface="ヒラギノ角ゴ Pro W3" pitchFamily="127" charset="-128"/>
              </a:rPr>
              <a:t>2</a:t>
            </a:r>
            <a:r>
              <a:rPr lang="en-US" altLang="en-US" sz="2800" b="1" dirty="0" smtClean="0">
                <a:solidFill>
                  <a:srgbClr val="333399"/>
                </a:solidFill>
                <a:ea typeface="ヒラギノ角ゴ Pro W3" pitchFamily="127" charset="-128"/>
              </a:rPr>
              <a:t>∙V</a:t>
            </a:r>
            <a:r>
              <a:rPr lang="en-US" altLang="en-US" sz="2800" b="1" baseline="-25000" dirty="0" smtClean="0">
                <a:solidFill>
                  <a:srgbClr val="333399"/>
                </a:solidFill>
                <a:ea typeface="ヒラギノ角ゴ Pro W3" pitchFamily="127" charset="-128"/>
              </a:rPr>
              <a:t>2</a:t>
            </a:r>
            <a:endParaRPr lang="en-US" altLang="en-US" sz="2800" b="1" dirty="0" smtClean="0">
              <a:solidFill>
                <a:srgbClr val="333399"/>
              </a:solidFill>
              <a:ea typeface="ヒラギノ角ゴ Pro W3" pitchFamily="127" charset="-128"/>
            </a:endParaRPr>
          </a:p>
        </p:txBody>
      </p:sp>
      <p:sp>
        <p:nvSpPr>
          <p:cNvPr id="15" name="AutoShape 13">
            <a:extLst>
              <a:ext uri="{FF2B5EF4-FFF2-40B4-BE49-F238E27FC236}">
                <a16:creationId xmlns:a16="http://schemas.microsoft.com/office/drawing/2014/main" id="{7DAD7549-0CC3-437C-A02F-B99A0AFB99D3}"/>
              </a:ext>
            </a:extLst>
          </p:cNvPr>
          <p:cNvSpPr>
            <a:spLocks/>
          </p:cNvSpPr>
          <p:nvPr/>
        </p:nvSpPr>
        <p:spPr bwMode="auto">
          <a:xfrm>
            <a:off x="4093261" y="5076773"/>
            <a:ext cx="1663303" cy="471283"/>
          </a:xfrm>
          <a:prstGeom prst="borderCallout1">
            <a:avLst>
              <a:gd name="adj1" fmla="val -11764"/>
              <a:gd name="adj2" fmla="val 94829"/>
              <a:gd name="adj3" fmla="val -11764"/>
              <a:gd name="adj4" fmla="val -9412"/>
            </a:avLst>
          </a:prstGeom>
          <a:solidFill>
            <a:schemeClr val="accent3">
              <a:lumMod val="60000"/>
              <a:lumOff val="40000"/>
            </a:schemeClr>
          </a:solidFill>
          <a:ln w="31750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ar-SA" altLang="ar-SA" b="1" dirty="0">
                <a:ea typeface="Majalla UI"/>
              </a:rPr>
              <a:t>قبل التخفيف</a:t>
            </a:r>
            <a:endParaRPr lang="en-GB" altLang="ar-SA" b="1" dirty="0"/>
          </a:p>
        </p:txBody>
      </p:sp>
      <p:sp>
        <p:nvSpPr>
          <p:cNvPr id="19" name="AutoShape 14">
            <a:extLst>
              <a:ext uri="{FF2B5EF4-FFF2-40B4-BE49-F238E27FC236}">
                <a16:creationId xmlns:a16="http://schemas.microsoft.com/office/drawing/2014/main" id="{71A55715-5002-457A-836E-6544AC4F6A8E}"/>
              </a:ext>
            </a:extLst>
          </p:cNvPr>
          <p:cNvSpPr>
            <a:spLocks/>
          </p:cNvSpPr>
          <p:nvPr/>
        </p:nvSpPr>
        <p:spPr bwMode="auto">
          <a:xfrm>
            <a:off x="6107760" y="5076772"/>
            <a:ext cx="1425035" cy="471283"/>
          </a:xfrm>
          <a:prstGeom prst="borderCallout1">
            <a:avLst>
              <a:gd name="adj1" fmla="val -11764"/>
              <a:gd name="adj2" fmla="val 94829"/>
              <a:gd name="adj3" fmla="val -11764"/>
              <a:gd name="adj4" fmla="val -9412"/>
            </a:avLst>
          </a:prstGeom>
          <a:solidFill>
            <a:schemeClr val="accent3">
              <a:lumMod val="60000"/>
              <a:lumOff val="40000"/>
            </a:schemeClr>
          </a:solidFill>
          <a:ln w="31750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ar-SA" altLang="ar-SA" b="1" dirty="0">
                <a:ea typeface="Majalla UI"/>
              </a:rPr>
              <a:t>بعد التخفيف</a:t>
            </a:r>
            <a:endParaRPr lang="en-GB" altLang="ar-SA" b="1" dirty="0"/>
          </a:p>
        </p:txBody>
      </p:sp>
    </p:spTree>
    <p:extLst>
      <p:ext uri="{BB962C8B-B14F-4D97-AF65-F5344CB8AC3E}">
        <p14:creationId xmlns:p14="http://schemas.microsoft.com/office/powerpoint/2010/main" val="3443502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7">
            <a:extLst>
              <a:ext uri="{FF2B5EF4-FFF2-40B4-BE49-F238E27FC236}">
                <a16:creationId xmlns:a16="http://schemas.microsoft.com/office/drawing/2014/main" id="{5FE71861-5474-454D-ABC3-2E188ECF48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2" name="Rectangle 15">
            <a:extLst>
              <a:ext uri="{FF2B5EF4-FFF2-40B4-BE49-F238E27FC236}">
                <a16:creationId xmlns:a16="http://schemas.microsoft.com/office/drawing/2014/main" id="{C16C7EC2-0C92-4829-9C8B-01EABD779E47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4:  Chemical Bonding and Chemical Reactions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F2E38125-9174-477D-9886-2D238815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4183" y="6690970"/>
            <a:ext cx="600075" cy="389467"/>
          </a:xfrm>
        </p:spPr>
        <p:txBody>
          <a:bodyPr/>
          <a:lstStyle/>
          <a:p>
            <a:fld id="{610F96AB-83DF-4AF5-BF46-4A27F3A041FE}" type="slidenum">
              <a:rPr lang="en-US" smtClean="0"/>
              <a:t>25</a:t>
            </a:fld>
            <a:endParaRPr lang="en-US" dirty="0"/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A6C633DC-24F2-4B0B-B93D-5B82F32DD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28" y="61976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2" name="Rectangle 21">
            <a:extLst>
              <a:ext uri="{FF2B5EF4-FFF2-40B4-BE49-F238E27FC236}">
                <a16:creationId xmlns:a16="http://schemas.microsoft.com/office/drawing/2014/main" id="{DCF0E39D-350B-4666-BC28-B6205FB35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28" y="103886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6" name="مستطيل 1">
            <a:extLst>
              <a:ext uri="{FF2B5EF4-FFF2-40B4-BE49-F238E27FC236}">
                <a16:creationId xmlns:a16="http://schemas.microsoft.com/office/drawing/2014/main" id="{696ED4D6-EEA3-4358-9C9D-B57718D07B98}"/>
              </a:ext>
            </a:extLst>
          </p:cNvPr>
          <p:cNvSpPr/>
          <p:nvPr/>
        </p:nvSpPr>
        <p:spPr>
          <a:xfrm>
            <a:off x="202070" y="773314"/>
            <a:ext cx="7330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1"/>
                </a:solidFill>
              </a:rPr>
              <a:t>4.3 Concentration of solutions (Molarity and Dilution )</a:t>
            </a:r>
            <a:endParaRPr lang="ar-SA" sz="2400" b="1" dirty="0">
              <a:solidFill>
                <a:schemeClr val="accent1"/>
              </a:solidFill>
            </a:endParaRPr>
          </a:p>
        </p:txBody>
      </p:sp>
      <p:pic>
        <p:nvPicPr>
          <p:cNvPr id="14" name="Picture 13" descr="Z:\50627 IRDVD Tro Chemistry A Molecular Approach\Working Files 50627\JPEG 50627\ch04\04_06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6"/>
          <a:stretch>
            <a:fillRect/>
          </a:stretch>
        </p:blipFill>
        <p:spPr bwMode="auto">
          <a:xfrm>
            <a:off x="2662237" y="1254438"/>
            <a:ext cx="5795963" cy="581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986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7">
            <a:extLst>
              <a:ext uri="{FF2B5EF4-FFF2-40B4-BE49-F238E27FC236}">
                <a16:creationId xmlns:a16="http://schemas.microsoft.com/office/drawing/2014/main" id="{3462E9B9-1326-492F-97AA-70D9B795D50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0" name="Rectangle 15">
            <a:extLst>
              <a:ext uri="{FF2B5EF4-FFF2-40B4-BE49-F238E27FC236}">
                <a16:creationId xmlns:a16="http://schemas.microsoft.com/office/drawing/2014/main" id="{8812B330-5655-4E9A-A0CB-7E310CDF610D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4:  Chemical Bonding and Chemical Reactions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EEE2DE87-2040-4CEA-800B-ABA482811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4183" y="6690970"/>
            <a:ext cx="600075" cy="389467"/>
          </a:xfrm>
        </p:spPr>
        <p:txBody>
          <a:bodyPr/>
          <a:lstStyle/>
          <a:p>
            <a:fld id="{610F96AB-83DF-4AF5-BF46-4A27F3A041FE}" type="slidenum">
              <a:rPr lang="en-US" smtClean="0"/>
              <a:t>26</a:t>
            </a:fld>
            <a:endParaRPr lang="en-US" dirty="0"/>
          </a:p>
        </p:txBody>
      </p:sp>
      <p:sp>
        <p:nvSpPr>
          <p:cNvPr id="6" name="Text Box 1027">
            <a:extLst>
              <a:ext uri="{FF2B5EF4-FFF2-40B4-BE49-F238E27FC236}">
                <a16:creationId xmlns:a16="http://schemas.microsoft.com/office/drawing/2014/main" id="{7177EE36-1C32-4802-872D-7A7F81B64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070" y="1828245"/>
            <a:ext cx="10824210" cy="769441"/>
          </a:xfrm>
          <a:prstGeom prst="rect">
            <a:avLst/>
          </a:prstGeom>
          <a:noFill/>
          <a:ln w="15875">
            <a:noFill/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1-How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would you prepare 60.0 mL of 0.200 </a:t>
            </a:r>
            <a:r>
              <a:rPr lang="en-US" sz="22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M 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HNO</a:t>
            </a:r>
            <a:r>
              <a:rPr lang="en-US" sz="2200" b="1" baseline="-25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3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from a stock solution of 4.00 </a:t>
            </a:r>
            <a:r>
              <a:rPr lang="en-US" sz="2200" b="1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M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HNO</a:t>
            </a:r>
            <a:r>
              <a:rPr lang="en-US" sz="2200" b="1" baseline="-25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3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?</a:t>
            </a:r>
          </a:p>
        </p:txBody>
      </p:sp>
      <p:sp>
        <p:nvSpPr>
          <p:cNvPr id="8" name="Text Box 1029">
            <a:extLst>
              <a:ext uri="{FF2B5EF4-FFF2-40B4-BE49-F238E27FC236}">
                <a16:creationId xmlns:a16="http://schemas.microsoft.com/office/drawing/2014/main" id="{ED427FB8-780A-4DEF-9B80-2B38C7241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0339" y="2584062"/>
            <a:ext cx="1943161" cy="523220"/>
          </a:xfrm>
          <a:prstGeom prst="rect">
            <a:avLst/>
          </a:prstGeom>
          <a:noFill/>
          <a:ln w="15875">
            <a:solidFill>
              <a:srgbClr val="C00000"/>
            </a:solidFill>
            <a:prstDash val="lgDashDot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1" dirty="0" err="1">
                <a:latin typeface="+mj-lt"/>
              </a:rPr>
              <a:t>M</a:t>
            </a:r>
            <a:r>
              <a:rPr lang="en-US" sz="2800" baseline="-25000" dirty="0" err="1">
                <a:latin typeface="+mj-lt"/>
              </a:rPr>
              <a:t>i</a:t>
            </a:r>
            <a:r>
              <a:rPr lang="en-US" sz="2800" dirty="0" err="1">
                <a:latin typeface="+mj-lt"/>
              </a:rPr>
              <a:t>V</a:t>
            </a:r>
            <a:r>
              <a:rPr lang="en-US" sz="2800" baseline="-25000" dirty="0" err="1">
                <a:latin typeface="+mj-lt"/>
              </a:rPr>
              <a:t>i</a:t>
            </a:r>
            <a:r>
              <a:rPr lang="en-US" sz="2800" dirty="0">
                <a:latin typeface="+mj-lt"/>
              </a:rPr>
              <a:t> = </a:t>
            </a:r>
            <a:r>
              <a:rPr lang="en-US" sz="2800" i="1" dirty="0" err="1">
                <a:latin typeface="+mj-lt"/>
              </a:rPr>
              <a:t>M</a:t>
            </a:r>
            <a:r>
              <a:rPr lang="en-US" sz="2800" baseline="-25000" dirty="0" err="1">
                <a:latin typeface="+mj-lt"/>
              </a:rPr>
              <a:t>f</a:t>
            </a:r>
            <a:r>
              <a:rPr lang="en-US" sz="2800" dirty="0" err="1">
                <a:latin typeface="+mj-lt"/>
              </a:rPr>
              <a:t>V</a:t>
            </a:r>
            <a:r>
              <a:rPr lang="en-US" sz="2800" baseline="-25000" dirty="0" err="1">
                <a:latin typeface="+mj-lt"/>
              </a:rPr>
              <a:t>f</a:t>
            </a:r>
            <a:endParaRPr lang="en-US" sz="2800" i="1" dirty="0">
              <a:latin typeface="+mj-lt"/>
            </a:endParaRPr>
          </a:p>
        </p:txBody>
      </p:sp>
      <p:sp>
        <p:nvSpPr>
          <p:cNvPr id="11" name="Text Box 1030">
            <a:extLst>
              <a:ext uri="{FF2B5EF4-FFF2-40B4-BE49-F238E27FC236}">
                <a16:creationId xmlns:a16="http://schemas.microsoft.com/office/drawing/2014/main" id="{AE29CB3E-79E4-4866-9844-1EE240738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872" y="3429000"/>
            <a:ext cx="15937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ar-SA" sz="2800" i="1" dirty="0">
                <a:latin typeface="+mj-lt"/>
              </a:rPr>
              <a:t>M</a:t>
            </a:r>
            <a:r>
              <a:rPr lang="en-US" altLang="ar-SA" sz="2800" baseline="-25000" dirty="0">
                <a:latin typeface="+mj-lt"/>
              </a:rPr>
              <a:t>1</a:t>
            </a:r>
            <a:r>
              <a:rPr lang="en-US" altLang="ar-SA" sz="2800" dirty="0">
                <a:latin typeface="+mj-lt"/>
              </a:rPr>
              <a:t> = 4.00</a:t>
            </a:r>
          </a:p>
        </p:txBody>
      </p:sp>
      <p:sp>
        <p:nvSpPr>
          <p:cNvPr id="12" name="Text Box 1031">
            <a:extLst>
              <a:ext uri="{FF2B5EF4-FFF2-40B4-BE49-F238E27FC236}">
                <a16:creationId xmlns:a16="http://schemas.microsoft.com/office/drawing/2014/main" id="{E68C9946-1458-435B-AF57-340EB73BA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1885" y="3430588"/>
            <a:ext cx="17620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ar-SA" sz="2800" i="1" dirty="0">
                <a:latin typeface="+mj-lt"/>
              </a:rPr>
              <a:t>M</a:t>
            </a:r>
            <a:r>
              <a:rPr lang="en-US" altLang="ar-SA" sz="2800" baseline="-25000" dirty="0">
                <a:latin typeface="+mj-lt"/>
              </a:rPr>
              <a:t>2</a:t>
            </a:r>
            <a:r>
              <a:rPr lang="en-US" altLang="ar-SA" sz="2800" dirty="0">
                <a:latin typeface="+mj-lt"/>
              </a:rPr>
              <a:t> = 0.200</a:t>
            </a:r>
          </a:p>
        </p:txBody>
      </p:sp>
      <p:sp>
        <p:nvSpPr>
          <p:cNvPr id="13" name="Text Box 1032">
            <a:extLst>
              <a:ext uri="{FF2B5EF4-FFF2-40B4-BE49-F238E27FC236}">
                <a16:creationId xmlns:a16="http://schemas.microsoft.com/office/drawing/2014/main" id="{98B8D8E2-A4BE-49E7-BF2E-B02D78790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5035" y="3430588"/>
            <a:ext cx="18373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ar-SA" sz="2800" dirty="0">
                <a:latin typeface="+mj-lt"/>
              </a:rPr>
              <a:t>V</a:t>
            </a:r>
            <a:r>
              <a:rPr lang="en-US" altLang="ar-SA" sz="2800" baseline="-25000" dirty="0">
                <a:latin typeface="+mj-lt"/>
              </a:rPr>
              <a:t>2</a:t>
            </a:r>
            <a:r>
              <a:rPr lang="en-US" altLang="ar-SA" sz="2800" dirty="0">
                <a:latin typeface="+mj-lt"/>
              </a:rPr>
              <a:t> = 0.06 L</a:t>
            </a:r>
          </a:p>
        </p:txBody>
      </p:sp>
      <p:sp>
        <p:nvSpPr>
          <p:cNvPr id="14" name="Text Box 1033">
            <a:extLst>
              <a:ext uri="{FF2B5EF4-FFF2-40B4-BE49-F238E27FC236}">
                <a16:creationId xmlns:a16="http://schemas.microsoft.com/office/drawing/2014/main" id="{B51650CF-CDF7-44CE-A0A5-9FBECD271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7872" y="3429000"/>
            <a:ext cx="13853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ar-SA" sz="2800" dirty="0">
                <a:latin typeface="+mj-lt"/>
              </a:rPr>
              <a:t>V</a:t>
            </a:r>
            <a:r>
              <a:rPr lang="en-US" altLang="ar-SA" sz="2800" baseline="-25000" dirty="0">
                <a:latin typeface="+mj-lt"/>
              </a:rPr>
              <a:t>1</a:t>
            </a:r>
            <a:r>
              <a:rPr lang="en-US" altLang="ar-SA" sz="2800" dirty="0">
                <a:latin typeface="+mj-lt"/>
              </a:rPr>
              <a:t> = ? L</a:t>
            </a:r>
          </a:p>
        </p:txBody>
      </p:sp>
      <p:grpSp>
        <p:nvGrpSpPr>
          <p:cNvPr id="15" name="Group 1039">
            <a:extLst>
              <a:ext uri="{FF2B5EF4-FFF2-40B4-BE49-F238E27FC236}">
                <a16:creationId xmlns:a16="http://schemas.microsoft.com/office/drawing/2014/main" id="{3D7A8AC4-6931-4634-950A-9A04A3308952}"/>
              </a:ext>
            </a:extLst>
          </p:cNvPr>
          <p:cNvGrpSpPr>
            <a:grpSpLocks/>
          </p:cNvGrpSpPr>
          <p:nvPr/>
        </p:nvGrpSpPr>
        <p:grpSpPr bwMode="auto">
          <a:xfrm>
            <a:off x="1631373" y="4343402"/>
            <a:ext cx="1831976" cy="1068388"/>
            <a:chOff x="1531" y="2570"/>
            <a:chExt cx="1154" cy="673"/>
          </a:xfrm>
        </p:grpSpPr>
        <p:sp>
          <p:nvSpPr>
            <p:cNvPr id="16" name="Text Box 1035">
              <a:extLst>
                <a:ext uri="{FF2B5EF4-FFF2-40B4-BE49-F238E27FC236}">
                  <a16:creationId xmlns:a16="http://schemas.microsoft.com/office/drawing/2014/main" id="{CEF584AD-4A57-433A-B3FA-6622C2FB3B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1" y="2729"/>
              <a:ext cx="54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ar-SA" sz="2800" dirty="0">
                  <a:latin typeface="+mj-lt"/>
                </a:rPr>
                <a:t>V</a:t>
              </a:r>
              <a:r>
                <a:rPr lang="en-US" altLang="ar-SA" sz="2800" baseline="-25000" dirty="0">
                  <a:latin typeface="+mj-lt"/>
                </a:rPr>
                <a:t>1</a:t>
              </a:r>
              <a:r>
                <a:rPr lang="en-US" altLang="ar-SA" sz="2800" dirty="0">
                  <a:latin typeface="+mj-lt"/>
                </a:rPr>
                <a:t> =</a:t>
              </a:r>
            </a:p>
          </p:txBody>
        </p:sp>
        <p:sp>
          <p:nvSpPr>
            <p:cNvPr id="17" name="Text Box 1036">
              <a:extLst>
                <a:ext uri="{FF2B5EF4-FFF2-40B4-BE49-F238E27FC236}">
                  <a16:creationId xmlns:a16="http://schemas.microsoft.com/office/drawing/2014/main" id="{6684F3E6-682B-42A3-9CC2-8A430E8428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8" y="2570"/>
              <a:ext cx="59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ar-SA" sz="2800" i="1" dirty="0">
                  <a:latin typeface="+mj-lt"/>
                </a:rPr>
                <a:t>M</a:t>
              </a:r>
              <a:r>
                <a:rPr lang="en-US" altLang="ar-SA" sz="2800" baseline="-25000" dirty="0">
                  <a:latin typeface="+mj-lt"/>
                </a:rPr>
                <a:t>2</a:t>
              </a:r>
              <a:r>
                <a:rPr lang="en-US" altLang="ar-SA" sz="2800" dirty="0">
                  <a:latin typeface="+mj-lt"/>
                </a:rPr>
                <a:t>V</a:t>
              </a:r>
              <a:r>
                <a:rPr lang="en-US" altLang="ar-SA" sz="2800" baseline="-25000" dirty="0">
                  <a:latin typeface="+mj-lt"/>
                </a:rPr>
                <a:t>2</a:t>
              </a:r>
              <a:endParaRPr lang="en-US" altLang="ar-SA" sz="2800" i="1" dirty="0">
                <a:latin typeface="+mj-lt"/>
              </a:endParaRPr>
            </a:p>
          </p:txBody>
        </p:sp>
        <p:sp>
          <p:nvSpPr>
            <p:cNvPr id="18" name="Text Box 1037">
              <a:extLst>
                <a:ext uri="{FF2B5EF4-FFF2-40B4-BE49-F238E27FC236}">
                  <a16:creationId xmlns:a16="http://schemas.microsoft.com/office/drawing/2014/main" id="{FD2A9D4B-DAD9-4F7E-A870-3D4318E59B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8" y="2913"/>
              <a:ext cx="37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ar-SA" sz="2800" i="1" dirty="0">
                  <a:latin typeface="+mj-lt"/>
                </a:rPr>
                <a:t>M</a:t>
              </a:r>
              <a:r>
                <a:rPr lang="en-US" altLang="ar-SA" sz="2800" i="1" baseline="-25000" dirty="0">
                  <a:latin typeface="+mj-lt"/>
                </a:rPr>
                <a:t>1</a:t>
              </a:r>
              <a:endParaRPr lang="en-US" altLang="ar-SA" sz="2800" i="1" dirty="0">
                <a:latin typeface="+mj-lt"/>
              </a:endParaRPr>
            </a:p>
          </p:txBody>
        </p:sp>
        <p:sp>
          <p:nvSpPr>
            <p:cNvPr id="19" name="Line 1038">
              <a:extLst>
                <a:ext uri="{FF2B5EF4-FFF2-40B4-BE49-F238E27FC236}">
                  <a16:creationId xmlns:a16="http://schemas.microsoft.com/office/drawing/2014/main" id="{58B3BFBD-E70F-4FB9-85E9-BD53C4D5AE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3" y="2905"/>
              <a:ext cx="5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latin typeface="+mj-lt"/>
              </a:endParaRPr>
            </a:p>
          </p:txBody>
        </p:sp>
      </p:grpSp>
      <p:grpSp>
        <p:nvGrpSpPr>
          <p:cNvPr id="20" name="Group 1044">
            <a:extLst>
              <a:ext uri="{FF2B5EF4-FFF2-40B4-BE49-F238E27FC236}">
                <a16:creationId xmlns:a16="http://schemas.microsoft.com/office/drawing/2014/main" id="{92830FA6-4E63-4C09-90F5-A6262F5E4D92}"/>
              </a:ext>
            </a:extLst>
          </p:cNvPr>
          <p:cNvGrpSpPr>
            <a:grpSpLocks/>
          </p:cNvGrpSpPr>
          <p:nvPr/>
        </p:nvGrpSpPr>
        <p:grpSpPr bwMode="auto">
          <a:xfrm>
            <a:off x="3383972" y="4381502"/>
            <a:ext cx="2487613" cy="992188"/>
            <a:chOff x="2757" y="2593"/>
            <a:chExt cx="1567" cy="625"/>
          </a:xfrm>
        </p:grpSpPr>
        <p:sp>
          <p:nvSpPr>
            <p:cNvPr id="21" name="Text Box 1040">
              <a:extLst>
                <a:ext uri="{FF2B5EF4-FFF2-40B4-BE49-F238E27FC236}">
                  <a16:creationId xmlns:a16="http://schemas.microsoft.com/office/drawing/2014/main" id="{7DB0BE4F-5552-4337-A238-E78608FA72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7" y="2729"/>
              <a:ext cx="26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ar-SA" sz="2800">
                  <a:latin typeface="+mj-lt"/>
                </a:rPr>
                <a:t>=</a:t>
              </a:r>
            </a:p>
          </p:txBody>
        </p:sp>
        <p:sp>
          <p:nvSpPr>
            <p:cNvPr id="22" name="Text Box 1041">
              <a:extLst>
                <a:ext uri="{FF2B5EF4-FFF2-40B4-BE49-F238E27FC236}">
                  <a16:creationId xmlns:a16="http://schemas.microsoft.com/office/drawing/2014/main" id="{BBFDAB32-EB79-4334-8245-800F7DB564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1" y="2593"/>
              <a:ext cx="117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ar-SA" sz="2800">
                  <a:latin typeface="+mj-lt"/>
                </a:rPr>
                <a:t>0.200 x 0.06</a:t>
              </a:r>
            </a:p>
          </p:txBody>
        </p:sp>
        <p:sp>
          <p:nvSpPr>
            <p:cNvPr id="23" name="Text Box 1042">
              <a:extLst>
                <a:ext uri="{FF2B5EF4-FFF2-40B4-BE49-F238E27FC236}">
                  <a16:creationId xmlns:a16="http://schemas.microsoft.com/office/drawing/2014/main" id="{0C7D9692-7A91-438D-A6B0-533DD984BC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0" y="2888"/>
              <a:ext cx="48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ar-SA" sz="2800">
                  <a:latin typeface="+mj-lt"/>
                </a:rPr>
                <a:t>4.00</a:t>
              </a:r>
            </a:p>
          </p:txBody>
        </p:sp>
        <p:sp>
          <p:nvSpPr>
            <p:cNvPr id="24" name="Line 1043">
              <a:extLst>
                <a:ext uri="{FF2B5EF4-FFF2-40B4-BE49-F238E27FC236}">
                  <a16:creationId xmlns:a16="http://schemas.microsoft.com/office/drawing/2014/main" id="{58D89C65-26A9-46A2-91E9-11E2448323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8" y="2904"/>
              <a:ext cx="12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latin typeface="+mj-lt"/>
              </a:endParaRPr>
            </a:p>
          </p:txBody>
        </p:sp>
      </p:grpSp>
      <p:sp>
        <p:nvSpPr>
          <p:cNvPr id="25" name="Text Box 1045">
            <a:extLst>
              <a:ext uri="{FF2B5EF4-FFF2-40B4-BE49-F238E27FC236}">
                <a16:creationId xmlns:a16="http://schemas.microsoft.com/office/drawing/2014/main" id="{AC64B8B2-B20B-4AA0-8402-D13948E87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9522" y="4597400"/>
            <a:ext cx="27190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ar-SA" sz="2800">
                <a:latin typeface="+mj-lt"/>
              </a:rPr>
              <a:t>= 0.003 L = 3 mL</a:t>
            </a:r>
          </a:p>
        </p:txBody>
      </p:sp>
      <p:sp>
        <p:nvSpPr>
          <p:cNvPr id="26" name="Text Box 1046">
            <a:extLst>
              <a:ext uri="{FF2B5EF4-FFF2-40B4-BE49-F238E27FC236}">
                <a16:creationId xmlns:a16="http://schemas.microsoft.com/office/drawing/2014/main" id="{BDB6092A-0CED-4028-BE0F-8EA7BD812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7997" y="5638800"/>
            <a:ext cx="20061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ar-SA" sz="2800">
                <a:latin typeface="+mj-lt"/>
              </a:rPr>
              <a:t>3 mL of acid</a:t>
            </a:r>
          </a:p>
        </p:txBody>
      </p:sp>
      <p:sp>
        <p:nvSpPr>
          <p:cNvPr id="27" name="Text Box 1047">
            <a:extLst>
              <a:ext uri="{FF2B5EF4-FFF2-40B4-BE49-F238E27FC236}">
                <a16:creationId xmlns:a16="http://schemas.microsoft.com/office/drawing/2014/main" id="{8C4216BD-7E1D-43FF-99E5-ECC664FEC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2060" y="5640388"/>
            <a:ext cx="27003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ar-SA" sz="2800">
                <a:latin typeface="+mj-lt"/>
              </a:rPr>
              <a:t>+ 57 mL of water</a:t>
            </a:r>
          </a:p>
        </p:txBody>
      </p:sp>
      <p:sp>
        <p:nvSpPr>
          <p:cNvPr id="28" name="Text Box 1048">
            <a:extLst>
              <a:ext uri="{FF2B5EF4-FFF2-40B4-BE49-F238E27FC236}">
                <a16:creationId xmlns:a16="http://schemas.microsoft.com/office/drawing/2014/main" id="{5E8E5CC0-C2D9-4D1E-8B39-08E4DD5DC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9072" y="5640388"/>
            <a:ext cx="30705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ar-SA" sz="2800">
                <a:latin typeface="+mj-lt"/>
              </a:rPr>
              <a:t>= 60 mL of solution</a:t>
            </a:r>
          </a:p>
        </p:txBody>
      </p:sp>
      <p:sp>
        <p:nvSpPr>
          <p:cNvPr id="29" name="Rectangle 15">
            <a:extLst>
              <a:ext uri="{FF2B5EF4-FFF2-40B4-BE49-F238E27FC236}">
                <a16:creationId xmlns:a16="http://schemas.microsoft.com/office/drawing/2014/main" id="{8106D415-ED45-4744-857F-EC98E19E8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9104" y="3443110"/>
            <a:ext cx="1588770" cy="1200329"/>
          </a:xfrm>
          <a:prstGeom prst="rect">
            <a:avLst/>
          </a:prstGeom>
          <a:solidFill>
            <a:srgbClr val="FFFF00"/>
          </a:solidFill>
          <a:ln w="22225">
            <a:solidFill>
              <a:schemeClr val="accent1"/>
            </a:solidFill>
            <a:prstDash val="lgDash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GB" sz="2000" dirty="0">
                <a:solidFill>
                  <a:srgbClr val="006600"/>
                </a:solidFill>
                <a:latin typeface="+mj-lt"/>
              </a:rPr>
              <a:t>The units of V</a:t>
            </a:r>
            <a:r>
              <a:rPr lang="en-GB" sz="2000" baseline="-25000" dirty="0">
                <a:solidFill>
                  <a:srgbClr val="006600"/>
                </a:solidFill>
                <a:latin typeface="+mj-lt"/>
              </a:rPr>
              <a:t>1</a:t>
            </a:r>
            <a:r>
              <a:rPr lang="en-GB" sz="2000" dirty="0">
                <a:solidFill>
                  <a:srgbClr val="006600"/>
                </a:solidFill>
                <a:latin typeface="+mj-lt"/>
              </a:rPr>
              <a:t> &amp; V</a:t>
            </a:r>
            <a:r>
              <a:rPr lang="en-GB" sz="2000" baseline="-25000" dirty="0">
                <a:solidFill>
                  <a:srgbClr val="006600"/>
                </a:solidFill>
                <a:latin typeface="+mj-lt"/>
              </a:rPr>
              <a:t>2</a:t>
            </a:r>
            <a:r>
              <a:rPr lang="en-GB" sz="2000" dirty="0">
                <a:solidFill>
                  <a:srgbClr val="006600"/>
                </a:solidFill>
                <a:latin typeface="+mj-lt"/>
              </a:rPr>
              <a:t> must be the same (ml or L)</a:t>
            </a:r>
          </a:p>
        </p:txBody>
      </p:sp>
      <p:sp>
        <p:nvSpPr>
          <p:cNvPr id="30" name="مستطيل 1">
            <a:extLst>
              <a:ext uri="{FF2B5EF4-FFF2-40B4-BE49-F238E27FC236}">
                <a16:creationId xmlns:a16="http://schemas.microsoft.com/office/drawing/2014/main" id="{696ED4D6-EEA3-4358-9C9D-B57718D07B98}"/>
              </a:ext>
            </a:extLst>
          </p:cNvPr>
          <p:cNvSpPr/>
          <p:nvPr/>
        </p:nvSpPr>
        <p:spPr>
          <a:xfrm>
            <a:off x="202070" y="773314"/>
            <a:ext cx="7330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1"/>
                </a:solidFill>
              </a:rPr>
              <a:t>4.3 Concentration of solutions (Molarity and Dilution )</a:t>
            </a:r>
            <a:endParaRPr lang="ar-SA" sz="2400" b="1" dirty="0">
              <a:solidFill>
                <a:schemeClr val="accent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6087" y="1337491"/>
            <a:ext cx="1515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chemeClr val="accent2"/>
                </a:solidFill>
              </a:rPr>
              <a:t>Example: </a:t>
            </a:r>
          </a:p>
        </p:txBody>
      </p:sp>
    </p:spTree>
    <p:extLst>
      <p:ext uri="{BB962C8B-B14F-4D97-AF65-F5344CB8AC3E}">
        <p14:creationId xmlns:p14="http://schemas.microsoft.com/office/powerpoint/2010/main" val="25809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صورة 7">
            <a:extLst>
              <a:ext uri="{FF2B5EF4-FFF2-40B4-BE49-F238E27FC236}">
                <a16:creationId xmlns:a16="http://schemas.microsoft.com/office/drawing/2014/main" id="{D05050CE-BB7E-486C-9D40-8A88D0ACCA8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35" name="Rectangle 15">
            <a:extLst>
              <a:ext uri="{FF2B5EF4-FFF2-40B4-BE49-F238E27FC236}">
                <a16:creationId xmlns:a16="http://schemas.microsoft.com/office/drawing/2014/main" id="{A54620E3-C484-4005-93A6-70578E358F6D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4:  Chemical Bonding and Chemical Reactions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B1A4029A-589B-48D0-BEB1-2121364E4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4183" y="6690970"/>
            <a:ext cx="600075" cy="389467"/>
          </a:xfrm>
        </p:spPr>
        <p:txBody>
          <a:bodyPr/>
          <a:lstStyle/>
          <a:p>
            <a:fld id="{610F96AB-83DF-4AF5-BF46-4A27F3A041FE}" type="slidenum">
              <a:rPr lang="en-US" smtClean="0"/>
              <a:t>27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62398F6-6AF2-481D-9050-132BFA797D71}"/>
              </a:ext>
            </a:extLst>
          </p:cNvPr>
          <p:cNvSpPr txBox="1">
            <a:spLocks noChangeArrowheads="1"/>
          </p:cNvSpPr>
          <p:nvPr/>
        </p:nvSpPr>
        <p:spPr>
          <a:xfrm>
            <a:off x="214657" y="2122347"/>
            <a:ext cx="10712423" cy="5334000"/>
          </a:xfrm>
          <a:prstGeom prst="rect">
            <a:avLst/>
          </a:prstGeom>
        </p:spPr>
        <p:txBody>
          <a:bodyPr/>
          <a:lstStyle>
            <a:lvl1pPr marL="171450" indent="-171450" algn="l" defTabSz="857250" rtl="0" eaLnBrk="1" latinLnBrk="0" hangingPunct="1">
              <a:lnSpc>
                <a:spcPct val="90000"/>
              </a:lnSpc>
              <a:spcBef>
                <a:spcPts val="1125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625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2975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000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125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50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4375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ar-SA" sz="2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2-How </a:t>
            </a:r>
            <a:r>
              <a:rPr lang="en-US" altLang="ar-SA" sz="24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many mL of 5.0 </a:t>
            </a:r>
            <a:r>
              <a:rPr lang="en-US" altLang="ar-SA" sz="2400" b="1" i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</a:t>
            </a:r>
            <a:r>
              <a:rPr lang="en-US" altLang="ar-SA" sz="24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K</a:t>
            </a:r>
            <a:r>
              <a:rPr lang="en-US" altLang="ar-SA" sz="2400" b="1" baseline="-25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en-US" altLang="ar-SA" sz="24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Cr</a:t>
            </a:r>
            <a:r>
              <a:rPr lang="en-US" altLang="ar-SA" sz="2400" b="1" baseline="-25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en-US" altLang="ar-SA" sz="24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O</a:t>
            </a:r>
            <a:r>
              <a:rPr lang="en-US" altLang="ar-SA" sz="2400" b="1" baseline="-25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7</a:t>
            </a:r>
            <a:r>
              <a:rPr lang="en-US" altLang="ar-SA" sz="24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solution must be diluted to prepare 250 mL of 0.10 </a:t>
            </a:r>
            <a:r>
              <a:rPr lang="en-US" altLang="ar-SA" sz="2400" b="1" i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</a:t>
            </a:r>
            <a:r>
              <a:rPr lang="en-US" altLang="ar-SA" sz="24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solution?</a:t>
            </a:r>
          </a:p>
          <a:p>
            <a:pPr>
              <a:buFontTx/>
              <a:buNone/>
            </a:pPr>
            <a:endParaRPr lang="en-US" altLang="ar-SA" sz="2400" dirty="0">
              <a:latin typeface="+mj-lt"/>
            </a:endParaRPr>
          </a:p>
          <a:p>
            <a:pPr>
              <a:buFontTx/>
              <a:buNone/>
            </a:pPr>
            <a:endParaRPr lang="en-US" altLang="ar-SA" sz="2400" dirty="0">
              <a:latin typeface="+mj-lt"/>
            </a:endParaRPr>
          </a:p>
          <a:p>
            <a:pPr marL="0" indent="0">
              <a:buNone/>
            </a:pPr>
            <a:endParaRPr lang="en-US" altLang="ar-SA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2A259870-2391-4834-89B4-4162B07F9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725" y="3073612"/>
            <a:ext cx="12511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ar-SA" sz="2800" b="1" dirty="0">
                <a:solidFill>
                  <a:srgbClr val="92D050"/>
                </a:solidFill>
                <a:latin typeface="+mj-lt"/>
              </a:rPr>
              <a:t>V</a:t>
            </a:r>
            <a:r>
              <a:rPr lang="en-US" altLang="ar-SA" sz="2800" b="1" baseline="-25000" dirty="0">
                <a:solidFill>
                  <a:srgbClr val="92D050"/>
                </a:solidFill>
                <a:latin typeface="+mj-lt"/>
              </a:rPr>
              <a:t>1</a:t>
            </a:r>
            <a:r>
              <a:rPr lang="en-US" altLang="ar-SA" sz="2800" b="1" dirty="0">
                <a:solidFill>
                  <a:srgbClr val="92D050"/>
                </a:solidFill>
                <a:latin typeface="+mj-lt"/>
              </a:rPr>
              <a:t> = ?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7DC7F67-A4B8-4CF3-9D1E-D635513C5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7235" y="3115805"/>
            <a:ext cx="1958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ar-SA" sz="2800" b="1" i="1" dirty="0">
                <a:latin typeface="+mj-lt"/>
              </a:rPr>
              <a:t>M</a:t>
            </a:r>
            <a:r>
              <a:rPr lang="en-US" altLang="ar-SA" sz="2800" b="1" i="1" baseline="-25000" dirty="0">
                <a:latin typeface="+mj-lt"/>
              </a:rPr>
              <a:t>1</a:t>
            </a:r>
            <a:r>
              <a:rPr lang="en-US" altLang="ar-SA" sz="2800" b="1" dirty="0">
                <a:latin typeface="+mj-lt"/>
              </a:rPr>
              <a:t> = 5.0</a:t>
            </a:r>
            <a:r>
              <a:rPr lang="en-US" altLang="ar-SA" sz="2800" b="1" i="1" dirty="0">
                <a:latin typeface="+mj-lt"/>
              </a:rPr>
              <a:t>M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E0E2D6E8-EA85-4245-A736-E21B8FC7A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269" y="3153161"/>
            <a:ext cx="21924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ar-SA" sz="2800" b="1" i="1" dirty="0">
                <a:latin typeface="+mj-lt"/>
              </a:rPr>
              <a:t>M</a:t>
            </a:r>
            <a:r>
              <a:rPr lang="en-US" altLang="ar-SA" sz="2800" b="1" i="1" baseline="-25000" dirty="0">
                <a:latin typeface="+mj-lt"/>
              </a:rPr>
              <a:t>2</a:t>
            </a:r>
            <a:r>
              <a:rPr lang="en-US" altLang="ar-SA" sz="2800" b="1" dirty="0">
                <a:latin typeface="+mj-lt"/>
              </a:rPr>
              <a:t> = 0.10</a:t>
            </a:r>
            <a:r>
              <a:rPr lang="en-US" altLang="ar-SA" sz="2800" b="1" i="1" dirty="0">
                <a:latin typeface="+mj-lt"/>
              </a:rPr>
              <a:t>M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E8B02B62-F0D9-4E1E-AB0E-59760FFD0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4108" y="3123497"/>
            <a:ext cx="23891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ar-SA" sz="2800" b="1" dirty="0">
                <a:latin typeface="+mj-lt"/>
              </a:rPr>
              <a:t>V</a:t>
            </a:r>
            <a:r>
              <a:rPr lang="en-US" altLang="ar-SA" sz="2800" b="1" baseline="-25000" dirty="0">
                <a:latin typeface="+mj-lt"/>
              </a:rPr>
              <a:t>2</a:t>
            </a:r>
            <a:r>
              <a:rPr lang="en-US" altLang="ar-SA" sz="2800" b="1" dirty="0">
                <a:latin typeface="+mj-lt"/>
              </a:rPr>
              <a:t> = 250 mL</a:t>
            </a: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B69E7570-ADF1-4D96-BDA7-F215AA0BD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0514" y="3832755"/>
            <a:ext cx="6867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ar-SA" sz="3200" i="1" dirty="0">
                <a:latin typeface="+mj-lt"/>
              </a:rPr>
              <a:t>M</a:t>
            </a:r>
            <a:r>
              <a:rPr lang="en-US" altLang="ar-SA" sz="3200" i="1" baseline="-25000" dirty="0">
                <a:latin typeface="+mj-lt"/>
              </a:rPr>
              <a:t>1</a:t>
            </a:r>
            <a:endParaRPr lang="en-US" altLang="ar-SA" sz="3200" i="1" dirty="0">
              <a:latin typeface="+mj-lt"/>
            </a:endParaRP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6B095988-BCD4-4878-9A71-3D3A83704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8511" y="3889568"/>
            <a:ext cx="19164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ar-SA" sz="2800" i="1" dirty="0">
                <a:latin typeface="+mj-lt"/>
              </a:rPr>
              <a:t>M</a:t>
            </a:r>
            <a:r>
              <a:rPr lang="en-US" altLang="ar-SA" sz="2800" baseline="-25000" dirty="0">
                <a:latin typeface="+mj-lt"/>
              </a:rPr>
              <a:t>2</a:t>
            </a:r>
            <a:r>
              <a:rPr lang="en-US" altLang="ar-SA" sz="2800" dirty="0">
                <a:latin typeface="+mj-lt"/>
              </a:rPr>
              <a:t>V</a:t>
            </a:r>
            <a:r>
              <a:rPr lang="en-US" altLang="ar-SA" sz="2800" baseline="-25000" dirty="0">
                <a:latin typeface="+mj-lt"/>
              </a:rPr>
              <a:t>2  </a:t>
            </a:r>
            <a:r>
              <a:rPr lang="en-US" altLang="ar-SA" sz="2800" dirty="0">
                <a:latin typeface="+mj-lt"/>
              </a:rPr>
              <a:t>/ V</a:t>
            </a:r>
            <a:r>
              <a:rPr lang="en-US" altLang="ar-SA" sz="2800" baseline="-25000" dirty="0">
                <a:latin typeface="+mj-lt"/>
              </a:rPr>
              <a:t>1</a:t>
            </a:r>
            <a:endParaRPr lang="en-US" altLang="ar-SA" sz="2800" dirty="0">
              <a:latin typeface="+mj-lt"/>
            </a:endParaRPr>
          </a:p>
          <a:p>
            <a:endParaRPr lang="en-US" altLang="ar-SA" sz="2800" i="1" dirty="0">
              <a:latin typeface="+mj-lt"/>
            </a:endParaRP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9776011E-2EEF-44F9-AEFD-D6EA778FD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7235" y="3894310"/>
            <a:ext cx="4654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ar-SA" sz="2800" dirty="0">
                <a:latin typeface="+mj-lt"/>
              </a:rPr>
              <a:t>=</a:t>
            </a:r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48438DE7-CBA5-4E66-8EC5-B032D8513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0514" y="4713727"/>
            <a:ext cx="53465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ar-SA" sz="2800" dirty="0">
                <a:latin typeface="+mj-lt"/>
              </a:rPr>
              <a:t>V</a:t>
            </a:r>
            <a:r>
              <a:rPr lang="en-US" altLang="ar-SA" sz="2800" baseline="-25000" dirty="0">
                <a:latin typeface="+mj-lt"/>
              </a:rPr>
              <a:t>1</a:t>
            </a:r>
            <a:r>
              <a:rPr lang="en-US" altLang="ar-SA" sz="2800" dirty="0">
                <a:latin typeface="+mj-lt"/>
              </a:rPr>
              <a:t> = 250 ml ×0.1M /5ml  </a:t>
            </a:r>
            <a:r>
              <a:rPr lang="en-US" altLang="ar-SA" sz="2800" dirty="0">
                <a:solidFill>
                  <a:srgbClr val="0070C0"/>
                </a:solidFill>
                <a:latin typeface="+mj-lt"/>
              </a:rPr>
              <a:t>= </a:t>
            </a:r>
            <a:r>
              <a:rPr lang="en-US" altLang="ar-SA" sz="2800" b="1" dirty="0">
                <a:solidFill>
                  <a:srgbClr val="0070C0"/>
                </a:solidFill>
                <a:latin typeface="+mj-lt"/>
              </a:rPr>
              <a:t>5 ml</a:t>
            </a:r>
          </a:p>
        </p:txBody>
      </p:sp>
      <p:sp>
        <p:nvSpPr>
          <p:cNvPr id="14" name="مستطيل 1">
            <a:extLst>
              <a:ext uri="{FF2B5EF4-FFF2-40B4-BE49-F238E27FC236}">
                <a16:creationId xmlns:a16="http://schemas.microsoft.com/office/drawing/2014/main" id="{696ED4D6-EEA3-4358-9C9D-B57718D07B98}"/>
              </a:ext>
            </a:extLst>
          </p:cNvPr>
          <p:cNvSpPr/>
          <p:nvPr/>
        </p:nvSpPr>
        <p:spPr>
          <a:xfrm>
            <a:off x="202070" y="773314"/>
            <a:ext cx="7330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1"/>
                </a:solidFill>
              </a:rPr>
              <a:t>4.3 Concentration of solutions (Molarity and Dilution )</a:t>
            </a:r>
            <a:endParaRPr lang="ar-SA" sz="2400" b="1" dirty="0">
              <a:solidFill>
                <a:schemeClr val="accent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6087" y="1337491"/>
            <a:ext cx="1515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chemeClr val="accent2"/>
                </a:solidFill>
              </a:rPr>
              <a:t>Example: </a:t>
            </a:r>
          </a:p>
        </p:txBody>
      </p:sp>
    </p:spTree>
    <p:extLst>
      <p:ext uri="{BB962C8B-B14F-4D97-AF65-F5344CB8AC3E}">
        <p14:creationId xmlns:p14="http://schemas.microsoft.com/office/powerpoint/2010/main" val="247115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صورة 7">
            <a:extLst>
              <a:ext uri="{FF2B5EF4-FFF2-40B4-BE49-F238E27FC236}">
                <a16:creationId xmlns:a16="http://schemas.microsoft.com/office/drawing/2014/main" id="{D05050CE-BB7E-486C-9D40-8A88D0ACCA8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35" name="Rectangle 15">
            <a:extLst>
              <a:ext uri="{FF2B5EF4-FFF2-40B4-BE49-F238E27FC236}">
                <a16:creationId xmlns:a16="http://schemas.microsoft.com/office/drawing/2014/main" id="{A54620E3-C484-4005-93A6-70578E358F6D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4:  Chemical Bonding and Chemical Reactions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B1A4029A-589B-48D0-BEB1-2121364E4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4183" y="6690970"/>
            <a:ext cx="600075" cy="389467"/>
          </a:xfrm>
        </p:spPr>
        <p:txBody>
          <a:bodyPr/>
          <a:lstStyle/>
          <a:p>
            <a:fld id="{610F96AB-83DF-4AF5-BF46-4A27F3A041FE}" type="slidenum">
              <a:rPr lang="en-US" smtClean="0"/>
              <a:t>28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62398F6-6AF2-481D-9050-132BFA797D71}"/>
              </a:ext>
            </a:extLst>
          </p:cNvPr>
          <p:cNvSpPr txBox="1">
            <a:spLocks noChangeArrowheads="1"/>
          </p:cNvSpPr>
          <p:nvPr/>
        </p:nvSpPr>
        <p:spPr>
          <a:xfrm>
            <a:off x="226087" y="1859457"/>
            <a:ext cx="10712423" cy="939595"/>
          </a:xfrm>
          <a:prstGeom prst="rect">
            <a:avLst/>
          </a:prstGeom>
        </p:spPr>
        <p:txBody>
          <a:bodyPr/>
          <a:lstStyle>
            <a:lvl1pPr marL="171450" indent="-171450" algn="l" defTabSz="857250" rtl="0" eaLnBrk="1" latinLnBrk="0" hangingPunct="1">
              <a:lnSpc>
                <a:spcPct val="90000"/>
              </a:lnSpc>
              <a:spcBef>
                <a:spcPts val="1125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625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2975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000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125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50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4375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ar-SA" sz="2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3- If 10.0 mL of a 10.0 </a:t>
            </a:r>
            <a:r>
              <a:rPr lang="en-US" altLang="ar-SA" sz="2400" b="1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</a:t>
            </a:r>
            <a:r>
              <a:rPr lang="en-US" altLang="ar-SA" sz="2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stock solution of </a:t>
            </a:r>
            <a:r>
              <a:rPr lang="en-US" altLang="ar-SA" sz="2400" b="1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NaOH</a:t>
            </a:r>
            <a:r>
              <a:rPr lang="en-US" altLang="ar-SA" sz="2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is diluted to 250 mL, what is the concentration of the resulting solution?</a:t>
            </a:r>
            <a:endParaRPr lang="en-US" altLang="ar-SA" sz="24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47065E06-45A0-45E0-B70B-41C8D52B0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3838" y="3122306"/>
            <a:ext cx="23677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ar-SA" sz="2800" b="1" dirty="0">
                <a:latin typeface="+mj-lt"/>
              </a:rPr>
              <a:t>V</a:t>
            </a:r>
            <a:r>
              <a:rPr lang="en-US" altLang="ar-SA" sz="2800" b="1" baseline="-25000" dirty="0">
                <a:latin typeface="+mj-lt"/>
              </a:rPr>
              <a:t>1</a:t>
            </a:r>
            <a:r>
              <a:rPr lang="en-US" altLang="ar-SA" sz="2800" b="1" dirty="0">
                <a:latin typeface="+mj-lt"/>
              </a:rPr>
              <a:t>= 10.0 mL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B25DC1A2-A6DB-46AF-84CF-68ACBC016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210" y="3170128"/>
            <a:ext cx="12296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ar-SA" sz="2800" b="1" dirty="0">
                <a:solidFill>
                  <a:srgbClr val="92D050"/>
                </a:solidFill>
                <a:latin typeface="+mj-lt"/>
              </a:rPr>
              <a:t>M</a:t>
            </a:r>
            <a:r>
              <a:rPr lang="en-US" altLang="ar-SA" sz="2800" b="1" baseline="-25000" dirty="0">
                <a:solidFill>
                  <a:srgbClr val="92D050"/>
                </a:solidFill>
                <a:latin typeface="+mj-lt"/>
              </a:rPr>
              <a:t>2</a:t>
            </a:r>
            <a:r>
              <a:rPr lang="en-US" altLang="ar-SA" sz="2800" b="1" dirty="0">
                <a:solidFill>
                  <a:srgbClr val="92D050"/>
                </a:solidFill>
                <a:latin typeface="+mj-lt"/>
              </a:rPr>
              <a:t>= ?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CE043125-4EE7-41EA-9E22-70D2698D6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066" y="3151307"/>
            <a:ext cx="21781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ar-SA" sz="2800" b="1" i="1" dirty="0">
                <a:latin typeface="+mj-lt"/>
              </a:rPr>
              <a:t>M</a:t>
            </a:r>
            <a:r>
              <a:rPr lang="en-US" altLang="ar-SA" sz="2800" b="1" i="1" baseline="-25000" dirty="0">
                <a:latin typeface="+mj-lt"/>
              </a:rPr>
              <a:t>1</a:t>
            </a:r>
            <a:r>
              <a:rPr lang="en-US" altLang="ar-SA" sz="2800" b="1" dirty="0">
                <a:latin typeface="+mj-lt"/>
              </a:rPr>
              <a:t> = 10.0</a:t>
            </a:r>
            <a:r>
              <a:rPr lang="en-US" altLang="ar-SA" sz="2800" b="1" i="1" dirty="0">
                <a:latin typeface="+mj-lt"/>
              </a:rPr>
              <a:t>M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93D813AE-E9F6-4FF8-BA37-037DE7F87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113" y="3117564"/>
            <a:ext cx="23891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ar-SA" sz="2800" b="1" dirty="0">
                <a:latin typeface="+mj-lt"/>
              </a:rPr>
              <a:t>V</a:t>
            </a:r>
            <a:r>
              <a:rPr lang="en-US" altLang="ar-SA" sz="2800" b="1" baseline="-25000" dirty="0">
                <a:latin typeface="+mj-lt"/>
              </a:rPr>
              <a:t>2</a:t>
            </a:r>
            <a:r>
              <a:rPr lang="en-US" altLang="ar-SA" sz="2800" b="1" dirty="0">
                <a:latin typeface="+mj-lt"/>
              </a:rPr>
              <a:t> = 250 mL</a:t>
            </a:r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C73D26C7-DF8F-46C0-8718-3DD8CF3FF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055" y="4165192"/>
            <a:ext cx="6867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ar-SA" sz="3200" i="1" dirty="0">
                <a:latin typeface="+mj-lt"/>
              </a:rPr>
              <a:t>M</a:t>
            </a:r>
            <a:r>
              <a:rPr lang="en-US" altLang="ar-SA" sz="3200" i="1" baseline="-25000" dirty="0">
                <a:latin typeface="+mj-lt"/>
              </a:rPr>
              <a:t>1 </a:t>
            </a:r>
            <a:endParaRPr lang="en-US" altLang="ar-SA" sz="3200" i="1" dirty="0">
              <a:latin typeface="+mj-lt"/>
            </a:endParaRP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79D82CDF-2494-42AD-BB2B-7F123F4BF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038" y="4226747"/>
            <a:ext cx="5043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ar-SA" sz="3200" dirty="0">
                <a:latin typeface="+mj-lt"/>
              </a:rPr>
              <a:t>=</a:t>
            </a:r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id="{6AC6037E-1F43-441F-942C-6C6316A45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6516" y="4226747"/>
            <a:ext cx="19864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ar-SA" sz="3200" i="1" dirty="0">
                <a:latin typeface="+mj-lt"/>
              </a:rPr>
              <a:t>M</a:t>
            </a:r>
            <a:r>
              <a:rPr lang="en-US" altLang="ar-SA" sz="3200" baseline="-25000" dirty="0">
                <a:latin typeface="+mj-lt"/>
              </a:rPr>
              <a:t>2</a:t>
            </a:r>
            <a:r>
              <a:rPr lang="en-US" altLang="ar-SA" sz="3200" dirty="0">
                <a:latin typeface="+mj-lt"/>
              </a:rPr>
              <a:t>V</a:t>
            </a:r>
            <a:r>
              <a:rPr lang="en-US" altLang="ar-SA" sz="3200" baseline="-25000" dirty="0">
                <a:latin typeface="+mj-lt"/>
              </a:rPr>
              <a:t>2</a:t>
            </a:r>
            <a:r>
              <a:rPr lang="en-US" altLang="ar-SA" sz="3200" dirty="0">
                <a:latin typeface="+mj-lt"/>
              </a:rPr>
              <a:t>/V</a:t>
            </a:r>
            <a:r>
              <a:rPr lang="en-US" altLang="ar-SA" sz="3200" baseline="-25000" dirty="0">
                <a:latin typeface="+mj-lt"/>
              </a:rPr>
              <a:t>1</a:t>
            </a:r>
            <a:endParaRPr lang="en-US" altLang="ar-SA" sz="3200" dirty="0">
              <a:latin typeface="+mj-lt"/>
            </a:endParaRPr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50CBDD0E-37E2-403C-9592-EE79BCFC2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055" y="5131133"/>
            <a:ext cx="52636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ar-SA" sz="2800" i="1" dirty="0">
                <a:latin typeface="+mj-lt"/>
              </a:rPr>
              <a:t>M</a:t>
            </a:r>
            <a:r>
              <a:rPr lang="en-US" altLang="ar-SA" sz="2800" i="1" baseline="-25000" dirty="0">
                <a:latin typeface="+mj-lt"/>
              </a:rPr>
              <a:t>1  </a:t>
            </a:r>
            <a:r>
              <a:rPr lang="en-US" altLang="ar-SA" sz="2800" dirty="0">
                <a:latin typeface="+mj-lt"/>
              </a:rPr>
              <a:t>= 10ml ×10M /250ml </a:t>
            </a:r>
            <a:r>
              <a:rPr lang="en-US" altLang="ar-SA" sz="2800" dirty="0">
                <a:solidFill>
                  <a:srgbClr val="0070C0"/>
                </a:solidFill>
                <a:latin typeface="+mj-lt"/>
              </a:rPr>
              <a:t>= </a:t>
            </a:r>
            <a:r>
              <a:rPr lang="en-US" altLang="ar-SA" sz="2800" b="1" dirty="0">
                <a:solidFill>
                  <a:srgbClr val="0070C0"/>
                </a:solidFill>
                <a:latin typeface="+mj-lt"/>
              </a:rPr>
              <a:t>0.4 </a:t>
            </a:r>
            <a:r>
              <a:rPr lang="en-US" altLang="ar-SA" sz="2800" b="1" i="1" dirty="0">
                <a:solidFill>
                  <a:srgbClr val="0070C0"/>
                </a:solidFill>
                <a:latin typeface="+mj-lt"/>
              </a:rPr>
              <a:t>M</a:t>
            </a:r>
          </a:p>
        </p:txBody>
      </p:sp>
      <p:sp>
        <p:nvSpPr>
          <p:cNvPr id="15" name="مستطيل 1">
            <a:extLst>
              <a:ext uri="{FF2B5EF4-FFF2-40B4-BE49-F238E27FC236}">
                <a16:creationId xmlns:a16="http://schemas.microsoft.com/office/drawing/2014/main" id="{696ED4D6-EEA3-4358-9C9D-B57718D07B98}"/>
              </a:ext>
            </a:extLst>
          </p:cNvPr>
          <p:cNvSpPr/>
          <p:nvPr/>
        </p:nvSpPr>
        <p:spPr>
          <a:xfrm>
            <a:off x="202070" y="773314"/>
            <a:ext cx="7330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1"/>
                </a:solidFill>
              </a:rPr>
              <a:t>4.3 Concentration of solutions (Molarity and Dilution )</a:t>
            </a:r>
            <a:endParaRPr lang="ar-SA" sz="2400" b="1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6087" y="1337491"/>
            <a:ext cx="1515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chemeClr val="accent2"/>
                </a:solidFill>
              </a:rPr>
              <a:t>Example: </a:t>
            </a:r>
          </a:p>
        </p:txBody>
      </p:sp>
    </p:spTree>
    <p:extLst>
      <p:ext uri="{BB962C8B-B14F-4D97-AF65-F5344CB8AC3E}">
        <p14:creationId xmlns:p14="http://schemas.microsoft.com/office/powerpoint/2010/main" val="21677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صورة 7">
            <a:extLst>
              <a:ext uri="{FF2B5EF4-FFF2-40B4-BE49-F238E27FC236}">
                <a16:creationId xmlns:a16="http://schemas.microsoft.com/office/drawing/2014/main" id="{D05050CE-BB7E-486C-9D40-8A88D0ACCA8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35" name="Rectangle 15">
            <a:extLst>
              <a:ext uri="{FF2B5EF4-FFF2-40B4-BE49-F238E27FC236}">
                <a16:creationId xmlns:a16="http://schemas.microsoft.com/office/drawing/2014/main" id="{A54620E3-C484-4005-93A6-70578E358F6D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4:  Chemical Bonding and Chemical Reactions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B1A4029A-589B-48D0-BEB1-2121364E4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4183" y="6690970"/>
            <a:ext cx="600075" cy="389467"/>
          </a:xfrm>
        </p:spPr>
        <p:txBody>
          <a:bodyPr/>
          <a:lstStyle/>
          <a:p>
            <a:fld id="{610F96AB-83DF-4AF5-BF46-4A27F3A041FE}" type="slidenum">
              <a:rPr lang="en-US" smtClean="0"/>
              <a:t>29</a:t>
            </a:fld>
            <a:endParaRPr lang="en-US" dirty="0"/>
          </a:p>
        </p:txBody>
      </p:sp>
      <p:sp>
        <p:nvSpPr>
          <p:cNvPr id="14" name="مستطيل 1">
            <a:extLst>
              <a:ext uri="{FF2B5EF4-FFF2-40B4-BE49-F238E27FC236}">
                <a16:creationId xmlns:a16="http://schemas.microsoft.com/office/drawing/2014/main" id="{696ED4D6-EEA3-4358-9C9D-B57718D07B98}"/>
              </a:ext>
            </a:extLst>
          </p:cNvPr>
          <p:cNvSpPr/>
          <p:nvPr/>
        </p:nvSpPr>
        <p:spPr>
          <a:xfrm>
            <a:off x="202070" y="773314"/>
            <a:ext cx="7330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1"/>
                </a:solidFill>
              </a:rPr>
              <a:t>4.3 Concentration of solutions (Molarity and Dilution )</a:t>
            </a:r>
            <a:endParaRPr lang="ar-SA" sz="2400" b="1" dirty="0">
              <a:solidFill>
                <a:schemeClr val="accent1"/>
              </a:solidFill>
            </a:endParaRPr>
          </a:p>
        </p:txBody>
      </p:sp>
      <p:pic>
        <p:nvPicPr>
          <p:cNvPr id="19" name="Picture 6" descr="Z:\50627 IRDVD Tro Chemistry A Molecular Approach\Working Files 50627\JPEG 50627\ch04\04_Pg157_UnFigure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83"/>
          <a:stretch>
            <a:fillRect/>
          </a:stretch>
        </p:blipFill>
        <p:spPr bwMode="auto">
          <a:xfrm>
            <a:off x="1238714" y="5370472"/>
            <a:ext cx="85344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61036862"/>
              </p:ext>
            </p:extLst>
          </p:nvPr>
        </p:nvGraphicFramePr>
        <p:xfrm>
          <a:off x="394474" y="1793345"/>
          <a:ext cx="10222881" cy="2832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6264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4:  Chemical Bonding and Chemical Reactions</a:t>
            </a:r>
          </a:p>
        </p:txBody>
      </p:sp>
      <p:pic>
        <p:nvPicPr>
          <p:cNvPr id="17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3</a:t>
            </a:fld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0" y="821665"/>
            <a:ext cx="346069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dirty="0">
                <a:solidFill>
                  <a:schemeClr val="accent2"/>
                </a:solidFill>
              </a:rPr>
              <a:t>4.1  Reaction Stoichiometry</a:t>
            </a:r>
            <a:endParaRPr lang="ar-SA" sz="2200" b="1" dirty="0">
              <a:solidFill>
                <a:schemeClr val="accent2"/>
              </a:solidFill>
            </a:endParaRPr>
          </a:p>
        </p:txBody>
      </p:sp>
      <p:sp>
        <p:nvSpPr>
          <p:cNvPr id="25" name="Rectangle 24"/>
          <p:cNvSpPr>
            <a:spLocks noGrp="1" noChangeArrowheads="1"/>
          </p:cNvSpPr>
          <p:nvPr/>
        </p:nvSpPr>
        <p:spPr bwMode="auto">
          <a:xfrm>
            <a:off x="193040" y="1754473"/>
            <a:ext cx="1123696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lc="http://schemas.openxmlformats.org/drawingml/2006/lockedCanvas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200" b="1" dirty="0"/>
              <a:t> </a:t>
            </a:r>
            <a:r>
              <a:rPr lang="en-US" sz="2200" b="1" dirty="0">
                <a:solidFill>
                  <a:srgbClr val="C00000"/>
                </a:solidFill>
              </a:rPr>
              <a:t>Two important questions:</a:t>
            </a:r>
          </a:p>
          <a:p>
            <a:pPr eaLnBrk="1" hangingPunct="1">
              <a:buFontTx/>
              <a:buNone/>
            </a:pPr>
            <a:r>
              <a:rPr lang="en-US" sz="2200" b="1" dirty="0">
                <a:solidFill>
                  <a:schemeClr val="accent2"/>
                </a:solidFill>
              </a:rPr>
              <a:t> </a:t>
            </a:r>
            <a:r>
              <a:rPr lang="en-US" sz="2200" b="1" dirty="0" smtClean="0">
                <a:solidFill>
                  <a:schemeClr val="accent2"/>
                </a:solidFill>
              </a:rPr>
              <a:t>1- How </a:t>
            </a:r>
            <a:r>
              <a:rPr lang="en-US" sz="2200" b="1" dirty="0">
                <a:solidFill>
                  <a:schemeClr val="accent2"/>
                </a:solidFill>
              </a:rPr>
              <a:t>much </a:t>
            </a:r>
            <a:r>
              <a:rPr lang="en-US" sz="2200" b="1" u="sng" dirty="0">
                <a:solidFill>
                  <a:schemeClr val="accent2"/>
                </a:solidFill>
              </a:rPr>
              <a:t>product</a:t>
            </a:r>
            <a:r>
              <a:rPr lang="en-US" sz="2200" b="1" dirty="0">
                <a:solidFill>
                  <a:schemeClr val="accent2"/>
                </a:solidFill>
              </a:rPr>
              <a:t> will be formed from specific amount of reactants?</a:t>
            </a:r>
          </a:p>
          <a:p>
            <a:pPr algn="ctr" eaLnBrk="1" hangingPunct="1">
              <a:buFontTx/>
              <a:buNone/>
            </a:pPr>
            <a:r>
              <a:rPr lang="en-US" sz="2200" b="1" dirty="0"/>
              <a:t> e.g. 6.0 g reactant→ ? </a:t>
            </a:r>
            <a:r>
              <a:rPr lang="en-US" sz="2200" b="1" dirty="0" smtClean="0"/>
              <a:t>Product</a:t>
            </a:r>
          </a:p>
          <a:p>
            <a:pPr algn="ctr" eaLnBrk="1" hangingPunct="1">
              <a:buFontTx/>
              <a:buNone/>
            </a:pPr>
            <a:endParaRPr lang="en-US" sz="2200" b="1" dirty="0"/>
          </a:p>
          <a:p>
            <a:pPr eaLnBrk="1" hangingPunct="1">
              <a:buFontTx/>
              <a:buNone/>
            </a:pPr>
            <a:r>
              <a:rPr lang="en-US" sz="2200" b="1" dirty="0">
                <a:solidFill>
                  <a:schemeClr val="accent2"/>
                </a:solidFill>
              </a:rPr>
              <a:t> </a:t>
            </a:r>
            <a:r>
              <a:rPr lang="en-US" sz="2200" b="1" dirty="0" smtClean="0">
                <a:solidFill>
                  <a:schemeClr val="accent2"/>
                </a:solidFill>
              </a:rPr>
              <a:t>2- How </a:t>
            </a:r>
            <a:r>
              <a:rPr lang="en-US" sz="2200" b="1" dirty="0">
                <a:solidFill>
                  <a:schemeClr val="accent2"/>
                </a:solidFill>
              </a:rPr>
              <a:t>much </a:t>
            </a:r>
            <a:r>
              <a:rPr lang="en-US" sz="2200" b="1" u="sng" dirty="0">
                <a:solidFill>
                  <a:schemeClr val="accent2"/>
                </a:solidFill>
              </a:rPr>
              <a:t>starting</a:t>
            </a:r>
            <a:r>
              <a:rPr lang="en-US" sz="2200" b="1" dirty="0">
                <a:solidFill>
                  <a:schemeClr val="accent2"/>
                </a:solidFill>
              </a:rPr>
              <a:t> reactants must be used to obtain a specific amount of product?</a:t>
            </a:r>
          </a:p>
          <a:p>
            <a:pPr algn="ctr" eaLnBrk="1" hangingPunct="1">
              <a:buFontTx/>
              <a:buNone/>
            </a:pPr>
            <a:r>
              <a:rPr lang="en-US" sz="2200" b="1" dirty="0"/>
              <a:t> e.g. ? reactant → 6.0 g product</a:t>
            </a:r>
          </a:p>
        </p:txBody>
      </p:sp>
      <p:pic>
        <p:nvPicPr>
          <p:cNvPr id="13" name="Picture 12" descr="04_Pg128_UnFigure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421" y="4763864"/>
            <a:ext cx="9099550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67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صورة 7">
            <a:extLst>
              <a:ext uri="{FF2B5EF4-FFF2-40B4-BE49-F238E27FC236}">
                <a16:creationId xmlns:a16="http://schemas.microsoft.com/office/drawing/2014/main" id="{D05050CE-BB7E-486C-9D40-8A88D0ACCA8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35" name="Rectangle 15">
            <a:extLst>
              <a:ext uri="{FF2B5EF4-FFF2-40B4-BE49-F238E27FC236}">
                <a16:creationId xmlns:a16="http://schemas.microsoft.com/office/drawing/2014/main" id="{A54620E3-C484-4005-93A6-70578E358F6D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4:  Chemical Bonding and Chemical Reactions</a:t>
            </a:r>
          </a:p>
        </p:txBody>
      </p:sp>
      <p:sp>
        <p:nvSpPr>
          <p:cNvPr id="14" name="مستطيل 1">
            <a:extLst>
              <a:ext uri="{FF2B5EF4-FFF2-40B4-BE49-F238E27FC236}">
                <a16:creationId xmlns:a16="http://schemas.microsoft.com/office/drawing/2014/main" id="{696ED4D6-EEA3-4358-9C9D-B57718D07B98}"/>
              </a:ext>
            </a:extLst>
          </p:cNvPr>
          <p:cNvSpPr/>
          <p:nvPr/>
        </p:nvSpPr>
        <p:spPr>
          <a:xfrm>
            <a:off x="202070" y="773314"/>
            <a:ext cx="7330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1"/>
                </a:solidFill>
              </a:rPr>
              <a:t>4.3 Concentration of solutions (Molarity and Dilution )</a:t>
            </a:r>
            <a:endParaRPr lang="ar-SA" sz="2400" b="1" dirty="0">
              <a:solidFill>
                <a:schemeClr val="accent1"/>
              </a:solidFill>
            </a:endParaRPr>
          </a:p>
        </p:txBody>
      </p:sp>
      <p:sp>
        <p:nvSpPr>
          <p:cNvPr id="47" name="Rectangle 46"/>
          <p:cNvSpPr>
            <a:spLocks noGrp="1" noChangeArrowheads="1"/>
          </p:cNvSpPr>
          <p:nvPr/>
        </p:nvSpPr>
        <p:spPr bwMode="auto">
          <a:xfrm>
            <a:off x="0" y="874991"/>
            <a:ext cx="10957942" cy="1289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200" b="1" dirty="0" smtClean="0">
                <a:solidFill>
                  <a:schemeClr val="accent2"/>
                </a:solidFill>
              </a:rPr>
              <a:t>Example: </a:t>
            </a:r>
          </a:p>
          <a:p>
            <a:r>
              <a:rPr lang="en-US" altLang="en-US" sz="2200" dirty="0" smtClean="0">
                <a:solidFill>
                  <a:schemeClr val="accent2"/>
                </a:solidFill>
              </a:rPr>
              <a:t>What volume of 0.150 M </a:t>
            </a:r>
            <a:r>
              <a:rPr lang="en-US" altLang="en-US" sz="2200" dirty="0" err="1" smtClean="0">
                <a:solidFill>
                  <a:schemeClr val="accent2"/>
                </a:solidFill>
              </a:rPr>
              <a:t>KCl</a:t>
            </a:r>
            <a:r>
              <a:rPr lang="en-US" altLang="en-US" sz="2200" dirty="0" smtClean="0">
                <a:solidFill>
                  <a:schemeClr val="accent2"/>
                </a:solidFill>
              </a:rPr>
              <a:t> is required to completely react with 0.150 L of 0.175 M </a:t>
            </a:r>
            <a:r>
              <a:rPr lang="en-US" altLang="en-US" sz="2200" dirty="0" err="1" smtClean="0">
                <a:solidFill>
                  <a:schemeClr val="accent2"/>
                </a:solidFill>
              </a:rPr>
              <a:t>Pb</a:t>
            </a:r>
            <a:r>
              <a:rPr lang="en-US" altLang="en-US" sz="2200" dirty="0" smtClean="0">
                <a:solidFill>
                  <a:schemeClr val="accent2"/>
                </a:solidFill>
              </a:rPr>
              <a:t>(NO</a:t>
            </a:r>
            <a:r>
              <a:rPr lang="en-US" altLang="en-US" sz="2200" baseline="-25000" dirty="0" smtClean="0">
                <a:solidFill>
                  <a:schemeClr val="accent2"/>
                </a:solidFill>
              </a:rPr>
              <a:t>3</a:t>
            </a:r>
            <a:r>
              <a:rPr lang="en-US" altLang="en-US" sz="2200" dirty="0" smtClean="0">
                <a:solidFill>
                  <a:schemeClr val="accent2"/>
                </a:solidFill>
              </a:rPr>
              <a:t>)</a:t>
            </a:r>
            <a:r>
              <a:rPr lang="en-US" altLang="en-US" sz="2200" baseline="-25000" dirty="0" smtClean="0">
                <a:solidFill>
                  <a:schemeClr val="accent2"/>
                </a:solidFill>
              </a:rPr>
              <a:t>2 </a:t>
            </a:r>
            <a:r>
              <a:rPr lang="en-US" altLang="en-US" sz="2200" dirty="0" smtClean="0">
                <a:solidFill>
                  <a:schemeClr val="accent2"/>
                </a:solidFill>
              </a:rPr>
              <a:t>: </a:t>
            </a:r>
            <a:endParaRPr lang="en-US" altLang="en-US" sz="2200" b="1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00317" y="1996582"/>
            <a:ext cx="6467707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chemeClr val="accent2"/>
                </a:solidFill>
              </a:rPr>
              <a:t>2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KCl</a:t>
            </a:r>
            <a:r>
              <a:rPr lang="en-US" altLang="en-US" sz="2000" b="1" dirty="0">
                <a:solidFill>
                  <a:schemeClr val="accent2"/>
                </a:solidFill>
              </a:rPr>
              <a:t>(</a:t>
            </a:r>
            <a:r>
              <a:rPr lang="en-US" altLang="en-US" sz="2000" b="1" i="1" dirty="0" err="1">
                <a:solidFill>
                  <a:schemeClr val="accent2"/>
                </a:solidFill>
              </a:rPr>
              <a:t>aq</a:t>
            </a:r>
            <a:r>
              <a:rPr lang="en-US" altLang="en-US" sz="2000" b="1" dirty="0">
                <a:solidFill>
                  <a:schemeClr val="accent2"/>
                </a:solidFill>
              </a:rPr>
              <a:t>) +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Pb</a:t>
            </a:r>
            <a:r>
              <a:rPr lang="en-US" altLang="en-US" sz="2000" b="1" dirty="0">
                <a:solidFill>
                  <a:schemeClr val="accent2"/>
                </a:solidFill>
              </a:rPr>
              <a:t>(NO</a:t>
            </a:r>
            <a:r>
              <a:rPr lang="en-US" altLang="en-US" sz="2000" b="1" baseline="-25000" dirty="0">
                <a:solidFill>
                  <a:schemeClr val="accent2"/>
                </a:solidFill>
              </a:rPr>
              <a:t>3</a:t>
            </a:r>
            <a:r>
              <a:rPr lang="en-US" altLang="en-US" sz="2000" b="1" dirty="0">
                <a:solidFill>
                  <a:schemeClr val="accent2"/>
                </a:solidFill>
              </a:rPr>
              <a:t>)</a:t>
            </a:r>
            <a:r>
              <a:rPr lang="en-US" altLang="en-US" sz="2000" b="1" baseline="-25000" dirty="0">
                <a:solidFill>
                  <a:schemeClr val="accent2"/>
                </a:solidFill>
              </a:rPr>
              <a:t>2</a:t>
            </a:r>
            <a:r>
              <a:rPr lang="en-US" altLang="en-US" sz="2000" b="1" dirty="0">
                <a:solidFill>
                  <a:schemeClr val="accent2"/>
                </a:solidFill>
              </a:rPr>
              <a:t>(</a:t>
            </a:r>
            <a:r>
              <a:rPr lang="en-US" altLang="en-US" sz="2000" b="1" i="1" dirty="0" err="1">
                <a:solidFill>
                  <a:schemeClr val="accent2"/>
                </a:solidFill>
              </a:rPr>
              <a:t>aq</a:t>
            </a:r>
            <a:r>
              <a:rPr lang="en-US" altLang="en-US" sz="2000" b="1" dirty="0">
                <a:solidFill>
                  <a:schemeClr val="accent2"/>
                </a:solidFill>
              </a:rPr>
              <a:t>) </a:t>
            </a:r>
            <a:r>
              <a:rPr lang="en-US" altLang="en-US" sz="2000" b="1" dirty="0">
                <a:solidFill>
                  <a:schemeClr val="accent2"/>
                </a:solidFill>
                <a:sym typeface="Symbol" panose="05050102010706020507" pitchFamily="18" charset="2"/>
              </a:rPr>
              <a:t> PbCl</a:t>
            </a:r>
            <a:r>
              <a:rPr lang="en-US" altLang="en-US" sz="2000" b="1" baseline="-25000" dirty="0">
                <a:solidFill>
                  <a:schemeClr val="accent2"/>
                </a:solidFill>
                <a:sym typeface="Symbol" panose="05050102010706020507" pitchFamily="18" charset="2"/>
              </a:rPr>
              <a:t>2</a:t>
            </a:r>
            <a:r>
              <a:rPr lang="en-US" altLang="en-US" sz="2000" b="1" dirty="0">
                <a:solidFill>
                  <a:schemeClr val="accent2"/>
                </a:solidFill>
                <a:sym typeface="Symbol" panose="05050102010706020507" pitchFamily="18" charset="2"/>
              </a:rPr>
              <a:t>(</a:t>
            </a:r>
            <a:r>
              <a:rPr lang="en-US" altLang="en-US" sz="2000" b="1" i="1" dirty="0">
                <a:solidFill>
                  <a:schemeClr val="accent2"/>
                </a:solidFill>
                <a:sym typeface="Symbol" panose="05050102010706020507" pitchFamily="18" charset="2"/>
              </a:rPr>
              <a:t>s</a:t>
            </a:r>
            <a:r>
              <a:rPr lang="en-US" altLang="en-US" sz="2000" b="1" dirty="0">
                <a:solidFill>
                  <a:schemeClr val="accent2"/>
                </a:solidFill>
                <a:sym typeface="Symbol" panose="05050102010706020507" pitchFamily="18" charset="2"/>
              </a:rPr>
              <a:t>) + 2 KNO</a:t>
            </a:r>
            <a:r>
              <a:rPr lang="en-US" altLang="en-US" sz="2000" b="1" baseline="-25000" dirty="0">
                <a:solidFill>
                  <a:schemeClr val="accent2"/>
                </a:solidFill>
                <a:sym typeface="Symbol" panose="05050102010706020507" pitchFamily="18" charset="2"/>
              </a:rPr>
              <a:t>3</a:t>
            </a:r>
            <a:r>
              <a:rPr lang="en-US" altLang="en-US" sz="2000" b="1" dirty="0">
                <a:solidFill>
                  <a:schemeClr val="accent2"/>
                </a:solidFill>
                <a:sym typeface="Symbol" panose="05050102010706020507" pitchFamily="18" charset="2"/>
              </a:rPr>
              <a:t>(</a:t>
            </a:r>
            <a:r>
              <a:rPr lang="en-US" altLang="en-US" sz="2000" b="1" i="1" dirty="0" err="1">
                <a:solidFill>
                  <a:schemeClr val="accent2"/>
                </a:solidFill>
                <a:sym typeface="Symbol" panose="05050102010706020507" pitchFamily="18" charset="2"/>
              </a:rPr>
              <a:t>aq</a:t>
            </a:r>
            <a:r>
              <a:rPr lang="en-US" altLang="en-US" sz="2000" b="1" dirty="0">
                <a:solidFill>
                  <a:schemeClr val="accent2"/>
                </a:solidFill>
                <a:sym typeface="Symbol" panose="05050102010706020507" pitchFamily="18" charset="2"/>
              </a:rPr>
              <a:t>)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2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صورة 7">
            <a:extLst>
              <a:ext uri="{FF2B5EF4-FFF2-40B4-BE49-F238E27FC236}">
                <a16:creationId xmlns:a16="http://schemas.microsoft.com/office/drawing/2014/main" id="{D05050CE-BB7E-486C-9D40-8A88D0ACCA8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35" name="Rectangle 15">
            <a:extLst>
              <a:ext uri="{FF2B5EF4-FFF2-40B4-BE49-F238E27FC236}">
                <a16:creationId xmlns:a16="http://schemas.microsoft.com/office/drawing/2014/main" id="{A54620E3-C484-4005-93A6-70578E358F6D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4:  Chemical Bonding and Chemical Reactions</a:t>
            </a:r>
          </a:p>
        </p:txBody>
      </p:sp>
      <p:sp>
        <p:nvSpPr>
          <p:cNvPr id="14" name="مستطيل 1">
            <a:extLst>
              <a:ext uri="{FF2B5EF4-FFF2-40B4-BE49-F238E27FC236}">
                <a16:creationId xmlns:a16="http://schemas.microsoft.com/office/drawing/2014/main" id="{696ED4D6-EEA3-4358-9C9D-B57718D07B98}"/>
              </a:ext>
            </a:extLst>
          </p:cNvPr>
          <p:cNvSpPr/>
          <p:nvPr/>
        </p:nvSpPr>
        <p:spPr>
          <a:xfrm>
            <a:off x="202070" y="773314"/>
            <a:ext cx="7330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1"/>
                </a:solidFill>
              </a:rPr>
              <a:t>4.3 Concentration of solutions (Molarity and Dilution )</a:t>
            </a:r>
            <a:endParaRPr lang="ar-SA" sz="2400" b="1" dirty="0">
              <a:solidFill>
                <a:schemeClr val="accent1"/>
              </a:solidFill>
            </a:endParaRPr>
          </a:p>
        </p:txBody>
      </p:sp>
      <p:sp>
        <p:nvSpPr>
          <p:cNvPr id="47" name="Rectangle 46"/>
          <p:cNvSpPr>
            <a:spLocks noGrp="1" noChangeArrowheads="1"/>
          </p:cNvSpPr>
          <p:nvPr/>
        </p:nvSpPr>
        <p:spPr bwMode="auto">
          <a:xfrm>
            <a:off x="0" y="874991"/>
            <a:ext cx="10957942" cy="1289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200" b="1" dirty="0" smtClean="0">
                <a:solidFill>
                  <a:schemeClr val="accent2"/>
                </a:solidFill>
              </a:rPr>
              <a:t>Example: </a:t>
            </a:r>
          </a:p>
          <a:p>
            <a:r>
              <a:rPr lang="en-US" altLang="en-US" sz="2200" dirty="0" smtClean="0">
                <a:solidFill>
                  <a:schemeClr val="accent2"/>
                </a:solidFill>
              </a:rPr>
              <a:t>What volume of 0.150 M </a:t>
            </a:r>
            <a:r>
              <a:rPr lang="en-US" altLang="en-US" sz="2200" dirty="0" err="1" smtClean="0">
                <a:solidFill>
                  <a:schemeClr val="accent2"/>
                </a:solidFill>
              </a:rPr>
              <a:t>KCl</a:t>
            </a:r>
            <a:r>
              <a:rPr lang="en-US" altLang="en-US" sz="2200" dirty="0" smtClean="0">
                <a:solidFill>
                  <a:schemeClr val="accent2"/>
                </a:solidFill>
              </a:rPr>
              <a:t> is required to completely react with 0.150 L of 0.175 M </a:t>
            </a:r>
            <a:r>
              <a:rPr lang="en-US" altLang="en-US" sz="2200" dirty="0" err="1" smtClean="0">
                <a:solidFill>
                  <a:schemeClr val="accent2"/>
                </a:solidFill>
              </a:rPr>
              <a:t>Pb</a:t>
            </a:r>
            <a:r>
              <a:rPr lang="en-US" altLang="en-US" sz="2200" dirty="0" smtClean="0">
                <a:solidFill>
                  <a:schemeClr val="accent2"/>
                </a:solidFill>
              </a:rPr>
              <a:t>(NO</a:t>
            </a:r>
            <a:r>
              <a:rPr lang="en-US" altLang="en-US" sz="2200" baseline="-25000" dirty="0" smtClean="0">
                <a:solidFill>
                  <a:schemeClr val="accent2"/>
                </a:solidFill>
              </a:rPr>
              <a:t>3</a:t>
            </a:r>
            <a:r>
              <a:rPr lang="en-US" altLang="en-US" sz="2200" dirty="0" smtClean="0">
                <a:solidFill>
                  <a:schemeClr val="accent2"/>
                </a:solidFill>
              </a:rPr>
              <a:t>)</a:t>
            </a:r>
            <a:r>
              <a:rPr lang="en-US" altLang="en-US" sz="2200" baseline="-25000" dirty="0" smtClean="0">
                <a:solidFill>
                  <a:schemeClr val="accent2"/>
                </a:solidFill>
              </a:rPr>
              <a:t>2 </a:t>
            </a:r>
            <a:r>
              <a:rPr lang="en-US" altLang="en-US" sz="2200" dirty="0" smtClean="0">
                <a:solidFill>
                  <a:schemeClr val="accent2"/>
                </a:solidFill>
              </a:rPr>
              <a:t>: </a:t>
            </a:r>
            <a:endParaRPr lang="en-US" altLang="en-US" sz="2200" b="1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00317" y="1996582"/>
            <a:ext cx="6467707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chemeClr val="accent2"/>
                </a:solidFill>
              </a:rPr>
              <a:t>2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KCl</a:t>
            </a:r>
            <a:r>
              <a:rPr lang="en-US" altLang="en-US" sz="2000" b="1" dirty="0">
                <a:solidFill>
                  <a:schemeClr val="accent2"/>
                </a:solidFill>
              </a:rPr>
              <a:t>(</a:t>
            </a:r>
            <a:r>
              <a:rPr lang="en-US" altLang="en-US" sz="2000" b="1" i="1" dirty="0" err="1">
                <a:solidFill>
                  <a:schemeClr val="accent2"/>
                </a:solidFill>
              </a:rPr>
              <a:t>aq</a:t>
            </a:r>
            <a:r>
              <a:rPr lang="en-US" altLang="en-US" sz="2000" b="1" dirty="0">
                <a:solidFill>
                  <a:schemeClr val="accent2"/>
                </a:solidFill>
              </a:rPr>
              <a:t>) +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Pb</a:t>
            </a:r>
            <a:r>
              <a:rPr lang="en-US" altLang="en-US" sz="2000" b="1" dirty="0">
                <a:solidFill>
                  <a:schemeClr val="accent2"/>
                </a:solidFill>
              </a:rPr>
              <a:t>(NO</a:t>
            </a:r>
            <a:r>
              <a:rPr lang="en-US" altLang="en-US" sz="2000" b="1" baseline="-25000" dirty="0">
                <a:solidFill>
                  <a:schemeClr val="accent2"/>
                </a:solidFill>
              </a:rPr>
              <a:t>3</a:t>
            </a:r>
            <a:r>
              <a:rPr lang="en-US" altLang="en-US" sz="2000" b="1" dirty="0">
                <a:solidFill>
                  <a:schemeClr val="accent2"/>
                </a:solidFill>
              </a:rPr>
              <a:t>)</a:t>
            </a:r>
            <a:r>
              <a:rPr lang="en-US" altLang="en-US" sz="2000" b="1" baseline="-25000" dirty="0">
                <a:solidFill>
                  <a:schemeClr val="accent2"/>
                </a:solidFill>
              </a:rPr>
              <a:t>2</a:t>
            </a:r>
            <a:r>
              <a:rPr lang="en-US" altLang="en-US" sz="2000" b="1" dirty="0">
                <a:solidFill>
                  <a:schemeClr val="accent2"/>
                </a:solidFill>
              </a:rPr>
              <a:t>(</a:t>
            </a:r>
            <a:r>
              <a:rPr lang="en-US" altLang="en-US" sz="2000" b="1" i="1" dirty="0" err="1">
                <a:solidFill>
                  <a:schemeClr val="accent2"/>
                </a:solidFill>
              </a:rPr>
              <a:t>aq</a:t>
            </a:r>
            <a:r>
              <a:rPr lang="en-US" altLang="en-US" sz="2000" b="1" dirty="0">
                <a:solidFill>
                  <a:schemeClr val="accent2"/>
                </a:solidFill>
              </a:rPr>
              <a:t>) </a:t>
            </a:r>
            <a:r>
              <a:rPr lang="en-US" altLang="en-US" sz="2000" b="1" dirty="0">
                <a:solidFill>
                  <a:schemeClr val="accent2"/>
                </a:solidFill>
                <a:sym typeface="Symbol" panose="05050102010706020507" pitchFamily="18" charset="2"/>
              </a:rPr>
              <a:t> PbCl</a:t>
            </a:r>
            <a:r>
              <a:rPr lang="en-US" altLang="en-US" sz="2000" b="1" baseline="-25000" dirty="0">
                <a:solidFill>
                  <a:schemeClr val="accent2"/>
                </a:solidFill>
                <a:sym typeface="Symbol" panose="05050102010706020507" pitchFamily="18" charset="2"/>
              </a:rPr>
              <a:t>2</a:t>
            </a:r>
            <a:r>
              <a:rPr lang="en-US" altLang="en-US" sz="2000" b="1" dirty="0">
                <a:solidFill>
                  <a:schemeClr val="accent2"/>
                </a:solidFill>
                <a:sym typeface="Symbol" panose="05050102010706020507" pitchFamily="18" charset="2"/>
              </a:rPr>
              <a:t>(</a:t>
            </a:r>
            <a:r>
              <a:rPr lang="en-US" altLang="en-US" sz="2000" b="1" i="1" dirty="0">
                <a:solidFill>
                  <a:schemeClr val="accent2"/>
                </a:solidFill>
                <a:sym typeface="Symbol" panose="05050102010706020507" pitchFamily="18" charset="2"/>
              </a:rPr>
              <a:t>s</a:t>
            </a:r>
            <a:r>
              <a:rPr lang="en-US" altLang="en-US" sz="2000" b="1" dirty="0">
                <a:solidFill>
                  <a:schemeClr val="accent2"/>
                </a:solidFill>
                <a:sym typeface="Symbol" panose="05050102010706020507" pitchFamily="18" charset="2"/>
              </a:rPr>
              <a:t>) + 2 KNO</a:t>
            </a:r>
            <a:r>
              <a:rPr lang="en-US" altLang="en-US" sz="2000" b="1" baseline="-25000" dirty="0">
                <a:solidFill>
                  <a:schemeClr val="accent2"/>
                </a:solidFill>
                <a:sym typeface="Symbol" panose="05050102010706020507" pitchFamily="18" charset="2"/>
              </a:rPr>
              <a:t>3</a:t>
            </a:r>
            <a:r>
              <a:rPr lang="en-US" altLang="en-US" sz="2000" b="1" dirty="0">
                <a:solidFill>
                  <a:schemeClr val="accent2"/>
                </a:solidFill>
                <a:sym typeface="Symbol" panose="05050102010706020507" pitchFamily="18" charset="2"/>
              </a:rPr>
              <a:t>(</a:t>
            </a:r>
            <a:r>
              <a:rPr lang="en-US" altLang="en-US" sz="2000" b="1" i="1" dirty="0" err="1">
                <a:solidFill>
                  <a:schemeClr val="accent2"/>
                </a:solidFill>
                <a:sym typeface="Symbol" panose="05050102010706020507" pitchFamily="18" charset="2"/>
              </a:rPr>
              <a:t>aq</a:t>
            </a:r>
            <a:r>
              <a:rPr lang="en-US" altLang="en-US" sz="2000" b="1" dirty="0">
                <a:solidFill>
                  <a:schemeClr val="accent2"/>
                </a:solidFill>
                <a:sym typeface="Symbol" panose="05050102010706020507" pitchFamily="18" charset="2"/>
              </a:rPr>
              <a:t>)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0" y="5008402"/>
            <a:ext cx="4492593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200" b="1" dirty="0">
                <a:latin typeface="+mn-lt"/>
              </a:rPr>
              <a:t>2-find mole of </a:t>
            </a:r>
            <a:r>
              <a:rPr lang="en-GB" altLang="en-US" sz="2200" b="1" dirty="0" err="1" smtClean="0">
                <a:latin typeface="+mn-lt"/>
              </a:rPr>
              <a:t>KCl</a:t>
            </a:r>
            <a:r>
              <a:rPr lang="en-GB" altLang="en-US" sz="2200" b="1" dirty="0" smtClean="0">
                <a:latin typeface="+mn-lt"/>
              </a:rPr>
              <a:t> (Mole ratio):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2200" dirty="0" smtClean="0">
                <a:latin typeface="+mn-lt"/>
              </a:rPr>
              <a:t>1 </a:t>
            </a:r>
            <a:r>
              <a:rPr lang="en-GB" altLang="en-US" sz="2200" dirty="0">
                <a:latin typeface="+mn-lt"/>
              </a:rPr>
              <a:t>mole </a:t>
            </a:r>
            <a:r>
              <a:rPr lang="en-US" altLang="en-US" sz="2200" dirty="0" err="1" smtClean="0">
                <a:latin typeface="+mn-lt"/>
              </a:rPr>
              <a:t>Pb</a:t>
            </a:r>
            <a:r>
              <a:rPr lang="en-US" altLang="en-US" sz="2200" dirty="0" smtClean="0">
                <a:latin typeface="+mn-lt"/>
              </a:rPr>
              <a:t>(NO</a:t>
            </a:r>
            <a:r>
              <a:rPr lang="en-US" altLang="en-US" sz="2200" baseline="-25000" dirty="0" smtClean="0">
                <a:latin typeface="+mn-lt"/>
              </a:rPr>
              <a:t>3</a:t>
            </a:r>
            <a:r>
              <a:rPr lang="en-US" altLang="en-US" sz="2200" dirty="0" smtClean="0">
                <a:latin typeface="+mn-lt"/>
              </a:rPr>
              <a:t>)</a:t>
            </a:r>
            <a:r>
              <a:rPr lang="en-US" altLang="en-US" sz="2200" baseline="-25000" dirty="0" smtClean="0">
                <a:latin typeface="+mn-lt"/>
              </a:rPr>
              <a:t>2</a:t>
            </a:r>
            <a:r>
              <a:rPr lang="en-GB" altLang="en-US" sz="2200" dirty="0" smtClean="0">
                <a:latin typeface="+mn-lt"/>
              </a:rPr>
              <a:t> </a:t>
            </a:r>
            <a:r>
              <a:rPr lang="en-GB" altLang="en-US" sz="2200" dirty="0">
                <a:latin typeface="+mn-lt"/>
              </a:rPr>
              <a:t>→ 1 mole </a:t>
            </a:r>
            <a:r>
              <a:rPr lang="en-US" altLang="en-US" sz="2200" dirty="0" err="1" smtClean="0">
                <a:latin typeface="+mn-lt"/>
              </a:rPr>
              <a:t>KCl</a:t>
            </a:r>
            <a:endParaRPr lang="en-US" altLang="en-US" sz="2200" dirty="0" smtClean="0">
              <a:latin typeface="+mn-lt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2200" dirty="0" smtClean="0">
                <a:latin typeface="+mn-lt"/>
              </a:rPr>
              <a:t>0.026 </a:t>
            </a:r>
            <a:r>
              <a:rPr lang="en-GB" altLang="en-US" sz="2200" dirty="0">
                <a:latin typeface="+mn-lt"/>
              </a:rPr>
              <a:t>mole →  </a:t>
            </a:r>
            <a:r>
              <a:rPr lang="en-GB" altLang="en-US" sz="2200" dirty="0" smtClean="0">
                <a:latin typeface="+mn-lt"/>
              </a:rPr>
              <a:t>?</a:t>
            </a:r>
            <a:r>
              <a:rPr lang="en-GB" altLang="en-US" sz="2200" dirty="0">
                <a:latin typeface="+mn-lt"/>
              </a:rPr>
              <a:t> mole </a:t>
            </a:r>
            <a:r>
              <a:rPr lang="en-US" altLang="en-US" sz="2200" dirty="0" err="1">
                <a:latin typeface="+mn-lt"/>
              </a:rPr>
              <a:t>KCl</a:t>
            </a:r>
            <a:endParaRPr lang="en-US" altLang="en-US" sz="2200" dirty="0">
              <a:latin typeface="+mn-lt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2200" dirty="0" smtClean="0">
                <a:latin typeface="+mn-lt"/>
              </a:rPr>
              <a:t>n(</a:t>
            </a:r>
            <a:r>
              <a:rPr lang="en-US" altLang="en-US" sz="2200" dirty="0" err="1" smtClean="0">
                <a:latin typeface="+mn-lt"/>
              </a:rPr>
              <a:t>KCl</a:t>
            </a:r>
            <a:r>
              <a:rPr lang="en-GB" altLang="en-US" sz="2200" dirty="0" smtClean="0">
                <a:latin typeface="+mn-lt"/>
              </a:rPr>
              <a:t>) =0.052mol</a:t>
            </a:r>
            <a:endParaRPr lang="en-GB" altLang="en-US" sz="2200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endParaRPr lang="en-GB" altLang="en-US" sz="2200" dirty="0">
              <a:latin typeface="+mn-lt"/>
            </a:endParaRPr>
          </a:p>
        </p:txBody>
      </p:sp>
      <p:graphicFrame>
        <p:nvGraphicFramePr>
          <p:cNvPr id="43" name="Object 4"/>
          <p:cNvGraphicFramePr>
            <a:graphicFrameLocks noChangeAspect="1"/>
          </p:cNvGraphicFramePr>
          <p:nvPr>
            <p:extLst/>
          </p:nvPr>
        </p:nvGraphicFramePr>
        <p:xfrm>
          <a:off x="202070" y="4039305"/>
          <a:ext cx="4003675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62" name="Equation" r:id="rId4" imgW="2476440" imgH="457200" progId="Equation.3">
                  <p:embed/>
                </p:oleObj>
              </mc:Choice>
              <mc:Fallback>
                <p:oleObj name="Equation" r:id="rId4" imgW="2476440" imgH="457200" progId="Equation.3">
                  <p:embed/>
                  <p:pic>
                    <p:nvPicPr>
                      <p:cNvPr id="4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070" y="4039305"/>
                        <a:ext cx="4003675" cy="744537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5065459" y="3512634"/>
            <a:ext cx="0" cy="27655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2" name="Object 5"/>
          <p:cNvGraphicFramePr>
            <a:graphicFrameLocks noChangeAspect="1"/>
          </p:cNvGraphicFramePr>
          <p:nvPr>
            <p:extLst/>
          </p:nvPr>
        </p:nvGraphicFramePr>
        <p:xfrm>
          <a:off x="5779866" y="4606270"/>
          <a:ext cx="4819688" cy="1128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63" name="Equation" r:id="rId6" imgW="2705040" imgH="634680" progId="Equation.3">
                  <p:embed/>
                </p:oleObj>
              </mc:Choice>
              <mc:Fallback>
                <p:oleObj name="Equation" r:id="rId6" imgW="2705040" imgH="634680" progId="Equation.3">
                  <p:embed/>
                  <p:pic>
                    <p:nvPicPr>
                      <p:cNvPr id="8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9866" y="4606270"/>
                        <a:ext cx="4819688" cy="1128774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272674" y="2739696"/>
            <a:ext cx="7915931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 dirty="0">
                <a:latin typeface="+mj-lt"/>
              </a:rPr>
              <a:t>litter of </a:t>
            </a:r>
            <a:r>
              <a:rPr lang="en-US" altLang="en-US" b="1" dirty="0" err="1">
                <a:latin typeface="+mj-lt"/>
              </a:rPr>
              <a:t>Pb</a:t>
            </a:r>
            <a:r>
              <a:rPr lang="en-US" altLang="en-US" b="1" dirty="0">
                <a:latin typeface="+mj-lt"/>
              </a:rPr>
              <a:t>(NO</a:t>
            </a:r>
            <a:r>
              <a:rPr lang="en-US" altLang="en-US" b="1" baseline="-25000" dirty="0">
                <a:latin typeface="+mj-lt"/>
              </a:rPr>
              <a:t>3</a:t>
            </a:r>
            <a:r>
              <a:rPr lang="en-US" altLang="en-US" b="1" dirty="0">
                <a:latin typeface="+mj-lt"/>
              </a:rPr>
              <a:t>)</a:t>
            </a:r>
            <a:r>
              <a:rPr lang="en-US" altLang="en-US" b="1" baseline="-25000" dirty="0">
                <a:latin typeface="+mj-lt"/>
              </a:rPr>
              <a:t>2</a:t>
            </a:r>
            <a:r>
              <a:rPr lang="en-GB" altLang="en-US" b="1" dirty="0">
                <a:latin typeface="+mj-lt"/>
              </a:rPr>
              <a:t>→ moles of </a:t>
            </a:r>
            <a:r>
              <a:rPr lang="en-US" altLang="en-US" b="1" dirty="0" err="1">
                <a:latin typeface="+mj-lt"/>
              </a:rPr>
              <a:t>Pb</a:t>
            </a:r>
            <a:r>
              <a:rPr lang="en-US" altLang="en-US" b="1" dirty="0">
                <a:latin typeface="+mj-lt"/>
              </a:rPr>
              <a:t>(NO</a:t>
            </a:r>
            <a:r>
              <a:rPr lang="en-US" altLang="en-US" b="1" baseline="-25000" dirty="0">
                <a:latin typeface="+mj-lt"/>
              </a:rPr>
              <a:t>3</a:t>
            </a:r>
            <a:r>
              <a:rPr lang="en-US" altLang="en-US" b="1" dirty="0">
                <a:latin typeface="+mj-lt"/>
              </a:rPr>
              <a:t>)</a:t>
            </a:r>
            <a:r>
              <a:rPr lang="en-US" altLang="en-US" b="1" baseline="-25000" dirty="0">
                <a:latin typeface="+mj-lt"/>
              </a:rPr>
              <a:t>2</a:t>
            </a:r>
            <a:r>
              <a:rPr lang="en-GB" altLang="en-US" b="1" dirty="0">
                <a:latin typeface="+mj-lt"/>
              </a:rPr>
              <a:t> → moles of </a:t>
            </a:r>
            <a:r>
              <a:rPr lang="en-US" altLang="en-US" b="1" dirty="0" err="1">
                <a:latin typeface="+mj-lt"/>
              </a:rPr>
              <a:t>KCl</a:t>
            </a:r>
            <a:r>
              <a:rPr lang="en-GB" altLang="en-US" b="1" dirty="0">
                <a:latin typeface="+mj-lt"/>
              </a:rPr>
              <a:t> → litter of </a:t>
            </a:r>
            <a:r>
              <a:rPr lang="en-US" altLang="en-US" b="1" dirty="0" err="1">
                <a:latin typeface="+mj-lt"/>
              </a:rPr>
              <a:t>Pb</a:t>
            </a:r>
            <a:r>
              <a:rPr lang="en-US" altLang="en-US" b="1" dirty="0">
                <a:latin typeface="+mj-lt"/>
              </a:rPr>
              <a:t>(NO</a:t>
            </a:r>
            <a:r>
              <a:rPr lang="en-US" altLang="en-US" b="1" baseline="-25000" dirty="0">
                <a:latin typeface="+mj-lt"/>
              </a:rPr>
              <a:t>3</a:t>
            </a:r>
            <a:r>
              <a:rPr lang="en-US" altLang="en-US" b="1" dirty="0">
                <a:latin typeface="+mj-lt"/>
              </a:rPr>
              <a:t>)</a:t>
            </a:r>
            <a:r>
              <a:rPr lang="en-US" altLang="en-US" b="1" baseline="-25000" dirty="0">
                <a:latin typeface="+mj-lt"/>
              </a:rPr>
              <a:t>2</a:t>
            </a:r>
            <a:endParaRPr lang="en-GB" altLang="en-US" b="1" dirty="0">
              <a:latin typeface="+mj-lt"/>
            </a:endParaRPr>
          </a:p>
        </p:txBody>
      </p:sp>
      <p:sp>
        <p:nvSpPr>
          <p:cNvPr id="83" name="Text Box 2"/>
          <p:cNvSpPr txBox="1">
            <a:spLocks noChangeArrowheads="1"/>
          </p:cNvSpPr>
          <p:nvPr/>
        </p:nvSpPr>
        <p:spPr bwMode="auto">
          <a:xfrm>
            <a:off x="0" y="3412203"/>
            <a:ext cx="449259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 dirty="0" smtClean="0">
                <a:latin typeface="+mj-lt"/>
              </a:rPr>
              <a:t>1- find mole of </a:t>
            </a:r>
            <a:r>
              <a:rPr lang="en-US" altLang="en-US" sz="2200" b="1" dirty="0" err="1">
                <a:latin typeface="+mj-lt"/>
              </a:rPr>
              <a:t>Pb</a:t>
            </a:r>
            <a:r>
              <a:rPr lang="en-US" altLang="en-US" sz="2200" b="1" dirty="0">
                <a:latin typeface="+mj-lt"/>
              </a:rPr>
              <a:t>(NO</a:t>
            </a:r>
            <a:r>
              <a:rPr lang="en-US" altLang="en-US" sz="2200" b="1" baseline="-25000" dirty="0">
                <a:latin typeface="+mj-lt"/>
              </a:rPr>
              <a:t>3</a:t>
            </a:r>
            <a:r>
              <a:rPr lang="en-US" altLang="en-US" sz="2200" b="1" dirty="0">
                <a:latin typeface="+mj-lt"/>
              </a:rPr>
              <a:t>)</a:t>
            </a:r>
            <a:r>
              <a:rPr lang="en-US" altLang="en-US" sz="2200" b="1" baseline="-25000" dirty="0">
                <a:latin typeface="+mj-lt"/>
              </a:rPr>
              <a:t>2</a:t>
            </a:r>
            <a:r>
              <a:rPr lang="en-US" altLang="en-US" sz="2200" b="1" dirty="0" smtClean="0">
                <a:latin typeface="+mj-lt"/>
              </a:rPr>
              <a:t> </a:t>
            </a:r>
            <a:endParaRPr lang="en-GB" altLang="en-US" sz="2200" b="1" dirty="0">
              <a:latin typeface="+mj-lt"/>
            </a:endParaRPr>
          </a:p>
        </p:txBody>
      </p:sp>
      <p:sp>
        <p:nvSpPr>
          <p:cNvPr id="84" name="Text Box 2"/>
          <p:cNvSpPr txBox="1">
            <a:spLocks noChangeArrowheads="1"/>
          </p:cNvSpPr>
          <p:nvPr/>
        </p:nvSpPr>
        <p:spPr bwMode="auto">
          <a:xfrm>
            <a:off x="5779866" y="3830683"/>
            <a:ext cx="449259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 dirty="0" smtClean="0">
                <a:latin typeface="+mn-lt"/>
              </a:rPr>
              <a:t>3- find volume of </a:t>
            </a:r>
            <a:r>
              <a:rPr lang="en-US" altLang="en-US" sz="2200" b="1" dirty="0" err="1" smtClean="0">
                <a:latin typeface="+mn-lt"/>
              </a:rPr>
              <a:t>KCl</a:t>
            </a:r>
            <a:endParaRPr lang="en-GB" altLang="en-US" sz="22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5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صورة 7">
            <a:extLst>
              <a:ext uri="{FF2B5EF4-FFF2-40B4-BE49-F238E27FC236}">
                <a16:creationId xmlns:a16="http://schemas.microsoft.com/office/drawing/2014/main" id="{D05050CE-BB7E-486C-9D40-8A88D0ACCA8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35" name="Rectangle 15">
            <a:extLst>
              <a:ext uri="{FF2B5EF4-FFF2-40B4-BE49-F238E27FC236}">
                <a16:creationId xmlns:a16="http://schemas.microsoft.com/office/drawing/2014/main" id="{A54620E3-C484-4005-93A6-70578E358F6D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4:  Chemical Bonding and Chemical Reactions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B1A4029A-589B-48D0-BEB1-2121364E4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4183" y="6690970"/>
            <a:ext cx="600075" cy="389467"/>
          </a:xfrm>
        </p:spPr>
        <p:txBody>
          <a:bodyPr/>
          <a:lstStyle/>
          <a:p>
            <a:fld id="{610F96AB-83DF-4AF5-BF46-4A27F3A041FE}" type="slidenum">
              <a:rPr lang="en-US" smtClean="0"/>
              <a:t>32</a:t>
            </a:fld>
            <a:endParaRPr lang="en-US" dirty="0"/>
          </a:p>
        </p:txBody>
      </p:sp>
      <p:sp>
        <p:nvSpPr>
          <p:cNvPr id="14" name="مستطيل 1">
            <a:extLst>
              <a:ext uri="{FF2B5EF4-FFF2-40B4-BE49-F238E27FC236}">
                <a16:creationId xmlns:a16="http://schemas.microsoft.com/office/drawing/2014/main" id="{696ED4D6-EEA3-4358-9C9D-B57718D07B98}"/>
              </a:ext>
            </a:extLst>
          </p:cNvPr>
          <p:cNvSpPr/>
          <p:nvPr/>
        </p:nvSpPr>
        <p:spPr>
          <a:xfrm>
            <a:off x="2297151" y="2234124"/>
            <a:ext cx="61443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H.W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Page: 116-117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2 (A), 5(B and C), 7 (A), 13 (B and C)</a:t>
            </a:r>
          </a:p>
          <a:p>
            <a:pPr algn="ctr">
              <a:lnSpc>
                <a:spcPct val="150000"/>
              </a:lnSpc>
              <a:defRPr/>
            </a:pPr>
            <a:endParaRPr lang="en-US" sz="24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34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صورة 7">
            <a:extLst>
              <a:ext uri="{FF2B5EF4-FFF2-40B4-BE49-F238E27FC236}">
                <a16:creationId xmlns:a16="http://schemas.microsoft.com/office/drawing/2014/main" id="{D05050CE-BB7E-486C-9D40-8A88D0ACCA8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35" name="Rectangle 15">
            <a:extLst>
              <a:ext uri="{FF2B5EF4-FFF2-40B4-BE49-F238E27FC236}">
                <a16:creationId xmlns:a16="http://schemas.microsoft.com/office/drawing/2014/main" id="{A54620E3-C484-4005-93A6-70578E358F6D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4:  Chemical Bonding and Chemical Reactions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B1A4029A-589B-48D0-BEB1-2121364E4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4183" y="6690970"/>
            <a:ext cx="600075" cy="389467"/>
          </a:xfrm>
        </p:spPr>
        <p:txBody>
          <a:bodyPr/>
          <a:lstStyle/>
          <a:p>
            <a:fld id="{610F96AB-83DF-4AF5-BF46-4A27F3A041FE}" type="slidenum">
              <a:rPr lang="en-US" smtClean="0"/>
              <a:t>33</a:t>
            </a:fld>
            <a:endParaRPr lang="en-US" dirty="0"/>
          </a:p>
        </p:txBody>
      </p:sp>
      <p:sp>
        <p:nvSpPr>
          <p:cNvPr id="14" name="مستطيل 1">
            <a:extLst>
              <a:ext uri="{FF2B5EF4-FFF2-40B4-BE49-F238E27FC236}">
                <a16:creationId xmlns:a16="http://schemas.microsoft.com/office/drawing/2014/main" id="{696ED4D6-EEA3-4358-9C9D-B57718D07B98}"/>
              </a:ext>
            </a:extLst>
          </p:cNvPr>
          <p:cNvSpPr/>
          <p:nvPr/>
        </p:nvSpPr>
        <p:spPr>
          <a:xfrm>
            <a:off x="202070" y="773314"/>
            <a:ext cx="6257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4.4. Types </a:t>
            </a:r>
            <a:r>
              <a:rPr lang="en-US" sz="2400" b="1" dirty="0">
                <a:solidFill>
                  <a:schemeClr val="accent1"/>
                </a:solidFill>
              </a:rPr>
              <a:t>of Aqueous Solutions and Solubility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2070" y="1450975"/>
            <a:ext cx="10758030" cy="5140325"/>
          </a:xfrm>
          <a:prstGeom prst="rect">
            <a:avLst/>
          </a:prstGeom>
        </p:spPr>
        <p:txBody>
          <a:bodyPr/>
          <a:lstStyle>
            <a:lvl1pPr marL="171450" indent="-171450" algn="l" defTabSz="857250" rtl="0" eaLnBrk="1" latinLnBrk="0" hangingPunct="1">
              <a:lnSpc>
                <a:spcPct val="90000"/>
              </a:lnSpc>
              <a:spcBef>
                <a:spcPts val="1125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625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2975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000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125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50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4375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sz="2200" dirty="0" smtClean="0"/>
              <a:t>Consider two familiar aqueous solutions: salt water and sugar water. 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2200" dirty="0" smtClean="0">
                <a:solidFill>
                  <a:srgbClr val="333399"/>
                </a:solidFill>
              </a:rPr>
              <a:t>Salt water is a homogeneous mixture of </a:t>
            </a:r>
            <a:r>
              <a:rPr lang="en-US" sz="2200" dirty="0" err="1" smtClean="0">
                <a:solidFill>
                  <a:srgbClr val="333399"/>
                </a:solidFill>
              </a:rPr>
              <a:t>NaCl</a:t>
            </a:r>
            <a:r>
              <a:rPr lang="en-US" sz="2200" dirty="0" smtClean="0">
                <a:solidFill>
                  <a:srgbClr val="333399"/>
                </a:solidFill>
              </a:rPr>
              <a:t> and H</a:t>
            </a:r>
            <a:r>
              <a:rPr lang="en-US" sz="2200" baseline="-25000" dirty="0" smtClean="0">
                <a:solidFill>
                  <a:srgbClr val="333399"/>
                </a:solidFill>
              </a:rPr>
              <a:t>2</a:t>
            </a:r>
            <a:r>
              <a:rPr lang="en-US" sz="2200" dirty="0" smtClean="0">
                <a:solidFill>
                  <a:srgbClr val="333399"/>
                </a:solidFill>
              </a:rPr>
              <a:t>O.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2200" dirty="0" smtClean="0">
                <a:solidFill>
                  <a:srgbClr val="333399"/>
                </a:solidFill>
              </a:rPr>
              <a:t>Sugar water is a homogeneous mixture of C</a:t>
            </a:r>
            <a:r>
              <a:rPr lang="en-US" sz="2200" baseline="-25000" dirty="0" smtClean="0">
                <a:solidFill>
                  <a:srgbClr val="333399"/>
                </a:solidFill>
              </a:rPr>
              <a:t>12</a:t>
            </a:r>
            <a:r>
              <a:rPr lang="en-US" sz="2200" dirty="0" smtClean="0">
                <a:solidFill>
                  <a:srgbClr val="333399"/>
                </a:solidFill>
              </a:rPr>
              <a:t>H</a:t>
            </a:r>
            <a:r>
              <a:rPr lang="en-US" sz="2200" baseline="-25000" dirty="0" smtClean="0">
                <a:solidFill>
                  <a:srgbClr val="333399"/>
                </a:solidFill>
              </a:rPr>
              <a:t>22</a:t>
            </a:r>
            <a:r>
              <a:rPr lang="en-US" sz="2200" dirty="0" smtClean="0">
                <a:solidFill>
                  <a:srgbClr val="333399"/>
                </a:solidFill>
              </a:rPr>
              <a:t>O</a:t>
            </a:r>
            <a:r>
              <a:rPr lang="en-US" sz="2200" baseline="-25000" dirty="0" smtClean="0">
                <a:solidFill>
                  <a:srgbClr val="333399"/>
                </a:solidFill>
              </a:rPr>
              <a:t>11 </a:t>
            </a:r>
            <a:r>
              <a:rPr lang="en-US" sz="2200" dirty="0" smtClean="0">
                <a:solidFill>
                  <a:srgbClr val="333399"/>
                </a:solidFill>
              </a:rPr>
              <a:t>and H</a:t>
            </a:r>
            <a:r>
              <a:rPr lang="en-US" sz="2200" baseline="-25000" dirty="0" smtClean="0">
                <a:solidFill>
                  <a:srgbClr val="333399"/>
                </a:solidFill>
              </a:rPr>
              <a:t>2</a:t>
            </a:r>
            <a:r>
              <a:rPr lang="en-US" sz="2200" dirty="0" smtClean="0">
                <a:solidFill>
                  <a:srgbClr val="333399"/>
                </a:solidFill>
              </a:rPr>
              <a:t>O.</a:t>
            </a:r>
          </a:p>
          <a:p>
            <a:pPr>
              <a:lnSpc>
                <a:spcPct val="150000"/>
              </a:lnSpc>
              <a:defRPr/>
            </a:pPr>
            <a:r>
              <a:rPr lang="en-US" sz="2200" dirty="0" smtClean="0"/>
              <a:t>As you stir either of these two substances into the water, it seems to disappear.</a:t>
            </a:r>
          </a:p>
          <a:p>
            <a:pPr>
              <a:lnSpc>
                <a:spcPct val="150000"/>
              </a:lnSpc>
              <a:defRPr/>
            </a:pPr>
            <a:endParaRPr lang="en-US" sz="2200" dirty="0" smtClean="0"/>
          </a:p>
          <a:p>
            <a:pPr marL="257175" lvl="1" indent="0" algn="ctr">
              <a:lnSpc>
                <a:spcPct val="150000"/>
              </a:lnSpc>
              <a:buNone/>
              <a:defRPr/>
            </a:pPr>
            <a:r>
              <a:rPr lang="en-US" sz="2200" b="1" dirty="0" smtClean="0">
                <a:solidFill>
                  <a:schemeClr val="accent1"/>
                </a:solidFill>
              </a:rPr>
              <a:t>How do solids such as salt and sugar dissolve in water?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8900" y="1260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88900" y="1450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75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صورة 7">
            <a:extLst>
              <a:ext uri="{FF2B5EF4-FFF2-40B4-BE49-F238E27FC236}">
                <a16:creationId xmlns:a16="http://schemas.microsoft.com/office/drawing/2014/main" id="{D05050CE-BB7E-486C-9D40-8A88D0ACCA8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35" name="Rectangle 15">
            <a:extLst>
              <a:ext uri="{FF2B5EF4-FFF2-40B4-BE49-F238E27FC236}">
                <a16:creationId xmlns:a16="http://schemas.microsoft.com/office/drawing/2014/main" id="{A54620E3-C484-4005-93A6-70578E358F6D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4:  Chemical Bonding and Chemical Reactions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B1A4029A-589B-48D0-BEB1-2121364E4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4183" y="6690970"/>
            <a:ext cx="600075" cy="389467"/>
          </a:xfrm>
        </p:spPr>
        <p:txBody>
          <a:bodyPr/>
          <a:lstStyle/>
          <a:p>
            <a:fld id="{610F96AB-83DF-4AF5-BF46-4A27F3A041FE}" type="slidenum">
              <a:rPr lang="en-US" smtClean="0"/>
              <a:t>34</a:t>
            </a:fld>
            <a:endParaRPr lang="en-US" dirty="0"/>
          </a:p>
        </p:txBody>
      </p:sp>
      <p:sp>
        <p:nvSpPr>
          <p:cNvPr id="14" name="مستطيل 1">
            <a:extLst>
              <a:ext uri="{FF2B5EF4-FFF2-40B4-BE49-F238E27FC236}">
                <a16:creationId xmlns:a16="http://schemas.microsoft.com/office/drawing/2014/main" id="{696ED4D6-EEA3-4358-9C9D-B57718D07B98}"/>
              </a:ext>
            </a:extLst>
          </p:cNvPr>
          <p:cNvSpPr/>
          <p:nvPr/>
        </p:nvSpPr>
        <p:spPr>
          <a:xfrm>
            <a:off x="202070" y="773314"/>
            <a:ext cx="6257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4.4. Types </a:t>
            </a:r>
            <a:r>
              <a:rPr lang="en-US" sz="2400" b="1" dirty="0">
                <a:solidFill>
                  <a:schemeClr val="accent1"/>
                </a:solidFill>
              </a:rPr>
              <a:t>of Aqueous Solutions and Solubility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8900" y="1260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88900" y="1450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91540" y="1740703"/>
            <a:ext cx="9144000" cy="42800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3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b="1" dirty="0" smtClean="0">
                <a:solidFill>
                  <a:srgbClr val="ED6B06"/>
                </a:solidFill>
                <a:ea typeface="ヒラギノ角ゴ Pro W3" pitchFamily="127" charset="-128"/>
                <a:cs typeface="Arial" panose="020B0604020202020204" pitchFamily="34" charset="0"/>
              </a:rPr>
              <a:t>What Happens When a Solute Dissolves?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02070" y="2385337"/>
            <a:ext cx="11002188" cy="2274570"/>
          </a:xfrm>
          <a:prstGeom prst="rect">
            <a:avLst/>
          </a:prstGeom>
        </p:spPr>
        <p:txBody>
          <a:bodyPr/>
          <a:lstStyle>
            <a:lvl1pPr marL="171450" indent="-171450" algn="l" defTabSz="857250" rtl="0" eaLnBrk="1" latinLnBrk="0" hangingPunct="1">
              <a:lnSpc>
                <a:spcPct val="90000"/>
              </a:lnSpc>
              <a:spcBef>
                <a:spcPts val="1125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625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2975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000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125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50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4375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 smtClean="0">
                <a:ea typeface="ヒラギノ角ゴ Pro W3" pitchFamily="127" charset="-128"/>
              </a:rPr>
              <a:t>There are attractive forces between the solute particles holding them together.</a:t>
            </a:r>
          </a:p>
          <a:p>
            <a:r>
              <a:rPr lang="en-US" altLang="en-US" sz="2200" dirty="0" smtClean="0">
                <a:ea typeface="ヒラギノ角ゴ Pro W3" pitchFamily="127" charset="-128"/>
              </a:rPr>
              <a:t>There are also attractive forces between the solvent molecules.</a:t>
            </a:r>
          </a:p>
          <a:p>
            <a:r>
              <a:rPr lang="en-US" altLang="en-US" sz="2200" dirty="0" smtClean="0">
                <a:ea typeface="ヒラギノ角ゴ Pro W3" pitchFamily="127" charset="-128"/>
              </a:rPr>
              <a:t>When we mix the solute with the solvent, there are attractive forces between the solute particles and the solvent molecules.</a:t>
            </a:r>
          </a:p>
          <a:p>
            <a:r>
              <a:rPr lang="en-US" altLang="en-US" sz="2200" dirty="0" smtClean="0">
                <a:ea typeface="ヒラギノ角ゴ Pro W3" pitchFamily="127" charset="-128"/>
              </a:rPr>
              <a:t>If the attractions between solute and solvent are </a:t>
            </a:r>
            <a:r>
              <a:rPr lang="en-US" altLang="en-US" sz="2200" b="1" dirty="0" smtClean="0">
                <a:ea typeface="ヒラギノ角ゴ Pro W3" pitchFamily="127" charset="-128"/>
              </a:rPr>
              <a:t>strong</a:t>
            </a:r>
            <a:r>
              <a:rPr lang="en-US" altLang="en-US" sz="2200" dirty="0" smtClean="0">
                <a:ea typeface="ヒラギノ角ゴ Pro W3" pitchFamily="127" charset="-128"/>
              </a:rPr>
              <a:t> enough, the solute will </a:t>
            </a:r>
            <a:r>
              <a:rPr lang="en-US" altLang="en-US" sz="2200" b="1" dirty="0" smtClean="0">
                <a:ea typeface="ヒラギノ角ゴ Pro W3" pitchFamily="127" charset="-128"/>
              </a:rPr>
              <a:t>dissolve</a:t>
            </a:r>
            <a:r>
              <a:rPr lang="en-US" altLang="en-US" sz="2200" dirty="0" smtClean="0">
                <a:ea typeface="ヒラギノ角ゴ Pro W3" pitchFamily="127" charset="-128"/>
              </a:rPr>
              <a:t>.</a:t>
            </a:r>
          </a:p>
          <a:p>
            <a:pPr>
              <a:buFontTx/>
              <a:buNone/>
            </a:pPr>
            <a:endParaRPr lang="en-US" altLang="en-US" sz="2200" dirty="0" smtClean="0">
              <a:ea typeface="ヒラギノ角ゴ Pro W3" pitchFamily="127" charset="-128"/>
            </a:endParaRPr>
          </a:p>
        </p:txBody>
      </p:sp>
      <p:pic>
        <p:nvPicPr>
          <p:cNvPr id="13" name="Picture 6" descr="Z:\50627 IRDVD Tro Chemistry A Molecular Approach\Working Files 50627\JPEG 50627\ch04\04_07_Fig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7"/>
          <a:stretch>
            <a:fillRect/>
          </a:stretch>
        </p:blipFill>
        <p:spPr bwMode="auto">
          <a:xfrm>
            <a:off x="3930333" y="4659907"/>
            <a:ext cx="3019107" cy="249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98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صورة 7">
            <a:extLst>
              <a:ext uri="{FF2B5EF4-FFF2-40B4-BE49-F238E27FC236}">
                <a16:creationId xmlns:a16="http://schemas.microsoft.com/office/drawing/2014/main" id="{D05050CE-BB7E-486C-9D40-8A88D0ACCA8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35" name="Rectangle 15">
            <a:extLst>
              <a:ext uri="{FF2B5EF4-FFF2-40B4-BE49-F238E27FC236}">
                <a16:creationId xmlns:a16="http://schemas.microsoft.com/office/drawing/2014/main" id="{A54620E3-C484-4005-93A6-70578E358F6D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4:  Chemical Bonding and Chemical Reactions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B1A4029A-589B-48D0-BEB1-2121364E4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4183" y="6690970"/>
            <a:ext cx="600075" cy="389467"/>
          </a:xfrm>
        </p:spPr>
        <p:txBody>
          <a:bodyPr/>
          <a:lstStyle/>
          <a:p>
            <a:fld id="{610F96AB-83DF-4AF5-BF46-4A27F3A041FE}" type="slidenum">
              <a:rPr lang="en-US" smtClean="0"/>
              <a:t>35</a:t>
            </a:fld>
            <a:endParaRPr lang="en-US" dirty="0"/>
          </a:p>
        </p:txBody>
      </p:sp>
      <p:sp>
        <p:nvSpPr>
          <p:cNvPr id="14" name="مستطيل 1">
            <a:extLst>
              <a:ext uri="{FF2B5EF4-FFF2-40B4-BE49-F238E27FC236}">
                <a16:creationId xmlns:a16="http://schemas.microsoft.com/office/drawing/2014/main" id="{696ED4D6-EEA3-4358-9C9D-B57718D07B98}"/>
              </a:ext>
            </a:extLst>
          </p:cNvPr>
          <p:cNvSpPr/>
          <p:nvPr/>
        </p:nvSpPr>
        <p:spPr>
          <a:xfrm>
            <a:off x="202070" y="773314"/>
            <a:ext cx="6257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4.4. Types </a:t>
            </a:r>
            <a:r>
              <a:rPr lang="en-US" sz="2400" b="1" dirty="0">
                <a:solidFill>
                  <a:schemeClr val="accent1"/>
                </a:solidFill>
              </a:rPr>
              <a:t>of Aqueous Solutions and Solubility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8900" y="1260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88900" y="1450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-354330" y="1545831"/>
            <a:ext cx="9144000" cy="42800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3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b="1" cap="none" dirty="0" smtClean="0">
                <a:solidFill>
                  <a:srgbClr val="ED6B06"/>
                </a:solidFill>
                <a:ea typeface="ヒラギノ角ゴ Pro W3" pitchFamily="127" charset="-128"/>
                <a:cs typeface="Arial" panose="020B0604020202020204" pitchFamily="34" charset="0"/>
              </a:rPr>
              <a:t>Solute And Solvent Interactions In A Sodium Chloride Solution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8900" y="2209779"/>
            <a:ext cx="11341100" cy="2554287"/>
          </a:xfrm>
          <a:prstGeom prst="rect">
            <a:avLst/>
          </a:prstGeom>
        </p:spPr>
        <p:txBody>
          <a:bodyPr/>
          <a:lstStyle>
            <a:lvl1pPr marL="171450" indent="-171450" algn="l" defTabSz="857250" rtl="0" eaLnBrk="1" latinLnBrk="0" hangingPunct="1">
              <a:lnSpc>
                <a:spcPct val="90000"/>
              </a:lnSpc>
              <a:spcBef>
                <a:spcPts val="1125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625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2975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000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125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50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4375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 smtClean="0">
                <a:ea typeface="ヒラギノ角ゴ Pro W3" pitchFamily="127" charset="-128"/>
              </a:rPr>
              <a:t>When sodium chloride is put into water, the attraction of Na</a:t>
            </a:r>
            <a:r>
              <a:rPr lang="en-US" altLang="en-US" sz="2200" baseline="30000" dirty="0" smtClean="0">
                <a:ea typeface="ヒラギノ角ゴ Pro W3" pitchFamily="127" charset="-128"/>
              </a:rPr>
              <a:t>+</a:t>
            </a:r>
            <a:r>
              <a:rPr lang="en-US" altLang="en-US" sz="2200" dirty="0" smtClean="0">
                <a:ea typeface="ヒラギノ角ゴ Pro W3" pitchFamily="127" charset="-128"/>
              </a:rPr>
              <a:t> and Cl</a:t>
            </a:r>
            <a:r>
              <a:rPr lang="en-US" altLang="en-US" sz="2200" baseline="30000" dirty="0" smtClean="0">
                <a:ea typeface="ヒラギノ角ゴ Pro W3" pitchFamily="127" charset="-128"/>
              </a:rPr>
              <a:t>–</a:t>
            </a:r>
            <a:r>
              <a:rPr lang="en-US" altLang="en-US" sz="2200" dirty="0" smtClean="0">
                <a:ea typeface="ヒラギノ角ゴ Pro W3" pitchFamily="127" charset="-128"/>
              </a:rPr>
              <a:t> ions to water molecules competes.</a:t>
            </a:r>
          </a:p>
          <a:p>
            <a:r>
              <a:rPr lang="en-US" altLang="en-US" sz="2200" dirty="0" smtClean="0">
                <a:ea typeface="ヒラギノ角ゴ Pro W3" pitchFamily="127" charset="-128"/>
              </a:rPr>
              <a:t> with the attraction among the oppositely charged ions themselves.</a:t>
            </a:r>
          </a:p>
        </p:txBody>
      </p:sp>
      <p:pic>
        <p:nvPicPr>
          <p:cNvPr id="17" name="Picture 6" descr="Z:\50627 IRDVD Tro Chemistry A Molecular Approach\Working Files 50627\JPEG 50627\ch04\04_09_Fig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4"/>
          <a:stretch>
            <a:fillRect/>
          </a:stretch>
        </p:blipFill>
        <p:spPr bwMode="auto">
          <a:xfrm>
            <a:off x="2788603" y="4163458"/>
            <a:ext cx="54641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83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صورة 7">
            <a:extLst>
              <a:ext uri="{FF2B5EF4-FFF2-40B4-BE49-F238E27FC236}">
                <a16:creationId xmlns:a16="http://schemas.microsoft.com/office/drawing/2014/main" id="{D05050CE-BB7E-486C-9D40-8A88D0ACCA8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35" name="Rectangle 15">
            <a:extLst>
              <a:ext uri="{FF2B5EF4-FFF2-40B4-BE49-F238E27FC236}">
                <a16:creationId xmlns:a16="http://schemas.microsoft.com/office/drawing/2014/main" id="{A54620E3-C484-4005-93A6-70578E358F6D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4:  Chemical Bonding and Chemical Reactions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B1A4029A-589B-48D0-BEB1-2121364E4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4183" y="6690970"/>
            <a:ext cx="600075" cy="389467"/>
          </a:xfrm>
        </p:spPr>
        <p:txBody>
          <a:bodyPr/>
          <a:lstStyle/>
          <a:p>
            <a:fld id="{610F96AB-83DF-4AF5-BF46-4A27F3A041FE}" type="slidenum">
              <a:rPr lang="en-US" smtClean="0"/>
              <a:t>36</a:t>
            </a:fld>
            <a:endParaRPr lang="en-US" dirty="0"/>
          </a:p>
        </p:txBody>
      </p:sp>
      <p:sp>
        <p:nvSpPr>
          <p:cNvPr id="14" name="مستطيل 1">
            <a:extLst>
              <a:ext uri="{FF2B5EF4-FFF2-40B4-BE49-F238E27FC236}">
                <a16:creationId xmlns:a16="http://schemas.microsoft.com/office/drawing/2014/main" id="{696ED4D6-EEA3-4358-9C9D-B57718D07B98}"/>
              </a:ext>
            </a:extLst>
          </p:cNvPr>
          <p:cNvSpPr/>
          <p:nvPr/>
        </p:nvSpPr>
        <p:spPr>
          <a:xfrm>
            <a:off x="202070" y="773314"/>
            <a:ext cx="6257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4.4. Types </a:t>
            </a:r>
            <a:r>
              <a:rPr lang="en-US" sz="2400" b="1" dirty="0">
                <a:solidFill>
                  <a:schemeClr val="accent1"/>
                </a:solidFill>
              </a:rPr>
              <a:t>of Aqueous Solutions and Solubility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8900" y="1260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88900" y="1450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230770" y="1512557"/>
            <a:ext cx="9144000" cy="42800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3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b="1" dirty="0" smtClean="0">
                <a:solidFill>
                  <a:srgbClr val="ED6B06"/>
                </a:solidFill>
                <a:ea typeface="ヒラギノ角ゴ Pro W3" pitchFamily="127" charset="-128"/>
                <a:cs typeface="Arial" panose="020B0604020202020204" pitchFamily="34" charset="0"/>
              </a:rPr>
              <a:t>Sodium Chloride Dissolving in Water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02070" y="2833356"/>
            <a:ext cx="6427177" cy="5638800"/>
          </a:xfrm>
          <a:prstGeom prst="rect">
            <a:avLst/>
          </a:prstGeom>
        </p:spPr>
        <p:txBody>
          <a:bodyPr/>
          <a:lstStyle>
            <a:lvl1pPr marL="171450" indent="-171450" algn="l" defTabSz="857250" rtl="0" eaLnBrk="1" latinLnBrk="0" hangingPunct="1">
              <a:lnSpc>
                <a:spcPct val="90000"/>
              </a:lnSpc>
              <a:spcBef>
                <a:spcPts val="1125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625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2975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000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125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50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4375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>
                <a:ea typeface="ヒラギノ角ゴ Pro W3" pitchFamily="127" charset="-128"/>
                <a:cs typeface="Arial" panose="020B0604020202020204" pitchFamily="34" charset="0"/>
              </a:rPr>
              <a:t>Each ion is attracted to the surrounding water molecules and pulled off and away from the crystal.</a:t>
            </a:r>
          </a:p>
          <a:p>
            <a:endParaRPr lang="en-US" altLang="en-US" sz="1600" dirty="0" smtClean="0">
              <a:ea typeface="ヒラギノ角ゴ Pro W3" pitchFamily="127" charset="-128"/>
              <a:cs typeface="Arial" panose="020B0604020202020204" pitchFamily="34" charset="0"/>
            </a:endParaRPr>
          </a:p>
          <a:p>
            <a:r>
              <a:rPr lang="en-US" altLang="en-US" sz="2400" dirty="0" smtClean="0">
                <a:ea typeface="ヒラギノ角ゴ Pro W3" pitchFamily="127" charset="-128"/>
                <a:cs typeface="Arial" panose="020B0604020202020204" pitchFamily="34" charset="0"/>
              </a:rPr>
              <a:t>When it enters the solution, the ion is surrounded by water molecules, insulating it from other ions. </a:t>
            </a:r>
          </a:p>
          <a:p>
            <a:endParaRPr lang="en-US" altLang="en-US" sz="1800" dirty="0" smtClean="0">
              <a:ea typeface="ヒラギノ角ゴ Pro W3" pitchFamily="127" charset="-128"/>
              <a:cs typeface="Arial" panose="020B0604020202020204" pitchFamily="34" charset="0"/>
            </a:endParaRPr>
          </a:p>
          <a:p>
            <a:r>
              <a:rPr lang="en-US" altLang="en-US" sz="2400" dirty="0" smtClean="0">
                <a:ea typeface="ヒラギノ角ゴ Pro W3" pitchFamily="127" charset="-128"/>
                <a:cs typeface="Arial" panose="020B0604020202020204" pitchFamily="34" charset="0"/>
              </a:rPr>
              <a:t>The result is a solution with free moving charged particles able to conduct electricity.</a:t>
            </a:r>
          </a:p>
        </p:txBody>
      </p:sp>
      <p:pic>
        <p:nvPicPr>
          <p:cNvPr id="13" name="Picture 6" descr="Z:\50627 IRDVD Tro Chemistry A Molecular Approach\Working Files 50627\JPEG 50627\ch04\04_10_Fig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0"/>
          <a:stretch>
            <a:fillRect/>
          </a:stretch>
        </p:blipFill>
        <p:spPr bwMode="auto">
          <a:xfrm>
            <a:off x="6680636" y="2581275"/>
            <a:ext cx="4567238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6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-131028" y="1260475"/>
            <a:ext cx="8572500" cy="42223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428625" tIns="42863" rIns="85725" bIns="42863" rtlCol="0" anchor="t">
            <a:spAutoFit/>
          </a:bodyPr>
          <a:lstStyle/>
          <a:p>
            <a:pPr eaLnBrk="1" hangingPunct="1"/>
            <a:r>
              <a:rPr lang="en-US" altLang="en-US" sz="2400" b="1" cap="none" dirty="0" smtClean="0">
                <a:solidFill>
                  <a:srgbClr val="ED6B06"/>
                </a:solidFill>
                <a:ea typeface="ヒラギノ角ゴ Pro W3" pitchFamily="127" charset="-128"/>
                <a:cs typeface="Arial" panose="020B0604020202020204" pitchFamily="34" charset="0"/>
              </a:rPr>
              <a:t>Electrolyte And Nonelectrolyte Solutions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sz="half" idx="1"/>
          </p:nvPr>
        </p:nvSpPr>
        <p:spPr>
          <a:xfrm>
            <a:off x="202070" y="1938445"/>
            <a:ext cx="8465672" cy="4518422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altLang="en-US" sz="2200" dirty="0">
                <a:ea typeface="ヒラギノ角ゴ Pro W3" pitchFamily="127" charset="-128"/>
              </a:rPr>
              <a:t>Ionic substances such as sodium chloride that completely dissociate into ions when they dissolve in water are </a:t>
            </a:r>
            <a:r>
              <a:rPr lang="en-US" altLang="en-US" sz="2200" b="1" dirty="0">
                <a:solidFill>
                  <a:schemeClr val="accent2"/>
                </a:solidFill>
                <a:ea typeface="ヒラギノ角ゴ Pro W3" pitchFamily="127" charset="-128"/>
              </a:rPr>
              <a:t>strong electrolytes</a:t>
            </a:r>
            <a:r>
              <a:rPr lang="en-US" altLang="en-US" sz="2200" dirty="0">
                <a:solidFill>
                  <a:schemeClr val="accent2"/>
                </a:solidFill>
                <a:ea typeface="ヒラギノ角ゴ Pro W3" pitchFamily="127" charset="-128"/>
              </a:rPr>
              <a:t>. </a:t>
            </a:r>
            <a:endParaRPr lang="en-US" altLang="en-US" sz="2200" dirty="0">
              <a:ea typeface="ヒラギノ角ゴ Pro W3" pitchFamily="127" charset="-128"/>
            </a:endParaRPr>
          </a:p>
          <a:p>
            <a:pPr algn="l">
              <a:lnSpc>
                <a:spcPct val="100000"/>
              </a:lnSpc>
            </a:pPr>
            <a:r>
              <a:rPr lang="en-US" altLang="en-US" sz="2200" dirty="0">
                <a:ea typeface="ヒラギノ角ゴ Pro W3" pitchFamily="127" charset="-128"/>
              </a:rPr>
              <a:t>In contrast to sodium chloride, sugar is a molecular compound</a:t>
            </a:r>
            <a:r>
              <a:rPr lang="en-US" altLang="en-US" sz="2200" dirty="0" smtClean="0">
                <a:ea typeface="ヒラギノ角ゴ Pro W3" pitchFamily="127" charset="-128"/>
              </a:rPr>
              <a:t>.</a:t>
            </a:r>
            <a:endParaRPr lang="en-US" altLang="en-US" sz="2200" dirty="0">
              <a:ea typeface="ヒラギノ角ゴ Pro W3" pitchFamily="127" charset="-128"/>
            </a:endParaRPr>
          </a:p>
          <a:p>
            <a:pPr algn="l">
              <a:lnSpc>
                <a:spcPct val="100000"/>
              </a:lnSpc>
            </a:pPr>
            <a:r>
              <a:rPr lang="en-US" altLang="en-US" sz="2200" dirty="0">
                <a:ea typeface="ヒラギノ角ゴ Pro W3" pitchFamily="127" charset="-128"/>
              </a:rPr>
              <a:t>Most molecular compounds </a:t>
            </a:r>
            <a:r>
              <a:rPr lang="en-US" altLang="en-US" sz="2200" dirty="0" smtClean="0">
                <a:ea typeface="ヒラギノ角ゴ Pro W3" pitchFamily="127" charset="-128"/>
              </a:rPr>
              <a:t>(</a:t>
            </a:r>
            <a:r>
              <a:rPr lang="en-US" altLang="en-US" sz="2200" dirty="0">
                <a:ea typeface="ヒラギノ角ゴ Pro W3" pitchFamily="127" charset="-128"/>
              </a:rPr>
              <a:t>except for acids), dissolve in water as intact molecules. </a:t>
            </a:r>
          </a:p>
        </p:txBody>
      </p:sp>
      <p:pic>
        <p:nvPicPr>
          <p:cNvPr id="69636" name="Picture 7" descr="Z:\50627 IRDVD Tro Chemistry A Molecular Approach\Working Files 50627\JPEG 50627\ch04\04_Pg159_Un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3"/>
          <a:stretch>
            <a:fillRect/>
          </a:stretch>
        </p:blipFill>
        <p:spPr bwMode="auto">
          <a:xfrm>
            <a:off x="8968149" y="1723340"/>
            <a:ext cx="1626117" cy="231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8" descr="Z:\50627 IRDVD Tro Chemistry A Molecular Approach\Working Files 50627\JPEG 50627\ch04\04_Pg160_UnFigure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7"/>
          <a:stretch>
            <a:fillRect/>
          </a:stretch>
        </p:blipFill>
        <p:spPr bwMode="auto">
          <a:xfrm>
            <a:off x="8667742" y="4525144"/>
            <a:ext cx="1580229" cy="2606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صورة 7">
            <a:extLst>
              <a:ext uri="{FF2B5EF4-FFF2-40B4-BE49-F238E27FC236}">
                <a16:creationId xmlns:a16="http://schemas.microsoft.com/office/drawing/2014/main" id="{D05050CE-BB7E-486C-9D40-8A88D0ACCA8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7" name="Rectangle 15">
            <a:extLst>
              <a:ext uri="{FF2B5EF4-FFF2-40B4-BE49-F238E27FC236}">
                <a16:creationId xmlns:a16="http://schemas.microsoft.com/office/drawing/2014/main" id="{A54620E3-C484-4005-93A6-70578E358F6D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4:  Chemical Bonding and Chemical Reactions</a:t>
            </a:r>
          </a:p>
        </p:txBody>
      </p:sp>
      <p:sp>
        <p:nvSpPr>
          <p:cNvPr id="8" name="مستطيل 1">
            <a:extLst>
              <a:ext uri="{FF2B5EF4-FFF2-40B4-BE49-F238E27FC236}">
                <a16:creationId xmlns:a16="http://schemas.microsoft.com/office/drawing/2014/main" id="{696ED4D6-EEA3-4358-9C9D-B57718D07B98}"/>
              </a:ext>
            </a:extLst>
          </p:cNvPr>
          <p:cNvSpPr/>
          <p:nvPr/>
        </p:nvSpPr>
        <p:spPr>
          <a:xfrm>
            <a:off x="202070" y="773314"/>
            <a:ext cx="6257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4.4. Types </a:t>
            </a:r>
            <a:r>
              <a:rPr lang="en-US" sz="2400" b="1" dirty="0">
                <a:solidFill>
                  <a:schemeClr val="accent1"/>
                </a:solidFill>
              </a:rPr>
              <a:t>of Aqueous Solutions and Solubility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8900" y="1260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88900" y="1450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  <p:pic>
        <p:nvPicPr>
          <p:cNvPr id="11" name="Picture 6" descr="Z:\50627 IRDVD Tro Chemistry A Molecular Approach\Working Files 50627\JPEG 50627\ch04\04_12_Figur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0"/>
          <a:stretch>
            <a:fillRect/>
          </a:stretch>
        </p:blipFill>
        <p:spPr bwMode="auto">
          <a:xfrm>
            <a:off x="3234863" y="4295383"/>
            <a:ext cx="3567381" cy="276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1177943" y="1641475"/>
            <a:ext cx="10045901" cy="41896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28625" tIns="42863" rIns="85725" bIns="42863" rtlCol="0" anchor="t">
            <a:spAutoFit/>
          </a:bodyPr>
          <a:lstStyle/>
          <a:p>
            <a:pPr eaLnBrk="1" hangingPunct="1"/>
            <a:r>
              <a:rPr lang="en-US" altLang="en-US" sz="2400" b="1" cap="none" dirty="0" smtClean="0">
                <a:solidFill>
                  <a:srgbClr val="ED6B06"/>
                </a:solidFill>
                <a:ea typeface="ヒラギノ角ゴ Pro W3" pitchFamily="127" charset="-128"/>
                <a:cs typeface="Arial" panose="020B0604020202020204" pitchFamily="34" charset="0"/>
              </a:rPr>
              <a:t>Electrolyte And Nonelectrolyte Solutions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sz="half" idx="1"/>
          </p:nvPr>
        </p:nvSpPr>
        <p:spPr>
          <a:xfrm>
            <a:off x="88900" y="2733355"/>
            <a:ext cx="6242035" cy="4838403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en-US" sz="2200" dirty="0">
                <a:ea typeface="ヒラギノ角ゴ Pro W3" pitchFamily="127" charset="-128"/>
              </a:rPr>
              <a:t>Materials that dissolve in water to form a solution that will conduct electricity are called </a:t>
            </a:r>
            <a:r>
              <a:rPr lang="en-US" altLang="en-US" sz="2200" b="1" dirty="0">
                <a:solidFill>
                  <a:srgbClr val="333399"/>
                </a:solidFill>
                <a:ea typeface="ヒラギノ角ゴ Pro W3" pitchFamily="127" charset="-128"/>
              </a:rPr>
              <a:t>electrolytes.</a:t>
            </a:r>
            <a:endParaRPr lang="en-US" altLang="en-US" sz="2200" dirty="0">
              <a:solidFill>
                <a:srgbClr val="333399"/>
              </a:solidFill>
              <a:ea typeface="ヒラギノ角ゴ Pro W3" pitchFamily="127" charset="-128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200" dirty="0">
                <a:ea typeface="ヒラギノ角ゴ Pro W3" pitchFamily="127" charset="-128"/>
              </a:rPr>
              <a:t>Materials that dissolve in water to form a solution that will not conduct electricity are called </a:t>
            </a:r>
            <a:r>
              <a:rPr lang="en-US" altLang="en-US" sz="2200" b="1" dirty="0">
                <a:solidFill>
                  <a:srgbClr val="333399"/>
                </a:solidFill>
                <a:ea typeface="ヒラギノ角ゴ Pro W3" pitchFamily="127" charset="-128"/>
              </a:rPr>
              <a:t>nonelectrolytes.</a:t>
            </a:r>
          </a:p>
        </p:txBody>
      </p:sp>
      <p:sp>
        <p:nvSpPr>
          <p:cNvPr id="67588" name="Content Placeholder 3"/>
          <p:cNvSpPr>
            <a:spLocks noGrp="1"/>
          </p:cNvSpPr>
          <p:nvPr>
            <p:ph sz="half" idx="2"/>
          </p:nvPr>
        </p:nvSpPr>
        <p:spPr>
          <a:xfrm>
            <a:off x="6488570" y="6011940"/>
            <a:ext cx="4286250" cy="990367"/>
          </a:xfrm>
        </p:spPr>
        <p:txBody>
          <a:bodyPr>
            <a:normAutofit/>
          </a:bodyPr>
          <a:lstStyle/>
          <a:p>
            <a:r>
              <a:rPr lang="en-US" altLang="en-US" sz="2000" dirty="0" smtClean="0">
                <a:solidFill>
                  <a:srgbClr val="333399"/>
                </a:solidFill>
                <a:ea typeface="ヒラギノ角ゴ Pro W3" pitchFamily="127" charset="-128"/>
              </a:rPr>
              <a:t>A solution of salt (an electrolyte) conducts electrical current. A solution of sugar (a nonelectrolyte) does not.</a:t>
            </a:r>
          </a:p>
        </p:txBody>
      </p:sp>
      <p:pic>
        <p:nvPicPr>
          <p:cNvPr id="67589" name="Picture 7" descr="Z:\50627 IRDVD Tro Chemistry A Molecular Approach\Working Files 50627\JPEG 50627\ch04\04_11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1"/>
          <a:stretch>
            <a:fillRect/>
          </a:stretch>
        </p:blipFill>
        <p:spPr bwMode="auto">
          <a:xfrm>
            <a:off x="6459809" y="2403352"/>
            <a:ext cx="4898931" cy="360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صورة 7">
            <a:extLst>
              <a:ext uri="{FF2B5EF4-FFF2-40B4-BE49-F238E27FC236}">
                <a16:creationId xmlns:a16="http://schemas.microsoft.com/office/drawing/2014/main" id="{D05050CE-BB7E-486C-9D40-8A88D0ACCA8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7" name="Rectangle 15">
            <a:extLst>
              <a:ext uri="{FF2B5EF4-FFF2-40B4-BE49-F238E27FC236}">
                <a16:creationId xmlns:a16="http://schemas.microsoft.com/office/drawing/2014/main" id="{A54620E3-C484-4005-93A6-70578E358F6D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4:  Chemical Bonding and Chemical Reactions</a:t>
            </a:r>
          </a:p>
        </p:txBody>
      </p:sp>
      <p:sp>
        <p:nvSpPr>
          <p:cNvPr id="8" name="مستطيل 1">
            <a:extLst>
              <a:ext uri="{FF2B5EF4-FFF2-40B4-BE49-F238E27FC236}">
                <a16:creationId xmlns:a16="http://schemas.microsoft.com/office/drawing/2014/main" id="{696ED4D6-EEA3-4358-9C9D-B57718D07B98}"/>
              </a:ext>
            </a:extLst>
          </p:cNvPr>
          <p:cNvSpPr/>
          <p:nvPr/>
        </p:nvSpPr>
        <p:spPr>
          <a:xfrm>
            <a:off x="202070" y="773314"/>
            <a:ext cx="6257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4.4. Types </a:t>
            </a:r>
            <a:r>
              <a:rPr lang="en-US" sz="2400" b="1" dirty="0">
                <a:solidFill>
                  <a:schemeClr val="accent1"/>
                </a:solidFill>
              </a:rPr>
              <a:t>of Aqueous Solutions and Solubility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8900" y="1260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88900" y="1450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3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202070" y="1614488"/>
            <a:ext cx="10726125" cy="5286375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en-US" sz="2200" dirty="0">
                <a:ea typeface="ヒラギノ角ゴ Pro W3" pitchFamily="127" charset="-128"/>
              </a:rPr>
              <a:t>Acids are molecular compounds that </a:t>
            </a:r>
            <a:r>
              <a:rPr lang="en-US" altLang="en-US" sz="2200" b="1" dirty="0">
                <a:solidFill>
                  <a:srgbClr val="333399"/>
                </a:solidFill>
                <a:ea typeface="ヒラギノ角ゴ Pro W3" pitchFamily="127" charset="-128"/>
              </a:rPr>
              <a:t>ionize</a:t>
            </a:r>
            <a:r>
              <a:rPr lang="en-US" altLang="en-US" sz="2200" dirty="0">
                <a:ea typeface="ヒラギノ角ゴ Pro W3" pitchFamily="127" charset="-128"/>
              </a:rPr>
              <a:t> when they dissolve in water.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2200" dirty="0">
                <a:solidFill>
                  <a:srgbClr val="333399"/>
                </a:solidFill>
                <a:ea typeface="ヒラギノ角ゴ Pro W3" pitchFamily="127" charset="-128"/>
              </a:rPr>
              <a:t>The molecules are pulled apart by their attraction for </a:t>
            </a:r>
            <a:r>
              <a:rPr lang="en-US" altLang="en-US" sz="2200" dirty="0" smtClean="0">
                <a:solidFill>
                  <a:srgbClr val="333399"/>
                </a:solidFill>
                <a:ea typeface="ヒラギノ角ゴ Pro W3" pitchFamily="127" charset="-128"/>
              </a:rPr>
              <a:t> the </a:t>
            </a:r>
            <a:r>
              <a:rPr lang="en-US" altLang="en-US" sz="2200" dirty="0">
                <a:solidFill>
                  <a:srgbClr val="333399"/>
                </a:solidFill>
                <a:ea typeface="ヒラギノ角ゴ Pro W3" pitchFamily="127" charset="-128"/>
              </a:rPr>
              <a:t>water.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2200" dirty="0">
                <a:solidFill>
                  <a:srgbClr val="333399"/>
                </a:solidFill>
                <a:ea typeface="ヒラギノ角ゴ Pro W3" pitchFamily="127" charset="-128"/>
              </a:rPr>
              <a:t>When acids ionize, they form H</a:t>
            </a:r>
            <a:r>
              <a:rPr lang="en-US" altLang="en-US" sz="2200" baseline="30000" dirty="0">
                <a:solidFill>
                  <a:srgbClr val="333399"/>
                </a:solidFill>
                <a:ea typeface="ヒラギノ角ゴ Pro W3" pitchFamily="127" charset="-128"/>
              </a:rPr>
              <a:t>+</a:t>
            </a:r>
            <a:r>
              <a:rPr lang="en-US" altLang="en-US" sz="2200" dirty="0">
                <a:solidFill>
                  <a:srgbClr val="333399"/>
                </a:solidFill>
                <a:ea typeface="ヒラギノ角ゴ Pro W3" pitchFamily="127" charset="-128"/>
              </a:rPr>
              <a:t> cations and also anions.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200" dirty="0">
                <a:ea typeface="ヒラギノ角ゴ Pro W3" pitchFamily="127" charset="-128"/>
              </a:rPr>
              <a:t>The percentage of molecules that ionize varies from one acid to another.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200" dirty="0">
                <a:ea typeface="ヒラギノ角ゴ Pro W3" pitchFamily="127" charset="-128"/>
              </a:rPr>
              <a:t>Acids that ionize virtually 100% are called </a:t>
            </a:r>
            <a:r>
              <a:rPr lang="en-US" altLang="en-US" sz="2200" dirty="0" smtClean="0">
                <a:ea typeface="ヒラギノ角ゴ Pro W3" pitchFamily="127" charset="-128"/>
              </a:rPr>
              <a:t> </a:t>
            </a:r>
            <a:r>
              <a:rPr lang="en-US" altLang="en-US" sz="2200" b="1" dirty="0" smtClean="0">
                <a:solidFill>
                  <a:srgbClr val="333399"/>
                </a:solidFill>
                <a:ea typeface="ヒラギノ角ゴ Pro W3" pitchFamily="127" charset="-128"/>
              </a:rPr>
              <a:t>strong </a:t>
            </a:r>
            <a:r>
              <a:rPr lang="en-US" altLang="en-US" sz="2200" b="1" dirty="0">
                <a:solidFill>
                  <a:srgbClr val="333399"/>
                </a:solidFill>
                <a:ea typeface="ヒラギノ角ゴ Pro W3" pitchFamily="127" charset="-128"/>
              </a:rPr>
              <a:t>acids.</a:t>
            </a:r>
            <a:endParaRPr lang="en-US" altLang="en-US" sz="2200" dirty="0">
              <a:solidFill>
                <a:srgbClr val="333399"/>
              </a:solidFill>
              <a:ea typeface="ヒラギノ角ゴ Pro W3" pitchFamily="127" charset="-128"/>
            </a:endParaRP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en-US" sz="2200" dirty="0" err="1">
                <a:ea typeface="ヒラギノ角ゴ Pro W3" pitchFamily="127" charset="-128"/>
              </a:rPr>
              <a:t>HCl</a:t>
            </a:r>
            <a:r>
              <a:rPr lang="en-US" altLang="en-US" sz="2200" dirty="0">
                <a:ea typeface="ヒラギノ角ゴ Pro W3" pitchFamily="127" charset="-128"/>
              </a:rPr>
              <a:t>(</a:t>
            </a:r>
            <a:r>
              <a:rPr lang="en-US" altLang="en-US" sz="2200" i="1" dirty="0" err="1">
                <a:ea typeface="ヒラギノ角ゴ Pro W3" pitchFamily="127" charset="-128"/>
              </a:rPr>
              <a:t>aq</a:t>
            </a:r>
            <a:r>
              <a:rPr lang="en-US" altLang="en-US" sz="2200" dirty="0">
                <a:ea typeface="ヒラギノ角ゴ Pro W3" pitchFamily="127" charset="-128"/>
              </a:rPr>
              <a:t>) </a:t>
            </a:r>
            <a:r>
              <a:rPr lang="en-US" altLang="en-US" sz="2200" dirty="0">
                <a:ea typeface="ヒラギノ角ゴ Pro W3" pitchFamily="127" charset="-128"/>
                <a:sym typeface="Symbol" panose="05050102010706020507" pitchFamily="18" charset="2"/>
              </a:rPr>
              <a:t> H</a:t>
            </a:r>
            <a:r>
              <a:rPr lang="en-US" altLang="en-US" sz="2200" baseline="30000" dirty="0">
                <a:ea typeface="ヒラギノ角ゴ Pro W3" pitchFamily="127" charset="-128"/>
                <a:sym typeface="Symbol" panose="05050102010706020507" pitchFamily="18" charset="2"/>
              </a:rPr>
              <a:t>+</a:t>
            </a:r>
            <a:r>
              <a:rPr lang="en-US" altLang="en-US" sz="2200" dirty="0">
                <a:ea typeface="ヒラギノ角ゴ Pro W3" pitchFamily="127" charset="-128"/>
                <a:sym typeface="Symbol" panose="05050102010706020507" pitchFamily="18" charset="2"/>
              </a:rPr>
              <a:t>(</a:t>
            </a:r>
            <a:r>
              <a:rPr lang="en-US" altLang="en-US" sz="2200" i="1" dirty="0" err="1">
                <a:ea typeface="ヒラギノ角ゴ Pro W3" pitchFamily="127" charset="-128"/>
                <a:sym typeface="Symbol" panose="05050102010706020507" pitchFamily="18" charset="2"/>
              </a:rPr>
              <a:t>aq</a:t>
            </a:r>
            <a:r>
              <a:rPr lang="en-US" altLang="en-US" sz="2200" dirty="0">
                <a:ea typeface="ヒラギノ角ゴ Pro W3" pitchFamily="127" charset="-128"/>
                <a:sym typeface="Symbol" panose="05050102010706020507" pitchFamily="18" charset="2"/>
              </a:rPr>
              <a:t>) + Cl</a:t>
            </a:r>
            <a:r>
              <a:rPr lang="en-US" altLang="en-US" sz="2200" baseline="30000" dirty="0">
                <a:ea typeface="ヒラギノ角ゴ Pro W3" pitchFamily="127" charset="-128"/>
                <a:sym typeface="Symbol" panose="05050102010706020507" pitchFamily="18" charset="2"/>
              </a:rPr>
              <a:t>−</a:t>
            </a:r>
            <a:r>
              <a:rPr lang="en-US" altLang="en-US" sz="2200" dirty="0">
                <a:ea typeface="ヒラギノ角ゴ Pro W3" pitchFamily="127" charset="-128"/>
                <a:sym typeface="Symbol" panose="05050102010706020507" pitchFamily="18" charset="2"/>
              </a:rPr>
              <a:t>(</a:t>
            </a:r>
            <a:r>
              <a:rPr lang="en-US" altLang="en-US" sz="2200" i="1" dirty="0" err="1">
                <a:ea typeface="ヒラギノ角ゴ Pro W3" pitchFamily="127" charset="-128"/>
                <a:sym typeface="Symbol" panose="05050102010706020507" pitchFamily="18" charset="2"/>
              </a:rPr>
              <a:t>aq</a:t>
            </a:r>
            <a:r>
              <a:rPr lang="en-US" altLang="en-US" sz="2200" dirty="0">
                <a:ea typeface="ヒラギノ角ゴ Pro W3" pitchFamily="127" charset="-128"/>
                <a:sym typeface="Symbol" panose="05050102010706020507" pitchFamily="18" charset="2"/>
              </a:rPr>
              <a:t>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200" dirty="0">
                <a:ea typeface="ヒラギノ角ゴ Pro W3" pitchFamily="127" charset="-128"/>
              </a:rPr>
              <a:t>Acids that only ionize a small percentage are called </a:t>
            </a:r>
            <a:r>
              <a:rPr lang="en-US" altLang="en-US" sz="2200" b="1" dirty="0">
                <a:solidFill>
                  <a:srgbClr val="333399"/>
                </a:solidFill>
                <a:ea typeface="ヒラギノ角ゴ Pro W3" pitchFamily="127" charset="-128"/>
              </a:rPr>
              <a:t>weak acids.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en-US" sz="2200" dirty="0">
                <a:ea typeface="ヒラギノ角ゴ Pro W3" pitchFamily="127" charset="-128"/>
              </a:rPr>
              <a:t>HF(</a:t>
            </a:r>
            <a:r>
              <a:rPr lang="en-US" altLang="en-US" sz="2200" i="1" dirty="0" err="1">
                <a:ea typeface="ヒラギノ角ゴ Pro W3" pitchFamily="127" charset="-128"/>
              </a:rPr>
              <a:t>aq</a:t>
            </a:r>
            <a:r>
              <a:rPr lang="en-US" altLang="en-US" sz="2200" dirty="0">
                <a:ea typeface="ヒラギノ角ゴ Pro W3" pitchFamily="127" charset="-128"/>
              </a:rPr>
              <a:t>) </a:t>
            </a:r>
            <a:r>
              <a:rPr lang="en-US" altLang="en-US" sz="2200" dirty="0">
                <a:ea typeface="ヒラギノ角ゴ Pro W3" pitchFamily="127" charset="-128"/>
                <a:sym typeface="Symbol" panose="05050102010706020507" pitchFamily="18" charset="2"/>
              </a:rPr>
              <a:t>   H</a:t>
            </a:r>
            <a:r>
              <a:rPr lang="en-US" altLang="en-US" sz="2200" baseline="30000" dirty="0">
                <a:ea typeface="ヒラギノ角ゴ Pro W3" pitchFamily="127" charset="-128"/>
                <a:sym typeface="Symbol" panose="05050102010706020507" pitchFamily="18" charset="2"/>
              </a:rPr>
              <a:t>+</a:t>
            </a:r>
            <a:r>
              <a:rPr lang="en-US" altLang="en-US" sz="2200" dirty="0">
                <a:ea typeface="ヒラギノ角ゴ Pro W3" pitchFamily="127" charset="-128"/>
                <a:sym typeface="Symbol" panose="05050102010706020507" pitchFamily="18" charset="2"/>
              </a:rPr>
              <a:t>(</a:t>
            </a:r>
            <a:r>
              <a:rPr lang="en-US" altLang="en-US" sz="2200" i="1" dirty="0" err="1">
                <a:ea typeface="ヒラギノ角ゴ Pro W3" pitchFamily="127" charset="-128"/>
                <a:sym typeface="Symbol" panose="05050102010706020507" pitchFamily="18" charset="2"/>
              </a:rPr>
              <a:t>aq</a:t>
            </a:r>
            <a:r>
              <a:rPr lang="en-US" altLang="en-US" sz="2200" dirty="0">
                <a:ea typeface="ヒラギノ角ゴ Pro W3" pitchFamily="127" charset="-128"/>
                <a:sym typeface="Symbol" panose="05050102010706020507" pitchFamily="18" charset="2"/>
              </a:rPr>
              <a:t>) + F</a:t>
            </a:r>
            <a:r>
              <a:rPr lang="en-US" altLang="en-US" sz="2200" baseline="30000" dirty="0">
                <a:ea typeface="ヒラギノ角ゴ Pro W3" pitchFamily="127" charset="-128"/>
                <a:sym typeface="Symbol" panose="05050102010706020507" pitchFamily="18" charset="2"/>
              </a:rPr>
              <a:t>−</a:t>
            </a:r>
            <a:r>
              <a:rPr lang="en-US" altLang="en-US" sz="2200" dirty="0">
                <a:ea typeface="ヒラギノ角ゴ Pro W3" pitchFamily="127" charset="-128"/>
                <a:sym typeface="Symbol" panose="05050102010706020507" pitchFamily="18" charset="2"/>
              </a:rPr>
              <a:t>(</a:t>
            </a:r>
            <a:r>
              <a:rPr lang="en-US" altLang="en-US" sz="2200" i="1" dirty="0" err="1">
                <a:ea typeface="ヒラギノ角ゴ Pro W3" pitchFamily="127" charset="-128"/>
                <a:sym typeface="Symbol" panose="05050102010706020507" pitchFamily="18" charset="2"/>
              </a:rPr>
              <a:t>aq</a:t>
            </a:r>
            <a:r>
              <a:rPr lang="en-US" altLang="en-US" sz="2200" dirty="0">
                <a:ea typeface="ヒラギノ角ゴ Pro W3" pitchFamily="127" charset="-128"/>
                <a:sym typeface="Symbol" panose="05050102010706020507" pitchFamily="18" charset="2"/>
              </a:rPr>
              <a:t>)</a:t>
            </a:r>
            <a:endParaRPr lang="en-US" altLang="en-US" sz="2200" dirty="0" smtClean="0">
              <a:ea typeface="ヒラギノ角ゴ Pro W3" pitchFamily="127" charset="-128"/>
            </a:endParaRPr>
          </a:p>
        </p:txBody>
      </p:sp>
      <p:pic>
        <p:nvPicPr>
          <p:cNvPr id="6" name="صورة 7">
            <a:extLst>
              <a:ext uri="{FF2B5EF4-FFF2-40B4-BE49-F238E27FC236}">
                <a16:creationId xmlns:a16="http://schemas.microsoft.com/office/drawing/2014/main" id="{D05050CE-BB7E-486C-9D40-8A88D0ACCA8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7" name="Rectangle 15">
            <a:extLst>
              <a:ext uri="{FF2B5EF4-FFF2-40B4-BE49-F238E27FC236}">
                <a16:creationId xmlns:a16="http://schemas.microsoft.com/office/drawing/2014/main" id="{A54620E3-C484-4005-93A6-70578E358F6D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4:  Chemical Bonding and Chemical Reactions</a:t>
            </a:r>
          </a:p>
        </p:txBody>
      </p:sp>
      <p:sp>
        <p:nvSpPr>
          <p:cNvPr id="8" name="مستطيل 1">
            <a:extLst>
              <a:ext uri="{FF2B5EF4-FFF2-40B4-BE49-F238E27FC236}">
                <a16:creationId xmlns:a16="http://schemas.microsoft.com/office/drawing/2014/main" id="{696ED4D6-EEA3-4358-9C9D-B57718D07B98}"/>
              </a:ext>
            </a:extLst>
          </p:cNvPr>
          <p:cNvSpPr/>
          <p:nvPr/>
        </p:nvSpPr>
        <p:spPr>
          <a:xfrm>
            <a:off x="202070" y="773314"/>
            <a:ext cx="6257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4.4. Types </a:t>
            </a:r>
            <a:r>
              <a:rPr lang="en-US" sz="2400" b="1" dirty="0">
                <a:solidFill>
                  <a:schemeClr val="accent1"/>
                </a:solidFill>
              </a:rPr>
              <a:t>of Aqueous Solutions and Solubility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8900" y="1260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0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4:  Chemical Bonding and Chemical Reactions</a:t>
            </a:r>
          </a:p>
        </p:txBody>
      </p:sp>
      <p:pic>
        <p:nvPicPr>
          <p:cNvPr id="17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4</a:t>
            </a:fld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0" y="821665"/>
            <a:ext cx="346069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dirty="0">
                <a:solidFill>
                  <a:schemeClr val="accent2"/>
                </a:solidFill>
              </a:rPr>
              <a:t>4.1  Reaction Stoichiometry</a:t>
            </a:r>
            <a:endParaRPr lang="ar-SA" sz="2200" b="1" dirty="0">
              <a:solidFill>
                <a:schemeClr val="accent2"/>
              </a:solidFill>
            </a:endParaRPr>
          </a:p>
        </p:txBody>
      </p:sp>
      <p:pic>
        <p:nvPicPr>
          <p:cNvPr id="24" name="Picture 23" descr="03_16_Figur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6"/>
          <a:stretch>
            <a:fillRect/>
          </a:stretch>
        </p:blipFill>
        <p:spPr bwMode="auto">
          <a:xfrm>
            <a:off x="929472" y="1916171"/>
            <a:ext cx="9318499" cy="148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5863" y="3974712"/>
            <a:ext cx="11316970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ar-SA" sz="2200" dirty="0" smtClean="0"/>
              <a:t> Write </a:t>
            </a:r>
            <a:r>
              <a:rPr lang="en-US" altLang="ar-SA" sz="2200" dirty="0"/>
              <a:t>balanced chemical equation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ar-SA" sz="2200" dirty="0" smtClean="0"/>
              <a:t> Convert </a:t>
            </a:r>
            <a:r>
              <a:rPr lang="en-US" altLang="ar-SA" sz="2200" dirty="0"/>
              <a:t>quantities of known substances into moles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ar-SA" sz="2200" dirty="0" smtClean="0"/>
              <a:t> Use </a:t>
            </a:r>
            <a:r>
              <a:rPr lang="en-US" altLang="ar-SA" sz="2200" dirty="0"/>
              <a:t>coefficients in balanced equation to calculate the number of moles of the sought quantity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ar-SA" sz="2200" dirty="0" smtClean="0"/>
              <a:t> Convert </a:t>
            </a:r>
            <a:r>
              <a:rPr lang="en-US" altLang="ar-SA" sz="2200" dirty="0"/>
              <a:t>moles of sought quantity into desired units</a:t>
            </a:r>
          </a:p>
        </p:txBody>
      </p:sp>
    </p:spTree>
    <p:extLst>
      <p:ext uri="{BB962C8B-B14F-4D97-AF65-F5344CB8AC3E}">
        <p14:creationId xmlns:p14="http://schemas.microsoft.com/office/powerpoint/2010/main" val="346298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375920" y="1518658"/>
            <a:ext cx="10871954" cy="481905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en-US" sz="2200" b="1" dirty="0">
                <a:solidFill>
                  <a:srgbClr val="333399"/>
                </a:solidFill>
                <a:ea typeface="ヒラギノ角ゴ Pro W3" pitchFamily="127" charset="-128"/>
              </a:rPr>
              <a:t>Strong electrolytes</a:t>
            </a:r>
            <a:r>
              <a:rPr lang="en-US" altLang="en-US" sz="2200" dirty="0">
                <a:solidFill>
                  <a:schemeClr val="accent1"/>
                </a:solidFill>
                <a:ea typeface="ヒラギノ角ゴ Pro W3" pitchFamily="127" charset="-128"/>
              </a:rPr>
              <a:t> </a:t>
            </a:r>
            <a:r>
              <a:rPr lang="en-US" altLang="en-US" sz="2200" dirty="0">
                <a:ea typeface="ヒラギノ角ゴ Pro W3" pitchFamily="127" charset="-128"/>
              </a:rPr>
              <a:t>are materials that dissolve completely as ions.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2200" dirty="0">
                <a:solidFill>
                  <a:srgbClr val="333399"/>
                </a:solidFill>
                <a:ea typeface="ヒラギノ角ゴ Pro W3" pitchFamily="127" charset="-128"/>
              </a:rPr>
              <a:t>Ionic compounds and strong acids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2200" dirty="0">
                <a:solidFill>
                  <a:srgbClr val="333399"/>
                </a:solidFill>
                <a:ea typeface="ヒラギノ角ゴ Pro W3" pitchFamily="127" charset="-128"/>
              </a:rPr>
              <a:t>Solutions conduct electricity well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200" b="1" dirty="0">
                <a:solidFill>
                  <a:srgbClr val="333399"/>
                </a:solidFill>
                <a:ea typeface="ヒラギノ角ゴ Pro W3" pitchFamily="127" charset="-128"/>
              </a:rPr>
              <a:t>Weak electrolytes</a:t>
            </a:r>
            <a:r>
              <a:rPr lang="en-US" altLang="en-US" sz="2200" dirty="0">
                <a:solidFill>
                  <a:schemeClr val="accent1"/>
                </a:solidFill>
                <a:ea typeface="ヒラギノ角ゴ Pro W3" pitchFamily="127" charset="-128"/>
              </a:rPr>
              <a:t> </a:t>
            </a:r>
            <a:r>
              <a:rPr lang="en-US" altLang="en-US" sz="2200" dirty="0">
                <a:ea typeface="ヒラギノ角ゴ Pro W3" pitchFamily="127" charset="-128"/>
              </a:rPr>
              <a:t>are materials that dissolve mostly as molecules, but partially as ions.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2200" dirty="0">
                <a:solidFill>
                  <a:srgbClr val="333399"/>
                </a:solidFill>
                <a:ea typeface="ヒラギノ角ゴ Pro W3" pitchFamily="127" charset="-128"/>
              </a:rPr>
              <a:t>Weak acids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2200" dirty="0">
                <a:solidFill>
                  <a:srgbClr val="333399"/>
                </a:solidFill>
                <a:ea typeface="ヒラギノ角ゴ Pro W3" pitchFamily="127" charset="-128"/>
              </a:rPr>
              <a:t>Solutions conduct electricity, but not well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200" dirty="0">
                <a:ea typeface="ヒラギノ角ゴ Pro W3" pitchFamily="127" charset="-128"/>
              </a:rPr>
              <a:t>When compounds containing a polyatomic ion dissolve, the polyatomic ion stays together.</a:t>
            </a:r>
            <a:endParaRPr lang="en-US" altLang="en-US" sz="2200" dirty="0">
              <a:ea typeface="ヒラギノ角ゴ Pro W3" pitchFamily="127" charset="-128"/>
              <a:sym typeface="Symbol" panose="05050102010706020507" pitchFamily="18" charset="2"/>
            </a:endParaRP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en-US" sz="2200" dirty="0">
                <a:ea typeface="ヒラギノ角ゴ Pro W3" pitchFamily="127" charset="-128"/>
                <a:sym typeface="Symbol" panose="05050102010706020507" pitchFamily="18" charset="2"/>
              </a:rPr>
              <a:t>HC</a:t>
            </a:r>
            <a:r>
              <a:rPr lang="en-US" altLang="en-US" sz="2200" baseline="-25000" dirty="0">
                <a:ea typeface="ヒラギノ角ゴ Pro W3" pitchFamily="127" charset="-128"/>
                <a:sym typeface="Symbol" panose="05050102010706020507" pitchFamily="18" charset="2"/>
              </a:rPr>
              <a:t>2</a:t>
            </a:r>
            <a:r>
              <a:rPr lang="en-US" altLang="en-US" sz="2200" dirty="0">
                <a:ea typeface="ヒラギノ角ゴ Pro W3" pitchFamily="127" charset="-128"/>
                <a:sym typeface="Symbol" panose="05050102010706020507" pitchFamily="18" charset="2"/>
              </a:rPr>
              <a:t>H</a:t>
            </a:r>
            <a:r>
              <a:rPr lang="en-US" altLang="en-US" sz="2200" baseline="-25000" dirty="0">
                <a:ea typeface="ヒラギノ角ゴ Pro W3" pitchFamily="127" charset="-128"/>
                <a:sym typeface="Symbol" panose="05050102010706020507" pitchFamily="18" charset="2"/>
              </a:rPr>
              <a:t>3</a:t>
            </a:r>
            <a:r>
              <a:rPr lang="en-US" altLang="en-US" sz="2200" dirty="0">
                <a:ea typeface="ヒラギノ角ゴ Pro W3" pitchFamily="127" charset="-128"/>
                <a:sym typeface="Symbol" panose="05050102010706020507" pitchFamily="18" charset="2"/>
              </a:rPr>
              <a:t>O</a:t>
            </a:r>
            <a:r>
              <a:rPr lang="en-US" altLang="en-US" sz="2200" baseline="-25000" dirty="0">
                <a:ea typeface="ヒラギノ角ゴ Pro W3" pitchFamily="127" charset="-128"/>
                <a:sym typeface="Symbol" panose="05050102010706020507" pitchFamily="18" charset="2"/>
              </a:rPr>
              <a:t>2</a:t>
            </a:r>
            <a:r>
              <a:rPr lang="en-US" altLang="en-US" sz="2200" dirty="0">
                <a:ea typeface="ヒラギノ角ゴ Pro W3" pitchFamily="127" charset="-128"/>
                <a:sym typeface="Symbol" panose="05050102010706020507" pitchFamily="18" charset="2"/>
              </a:rPr>
              <a:t>(</a:t>
            </a:r>
            <a:r>
              <a:rPr lang="en-US" altLang="en-US" sz="2200" i="1" dirty="0" err="1">
                <a:ea typeface="ヒラギノ角ゴ Pro W3" pitchFamily="127" charset="-128"/>
                <a:sym typeface="Symbol" panose="05050102010706020507" pitchFamily="18" charset="2"/>
              </a:rPr>
              <a:t>aq</a:t>
            </a:r>
            <a:r>
              <a:rPr lang="en-US" altLang="en-US" sz="2200" dirty="0">
                <a:ea typeface="ヒラギノ角ゴ Pro W3" pitchFamily="127" charset="-128"/>
                <a:sym typeface="Symbol" panose="05050102010706020507" pitchFamily="18" charset="2"/>
              </a:rPr>
              <a:t>)  H</a:t>
            </a:r>
            <a:r>
              <a:rPr lang="en-US" altLang="en-US" sz="2200" baseline="30000" dirty="0">
                <a:ea typeface="ヒラギノ角ゴ Pro W3" pitchFamily="127" charset="-128"/>
                <a:sym typeface="Symbol" panose="05050102010706020507" pitchFamily="18" charset="2"/>
              </a:rPr>
              <a:t>+</a:t>
            </a:r>
            <a:r>
              <a:rPr lang="en-US" altLang="en-US" sz="2200" dirty="0">
                <a:ea typeface="ヒラギノ角ゴ Pro W3" pitchFamily="127" charset="-128"/>
                <a:sym typeface="Symbol" panose="05050102010706020507" pitchFamily="18" charset="2"/>
              </a:rPr>
              <a:t>(</a:t>
            </a:r>
            <a:r>
              <a:rPr lang="en-US" altLang="en-US" sz="2200" i="1" dirty="0" err="1">
                <a:ea typeface="ヒラギノ角ゴ Pro W3" pitchFamily="127" charset="-128"/>
                <a:sym typeface="Symbol" panose="05050102010706020507" pitchFamily="18" charset="2"/>
              </a:rPr>
              <a:t>aq</a:t>
            </a:r>
            <a:r>
              <a:rPr lang="en-US" altLang="en-US" sz="2200" dirty="0">
                <a:ea typeface="ヒラギノ角ゴ Pro W3" pitchFamily="127" charset="-128"/>
                <a:sym typeface="Symbol" panose="05050102010706020507" pitchFamily="18" charset="2"/>
              </a:rPr>
              <a:t>) + C</a:t>
            </a:r>
            <a:r>
              <a:rPr lang="en-US" altLang="en-US" sz="2200" baseline="-25000" dirty="0">
                <a:ea typeface="ヒラギノ角ゴ Pro W3" pitchFamily="127" charset="-128"/>
                <a:sym typeface="Symbol" panose="05050102010706020507" pitchFamily="18" charset="2"/>
              </a:rPr>
              <a:t>2</a:t>
            </a:r>
            <a:r>
              <a:rPr lang="en-US" altLang="en-US" sz="2200" dirty="0">
                <a:ea typeface="ヒラギノ角ゴ Pro W3" pitchFamily="127" charset="-128"/>
                <a:sym typeface="Symbol" panose="05050102010706020507" pitchFamily="18" charset="2"/>
              </a:rPr>
              <a:t>H</a:t>
            </a:r>
            <a:r>
              <a:rPr lang="en-US" altLang="en-US" sz="2200" baseline="-25000" dirty="0">
                <a:ea typeface="ヒラギノ角ゴ Pro W3" pitchFamily="127" charset="-128"/>
                <a:sym typeface="Symbol" panose="05050102010706020507" pitchFamily="18" charset="2"/>
              </a:rPr>
              <a:t>3</a:t>
            </a:r>
            <a:r>
              <a:rPr lang="en-US" altLang="en-US" sz="2200" dirty="0">
                <a:ea typeface="ヒラギノ角ゴ Pro W3" pitchFamily="127" charset="-128"/>
                <a:sym typeface="Symbol" panose="05050102010706020507" pitchFamily="18" charset="2"/>
              </a:rPr>
              <a:t>O</a:t>
            </a:r>
            <a:r>
              <a:rPr lang="en-US" altLang="en-US" sz="2200" baseline="-25000" dirty="0">
                <a:ea typeface="ヒラギノ角ゴ Pro W3" pitchFamily="127" charset="-128"/>
                <a:sym typeface="Symbol" panose="05050102010706020507" pitchFamily="18" charset="2"/>
              </a:rPr>
              <a:t>2</a:t>
            </a:r>
            <a:r>
              <a:rPr lang="en-US" altLang="en-US" sz="2200" baseline="30000" dirty="0">
                <a:ea typeface="ヒラギノ角ゴ Pro W3" pitchFamily="127" charset="-128"/>
                <a:sym typeface="Symbol" panose="05050102010706020507" pitchFamily="18" charset="2"/>
              </a:rPr>
              <a:t>−</a:t>
            </a:r>
            <a:r>
              <a:rPr lang="en-US" altLang="en-US" sz="2200" dirty="0">
                <a:ea typeface="ヒラギノ角ゴ Pro W3" pitchFamily="127" charset="-128"/>
                <a:sym typeface="Symbol" panose="05050102010706020507" pitchFamily="18" charset="2"/>
              </a:rPr>
              <a:t>(</a:t>
            </a:r>
            <a:r>
              <a:rPr lang="en-US" altLang="en-US" sz="2200" i="1" dirty="0" err="1">
                <a:ea typeface="ヒラギノ角ゴ Pro W3" pitchFamily="127" charset="-128"/>
                <a:sym typeface="Symbol" panose="05050102010706020507" pitchFamily="18" charset="2"/>
              </a:rPr>
              <a:t>aq</a:t>
            </a:r>
            <a:r>
              <a:rPr lang="en-US" altLang="en-US" sz="2200" dirty="0">
                <a:ea typeface="ヒラギノ角ゴ Pro W3" pitchFamily="127" charset="-128"/>
                <a:sym typeface="Symbol" panose="05050102010706020507" pitchFamily="18" charset="2"/>
              </a:rPr>
              <a:t>)</a:t>
            </a:r>
            <a:endParaRPr lang="en-US" altLang="en-US" sz="2200" dirty="0" smtClean="0">
              <a:ea typeface="ヒラギノ角ゴ Pro W3" pitchFamily="127" charset="-128"/>
            </a:endParaRPr>
          </a:p>
        </p:txBody>
      </p:sp>
      <p:pic>
        <p:nvPicPr>
          <p:cNvPr id="5" name="صورة 7">
            <a:extLst>
              <a:ext uri="{FF2B5EF4-FFF2-40B4-BE49-F238E27FC236}">
                <a16:creationId xmlns:a16="http://schemas.microsoft.com/office/drawing/2014/main" id="{D05050CE-BB7E-486C-9D40-8A88D0ACCA8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6" name="Rectangle 15">
            <a:extLst>
              <a:ext uri="{FF2B5EF4-FFF2-40B4-BE49-F238E27FC236}">
                <a16:creationId xmlns:a16="http://schemas.microsoft.com/office/drawing/2014/main" id="{A54620E3-C484-4005-93A6-70578E358F6D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4:  Chemical Bonding and Chemical Reactions</a:t>
            </a:r>
          </a:p>
        </p:txBody>
      </p:sp>
      <p:sp>
        <p:nvSpPr>
          <p:cNvPr id="7" name="مستطيل 1">
            <a:extLst>
              <a:ext uri="{FF2B5EF4-FFF2-40B4-BE49-F238E27FC236}">
                <a16:creationId xmlns:a16="http://schemas.microsoft.com/office/drawing/2014/main" id="{696ED4D6-EEA3-4358-9C9D-B57718D07B98}"/>
              </a:ext>
            </a:extLst>
          </p:cNvPr>
          <p:cNvSpPr/>
          <p:nvPr/>
        </p:nvSpPr>
        <p:spPr>
          <a:xfrm>
            <a:off x="202070" y="773314"/>
            <a:ext cx="6257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4.4. Types </a:t>
            </a:r>
            <a:r>
              <a:rPr lang="en-US" sz="2400" b="1" dirty="0">
                <a:solidFill>
                  <a:schemeClr val="accent1"/>
                </a:solidFill>
              </a:rPr>
              <a:t>of Aqueous Solutions and Solubility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8900" y="1260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1428750" y="1703001"/>
            <a:ext cx="8572500" cy="42223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428625" tIns="42863" rIns="85725" bIns="42863" rtlCol="0" anchor="t">
            <a:spAutoFit/>
          </a:bodyPr>
          <a:lstStyle/>
          <a:p>
            <a:pPr algn="ctr" eaLnBrk="1" hangingPunct="1"/>
            <a:r>
              <a:rPr lang="en-US" altLang="en-US" sz="2400" b="1" cap="none" dirty="0" smtClean="0">
                <a:solidFill>
                  <a:srgbClr val="ED6B06"/>
                </a:solidFill>
                <a:ea typeface="ヒラギノ角ゴ Pro W3" pitchFamily="127" charset="-128"/>
                <a:cs typeface="Arial" panose="020B0604020202020204" pitchFamily="34" charset="0"/>
              </a:rPr>
              <a:t>Classes Of Dissolved Materials</a:t>
            </a:r>
          </a:p>
        </p:txBody>
      </p:sp>
      <p:pic>
        <p:nvPicPr>
          <p:cNvPr id="77827" name="Picture 5" descr="Z:\50627 IRDVD Tro Chemistry A Molecular Approach\Working Files 50627\JPEG 50627\ch04\04_14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7"/>
          <a:stretch>
            <a:fillRect/>
          </a:stretch>
        </p:blipFill>
        <p:spPr bwMode="auto">
          <a:xfrm>
            <a:off x="1714500" y="2300106"/>
            <a:ext cx="8001000" cy="491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صورة 7">
            <a:extLst>
              <a:ext uri="{FF2B5EF4-FFF2-40B4-BE49-F238E27FC236}">
                <a16:creationId xmlns:a16="http://schemas.microsoft.com/office/drawing/2014/main" id="{D05050CE-BB7E-486C-9D40-8A88D0ACCA8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6" name="Rectangle 15">
            <a:extLst>
              <a:ext uri="{FF2B5EF4-FFF2-40B4-BE49-F238E27FC236}">
                <a16:creationId xmlns:a16="http://schemas.microsoft.com/office/drawing/2014/main" id="{A54620E3-C484-4005-93A6-70578E358F6D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4:  Chemical Bonding and Chemical Reactions</a:t>
            </a:r>
          </a:p>
        </p:txBody>
      </p:sp>
      <p:sp>
        <p:nvSpPr>
          <p:cNvPr id="7" name="مستطيل 1">
            <a:extLst>
              <a:ext uri="{FF2B5EF4-FFF2-40B4-BE49-F238E27FC236}">
                <a16:creationId xmlns:a16="http://schemas.microsoft.com/office/drawing/2014/main" id="{696ED4D6-EEA3-4358-9C9D-B57718D07B98}"/>
              </a:ext>
            </a:extLst>
          </p:cNvPr>
          <p:cNvSpPr/>
          <p:nvPr/>
        </p:nvSpPr>
        <p:spPr>
          <a:xfrm>
            <a:off x="202070" y="773314"/>
            <a:ext cx="6257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4.4. Types </a:t>
            </a:r>
            <a:r>
              <a:rPr lang="en-US" sz="2400" b="1" dirty="0">
                <a:solidFill>
                  <a:schemeClr val="accent1"/>
                </a:solidFill>
              </a:rPr>
              <a:t>of Aqueous Solutions and Solubility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8900" y="1260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3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8318245"/>
              </p:ext>
            </p:extLst>
          </p:nvPr>
        </p:nvGraphicFramePr>
        <p:xfrm>
          <a:off x="702528" y="2163337"/>
          <a:ext cx="9545444" cy="4148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صورة 7">
            <a:extLst>
              <a:ext uri="{FF2B5EF4-FFF2-40B4-BE49-F238E27FC236}">
                <a16:creationId xmlns:a16="http://schemas.microsoft.com/office/drawing/2014/main" id="{D05050CE-BB7E-486C-9D40-8A88D0ACCA80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6" name="Rectangle 15">
            <a:extLst>
              <a:ext uri="{FF2B5EF4-FFF2-40B4-BE49-F238E27FC236}">
                <a16:creationId xmlns:a16="http://schemas.microsoft.com/office/drawing/2014/main" id="{A54620E3-C484-4005-93A6-70578E358F6D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4:  Chemical Bonding and Chemical Reactions</a:t>
            </a:r>
          </a:p>
        </p:txBody>
      </p:sp>
      <p:sp>
        <p:nvSpPr>
          <p:cNvPr id="7" name="مستطيل 1">
            <a:extLst>
              <a:ext uri="{FF2B5EF4-FFF2-40B4-BE49-F238E27FC236}">
                <a16:creationId xmlns:a16="http://schemas.microsoft.com/office/drawing/2014/main" id="{696ED4D6-EEA3-4358-9C9D-B57718D07B98}"/>
              </a:ext>
            </a:extLst>
          </p:cNvPr>
          <p:cNvSpPr/>
          <p:nvPr/>
        </p:nvSpPr>
        <p:spPr>
          <a:xfrm>
            <a:off x="202070" y="773314"/>
            <a:ext cx="6257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4.4. Types </a:t>
            </a:r>
            <a:r>
              <a:rPr lang="en-US" sz="2400" b="1" dirty="0">
                <a:solidFill>
                  <a:schemeClr val="accent1"/>
                </a:solidFill>
              </a:rPr>
              <a:t>of Aqueous Solutions and Solubility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8900" y="1260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5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7">
            <a:extLst>
              <a:ext uri="{FF2B5EF4-FFF2-40B4-BE49-F238E27FC236}">
                <a16:creationId xmlns:a16="http://schemas.microsoft.com/office/drawing/2014/main" id="{D05050CE-BB7E-486C-9D40-8A88D0ACCA8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6" name="Rectangle 15">
            <a:extLst>
              <a:ext uri="{FF2B5EF4-FFF2-40B4-BE49-F238E27FC236}">
                <a16:creationId xmlns:a16="http://schemas.microsoft.com/office/drawing/2014/main" id="{A54620E3-C484-4005-93A6-70578E358F6D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4:  Chemical Bonding and Chemical Reactions</a:t>
            </a:r>
          </a:p>
        </p:txBody>
      </p:sp>
      <p:sp>
        <p:nvSpPr>
          <p:cNvPr id="7" name="مستطيل 1">
            <a:extLst>
              <a:ext uri="{FF2B5EF4-FFF2-40B4-BE49-F238E27FC236}">
                <a16:creationId xmlns:a16="http://schemas.microsoft.com/office/drawing/2014/main" id="{696ED4D6-EEA3-4358-9C9D-B57718D07B98}"/>
              </a:ext>
            </a:extLst>
          </p:cNvPr>
          <p:cNvSpPr/>
          <p:nvPr/>
        </p:nvSpPr>
        <p:spPr>
          <a:xfrm>
            <a:off x="202070" y="773314"/>
            <a:ext cx="6257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4.4. Types </a:t>
            </a:r>
            <a:r>
              <a:rPr lang="en-US" sz="2400" b="1" dirty="0">
                <a:solidFill>
                  <a:schemeClr val="accent1"/>
                </a:solidFill>
              </a:rPr>
              <a:t>of Aqueous Solutions and Solubility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8900" y="1260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  <p:pic>
        <p:nvPicPr>
          <p:cNvPr id="69636" name="Picture 4" descr="صورة ذات صلة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4" t="10425" r="12067" b="6161"/>
          <a:stretch/>
        </p:blipFill>
        <p:spPr bwMode="auto">
          <a:xfrm>
            <a:off x="2118731" y="1707007"/>
            <a:ext cx="6445405" cy="538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9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7">
            <a:extLst>
              <a:ext uri="{FF2B5EF4-FFF2-40B4-BE49-F238E27FC236}">
                <a16:creationId xmlns:a16="http://schemas.microsoft.com/office/drawing/2014/main" id="{D05050CE-BB7E-486C-9D40-8A88D0ACCA8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6" name="Rectangle 15">
            <a:extLst>
              <a:ext uri="{FF2B5EF4-FFF2-40B4-BE49-F238E27FC236}">
                <a16:creationId xmlns:a16="http://schemas.microsoft.com/office/drawing/2014/main" id="{A54620E3-C484-4005-93A6-70578E358F6D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4:  Chemical Bonding and Chemical Reactions</a:t>
            </a:r>
          </a:p>
        </p:txBody>
      </p:sp>
      <p:sp>
        <p:nvSpPr>
          <p:cNvPr id="7" name="مستطيل 1">
            <a:extLst>
              <a:ext uri="{FF2B5EF4-FFF2-40B4-BE49-F238E27FC236}">
                <a16:creationId xmlns:a16="http://schemas.microsoft.com/office/drawing/2014/main" id="{696ED4D6-EEA3-4358-9C9D-B57718D07B98}"/>
              </a:ext>
            </a:extLst>
          </p:cNvPr>
          <p:cNvSpPr/>
          <p:nvPr/>
        </p:nvSpPr>
        <p:spPr>
          <a:xfrm>
            <a:off x="202070" y="773314"/>
            <a:ext cx="6257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4.4. Types </a:t>
            </a:r>
            <a:r>
              <a:rPr lang="en-US" sz="2400" b="1" dirty="0">
                <a:solidFill>
                  <a:schemeClr val="accent1"/>
                </a:solidFill>
              </a:rPr>
              <a:t>of Aqueous Solutions and Solubility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8900" y="1260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5919" y="1703453"/>
            <a:ext cx="10072773" cy="5122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smtClean="0"/>
              <a:t>1-Which </a:t>
            </a:r>
            <a:r>
              <a:rPr lang="en-US" sz="2200" b="1" dirty="0"/>
              <a:t>of the following is considered a </a:t>
            </a:r>
            <a:r>
              <a:rPr lang="en-US" sz="2200" b="1" u="sng" dirty="0"/>
              <a:t>strong</a:t>
            </a:r>
            <a:r>
              <a:rPr lang="en-US" sz="2200" b="1" dirty="0"/>
              <a:t> electrolyte?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A) NH</a:t>
            </a:r>
            <a:r>
              <a:rPr lang="en-US" sz="2200" baseline="-25000" dirty="0"/>
              <a:t>4</a:t>
            </a:r>
            <a:r>
              <a:rPr lang="en-US" sz="2200" dirty="0"/>
              <a:t>NO</a:t>
            </a:r>
            <a:r>
              <a:rPr lang="en-US" sz="2200" baseline="-25000" dirty="0"/>
              <a:t>3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B) </a:t>
            </a:r>
            <a:r>
              <a:rPr lang="en-US" sz="2200" dirty="0" smtClean="0"/>
              <a:t>C</a:t>
            </a:r>
            <a:r>
              <a:rPr lang="en-US" sz="2200" baseline="-25000" dirty="0" smtClean="0"/>
              <a:t>12</a:t>
            </a:r>
            <a:r>
              <a:rPr lang="en-US" sz="2200" dirty="0" smtClean="0"/>
              <a:t>H</a:t>
            </a:r>
            <a:r>
              <a:rPr lang="en-US" sz="2200" baseline="-25000" dirty="0" smtClean="0"/>
              <a:t>22</a:t>
            </a:r>
            <a:r>
              <a:rPr lang="en-US" sz="2200" dirty="0" smtClean="0"/>
              <a:t>O</a:t>
            </a:r>
            <a:r>
              <a:rPr lang="en-US" sz="2200" baseline="-25000" dirty="0" smtClean="0"/>
              <a:t>12</a:t>
            </a:r>
            <a:endParaRPr lang="en-US" sz="2200" baseline="-25000" dirty="0"/>
          </a:p>
          <a:p>
            <a:pPr>
              <a:lnSpc>
                <a:spcPct val="150000"/>
              </a:lnSpc>
            </a:pPr>
            <a:r>
              <a:rPr lang="en-US" sz="2200" dirty="0"/>
              <a:t>C) PbCl</a:t>
            </a:r>
            <a:r>
              <a:rPr lang="en-US" sz="2200" baseline="-25000" dirty="0"/>
              <a:t>2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D) HC</a:t>
            </a:r>
            <a:r>
              <a:rPr lang="en-US" sz="2200" baseline="-25000" dirty="0"/>
              <a:t>2</a:t>
            </a:r>
            <a:r>
              <a:rPr lang="en-US" sz="2200" dirty="0"/>
              <a:t>H</a:t>
            </a:r>
            <a:r>
              <a:rPr lang="en-US" sz="2200" baseline="-25000" dirty="0"/>
              <a:t>3</a:t>
            </a:r>
            <a:r>
              <a:rPr lang="en-US" sz="2200" dirty="0"/>
              <a:t>O</a:t>
            </a:r>
            <a:r>
              <a:rPr lang="en-US" sz="2200" baseline="-25000" dirty="0"/>
              <a:t>2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2-Which </a:t>
            </a:r>
            <a:r>
              <a:rPr lang="en-US" sz="2200" b="1" dirty="0">
                <a:solidFill>
                  <a:srgbClr val="00000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of the following is </a:t>
            </a:r>
            <a:r>
              <a:rPr lang="en-US" sz="2200" b="1" u="sng" dirty="0">
                <a:solidFill>
                  <a:srgbClr val="00000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not</a:t>
            </a:r>
            <a:r>
              <a:rPr lang="en-US" sz="2200" b="1" dirty="0">
                <a:solidFill>
                  <a:srgbClr val="00000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 a strong electrolyte?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A) </a:t>
            </a:r>
            <a:r>
              <a:rPr lang="en-US" sz="2200" dirty="0" err="1">
                <a:solidFill>
                  <a:srgbClr val="00000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CaS</a:t>
            </a:r>
            <a:endParaRPr lang="en-US" sz="2200" dirty="0">
              <a:solidFill>
                <a:srgbClr val="000000"/>
              </a:solidFill>
              <a:ea typeface="Times New Roman" panose="02020603050405020304" pitchFamily="18" charset="0"/>
              <a:cs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B) LiSO</a:t>
            </a:r>
            <a:r>
              <a:rPr lang="en-US" sz="2200" baseline="-25000" dirty="0"/>
              <a:t>4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C) NH</a:t>
            </a:r>
            <a:r>
              <a:rPr lang="en-US" sz="2200" baseline="-25000" dirty="0"/>
              <a:t>4</a:t>
            </a: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OH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D) CH</a:t>
            </a:r>
            <a:r>
              <a:rPr lang="en-US" sz="2200" baseline="-25000" dirty="0"/>
              <a:t>3</a:t>
            </a: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CH</a:t>
            </a:r>
            <a:r>
              <a:rPr lang="en-US" sz="2200" baseline="-25000" dirty="0"/>
              <a:t>2</a:t>
            </a: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CH</a:t>
            </a:r>
            <a:r>
              <a:rPr lang="en-US" sz="2200" baseline="-25000" dirty="0"/>
              <a:t>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7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7">
            <a:extLst>
              <a:ext uri="{FF2B5EF4-FFF2-40B4-BE49-F238E27FC236}">
                <a16:creationId xmlns:a16="http://schemas.microsoft.com/office/drawing/2014/main" id="{D05050CE-BB7E-486C-9D40-8A88D0ACCA8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6" name="Rectangle 15">
            <a:extLst>
              <a:ext uri="{FF2B5EF4-FFF2-40B4-BE49-F238E27FC236}">
                <a16:creationId xmlns:a16="http://schemas.microsoft.com/office/drawing/2014/main" id="{A54620E3-C484-4005-93A6-70578E358F6D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4:  Chemical Bonding and Chemical Reactions</a:t>
            </a:r>
          </a:p>
        </p:txBody>
      </p:sp>
      <p:sp>
        <p:nvSpPr>
          <p:cNvPr id="7" name="مستطيل 1">
            <a:extLst>
              <a:ext uri="{FF2B5EF4-FFF2-40B4-BE49-F238E27FC236}">
                <a16:creationId xmlns:a16="http://schemas.microsoft.com/office/drawing/2014/main" id="{696ED4D6-EEA3-4358-9C9D-B57718D07B98}"/>
              </a:ext>
            </a:extLst>
          </p:cNvPr>
          <p:cNvSpPr/>
          <p:nvPr/>
        </p:nvSpPr>
        <p:spPr>
          <a:xfrm>
            <a:off x="202070" y="773314"/>
            <a:ext cx="6257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4.4. Types </a:t>
            </a:r>
            <a:r>
              <a:rPr lang="en-US" sz="2400" b="1" dirty="0">
                <a:solidFill>
                  <a:schemeClr val="accent1"/>
                </a:solidFill>
              </a:rPr>
              <a:t>of Aqueous Solutions and Solubility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8900" y="1260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5919" y="1703453"/>
            <a:ext cx="10072773" cy="5122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smtClean="0"/>
              <a:t>1-Which </a:t>
            </a:r>
            <a:r>
              <a:rPr lang="en-US" sz="2200" b="1" dirty="0"/>
              <a:t>of the following is considered a </a:t>
            </a:r>
            <a:r>
              <a:rPr lang="en-US" sz="2200" b="1" u="sng" dirty="0"/>
              <a:t>strong</a:t>
            </a:r>
            <a:r>
              <a:rPr lang="en-US" sz="2200" b="1" dirty="0"/>
              <a:t> electrolyte?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rgbClr val="FF0000"/>
                </a:solidFill>
              </a:rPr>
              <a:t>A) NH</a:t>
            </a:r>
            <a:r>
              <a:rPr lang="en-US" sz="2200" b="1" baseline="-25000" dirty="0">
                <a:solidFill>
                  <a:srgbClr val="FF0000"/>
                </a:solidFill>
              </a:rPr>
              <a:t>4</a:t>
            </a:r>
            <a:r>
              <a:rPr lang="en-US" sz="2200" b="1" dirty="0">
                <a:solidFill>
                  <a:srgbClr val="FF0000"/>
                </a:solidFill>
              </a:rPr>
              <a:t>NO</a:t>
            </a:r>
            <a:r>
              <a:rPr lang="en-US" sz="2200" b="1" baseline="-25000" dirty="0">
                <a:solidFill>
                  <a:srgbClr val="FF0000"/>
                </a:solidFill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B) </a:t>
            </a:r>
            <a:r>
              <a:rPr lang="en-US" sz="2200" dirty="0" smtClean="0"/>
              <a:t>C</a:t>
            </a:r>
            <a:r>
              <a:rPr lang="en-US" sz="2200" baseline="-25000" dirty="0" smtClean="0"/>
              <a:t>12</a:t>
            </a:r>
            <a:r>
              <a:rPr lang="en-US" sz="2200" dirty="0" smtClean="0"/>
              <a:t>H</a:t>
            </a:r>
            <a:r>
              <a:rPr lang="en-US" sz="2200" baseline="-25000" dirty="0" smtClean="0"/>
              <a:t>22</a:t>
            </a:r>
            <a:r>
              <a:rPr lang="en-US" sz="2200" dirty="0" smtClean="0"/>
              <a:t>O</a:t>
            </a:r>
            <a:r>
              <a:rPr lang="en-US" sz="2200" baseline="-25000" dirty="0" smtClean="0"/>
              <a:t>12</a:t>
            </a:r>
            <a:endParaRPr lang="en-US" sz="2200" baseline="-25000" dirty="0"/>
          </a:p>
          <a:p>
            <a:pPr>
              <a:lnSpc>
                <a:spcPct val="150000"/>
              </a:lnSpc>
            </a:pPr>
            <a:r>
              <a:rPr lang="en-US" sz="2200" dirty="0"/>
              <a:t>C) PbCl</a:t>
            </a:r>
            <a:r>
              <a:rPr lang="en-US" sz="2200" baseline="-25000" dirty="0"/>
              <a:t>2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D) HC</a:t>
            </a:r>
            <a:r>
              <a:rPr lang="en-US" sz="2200" baseline="-25000" dirty="0"/>
              <a:t>2</a:t>
            </a:r>
            <a:r>
              <a:rPr lang="en-US" sz="2200" dirty="0"/>
              <a:t>H</a:t>
            </a:r>
            <a:r>
              <a:rPr lang="en-US" sz="2200" baseline="-25000" dirty="0"/>
              <a:t>3</a:t>
            </a:r>
            <a:r>
              <a:rPr lang="en-US" sz="2200" dirty="0"/>
              <a:t>O</a:t>
            </a:r>
            <a:r>
              <a:rPr lang="en-US" sz="2200" baseline="-25000" dirty="0"/>
              <a:t>2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2-Which </a:t>
            </a:r>
            <a:r>
              <a:rPr lang="en-US" sz="2200" b="1" dirty="0">
                <a:solidFill>
                  <a:srgbClr val="00000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of the following is </a:t>
            </a:r>
            <a:r>
              <a:rPr lang="en-US" sz="2200" b="1" u="sng" dirty="0">
                <a:solidFill>
                  <a:srgbClr val="00000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not</a:t>
            </a:r>
            <a:r>
              <a:rPr lang="en-US" sz="2200" b="1" dirty="0">
                <a:solidFill>
                  <a:srgbClr val="00000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 a strong electrolyte?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A) </a:t>
            </a:r>
            <a:r>
              <a:rPr lang="en-US" sz="2200" dirty="0" err="1">
                <a:solidFill>
                  <a:srgbClr val="00000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CaS</a:t>
            </a:r>
            <a:endParaRPr lang="en-US" sz="2200" dirty="0">
              <a:solidFill>
                <a:srgbClr val="000000"/>
              </a:solidFill>
              <a:ea typeface="Times New Roman" panose="02020603050405020304" pitchFamily="18" charset="0"/>
              <a:cs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B) LiSO</a:t>
            </a:r>
            <a:r>
              <a:rPr lang="en-US" sz="2200" baseline="-25000" dirty="0"/>
              <a:t>4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C) NH</a:t>
            </a:r>
            <a:r>
              <a:rPr lang="en-US" sz="2200" baseline="-25000" dirty="0"/>
              <a:t>4</a:t>
            </a: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OH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rgbClr val="FF000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D) CH</a:t>
            </a:r>
            <a:r>
              <a:rPr lang="en-US" sz="2200" b="1" baseline="-25000" dirty="0">
                <a:solidFill>
                  <a:srgbClr val="FF0000"/>
                </a:solidFill>
              </a:rPr>
              <a:t>3</a:t>
            </a:r>
            <a:r>
              <a:rPr lang="en-US" sz="2200" b="1" dirty="0">
                <a:solidFill>
                  <a:srgbClr val="FF000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CH</a:t>
            </a:r>
            <a:r>
              <a:rPr lang="en-US" sz="2200" b="1" baseline="-25000" dirty="0">
                <a:solidFill>
                  <a:srgbClr val="FF0000"/>
                </a:solidFill>
              </a:rPr>
              <a:t>2</a:t>
            </a:r>
            <a:r>
              <a:rPr lang="en-US" sz="2200" b="1" dirty="0">
                <a:solidFill>
                  <a:srgbClr val="FF000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CH</a:t>
            </a:r>
            <a:r>
              <a:rPr lang="en-US" sz="2200" b="1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6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17617"/>
            <a:ext cx="5875344" cy="380255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200" b="1" dirty="0" smtClean="0">
                <a:solidFill>
                  <a:srgbClr val="333399"/>
                </a:solidFill>
              </a:rPr>
              <a:t>Precipitation reactions </a:t>
            </a:r>
            <a:r>
              <a:rPr lang="en-US" sz="2200" dirty="0" smtClean="0"/>
              <a:t>are reactions in which a solid</a:t>
            </a:r>
            <a:r>
              <a:rPr lang="en-US" sz="2200" b="1" dirty="0" smtClean="0"/>
              <a:t> </a:t>
            </a:r>
            <a:r>
              <a:rPr lang="en-US" sz="2200" dirty="0" smtClean="0"/>
              <a:t>forms when we mix two solutions.</a:t>
            </a:r>
          </a:p>
          <a:p>
            <a:pPr eaLnBrk="1" hangingPunct="1">
              <a:defRPr/>
            </a:pPr>
            <a:endParaRPr lang="en-US" sz="2200" b="1" dirty="0" smtClean="0"/>
          </a:p>
          <a:p>
            <a:pPr lvl="1" eaLnBrk="1" hangingPunct="1">
              <a:defRPr/>
            </a:pPr>
            <a:r>
              <a:rPr lang="en-US" sz="2200" dirty="0">
                <a:solidFill>
                  <a:srgbClr val="333399"/>
                </a:solidFill>
              </a:rPr>
              <a:t>R</a:t>
            </a:r>
            <a:r>
              <a:rPr lang="en-US" sz="2200" dirty="0" smtClean="0">
                <a:solidFill>
                  <a:srgbClr val="333399"/>
                </a:solidFill>
              </a:rPr>
              <a:t>eactions between aqueous solutions of ionic compounds produce an ionic compound that is insoluble in water.</a:t>
            </a:r>
          </a:p>
          <a:p>
            <a:pPr marL="257175" lvl="1" indent="0" eaLnBrk="1" hangingPunct="1">
              <a:buNone/>
              <a:defRPr/>
            </a:pPr>
            <a:r>
              <a:rPr lang="en-US" sz="2200" dirty="0" smtClean="0">
                <a:solidFill>
                  <a:srgbClr val="333399"/>
                </a:solidFill>
              </a:rPr>
              <a:t> </a:t>
            </a:r>
          </a:p>
          <a:p>
            <a:pPr lvl="1" eaLnBrk="1" hangingPunct="1">
              <a:defRPr/>
            </a:pPr>
            <a:r>
              <a:rPr lang="en-US" sz="2200" dirty="0">
                <a:solidFill>
                  <a:srgbClr val="333399"/>
                </a:solidFill>
              </a:rPr>
              <a:t>T</a:t>
            </a:r>
            <a:r>
              <a:rPr lang="en-US" sz="2200" dirty="0" smtClean="0">
                <a:solidFill>
                  <a:srgbClr val="333399"/>
                </a:solidFill>
              </a:rPr>
              <a:t>he insoluble product is called a</a:t>
            </a:r>
            <a:r>
              <a:rPr lang="en-US" sz="2200" dirty="0" smtClean="0"/>
              <a:t> 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precipitate.</a:t>
            </a:r>
            <a:endParaRPr lang="en-US" sz="2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endParaRPr lang="en-US" sz="2200" dirty="0"/>
          </a:p>
        </p:txBody>
      </p:sp>
      <p:pic>
        <p:nvPicPr>
          <p:cNvPr id="4" name="صورة 7">
            <a:extLst>
              <a:ext uri="{FF2B5EF4-FFF2-40B4-BE49-F238E27FC236}">
                <a16:creationId xmlns:a16="http://schemas.microsoft.com/office/drawing/2014/main" id="{D05050CE-BB7E-486C-9D40-8A88D0ACCA8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5" name="Rectangle 15">
            <a:extLst>
              <a:ext uri="{FF2B5EF4-FFF2-40B4-BE49-F238E27FC236}">
                <a16:creationId xmlns:a16="http://schemas.microsoft.com/office/drawing/2014/main" id="{A54620E3-C484-4005-93A6-70578E358F6D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4:  Chemical Bonding and Chemical Reactions</a:t>
            </a:r>
          </a:p>
        </p:txBody>
      </p:sp>
      <p:sp>
        <p:nvSpPr>
          <p:cNvPr id="6" name="مستطيل 1">
            <a:extLst>
              <a:ext uri="{FF2B5EF4-FFF2-40B4-BE49-F238E27FC236}">
                <a16:creationId xmlns:a16="http://schemas.microsoft.com/office/drawing/2014/main" id="{696ED4D6-EEA3-4358-9C9D-B57718D07B98}"/>
              </a:ext>
            </a:extLst>
          </p:cNvPr>
          <p:cNvSpPr/>
          <p:nvPr/>
        </p:nvSpPr>
        <p:spPr>
          <a:xfrm>
            <a:off x="202070" y="773314"/>
            <a:ext cx="3682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4.5 Precipitation </a:t>
            </a:r>
            <a:r>
              <a:rPr lang="en-US" sz="2400" b="1" dirty="0">
                <a:solidFill>
                  <a:schemeClr val="accent1"/>
                </a:solidFill>
              </a:rPr>
              <a:t>Reactions</a:t>
            </a:r>
          </a:p>
        </p:txBody>
      </p:sp>
      <p:pic>
        <p:nvPicPr>
          <p:cNvPr id="8" name="Picture 5" descr="Z:\50627 IRDVD Tro Chemistry A Molecular Approach\Working Files 50627\JPEG 50627\ch04\04_15_Fig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1"/>
          <a:stretch>
            <a:fillRect/>
          </a:stretch>
        </p:blipFill>
        <p:spPr bwMode="auto">
          <a:xfrm>
            <a:off x="6077415" y="1381637"/>
            <a:ext cx="5073803" cy="5858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08713" y="865647"/>
            <a:ext cx="3339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ED6B06"/>
                </a:solidFill>
                <a:ea typeface="ヒラギノ角ゴ Pro W3" pitchFamily="127" charset="-128"/>
                <a:cs typeface="Arial" panose="020B0604020202020204" pitchFamily="34" charset="0"/>
              </a:rPr>
              <a:t>Precipitation of Lead(II) Iodide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1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375920" y="5329774"/>
            <a:ext cx="6768790" cy="41896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28625" tIns="42863" rIns="85725" bIns="42863" rtlCol="0" anchor="t">
            <a:spAutoFit/>
          </a:bodyPr>
          <a:lstStyle/>
          <a:p>
            <a:pPr eaLnBrk="1" hangingPunct="1"/>
            <a:r>
              <a:rPr lang="en-US" altLang="en-US" sz="2400" b="1" cap="none" dirty="0" smtClean="0">
                <a:solidFill>
                  <a:srgbClr val="ED6B06"/>
                </a:solidFill>
                <a:ea typeface="ヒラギノ角ゴ Pro W3" pitchFamily="127" charset="-128"/>
                <a:cs typeface="Arial" panose="020B0604020202020204" pitchFamily="34" charset="0"/>
              </a:rPr>
              <a:t>No Precipitation Means No Reaction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316424"/>
            <a:ext cx="6993732" cy="371028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200" dirty="0" smtClean="0"/>
              <a:t>Precipitation reactions do not always occur when two aqueous solutions are mixed.</a:t>
            </a:r>
          </a:p>
          <a:p>
            <a:pPr lvl="1">
              <a:buFontTx/>
              <a:buNone/>
              <a:defRPr/>
            </a:pPr>
            <a:endParaRPr lang="en-US" sz="2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defRPr/>
            </a:pP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Combine solutions of KI and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</a:rPr>
              <a:t>NaCl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 and nothing happens. </a:t>
            </a:r>
          </a:p>
          <a:p>
            <a:pPr>
              <a:defRPr/>
            </a:pPr>
            <a:endParaRPr lang="en-US" sz="2200" dirty="0"/>
          </a:p>
        </p:txBody>
      </p:sp>
      <p:sp>
        <p:nvSpPr>
          <p:cNvPr id="94212" name="Rectangle 5"/>
          <p:cNvSpPr>
            <a:spLocks noChangeArrowheads="1"/>
          </p:cNvSpPr>
          <p:nvPr/>
        </p:nvSpPr>
        <p:spPr bwMode="auto">
          <a:xfrm>
            <a:off x="1038805" y="4171568"/>
            <a:ext cx="4643438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50" dirty="0">
                <a:latin typeface="Times" panose="02020603050405020304" pitchFamily="18" charset="0"/>
                <a:cs typeface="Arial" panose="020B0604020202020204" pitchFamily="34" charset="0"/>
              </a:rPr>
              <a:t>KI(</a:t>
            </a:r>
            <a:r>
              <a:rPr lang="en-US" altLang="en-US" sz="2250" i="1" dirty="0" err="1">
                <a:latin typeface="Times" panose="02020603050405020304" pitchFamily="18" charset="0"/>
                <a:cs typeface="Arial" panose="020B0604020202020204" pitchFamily="34" charset="0"/>
              </a:rPr>
              <a:t>aq</a:t>
            </a:r>
            <a:r>
              <a:rPr lang="en-US" altLang="en-US" sz="2250" dirty="0">
                <a:latin typeface="Times" panose="02020603050405020304" pitchFamily="18" charset="0"/>
                <a:cs typeface="Arial" panose="020B0604020202020204" pitchFamily="34" charset="0"/>
              </a:rPr>
              <a:t>) + </a:t>
            </a:r>
            <a:r>
              <a:rPr lang="en-US" altLang="en-US" sz="2250" dirty="0" err="1">
                <a:latin typeface="Times" panose="02020603050405020304" pitchFamily="18" charset="0"/>
                <a:cs typeface="Arial" panose="020B0604020202020204" pitchFamily="34" charset="0"/>
              </a:rPr>
              <a:t>NaCl</a:t>
            </a:r>
            <a:r>
              <a:rPr lang="en-US" altLang="en-US" sz="2250" dirty="0">
                <a:latin typeface="Times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altLang="en-US" sz="2250" i="1" dirty="0" err="1">
                <a:latin typeface="Times" panose="02020603050405020304" pitchFamily="18" charset="0"/>
                <a:cs typeface="Arial" panose="020B0604020202020204" pitchFamily="34" charset="0"/>
              </a:rPr>
              <a:t>aq</a:t>
            </a:r>
            <a:r>
              <a:rPr lang="en-US" altLang="en-US" sz="2250" dirty="0">
                <a:latin typeface="Times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altLang="en-US" sz="2250" dirty="0">
                <a:latin typeface="Times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altLang="en-US" sz="2250" dirty="0">
                <a:latin typeface="Times" panose="02020603050405020304" pitchFamily="18" charset="0"/>
                <a:cs typeface="Arial" panose="020B0604020202020204" pitchFamily="34" charset="0"/>
              </a:rPr>
              <a:t> No Reaction</a:t>
            </a:r>
          </a:p>
        </p:txBody>
      </p:sp>
      <p:pic>
        <p:nvPicPr>
          <p:cNvPr id="94213" name="Picture 7" descr="Z:\50627 IRDVD Tro Chemistry A Molecular Approach\Working Files 50627\JPEG 50627\ch04\04_16_Fig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7"/>
          <a:stretch>
            <a:fillRect/>
          </a:stretch>
        </p:blipFill>
        <p:spPr bwMode="auto">
          <a:xfrm>
            <a:off x="6967616" y="1813258"/>
            <a:ext cx="4280258" cy="471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صورة 7">
            <a:extLst>
              <a:ext uri="{FF2B5EF4-FFF2-40B4-BE49-F238E27FC236}">
                <a16:creationId xmlns:a16="http://schemas.microsoft.com/office/drawing/2014/main" id="{D05050CE-BB7E-486C-9D40-8A88D0ACCA8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7" name="Rectangle 15">
            <a:extLst>
              <a:ext uri="{FF2B5EF4-FFF2-40B4-BE49-F238E27FC236}">
                <a16:creationId xmlns:a16="http://schemas.microsoft.com/office/drawing/2014/main" id="{A54620E3-C484-4005-93A6-70578E358F6D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4:  Chemical Bonding and Chemical Reactions</a:t>
            </a:r>
          </a:p>
        </p:txBody>
      </p:sp>
      <p:sp>
        <p:nvSpPr>
          <p:cNvPr id="8" name="مستطيل 1">
            <a:extLst>
              <a:ext uri="{FF2B5EF4-FFF2-40B4-BE49-F238E27FC236}">
                <a16:creationId xmlns:a16="http://schemas.microsoft.com/office/drawing/2014/main" id="{696ED4D6-EEA3-4358-9C9D-B57718D07B98}"/>
              </a:ext>
            </a:extLst>
          </p:cNvPr>
          <p:cNvSpPr/>
          <p:nvPr/>
        </p:nvSpPr>
        <p:spPr>
          <a:xfrm>
            <a:off x="202070" y="773314"/>
            <a:ext cx="3682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4.5 Precipitation </a:t>
            </a:r>
            <a:r>
              <a:rPr lang="en-US" sz="2400" b="1" dirty="0">
                <a:solidFill>
                  <a:schemeClr val="accent1"/>
                </a:solidFill>
              </a:rPr>
              <a:t>Reactions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6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2766897" y="1266495"/>
            <a:ext cx="5284284" cy="41896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28625" tIns="42863" rIns="85725" bIns="42863" rtlCol="0" anchor="t">
            <a:spAutoFit/>
          </a:bodyPr>
          <a:lstStyle/>
          <a:p>
            <a:pPr eaLnBrk="1" hangingPunct="1"/>
            <a:r>
              <a:rPr lang="en-US" altLang="en-US" sz="2400" cap="none" dirty="0" smtClean="0">
                <a:solidFill>
                  <a:srgbClr val="ED6B06"/>
                </a:solidFill>
                <a:ea typeface="ヒラギノ角ゴ Pro W3" pitchFamily="127" charset="-128"/>
                <a:cs typeface="Arial" panose="020B0604020202020204" pitchFamily="34" charset="0"/>
              </a:rPr>
              <a:t> Predicting Precipitation Reactions</a:t>
            </a:r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>
          <a:xfrm>
            <a:off x="202070" y="1881714"/>
            <a:ext cx="11227930" cy="50497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000" dirty="0" smtClean="0">
                <a:ea typeface="ヒラギノ角ゴ Pro W3" pitchFamily="127" charset="-128"/>
              </a:rPr>
              <a:t>1.    Determine </a:t>
            </a:r>
            <a:r>
              <a:rPr lang="en-US" altLang="en-US" sz="2000" dirty="0">
                <a:ea typeface="ヒラギノ角ゴ Pro W3" pitchFamily="127" charset="-128"/>
              </a:rPr>
              <a:t>what ions each aqueous reactant has.</a:t>
            </a:r>
          </a:p>
          <a:p>
            <a:pPr marL="428625" indent="-500063">
              <a:buNone/>
            </a:pPr>
            <a:r>
              <a:rPr lang="en-US" altLang="en-US" sz="2000" dirty="0">
                <a:ea typeface="ヒラギノ角ゴ Pro W3" pitchFamily="127" charset="-128"/>
              </a:rPr>
              <a:t>2.	Determine formulas of possible products.</a:t>
            </a:r>
          </a:p>
          <a:p>
            <a:pPr marL="857250" lvl="1" indent="-428625"/>
            <a:r>
              <a:rPr lang="en-US" altLang="en-US" sz="2000" dirty="0">
                <a:solidFill>
                  <a:srgbClr val="333399"/>
                </a:solidFill>
                <a:ea typeface="ヒラギノ角ゴ Pro W3" pitchFamily="127" charset="-128"/>
              </a:rPr>
              <a:t>Exchange ions.</a:t>
            </a:r>
          </a:p>
          <a:p>
            <a:pPr marL="1183184" lvl="2" indent="-325934"/>
            <a:r>
              <a:rPr lang="en-US" altLang="en-US" sz="2000" dirty="0">
                <a:solidFill>
                  <a:srgbClr val="333399"/>
                </a:solidFill>
                <a:ea typeface="ヒラギノ角ゴ Pro W3" pitchFamily="127" charset="-128"/>
              </a:rPr>
              <a:t>(+) ion from one reactant with (–) ion from other</a:t>
            </a:r>
            <a:endParaRPr lang="en-US" altLang="en-US" sz="2000" dirty="0" smtClean="0">
              <a:solidFill>
                <a:srgbClr val="333399"/>
              </a:solidFill>
              <a:ea typeface="ヒラギノ角ゴ Pro W3" pitchFamily="127" charset="-128"/>
            </a:endParaRPr>
          </a:p>
          <a:p>
            <a:pPr marL="857250" lvl="1" indent="-428625"/>
            <a:r>
              <a:rPr lang="en-US" altLang="en-US" sz="2000" dirty="0">
                <a:solidFill>
                  <a:srgbClr val="333399"/>
                </a:solidFill>
                <a:ea typeface="ヒラギノ角ゴ Pro W3" pitchFamily="127" charset="-128"/>
              </a:rPr>
              <a:t>Balance charges of combined ions to get the formula of each product.</a:t>
            </a:r>
          </a:p>
          <a:p>
            <a:pPr marL="428625" indent="-500063">
              <a:buNone/>
            </a:pPr>
            <a:r>
              <a:rPr lang="en-US" altLang="en-US" sz="2000" dirty="0">
                <a:ea typeface="ヒラギノ角ゴ Pro W3" pitchFamily="127" charset="-128"/>
              </a:rPr>
              <a:t>3.	Determine solubility of each product in water.</a:t>
            </a:r>
          </a:p>
          <a:p>
            <a:pPr marL="857250" lvl="1" indent="-428625"/>
            <a:r>
              <a:rPr lang="en-US" altLang="en-US" sz="2000" dirty="0">
                <a:solidFill>
                  <a:srgbClr val="333399"/>
                </a:solidFill>
                <a:ea typeface="ヒラギノ角ゴ Pro W3" pitchFamily="127" charset="-128"/>
              </a:rPr>
              <a:t>Use the solubility rules.</a:t>
            </a:r>
            <a:endParaRPr lang="en-US" altLang="en-US" sz="2000" dirty="0" smtClean="0">
              <a:solidFill>
                <a:srgbClr val="333399"/>
              </a:solidFill>
              <a:ea typeface="ヒラギノ角ゴ Pro W3" pitchFamily="127" charset="-128"/>
            </a:endParaRPr>
          </a:p>
          <a:p>
            <a:pPr marL="857250" lvl="1" indent="-428625"/>
            <a:r>
              <a:rPr lang="en-US" altLang="en-US" sz="2000" dirty="0">
                <a:solidFill>
                  <a:srgbClr val="333399"/>
                </a:solidFill>
                <a:ea typeface="ヒラギノ角ゴ Pro W3" pitchFamily="127" charset="-128"/>
              </a:rPr>
              <a:t>If product is insoluble or slightly soluble, it will precipitate.</a:t>
            </a:r>
          </a:p>
          <a:p>
            <a:pPr marL="428625" indent="-500063">
              <a:buAutoNum type="arabicPeriod" startAt="4"/>
            </a:pPr>
            <a:r>
              <a:rPr lang="en-US" altLang="en-US" sz="2000" dirty="0" smtClean="0">
                <a:ea typeface="ヒラギノ角ゴ Pro W3" pitchFamily="127" charset="-128"/>
              </a:rPr>
              <a:t>If </a:t>
            </a:r>
            <a:r>
              <a:rPr lang="en-US" altLang="en-US" sz="2000" dirty="0">
                <a:ea typeface="ヒラギノ角ゴ Pro W3" pitchFamily="127" charset="-128"/>
              </a:rPr>
              <a:t>neither product will precipitate, write</a:t>
            </a:r>
            <a:r>
              <a:rPr lang="en-US" altLang="en-US" sz="2000" dirty="0">
                <a:solidFill>
                  <a:srgbClr val="333399"/>
                </a:solidFill>
                <a:ea typeface="ヒラギノ角ゴ Pro W3" pitchFamily="127" charset="-128"/>
              </a:rPr>
              <a:t> </a:t>
            </a:r>
            <a:r>
              <a:rPr lang="en-US" altLang="en-US" sz="2000" b="1" dirty="0">
                <a:solidFill>
                  <a:srgbClr val="333399"/>
                </a:solidFill>
                <a:ea typeface="ヒラギノ角ゴ Pro W3" pitchFamily="127" charset="-128"/>
              </a:rPr>
              <a:t>no reaction</a:t>
            </a:r>
            <a:r>
              <a:rPr lang="en-US" altLang="en-US" sz="2000" b="1" dirty="0">
                <a:ea typeface="ヒラギノ角ゴ Pro W3" pitchFamily="127" charset="-128"/>
              </a:rPr>
              <a:t> </a:t>
            </a:r>
            <a:r>
              <a:rPr lang="en-US" altLang="en-US" sz="2000" dirty="0">
                <a:ea typeface="ヒラギノ角ゴ Pro W3" pitchFamily="127" charset="-128"/>
              </a:rPr>
              <a:t>after the arrow</a:t>
            </a:r>
            <a:r>
              <a:rPr lang="en-US" altLang="en-US" sz="2000" dirty="0" smtClean="0">
                <a:ea typeface="ヒラギノ角ゴ Pro W3" pitchFamily="127" charset="-128"/>
              </a:rPr>
              <a:t>.</a:t>
            </a:r>
          </a:p>
          <a:p>
            <a:pPr marL="482203" indent="-482203">
              <a:buNone/>
              <a:defRPr/>
            </a:pPr>
            <a:r>
              <a:rPr lang="en-US" sz="2000" dirty="0"/>
              <a:t>5.	If any of the possible products are insoluble, write their formulas as the products of the reaction using </a:t>
            </a:r>
            <a:r>
              <a:rPr lang="en-US" sz="2000" b="1" dirty="0"/>
              <a:t>(</a:t>
            </a:r>
            <a:r>
              <a:rPr lang="en-US" sz="2000" b="1" i="1" dirty="0"/>
              <a:t>s)</a:t>
            </a:r>
            <a:r>
              <a:rPr lang="en-US" sz="2000" dirty="0"/>
              <a:t> after the formula to indicate </a:t>
            </a:r>
            <a:r>
              <a:rPr lang="en-US" sz="2000" b="1" dirty="0">
                <a:solidFill>
                  <a:srgbClr val="333399"/>
                </a:solidFill>
              </a:rPr>
              <a:t>solid</a:t>
            </a:r>
            <a:r>
              <a:rPr lang="en-US" sz="2000" dirty="0"/>
              <a:t>. Write any soluble products with </a:t>
            </a:r>
            <a:r>
              <a:rPr lang="en-US" sz="2000" b="1" dirty="0">
                <a:solidFill>
                  <a:srgbClr val="333399"/>
                </a:solidFill>
              </a:rPr>
              <a:t>(</a:t>
            </a:r>
            <a:r>
              <a:rPr lang="en-US" sz="2000" b="1" i="1" dirty="0" err="1">
                <a:solidFill>
                  <a:srgbClr val="333399"/>
                </a:solidFill>
              </a:rPr>
              <a:t>aq</a:t>
            </a:r>
            <a:r>
              <a:rPr lang="en-US" sz="2000" b="1" i="1" dirty="0">
                <a:solidFill>
                  <a:srgbClr val="333399"/>
                </a:solidFill>
              </a:rPr>
              <a:t>)</a:t>
            </a:r>
            <a:r>
              <a:rPr lang="en-US" sz="2000" i="1" dirty="0">
                <a:solidFill>
                  <a:srgbClr val="333399"/>
                </a:solidFill>
              </a:rPr>
              <a:t> </a:t>
            </a:r>
            <a:r>
              <a:rPr lang="en-US" sz="2000" dirty="0"/>
              <a:t>after the formula to indicate </a:t>
            </a:r>
            <a:r>
              <a:rPr lang="en-US" sz="2000" b="1" i="1" dirty="0">
                <a:solidFill>
                  <a:srgbClr val="333399"/>
                </a:solidFill>
              </a:rPr>
              <a:t>aqueous</a:t>
            </a:r>
            <a:r>
              <a:rPr lang="en-US" sz="2000" b="1" i="1" dirty="0"/>
              <a:t>.</a:t>
            </a:r>
            <a:r>
              <a:rPr lang="en-US" sz="2000" i="1" dirty="0"/>
              <a:t> </a:t>
            </a:r>
          </a:p>
          <a:p>
            <a:pPr marL="482203" indent="-482203">
              <a:buNone/>
              <a:defRPr/>
            </a:pPr>
            <a:r>
              <a:rPr lang="en-US" sz="2000" dirty="0"/>
              <a:t>6.	Balance the equation.</a:t>
            </a:r>
          </a:p>
          <a:p>
            <a:pPr marL="875109" lvl="1" indent="-500063">
              <a:defRPr/>
            </a:pPr>
            <a:r>
              <a:rPr lang="en-US" sz="2000" dirty="0">
                <a:solidFill>
                  <a:srgbClr val="333399"/>
                </a:solidFill>
              </a:rPr>
              <a:t>Remember to only change coefficients, not subscripts</a:t>
            </a:r>
            <a:r>
              <a:rPr lang="en-US" sz="2000" dirty="0" smtClean="0">
                <a:solidFill>
                  <a:srgbClr val="333399"/>
                </a:solidFill>
              </a:rPr>
              <a:t>.</a:t>
            </a:r>
            <a:endParaRPr lang="en-US" sz="2000" dirty="0">
              <a:solidFill>
                <a:srgbClr val="333399"/>
              </a:solidFill>
            </a:endParaRPr>
          </a:p>
        </p:txBody>
      </p:sp>
      <p:pic>
        <p:nvPicPr>
          <p:cNvPr id="4" name="صورة 7">
            <a:extLst>
              <a:ext uri="{FF2B5EF4-FFF2-40B4-BE49-F238E27FC236}">
                <a16:creationId xmlns:a16="http://schemas.microsoft.com/office/drawing/2014/main" id="{D05050CE-BB7E-486C-9D40-8A88D0ACCA8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5" name="Rectangle 15">
            <a:extLst>
              <a:ext uri="{FF2B5EF4-FFF2-40B4-BE49-F238E27FC236}">
                <a16:creationId xmlns:a16="http://schemas.microsoft.com/office/drawing/2014/main" id="{A54620E3-C484-4005-93A6-70578E358F6D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4:  Chemical Bonding and Chemical Reactions</a:t>
            </a:r>
          </a:p>
        </p:txBody>
      </p:sp>
      <p:sp>
        <p:nvSpPr>
          <p:cNvPr id="6" name="مستطيل 1">
            <a:extLst>
              <a:ext uri="{FF2B5EF4-FFF2-40B4-BE49-F238E27FC236}">
                <a16:creationId xmlns:a16="http://schemas.microsoft.com/office/drawing/2014/main" id="{696ED4D6-EEA3-4358-9C9D-B57718D07B98}"/>
              </a:ext>
            </a:extLst>
          </p:cNvPr>
          <p:cNvSpPr/>
          <p:nvPr/>
        </p:nvSpPr>
        <p:spPr>
          <a:xfrm>
            <a:off x="202070" y="773314"/>
            <a:ext cx="3682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4.5 Precipitation </a:t>
            </a:r>
            <a:r>
              <a:rPr lang="en-US" sz="2400" b="1" dirty="0">
                <a:solidFill>
                  <a:schemeClr val="accent1"/>
                </a:solidFill>
              </a:rPr>
              <a:t>Reactions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2766897" y="1266495"/>
            <a:ext cx="5284284" cy="41896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28625" tIns="42863" rIns="85725" bIns="42863" rtlCol="0" anchor="t">
            <a:spAutoFit/>
          </a:bodyPr>
          <a:lstStyle/>
          <a:p>
            <a:pPr eaLnBrk="1" hangingPunct="1"/>
            <a:r>
              <a:rPr lang="en-US" altLang="en-US" sz="2400" cap="none" dirty="0" smtClean="0">
                <a:solidFill>
                  <a:srgbClr val="ED6B06"/>
                </a:solidFill>
                <a:ea typeface="ヒラギノ角ゴ Pro W3" pitchFamily="127" charset="-128"/>
                <a:cs typeface="Arial" panose="020B0604020202020204" pitchFamily="34" charset="0"/>
              </a:rPr>
              <a:t> Predicting Precipitation Reactions</a:t>
            </a:r>
          </a:p>
        </p:txBody>
      </p:sp>
      <p:pic>
        <p:nvPicPr>
          <p:cNvPr id="4" name="صورة 7">
            <a:extLst>
              <a:ext uri="{FF2B5EF4-FFF2-40B4-BE49-F238E27FC236}">
                <a16:creationId xmlns:a16="http://schemas.microsoft.com/office/drawing/2014/main" id="{D05050CE-BB7E-486C-9D40-8A88D0ACCA8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5" name="Rectangle 15">
            <a:extLst>
              <a:ext uri="{FF2B5EF4-FFF2-40B4-BE49-F238E27FC236}">
                <a16:creationId xmlns:a16="http://schemas.microsoft.com/office/drawing/2014/main" id="{A54620E3-C484-4005-93A6-70578E358F6D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4:  Chemical Bonding and Chemical Reactions</a:t>
            </a:r>
          </a:p>
        </p:txBody>
      </p:sp>
      <p:sp>
        <p:nvSpPr>
          <p:cNvPr id="6" name="مستطيل 1">
            <a:extLst>
              <a:ext uri="{FF2B5EF4-FFF2-40B4-BE49-F238E27FC236}">
                <a16:creationId xmlns:a16="http://schemas.microsoft.com/office/drawing/2014/main" id="{696ED4D6-EEA3-4358-9C9D-B57718D07B98}"/>
              </a:ext>
            </a:extLst>
          </p:cNvPr>
          <p:cNvSpPr/>
          <p:nvPr/>
        </p:nvSpPr>
        <p:spPr>
          <a:xfrm>
            <a:off x="202070" y="773314"/>
            <a:ext cx="3682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4.5 Precipitation </a:t>
            </a:r>
            <a:r>
              <a:rPr lang="en-US" sz="2400" b="1" dirty="0">
                <a:solidFill>
                  <a:schemeClr val="accent1"/>
                </a:solidFill>
              </a:rPr>
              <a:t>Reactions</a:t>
            </a:r>
          </a:p>
        </p:txBody>
      </p:sp>
      <p:pic>
        <p:nvPicPr>
          <p:cNvPr id="8" name="Picture 7" descr="04_01_Ta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410" y="1716973"/>
            <a:ext cx="7587219" cy="539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9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>
          <a:xfrm>
            <a:off x="0" y="883593"/>
            <a:ext cx="11430000" cy="1219200"/>
          </a:xfrm>
        </p:spPr>
        <p:txBody>
          <a:bodyPr>
            <a:normAutofit/>
          </a:bodyPr>
          <a:lstStyle/>
          <a:p>
            <a:r>
              <a:rPr lang="en-US" sz="2400" b="1" cap="none" dirty="0" smtClean="0">
                <a:solidFill>
                  <a:srgbClr val="00B050"/>
                </a:solidFill>
              </a:rPr>
              <a:t>Example</a:t>
            </a:r>
            <a:r>
              <a:rPr lang="en-US" sz="2400" cap="none" dirty="0" smtClean="0">
                <a:solidFill>
                  <a:srgbClr val="00B050"/>
                </a:solidFill>
              </a:rPr>
              <a:t>:</a:t>
            </a:r>
            <a:endParaRPr lang="en-US" sz="2400" cap="none" dirty="0">
              <a:solidFill>
                <a:srgbClr val="00B050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862" y="1690347"/>
            <a:ext cx="11092012" cy="4894319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2200" b="1" dirty="0" smtClean="0">
                <a:solidFill>
                  <a:srgbClr val="0070C0"/>
                </a:solidFill>
              </a:rPr>
              <a:t>If </a:t>
            </a:r>
            <a:r>
              <a:rPr lang="en-US" sz="2200" b="1" dirty="0">
                <a:solidFill>
                  <a:srgbClr val="0070C0"/>
                </a:solidFill>
              </a:rPr>
              <a:t>856g of C</a:t>
            </a:r>
            <a:r>
              <a:rPr lang="en-US" sz="2200" b="1" baseline="-25000" dirty="0">
                <a:solidFill>
                  <a:srgbClr val="0070C0"/>
                </a:solidFill>
              </a:rPr>
              <a:t>6</a:t>
            </a:r>
            <a:r>
              <a:rPr lang="en-US" sz="2200" b="1" dirty="0">
                <a:solidFill>
                  <a:srgbClr val="0070C0"/>
                </a:solidFill>
              </a:rPr>
              <a:t>H</a:t>
            </a:r>
            <a:r>
              <a:rPr lang="en-US" sz="2200" b="1" baseline="-25000" dirty="0">
                <a:solidFill>
                  <a:srgbClr val="0070C0"/>
                </a:solidFill>
              </a:rPr>
              <a:t>12</a:t>
            </a:r>
            <a:r>
              <a:rPr lang="en-US" sz="2200" b="1" dirty="0">
                <a:solidFill>
                  <a:srgbClr val="0070C0"/>
                </a:solidFill>
              </a:rPr>
              <a:t>O</a:t>
            </a:r>
            <a:r>
              <a:rPr lang="en-US" sz="2200" b="1" baseline="-25000" dirty="0">
                <a:solidFill>
                  <a:srgbClr val="0070C0"/>
                </a:solidFill>
              </a:rPr>
              <a:t>6</a:t>
            </a:r>
            <a:r>
              <a:rPr lang="en-US" sz="2200" b="1" dirty="0" smtClean="0">
                <a:solidFill>
                  <a:srgbClr val="0070C0"/>
                </a:solidFill>
              </a:rPr>
              <a:t> </a:t>
            </a:r>
            <a:r>
              <a:rPr lang="en-US" sz="2200" b="1" dirty="0">
                <a:solidFill>
                  <a:srgbClr val="0070C0"/>
                </a:solidFill>
              </a:rPr>
              <a:t>is consumed by </a:t>
            </a:r>
            <a:r>
              <a:rPr lang="en-US" sz="2200" b="1" dirty="0" smtClean="0">
                <a:solidFill>
                  <a:srgbClr val="0070C0"/>
                </a:solidFill>
              </a:rPr>
              <a:t>a person </a:t>
            </a:r>
            <a:r>
              <a:rPr lang="en-US" sz="2200" b="1" dirty="0">
                <a:solidFill>
                  <a:srgbClr val="0070C0"/>
                </a:solidFill>
              </a:rPr>
              <a:t>over a certain period, what is </a:t>
            </a:r>
            <a:r>
              <a:rPr lang="en-US" sz="2200" b="1" dirty="0" smtClean="0">
                <a:solidFill>
                  <a:srgbClr val="0070C0"/>
                </a:solidFill>
              </a:rPr>
              <a:t>the mass </a:t>
            </a:r>
            <a:r>
              <a:rPr lang="en-US" sz="2200" b="1" dirty="0">
                <a:solidFill>
                  <a:srgbClr val="0070C0"/>
                </a:solidFill>
              </a:rPr>
              <a:t>of CO</a:t>
            </a:r>
            <a:r>
              <a:rPr lang="en-US" sz="2200" b="1" baseline="-25000" dirty="0">
                <a:solidFill>
                  <a:srgbClr val="0070C0"/>
                </a:solidFill>
              </a:rPr>
              <a:t>2</a:t>
            </a:r>
            <a:r>
              <a:rPr lang="en-US" sz="2200" b="1" dirty="0">
                <a:solidFill>
                  <a:srgbClr val="0070C0"/>
                </a:solidFill>
              </a:rPr>
              <a:t> produced?</a:t>
            </a:r>
          </a:p>
          <a:p>
            <a:pPr marL="0" indent="0" algn="ctr">
              <a:buNone/>
              <a:defRPr/>
            </a:pPr>
            <a:r>
              <a:rPr lang="en-US" sz="2200" b="1" dirty="0" smtClean="0">
                <a:solidFill>
                  <a:srgbClr val="0070C0"/>
                </a:solidFill>
              </a:rPr>
              <a:t>C</a:t>
            </a:r>
            <a:r>
              <a:rPr lang="en-US" sz="2200" b="1" baseline="-25000" dirty="0" smtClean="0">
                <a:solidFill>
                  <a:srgbClr val="0070C0"/>
                </a:solidFill>
              </a:rPr>
              <a:t>6</a:t>
            </a:r>
            <a:r>
              <a:rPr lang="en-US" sz="2200" b="1" dirty="0" smtClean="0">
                <a:solidFill>
                  <a:srgbClr val="0070C0"/>
                </a:solidFill>
              </a:rPr>
              <a:t>H</a:t>
            </a:r>
            <a:r>
              <a:rPr lang="en-US" sz="2200" b="1" baseline="-25000" dirty="0" smtClean="0">
                <a:solidFill>
                  <a:srgbClr val="0070C0"/>
                </a:solidFill>
              </a:rPr>
              <a:t>12</a:t>
            </a:r>
            <a:r>
              <a:rPr lang="en-US" sz="2200" b="1" dirty="0" smtClean="0">
                <a:solidFill>
                  <a:srgbClr val="0070C0"/>
                </a:solidFill>
              </a:rPr>
              <a:t>O</a:t>
            </a:r>
            <a:r>
              <a:rPr lang="en-US" sz="2200" b="1" baseline="-25000" dirty="0" smtClean="0">
                <a:solidFill>
                  <a:srgbClr val="0070C0"/>
                </a:solidFill>
              </a:rPr>
              <a:t>6</a:t>
            </a:r>
            <a:r>
              <a:rPr lang="en-US" sz="2200" b="1" dirty="0" smtClean="0">
                <a:solidFill>
                  <a:srgbClr val="0070C0"/>
                </a:solidFill>
              </a:rPr>
              <a:t>(</a:t>
            </a:r>
            <a:r>
              <a:rPr lang="en-US" sz="2200" b="1" i="1" dirty="0" smtClean="0">
                <a:solidFill>
                  <a:srgbClr val="0070C0"/>
                </a:solidFill>
              </a:rPr>
              <a:t>s</a:t>
            </a:r>
            <a:r>
              <a:rPr lang="en-US" sz="2200" b="1" dirty="0">
                <a:solidFill>
                  <a:srgbClr val="0070C0"/>
                </a:solidFill>
              </a:rPr>
              <a:t>) + 6 O</a:t>
            </a:r>
            <a:r>
              <a:rPr lang="en-US" sz="2200" b="1" baseline="-25000" dirty="0">
                <a:solidFill>
                  <a:srgbClr val="0070C0"/>
                </a:solidFill>
              </a:rPr>
              <a:t>2</a:t>
            </a:r>
            <a:r>
              <a:rPr lang="en-US" sz="2200" b="1" dirty="0">
                <a:solidFill>
                  <a:srgbClr val="0070C0"/>
                </a:solidFill>
              </a:rPr>
              <a:t>(</a:t>
            </a:r>
            <a:r>
              <a:rPr lang="en-US" sz="2200" b="1" i="1" dirty="0">
                <a:solidFill>
                  <a:srgbClr val="0070C0"/>
                </a:solidFill>
              </a:rPr>
              <a:t>g</a:t>
            </a:r>
            <a:r>
              <a:rPr lang="en-US" sz="2200" b="1" dirty="0">
                <a:solidFill>
                  <a:srgbClr val="0070C0"/>
                </a:solidFill>
              </a:rPr>
              <a:t>) </a:t>
            </a:r>
            <a:r>
              <a:rPr lang="en-US" sz="2200" b="1" dirty="0">
                <a:solidFill>
                  <a:srgbClr val="0070C0"/>
                </a:solidFill>
                <a:cs typeface="Times New Roman"/>
              </a:rPr>
              <a:t>→ 6 CO</a:t>
            </a:r>
            <a:r>
              <a:rPr lang="en-US" sz="2200" b="1" baseline="-25000" dirty="0">
                <a:solidFill>
                  <a:srgbClr val="0070C0"/>
                </a:solidFill>
                <a:cs typeface="Times New Roman"/>
              </a:rPr>
              <a:t>2</a:t>
            </a:r>
            <a:r>
              <a:rPr lang="en-US" sz="2200" b="1" dirty="0">
                <a:solidFill>
                  <a:srgbClr val="0070C0"/>
                </a:solidFill>
                <a:cs typeface="Times New Roman"/>
              </a:rPr>
              <a:t>(</a:t>
            </a:r>
            <a:r>
              <a:rPr lang="en-US" sz="2200" b="1" i="1" dirty="0">
                <a:solidFill>
                  <a:srgbClr val="0070C0"/>
                </a:solidFill>
                <a:cs typeface="Times New Roman"/>
              </a:rPr>
              <a:t>g</a:t>
            </a:r>
            <a:r>
              <a:rPr lang="en-US" sz="2200" b="1" dirty="0">
                <a:solidFill>
                  <a:srgbClr val="0070C0"/>
                </a:solidFill>
                <a:cs typeface="Times New Roman"/>
              </a:rPr>
              <a:t>) + 6 H</a:t>
            </a:r>
            <a:r>
              <a:rPr lang="en-US" sz="2200" b="1" baseline="-25000" dirty="0">
                <a:solidFill>
                  <a:srgbClr val="0070C0"/>
                </a:solidFill>
                <a:cs typeface="Times New Roman"/>
              </a:rPr>
              <a:t>2</a:t>
            </a:r>
            <a:r>
              <a:rPr lang="en-US" sz="2200" b="1" dirty="0">
                <a:solidFill>
                  <a:srgbClr val="0070C0"/>
                </a:solidFill>
                <a:cs typeface="Times New Roman"/>
              </a:rPr>
              <a:t>O(</a:t>
            </a:r>
            <a:r>
              <a:rPr lang="en-US" sz="2200" b="1" i="1" dirty="0">
                <a:solidFill>
                  <a:srgbClr val="0070C0"/>
                </a:solidFill>
                <a:cs typeface="Times New Roman"/>
              </a:rPr>
              <a:t>l</a:t>
            </a:r>
            <a:r>
              <a:rPr lang="en-US" sz="2200" b="1" dirty="0" smtClean="0">
                <a:solidFill>
                  <a:srgbClr val="0070C0"/>
                </a:solidFill>
                <a:cs typeface="Times New Roman"/>
              </a:rPr>
              <a:t>)</a:t>
            </a:r>
          </a:p>
          <a:p>
            <a:pPr marL="0" indent="0" algn="ctr">
              <a:buNone/>
              <a:defRPr/>
            </a:pPr>
            <a:endParaRPr lang="en-US" sz="2200" b="1" dirty="0">
              <a:solidFill>
                <a:srgbClr val="0070C0"/>
              </a:solidFill>
              <a:cs typeface="Times New Roman"/>
            </a:endParaRPr>
          </a:p>
          <a:p>
            <a:pPr marL="0" indent="0">
              <a:spcBef>
                <a:spcPct val="50000"/>
              </a:spcBef>
              <a:buClrTx/>
              <a:buSzTx/>
              <a:buNone/>
            </a:pPr>
            <a:r>
              <a:rPr lang="en-US" altLang="en-US" sz="2200" b="1" dirty="0" smtClean="0"/>
              <a:t>1- Write </a:t>
            </a:r>
            <a:r>
              <a:rPr lang="en-US" altLang="en-US" sz="2200" b="1" dirty="0"/>
              <a:t>balanced chemical </a:t>
            </a:r>
            <a:r>
              <a:rPr lang="en-US" altLang="en-US" sz="2200" b="1" dirty="0" smtClean="0"/>
              <a:t>equation:</a:t>
            </a:r>
            <a:endParaRPr lang="en-US" sz="2200" b="1" dirty="0" smtClean="0"/>
          </a:p>
          <a:p>
            <a:pPr marL="0" indent="0" algn="ctr">
              <a:buNone/>
              <a:defRPr/>
            </a:pPr>
            <a:r>
              <a:rPr lang="en-US" sz="2200" b="1" dirty="0" smtClean="0"/>
              <a:t>C</a:t>
            </a:r>
            <a:r>
              <a:rPr lang="en-US" sz="2200" b="1" baseline="-25000" dirty="0" smtClean="0"/>
              <a:t>6</a:t>
            </a:r>
            <a:r>
              <a:rPr lang="en-US" sz="2200" b="1" dirty="0" smtClean="0"/>
              <a:t>H</a:t>
            </a:r>
            <a:r>
              <a:rPr lang="en-US" sz="2200" b="1" baseline="-25000" dirty="0" smtClean="0"/>
              <a:t>12</a:t>
            </a:r>
            <a:r>
              <a:rPr lang="en-US" sz="2200" b="1" dirty="0" smtClean="0"/>
              <a:t>O</a:t>
            </a:r>
            <a:r>
              <a:rPr lang="en-US" sz="2200" b="1" baseline="-25000" dirty="0" smtClean="0"/>
              <a:t>6</a:t>
            </a:r>
            <a:r>
              <a:rPr lang="en-US" sz="2200" b="1" dirty="0" smtClean="0"/>
              <a:t>(</a:t>
            </a:r>
            <a:r>
              <a:rPr lang="en-US" sz="2200" b="1" i="1" dirty="0" smtClean="0"/>
              <a:t>s</a:t>
            </a:r>
            <a:r>
              <a:rPr lang="en-US" sz="2200" b="1" dirty="0"/>
              <a:t>) + 6 O</a:t>
            </a:r>
            <a:r>
              <a:rPr lang="en-US" sz="2200" b="1" baseline="-25000" dirty="0"/>
              <a:t>2</a:t>
            </a:r>
            <a:r>
              <a:rPr lang="en-US" sz="2200" b="1" dirty="0"/>
              <a:t>(</a:t>
            </a:r>
            <a:r>
              <a:rPr lang="en-US" sz="2200" b="1" i="1" dirty="0"/>
              <a:t>g</a:t>
            </a:r>
            <a:r>
              <a:rPr lang="en-US" sz="2200" b="1" dirty="0"/>
              <a:t>) </a:t>
            </a:r>
            <a:r>
              <a:rPr lang="en-US" sz="2200" b="1" dirty="0">
                <a:cs typeface="Times New Roman"/>
              </a:rPr>
              <a:t>→ 6 CO</a:t>
            </a:r>
            <a:r>
              <a:rPr lang="en-US" sz="2200" b="1" baseline="-25000" dirty="0">
                <a:cs typeface="Times New Roman"/>
              </a:rPr>
              <a:t>2</a:t>
            </a:r>
            <a:r>
              <a:rPr lang="en-US" sz="2200" b="1" dirty="0">
                <a:cs typeface="Times New Roman"/>
              </a:rPr>
              <a:t>(</a:t>
            </a:r>
            <a:r>
              <a:rPr lang="en-US" sz="2200" b="1" i="1" dirty="0">
                <a:cs typeface="Times New Roman"/>
              </a:rPr>
              <a:t>g</a:t>
            </a:r>
            <a:r>
              <a:rPr lang="en-US" sz="2200" b="1" dirty="0">
                <a:cs typeface="Times New Roman"/>
              </a:rPr>
              <a:t>) + 6 H</a:t>
            </a:r>
            <a:r>
              <a:rPr lang="en-US" sz="2200" b="1" baseline="-25000" dirty="0">
                <a:cs typeface="Times New Roman"/>
              </a:rPr>
              <a:t>2</a:t>
            </a:r>
            <a:r>
              <a:rPr lang="en-US" sz="2200" b="1" dirty="0">
                <a:cs typeface="Times New Roman"/>
              </a:rPr>
              <a:t>O(</a:t>
            </a:r>
            <a:r>
              <a:rPr lang="en-US" sz="2200" b="1" i="1" dirty="0">
                <a:cs typeface="Times New Roman"/>
              </a:rPr>
              <a:t>l</a:t>
            </a:r>
            <a:r>
              <a:rPr lang="en-US" sz="2200" b="1" dirty="0" smtClean="0">
                <a:cs typeface="Times New Roman"/>
              </a:rPr>
              <a:t>)</a:t>
            </a:r>
          </a:p>
          <a:p>
            <a:pPr marL="0" indent="0">
              <a:buNone/>
              <a:defRPr/>
            </a:pPr>
            <a:endParaRPr lang="en-US" altLang="en-US" sz="2200" b="1" dirty="0" smtClean="0"/>
          </a:p>
          <a:p>
            <a:pPr marL="0" indent="0">
              <a:buNone/>
              <a:defRPr/>
            </a:pPr>
            <a:r>
              <a:rPr lang="en-US" altLang="en-US" sz="2200" b="1" dirty="0" smtClean="0"/>
              <a:t>2- Convert </a:t>
            </a:r>
            <a:r>
              <a:rPr lang="en-US" altLang="en-US" sz="2200" b="1" dirty="0"/>
              <a:t>quantities of known substances into </a:t>
            </a:r>
            <a:r>
              <a:rPr lang="en-US" altLang="en-US" sz="2200" b="1" dirty="0" smtClean="0"/>
              <a:t>moles:</a:t>
            </a:r>
          </a:p>
          <a:p>
            <a:pPr marL="0" indent="0" algn="ctr">
              <a:buNone/>
              <a:defRPr/>
            </a:pPr>
            <a:r>
              <a:rPr lang="ar-SA" altLang="en-US" sz="2200" b="1" dirty="0" smtClean="0"/>
              <a:t> </a:t>
            </a:r>
            <a:r>
              <a:rPr lang="en-US" altLang="en-US" sz="2200" b="1" dirty="0" smtClean="0"/>
              <a:t>convert grams of </a:t>
            </a:r>
            <a:r>
              <a:rPr lang="en-GB" altLang="en-US" sz="2200" b="1" dirty="0" smtClean="0"/>
              <a:t>C</a:t>
            </a:r>
            <a:r>
              <a:rPr lang="en-GB" altLang="en-US" sz="2200" b="1" baseline="-25000" dirty="0" smtClean="0"/>
              <a:t>6</a:t>
            </a:r>
            <a:r>
              <a:rPr lang="en-GB" altLang="en-US" sz="2200" b="1" dirty="0" smtClean="0"/>
              <a:t>H</a:t>
            </a:r>
            <a:r>
              <a:rPr lang="en-GB" altLang="en-US" sz="2200" b="1" baseline="-25000" dirty="0" smtClean="0"/>
              <a:t>12</a:t>
            </a:r>
            <a:r>
              <a:rPr lang="en-GB" altLang="en-US" sz="2200" b="1" dirty="0" smtClean="0"/>
              <a:t>O</a:t>
            </a:r>
            <a:r>
              <a:rPr lang="en-GB" altLang="en-US" sz="2200" b="1" baseline="-25000" dirty="0" smtClean="0"/>
              <a:t>6 </a:t>
            </a:r>
            <a:r>
              <a:rPr lang="en-GB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GB" altLang="en-US" sz="2200" b="1" dirty="0" smtClean="0"/>
              <a:t> moles of</a:t>
            </a:r>
            <a:r>
              <a:rPr lang="en-GB" altLang="en-US" sz="2200" b="1" baseline="-25000" dirty="0" smtClean="0"/>
              <a:t> </a:t>
            </a:r>
            <a:r>
              <a:rPr lang="en-GB" altLang="en-US" sz="2200" b="1" dirty="0" smtClean="0"/>
              <a:t>C</a:t>
            </a:r>
            <a:r>
              <a:rPr lang="en-GB" altLang="en-US" sz="2200" b="1" baseline="-25000" dirty="0" smtClean="0"/>
              <a:t>6</a:t>
            </a:r>
            <a:r>
              <a:rPr lang="en-GB" altLang="en-US" sz="2200" b="1" dirty="0" smtClean="0"/>
              <a:t>H</a:t>
            </a:r>
            <a:r>
              <a:rPr lang="en-GB" altLang="en-US" sz="2200" b="1" baseline="-25000" dirty="0" smtClean="0"/>
              <a:t>12</a:t>
            </a:r>
            <a:r>
              <a:rPr lang="en-GB" altLang="en-US" sz="2200" b="1" dirty="0" smtClean="0"/>
              <a:t>O</a:t>
            </a:r>
            <a:r>
              <a:rPr lang="en-GB" altLang="en-US" sz="2200" b="1" baseline="-25000" dirty="0" smtClean="0"/>
              <a:t>6</a:t>
            </a:r>
            <a:endParaRPr lang="en-US" altLang="en-US" sz="2200" b="1" dirty="0" smtClean="0"/>
          </a:p>
          <a:p>
            <a:pPr marL="0" indent="0" algn="ctr">
              <a:buNone/>
              <a:defRPr/>
            </a:pPr>
            <a:endParaRPr lang="en-US" sz="2200" b="1" dirty="0"/>
          </a:p>
        </p:txBody>
      </p:sp>
      <p:sp>
        <p:nvSpPr>
          <p:cNvPr id="5" name="Rectangle 4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4:  Chemical Bonding and Chemical Reactions</a:t>
            </a:r>
          </a:p>
        </p:txBody>
      </p:sp>
      <p:pic>
        <p:nvPicPr>
          <p:cNvPr id="7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2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0" y="821665"/>
            <a:ext cx="346069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dirty="0">
                <a:solidFill>
                  <a:schemeClr val="accent2"/>
                </a:solidFill>
              </a:rPr>
              <a:t>4.1  Reaction Stoichiometry</a:t>
            </a:r>
            <a:endParaRPr lang="ar-SA" sz="2200" b="1" dirty="0">
              <a:solidFill>
                <a:schemeClr val="accent2"/>
              </a:solidFill>
            </a:endParaRPr>
          </a:p>
        </p:txBody>
      </p:sp>
      <p:sp>
        <p:nvSpPr>
          <p:cNvPr id="19" name="Rectangle 18"/>
          <p:cNvSpPr>
            <a:spLocks noGrp="1" noChangeArrowheads="1"/>
          </p:cNvSpPr>
          <p:nvPr/>
        </p:nvSpPr>
        <p:spPr bwMode="auto">
          <a:xfrm>
            <a:off x="-3451382" y="3388678"/>
            <a:ext cx="8435975" cy="524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en-GB" altLang="en-US" sz="2800" dirty="0" smtClean="0">
              <a:solidFill>
                <a:srgbClr val="99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8909050" y="3735225"/>
            <a:ext cx="2520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 dirty="0">
                <a:solidFill>
                  <a:srgbClr val="9900CC"/>
                </a:solidFill>
                <a:latin typeface="+mn-lt"/>
              </a:rPr>
              <a:t>Balanced!</a:t>
            </a:r>
          </a:p>
        </p:txBody>
      </p:sp>
      <p:graphicFrame>
        <p:nvGraphicFramePr>
          <p:cNvPr id="24" name="Object 8"/>
          <p:cNvGraphicFramePr>
            <a:graphicFrameLocks noGrp="1" noChangeAspect="1"/>
          </p:cNvGraphicFramePr>
          <p:nvPr>
            <p:ph sz="quarter" idx="4294967295"/>
            <p:extLst/>
          </p:nvPr>
        </p:nvGraphicFramePr>
        <p:xfrm>
          <a:off x="3463230" y="5780067"/>
          <a:ext cx="4000560" cy="143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8" name="Equation" r:id="rId4" imgW="2400300" imgH="863600" progId="Equation.3">
                  <p:embed/>
                </p:oleObj>
              </mc:Choice>
              <mc:Fallback>
                <p:oleObj name="Equation" r:id="rId4" imgW="2400300" imgH="863600" progId="Equation.3">
                  <p:embed/>
                  <p:pic>
                    <p:nvPicPr>
                      <p:cNvPr id="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3230" y="5780067"/>
                        <a:ext cx="4000560" cy="143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ight Arrow 24"/>
          <p:cNvSpPr/>
          <p:nvPr/>
        </p:nvSpPr>
        <p:spPr>
          <a:xfrm>
            <a:off x="8439610" y="3832632"/>
            <a:ext cx="365760" cy="271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528327-157D-A047-89AD-65B42852156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51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-404617" y="1234979"/>
            <a:ext cx="10335786" cy="751361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28625" tIns="42863" rIns="85725" bIns="42863" rtlCol="0" anchor="t">
            <a:spAutoFit/>
          </a:bodyPr>
          <a:lstStyle/>
          <a:p>
            <a:pPr eaLnBrk="1" hangingPunct="1"/>
            <a:r>
              <a:rPr lang="en-US" altLang="en-US" sz="2400" b="1" cap="none" dirty="0" smtClean="0">
                <a:solidFill>
                  <a:srgbClr val="ED6B06"/>
                </a:solidFill>
                <a:ea typeface="ヒラギノ角ゴ Pro W3" pitchFamily="127" charset="-128"/>
                <a:cs typeface="Arial" panose="020B0604020202020204" pitchFamily="34" charset="0"/>
              </a:rPr>
              <a:t> </a:t>
            </a:r>
            <a:r>
              <a:rPr lang="en-US" altLang="en-US" sz="2200" b="1" cap="none" dirty="0" smtClean="0">
                <a:solidFill>
                  <a:srgbClr val="ED6B06"/>
                </a:solidFill>
                <a:ea typeface="ヒラギノ角ゴ Pro W3" pitchFamily="127" charset="-128"/>
                <a:cs typeface="Arial" panose="020B0604020202020204" pitchFamily="34" charset="0"/>
              </a:rPr>
              <a:t>Example 4.7 p93: </a:t>
            </a:r>
            <a:r>
              <a:rPr lang="en-US" altLang="en-US" sz="2200" cap="none" dirty="0" smtClean="0">
                <a:solidFill>
                  <a:srgbClr val="ED6B06"/>
                </a:solidFill>
                <a:ea typeface="ヒラギノ角ゴ Pro W3" pitchFamily="127" charset="-128"/>
                <a:cs typeface="Arial" panose="020B0604020202020204" pitchFamily="34" charset="0"/>
              </a:rPr>
              <a:t>write equations for  Precipitation Reactions: </a:t>
            </a:r>
            <a:r>
              <a:rPr lang="en-US" altLang="en-US" sz="2400" cap="none" dirty="0" smtClean="0">
                <a:solidFill>
                  <a:srgbClr val="ED6B06"/>
                </a:solidFill>
                <a:ea typeface="ヒラギノ角ゴ Pro W3" pitchFamily="127" charset="-128"/>
                <a:cs typeface="Arial" panose="020B0604020202020204" pitchFamily="34" charset="0"/>
              </a:rPr>
              <a:t/>
            </a:r>
            <a:br>
              <a:rPr lang="en-US" altLang="en-US" sz="2400" cap="none" dirty="0" smtClean="0">
                <a:solidFill>
                  <a:srgbClr val="ED6B06"/>
                </a:solidFill>
                <a:ea typeface="ヒラギノ角ゴ Pro W3" pitchFamily="127" charset="-128"/>
                <a:cs typeface="Arial" panose="020B0604020202020204" pitchFamily="34" charset="0"/>
              </a:rPr>
            </a:br>
            <a:endParaRPr lang="en-US" altLang="en-US" sz="2400" cap="none" dirty="0" smtClean="0">
              <a:solidFill>
                <a:srgbClr val="ED6B06"/>
              </a:solidFill>
              <a:ea typeface="ヒラギノ角ゴ Pro W3" pitchFamily="127" charset="-128"/>
              <a:cs typeface="Arial" panose="020B0604020202020204" pitchFamily="34" charset="0"/>
            </a:endParaRPr>
          </a:p>
        </p:txBody>
      </p:sp>
      <p:pic>
        <p:nvPicPr>
          <p:cNvPr id="4" name="صورة 7">
            <a:extLst>
              <a:ext uri="{FF2B5EF4-FFF2-40B4-BE49-F238E27FC236}">
                <a16:creationId xmlns:a16="http://schemas.microsoft.com/office/drawing/2014/main" id="{D05050CE-BB7E-486C-9D40-8A88D0ACCA8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5" name="Rectangle 15">
            <a:extLst>
              <a:ext uri="{FF2B5EF4-FFF2-40B4-BE49-F238E27FC236}">
                <a16:creationId xmlns:a16="http://schemas.microsoft.com/office/drawing/2014/main" id="{A54620E3-C484-4005-93A6-70578E358F6D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4:  Chemical Bonding and Chemical Reactions</a:t>
            </a:r>
          </a:p>
        </p:txBody>
      </p:sp>
      <p:sp>
        <p:nvSpPr>
          <p:cNvPr id="6" name="مستطيل 1">
            <a:extLst>
              <a:ext uri="{FF2B5EF4-FFF2-40B4-BE49-F238E27FC236}">
                <a16:creationId xmlns:a16="http://schemas.microsoft.com/office/drawing/2014/main" id="{696ED4D6-EEA3-4358-9C9D-B57718D07B98}"/>
              </a:ext>
            </a:extLst>
          </p:cNvPr>
          <p:cNvSpPr/>
          <p:nvPr/>
        </p:nvSpPr>
        <p:spPr>
          <a:xfrm>
            <a:off x="202070" y="773314"/>
            <a:ext cx="3682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4.5 Precipitation </a:t>
            </a:r>
            <a:r>
              <a:rPr lang="en-US" sz="2400" b="1" dirty="0">
                <a:solidFill>
                  <a:schemeClr val="accent1"/>
                </a:solidFill>
              </a:rPr>
              <a:t>Reactions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6981085" y="1323697"/>
            <a:ext cx="3547470" cy="43088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altLang="en-US" sz="2200" b="1" dirty="0">
                <a:ea typeface="ヒラギノ角ゴ Pro W3" pitchFamily="127" charset="-128"/>
                <a:cs typeface="Arial" panose="020B0604020202020204" pitchFamily="34" charset="0"/>
              </a:rPr>
              <a:t>K</a:t>
            </a:r>
            <a:r>
              <a:rPr lang="en-US" altLang="en-US" sz="2200" b="1" baseline="-25000" dirty="0">
                <a:ea typeface="ヒラギノ角ゴ Pro W3" pitchFamily="127" charset="-128"/>
                <a:cs typeface="Arial" panose="020B0604020202020204" pitchFamily="34" charset="0"/>
              </a:rPr>
              <a:t>2</a:t>
            </a:r>
            <a:r>
              <a:rPr lang="en-US" altLang="en-US" sz="2200" b="1" dirty="0">
                <a:ea typeface="ヒラギノ角ゴ Pro W3" pitchFamily="127" charset="-128"/>
                <a:cs typeface="Arial" panose="020B0604020202020204" pitchFamily="34" charset="0"/>
              </a:rPr>
              <a:t>CO</a:t>
            </a:r>
            <a:r>
              <a:rPr lang="en-US" altLang="en-US" sz="2200" b="1" baseline="-25000" dirty="0">
                <a:ea typeface="ヒラギノ角ゴ Pro W3" pitchFamily="127" charset="-128"/>
                <a:cs typeface="Arial" panose="020B0604020202020204" pitchFamily="34" charset="0"/>
              </a:rPr>
              <a:t>3</a:t>
            </a:r>
            <a:r>
              <a:rPr lang="en-US" altLang="en-US" sz="2200" b="1" dirty="0">
                <a:ea typeface="ヒラギノ角ゴ Pro W3" pitchFamily="127" charset="-128"/>
                <a:cs typeface="Arial" panose="020B0604020202020204" pitchFamily="34" charset="0"/>
              </a:rPr>
              <a:t>(</a:t>
            </a:r>
            <a:r>
              <a:rPr lang="en-US" altLang="en-US" sz="2200" b="1" dirty="0" err="1">
                <a:ea typeface="ヒラギノ角ゴ Pro W3" pitchFamily="127" charset="-128"/>
                <a:cs typeface="Arial" panose="020B0604020202020204" pitchFamily="34" charset="0"/>
              </a:rPr>
              <a:t>aq</a:t>
            </a:r>
            <a:r>
              <a:rPr lang="en-US" altLang="en-US" sz="2200" b="1" dirty="0">
                <a:ea typeface="ヒラギノ角ゴ Pro W3" pitchFamily="127" charset="-128"/>
                <a:cs typeface="Arial" panose="020B0604020202020204" pitchFamily="34" charset="0"/>
              </a:rPr>
              <a:t>)+NiCl</a:t>
            </a:r>
            <a:r>
              <a:rPr lang="en-US" altLang="en-US" sz="2200" b="1" baseline="-25000" dirty="0">
                <a:ea typeface="ヒラギノ角ゴ Pro W3" pitchFamily="127" charset="-128"/>
                <a:cs typeface="Arial" panose="020B0604020202020204" pitchFamily="34" charset="0"/>
              </a:rPr>
              <a:t>2</a:t>
            </a:r>
            <a:r>
              <a:rPr lang="en-US" altLang="en-US" sz="2200" b="1" dirty="0">
                <a:ea typeface="ヒラギノ角ゴ Pro W3" pitchFamily="127" charset="-128"/>
                <a:cs typeface="Arial" panose="020B0604020202020204" pitchFamily="34" charset="0"/>
              </a:rPr>
              <a:t> (</a:t>
            </a:r>
            <a:r>
              <a:rPr lang="en-US" altLang="en-US" sz="2200" b="1" dirty="0" err="1">
                <a:ea typeface="ヒラギノ角ゴ Pro W3" pitchFamily="127" charset="-128"/>
                <a:cs typeface="Arial" panose="020B0604020202020204" pitchFamily="34" charset="0"/>
              </a:rPr>
              <a:t>aq</a:t>
            </a:r>
            <a:r>
              <a:rPr lang="en-US" altLang="en-US" sz="2200" b="1" dirty="0">
                <a:ea typeface="ヒラギノ角ゴ Pro W3" pitchFamily="127" charset="-128"/>
                <a:cs typeface="Arial" panose="020B0604020202020204" pitchFamily="34" charset="0"/>
              </a:rPr>
              <a:t>) </a:t>
            </a:r>
            <a:r>
              <a:rPr lang="en-US" altLang="en-US" sz="2200" b="1" dirty="0">
                <a:latin typeface="Garamond" panose="02020404030301010803" pitchFamily="18" charset="0"/>
                <a:ea typeface="ヒラギノ角ゴ Pro W3" pitchFamily="127" charset="-128"/>
                <a:cs typeface="Arial" panose="020B0604020202020204" pitchFamily="34" charset="0"/>
              </a:rPr>
              <a:t>→ ?</a:t>
            </a:r>
            <a:endParaRPr lang="en-US" altLang="en-US" sz="2200" b="1" dirty="0">
              <a:ea typeface="ヒラギノ角ゴ Pro W3" pitchFamily="127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3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-404617" y="1234979"/>
            <a:ext cx="10335786" cy="751361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28625" tIns="42863" rIns="85725" bIns="42863" rtlCol="0" anchor="t">
            <a:spAutoFit/>
          </a:bodyPr>
          <a:lstStyle/>
          <a:p>
            <a:pPr eaLnBrk="1" hangingPunct="1"/>
            <a:r>
              <a:rPr lang="en-US" altLang="en-US" sz="2400" b="1" cap="none" dirty="0" smtClean="0">
                <a:solidFill>
                  <a:srgbClr val="ED6B06"/>
                </a:solidFill>
                <a:ea typeface="ヒラギノ角ゴ Pro W3" pitchFamily="127" charset="-128"/>
                <a:cs typeface="Arial" panose="020B0604020202020204" pitchFamily="34" charset="0"/>
              </a:rPr>
              <a:t> </a:t>
            </a:r>
            <a:r>
              <a:rPr lang="en-US" altLang="en-US" sz="2200" b="1" cap="none" dirty="0" smtClean="0">
                <a:solidFill>
                  <a:srgbClr val="ED6B06"/>
                </a:solidFill>
                <a:ea typeface="ヒラギノ角ゴ Pro W3" pitchFamily="127" charset="-128"/>
                <a:cs typeface="Arial" panose="020B0604020202020204" pitchFamily="34" charset="0"/>
              </a:rPr>
              <a:t>Example 4.7 p93: </a:t>
            </a:r>
            <a:r>
              <a:rPr lang="en-US" altLang="en-US" sz="2200" cap="none" dirty="0" smtClean="0">
                <a:solidFill>
                  <a:srgbClr val="ED6B06"/>
                </a:solidFill>
                <a:ea typeface="ヒラギノ角ゴ Pro W3" pitchFamily="127" charset="-128"/>
                <a:cs typeface="Arial" panose="020B0604020202020204" pitchFamily="34" charset="0"/>
              </a:rPr>
              <a:t>write equations for  Precipitation Reactions: </a:t>
            </a:r>
            <a:r>
              <a:rPr lang="en-US" altLang="en-US" sz="2400" cap="none" dirty="0" smtClean="0">
                <a:solidFill>
                  <a:srgbClr val="ED6B06"/>
                </a:solidFill>
                <a:ea typeface="ヒラギノ角ゴ Pro W3" pitchFamily="127" charset="-128"/>
                <a:cs typeface="Arial" panose="020B0604020202020204" pitchFamily="34" charset="0"/>
              </a:rPr>
              <a:t/>
            </a:r>
            <a:br>
              <a:rPr lang="en-US" altLang="en-US" sz="2400" cap="none" dirty="0" smtClean="0">
                <a:solidFill>
                  <a:srgbClr val="ED6B06"/>
                </a:solidFill>
                <a:ea typeface="ヒラギノ角ゴ Pro W3" pitchFamily="127" charset="-128"/>
                <a:cs typeface="Arial" panose="020B0604020202020204" pitchFamily="34" charset="0"/>
              </a:rPr>
            </a:br>
            <a:endParaRPr lang="en-US" altLang="en-US" sz="2400" cap="none" dirty="0" smtClean="0">
              <a:solidFill>
                <a:srgbClr val="ED6B06"/>
              </a:solidFill>
              <a:ea typeface="ヒラギノ角ゴ Pro W3" pitchFamily="127" charset="-128"/>
              <a:cs typeface="Arial" panose="020B0604020202020204" pitchFamily="34" charset="0"/>
            </a:endParaRPr>
          </a:p>
        </p:txBody>
      </p:sp>
      <p:pic>
        <p:nvPicPr>
          <p:cNvPr id="4" name="صورة 7">
            <a:extLst>
              <a:ext uri="{FF2B5EF4-FFF2-40B4-BE49-F238E27FC236}">
                <a16:creationId xmlns:a16="http://schemas.microsoft.com/office/drawing/2014/main" id="{D05050CE-BB7E-486C-9D40-8A88D0ACCA8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5" name="Rectangle 15">
            <a:extLst>
              <a:ext uri="{FF2B5EF4-FFF2-40B4-BE49-F238E27FC236}">
                <a16:creationId xmlns:a16="http://schemas.microsoft.com/office/drawing/2014/main" id="{A54620E3-C484-4005-93A6-70578E358F6D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4:  Chemical Bonding and Chemical Reactions</a:t>
            </a:r>
          </a:p>
        </p:txBody>
      </p:sp>
      <p:sp>
        <p:nvSpPr>
          <p:cNvPr id="6" name="مستطيل 1">
            <a:extLst>
              <a:ext uri="{FF2B5EF4-FFF2-40B4-BE49-F238E27FC236}">
                <a16:creationId xmlns:a16="http://schemas.microsoft.com/office/drawing/2014/main" id="{696ED4D6-EEA3-4358-9C9D-B57718D07B98}"/>
              </a:ext>
            </a:extLst>
          </p:cNvPr>
          <p:cNvSpPr/>
          <p:nvPr/>
        </p:nvSpPr>
        <p:spPr>
          <a:xfrm>
            <a:off x="202070" y="773314"/>
            <a:ext cx="3682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4.5 Precipitation </a:t>
            </a:r>
            <a:r>
              <a:rPr lang="en-US" sz="2400" b="1" dirty="0">
                <a:solidFill>
                  <a:schemeClr val="accent1"/>
                </a:solidFill>
              </a:rPr>
              <a:t>Reactions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202070" y="1696644"/>
            <a:ext cx="10213169" cy="620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 b="1" dirty="0" smtClean="0"/>
              <a:t>1-Determine </a:t>
            </a:r>
            <a:r>
              <a:rPr lang="en-US" altLang="en-US" sz="2000" b="1" dirty="0"/>
              <a:t>the possible </a:t>
            </a:r>
            <a:r>
              <a:rPr lang="en-US" altLang="en-US" sz="2000" b="1" dirty="0" smtClean="0"/>
              <a:t>products</a:t>
            </a:r>
          </a:p>
          <a:p>
            <a:pPr>
              <a:lnSpc>
                <a:spcPct val="150000"/>
              </a:lnSpc>
            </a:pPr>
            <a:r>
              <a:rPr lang="en-US" altLang="en-US" sz="2000" dirty="0" smtClean="0"/>
              <a:t>a)Determine </a:t>
            </a:r>
            <a:r>
              <a:rPr lang="en-US" altLang="en-US" sz="2000" dirty="0"/>
              <a:t>the ions present</a:t>
            </a:r>
          </a:p>
          <a:p>
            <a:pPr marL="990600" lvl="1" indent="-533400" 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rgbClr val="0070C0"/>
                </a:solidFill>
              </a:rPr>
              <a:t>(K</a:t>
            </a:r>
            <a:r>
              <a:rPr lang="en-US" altLang="en-US" sz="2000" b="1" baseline="30000" dirty="0">
                <a:solidFill>
                  <a:srgbClr val="0070C0"/>
                </a:solidFill>
              </a:rPr>
              <a:t>+</a:t>
            </a:r>
            <a:r>
              <a:rPr lang="en-US" altLang="en-US" sz="2000" b="1" dirty="0">
                <a:solidFill>
                  <a:srgbClr val="0070C0"/>
                </a:solidFill>
              </a:rPr>
              <a:t> + CO</a:t>
            </a:r>
            <a:r>
              <a:rPr lang="en-US" altLang="en-US" sz="2000" b="1" baseline="-25000" dirty="0">
                <a:solidFill>
                  <a:srgbClr val="0070C0"/>
                </a:solidFill>
              </a:rPr>
              <a:t>3</a:t>
            </a:r>
            <a:r>
              <a:rPr lang="en-US" altLang="en-US" sz="2000" b="1" baseline="30000" dirty="0">
                <a:solidFill>
                  <a:srgbClr val="0070C0"/>
                </a:solidFill>
              </a:rPr>
              <a:t>2-</a:t>
            </a:r>
            <a:r>
              <a:rPr lang="en-US" altLang="en-US" sz="2000" b="1" dirty="0">
                <a:solidFill>
                  <a:srgbClr val="0070C0"/>
                </a:solidFill>
              </a:rPr>
              <a:t>)  +  (Ni</a:t>
            </a:r>
            <a:r>
              <a:rPr lang="en-US" altLang="en-US" sz="2000" b="1" baseline="30000" dirty="0">
                <a:solidFill>
                  <a:srgbClr val="0070C0"/>
                </a:solidFill>
              </a:rPr>
              <a:t>2+</a:t>
            </a:r>
            <a:r>
              <a:rPr lang="en-US" altLang="en-US" sz="2000" b="1" dirty="0">
                <a:solidFill>
                  <a:srgbClr val="0070C0"/>
                </a:solidFill>
              </a:rPr>
              <a:t> + Cl</a:t>
            </a:r>
            <a:r>
              <a:rPr lang="en-US" altLang="en-US" sz="2000" b="1" baseline="30000" dirty="0">
                <a:solidFill>
                  <a:srgbClr val="0070C0"/>
                </a:solidFill>
              </a:rPr>
              <a:t>-</a:t>
            </a:r>
            <a:r>
              <a:rPr lang="en-US" altLang="en-US" sz="2000" b="1" dirty="0">
                <a:solidFill>
                  <a:srgbClr val="0070C0"/>
                </a:solidFill>
              </a:rPr>
              <a:t>) </a:t>
            </a:r>
            <a:r>
              <a:rPr lang="en-US" altLang="en-US" sz="2000" b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</a:t>
            </a:r>
            <a:endParaRPr lang="en-US" altLang="en-US" sz="2000" b="1" dirty="0">
              <a:solidFill>
                <a:srgbClr val="0070C0"/>
              </a:solidFill>
            </a:endParaRPr>
          </a:p>
          <a:p>
            <a:pPr marL="1025525" lvl="1" indent="-1025525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2000" dirty="0" smtClean="0"/>
              <a:t>b)Exchange </a:t>
            </a:r>
            <a:r>
              <a:rPr lang="en-US" altLang="en-US" sz="2000" dirty="0"/>
              <a:t>the Ions</a:t>
            </a:r>
          </a:p>
          <a:p>
            <a:pPr marL="609600" indent="-609600" algn="ctr">
              <a:lnSpc>
                <a:spcPct val="150000"/>
              </a:lnSpc>
              <a:buFontTx/>
              <a:buNone/>
            </a:pPr>
            <a:r>
              <a:rPr lang="en-US" altLang="en-US" sz="2000" b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                                                                                                      </a:t>
            </a:r>
            <a:endParaRPr lang="en-US" altLang="en-US" sz="2000" b="1" dirty="0">
              <a:solidFill>
                <a:srgbClr val="0070C0"/>
              </a:solidFill>
            </a:endParaRPr>
          </a:p>
          <a:p>
            <a:pPr marL="234950" lvl="1" indent="-200025">
              <a:lnSpc>
                <a:spcPct val="150000"/>
              </a:lnSpc>
              <a:buFontTx/>
              <a:buAutoNum type="alphaLcParenR" startAt="3"/>
            </a:pPr>
            <a:r>
              <a:rPr lang="en-US" altLang="en-US" sz="2000" dirty="0"/>
              <a:t>Write the formulas of the </a:t>
            </a:r>
            <a:r>
              <a:rPr lang="en-US" altLang="en-US" sz="2000" dirty="0" smtClean="0"/>
              <a:t>products cross </a:t>
            </a:r>
            <a:r>
              <a:rPr lang="en-US" altLang="en-US" sz="2000" dirty="0"/>
              <a:t>charges and reduce</a:t>
            </a:r>
          </a:p>
          <a:p>
            <a:pPr marL="990600" lvl="1" indent="-533400" 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rgbClr val="0070C0"/>
                </a:solidFill>
              </a:rPr>
              <a:t>K</a:t>
            </a:r>
            <a:r>
              <a:rPr lang="en-US" altLang="en-US" sz="2000" b="1" baseline="-25000" dirty="0">
                <a:solidFill>
                  <a:srgbClr val="0070C0"/>
                </a:solidFill>
              </a:rPr>
              <a:t>2</a:t>
            </a:r>
            <a:r>
              <a:rPr lang="en-US" altLang="en-US" sz="2000" b="1" dirty="0">
                <a:solidFill>
                  <a:srgbClr val="0070C0"/>
                </a:solidFill>
              </a:rPr>
              <a:t>CO</a:t>
            </a:r>
            <a:r>
              <a:rPr lang="en-US" altLang="en-US" sz="2000" b="1" baseline="-25000" dirty="0">
                <a:solidFill>
                  <a:srgbClr val="0070C0"/>
                </a:solidFill>
              </a:rPr>
              <a:t>3</a:t>
            </a:r>
            <a:r>
              <a:rPr lang="en-US" altLang="en-US" sz="2000" b="1" dirty="0">
                <a:solidFill>
                  <a:srgbClr val="0070C0"/>
                </a:solidFill>
              </a:rPr>
              <a:t>(</a:t>
            </a:r>
            <a:r>
              <a:rPr lang="en-US" altLang="en-US" sz="2000" b="1" i="1" dirty="0" err="1">
                <a:solidFill>
                  <a:srgbClr val="0070C0"/>
                </a:solidFill>
              </a:rPr>
              <a:t>aq</a:t>
            </a:r>
            <a:r>
              <a:rPr lang="en-US" altLang="en-US" sz="2000" b="1" dirty="0">
                <a:solidFill>
                  <a:srgbClr val="0070C0"/>
                </a:solidFill>
              </a:rPr>
              <a:t>) + NiCl</a:t>
            </a:r>
            <a:r>
              <a:rPr lang="en-US" altLang="en-US" sz="2000" b="1" baseline="-25000" dirty="0">
                <a:solidFill>
                  <a:srgbClr val="0070C0"/>
                </a:solidFill>
              </a:rPr>
              <a:t>2</a:t>
            </a:r>
            <a:r>
              <a:rPr lang="en-US" altLang="en-US" sz="2000" b="1" dirty="0">
                <a:solidFill>
                  <a:srgbClr val="0070C0"/>
                </a:solidFill>
              </a:rPr>
              <a:t>(</a:t>
            </a:r>
            <a:r>
              <a:rPr lang="en-US" altLang="en-US" sz="2000" b="1" i="1" dirty="0" err="1">
                <a:solidFill>
                  <a:srgbClr val="0070C0"/>
                </a:solidFill>
              </a:rPr>
              <a:t>aq</a:t>
            </a:r>
            <a:r>
              <a:rPr lang="en-US" altLang="en-US" sz="2000" b="1" dirty="0">
                <a:solidFill>
                  <a:srgbClr val="0070C0"/>
                </a:solidFill>
              </a:rPr>
              <a:t>) </a:t>
            </a:r>
            <a:r>
              <a:rPr lang="en-US" altLang="en-US" sz="2000" b="1" dirty="0">
                <a:solidFill>
                  <a:srgbClr val="0070C0"/>
                </a:solidFill>
                <a:latin typeface="Symbol" panose="05050102010706020507" pitchFamily="18" charset="2"/>
              </a:rPr>
              <a:t> </a:t>
            </a:r>
            <a:r>
              <a:rPr lang="en-US" altLang="en-US" sz="2000" b="1" dirty="0" err="1">
                <a:solidFill>
                  <a:srgbClr val="0070C0"/>
                </a:solidFill>
              </a:rPr>
              <a:t>KCl</a:t>
            </a:r>
            <a:r>
              <a:rPr lang="en-US" altLang="en-US" sz="2000" b="1" baseline="-25000" dirty="0">
                <a:solidFill>
                  <a:srgbClr val="0070C0"/>
                </a:solidFill>
              </a:rPr>
              <a:t> </a:t>
            </a:r>
            <a:r>
              <a:rPr lang="en-US" altLang="en-US" sz="2000" b="1" dirty="0">
                <a:solidFill>
                  <a:srgbClr val="0070C0"/>
                </a:solidFill>
              </a:rPr>
              <a:t> + </a:t>
            </a:r>
            <a:r>
              <a:rPr lang="en-US" altLang="en-US" sz="2000" b="1" dirty="0" smtClean="0">
                <a:solidFill>
                  <a:srgbClr val="0070C0"/>
                </a:solidFill>
              </a:rPr>
              <a:t>NiCO</a:t>
            </a:r>
            <a:r>
              <a:rPr lang="en-US" altLang="en-US" sz="2000" b="1" baseline="-25000" dirty="0" smtClean="0">
                <a:solidFill>
                  <a:srgbClr val="0070C0"/>
                </a:solidFill>
              </a:rPr>
              <a:t>3</a:t>
            </a:r>
          </a:p>
          <a:p>
            <a:r>
              <a:rPr lang="en-US" altLang="en-US" sz="2000" b="1" dirty="0" smtClean="0"/>
              <a:t>2-Determine </a:t>
            </a:r>
            <a:r>
              <a:rPr lang="en-US" altLang="en-US" sz="2000" b="1" dirty="0"/>
              <a:t>the solubility of each product</a:t>
            </a:r>
          </a:p>
          <a:p>
            <a:pPr marL="990600" lvl="1" indent="-533400" algn="ctr">
              <a:buFont typeface="Wingdings" panose="05000000000000000000" pitchFamily="2" charset="2"/>
              <a:buNone/>
            </a:pPr>
            <a:r>
              <a:rPr lang="en-US" altLang="en-US" sz="2000" b="1" dirty="0" err="1">
                <a:solidFill>
                  <a:srgbClr val="0070C0"/>
                </a:solidFill>
              </a:rPr>
              <a:t>KCl</a:t>
            </a:r>
            <a:r>
              <a:rPr lang="en-US" altLang="en-US" sz="2000" b="1" dirty="0">
                <a:solidFill>
                  <a:srgbClr val="0070C0"/>
                </a:solidFill>
              </a:rPr>
              <a:t> is soluble</a:t>
            </a:r>
          </a:p>
          <a:p>
            <a:pPr marL="990600" lvl="1" indent="-533400" algn="ctr"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rgbClr val="0070C0"/>
                </a:solidFill>
              </a:rPr>
              <a:t>NiCO</a:t>
            </a:r>
            <a:r>
              <a:rPr lang="en-US" altLang="en-US" sz="2000" b="1" baseline="-25000" dirty="0">
                <a:solidFill>
                  <a:srgbClr val="0070C0"/>
                </a:solidFill>
              </a:rPr>
              <a:t>3</a:t>
            </a:r>
            <a:r>
              <a:rPr lang="en-US" altLang="en-US" sz="2000" b="1" dirty="0">
                <a:solidFill>
                  <a:srgbClr val="0070C0"/>
                </a:solidFill>
              </a:rPr>
              <a:t> is insoluble</a:t>
            </a:r>
          </a:p>
          <a:p>
            <a:r>
              <a:rPr lang="en-US" altLang="en-US" sz="2000" b="1" dirty="0" smtClean="0"/>
              <a:t>3- Write </a:t>
            </a:r>
            <a:r>
              <a:rPr lang="en-US" altLang="en-US" sz="2000" b="1" dirty="0"/>
              <a:t>(</a:t>
            </a:r>
            <a:r>
              <a:rPr lang="en-US" altLang="en-US" sz="2000" b="1" i="1" dirty="0" err="1"/>
              <a:t>aq</a:t>
            </a:r>
            <a:r>
              <a:rPr lang="en-US" altLang="en-US" sz="2000" b="1" dirty="0"/>
              <a:t>) next to soluble products and (</a:t>
            </a:r>
            <a:r>
              <a:rPr lang="en-US" altLang="en-US" sz="2000" b="1" i="1" dirty="0"/>
              <a:t>s</a:t>
            </a:r>
            <a:r>
              <a:rPr lang="en-US" altLang="en-US" sz="2000" b="1" dirty="0"/>
              <a:t>) next to insoluble products</a:t>
            </a:r>
          </a:p>
          <a:p>
            <a:pPr marL="609600" indent="-609600" algn="ctr">
              <a:buFontTx/>
              <a:buNone/>
            </a:pPr>
            <a:r>
              <a:rPr lang="en-US" altLang="en-US" sz="2000" b="1" dirty="0">
                <a:solidFill>
                  <a:srgbClr val="0070C0"/>
                </a:solidFill>
              </a:rPr>
              <a:t>K</a:t>
            </a:r>
            <a:r>
              <a:rPr lang="en-US" altLang="en-US" sz="2000" b="1" baseline="-25000" dirty="0">
                <a:solidFill>
                  <a:srgbClr val="0070C0"/>
                </a:solidFill>
              </a:rPr>
              <a:t>2</a:t>
            </a:r>
            <a:r>
              <a:rPr lang="en-US" altLang="en-US" sz="2000" b="1" dirty="0">
                <a:solidFill>
                  <a:srgbClr val="0070C0"/>
                </a:solidFill>
              </a:rPr>
              <a:t>CO</a:t>
            </a:r>
            <a:r>
              <a:rPr lang="en-US" altLang="en-US" sz="2000" b="1" baseline="-25000" dirty="0">
                <a:solidFill>
                  <a:srgbClr val="0070C0"/>
                </a:solidFill>
              </a:rPr>
              <a:t>3</a:t>
            </a:r>
            <a:r>
              <a:rPr lang="en-US" altLang="en-US" sz="2000" b="1" dirty="0">
                <a:solidFill>
                  <a:srgbClr val="0070C0"/>
                </a:solidFill>
              </a:rPr>
              <a:t>(</a:t>
            </a:r>
            <a:r>
              <a:rPr lang="en-US" altLang="en-US" sz="2000" b="1" i="1" dirty="0" err="1">
                <a:solidFill>
                  <a:srgbClr val="0070C0"/>
                </a:solidFill>
              </a:rPr>
              <a:t>aq</a:t>
            </a:r>
            <a:r>
              <a:rPr lang="en-US" altLang="en-US" sz="2000" b="1" dirty="0">
                <a:solidFill>
                  <a:srgbClr val="0070C0"/>
                </a:solidFill>
              </a:rPr>
              <a:t>) + NiCl</a:t>
            </a:r>
            <a:r>
              <a:rPr lang="en-US" altLang="en-US" sz="2000" b="1" baseline="-25000" dirty="0">
                <a:solidFill>
                  <a:srgbClr val="0070C0"/>
                </a:solidFill>
              </a:rPr>
              <a:t>2</a:t>
            </a:r>
            <a:r>
              <a:rPr lang="en-US" altLang="en-US" sz="2000" b="1" dirty="0">
                <a:solidFill>
                  <a:srgbClr val="0070C0"/>
                </a:solidFill>
              </a:rPr>
              <a:t>(</a:t>
            </a:r>
            <a:r>
              <a:rPr lang="en-US" altLang="en-US" sz="2000" b="1" i="1" dirty="0" err="1">
                <a:solidFill>
                  <a:srgbClr val="0070C0"/>
                </a:solidFill>
              </a:rPr>
              <a:t>aq</a:t>
            </a:r>
            <a:r>
              <a:rPr lang="en-US" altLang="en-US" sz="2000" b="1" dirty="0">
                <a:solidFill>
                  <a:srgbClr val="0070C0"/>
                </a:solidFill>
              </a:rPr>
              <a:t>) </a:t>
            </a:r>
            <a:r>
              <a:rPr lang="en-US" altLang="en-US" sz="2000" b="1" dirty="0">
                <a:solidFill>
                  <a:srgbClr val="0070C0"/>
                </a:solidFill>
                <a:latin typeface="Symbol" panose="05050102010706020507" pitchFamily="18" charset="2"/>
              </a:rPr>
              <a:t> </a:t>
            </a:r>
            <a:r>
              <a:rPr lang="en-US" altLang="en-US" sz="2000" b="1" dirty="0" err="1">
                <a:solidFill>
                  <a:srgbClr val="0070C0"/>
                </a:solidFill>
              </a:rPr>
              <a:t>KCl</a:t>
            </a:r>
            <a:r>
              <a:rPr lang="en-US" altLang="en-US" sz="2000" b="1" dirty="0">
                <a:solidFill>
                  <a:srgbClr val="0070C0"/>
                </a:solidFill>
              </a:rPr>
              <a:t>(</a:t>
            </a:r>
            <a:r>
              <a:rPr lang="en-US" altLang="en-US" sz="2000" b="1" i="1" dirty="0" err="1">
                <a:solidFill>
                  <a:srgbClr val="0070C0"/>
                </a:solidFill>
              </a:rPr>
              <a:t>aq</a:t>
            </a:r>
            <a:r>
              <a:rPr lang="en-US" altLang="en-US" sz="2000" b="1" dirty="0">
                <a:solidFill>
                  <a:srgbClr val="0070C0"/>
                </a:solidFill>
              </a:rPr>
              <a:t>)</a:t>
            </a:r>
            <a:r>
              <a:rPr lang="en-US" altLang="en-US" sz="2000" b="1" baseline="-25000" dirty="0">
                <a:solidFill>
                  <a:srgbClr val="0070C0"/>
                </a:solidFill>
              </a:rPr>
              <a:t> </a:t>
            </a:r>
            <a:r>
              <a:rPr lang="en-US" altLang="en-US" sz="2000" b="1" dirty="0">
                <a:solidFill>
                  <a:srgbClr val="0070C0"/>
                </a:solidFill>
              </a:rPr>
              <a:t> + NiCO</a:t>
            </a:r>
            <a:r>
              <a:rPr lang="en-US" altLang="en-US" sz="2000" b="1" baseline="-25000" dirty="0">
                <a:solidFill>
                  <a:srgbClr val="0070C0"/>
                </a:solidFill>
              </a:rPr>
              <a:t>3</a:t>
            </a:r>
            <a:r>
              <a:rPr lang="en-US" altLang="en-US" sz="2000" b="1" dirty="0">
                <a:solidFill>
                  <a:srgbClr val="0070C0"/>
                </a:solidFill>
              </a:rPr>
              <a:t>(</a:t>
            </a:r>
            <a:r>
              <a:rPr lang="en-US" altLang="en-US" sz="2000" b="1" i="1" dirty="0">
                <a:solidFill>
                  <a:srgbClr val="0070C0"/>
                </a:solidFill>
              </a:rPr>
              <a:t>s</a:t>
            </a:r>
            <a:r>
              <a:rPr lang="en-US" altLang="en-US" sz="2000" b="1" dirty="0">
                <a:solidFill>
                  <a:srgbClr val="0070C0"/>
                </a:solidFill>
              </a:rPr>
              <a:t>)</a:t>
            </a:r>
          </a:p>
          <a:p>
            <a:r>
              <a:rPr lang="en-US" altLang="en-US" sz="2000" b="1" dirty="0" smtClean="0"/>
              <a:t>4- Balance </a:t>
            </a:r>
            <a:r>
              <a:rPr lang="en-US" altLang="en-US" sz="2000" b="1" dirty="0"/>
              <a:t>the Equation</a:t>
            </a:r>
          </a:p>
          <a:p>
            <a:pPr marL="609600" indent="-609600" algn="ctr">
              <a:buFontTx/>
              <a:buNone/>
            </a:pPr>
            <a:r>
              <a:rPr lang="en-US" altLang="en-US" sz="2000" b="1" dirty="0">
                <a:solidFill>
                  <a:srgbClr val="0070C0"/>
                </a:solidFill>
              </a:rPr>
              <a:t>K</a:t>
            </a:r>
            <a:r>
              <a:rPr lang="en-US" altLang="en-US" sz="2000" b="1" baseline="-25000" dirty="0">
                <a:solidFill>
                  <a:srgbClr val="0070C0"/>
                </a:solidFill>
              </a:rPr>
              <a:t>2</a:t>
            </a:r>
            <a:r>
              <a:rPr lang="en-US" altLang="en-US" sz="2000" b="1" dirty="0">
                <a:solidFill>
                  <a:srgbClr val="0070C0"/>
                </a:solidFill>
              </a:rPr>
              <a:t>CO</a:t>
            </a:r>
            <a:r>
              <a:rPr lang="en-US" altLang="en-US" sz="2000" b="1" baseline="-25000" dirty="0">
                <a:solidFill>
                  <a:srgbClr val="0070C0"/>
                </a:solidFill>
              </a:rPr>
              <a:t>3</a:t>
            </a:r>
            <a:r>
              <a:rPr lang="en-US" altLang="en-US" sz="2000" b="1" dirty="0">
                <a:solidFill>
                  <a:srgbClr val="0070C0"/>
                </a:solidFill>
              </a:rPr>
              <a:t>(</a:t>
            </a:r>
            <a:r>
              <a:rPr lang="en-US" altLang="en-US" sz="2000" b="1" i="1" dirty="0" err="1">
                <a:solidFill>
                  <a:srgbClr val="0070C0"/>
                </a:solidFill>
              </a:rPr>
              <a:t>aq</a:t>
            </a:r>
            <a:r>
              <a:rPr lang="en-US" altLang="en-US" sz="2000" b="1" dirty="0">
                <a:solidFill>
                  <a:srgbClr val="0070C0"/>
                </a:solidFill>
              </a:rPr>
              <a:t>) + NiCl</a:t>
            </a:r>
            <a:r>
              <a:rPr lang="en-US" altLang="en-US" sz="2000" b="1" baseline="-25000" dirty="0">
                <a:solidFill>
                  <a:srgbClr val="0070C0"/>
                </a:solidFill>
              </a:rPr>
              <a:t>2</a:t>
            </a:r>
            <a:r>
              <a:rPr lang="en-US" altLang="en-US" sz="2000" b="1" dirty="0">
                <a:solidFill>
                  <a:srgbClr val="0070C0"/>
                </a:solidFill>
              </a:rPr>
              <a:t>(</a:t>
            </a:r>
            <a:r>
              <a:rPr lang="en-US" altLang="en-US" sz="2000" b="1" i="1" dirty="0" err="1">
                <a:solidFill>
                  <a:srgbClr val="0070C0"/>
                </a:solidFill>
              </a:rPr>
              <a:t>aq</a:t>
            </a:r>
            <a:r>
              <a:rPr lang="en-US" altLang="en-US" sz="2000" b="1" dirty="0">
                <a:solidFill>
                  <a:srgbClr val="0070C0"/>
                </a:solidFill>
              </a:rPr>
              <a:t>) </a:t>
            </a:r>
            <a:r>
              <a:rPr lang="en-US" altLang="en-US" sz="2000" b="1" dirty="0">
                <a:solidFill>
                  <a:srgbClr val="0070C0"/>
                </a:solidFill>
                <a:latin typeface="Symbol" panose="05050102010706020507" pitchFamily="18" charset="2"/>
              </a:rPr>
              <a:t> 2 </a:t>
            </a:r>
            <a:r>
              <a:rPr lang="en-US" altLang="en-US" sz="2000" b="1" dirty="0" err="1">
                <a:solidFill>
                  <a:srgbClr val="0070C0"/>
                </a:solidFill>
              </a:rPr>
              <a:t>KCl</a:t>
            </a:r>
            <a:r>
              <a:rPr lang="en-US" altLang="en-US" sz="2000" b="1" dirty="0">
                <a:solidFill>
                  <a:srgbClr val="0070C0"/>
                </a:solidFill>
              </a:rPr>
              <a:t>(</a:t>
            </a:r>
            <a:r>
              <a:rPr lang="en-US" altLang="en-US" sz="2000" b="1" i="1" dirty="0" err="1">
                <a:solidFill>
                  <a:srgbClr val="0070C0"/>
                </a:solidFill>
              </a:rPr>
              <a:t>aq</a:t>
            </a:r>
            <a:r>
              <a:rPr lang="en-US" altLang="en-US" sz="2000" b="1" dirty="0">
                <a:solidFill>
                  <a:srgbClr val="0070C0"/>
                </a:solidFill>
              </a:rPr>
              <a:t>)</a:t>
            </a:r>
            <a:r>
              <a:rPr lang="en-US" altLang="en-US" sz="2000" b="1" baseline="-25000" dirty="0">
                <a:solidFill>
                  <a:srgbClr val="0070C0"/>
                </a:solidFill>
              </a:rPr>
              <a:t> </a:t>
            </a:r>
            <a:r>
              <a:rPr lang="en-US" altLang="en-US" sz="2000" b="1" dirty="0">
                <a:solidFill>
                  <a:srgbClr val="0070C0"/>
                </a:solidFill>
              </a:rPr>
              <a:t> + NiCO</a:t>
            </a:r>
            <a:r>
              <a:rPr lang="en-US" altLang="en-US" sz="2000" b="1" baseline="-25000" dirty="0">
                <a:solidFill>
                  <a:srgbClr val="0070C0"/>
                </a:solidFill>
              </a:rPr>
              <a:t>3</a:t>
            </a:r>
            <a:r>
              <a:rPr lang="en-US" altLang="en-US" sz="2000" b="1" dirty="0">
                <a:solidFill>
                  <a:srgbClr val="0070C0"/>
                </a:solidFill>
              </a:rPr>
              <a:t>(</a:t>
            </a:r>
            <a:r>
              <a:rPr lang="en-US" altLang="en-US" sz="2000" b="1" i="1" dirty="0">
                <a:solidFill>
                  <a:srgbClr val="0070C0"/>
                </a:solidFill>
              </a:rPr>
              <a:t>s</a:t>
            </a:r>
            <a:r>
              <a:rPr lang="en-US" altLang="en-US" sz="2000" b="1" dirty="0">
                <a:solidFill>
                  <a:srgbClr val="0070C0"/>
                </a:solidFill>
              </a:rPr>
              <a:t>)</a:t>
            </a:r>
          </a:p>
          <a:p>
            <a:pPr marL="990600" lvl="1" indent="-533400" algn="ctr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en-US" dirty="0">
              <a:solidFill>
                <a:schemeClr val="tx2"/>
              </a:solidFill>
            </a:endParaRPr>
          </a:p>
          <a:p>
            <a:pPr marL="990600" lvl="1" indent="-533400" algn="ctr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en-US" sz="2000" baseline="-250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81085" y="1323697"/>
            <a:ext cx="3547470" cy="43088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altLang="en-US" sz="2200" b="1" dirty="0">
                <a:ea typeface="ヒラギノ角ゴ Pro W3" pitchFamily="127" charset="-128"/>
                <a:cs typeface="Arial" panose="020B0604020202020204" pitchFamily="34" charset="0"/>
              </a:rPr>
              <a:t>K</a:t>
            </a:r>
            <a:r>
              <a:rPr lang="en-US" altLang="en-US" sz="2200" b="1" baseline="-25000" dirty="0">
                <a:ea typeface="ヒラギノ角ゴ Pro W3" pitchFamily="127" charset="-128"/>
                <a:cs typeface="Arial" panose="020B0604020202020204" pitchFamily="34" charset="0"/>
              </a:rPr>
              <a:t>2</a:t>
            </a:r>
            <a:r>
              <a:rPr lang="en-US" altLang="en-US" sz="2200" b="1" dirty="0">
                <a:ea typeface="ヒラギノ角ゴ Pro W3" pitchFamily="127" charset="-128"/>
                <a:cs typeface="Arial" panose="020B0604020202020204" pitchFamily="34" charset="0"/>
              </a:rPr>
              <a:t>CO</a:t>
            </a:r>
            <a:r>
              <a:rPr lang="en-US" altLang="en-US" sz="2200" b="1" baseline="-25000" dirty="0">
                <a:ea typeface="ヒラギノ角ゴ Pro W3" pitchFamily="127" charset="-128"/>
                <a:cs typeface="Arial" panose="020B0604020202020204" pitchFamily="34" charset="0"/>
              </a:rPr>
              <a:t>3</a:t>
            </a:r>
            <a:r>
              <a:rPr lang="en-US" altLang="en-US" sz="2200" b="1" dirty="0">
                <a:ea typeface="ヒラギノ角ゴ Pro W3" pitchFamily="127" charset="-128"/>
                <a:cs typeface="Arial" panose="020B0604020202020204" pitchFamily="34" charset="0"/>
              </a:rPr>
              <a:t>(</a:t>
            </a:r>
            <a:r>
              <a:rPr lang="en-US" altLang="en-US" sz="2200" b="1" dirty="0" err="1">
                <a:ea typeface="ヒラギノ角ゴ Pro W3" pitchFamily="127" charset="-128"/>
                <a:cs typeface="Arial" panose="020B0604020202020204" pitchFamily="34" charset="0"/>
              </a:rPr>
              <a:t>aq</a:t>
            </a:r>
            <a:r>
              <a:rPr lang="en-US" altLang="en-US" sz="2200" b="1" dirty="0">
                <a:ea typeface="ヒラギノ角ゴ Pro W3" pitchFamily="127" charset="-128"/>
                <a:cs typeface="Arial" panose="020B0604020202020204" pitchFamily="34" charset="0"/>
              </a:rPr>
              <a:t>)+NiCl</a:t>
            </a:r>
            <a:r>
              <a:rPr lang="en-US" altLang="en-US" sz="2200" b="1" baseline="-25000" dirty="0">
                <a:ea typeface="ヒラギノ角ゴ Pro W3" pitchFamily="127" charset="-128"/>
                <a:cs typeface="Arial" panose="020B0604020202020204" pitchFamily="34" charset="0"/>
              </a:rPr>
              <a:t>2</a:t>
            </a:r>
            <a:r>
              <a:rPr lang="en-US" altLang="en-US" sz="2200" b="1" dirty="0">
                <a:ea typeface="ヒラギノ角ゴ Pro W3" pitchFamily="127" charset="-128"/>
                <a:cs typeface="Arial" panose="020B0604020202020204" pitchFamily="34" charset="0"/>
              </a:rPr>
              <a:t> (</a:t>
            </a:r>
            <a:r>
              <a:rPr lang="en-US" altLang="en-US" sz="2200" b="1" dirty="0" err="1">
                <a:ea typeface="ヒラギノ角ゴ Pro W3" pitchFamily="127" charset="-128"/>
                <a:cs typeface="Arial" panose="020B0604020202020204" pitchFamily="34" charset="0"/>
              </a:rPr>
              <a:t>aq</a:t>
            </a:r>
            <a:r>
              <a:rPr lang="en-US" altLang="en-US" sz="2200" b="1" dirty="0">
                <a:ea typeface="ヒラギノ角ゴ Pro W3" pitchFamily="127" charset="-128"/>
                <a:cs typeface="Arial" panose="020B0604020202020204" pitchFamily="34" charset="0"/>
              </a:rPr>
              <a:t>) </a:t>
            </a:r>
            <a:r>
              <a:rPr lang="en-US" altLang="en-US" sz="2200" b="1" dirty="0">
                <a:latin typeface="Garamond" panose="02020404030301010803" pitchFamily="18" charset="0"/>
                <a:ea typeface="ヒラギノ角ゴ Pro W3" pitchFamily="127" charset="-128"/>
                <a:cs typeface="Arial" panose="020B0604020202020204" pitchFamily="34" charset="0"/>
              </a:rPr>
              <a:t>→ ?</a:t>
            </a:r>
            <a:endParaRPr lang="en-US" altLang="en-US" sz="2200" b="1" dirty="0">
              <a:ea typeface="ヒラギノ角ゴ Pro W3" pitchFamily="127" charset="-128"/>
              <a:cs typeface="Arial" panose="020B0604020202020204" pitchFamily="34" charset="0"/>
            </a:endParaRPr>
          </a:p>
        </p:txBody>
      </p:sp>
      <p:pic>
        <p:nvPicPr>
          <p:cNvPr id="37" name="Picture 36" descr="04_Pg151_UnFigure_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1" r="12004" b="48198"/>
          <a:stretch/>
        </p:blipFill>
        <p:spPr bwMode="auto">
          <a:xfrm>
            <a:off x="3671759" y="3356828"/>
            <a:ext cx="2183033" cy="757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5854792" y="3550933"/>
            <a:ext cx="3161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Symbol" panose="05050102010706020507" pitchFamily="18" charset="2"/>
              </a:rPr>
              <a:t> </a:t>
            </a:r>
            <a:r>
              <a:rPr lang="en-US" altLang="en-US" b="1" dirty="0"/>
              <a:t>(K</a:t>
            </a:r>
            <a:r>
              <a:rPr lang="en-US" altLang="en-US" b="1" baseline="30000" dirty="0"/>
              <a:t>+</a:t>
            </a:r>
            <a:r>
              <a:rPr lang="en-US" altLang="en-US" b="1" dirty="0"/>
              <a:t> + Cl</a:t>
            </a:r>
            <a:r>
              <a:rPr lang="en-US" altLang="en-US" b="1" baseline="30000" dirty="0"/>
              <a:t>-</a:t>
            </a:r>
            <a:r>
              <a:rPr lang="en-US" altLang="en-US" b="1" dirty="0"/>
              <a:t>) + (Ni</a:t>
            </a:r>
            <a:r>
              <a:rPr lang="en-US" altLang="en-US" b="1" baseline="30000" dirty="0"/>
              <a:t>2+</a:t>
            </a:r>
            <a:r>
              <a:rPr lang="en-US" altLang="en-US" b="1" dirty="0"/>
              <a:t> + CO</a:t>
            </a:r>
            <a:r>
              <a:rPr lang="en-US" altLang="en-US" b="1" baseline="-25000" dirty="0"/>
              <a:t>3</a:t>
            </a:r>
            <a:r>
              <a:rPr lang="en-US" altLang="en-US" b="1" baseline="30000" dirty="0"/>
              <a:t>2-</a:t>
            </a:r>
            <a:r>
              <a:rPr lang="en-US" altLang="en-US" b="1" dirty="0"/>
              <a:t>)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9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-307866" y="1234979"/>
            <a:ext cx="10335786" cy="138845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28625" tIns="42863" rIns="85725" bIns="42863" rtlCol="0" anchor="t">
            <a:spAutoFit/>
          </a:bodyPr>
          <a:lstStyle/>
          <a:p>
            <a:pPr eaLnBrk="1" hangingPunct="1"/>
            <a:r>
              <a:rPr lang="en-US" altLang="en-US" sz="2400" b="1" cap="none" dirty="0" smtClean="0">
                <a:solidFill>
                  <a:srgbClr val="ED6B06"/>
                </a:solidFill>
                <a:ea typeface="ヒラギノ角ゴ Pro W3" pitchFamily="127" charset="-128"/>
                <a:cs typeface="Arial" panose="020B0604020202020204" pitchFamily="34" charset="0"/>
              </a:rPr>
              <a:t> </a:t>
            </a:r>
            <a:r>
              <a:rPr lang="en-US" altLang="en-US" sz="2200" b="1" cap="none" dirty="0" smtClean="0">
                <a:solidFill>
                  <a:srgbClr val="ED6B06"/>
                </a:solidFill>
                <a:ea typeface="ヒラギノ角ゴ Pro W3" pitchFamily="127" charset="-128"/>
                <a:cs typeface="Arial" panose="020B0604020202020204" pitchFamily="34" charset="0"/>
              </a:rPr>
              <a:t>Example : </a:t>
            </a:r>
            <a:br>
              <a:rPr lang="en-US" altLang="en-US" sz="2200" b="1" cap="none" dirty="0" smtClean="0">
                <a:solidFill>
                  <a:srgbClr val="ED6B06"/>
                </a:solidFill>
                <a:ea typeface="ヒラギノ角ゴ Pro W3" pitchFamily="127" charset="-128"/>
                <a:cs typeface="Arial" panose="020B0604020202020204" pitchFamily="34" charset="0"/>
              </a:rPr>
            </a:br>
            <a:r>
              <a:rPr lang="en-US" altLang="en-US" sz="2200" b="1" cap="none" dirty="0" smtClean="0">
                <a:solidFill>
                  <a:srgbClr val="ED6B06"/>
                </a:solidFill>
                <a:ea typeface="ヒラギノ角ゴ Pro W3" pitchFamily="127" charset="-128"/>
                <a:cs typeface="Arial" panose="020B0604020202020204" pitchFamily="34" charset="0"/>
              </a:rPr>
              <a:t>1-write equations for  Precipitation Reactions</a:t>
            </a:r>
            <a:r>
              <a:rPr lang="en-US" altLang="en-US" sz="2200" cap="none" dirty="0" smtClean="0">
                <a:solidFill>
                  <a:srgbClr val="ED6B06"/>
                </a:solidFill>
                <a:ea typeface="ヒラギノ角ゴ Pro W3" pitchFamily="127" charset="-128"/>
                <a:cs typeface="Arial" panose="020B0604020202020204" pitchFamily="34" charset="0"/>
              </a:rPr>
              <a:t>: </a:t>
            </a:r>
            <a:r>
              <a:rPr lang="en-US" altLang="en-US" sz="2400" cap="none" dirty="0" smtClean="0">
                <a:solidFill>
                  <a:srgbClr val="ED6B06"/>
                </a:solidFill>
                <a:ea typeface="ヒラギノ角ゴ Pro W3" pitchFamily="127" charset="-128"/>
                <a:cs typeface="Arial" panose="020B0604020202020204" pitchFamily="34" charset="0"/>
              </a:rPr>
              <a:t/>
            </a:r>
            <a:br>
              <a:rPr lang="en-US" altLang="en-US" sz="2400" cap="none" dirty="0" smtClean="0">
                <a:solidFill>
                  <a:srgbClr val="ED6B06"/>
                </a:solidFill>
                <a:ea typeface="ヒラギノ角ゴ Pro W3" pitchFamily="127" charset="-128"/>
                <a:cs typeface="Arial" panose="020B0604020202020204" pitchFamily="34" charset="0"/>
              </a:rPr>
            </a:br>
            <a:r>
              <a:rPr lang="en-US" altLang="en-US" sz="2400" cap="none" dirty="0" smtClean="0">
                <a:solidFill>
                  <a:srgbClr val="ED6B06"/>
                </a:solidFill>
                <a:ea typeface="ヒラギノ角ゴ Pro W3" pitchFamily="127" charset="-128"/>
                <a:cs typeface="Arial" panose="020B0604020202020204" pitchFamily="34" charset="0"/>
              </a:rPr>
              <a:t/>
            </a:r>
            <a:br>
              <a:rPr lang="en-US" altLang="en-US" sz="2400" cap="none" dirty="0" smtClean="0">
                <a:solidFill>
                  <a:srgbClr val="ED6B06"/>
                </a:solidFill>
                <a:ea typeface="ヒラギノ角ゴ Pro W3" pitchFamily="127" charset="-128"/>
                <a:cs typeface="Arial" panose="020B0604020202020204" pitchFamily="34" charset="0"/>
              </a:rPr>
            </a:br>
            <a:r>
              <a:rPr lang="en-US" altLang="en-US" sz="2400" cap="none" dirty="0" smtClean="0">
                <a:solidFill>
                  <a:srgbClr val="ED6B06"/>
                </a:solidFill>
                <a:ea typeface="ヒラギノ角ゴ Pro W3" pitchFamily="127" charset="-128"/>
                <a:cs typeface="Arial" panose="020B0604020202020204" pitchFamily="34" charset="0"/>
              </a:rPr>
              <a:t>                                                 </a:t>
            </a:r>
            <a:r>
              <a:rPr lang="en-US" altLang="en-US" sz="2400" b="1" cap="none" dirty="0" smtClean="0">
                <a:solidFill>
                  <a:schemeClr val="tx1"/>
                </a:solidFill>
                <a:ea typeface="ヒラギノ角ゴ Pro W3" pitchFamily="127" charset="-128"/>
                <a:cs typeface="Arial" panose="020B0604020202020204" pitchFamily="34" charset="0"/>
              </a:rPr>
              <a:t>NO reaction </a:t>
            </a:r>
            <a:endParaRPr lang="en-US" altLang="en-US" sz="2400" b="1" cap="none" dirty="0" smtClean="0">
              <a:solidFill>
                <a:schemeClr val="tx1"/>
              </a:solidFill>
              <a:ea typeface="ヒラギノ角ゴ Pro W3" pitchFamily="127" charset="-128"/>
              <a:cs typeface="Arial" panose="020B0604020202020204" pitchFamily="34" charset="0"/>
            </a:endParaRPr>
          </a:p>
        </p:txBody>
      </p:sp>
      <p:pic>
        <p:nvPicPr>
          <p:cNvPr id="4" name="صورة 7">
            <a:extLst>
              <a:ext uri="{FF2B5EF4-FFF2-40B4-BE49-F238E27FC236}">
                <a16:creationId xmlns:a16="http://schemas.microsoft.com/office/drawing/2014/main" id="{D05050CE-BB7E-486C-9D40-8A88D0ACCA8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5" name="Rectangle 15">
            <a:extLst>
              <a:ext uri="{FF2B5EF4-FFF2-40B4-BE49-F238E27FC236}">
                <a16:creationId xmlns:a16="http://schemas.microsoft.com/office/drawing/2014/main" id="{A54620E3-C484-4005-93A6-70578E358F6D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4:  Chemical Bonding and Chemical Reactions</a:t>
            </a:r>
          </a:p>
        </p:txBody>
      </p:sp>
      <p:sp>
        <p:nvSpPr>
          <p:cNvPr id="6" name="مستطيل 1">
            <a:extLst>
              <a:ext uri="{FF2B5EF4-FFF2-40B4-BE49-F238E27FC236}">
                <a16:creationId xmlns:a16="http://schemas.microsoft.com/office/drawing/2014/main" id="{696ED4D6-EEA3-4358-9C9D-B57718D07B98}"/>
              </a:ext>
            </a:extLst>
          </p:cNvPr>
          <p:cNvSpPr/>
          <p:nvPr/>
        </p:nvSpPr>
        <p:spPr>
          <a:xfrm>
            <a:off x="202070" y="773314"/>
            <a:ext cx="3682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4.5 Precipitation </a:t>
            </a:r>
            <a:r>
              <a:rPr lang="en-US" sz="2400" b="1" dirty="0">
                <a:solidFill>
                  <a:schemeClr val="accent1"/>
                </a:solidFill>
              </a:rPr>
              <a:t>Reactions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5536457" y="1514157"/>
            <a:ext cx="3846749" cy="43088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altLang="en-US" sz="2200" b="1" dirty="0" smtClean="0">
                <a:ea typeface="ヒラギノ角ゴ Pro W3" pitchFamily="127" charset="-128"/>
                <a:cs typeface="Arial" panose="020B0604020202020204" pitchFamily="34" charset="0"/>
              </a:rPr>
              <a:t>NaNO</a:t>
            </a:r>
            <a:r>
              <a:rPr lang="en-US" altLang="en-US" sz="2200" b="1" baseline="-25000" dirty="0" smtClean="0">
                <a:ea typeface="ヒラギノ角ゴ Pro W3" pitchFamily="127" charset="-128"/>
                <a:cs typeface="Arial" panose="020B0604020202020204" pitchFamily="34" charset="0"/>
              </a:rPr>
              <a:t>3</a:t>
            </a:r>
            <a:r>
              <a:rPr lang="en-US" altLang="en-US" sz="2200" b="1" dirty="0" smtClean="0">
                <a:ea typeface="ヒラギノ角ゴ Pro W3" pitchFamily="127" charset="-128"/>
                <a:cs typeface="Arial" panose="020B0604020202020204" pitchFamily="34" charset="0"/>
              </a:rPr>
              <a:t>(</a:t>
            </a:r>
            <a:r>
              <a:rPr lang="en-US" altLang="en-US" sz="2200" b="1" dirty="0" err="1" smtClean="0">
                <a:ea typeface="ヒラギノ角ゴ Pro W3" pitchFamily="127" charset="-128"/>
                <a:cs typeface="Arial" panose="020B0604020202020204" pitchFamily="34" charset="0"/>
              </a:rPr>
              <a:t>aq</a:t>
            </a:r>
            <a:r>
              <a:rPr lang="en-US" altLang="en-US" sz="2200" b="1" dirty="0" smtClean="0">
                <a:ea typeface="ヒラギノ角ゴ Pro W3" pitchFamily="127" charset="-128"/>
                <a:cs typeface="Arial" panose="020B0604020202020204" pitchFamily="34" charset="0"/>
              </a:rPr>
              <a:t>)+LiSO</a:t>
            </a:r>
            <a:r>
              <a:rPr lang="en-US" altLang="en-US" sz="2200" b="1" baseline="-25000" dirty="0">
                <a:ea typeface="ヒラギノ角ゴ Pro W3" pitchFamily="127" charset="-128"/>
                <a:cs typeface="Arial" panose="020B0604020202020204" pitchFamily="34" charset="0"/>
              </a:rPr>
              <a:t>4</a:t>
            </a:r>
            <a:r>
              <a:rPr lang="en-US" altLang="en-US" sz="2200" b="1" dirty="0" smtClean="0">
                <a:ea typeface="ヒラギノ角ゴ Pro W3" pitchFamily="127" charset="-128"/>
                <a:cs typeface="Arial" panose="020B0604020202020204" pitchFamily="34" charset="0"/>
              </a:rPr>
              <a:t> </a:t>
            </a:r>
            <a:r>
              <a:rPr lang="en-US" altLang="en-US" sz="2200" b="1" dirty="0">
                <a:ea typeface="ヒラギノ角ゴ Pro W3" pitchFamily="127" charset="-128"/>
                <a:cs typeface="Arial" panose="020B0604020202020204" pitchFamily="34" charset="0"/>
              </a:rPr>
              <a:t>(</a:t>
            </a:r>
            <a:r>
              <a:rPr lang="en-US" altLang="en-US" sz="2200" b="1" dirty="0" err="1">
                <a:ea typeface="ヒラギノ角ゴ Pro W3" pitchFamily="127" charset="-128"/>
                <a:cs typeface="Arial" panose="020B0604020202020204" pitchFamily="34" charset="0"/>
              </a:rPr>
              <a:t>aq</a:t>
            </a:r>
            <a:r>
              <a:rPr lang="en-US" altLang="en-US" sz="2200" b="1" dirty="0">
                <a:ea typeface="ヒラギノ角ゴ Pro W3" pitchFamily="127" charset="-128"/>
                <a:cs typeface="Arial" panose="020B0604020202020204" pitchFamily="34" charset="0"/>
              </a:rPr>
              <a:t>) </a:t>
            </a:r>
            <a:r>
              <a:rPr lang="en-US" altLang="en-US" sz="2200" b="1" dirty="0">
                <a:latin typeface="Garamond" panose="02020404030301010803" pitchFamily="18" charset="0"/>
                <a:ea typeface="ヒラギノ角ゴ Pro W3" pitchFamily="127" charset="-128"/>
                <a:cs typeface="Arial" panose="020B0604020202020204" pitchFamily="34" charset="0"/>
              </a:rPr>
              <a:t>→ ?</a:t>
            </a:r>
            <a:endParaRPr lang="en-US" altLang="en-US" sz="2200" b="1" dirty="0">
              <a:ea typeface="ヒラギノ角ゴ Pro W3" pitchFamily="127" charset="-128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639081"/>
            <a:ext cx="1124787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 </a:t>
            </a:r>
            <a:r>
              <a:rPr lang="en-US" sz="2200" b="1" dirty="0" smtClean="0">
                <a:solidFill>
                  <a:srgbClr val="F18939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2-Which </a:t>
            </a:r>
            <a:r>
              <a:rPr lang="en-US" sz="2200" b="1" dirty="0">
                <a:solidFill>
                  <a:srgbClr val="F18939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of the following pairs of aqueous solutions will react to produce a precipitate?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A) NH</a:t>
            </a:r>
            <a:r>
              <a:rPr lang="en-US" sz="2200" baseline="-25000" dirty="0">
                <a:solidFill>
                  <a:srgbClr val="00000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4</a:t>
            </a: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NO</a:t>
            </a:r>
            <a:r>
              <a:rPr lang="en-US" sz="2200" baseline="-25000" dirty="0">
                <a:solidFill>
                  <a:srgbClr val="00000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3</a:t>
            </a: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 + </a:t>
            </a:r>
            <a:r>
              <a:rPr lang="en-US" sz="2200" dirty="0" smtClean="0">
                <a:solidFill>
                  <a:srgbClr val="00000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Li</a:t>
            </a:r>
            <a:r>
              <a:rPr lang="en-US" sz="2200" baseline="-25000" dirty="0" smtClean="0">
                <a:solidFill>
                  <a:srgbClr val="00000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2</a:t>
            </a:r>
            <a:r>
              <a:rPr lang="en-US" sz="2200" dirty="0" smtClean="0">
                <a:solidFill>
                  <a:srgbClr val="00000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CO</a:t>
            </a:r>
            <a:r>
              <a:rPr lang="en-US" sz="2200" baseline="-25000" dirty="0" smtClean="0">
                <a:solidFill>
                  <a:srgbClr val="00000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3 </a:t>
            </a:r>
            <a:r>
              <a:rPr lang="en-US" altLang="en-US" sz="2200" b="1" dirty="0" smtClean="0">
                <a:latin typeface="Garamond" panose="02020404030301010803" pitchFamily="18" charset="0"/>
                <a:ea typeface="ヒラギノ角ゴ Pro W3" pitchFamily="127" charset="-128"/>
                <a:cs typeface="Arial" panose="020B0604020202020204" pitchFamily="34" charset="0"/>
              </a:rPr>
              <a:t>→ </a:t>
            </a:r>
            <a:r>
              <a:rPr lang="en-US" altLang="en-US" sz="2000" b="1" dirty="0">
                <a:ea typeface="ヒラギノ角ゴ Pro W3" pitchFamily="127" charset="-128"/>
                <a:cs typeface="Arial" panose="020B0604020202020204" pitchFamily="34" charset="0"/>
              </a:rPr>
              <a:t>NO reaction </a:t>
            </a:r>
            <a:endParaRPr lang="en-US" sz="2200" baseline="-25000" dirty="0">
              <a:solidFill>
                <a:srgbClr val="000000"/>
              </a:solidFill>
              <a:ea typeface="Times New Roman" panose="02020603050405020304" pitchFamily="18" charset="0"/>
              <a:cs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rgbClr val="C0000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B) Hg</a:t>
            </a:r>
            <a:r>
              <a:rPr lang="en-US" sz="2200" b="1" baseline="-25000" dirty="0">
                <a:solidFill>
                  <a:srgbClr val="C0000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2</a:t>
            </a:r>
            <a:r>
              <a:rPr lang="en-US" sz="2200" b="1" dirty="0">
                <a:solidFill>
                  <a:srgbClr val="C0000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(NO</a:t>
            </a:r>
            <a:r>
              <a:rPr lang="en-US" sz="2200" b="1" baseline="-25000" dirty="0">
                <a:solidFill>
                  <a:srgbClr val="C0000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3</a:t>
            </a:r>
            <a:r>
              <a:rPr lang="en-US" sz="2200" b="1" dirty="0">
                <a:solidFill>
                  <a:srgbClr val="C0000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)</a:t>
            </a:r>
            <a:r>
              <a:rPr lang="en-US" sz="2200" b="1" baseline="-25000" dirty="0">
                <a:solidFill>
                  <a:srgbClr val="C0000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2</a:t>
            </a:r>
            <a:r>
              <a:rPr lang="en-US" sz="2200" b="1" dirty="0">
                <a:solidFill>
                  <a:srgbClr val="C0000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 + </a:t>
            </a:r>
            <a:r>
              <a:rPr lang="en-US" sz="2200" b="1" dirty="0" smtClean="0">
                <a:solidFill>
                  <a:srgbClr val="C0000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2LiI </a:t>
            </a:r>
            <a:r>
              <a:rPr lang="en-US" altLang="en-US" sz="2200" b="1" dirty="0" smtClean="0">
                <a:solidFill>
                  <a:srgbClr val="C00000"/>
                </a:solidFill>
                <a:latin typeface="Garamond" panose="02020404030301010803" pitchFamily="18" charset="0"/>
                <a:ea typeface="ヒラギノ角ゴ Pro W3" pitchFamily="127" charset="-128"/>
                <a:cs typeface="Arial" panose="020B0604020202020204" pitchFamily="34" charset="0"/>
              </a:rPr>
              <a:t>→ </a:t>
            </a:r>
            <a:r>
              <a:rPr lang="en-US" sz="2200" b="1" dirty="0" smtClean="0">
                <a:solidFill>
                  <a:srgbClr val="C0000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Hg</a:t>
            </a:r>
            <a:r>
              <a:rPr lang="en-US" sz="2200" b="1" baseline="-25000" dirty="0" smtClean="0">
                <a:solidFill>
                  <a:srgbClr val="C0000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2</a:t>
            </a:r>
            <a:r>
              <a:rPr lang="en-US" sz="2200" b="1" dirty="0" smtClean="0">
                <a:solidFill>
                  <a:srgbClr val="C0000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I</a:t>
            </a:r>
            <a:r>
              <a:rPr lang="en-US" sz="2200" b="1" baseline="-25000" dirty="0" smtClean="0">
                <a:solidFill>
                  <a:srgbClr val="C0000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2</a:t>
            </a:r>
            <a:r>
              <a:rPr lang="en-US" sz="2200" b="1" dirty="0" smtClean="0">
                <a:solidFill>
                  <a:srgbClr val="C0000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 +2LiNO</a:t>
            </a:r>
            <a:r>
              <a:rPr lang="en-US" sz="2200" b="1" baseline="-25000" dirty="0" smtClean="0">
                <a:solidFill>
                  <a:srgbClr val="C0000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3</a:t>
            </a:r>
            <a:endParaRPr lang="en-US" sz="2200" b="1" dirty="0" smtClean="0">
              <a:solidFill>
                <a:srgbClr val="C00000"/>
              </a:solidFill>
              <a:ea typeface="Times New Roman" panose="02020603050405020304" pitchFamily="18" charset="0"/>
              <a:cs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rgbClr val="00000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C</a:t>
            </a: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) </a:t>
            </a:r>
            <a:r>
              <a:rPr lang="en-US" sz="2200" dirty="0" err="1">
                <a:solidFill>
                  <a:srgbClr val="00000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NaCl</a:t>
            </a: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 + </a:t>
            </a:r>
            <a:r>
              <a:rPr lang="en-US" sz="2200" dirty="0" smtClean="0">
                <a:solidFill>
                  <a:srgbClr val="00000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Li</a:t>
            </a:r>
            <a:r>
              <a:rPr lang="en-US" sz="2200" baseline="-25000" dirty="0" smtClean="0">
                <a:solidFill>
                  <a:srgbClr val="00000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3</a:t>
            </a:r>
            <a:r>
              <a:rPr lang="en-US" sz="2200" dirty="0" smtClean="0">
                <a:solidFill>
                  <a:srgbClr val="00000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PO</a:t>
            </a:r>
            <a:r>
              <a:rPr lang="en-US" sz="2200" baseline="-25000" dirty="0" smtClean="0">
                <a:solidFill>
                  <a:srgbClr val="00000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4 </a:t>
            </a:r>
            <a:r>
              <a:rPr lang="en-US" altLang="en-US" sz="2200" b="1" dirty="0" smtClean="0">
                <a:latin typeface="Garamond" panose="02020404030301010803" pitchFamily="18" charset="0"/>
                <a:ea typeface="ヒラギノ角ゴ Pro W3" pitchFamily="127" charset="-128"/>
                <a:cs typeface="Arial" panose="020B0604020202020204" pitchFamily="34" charset="0"/>
              </a:rPr>
              <a:t>→</a:t>
            </a:r>
            <a:r>
              <a:rPr lang="en-US" altLang="en-US" sz="2000" b="1" dirty="0">
                <a:ea typeface="ヒラギノ角ゴ Pro W3" pitchFamily="127" charset="-128"/>
                <a:cs typeface="Arial" panose="020B0604020202020204" pitchFamily="34" charset="0"/>
              </a:rPr>
              <a:t> NO reaction </a:t>
            </a:r>
            <a:endParaRPr lang="en-US" sz="2200" baseline="-25000" dirty="0">
              <a:solidFill>
                <a:srgbClr val="000000"/>
              </a:solidFill>
              <a:ea typeface="Times New Roman" panose="02020603050405020304" pitchFamily="18" charset="0"/>
              <a:cs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D) AgC</a:t>
            </a:r>
            <a:r>
              <a:rPr lang="en-US" sz="2200" baseline="-25000" dirty="0">
                <a:solidFill>
                  <a:srgbClr val="00000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2</a:t>
            </a: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H</a:t>
            </a:r>
            <a:r>
              <a:rPr lang="en-US" sz="2200" baseline="-25000" dirty="0">
                <a:solidFill>
                  <a:srgbClr val="00000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3</a:t>
            </a: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O</a:t>
            </a:r>
            <a:r>
              <a:rPr lang="en-US" sz="2200" baseline="-25000" dirty="0">
                <a:solidFill>
                  <a:srgbClr val="00000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2</a:t>
            </a: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 + </a:t>
            </a:r>
            <a:r>
              <a:rPr lang="en-US" sz="2200" dirty="0" smtClean="0">
                <a:solidFill>
                  <a:srgbClr val="00000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Cu(NO</a:t>
            </a:r>
            <a:r>
              <a:rPr lang="en-US" sz="2200" baseline="-25000" dirty="0" smtClean="0">
                <a:solidFill>
                  <a:srgbClr val="00000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3</a:t>
            </a:r>
            <a:r>
              <a:rPr lang="en-US" sz="2200" dirty="0" smtClean="0">
                <a:solidFill>
                  <a:srgbClr val="00000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)</a:t>
            </a:r>
            <a:r>
              <a:rPr lang="en-US" sz="2200" baseline="-25000" dirty="0" smtClean="0">
                <a:solidFill>
                  <a:srgbClr val="00000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2</a:t>
            </a:r>
            <a:r>
              <a:rPr lang="en-US" altLang="en-US" sz="2200" b="1" dirty="0">
                <a:latin typeface="Garamond" panose="02020404030301010803" pitchFamily="18" charset="0"/>
                <a:ea typeface="ヒラギノ角ゴ Pro W3" pitchFamily="127" charset="-128"/>
                <a:cs typeface="Arial" panose="020B0604020202020204" pitchFamily="34" charset="0"/>
              </a:rPr>
              <a:t> </a:t>
            </a:r>
            <a:r>
              <a:rPr lang="en-US" altLang="en-US" sz="2200" b="1" dirty="0" smtClean="0">
                <a:latin typeface="Garamond" panose="02020404030301010803" pitchFamily="18" charset="0"/>
                <a:ea typeface="ヒラギノ角ゴ Pro W3" pitchFamily="127" charset="-128"/>
                <a:cs typeface="Arial" panose="020B0604020202020204" pitchFamily="34" charset="0"/>
              </a:rPr>
              <a:t>→</a:t>
            </a:r>
            <a:r>
              <a:rPr lang="en-US" altLang="en-US" sz="2000" b="1" dirty="0">
                <a:ea typeface="ヒラギノ角ゴ Pro W3" pitchFamily="127" charset="-128"/>
                <a:cs typeface="Arial" panose="020B0604020202020204" pitchFamily="34" charset="0"/>
              </a:rPr>
              <a:t> NO reaction </a:t>
            </a:r>
            <a:endParaRPr lang="en-US" sz="2200" baseline="-25000" dirty="0">
              <a:solidFill>
                <a:srgbClr val="000000"/>
              </a:solidFill>
              <a:ea typeface="Times New Roman" panose="02020603050405020304" pitchFamily="18" charset="0"/>
              <a:cs typeface="Palatino Linotype" panose="0204050205050503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4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Content Placeholder 2"/>
          <p:cNvSpPr>
            <a:spLocks noGrp="1"/>
          </p:cNvSpPr>
          <p:nvPr>
            <p:ph idx="1"/>
          </p:nvPr>
        </p:nvSpPr>
        <p:spPr>
          <a:xfrm>
            <a:off x="253683" y="2169959"/>
            <a:ext cx="10922632" cy="4783336"/>
          </a:xfrm>
        </p:spPr>
        <p:txBody>
          <a:bodyPr>
            <a:normAutofit/>
          </a:bodyPr>
          <a:lstStyle/>
          <a:p>
            <a:r>
              <a:rPr lang="en-US" altLang="en-US" sz="2200" dirty="0">
                <a:ea typeface="ヒラギノ角ゴ Pro W3" pitchFamily="127" charset="-128"/>
              </a:rPr>
              <a:t>An equation showing the complete neutral formulas for each compound in the aqueous reaction as if they existed as molecules is called a </a:t>
            </a:r>
            <a:r>
              <a:rPr lang="en-US" altLang="en-US" sz="2200" b="1" dirty="0">
                <a:solidFill>
                  <a:srgbClr val="333399"/>
                </a:solidFill>
                <a:ea typeface="ヒラギノ角ゴ Pro W3" pitchFamily="127" charset="-128"/>
              </a:rPr>
              <a:t>molecular equation</a:t>
            </a:r>
            <a:r>
              <a:rPr lang="en-US" altLang="en-US" sz="2200" dirty="0">
                <a:ea typeface="ヒラギノ角ゴ Pro W3" pitchFamily="127" charset="-128"/>
              </a:rPr>
              <a:t>.</a:t>
            </a:r>
          </a:p>
          <a:p>
            <a:pPr>
              <a:buFontTx/>
              <a:buNone/>
            </a:pPr>
            <a:endParaRPr lang="en-US" altLang="en-US" sz="2200" dirty="0">
              <a:ea typeface="ヒラギノ角ゴ Pro W3" pitchFamily="127" charset="-128"/>
            </a:endParaRPr>
          </a:p>
          <a:p>
            <a:pPr algn="ctr">
              <a:buFontTx/>
              <a:buNone/>
            </a:pPr>
            <a:r>
              <a:rPr lang="en-US" altLang="en-US" sz="2200" dirty="0">
                <a:solidFill>
                  <a:schemeClr val="accent2"/>
                </a:solidFill>
                <a:ea typeface="ヒラギノ角ゴ Pro W3" pitchFamily="127" charset="-128"/>
              </a:rPr>
              <a:t>2 KOH(</a:t>
            </a:r>
            <a:r>
              <a:rPr lang="en-US" altLang="en-US" sz="2200" i="1" dirty="0" err="1">
                <a:solidFill>
                  <a:schemeClr val="accent2"/>
                </a:solidFill>
                <a:ea typeface="ヒラギノ角ゴ Pro W3" pitchFamily="127" charset="-128"/>
              </a:rPr>
              <a:t>aq</a:t>
            </a:r>
            <a:r>
              <a:rPr lang="en-US" altLang="en-US" sz="2200" dirty="0">
                <a:solidFill>
                  <a:schemeClr val="accent2"/>
                </a:solidFill>
                <a:ea typeface="ヒラギノ角ゴ Pro W3" pitchFamily="127" charset="-128"/>
              </a:rPr>
              <a:t>) + Mg(NO</a:t>
            </a:r>
            <a:r>
              <a:rPr lang="en-US" altLang="en-US" sz="2200" baseline="-25000" dirty="0">
                <a:solidFill>
                  <a:schemeClr val="accent2"/>
                </a:solidFill>
                <a:ea typeface="ヒラギノ角ゴ Pro W3" pitchFamily="127" charset="-128"/>
              </a:rPr>
              <a:t>3</a:t>
            </a:r>
            <a:r>
              <a:rPr lang="en-US" altLang="en-US" sz="2200" dirty="0">
                <a:solidFill>
                  <a:schemeClr val="accent2"/>
                </a:solidFill>
                <a:ea typeface="ヒラギノ角ゴ Pro W3" pitchFamily="127" charset="-128"/>
              </a:rPr>
              <a:t>)</a:t>
            </a:r>
            <a:r>
              <a:rPr lang="en-US" altLang="en-US" sz="2200" baseline="-25000" dirty="0">
                <a:solidFill>
                  <a:schemeClr val="accent2"/>
                </a:solidFill>
                <a:ea typeface="ヒラギノ角ゴ Pro W3" pitchFamily="127" charset="-128"/>
              </a:rPr>
              <a:t>2</a:t>
            </a:r>
            <a:r>
              <a:rPr lang="en-US" altLang="en-US" sz="2200" dirty="0">
                <a:solidFill>
                  <a:schemeClr val="accent2"/>
                </a:solidFill>
                <a:ea typeface="ヒラギノ角ゴ Pro W3" pitchFamily="127" charset="-128"/>
              </a:rPr>
              <a:t>(</a:t>
            </a:r>
            <a:r>
              <a:rPr lang="en-US" altLang="en-US" sz="2200" i="1" dirty="0" err="1">
                <a:solidFill>
                  <a:schemeClr val="accent2"/>
                </a:solidFill>
                <a:ea typeface="ヒラギノ角ゴ Pro W3" pitchFamily="127" charset="-128"/>
              </a:rPr>
              <a:t>aq</a:t>
            </a:r>
            <a:r>
              <a:rPr lang="en-US" altLang="en-US" sz="2200" dirty="0">
                <a:solidFill>
                  <a:schemeClr val="accent2"/>
                </a:solidFill>
                <a:ea typeface="ヒラギノ角ゴ Pro W3" pitchFamily="127" charset="-128"/>
              </a:rPr>
              <a:t>) </a:t>
            </a:r>
            <a:r>
              <a:rPr lang="en-US" altLang="en-US" sz="2200" dirty="0">
                <a:solidFill>
                  <a:schemeClr val="accent2"/>
                </a:solidFill>
                <a:latin typeface="Symbol" panose="05050102010706020507" pitchFamily="18" charset="2"/>
                <a:ea typeface="ヒラギノ角ゴ Pro W3" pitchFamily="127" charset="-128"/>
              </a:rPr>
              <a:t>®</a:t>
            </a:r>
            <a:r>
              <a:rPr lang="en-US" altLang="en-US" sz="2200" dirty="0">
                <a:solidFill>
                  <a:schemeClr val="accent2"/>
                </a:solidFill>
                <a:ea typeface="ヒラギノ角ゴ Pro W3" pitchFamily="127" charset="-128"/>
              </a:rPr>
              <a:t> 2 KNO</a:t>
            </a:r>
            <a:r>
              <a:rPr lang="en-US" altLang="en-US" sz="2200" baseline="-25000" dirty="0">
                <a:solidFill>
                  <a:schemeClr val="accent2"/>
                </a:solidFill>
                <a:ea typeface="ヒラギノ角ゴ Pro W3" pitchFamily="127" charset="-128"/>
              </a:rPr>
              <a:t>3</a:t>
            </a:r>
            <a:r>
              <a:rPr lang="en-US" altLang="en-US" sz="2200" dirty="0">
                <a:solidFill>
                  <a:schemeClr val="accent2"/>
                </a:solidFill>
                <a:ea typeface="ヒラギノ角ゴ Pro W3" pitchFamily="127" charset="-128"/>
              </a:rPr>
              <a:t>(</a:t>
            </a:r>
            <a:r>
              <a:rPr lang="en-US" altLang="en-US" sz="2200" i="1" dirty="0" err="1">
                <a:solidFill>
                  <a:schemeClr val="accent2"/>
                </a:solidFill>
                <a:ea typeface="ヒラギノ角ゴ Pro W3" pitchFamily="127" charset="-128"/>
              </a:rPr>
              <a:t>aq</a:t>
            </a:r>
            <a:r>
              <a:rPr lang="en-US" altLang="en-US" sz="2200" dirty="0">
                <a:solidFill>
                  <a:schemeClr val="accent2"/>
                </a:solidFill>
                <a:ea typeface="ヒラギノ角ゴ Pro W3" pitchFamily="127" charset="-128"/>
              </a:rPr>
              <a:t>) + Mg(OH)</a:t>
            </a:r>
            <a:r>
              <a:rPr lang="en-US" altLang="en-US" sz="2200" baseline="-25000" dirty="0">
                <a:solidFill>
                  <a:schemeClr val="accent2"/>
                </a:solidFill>
                <a:ea typeface="ヒラギノ角ゴ Pro W3" pitchFamily="127" charset="-128"/>
              </a:rPr>
              <a:t>2</a:t>
            </a:r>
            <a:r>
              <a:rPr lang="en-US" altLang="en-US" sz="2200" dirty="0">
                <a:solidFill>
                  <a:schemeClr val="accent2"/>
                </a:solidFill>
                <a:ea typeface="ヒラギノ角ゴ Pro W3" pitchFamily="127" charset="-128"/>
              </a:rPr>
              <a:t>(</a:t>
            </a:r>
            <a:r>
              <a:rPr lang="en-US" altLang="en-US" sz="2200" i="1" dirty="0">
                <a:solidFill>
                  <a:schemeClr val="accent2"/>
                </a:solidFill>
                <a:ea typeface="ヒラギノ角ゴ Pro W3" pitchFamily="127" charset="-128"/>
              </a:rPr>
              <a:t>s</a:t>
            </a:r>
            <a:r>
              <a:rPr lang="en-US" altLang="en-US" sz="2200" dirty="0" smtClean="0">
                <a:solidFill>
                  <a:schemeClr val="accent2"/>
                </a:solidFill>
                <a:ea typeface="ヒラギノ角ゴ Pro W3" pitchFamily="127" charset="-128"/>
              </a:rPr>
              <a:t>)</a:t>
            </a:r>
          </a:p>
          <a:p>
            <a:pPr algn="ctr">
              <a:buFontTx/>
              <a:buNone/>
            </a:pPr>
            <a:endParaRPr lang="en-US" altLang="en-US" sz="2200" dirty="0">
              <a:solidFill>
                <a:schemeClr val="accent2"/>
              </a:solidFill>
              <a:ea typeface="ヒラギノ角ゴ Pro W3" pitchFamily="127" charset="-128"/>
            </a:endParaRPr>
          </a:p>
          <a:p>
            <a:r>
              <a:rPr lang="en-US" altLang="en-US" sz="2200" dirty="0">
                <a:ea typeface="ヒラギノ角ゴ Pro W3" pitchFamily="127" charset="-128"/>
              </a:rPr>
              <a:t>In actual solutions of soluble ionic compounds, dissolved substances are present as ions. Equations that describe the material’</a:t>
            </a:r>
            <a:r>
              <a:rPr lang="en-US" altLang="ja-JP" sz="2200" dirty="0">
                <a:ea typeface="ヒラギノ角ゴ Pro W3" pitchFamily="127" charset="-128"/>
              </a:rPr>
              <a:t>s structure when dissolved are called </a:t>
            </a:r>
            <a:r>
              <a:rPr lang="en-US" altLang="ja-JP" sz="2200" b="1" dirty="0">
                <a:solidFill>
                  <a:srgbClr val="333399"/>
                </a:solidFill>
                <a:ea typeface="ヒラギノ角ゴ Pro W3" pitchFamily="127" charset="-128"/>
              </a:rPr>
              <a:t>complete</a:t>
            </a:r>
            <a:r>
              <a:rPr lang="en-US" altLang="ja-JP" sz="2200" dirty="0">
                <a:solidFill>
                  <a:srgbClr val="333399"/>
                </a:solidFill>
                <a:ea typeface="ヒラギノ角ゴ Pro W3" pitchFamily="127" charset="-128"/>
              </a:rPr>
              <a:t> </a:t>
            </a:r>
            <a:r>
              <a:rPr lang="en-US" altLang="ja-JP" sz="2200" b="1" dirty="0">
                <a:solidFill>
                  <a:srgbClr val="333399"/>
                </a:solidFill>
                <a:ea typeface="ヒラギノ角ゴ Pro W3" pitchFamily="127" charset="-128"/>
              </a:rPr>
              <a:t>ionic equations</a:t>
            </a:r>
            <a:r>
              <a:rPr lang="en-US" altLang="ja-JP" sz="2200" b="1" dirty="0">
                <a:ea typeface="ヒラギノ角ゴ Pro W3" pitchFamily="127" charset="-128"/>
              </a:rPr>
              <a:t>.</a:t>
            </a:r>
            <a:endParaRPr lang="en-US" altLang="ja-JP" sz="2200" dirty="0">
              <a:ea typeface="ヒラギノ角ゴ Pro W3" pitchFamily="127" charset="-128"/>
            </a:endParaRPr>
          </a:p>
          <a:p>
            <a:endParaRPr lang="en-US" altLang="en-US" sz="2200" dirty="0">
              <a:ea typeface="ヒラギノ角ゴ Pro W3" pitchFamily="127" charset="-128"/>
            </a:endParaRPr>
          </a:p>
        </p:txBody>
      </p:sp>
      <p:pic>
        <p:nvPicPr>
          <p:cNvPr id="4" name="صورة 7">
            <a:extLst>
              <a:ext uri="{FF2B5EF4-FFF2-40B4-BE49-F238E27FC236}">
                <a16:creationId xmlns:a16="http://schemas.microsoft.com/office/drawing/2014/main" id="{D05050CE-BB7E-486C-9D40-8A88D0ACCA8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5" name="Rectangle 15">
            <a:extLst>
              <a:ext uri="{FF2B5EF4-FFF2-40B4-BE49-F238E27FC236}">
                <a16:creationId xmlns:a16="http://schemas.microsoft.com/office/drawing/2014/main" id="{A54620E3-C484-4005-93A6-70578E358F6D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4:  Chemical Bonding and Chemical Reactions</a:t>
            </a:r>
          </a:p>
        </p:txBody>
      </p:sp>
      <p:sp>
        <p:nvSpPr>
          <p:cNvPr id="6" name="مستطيل 1">
            <a:extLst>
              <a:ext uri="{FF2B5EF4-FFF2-40B4-BE49-F238E27FC236}">
                <a16:creationId xmlns:a16="http://schemas.microsoft.com/office/drawing/2014/main" id="{696ED4D6-EEA3-4358-9C9D-B57718D07B98}"/>
              </a:ext>
            </a:extLst>
          </p:cNvPr>
          <p:cNvSpPr/>
          <p:nvPr/>
        </p:nvSpPr>
        <p:spPr>
          <a:xfrm>
            <a:off x="202070" y="773314"/>
            <a:ext cx="49586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4.6 Representing </a:t>
            </a:r>
            <a:r>
              <a:rPr lang="en-US" sz="2400" b="1" dirty="0">
                <a:solidFill>
                  <a:schemeClr val="accent1"/>
                </a:solidFill>
              </a:rPr>
              <a:t>Aqueous Reactions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375920" y="1591132"/>
            <a:ext cx="3050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rgbClr val="ED6B06"/>
                </a:solidFill>
                <a:latin typeface="+mj-lt"/>
                <a:ea typeface="ヒラギノ角ゴ Pro W3" pitchFamily="127" charset="-128"/>
                <a:cs typeface="Arial" panose="020B0604020202020204" pitchFamily="34" charset="0"/>
              </a:rPr>
              <a:t>1-Molecular</a:t>
            </a:r>
            <a:r>
              <a:rPr lang="en-US" altLang="en-US" b="1" dirty="0" smtClean="0">
                <a:solidFill>
                  <a:srgbClr val="333399"/>
                </a:solidFill>
                <a:ea typeface="ヒラギノ角ゴ Pro W3" pitchFamily="127" charset="-128"/>
              </a:rPr>
              <a:t> </a:t>
            </a:r>
            <a:r>
              <a:rPr lang="en-US" altLang="en-US" sz="2400" b="1" dirty="0">
                <a:solidFill>
                  <a:srgbClr val="ED6B06"/>
                </a:solidFill>
                <a:latin typeface="+mj-lt"/>
                <a:ea typeface="ヒラギノ角ゴ Pro W3" pitchFamily="127" charset="-128"/>
                <a:cs typeface="Arial" panose="020B0604020202020204" pitchFamily="34" charset="0"/>
              </a:rPr>
              <a:t>E</a:t>
            </a:r>
            <a:r>
              <a:rPr lang="en-US" altLang="en-US" sz="2400" b="1" dirty="0" smtClean="0">
                <a:solidFill>
                  <a:srgbClr val="ED6B06"/>
                </a:solidFill>
                <a:latin typeface="+mj-lt"/>
                <a:ea typeface="ヒラギノ角ゴ Pro W3" pitchFamily="127" charset="-128"/>
                <a:cs typeface="Arial" panose="020B0604020202020204" pitchFamily="34" charset="0"/>
              </a:rPr>
              <a:t>quation</a:t>
            </a:r>
            <a:r>
              <a:rPr lang="en-US" altLang="en-US" dirty="0">
                <a:ea typeface="ヒラギノ角ゴ Pro W3" pitchFamily="127" charset="-128"/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3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>
          <a:xfrm>
            <a:off x="175402" y="1468825"/>
            <a:ext cx="8572500" cy="42223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428625" tIns="42863" rIns="85725" bIns="42863" rtlCol="0" anchor="t">
            <a:spAutoFit/>
          </a:bodyPr>
          <a:lstStyle/>
          <a:p>
            <a:pPr eaLnBrk="1" hangingPunct="1"/>
            <a:r>
              <a:rPr lang="en-US" altLang="en-US" sz="2400" b="1" cap="none" dirty="0" smtClean="0">
                <a:solidFill>
                  <a:srgbClr val="ED6B06"/>
                </a:solidFill>
                <a:ea typeface="ヒラギノ角ゴ Pro W3" pitchFamily="127" charset="-128"/>
                <a:cs typeface="Arial" panose="020B0604020202020204" pitchFamily="34" charset="0"/>
              </a:rPr>
              <a:t>2-Ionic Equation</a:t>
            </a:r>
          </a:p>
        </p:txBody>
      </p:sp>
      <p:sp>
        <p:nvSpPr>
          <p:cNvPr id="104451" name="Content Placeholder 2"/>
          <p:cNvSpPr>
            <a:spLocks noGrp="1"/>
          </p:cNvSpPr>
          <p:nvPr>
            <p:ph idx="1"/>
          </p:nvPr>
        </p:nvSpPr>
        <p:spPr>
          <a:xfrm>
            <a:off x="175402" y="2230702"/>
            <a:ext cx="10589827" cy="5072063"/>
          </a:xfrm>
        </p:spPr>
        <p:txBody>
          <a:bodyPr>
            <a:normAutofit/>
          </a:bodyPr>
          <a:lstStyle/>
          <a:p>
            <a:r>
              <a:rPr lang="en-US" altLang="en-US" sz="2200" dirty="0" smtClean="0">
                <a:ea typeface="ヒラギノ角ゴ Pro W3" pitchFamily="127" charset="-128"/>
              </a:rPr>
              <a:t>Rules of writing the complete ionic equation:</a:t>
            </a:r>
          </a:p>
          <a:p>
            <a:pPr lvl="1" eaLnBrk="1" hangingPunct="1"/>
            <a:endParaRPr lang="en-US" altLang="en-US" sz="2200" dirty="0">
              <a:solidFill>
                <a:srgbClr val="333399"/>
              </a:solidFill>
              <a:ea typeface="ヒラギノ角ゴ Pro W3" pitchFamily="127" charset="-128"/>
            </a:endParaRPr>
          </a:p>
          <a:p>
            <a:pPr lvl="1" eaLnBrk="1" hangingPunct="1"/>
            <a:r>
              <a:rPr lang="en-US" altLang="en-US" sz="2200" dirty="0">
                <a:solidFill>
                  <a:srgbClr val="333399"/>
                </a:solidFill>
                <a:ea typeface="ヒラギノ角ゴ Pro W3" pitchFamily="127" charset="-128"/>
              </a:rPr>
              <a:t>Aqueous strong electrolytes are written as ions.</a:t>
            </a:r>
          </a:p>
          <a:p>
            <a:pPr lvl="2" eaLnBrk="1" hangingPunct="1"/>
            <a:r>
              <a:rPr lang="en-US" altLang="en-US" sz="2200" dirty="0">
                <a:solidFill>
                  <a:srgbClr val="7575D1"/>
                </a:solidFill>
                <a:ea typeface="ヒラギノ角ゴ Pro W3" pitchFamily="127" charset="-128"/>
              </a:rPr>
              <a:t>Soluble salts, strong acids, strong bases</a:t>
            </a:r>
          </a:p>
          <a:p>
            <a:pPr lvl="1" eaLnBrk="1" hangingPunct="1"/>
            <a:endParaRPr lang="en-US" altLang="en-US" sz="2200" dirty="0">
              <a:solidFill>
                <a:srgbClr val="333399"/>
              </a:solidFill>
              <a:ea typeface="ヒラギノ角ゴ Pro W3" pitchFamily="127" charset="-128"/>
            </a:endParaRPr>
          </a:p>
          <a:p>
            <a:pPr lvl="1" eaLnBrk="1" hangingPunct="1"/>
            <a:r>
              <a:rPr lang="en-US" altLang="en-US" sz="2200" dirty="0">
                <a:solidFill>
                  <a:srgbClr val="333399"/>
                </a:solidFill>
                <a:ea typeface="ヒラギノ角ゴ Pro W3" pitchFamily="127" charset="-128"/>
              </a:rPr>
              <a:t>Insoluble substances, weak electrolytes, and nonelectrolytes are written in molecule form.</a:t>
            </a:r>
          </a:p>
          <a:p>
            <a:pPr lvl="2" eaLnBrk="1" hangingPunct="1"/>
            <a:r>
              <a:rPr lang="en-US" altLang="en-US" sz="2200" dirty="0">
                <a:solidFill>
                  <a:srgbClr val="7575D1"/>
                </a:solidFill>
                <a:ea typeface="ヒラギノ角ゴ Pro W3" pitchFamily="127" charset="-128"/>
              </a:rPr>
              <a:t>Solids, liquids, and gases are not dissolved, hence molecule form</a:t>
            </a:r>
          </a:p>
          <a:p>
            <a:pPr lvl="2" eaLnBrk="1" hangingPunct="1">
              <a:buFontTx/>
              <a:buNone/>
            </a:pPr>
            <a:endParaRPr lang="en-US" altLang="en-US" sz="2200" dirty="0">
              <a:solidFill>
                <a:srgbClr val="7575D1"/>
              </a:solidFill>
              <a:ea typeface="ヒラギノ角ゴ Pro W3" pitchFamily="127" charset="-128"/>
            </a:endParaRPr>
          </a:p>
          <a:p>
            <a:pPr>
              <a:buFontTx/>
              <a:buNone/>
            </a:pPr>
            <a:r>
              <a:rPr lang="en-US" altLang="en-US" sz="2200" dirty="0">
                <a:solidFill>
                  <a:schemeClr val="accent2"/>
                </a:solidFill>
                <a:ea typeface="ヒラギノ角ゴ Pro W3" pitchFamily="127" charset="-128"/>
              </a:rPr>
              <a:t>2 K</a:t>
            </a:r>
            <a:r>
              <a:rPr lang="en-US" altLang="en-US" sz="2200" baseline="30000" dirty="0">
                <a:solidFill>
                  <a:schemeClr val="accent2"/>
                </a:solidFill>
                <a:ea typeface="ヒラギノ角ゴ Pro W3" pitchFamily="127" charset="-128"/>
              </a:rPr>
              <a:t>+</a:t>
            </a:r>
            <a:r>
              <a:rPr lang="en-US" altLang="en-US" sz="2200" baseline="-25000" dirty="0">
                <a:solidFill>
                  <a:schemeClr val="accent2"/>
                </a:solidFill>
                <a:ea typeface="ヒラギノ角ゴ Pro W3" pitchFamily="127" charset="-128"/>
              </a:rPr>
              <a:t>(</a:t>
            </a:r>
            <a:r>
              <a:rPr lang="en-US" altLang="en-US" sz="2200" i="1" baseline="-25000" dirty="0" err="1">
                <a:solidFill>
                  <a:schemeClr val="accent2"/>
                </a:solidFill>
                <a:ea typeface="ヒラギノ角ゴ Pro W3" pitchFamily="127" charset="-128"/>
              </a:rPr>
              <a:t>aq</a:t>
            </a:r>
            <a:r>
              <a:rPr lang="en-US" altLang="en-US" sz="2200" baseline="-25000" dirty="0">
                <a:solidFill>
                  <a:schemeClr val="accent2"/>
                </a:solidFill>
                <a:ea typeface="ヒラギノ角ゴ Pro W3" pitchFamily="127" charset="-128"/>
              </a:rPr>
              <a:t>) </a:t>
            </a:r>
            <a:r>
              <a:rPr lang="en-US" altLang="en-US" sz="2200" dirty="0">
                <a:solidFill>
                  <a:schemeClr val="accent2"/>
                </a:solidFill>
                <a:ea typeface="ヒラギノ角ゴ Pro W3" pitchFamily="127" charset="-128"/>
              </a:rPr>
              <a:t>+ 2 OH</a:t>
            </a:r>
            <a:r>
              <a:rPr lang="en-US" altLang="en-US" sz="2200" baseline="30000" dirty="0">
                <a:solidFill>
                  <a:schemeClr val="accent2"/>
                </a:solidFill>
                <a:ea typeface="ヒラギノ角ゴ Pro W3" pitchFamily="127" charset="-128"/>
              </a:rPr>
              <a:t>−</a:t>
            </a:r>
            <a:r>
              <a:rPr lang="en-US" altLang="en-US" sz="2200" baseline="-25000" dirty="0">
                <a:solidFill>
                  <a:schemeClr val="accent2"/>
                </a:solidFill>
                <a:ea typeface="ヒラギノ角ゴ Pro W3" pitchFamily="127" charset="-128"/>
              </a:rPr>
              <a:t>(</a:t>
            </a:r>
            <a:r>
              <a:rPr lang="en-US" altLang="en-US" sz="2200" i="1" baseline="-25000" dirty="0" err="1">
                <a:solidFill>
                  <a:schemeClr val="accent2"/>
                </a:solidFill>
                <a:ea typeface="ヒラギノ角ゴ Pro W3" pitchFamily="127" charset="-128"/>
              </a:rPr>
              <a:t>aq</a:t>
            </a:r>
            <a:r>
              <a:rPr lang="en-US" altLang="en-US" sz="2200" baseline="-25000" dirty="0">
                <a:solidFill>
                  <a:schemeClr val="accent2"/>
                </a:solidFill>
                <a:ea typeface="ヒラギノ角ゴ Pro W3" pitchFamily="127" charset="-128"/>
              </a:rPr>
              <a:t>)</a:t>
            </a:r>
            <a:r>
              <a:rPr lang="en-US" altLang="en-US" sz="2200" dirty="0">
                <a:solidFill>
                  <a:schemeClr val="accent2"/>
                </a:solidFill>
                <a:ea typeface="ヒラギノ角ゴ Pro W3" pitchFamily="127" charset="-128"/>
              </a:rPr>
              <a:t> + Mg</a:t>
            </a:r>
            <a:r>
              <a:rPr lang="en-US" altLang="en-US" sz="2200" baseline="30000" dirty="0">
                <a:solidFill>
                  <a:schemeClr val="accent2"/>
                </a:solidFill>
                <a:ea typeface="ヒラギノ角ゴ Pro W3" pitchFamily="127" charset="-128"/>
              </a:rPr>
              <a:t>2+</a:t>
            </a:r>
            <a:r>
              <a:rPr lang="en-US" altLang="en-US" sz="2200" baseline="-25000" dirty="0">
                <a:solidFill>
                  <a:schemeClr val="accent2"/>
                </a:solidFill>
                <a:ea typeface="ヒラギノ角ゴ Pro W3" pitchFamily="127" charset="-128"/>
              </a:rPr>
              <a:t>(</a:t>
            </a:r>
            <a:r>
              <a:rPr lang="en-US" altLang="en-US" sz="2200" i="1" baseline="-25000" dirty="0" err="1">
                <a:solidFill>
                  <a:schemeClr val="accent2"/>
                </a:solidFill>
                <a:ea typeface="ヒラギノ角ゴ Pro W3" pitchFamily="127" charset="-128"/>
              </a:rPr>
              <a:t>aq</a:t>
            </a:r>
            <a:r>
              <a:rPr lang="en-US" altLang="en-US" sz="2200" baseline="-25000" dirty="0">
                <a:solidFill>
                  <a:schemeClr val="accent2"/>
                </a:solidFill>
                <a:ea typeface="ヒラギノ角ゴ Pro W3" pitchFamily="127" charset="-128"/>
              </a:rPr>
              <a:t>)</a:t>
            </a:r>
            <a:r>
              <a:rPr lang="en-US" altLang="en-US" sz="2200" dirty="0">
                <a:solidFill>
                  <a:schemeClr val="accent2"/>
                </a:solidFill>
                <a:ea typeface="ヒラギノ角ゴ Pro W3" pitchFamily="127" charset="-128"/>
              </a:rPr>
              <a:t> + 2 NO</a:t>
            </a:r>
            <a:r>
              <a:rPr lang="en-US" altLang="en-US" sz="2200" baseline="-25000" dirty="0">
                <a:solidFill>
                  <a:schemeClr val="accent2"/>
                </a:solidFill>
                <a:ea typeface="ヒラギノ角ゴ Pro W3" pitchFamily="127" charset="-128"/>
              </a:rPr>
              <a:t>3</a:t>
            </a:r>
            <a:r>
              <a:rPr lang="en-US" altLang="en-US" sz="2200" baseline="30000" dirty="0">
                <a:solidFill>
                  <a:schemeClr val="accent2"/>
                </a:solidFill>
                <a:ea typeface="ヒラギノ角ゴ Pro W3" pitchFamily="127" charset="-128"/>
              </a:rPr>
              <a:t>−</a:t>
            </a:r>
            <a:r>
              <a:rPr lang="en-US" altLang="en-US" sz="2200" baseline="-25000" dirty="0">
                <a:solidFill>
                  <a:schemeClr val="accent2"/>
                </a:solidFill>
                <a:ea typeface="ヒラギノ角ゴ Pro W3" pitchFamily="127" charset="-128"/>
              </a:rPr>
              <a:t>(</a:t>
            </a:r>
            <a:r>
              <a:rPr lang="en-US" altLang="en-US" sz="2200" i="1" baseline="-25000" dirty="0" err="1">
                <a:solidFill>
                  <a:schemeClr val="accent2"/>
                </a:solidFill>
                <a:ea typeface="ヒラギノ角ゴ Pro W3" pitchFamily="127" charset="-128"/>
              </a:rPr>
              <a:t>aq</a:t>
            </a:r>
            <a:r>
              <a:rPr lang="en-US" altLang="en-US" sz="2200" baseline="-25000" dirty="0">
                <a:solidFill>
                  <a:schemeClr val="accent2"/>
                </a:solidFill>
                <a:ea typeface="ヒラギノ角ゴ Pro W3" pitchFamily="127" charset="-128"/>
              </a:rPr>
              <a:t>)</a:t>
            </a:r>
            <a:r>
              <a:rPr lang="en-US" altLang="en-US" sz="2200" dirty="0">
                <a:solidFill>
                  <a:schemeClr val="accent2"/>
                </a:solidFill>
                <a:ea typeface="ヒラギノ角ゴ Pro W3" pitchFamily="127" charset="-128"/>
              </a:rPr>
              <a:t> </a:t>
            </a:r>
            <a:r>
              <a:rPr lang="en-US" altLang="en-US" sz="2200" dirty="0">
                <a:solidFill>
                  <a:schemeClr val="accent2"/>
                </a:solidFill>
                <a:latin typeface="Symbol" panose="05050102010706020507" pitchFamily="18" charset="2"/>
                <a:ea typeface="ヒラギノ角ゴ Pro W3" pitchFamily="127" charset="-128"/>
              </a:rPr>
              <a:t>® 2 </a:t>
            </a:r>
            <a:r>
              <a:rPr lang="en-US" altLang="en-US" sz="2200" dirty="0">
                <a:solidFill>
                  <a:schemeClr val="accent2"/>
                </a:solidFill>
                <a:ea typeface="ヒラギノ角ゴ Pro W3" pitchFamily="127" charset="-128"/>
              </a:rPr>
              <a:t>K</a:t>
            </a:r>
            <a:r>
              <a:rPr lang="en-US" altLang="en-US" sz="2200" baseline="30000" dirty="0">
                <a:solidFill>
                  <a:schemeClr val="accent2"/>
                </a:solidFill>
                <a:ea typeface="ヒラギノ角ゴ Pro W3" pitchFamily="127" charset="-128"/>
              </a:rPr>
              <a:t>+</a:t>
            </a:r>
            <a:r>
              <a:rPr lang="en-US" altLang="en-US" sz="2200" baseline="-25000" dirty="0">
                <a:solidFill>
                  <a:schemeClr val="accent2"/>
                </a:solidFill>
                <a:ea typeface="ヒラギノ角ゴ Pro W3" pitchFamily="127" charset="-128"/>
              </a:rPr>
              <a:t>(</a:t>
            </a:r>
            <a:r>
              <a:rPr lang="en-US" altLang="en-US" sz="2200" i="1" baseline="-25000" dirty="0" err="1">
                <a:solidFill>
                  <a:schemeClr val="accent2"/>
                </a:solidFill>
                <a:ea typeface="ヒラギノ角ゴ Pro W3" pitchFamily="127" charset="-128"/>
              </a:rPr>
              <a:t>aq</a:t>
            </a:r>
            <a:r>
              <a:rPr lang="en-US" altLang="en-US" sz="2200" baseline="-25000" dirty="0">
                <a:solidFill>
                  <a:schemeClr val="accent2"/>
                </a:solidFill>
                <a:ea typeface="ヒラギノ角ゴ Pro W3" pitchFamily="127" charset="-128"/>
              </a:rPr>
              <a:t>)</a:t>
            </a:r>
            <a:r>
              <a:rPr lang="en-US" altLang="en-US" sz="2200" dirty="0">
                <a:solidFill>
                  <a:schemeClr val="accent2"/>
                </a:solidFill>
                <a:ea typeface="ヒラギノ角ゴ Pro W3" pitchFamily="127" charset="-128"/>
              </a:rPr>
              <a:t> + 2 NO</a:t>
            </a:r>
            <a:r>
              <a:rPr lang="en-US" altLang="en-US" sz="2200" baseline="-25000" dirty="0">
                <a:solidFill>
                  <a:schemeClr val="accent2"/>
                </a:solidFill>
                <a:ea typeface="ヒラギノ角ゴ Pro W3" pitchFamily="127" charset="-128"/>
              </a:rPr>
              <a:t>3</a:t>
            </a:r>
            <a:r>
              <a:rPr lang="en-US" altLang="en-US" sz="2200" baseline="30000" dirty="0">
                <a:solidFill>
                  <a:schemeClr val="accent2"/>
                </a:solidFill>
                <a:ea typeface="ヒラギノ角ゴ Pro W3" pitchFamily="127" charset="-128"/>
              </a:rPr>
              <a:t>−</a:t>
            </a:r>
            <a:r>
              <a:rPr lang="en-US" altLang="en-US" sz="2200" baseline="-25000" dirty="0">
                <a:solidFill>
                  <a:schemeClr val="accent2"/>
                </a:solidFill>
                <a:ea typeface="ヒラギノ角ゴ Pro W3" pitchFamily="127" charset="-128"/>
              </a:rPr>
              <a:t>(</a:t>
            </a:r>
            <a:r>
              <a:rPr lang="en-US" altLang="en-US" sz="2200" i="1" baseline="-25000" dirty="0" err="1">
                <a:solidFill>
                  <a:schemeClr val="accent2"/>
                </a:solidFill>
                <a:ea typeface="ヒラギノ角ゴ Pro W3" pitchFamily="127" charset="-128"/>
              </a:rPr>
              <a:t>aq</a:t>
            </a:r>
            <a:r>
              <a:rPr lang="en-US" altLang="en-US" sz="2200" baseline="-25000" dirty="0">
                <a:solidFill>
                  <a:schemeClr val="accent2"/>
                </a:solidFill>
                <a:ea typeface="ヒラギノ角ゴ Pro W3" pitchFamily="127" charset="-128"/>
              </a:rPr>
              <a:t>)</a:t>
            </a:r>
            <a:r>
              <a:rPr lang="en-US" altLang="en-US" sz="2200" dirty="0">
                <a:solidFill>
                  <a:schemeClr val="accent2"/>
                </a:solidFill>
                <a:ea typeface="ヒラギノ角ゴ Pro W3" pitchFamily="127" charset="-128"/>
              </a:rPr>
              <a:t> + Mg(OH)</a:t>
            </a:r>
            <a:r>
              <a:rPr lang="en-US" altLang="en-US" sz="2200" baseline="-25000" dirty="0">
                <a:solidFill>
                  <a:schemeClr val="accent2"/>
                </a:solidFill>
                <a:ea typeface="ヒラギノ角ゴ Pro W3" pitchFamily="127" charset="-128"/>
              </a:rPr>
              <a:t>2(</a:t>
            </a:r>
            <a:r>
              <a:rPr lang="en-US" altLang="en-US" sz="2200" i="1" baseline="-25000" dirty="0">
                <a:solidFill>
                  <a:schemeClr val="accent2"/>
                </a:solidFill>
                <a:ea typeface="ヒラギノ角ゴ Pro W3" pitchFamily="127" charset="-128"/>
              </a:rPr>
              <a:t>s</a:t>
            </a:r>
            <a:r>
              <a:rPr lang="en-US" altLang="en-US" sz="2200" baseline="-25000" dirty="0">
                <a:solidFill>
                  <a:schemeClr val="accent2"/>
                </a:solidFill>
                <a:ea typeface="ヒラギノ角ゴ Pro W3" pitchFamily="127" charset="-128"/>
              </a:rPr>
              <a:t>)</a:t>
            </a:r>
          </a:p>
          <a:p>
            <a:endParaRPr lang="en-US" altLang="en-US" sz="2200" dirty="0" smtClean="0">
              <a:ea typeface="ヒラギノ角ゴ Pro W3" pitchFamily="127" charset="-128"/>
            </a:endParaRPr>
          </a:p>
        </p:txBody>
      </p:sp>
      <p:pic>
        <p:nvPicPr>
          <p:cNvPr id="4" name="صورة 7">
            <a:extLst>
              <a:ext uri="{FF2B5EF4-FFF2-40B4-BE49-F238E27FC236}">
                <a16:creationId xmlns:a16="http://schemas.microsoft.com/office/drawing/2014/main" id="{D05050CE-BB7E-486C-9D40-8A88D0ACCA8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5" name="Rectangle 15">
            <a:extLst>
              <a:ext uri="{FF2B5EF4-FFF2-40B4-BE49-F238E27FC236}">
                <a16:creationId xmlns:a16="http://schemas.microsoft.com/office/drawing/2014/main" id="{A54620E3-C484-4005-93A6-70578E358F6D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4:  Chemical Bonding and Chemical Reactions</a:t>
            </a:r>
          </a:p>
        </p:txBody>
      </p:sp>
      <p:sp>
        <p:nvSpPr>
          <p:cNvPr id="6" name="مستطيل 1">
            <a:extLst>
              <a:ext uri="{FF2B5EF4-FFF2-40B4-BE49-F238E27FC236}">
                <a16:creationId xmlns:a16="http://schemas.microsoft.com/office/drawing/2014/main" id="{696ED4D6-EEA3-4358-9C9D-B57718D07B98}"/>
              </a:ext>
            </a:extLst>
          </p:cNvPr>
          <p:cNvSpPr/>
          <p:nvPr/>
        </p:nvSpPr>
        <p:spPr>
          <a:xfrm>
            <a:off x="202070" y="773314"/>
            <a:ext cx="49586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4.6 Representing </a:t>
            </a:r>
            <a:r>
              <a:rPr lang="en-US" sz="2400" b="1" dirty="0">
                <a:solidFill>
                  <a:schemeClr val="accent1"/>
                </a:solidFill>
              </a:rPr>
              <a:t>Aqueous Reactions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4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Content Placeholder 2"/>
          <p:cNvSpPr>
            <a:spLocks noGrp="1"/>
          </p:cNvSpPr>
          <p:nvPr>
            <p:ph idx="1"/>
          </p:nvPr>
        </p:nvSpPr>
        <p:spPr>
          <a:xfrm>
            <a:off x="243296" y="2171232"/>
            <a:ext cx="11004578" cy="294828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2200" dirty="0" smtClean="0">
                <a:ea typeface="ヒラギノ角ゴ Pro W3" pitchFamily="127" charset="-128"/>
              </a:rPr>
              <a:t>Notice that in the complete ionic equation, some of the ions in solution appear unchanged on both sides of the equation.</a:t>
            </a:r>
          </a:p>
          <a:p>
            <a:pPr>
              <a:lnSpc>
                <a:spcPct val="150000"/>
              </a:lnSpc>
            </a:pPr>
            <a:r>
              <a:rPr lang="en-US" altLang="en-US" sz="2200" dirty="0" smtClean="0">
                <a:ea typeface="ヒラギノ角ゴ Pro W3" pitchFamily="127" charset="-128"/>
              </a:rPr>
              <a:t>These ions are called </a:t>
            </a:r>
            <a:r>
              <a:rPr lang="en-US" altLang="en-US" sz="2200" b="1" dirty="0" smtClean="0">
                <a:solidFill>
                  <a:srgbClr val="333399"/>
                </a:solidFill>
                <a:ea typeface="ヒラギノ角ゴ Pro W3" pitchFamily="127" charset="-128"/>
              </a:rPr>
              <a:t>spectator ions </a:t>
            </a:r>
            <a:r>
              <a:rPr lang="en-US" altLang="en-US" sz="2200" dirty="0" smtClean="0">
                <a:ea typeface="ヒラギノ角ゴ Pro W3" pitchFamily="127" charset="-128"/>
              </a:rPr>
              <a:t>because they do not participate in the reaction.</a:t>
            </a:r>
          </a:p>
        </p:txBody>
      </p:sp>
      <p:pic>
        <p:nvPicPr>
          <p:cNvPr id="106501" name="Picture 6" descr="Z:\50627 IRDVD Tro Chemistry A Molecular Approach\Working Files 50627\JPEG 50627\ch04\04_Pg167_UnFigure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1"/>
          <a:stretch>
            <a:fillRect/>
          </a:stretch>
        </p:blipFill>
        <p:spPr bwMode="auto">
          <a:xfrm>
            <a:off x="646772" y="4540762"/>
            <a:ext cx="9601199" cy="209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5402" y="1468825"/>
            <a:ext cx="8572500" cy="42223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428625" tIns="42863" rIns="85725" bIns="42863" rtlCol="0" anchor="t">
            <a:spAutoFit/>
          </a:bodyPr>
          <a:lstStyle/>
          <a:p>
            <a:pPr eaLnBrk="1" hangingPunct="1"/>
            <a:r>
              <a:rPr lang="en-US" altLang="en-US" sz="2400" b="1" cap="none" dirty="0" smtClean="0">
                <a:solidFill>
                  <a:srgbClr val="ED6B06"/>
                </a:solidFill>
                <a:ea typeface="ヒラギノ角ゴ Pro W3" pitchFamily="127" charset="-128"/>
                <a:cs typeface="Arial" panose="020B0604020202020204" pitchFamily="34" charset="0"/>
              </a:rPr>
              <a:t>2-Ionic Equation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05050CE-BB7E-486C-9D40-8A88D0ACCA8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9" name="Rectangle 15">
            <a:extLst>
              <a:ext uri="{FF2B5EF4-FFF2-40B4-BE49-F238E27FC236}">
                <a16:creationId xmlns:a16="http://schemas.microsoft.com/office/drawing/2014/main" id="{A54620E3-C484-4005-93A6-70578E358F6D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4:  Chemical Bonding and Chemical Reactions</a:t>
            </a:r>
          </a:p>
        </p:txBody>
      </p:sp>
      <p:sp>
        <p:nvSpPr>
          <p:cNvPr id="10" name="مستطيل 1">
            <a:extLst>
              <a:ext uri="{FF2B5EF4-FFF2-40B4-BE49-F238E27FC236}">
                <a16:creationId xmlns:a16="http://schemas.microsoft.com/office/drawing/2014/main" id="{696ED4D6-EEA3-4358-9C9D-B57718D07B98}"/>
              </a:ext>
            </a:extLst>
          </p:cNvPr>
          <p:cNvSpPr/>
          <p:nvPr/>
        </p:nvSpPr>
        <p:spPr>
          <a:xfrm>
            <a:off x="202070" y="773314"/>
            <a:ext cx="49586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4.6 Representing </a:t>
            </a:r>
            <a:r>
              <a:rPr lang="en-US" sz="2400" b="1" dirty="0">
                <a:solidFill>
                  <a:schemeClr val="accent1"/>
                </a:solidFill>
              </a:rPr>
              <a:t>Aqueous Reactions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1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Content Placeholder 2"/>
          <p:cNvSpPr>
            <a:spLocks noGrp="1"/>
          </p:cNvSpPr>
          <p:nvPr>
            <p:ph idx="1"/>
          </p:nvPr>
        </p:nvSpPr>
        <p:spPr>
          <a:xfrm>
            <a:off x="375919" y="2054784"/>
            <a:ext cx="10719543" cy="1841004"/>
          </a:xfrm>
        </p:spPr>
        <p:txBody>
          <a:bodyPr>
            <a:normAutofit/>
          </a:bodyPr>
          <a:lstStyle/>
          <a:p>
            <a:pPr marL="324445" indent="-324445">
              <a:spcBef>
                <a:spcPct val="100000"/>
              </a:spcBef>
              <a:buClr>
                <a:schemeClr val="tx1"/>
              </a:buClr>
              <a:buFont typeface="Wingdings" panose="05000000000000000000" pitchFamily="2" charset="2"/>
              <a:buChar char=""/>
            </a:pPr>
            <a:r>
              <a:rPr lang="en-US" altLang="en-US" sz="2200" dirty="0" smtClean="0">
                <a:ea typeface="ヒラギノ角ゴ Pro W3" pitchFamily="127" charset="-128"/>
                <a:cs typeface="Arial" panose="020B0604020202020204" pitchFamily="34" charset="0"/>
              </a:rPr>
              <a:t>An ionic equation in which the spectator ions are removed is called a </a:t>
            </a:r>
            <a:r>
              <a:rPr lang="en-US" altLang="en-US" sz="2200" b="1" dirty="0" smtClean="0">
                <a:solidFill>
                  <a:srgbClr val="333399"/>
                </a:solidFill>
                <a:ea typeface="ヒラギノ角ゴ Pro W3" pitchFamily="127" charset="-128"/>
                <a:cs typeface="Arial" panose="020B0604020202020204" pitchFamily="34" charset="0"/>
              </a:rPr>
              <a:t>net ionic equation.</a:t>
            </a:r>
            <a:endParaRPr lang="en-US" altLang="en-US" sz="2200" dirty="0" smtClean="0">
              <a:solidFill>
                <a:srgbClr val="333399"/>
              </a:solidFill>
              <a:ea typeface="ヒラギノ角ゴ Pro W3" pitchFamily="127" charset="-128"/>
              <a:cs typeface="Arial" panose="020B0604020202020204" pitchFamily="34" charset="0"/>
            </a:endParaRPr>
          </a:p>
          <a:p>
            <a:pPr marL="324445" indent="-324445" algn="ctr">
              <a:buNone/>
            </a:pPr>
            <a:r>
              <a:rPr lang="en-US" altLang="en-US" sz="2200" dirty="0">
                <a:solidFill>
                  <a:schemeClr val="hlink"/>
                </a:solidFill>
                <a:ea typeface="ヒラギノ角ゴ Pro W3" pitchFamily="127" charset="-128"/>
                <a:cs typeface="Arial" panose="020B0604020202020204" pitchFamily="34" charset="0"/>
              </a:rPr>
              <a:t>	</a:t>
            </a:r>
            <a:endParaRPr lang="en-US" altLang="en-US" sz="2200" baseline="-25000" dirty="0" smtClean="0">
              <a:solidFill>
                <a:schemeClr val="accent2"/>
              </a:solidFill>
              <a:ea typeface="ヒラギノ角ゴ Pro W3" pitchFamily="127" charset="-128"/>
              <a:cs typeface="Arial" panose="020B0604020202020204" pitchFamily="34" charset="0"/>
            </a:endParaRP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1918198" y="3326081"/>
            <a:ext cx="7907239" cy="38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75" dirty="0">
                <a:solidFill>
                  <a:schemeClr val="accent2"/>
                </a:solidFill>
                <a:latin typeface="Times" panose="02020603050405020304" pitchFamily="18" charset="0"/>
              </a:rPr>
              <a:t>2 K</a:t>
            </a:r>
            <a:r>
              <a:rPr lang="en-US" altLang="en-US" sz="1875" baseline="30000" dirty="0">
                <a:solidFill>
                  <a:schemeClr val="accent2"/>
                </a:solidFill>
                <a:latin typeface="Times" panose="02020603050405020304" pitchFamily="18" charset="0"/>
              </a:rPr>
              <a:t>+</a:t>
            </a:r>
            <a:r>
              <a:rPr lang="en-US" altLang="en-US" sz="1875" baseline="-25000" dirty="0">
                <a:solidFill>
                  <a:schemeClr val="accent2"/>
                </a:solidFill>
                <a:latin typeface="Times" panose="02020603050405020304" pitchFamily="18" charset="0"/>
              </a:rPr>
              <a:t>(</a:t>
            </a:r>
            <a:r>
              <a:rPr lang="en-US" altLang="en-US" sz="1875" i="1" baseline="-25000" dirty="0" err="1">
                <a:solidFill>
                  <a:schemeClr val="accent2"/>
                </a:solidFill>
                <a:latin typeface="Times" panose="02020603050405020304" pitchFamily="18" charset="0"/>
              </a:rPr>
              <a:t>aq</a:t>
            </a:r>
            <a:r>
              <a:rPr lang="en-US" altLang="en-US" sz="1875" baseline="-25000" dirty="0">
                <a:solidFill>
                  <a:schemeClr val="accent2"/>
                </a:solidFill>
                <a:latin typeface="Times" panose="02020603050405020304" pitchFamily="18" charset="0"/>
              </a:rPr>
              <a:t>) </a:t>
            </a:r>
            <a:r>
              <a:rPr lang="en-US" altLang="en-US" sz="1875" dirty="0">
                <a:solidFill>
                  <a:schemeClr val="accent2"/>
                </a:solidFill>
                <a:latin typeface="Times" panose="02020603050405020304" pitchFamily="18" charset="0"/>
              </a:rPr>
              <a:t>+ 2 OH</a:t>
            </a:r>
            <a:r>
              <a:rPr lang="en-US" altLang="en-US" sz="1875" baseline="30000" dirty="0">
                <a:solidFill>
                  <a:schemeClr val="accent2"/>
                </a:solidFill>
                <a:latin typeface="Times" panose="02020603050405020304" pitchFamily="18" charset="0"/>
              </a:rPr>
              <a:t>−</a:t>
            </a:r>
            <a:r>
              <a:rPr lang="en-US" altLang="en-US" sz="1875" baseline="-25000" dirty="0">
                <a:solidFill>
                  <a:schemeClr val="accent2"/>
                </a:solidFill>
                <a:latin typeface="Times" panose="02020603050405020304" pitchFamily="18" charset="0"/>
              </a:rPr>
              <a:t>(</a:t>
            </a:r>
            <a:r>
              <a:rPr lang="en-US" altLang="en-US" sz="1875" i="1" baseline="-25000" dirty="0" err="1">
                <a:solidFill>
                  <a:schemeClr val="accent2"/>
                </a:solidFill>
                <a:latin typeface="Times" panose="02020603050405020304" pitchFamily="18" charset="0"/>
              </a:rPr>
              <a:t>aq</a:t>
            </a:r>
            <a:r>
              <a:rPr lang="en-US" altLang="en-US" sz="1875" baseline="-25000" dirty="0">
                <a:solidFill>
                  <a:schemeClr val="accent2"/>
                </a:solidFill>
                <a:latin typeface="Times" panose="02020603050405020304" pitchFamily="18" charset="0"/>
              </a:rPr>
              <a:t>)</a:t>
            </a:r>
            <a:r>
              <a:rPr lang="en-US" altLang="en-US" sz="1875" dirty="0">
                <a:solidFill>
                  <a:schemeClr val="accent2"/>
                </a:solidFill>
                <a:latin typeface="Times" panose="02020603050405020304" pitchFamily="18" charset="0"/>
              </a:rPr>
              <a:t> + Mg</a:t>
            </a:r>
            <a:r>
              <a:rPr lang="en-US" altLang="en-US" sz="1875" baseline="30000" dirty="0">
                <a:solidFill>
                  <a:schemeClr val="accent2"/>
                </a:solidFill>
                <a:latin typeface="Times" panose="02020603050405020304" pitchFamily="18" charset="0"/>
              </a:rPr>
              <a:t>2+</a:t>
            </a:r>
            <a:r>
              <a:rPr lang="en-US" altLang="en-US" sz="1875" baseline="-25000" dirty="0">
                <a:solidFill>
                  <a:schemeClr val="accent2"/>
                </a:solidFill>
                <a:latin typeface="Times" panose="02020603050405020304" pitchFamily="18" charset="0"/>
              </a:rPr>
              <a:t>(</a:t>
            </a:r>
            <a:r>
              <a:rPr lang="en-US" altLang="en-US" sz="1875" i="1" baseline="-25000" dirty="0" err="1">
                <a:solidFill>
                  <a:schemeClr val="accent2"/>
                </a:solidFill>
                <a:latin typeface="Times" panose="02020603050405020304" pitchFamily="18" charset="0"/>
              </a:rPr>
              <a:t>aq</a:t>
            </a:r>
            <a:r>
              <a:rPr lang="en-US" altLang="en-US" sz="1875" baseline="-25000" dirty="0">
                <a:solidFill>
                  <a:schemeClr val="accent2"/>
                </a:solidFill>
                <a:latin typeface="Times" panose="02020603050405020304" pitchFamily="18" charset="0"/>
              </a:rPr>
              <a:t>)</a:t>
            </a:r>
            <a:r>
              <a:rPr lang="en-US" altLang="en-US" sz="1875" dirty="0">
                <a:solidFill>
                  <a:schemeClr val="accent2"/>
                </a:solidFill>
                <a:latin typeface="Times" panose="02020603050405020304" pitchFamily="18" charset="0"/>
              </a:rPr>
              <a:t> + 2 NO</a:t>
            </a:r>
            <a:r>
              <a:rPr lang="en-US" altLang="en-US" sz="1875" baseline="-25000" dirty="0">
                <a:solidFill>
                  <a:schemeClr val="accent2"/>
                </a:solidFill>
                <a:latin typeface="Times" panose="02020603050405020304" pitchFamily="18" charset="0"/>
              </a:rPr>
              <a:t>3</a:t>
            </a:r>
            <a:r>
              <a:rPr lang="en-US" altLang="en-US" sz="1875" baseline="30000" dirty="0">
                <a:solidFill>
                  <a:schemeClr val="accent2"/>
                </a:solidFill>
                <a:latin typeface="Times" panose="02020603050405020304" pitchFamily="18" charset="0"/>
              </a:rPr>
              <a:t>−</a:t>
            </a:r>
            <a:r>
              <a:rPr lang="en-US" altLang="en-US" sz="1875" baseline="-25000" dirty="0">
                <a:solidFill>
                  <a:schemeClr val="accent2"/>
                </a:solidFill>
                <a:latin typeface="Times" panose="02020603050405020304" pitchFamily="18" charset="0"/>
              </a:rPr>
              <a:t>(</a:t>
            </a:r>
            <a:r>
              <a:rPr lang="en-US" altLang="en-US" sz="1875" i="1" baseline="-25000" dirty="0" err="1">
                <a:solidFill>
                  <a:schemeClr val="accent2"/>
                </a:solidFill>
                <a:latin typeface="Times" panose="02020603050405020304" pitchFamily="18" charset="0"/>
              </a:rPr>
              <a:t>aq</a:t>
            </a:r>
            <a:r>
              <a:rPr lang="en-US" altLang="en-US" sz="1875" baseline="-25000" dirty="0">
                <a:solidFill>
                  <a:schemeClr val="accent2"/>
                </a:solidFill>
                <a:latin typeface="Times" panose="02020603050405020304" pitchFamily="18" charset="0"/>
              </a:rPr>
              <a:t>)</a:t>
            </a:r>
            <a:r>
              <a:rPr lang="en-US" altLang="en-US" sz="1875" dirty="0">
                <a:solidFill>
                  <a:schemeClr val="accent2"/>
                </a:solidFill>
                <a:latin typeface="Times" panose="02020603050405020304" pitchFamily="18" charset="0"/>
              </a:rPr>
              <a:t> </a:t>
            </a:r>
            <a:r>
              <a:rPr lang="en-US" altLang="en-US" sz="1875" dirty="0">
                <a:solidFill>
                  <a:schemeClr val="accent2"/>
                </a:solidFill>
                <a:latin typeface="Symbol" panose="05050102010706020507" pitchFamily="18" charset="2"/>
              </a:rPr>
              <a:t>® 2 </a:t>
            </a:r>
            <a:r>
              <a:rPr lang="en-US" altLang="en-US" sz="1875" dirty="0">
                <a:solidFill>
                  <a:schemeClr val="accent2"/>
                </a:solidFill>
                <a:latin typeface="Times" panose="02020603050405020304" pitchFamily="18" charset="0"/>
              </a:rPr>
              <a:t>K</a:t>
            </a:r>
            <a:r>
              <a:rPr lang="en-US" altLang="en-US" sz="1875" baseline="30000" dirty="0">
                <a:solidFill>
                  <a:schemeClr val="accent2"/>
                </a:solidFill>
                <a:latin typeface="Times" panose="02020603050405020304" pitchFamily="18" charset="0"/>
              </a:rPr>
              <a:t>+</a:t>
            </a:r>
            <a:r>
              <a:rPr lang="en-US" altLang="en-US" sz="1875" baseline="-25000" dirty="0">
                <a:solidFill>
                  <a:schemeClr val="accent2"/>
                </a:solidFill>
                <a:latin typeface="Times" panose="02020603050405020304" pitchFamily="18" charset="0"/>
              </a:rPr>
              <a:t>(</a:t>
            </a:r>
            <a:r>
              <a:rPr lang="en-US" altLang="en-US" sz="1875" i="1" baseline="-25000" dirty="0" err="1">
                <a:solidFill>
                  <a:schemeClr val="accent2"/>
                </a:solidFill>
                <a:latin typeface="Times" panose="02020603050405020304" pitchFamily="18" charset="0"/>
              </a:rPr>
              <a:t>aq</a:t>
            </a:r>
            <a:r>
              <a:rPr lang="en-US" altLang="en-US" sz="1875" baseline="-25000" dirty="0">
                <a:solidFill>
                  <a:schemeClr val="accent2"/>
                </a:solidFill>
                <a:latin typeface="Times" panose="02020603050405020304" pitchFamily="18" charset="0"/>
              </a:rPr>
              <a:t>)</a:t>
            </a:r>
            <a:r>
              <a:rPr lang="en-US" altLang="en-US" sz="1875" dirty="0">
                <a:solidFill>
                  <a:schemeClr val="accent2"/>
                </a:solidFill>
                <a:latin typeface="Times" panose="02020603050405020304" pitchFamily="18" charset="0"/>
              </a:rPr>
              <a:t> + 2 NO</a:t>
            </a:r>
            <a:r>
              <a:rPr lang="en-US" altLang="en-US" sz="1875" baseline="-25000" dirty="0">
                <a:solidFill>
                  <a:schemeClr val="accent2"/>
                </a:solidFill>
                <a:latin typeface="Times" panose="02020603050405020304" pitchFamily="18" charset="0"/>
              </a:rPr>
              <a:t>3</a:t>
            </a:r>
            <a:r>
              <a:rPr lang="en-US" altLang="en-US" sz="1875" baseline="30000" dirty="0">
                <a:solidFill>
                  <a:schemeClr val="accent2"/>
                </a:solidFill>
                <a:latin typeface="Times" panose="02020603050405020304" pitchFamily="18" charset="0"/>
              </a:rPr>
              <a:t>−</a:t>
            </a:r>
            <a:r>
              <a:rPr lang="en-US" altLang="en-US" sz="1875" baseline="-25000" dirty="0">
                <a:solidFill>
                  <a:schemeClr val="accent2"/>
                </a:solidFill>
                <a:latin typeface="Times" panose="02020603050405020304" pitchFamily="18" charset="0"/>
              </a:rPr>
              <a:t>(</a:t>
            </a:r>
            <a:r>
              <a:rPr lang="en-US" altLang="en-US" sz="1875" i="1" baseline="-25000" dirty="0" err="1">
                <a:solidFill>
                  <a:schemeClr val="accent2"/>
                </a:solidFill>
                <a:latin typeface="Times" panose="02020603050405020304" pitchFamily="18" charset="0"/>
              </a:rPr>
              <a:t>aq</a:t>
            </a:r>
            <a:r>
              <a:rPr lang="en-US" altLang="en-US" sz="1875" baseline="-25000" dirty="0">
                <a:solidFill>
                  <a:schemeClr val="accent2"/>
                </a:solidFill>
                <a:latin typeface="Times" panose="02020603050405020304" pitchFamily="18" charset="0"/>
              </a:rPr>
              <a:t>)</a:t>
            </a:r>
            <a:r>
              <a:rPr lang="en-US" altLang="en-US" sz="1875" dirty="0">
                <a:solidFill>
                  <a:schemeClr val="accent2"/>
                </a:solidFill>
                <a:latin typeface="Times" panose="02020603050405020304" pitchFamily="18" charset="0"/>
              </a:rPr>
              <a:t> + Mg(OH)</a:t>
            </a:r>
            <a:r>
              <a:rPr lang="en-US" altLang="en-US" sz="1875" baseline="-25000" dirty="0">
                <a:solidFill>
                  <a:schemeClr val="accent2"/>
                </a:solidFill>
                <a:latin typeface="Times" panose="02020603050405020304" pitchFamily="18" charset="0"/>
              </a:rPr>
              <a:t>2(</a:t>
            </a:r>
            <a:r>
              <a:rPr lang="en-US" altLang="en-US" sz="1875" i="1" baseline="-25000" dirty="0">
                <a:solidFill>
                  <a:schemeClr val="accent2"/>
                </a:solidFill>
                <a:latin typeface="Times" panose="02020603050405020304" pitchFamily="18" charset="0"/>
              </a:rPr>
              <a:t>s</a:t>
            </a:r>
            <a:r>
              <a:rPr lang="en-US" altLang="en-US" sz="1875" baseline="-25000" dirty="0">
                <a:solidFill>
                  <a:schemeClr val="accent2"/>
                </a:solidFill>
                <a:latin typeface="Times" panose="02020603050405020304" pitchFamily="18" charset="0"/>
              </a:rPr>
              <a:t>)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flipV="1">
            <a:off x="1989636" y="3397517"/>
            <a:ext cx="357188" cy="214313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flipV="1">
            <a:off x="7418886" y="3397517"/>
            <a:ext cx="428625" cy="2143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 flipV="1">
            <a:off x="5132886" y="3397517"/>
            <a:ext cx="428625" cy="2143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 flipV="1">
            <a:off x="6418761" y="3397517"/>
            <a:ext cx="357188" cy="214313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itle 1"/>
          <p:cNvSpPr txBox="1">
            <a:spLocks/>
          </p:cNvSpPr>
          <p:nvPr/>
        </p:nvSpPr>
        <p:spPr>
          <a:xfrm>
            <a:off x="175402" y="1468825"/>
            <a:ext cx="8572500" cy="42223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428625" tIns="42863" rIns="85725" bIns="42863" rtlCol="0" anchor="t">
            <a:spAutoFit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3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b="1" cap="none" dirty="0" smtClean="0">
                <a:solidFill>
                  <a:srgbClr val="ED6B06"/>
                </a:solidFill>
                <a:ea typeface="ヒラギノ角ゴ Pro W3" pitchFamily="127" charset="-128"/>
                <a:cs typeface="Arial" panose="020B0604020202020204" pitchFamily="34" charset="0"/>
              </a:rPr>
              <a:t>3-Net </a:t>
            </a:r>
            <a:r>
              <a:rPr lang="en-US" altLang="en-US" sz="2400" b="1" cap="none" dirty="0">
                <a:solidFill>
                  <a:srgbClr val="ED6B06"/>
                </a:solidFill>
                <a:ea typeface="ヒラギノ角ゴ Pro W3" pitchFamily="127" charset="-128"/>
                <a:cs typeface="Arial" panose="020B0604020202020204" pitchFamily="34" charset="0"/>
              </a:rPr>
              <a:t>Ionic Equation</a:t>
            </a:r>
            <a:endParaRPr lang="en-US" altLang="en-US" sz="2400" b="1" cap="none" dirty="0" smtClean="0">
              <a:solidFill>
                <a:srgbClr val="ED6B06"/>
              </a:solidFill>
              <a:ea typeface="ヒラギノ角ゴ Pro W3" pitchFamily="127" charset="-128"/>
              <a:cs typeface="Arial" panose="020B0604020202020204" pitchFamily="34" charset="0"/>
            </a:endParaRPr>
          </a:p>
        </p:txBody>
      </p:sp>
      <p:pic>
        <p:nvPicPr>
          <p:cNvPr id="13" name="صورة 7">
            <a:extLst>
              <a:ext uri="{FF2B5EF4-FFF2-40B4-BE49-F238E27FC236}">
                <a16:creationId xmlns:a16="http://schemas.microsoft.com/office/drawing/2014/main" id="{D05050CE-BB7E-486C-9D40-8A88D0ACCA8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4" name="Rectangle 15">
            <a:extLst>
              <a:ext uri="{FF2B5EF4-FFF2-40B4-BE49-F238E27FC236}">
                <a16:creationId xmlns:a16="http://schemas.microsoft.com/office/drawing/2014/main" id="{A54620E3-C484-4005-93A6-70578E358F6D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4:  Chemical Bonding and Chemical Reactions</a:t>
            </a:r>
          </a:p>
        </p:txBody>
      </p:sp>
      <p:sp>
        <p:nvSpPr>
          <p:cNvPr id="15" name="مستطيل 1">
            <a:extLst>
              <a:ext uri="{FF2B5EF4-FFF2-40B4-BE49-F238E27FC236}">
                <a16:creationId xmlns:a16="http://schemas.microsoft.com/office/drawing/2014/main" id="{696ED4D6-EEA3-4358-9C9D-B57718D07B98}"/>
              </a:ext>
            </a:extLst>
          </p:cNvPr>
          <p:cNvSpPr/>
          <p:nvPr/>
        </p:nvSpPr>
        <p:spPr>
          <a:xfrm>
            <a:off x="202070" y="773314"/>
            <a:ext cx="49586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4.6 Representing </a:t>
            </a:r>
            <a:r>
              <a:rPr lang="en-US" sz="2400" b="1" dirty="0">
                <a:solidFill>
                  <a:schemeClr val="accent1"/>
                </a:solidFill>
              </a:rPr>
              <a:t>Aqueous Reactions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3802216" y="4465921"/>
            <a:ext cx="401905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4445" indent="-324445" algn="ctr">
              <a:buNone/>
            </a:pPr>
            <a:r>
              <a:rPr lang="en-US" altLang="en-US" sz="2200" dirty="0">
                <a:solidFill>
                  <a:schemeClr val="hlink"/>
                </a:solidFill>
                <a:ea typeface="ヒラギノ角ゴ Pro W3" pitchFamily="127" charset="-128"/>
                <a:cs typeface="Arial" panose="020B0604020202020204" pitchFamily="34" charset="0"/>
              </a:rPr>
              <a:t>	</a:t>
            </a:r>
            <a:r>
              <a:rPr lang="en-US" altLang="en-US" sz="2200" dirty="0">
                <a:solidFill>
                  <a:schemeClr val="accent2"/>
                </a:solidFill>
                <a:ea typeface="ヒラギノ角ゴ Pro W3" pitchFamily="127" charset="-128"/>
                <a:cs typeface="Arial" panose="020B0604020202020204" pitchFamily="34" charset="0"/>
              </a:rPr>
              <a:t>2 OH</a:t>
            </a:r>
            <a:r>
              <a:rPr lang="en-US" altLang="en-US" sz="2200" baseline="30000" dirty="0">
                <a:solidFill>
                  <a:schemeClr val="accent2"/>
                </a:solidFill>
                <a:ea typeface="ヒラギノ角ゴ Pro W3" pitchFamily="127" charset="-128"/>
              </a:rPr>
              <a:t>−</a:t>
            </a:r>
            <a:r>
              <a:rPr lang="en-US" altLang="en-US" sz="2200" baseline="-25000" dirty="0">
                <a:solidFill>
                  <a:schemeClr val="accent2"/>
                </a:solidFill>
                <a:ea typeface="ヒラギノ角ゴ Pro W3" pitchFamily="127" charset="-128"/>
                <a:cs typeface="Arial" panose="020B0604020202020204" pitchFamily="34" charset="0"/>
              </a:rPr>
              <a:t>(</a:t>
            </a:r>
            <a:r>
              <a:rPr lang="en-US" altLang="en-US" sz="2200" i="1" baseline="-25000" dirty="0" err="1">
                <a:solidFill>
                  <a:schemeClr val="accent2"/>
                </a:solidFill>
                <a:ea typeface="ヒラギノ角ゴ Pro W3" pitchFamily="127" charset="-128"/>
                <a:cs typeface="Arial" panose="020B0604020202020204" pitchFamily="34" charset="0"/>
              </a:rPr>
              <a:t>aq</a:t>
            </a:r>
            <a:r>
              <a:rPr lang="en-US" altLang="en-US" sz="2200" baseline="-25000" dirty="0">
                <a:solidFill>
                  <a:schemeClr val="accent2"/>
                </a:solidFill>
                <a:ea typeface="ヒラギノ角ゴ Pro W3" pitchFamily="127" charset="-128"/>
                <a:cs typeface="Arial" panose="020B0604020202020204" pitchFamily="34" charset="0"/>
              </a:rPr>
              <a:t>)</a:t>
            </a:r>
            <a:r>
              <a:rPr lang="en-US" altLang="en-US" sz="2200" dirty="0">
                <a:solidFill>
                  <a:schemeClr val="accent2"/>
                </a:solidFill>
                <a:ea typeface="ヒラギノ角ゴ Pro W3" pitchFamily="127" charset="-128"/>
                <a:cs typeface="Arial" panose="020B0604020202020204" pitchFamily="34" charset="0"/>
              </a:rPr>
              <a:t> + Mg</a:t>
            </a:r>
            <a:r>
              <a:rPr lang="en-US" altLang="en-US" sz="2200" baseline="30000" dirty="0">
                <a:solidFill>
                  <a:schemeClr val="accent2"/>
                </a:solidFill>
                <a:ea typeface="ヒラギノ角ゴ Pro W3" pitchFamily="127" charset="-128"/>
                <a:cs typeface="Arial" panose="020B0604020202020204" pitchFamily="34" charset="0"/>
              </a:rPr>
              <a:t>2+</a:t>
            </a:r>
            <a:r>
              <a:rPr lang="en-US" altLang="en-US" sz="2200" baseline="-25000" dirty="0">
                <a:solidFill>
                  <a:schemeClr val="accent2"/>
                </a:solidFill>
                <a:ea typeface="ヒラギノ角ゴ Pro W3" pitchFamily="127" charset="-128"/>
                <a:cs typeface="Arial" panose="020B0604020202020204" pitchFamily="34" charset="0"/>
              </a:rPr>
              <a:t>(</a:t>
            </a:r>
            <a:r>
              <a:rPr lang="en-US" altLang="en-US" sz="2200" i="1" baseline="-25000" dirty="0" err="1">
                <a:solidFill>
                  <a:schemeClr val="accent2"/>
                </a:solidFill>
                <a:ea typeface="ヒラギノ角ゴ Pro W3" pitchFamily="127" charset="-128"/>
                <a:cs typeface="Arial" panose="020B0604020202020204" pitchFamily="34" charset="0"/>
              </a:rPr>
              <a:t>aq</a:t>
            </a:r>
            <a:r>
              <a:rPr lang="en-US" altLang="en-US" sz="2200" baseline="-25000" dirty="0">
                <a:solidFill>
                  <a:schemeClr val="accent2"/>
                </a:solidFill>
                <a:ea typeface="ヒラギノ角ゴ Pro W3" pitchFamily="127" charset="-128"/>
                <a:cs typeface="Arial" panose="020B0604020202020204" pitchFamily="34" charset="0"/>
              </a:rPr>
              <a:t>)</a:t>
            </a:r>
            <a:r>
              <a:rPr lang="en-US" altLang="en-US" sz="2200" dirty="0">
                <a:solidFill>
                  <a:schemeClr val="accent2"/>
                </a:solidFill>
                <a:ea typeface="ヒラギノ角ゴ Pro W3" pitchFamily="127" charset="-128"/>
                <a:cs typeface="Arial" panose="020B0604020202020204" pitchFamily="34" charset="0"/>
              </a:rPr>
              <a:t> </a:t>
            </a:r>
            <a:r>
              <a:rPr lang="en-US" altLang="en-US" sz="2200" dirty="0">
                <a:solidFill>
                  <a:schemeClr val="accent2"/>
                </a:solidFill>
                <a:latin typeface="Symbol" panose="05050102010706020507" pitchFamily="18" charset="2"/>
                <a:ea typeface="ヒラギノ角ゴ Pro W3" pitchFamily="127" charset="-128"/>
                <a:cs typeface="Arial" panose="020B0604020202020204" pitchFamily="34" charset="0"/>
              </a:rPr>
              <a:t>®</a:t>
            </a:r>
            <a:r>
              <a:rPr lang="en-US" altLang="en-US" sz="2200" dirty="0">
                <a:solidFill>
                  <a:schemeClr val="accent2"/>
                </a:solidFill>
                <a:ea typeface="ヒラギノ角ゴ Pro W3" pitchFamily="127" charset="-128"/>
                <a:cs typeface="Arial" panose="020B0604020202020204" pitchFamily="34" charset="0"/>
              </a:rPr>
              <a:t> Mg(OH)</a:t>
            </a:r>
            <a:r>
              <a:rPr lang="en-US" altLang="en-US" sz="2200" baseline="-25000" dirty="0">
                <a:solidFill>
                  <a:schemeClr val="accent2"/>
                </a:solidFill>
                <a:ea typeface="ヒラギノ角ゴ Pro W3" pitchFamily="127" charset="-128"/>
                <a:cs typeface="Arial" panose="020B0604020202020204" pitchFamily="34" charset="0"/>
              </a:rPr>
              <a:t>2(</a:t>
            </a:r>
            <a:r>
              <a:rPr lang="en-US" altLang="en-US" sz="2200" i="1" baseline="-25000" dirty="0">
                <a:solidFill>
                  <a:schemeClr val="accent2"/>
                </a:solidFill>
                <a:ea typeface="ヒラギノ角ゴ Pro W3" pitchFamily="127" charset="-128"/>
                <a:cs typeface="Arial" panose="020B0604020202020204" pitchFamily="34" charset="0"/>
              </a:rPr>
              <a:t>s</a:t>
            </a:r>
            <a:r>
              <a:rPr lang="en-US" altLang="en-US" sz="2200" baseline="-25000" dirty="0">
                <a:solidFill>
                  <a:schemeClr val="accent2"/>
                </a:solidFill>
                <a:ea typeface="ヒラギノ角ゴ Pro W3" pitchFamily="127" charset="-128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9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>
          <a:xfrm>
            <a:off x="0" y="1401377"/>
            <a:ext cx="8572500" cy="394276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428625" tIns="42863" rIns="85725" bIns="42863" rtlCol="0" anchor="t">
            <a:spAutoFit/>
          </a:bodyPr>
          <a:lstStyle/>
          <a:p>
            <a:pPr eaLnBrk="1" hangingPunct="1"/>
            <a:r>
              <a:rPr lang="en-US" altLang="en-US" sz="2200" b="1" dirty="0" smtClean="0">
                <a:solidFill>
                  <a:srgbClr val="ED6B06"/>
                </a:solidFill>
                <a:ea typeface="ヒラギノ角ゴ Pro W3" pitchFamily="127" charset="-128"/>
                <a:cs typeface="Arial" panose="020B0604020202020204" pitchFamily="34" charset="0"/>
              </a:rPr>
              <a:t>Examples</a:t>
            </a:r>
          </a:p>
        </p:txBody>
      </p:sp>
      <p:sp>
        <p:nvSpPr>
          <p:cNvPr id="110595" name="Content Placeholder 2"/>
          <p:cNvSpPr>
            <a:spLocks noGrp="1"/>
          </p:cNvSpPr>
          <p:nvPr>
            <p:ph idx="1"/>
          </p:nvPr>
        </p:nvSpPr>
        <p:spPr>
          <a:xfrm>
            <a:off x="357187" y="1850295"/>
            <a:ext cx="9890784" cy="1010543"/>
          </a:xfrm>
        </p:spPr>
        <p:txBody>
          <a:bodyPr>
            <a:normAutofit/>
          </a:bodyPr>
          <a:lstStyle/>
          <a:p>
            <a:r>
              <a:rPr lang="en-US" altLang="en-US" sz="2400" b="1" dirty="0" smtClean="0">
                <a:ea typeface="ヒラギノ角ゴ Pro W3" pitchFamily="127" charset="-128"/>
              </a:rPr>
              <a:t>Write the ionic and net ionic equation for each of the following:</a:t>
            </a:r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1884045" y="3041085"/>
            <a:ext cx="8143875" cy="21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9pPr>
          </a:lstStyle>
          <a:p>
            <a:pPr>
              <a:buSzPct val="120000"/>
              <a:buFontTx/>
              <a:buNone/>
            </a:pPr>
            <a:endParaRPr lang="en-US" altLang="en-US" sz="2250" dirty="0" smtClean="0">
              <a:latin typeface="Times" panose="02020603050405020304" pitchFamily="18" charset="0"/>
            </a:endParaRPr>
          </a:p>
          <a:p>
            <a:pPr>
              <a:buSzPct val="120000"/>
              <a:buFontTx/>
              <a:buNone/>
            </a:pPr>
            <a:endParaRPr lang="en-US" altLang="en-US" sz="2250" dirty="0">
              <a:latin typeface="Times" panose="02020603050405020304" pitchFamily="18" charset="0"/>
            </a:endParaRPr>
          </a:p>
          <a:p>
            <a:pPr>
              <a:buSzPct val="120000"/>
              <a:buFontTx/>
              <a:buNone/>
            </a:pPr>
            <a:endParaRPr lang="en-US" altLang="en-US" sz="2250" dirty="0" smtClean="0">
              <a:latin typeface="Times" panose="02020603050405020304" pitchFamily="18" charset="0"/>
            </a:endParaRPr>
          </a:p>
          <a:p>
            <a:pPr>
              <a:buSzPct val="120000"/>
              <a:buFontTx/>
              <a:buNone/>
            </a:pPr>
            <a:endParaRPr lang="en-US" altLang="en-US" sz="2250" dirty="0">
              <a:latin typeface="Times" panose="02020603050405020304" pitchFamily="18" charset="0"/>
            </a:endParaRPr>
          </a:p>
          <a:p>
            <a:pPr>
              <a:buSzPct val="120000"/>
              <a:buFontTx/>
              <a:buNone/>
            </a:pPr>
            <a:r>
              <a:rPr lang="en-US" altLang="en-US" sz="2250" dirty="0" smtClean="0">
                <a:latin typeface="Times" panose="02020603050405020304" pitchFamily="18" charset="0"/>
              </a:rPr>
              <a:t>2</a:t>
            </a:r>
            <a:r>
              <a:rPr lang="en-US" altLang="en-US" sz="2250" dirty="0">
                <a:latin typeface="Times" panose="02020603050405020304" pitchFamily="18" charset="0"/>
              </a:rPr>
              <a:t>.	Na</a:t>
            </a:r>
            <a:r>
              <a:rPr lang="en-US" altLang="en-US" sz="2250" baseline="-25000" dirty="0">
                <a:latin typeface="Times" panose="02020603050405020304" pitchFamily="18" charset="0"/>
              </a:rPr>
              <a:t>2</a:t>
            </a:r>
            <a:r>
              <a:rPr lang="en-US" altLang="en-US" sz="2250" dirty="0">
                <a:latin typeface="Times" panose="02020603050405020304" pitchFamily="18" charset="0"/>
              </a:rPr>
              <a:t>CO</a:t>
            </a:r>
            <a:r>
              <a:rPr lang="en-US" altLang="en-US" sz="2250" baseline="-25000" dirty="0">
                <a:latin typeface="Times" panose="02020603050405020304" pitchFamily="18" charset="0"/>
              </a:rPr>
              <a:t>3</a:t>
            </a:r>
            <a:r>
              <a:rPr lang="en-US" altLang="en-US" sz="2250" dirty="0">
                <a:latin typeface="Times" panose="02020603050405020304" pitchFamily="18" charset="0"/>
              </a:rPr>
              <a:t>(</a:t>
            </a:r>
            <a:r>
              <a:rPr lang="en-US" altLang="en-US" sz="2250" i="1" dirty="0" err="1">
                <a:latin typeface="Times" panose="02020603050405020304" pitchFamily="18" charset="0"/>
              </a:rPr>
              <a:t>aq</a:t>
            </a:r>
            <a:r>
              <a:rPr lang="en-US" altLang="en-US" sz="2250" dirty="0">
                <a:latin typeface="Times" panose="02020603050405020304" pitchFamily="18" charset="0"/>
              </a:rPr>
              <a:t>) + 2 </a:t>
            </a:r>
            <a:r>
              <a:rPr lang="en-US" altLang="en-US" sz="2250" dirty="0" err="1">
                <a:latin typeface="Times" panose="02020603050405020304" pitchFamily="18" charset="0"/>
              </a:rPr>
              <a:t>HCl</a:t>
            </a:r>
            <a:r>
              <a:rPr lang="en-US" altLang="en-US" sz="2250" dirty="0">
                <a:latin typeface="Times" panose="02020603050405020304" pitchFamily="18" charset="0"/>
              </a:rPr>
              <a:t>(</a:t>
            </a:r>
            <a:r>
              <a:rPr lang="en-US" altLang="en-US" sz="2250" i="1" dirty="0" err="1">
                <a:latin typeface="Times" panose="02020603050405020304" pitchFamily="18" charset="0"/>
              </a:rPr>
              <a:t>aq</a:t>
            </a:r>
            <a:r>
              <a:rPr lang="en-US" altLang="en-US" sz="2250" dirty="0">
                <a:latin typeface="Times" panose="02020603050405020304" pitchFamily="18" charset="0"/>
              </a:rPr>
              <a:t>) </a:t>
            </a:r>
            <a:r>
              <a:rPr lang="en-US" altLang="en-US" sz="2250" dirty="0">
                <a:latin typeface="Symbol" panose="05050102010706020507" pitchFamily="18" charset="2"/>
              </a:rPr>
              <a:t>®</a:t>
            </a:r>
            <a:r>
              <a:rPr lang="en-US" altLang="en-US" sz="2250" dirty="0">
                <a:latin typeface="Times" panose="02020603050405020304" pitchFamily="18" charset="0"/>
              </a:rPr>
              <a:t> 2 </a:t>
            </a:r>
            <a:r>
              <a:rPr lang="en-US" altLang="en-US" sz="2250" dirty="0" err="1">
                <a:latin typeface="Times" panose="02020603050405020304" pitchFamily="18" charset="0"/>
              </a:rPr>
              <a:t>NaCl</a:t>
            </a:r>
            <a:r>
              <a:rPr lang="en-US" altLang="en-US" sz="2250" dirty="0">
                <a:latin typeface="Times" panose="02020603050405020304" pitchFamily="18" charset="0"/>
              </a:rPr>
              <a:t>(</a:t>
            </a:r>
            <a:r>
              <a:rPr lang="en-US" altLang="en-US" sz="2250" i="1" dirty="0" err="1">
                <a:latin typeface="Times" panose="02020603050405020304" pitchFamily="18" charset="0"/>
              </a:rPr>
              <a:t>aq</a:t>
            </a:r>
            <a:r>
              <a:rPr lang="en-US" altLang="en-US" sz="2250" dirty="0">
                <a:latin typeface="Times" panose="02020603050405020304" pitchFamily="18" charset="0"/>
              </a:rPr>
              <a:t>) + CO</a:t>
            </a:r>
            <a:r>
              <a:rPr lang="en-US" altLang="en-US" sz="2250" baseline="-25000" dirty="0">
                <a:latin typeface="Times" panose="02020603050405020304" pitchFamily="18" charset="0"/>
              </a:rPr>
              <a:t>2</a:t>
            </a:r>
            <a:r>
              <a:rPr lang="en-US" altLang="en-US" sz="2250" dirty="0">
                <a:latin typeface="Times" panose="02020603050405020304" pitchFamily="18" charset="0"/>
              </a:rPr>
              <a:t>(</a:t>
            </a:r>
            <a:r>
              <a:rPr lang="en-US" altLang="en-US" sz="2250" i="1" dirty="0">
                <a:latin typeface="Times" panose="02020603050405020304" pitchFamily="18" charset="0"/>
              </a:rPr>
              <a:t>g</a:t>
            </a:r>
            <a:r>
              <a:rPr lang="en-US" altLang="en-US" sz="2250" dirty="0">
                <a:latin typeface="Times" panose="02020603050405020304" pitchFamily="18" charset="0"/>
              </a:rPr>
              <a:t>) + H</a:t>
            </a:r>
            <a:r>
              <a:rPr lang="en-US" altLang="en-US" sz="2250" baseline="-25000" dirty="0">
                <a:latin typeface="Times" panose="02020603050405020304" pitchFamily="18" charset="0"/>
              </a:rPr>
              <a:t>2</a:t>
            </a:r>
            <a:r>
              <a:rPr lang="en-US" altLang="en-US" sz="2250" dirty="0">
                <a:latin typeface="Times" panose="02020603050405020304" pitchFamily="18" charset="0"/>
              </a:rPr>
              <a:t>O(</a:t>
            </a:r>
            <a:r>
              <a:rPr lang="en-US" altLang="en-US" sz="2250" i="1" dirty="0">
                <a:latin typeface="Times" panose="02020603050405020304" pitchFamily="18" charset="0"/>
              </a:rPr>
              <a:t>l</a:t>
            </a:r>
            <a:r>
              <a:rPr lang="en-US" altLang="en-US" sz="2250" dirty="0" smtClean="0">
                <a:latin typeface="Times" panose="02020603050405020304" pitchFamily="18" charset="0"/>
              </a:rPr>
              <a:t>)</a:t>
            </a:r>
            <a:endParaRPr lang="en-US" altLang="en-US" sz="2250" dirty="0">
              <a:latin typeface="Times" panose="02020603050405020304" pitchFamily="18" charset="0"/>
            </a:endParaRP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1785938" y="2350890"/>
            <a:ext cx="785812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50">
                <a:latin typeface="Times" panose="02020603050405020304" pitchFamily="18" charset="0"/>
              </a:rPr>
              <a:t>1.	K</a:t>
            </a:r>
            <a:r>
              <a:rPr lang="en-US" altLang="en-US" sz="2250" baseline="-25000">
                <a:latin typeface="Times" panose="02020603050405020304" pitchFamily="18" charset="0"/>
              </a:rPr>
              <a:t>2</a:t>
            </a:r>
            <a:r>
              <a:rPr lang="en-US" altLang="en-US" sz="2250">
                <a:latin typeface="Times" panose="02020603050405020304" pitchFamily="18" charset="0"/>
              </a:rPr>
              <a:t>SO</a:t>
            </a:r>
            <a:r>
              <a:rPr lang="en-US" altLang="en-US" sz="2250" baseline="-25000">
                <a:latin typeface="Times" panose="02020603050405020304" pitchFamily="18" charset="0"/>
              </a:rPr>
              <a:t>4</a:t>
            </a:r>
            <a:r>
              <a:rPr lang="en-US" altLang="en-US" sz="2250">
                <a:latin typeface="Times" panose="02020603050405020304" pitchFamily="18" charset="0"/>
              </a:rPr>
              <a:t>(</a:t>
            </a:r>
            <a:r>
              <a:rPr lang="en-US" altLang="en-US" sz="2250" i="1">
                <a:latin typeface="Times" panose="02020603050405020304" pitchFamily="18" charset="0"/>
              </a:rPr>
              <a:t>aq</a:t>
            </a:r>
            <a:r>
              <a:rPr lang="en-US" altLang="en-US" sz="2250">
                <a:latin typeface="Times" panose="02020603050405020304" pitchFamily="18" charset="0"/>
              </a:rPr>
              <a:t>) + 2 AgNO</a:t>
            </a:r>
            <a:r>
              <a:rPr lang="en-US" altLang="en-US" sz="2250" baseline="-25000">
                <a:latin typeface="Times" panose="02020603050405020304" pitchFamily="18" charset="0"/>
              </a:rPr>
              <a:t>3</a:t>
            </a:r>
            <a:r>
              <a:rPr lang="en-US" altLang="en-US" sz="2250">
                <a:latin typeface="Times" panose="02020603050405020304" pitchFamily="18" charset="0"/>
              </a:rPr>
              <a:t>(</a:t>
            </a:r>
            <a:r>
              <a:rPr lang="en-US" altLang="en-US" sz="2250" i="1">
                <a:latin typeface="Times" panose="02020603050405020304" pitchFamily="18" charset="0"/>
              </a:rPr>
              <a:t>aq</a:t>
            </a:r>
            <a:r>
              <a:rPr lang="en-US" altLang="en-US" sz="2250">
                <a:latin typeface="Times" panose="02020603050405020304" pitchFamily="18" charset="0"/>
              </a:rPr>
              <a:t>) </a:t>
            </a:r>
            <a:r>
              <a:rPr lang="en-US" altLang="en-US" sz="2250">
                <a:latin typeface="Symbol" panose="05050102010706020507" pitchFamily="18" charset="2"/>
              </a:rPr>
              <a:t>®</a:t>
            </a:r>
            <a:r>
              <a:rPr lang="en-US" altLang="en-US" sz="2250">
                <a:latin typeface="Times" panose="02020603050405020304" pitchFamily="18" charset="0"/>
              </a:rPr>
              <a:t> 2 KNO</a:t>
            </a:r>
            <a:r>
              <a:rPr lang="en-US" altLang="en-US" sz="2250" baseline="-25000">
                <a:latin typeface="Times" panose="02020603050405020304" pitchFamily="18" charset="0"/>
              </a:rPr>
              <a:t>3</a:t>
            </a:r>
            <a:r>
              <a:rPr lang="en-US" altLang="en-US" sz="2250">
                <a:latin typeface="Times" panose="02020603050405020304" pitchFamily="18" charset="0"/>
              </a:rPr>
              <a:t>(</a:t>
            </a:r>
            <a:r>
              <a:rPr lang="en-US" altLang="en-US" sz="2250" i="1">
                <a:latin typeface="Times" panose="02020603050405020304" pitchFamily="18" charset="0"/>
              </a:rPr>
              <a:t>aq</a:t>
            </a:r>
            <a:r>
              <a:rPr lang="en-US" altLang="en-US" sz="2250">
                <a:latin typeface="Times" panose="02020603050405020304" pitchFamily="18" charset="0"/>
              </a:rPr>
              <a:t>) + Ag</a:t>
            </a:r>
            <a:r>
              <a:rPr lang="en-US" altLang="en-US" sz="2250" baseline="-25000">
                <a:latin typeface="Times" panose="02020603050405020304" pitchFamily="18" charset="0"/>
              </a:rPr>
              <a:t>2</a:t>
            </a:r>
            <a:r>
              <a:rPr lang="en-US" altLang="en-US" sz="2250">
                <a:latin typeface="Times" panose="02020603050405020304" pitchFamily="18" charset="0"/>
              </a:rPr>
              <a:t>SO</a:t>
            </a:r>
            <a:r>
              <a:rPr lang="en-US" altLang="en-US" sz="2250" baseline="-25000">
                <a:latin typeface="Times" panose="02020603050405020304" pitchFamily="18" charset="0"/>
              </a:rPr>
              <a:t>4</a:t>
            </a:r>
            <a:r>
              <a:rPr lang="en-US" altLang="en-US" sz="2250">
                <a:latin typeface="Times" panose="02020603050405020304" pitchFamily="18" charset="0"/>
              </a:rPr>
              <a:t>(</a:t>
            </a:r>
            <a:r>
              <a:rPr lang="en-US" altLang="en-US" sz="2250" i="1">
                <a:latin typeface="Times" panose="02020603050405020304" pitchFamily="18" charset="0"/>
              </a:rPr>
              <a:t>s</a:t>
            </a:r>
            <a:r>
              <a:rPr lang="en-US" altLang="en-US" sz="2250">
                <a:latin typeface="Times" panose="02020603050405020304" pitchFamily="18" charset="0"/>
              </a:rPr>
              <a:t>)</a:t>
            </a:r>
          </a:p>
        </p:txBody>
      </p:sp>
      <p:pic>
        <p:nvPicPr>
          <p:cNvPr id="6" name="صورة 7">
            <a:extLst>
              <a:ext uri="{FF2B5EF4-FFF2-40B4-BE49-F238E27FC236}">
                <a16:creationId xmlns:a16="http://schemas.microsoft.com/office/drawing/2014/main" id="{D05050CE-BB7E-486C-9D40-8A88D0ACCA8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7" name="Rectangle 15">
            <a:extLst>
              <a:ext uri="{FF2B5EF4-FFF2-40B4-BE49-F238E27FC236}">
                <a16:creationId xmlns:a16="http://schemas.microsoft.com/office/drawing/2014/main" id="{A54620E3-C484-4005-93A6-70578E358F6D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4:  Chemical Bonding and Chemical Reactions</a:t>
            </a:r>
          </a:p>
        </p:txBody>
      </p:sp>
      <p:sp>
        <p:nvSpPr>
          <p:cNvPr id="8" name="مستطيل 1">
            <a:extLst>
              <a:ext uri="{FF2B5EF4-FFF2-40B4-BE49-F238E27FC236}">
                <a16:creationId xmlns:a16="http://schemas.microsoft.com/office/drawing/2014/main" id="{696ED4D6-EEA3-4358-9C9D-B57718D07B98}"/>
              </a:ext>
            </a:extLst>
          </p:cNvPr>
          <p:cNvSpPr/>
          <p:nvPr/>
        </p:nvSpPr>
        <p:spPr>
          <a:xfrm>
            <a:off x="202070" y="773314"/>
            <a:ext cx="49586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4.6 Representing </a:t>
            </a:r>
            <a:r>
              <a:rPr lang="en-US" sz="2400" b="1" dirty="0">
                <a:solidFill>
                  <a:schemeClr val="accent1"/>
                </a:solidFill>
              </a:rPr>
              <a:t>Aqueous Reactions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2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>
          <a:xfrm>
            <a:off x="0" y="1401377"/>
            <a:ext cx="8572500" cy="394276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428625" tIns="42863" rIns="85725" bIns="42863" rtlCol="0" anchor="t">
            <a:spAutoFit/>
          </a:bodyPr>
          <a:lstStyle/>
          <a:p>
            <a:pPr eaLnBrk="1" hangingPunct="1"/>
            <a:r>
              <a:rPr lang="en-US" altLang="en-US" sz="2200" b="1" dirty="0" smtClean="0">
                <a:solidFill>
                  <a:srgbClr val="ED6B06"/>
                </a:solidFill>
                <a:ea typeface="ヒラギノ角ゴ Pro W3" pitchFamily="127" charset="-128"/>
                <a:cs typeface="Arial" panose="020B0604020202020204" pitchFamily="34" charset="0"/>
              </a:rPr>
              <a:t>Examples</a:t>
            </a:r>
          </a:p>
        </p:txBody>
      </p:sp>
      <p:sp>
        <p:nvSpPr>
          <p:cNvPr id="110595" name="Content Placeholder 2"/>
          <p:cNvSpPr>
            <a:spLocks noGrp="1"/>
          </p:cNvSpPr>
          <p:nvPr>
            <p:ph idx="1"/>
          </p:nvPr>
        </p:nvSpPr>
        <p:spPr>
          <a:xfrm>
            <a:off x="357187" y="1850295"/>
            <a:ext cx="9890784" cy="1010543"/>
          </a:xfrm>
        </p:spPr>
        <p:txBody>
          <a:bodyPr>
            <a:normAutofit/>
          </a:bodyPr>
          <a:lstStyle/>
          <a:p>
            <a:r>
              <a:rPr lang="en-US" altLang="en-US" sz="2400" b="1" dirty="0" smtClean="0">
                <a:ea typeface="ヒラギノ角ゴ Pro W3" pitchFamily="127" charset="-128"/>
              </a:rPr>
              <a:t>Write the ionic and net ionic equation for each of the following:</a:t>
            </a:r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490655" y="2779515"/>
            <a:ext cx="10757220" cy="390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9pPr>
          </a:lstStyle>
          <a:p>
            <a:pPr>
              <a:buSzPct val="120000"/>
              <a:buNone/>
            </a:pPr>
            <a:r>
              <a:rPr lang="en-US" altLang="en-US" sz="2250" dirty="0">
                <a:solidFill>
                  <a:srgbClr val="333399"/>
                </a:solidFill>
                <a:latin typeface="Times" panose="02020603050405020304" pitchFamily="18" charset="0"/>
              </a:rPr>
              <a:t>2 K</a:t>
            </a:r>
            <a:r>
              <a:rPr lang="en-US" altLang="en-US" sz="2250" baseline="30000" dirty="0">
                <a:solidFill>
                  <a:srgbClr val="333399"/>
                </a:solidFill>
                <a:latin typeface="Times" panose="02020603050405020304" pitchFamily="18" charset="0"/>
              </a:rPr>
              <a:t>+</a:t>
            </a:r>
            <a:r>
              <a:rPr lang="en-US" altLang="en-US" sz="2250" dirty="0">
                <a:solidFill>
                  <a:srgbClr val="333399"/>
                </a:solidFill>
                <a:latin typeface="Times" panose="02020603050405020304" pitchFamily="18" charset="0"/>
              </a:rPr>
              <a:t>(</a:t>
            </a:r>
            <a:r>
              <a:rPr lang="en-US" altLang="en-US" sz="2250" i="1" dirty="0" err="1">
                <a:solidFill>
                  <a:srgbClr val="333399"/>
                </a:solidFill>
                <a:latin typeface="Times" panose="02020603050405020304" pitchFamily="18" charset="0"/>
              </a:rPr>
              <a:t>aq</a:t>
            </a:r>
            <a:r>
              <a:rPr lang="en-US" altLang="en-US" sz="2250" dirty="0">
                <a:solidFill>
                  <a:srgbClr val="333399"/>
                </a:solidFill>
                <a:latin typeface="Times" panose="02020603050405020304" pitchFamily="18" charset="0"/>
              </a:rPr>
              <a:t>) + SO</a:t>
            </a:r>
            <a:r>
              <a:rPr lang="en-US" altLang="en-US" sz="2250" baseline="-25000" dirty="0">
                <a:solidFill>
                  <a:srgbClr val="333399"/>
                </a:solidFill>
                <a:latin typeface="Times" panose="02020603050405020304" pitchFamily="18" charset="0"/>
              </a:rPr>
              <a:t>4</a:t>
            </a:r>
            <a:r>
              <a:rPr lang="en-US" altLang="en-US" sz="2250" baseline="30000" dirty="0">
                <a:solidFill>
                  <a:srgbClr val="333399"/>
                </a:solidFill>
                <a:latin typeface="Times" panose="02020603050405020304" pitchFamily="18" charset="0"/>
              </a:rPr>
              <a:t>2−</a:t>
            </a:r>
            <a:r>
              <a:rPr lang="en-US" altLang="en-US" sz="2250" dirty="0">
                <a:solidFill>
                  <a:srgbClr val="333399"/>
                </a:solidFill>
                <a:latin typeface="Times" panose="02020603050405020304" pitchFamily="18" charset="0"/>
              </a:rPr>
              <a:t>(</a:t>
            </a:r>
            <a:r>
              <a:rPr lang="en-US" altLang="en-US" sz="2250" i="1" dirty="0" err="1">
                <a:solidFill>
                  <a:srgbClr val="333399"/>
                </a:solidFill>
                <a:latin typeface="Times" panose="02020603050405020304" pitchFamily="18" charset="0"/>
              </a:rPr>
              <a:t>aq</a:t>
            </a:r>
            <a:r>
              <a:rPr lang="en-US" altLang="en-US" sz="2250" dirty="0">
                <a:solidFill>
                  <a:srgbClr val="333399"/>
                </a:solidFill>
                <a:latin typeface="Times" panose="02020603050405020304" pitchFamily="18" charset="0"/>
              </a:rPr>
              <a:t>) + 2 Ag</a:t>
            </a:r>
            <a:r>
              <a:rPr lang="en-US" altLang="en-US" sz="2250" baseline="30000" dirty="0">
                <a:solidFill>
                  <a:srgbClr val="333399"/>
                </a:solidFill>
                <a:latin typeface="Times" panose="02020603050405020304" pitchFamily="18" charset="0"/>
              </a:rPr>
              <a:t>+</a:t>
            </a:r>
            <a:r>
              <a:rPr lang="en-US" altLang="en-US" sz="2250" dirty="0">
                <a:solidFill>
                  <a:srgbClr val="333399"/>
                </a:solidFill>
                <a:latin typeface="Times" panose="02020603050405020304" pitchFamily="18" charset="0"/>
              </a:rPr>
              <a:t>(</a:t>
            </a:r>
            <a:r>
              <a:rPr lang="en-US" altLang="en-US" sz="2250" i="1" dirty="0" err="1">
                <a:solidFill>
                  <a:srgbClr val="333399"/>
                </a:solidFill>
                <a:latin typeface="Times" panose="02020603050405020304" pitchFamily="18" charset="0"/>
              </a:rPr>
              <a:t>aq</a:t>
            </a:r>
            <a:r>
              <a:rPr lang="en-US" altLang="en-US" sz="2250" dirty="0">
                <a:solidFill>
                  <a:srgbClr val="333399"/>
                </a:solidFill>
                <a:latin typeface="Times" panose="02020603050405020304" pitchFamily="18" charset="0"/>
              </a:rPr>
              <a:t>) + 2 NO</a:t>
            </a:r>
            <a:r>
              <a:rPr lang="en-US" altLang="en-US" sz="2250" baseline="-25000" dirty="0">
                <a:solidFill>
                  <a:srgbClr val="333399"/>
                </a:solidFill>
                <a:latin typeface="Times" panose="02020603050405020304" pitchFamily="18" charset="0"/>
              </a:rPr>
              <a:t>3</a:t>
            </a:r>
            <a:r>
              <a:rPr lang="en-US" altLang="en-US" sz="2250" baseline="30000" dirty="0">
                <a:solidFill>
                  <a:srgbClr val="333399"/>
                </a:solidFill>
                <a:latin typeface="Times" panose="02020603050405020304" pitchFamily="18" charset="0"/>
              </a:rPr>
              <a:t>−</a:t>
            </a:r>
            <a:r>
              <a:rPr lang="en-US" altLang="en-US" sz="2250" dirty="0">
                <a:solidFill>
                  <a:srgbClr val="333399"/>
                </a:solidFill>
                <a:latin typeface="Times" panose="02020603050405020304" pitchFamily="18" charset="0"/>
              </a:rPr>
              <a:t>(</a:t>
            </a:r>
            <a:r>
              <a:rPr lang="en-US" altLang="en-US" sz="2250" i="1" dirty="0" err="1">
                <a:solidFill>
                  <a:srgbClr val="333399"/>
                </a:solidFill>
                <a:latin typeface="Times" panose="02020603050405020304" pitchFamily="18" charset="0"/>
              </a:rPr>
              <a:t>aq</a:t>
            </a:r>
            <a:r>
              <a:rPr lang="en-US" altLang="en-US" sz="2250" dirty="0">
                <a:solidFill>
                  <a:srgbClr val="333399"/>
                </a:solidFill>
                <a:latin typeface="Times" panose="02020603050405020304" pitchFamily="18" charset="0"/>
              </a:rPr>
              <a:t>) </a:t>
            </a:r>
            <a:r>
              <a:rPr lang="en-US" altLang="en-US" sz="2250" dirty="0">
                <a:solidFill>
                  <a:srgbClr val="333399"/>
                </a:solidFill>
                <a:latin typeface="Symbol" panose="05050102010706020507" pitchFamily="18" charset="2"/>
              </a:rPr>
              <a:t>®</a:t>
            </a:r>
            <a:r>
              <a:rPr lang="en-US" altLang="en-US" sz="2250" dirty="0">
                <a:solidFill>
                  <a:srgbClr val="333399"/>
                </a:solidFill>
                <a:latin typeface="Times" panose="02020603050405020304" pitchFamily="18" charset="0"/>
              </a:rPr>
              <a:t> 2 K</a:t>
            </a:r>
            <a:r>
              <a:rPr lang="en-US" altLang="en-US" sz="2250" baseline="30000" dirty="0">
                <a:solidFill>
                  <a:srgbClr val="333399"/>
                </a:solidFill>
                <a:latin typeface="Times" panose="02020603050405020304" pitchFamily="18" charset="0"/>
              </a:rPr>
              <a:t>+</a:t>
            </a:r>
            <a:r>
              <a:rPr lang="en-US" altLang="en-US" sz="2250" dirty="0">
                <a:solidFill>
                  <a:srgbClr val="333399"/>
                </a:solidFill>
                <a:latin typeface="Times" panose="02020603050405020304" pitchFamily="18" charset="0"/>
              </a:rPr>
              <a:t>(</a:t>
            </a:r>
            <a:r>
              <a:rPr lang="en-US" altLang="en-US" sz="2250" i="1" dirty="0" err="1">
                <a:solidFill>
                  <a:srgbClr val="333399"/>
                </a:solidFill>
                <a:latin typeface="Times" panose="02020603050405020304" pitchFamily="18" charset="0"/>
              </a:rPr>
              <a:t>aq</a:t>
            </a:r>
            <a:r>
              <a:rPr lang="en-US" altLang="en-US" sz="2250" dirty="0">
                <a:solidFill>
                  <a:srgbClr val="333399"/>
                </a:solidFill>
                <a:latin typeface="Times" panose="02020603050405020304" pitchFamily="18" charset="0"/>
              </a:rPr>
              <a:t>) + 2 NO</a:t>
            </a:r>
            <a:r>
              <a:rPr lang="en-US" altLang="en-US" sz="2250" baseline="-25000" dirty="0">
                <a:solidFill>
                  <a:srgbClr val="333399"/>
                </a:solidFill>
                <a:latin typeface="Times" panose="02020603050405020304" pitchFamily="18" charset="0"/>
              </a:rPr>
              <a:t>3</a:t>
            </a:r>
            <a:r>
              <a:rPr lang="en-US" altLang="en-US" sz="2250" baseline="30000" dirty="0">
                <a:solidFill>
                  <a:srgbClr val="333399"/>
                </a:solidFill>
                <a:latin typeface="Times" panose="02020603050405020304" pitchFamily="18" charset="0"/>
              </a:rPr>
              <a:t>−</a:t>
            </a:r>
            <a:r>
              <a:rPr lang="en-US" altLang="en-US" sz="2250" dirty="0">
                <a:solidFill>
                  <a:srgbClr val="333399"/>
                </a:solidFill>
                <a:latin typeface="Times" panose="02020603050405020304" pitchFamily="18" charset="0"/>
              </a:rPr>
              <a:t>(</a:t>
            </a:r>
            <a:r>
              <a:rPr lang="en-US" altLang="en-US" sz="2250" i="1" dirty="0" err="1">
                <a:solidFill>
                  <a:srgbClr val="333399"/>
                </a:solidFill>
                <a:latin typeface="Times" panose="02020603050405020304" pitchFamily="18" charset="0"/>
              </a:rPr>
              <a:t>aq</a:t>
            </a:r>
            <a:r>
              <a:rPr lang="en-US" altLang="en-US" sz="2250" dirty="0">
                <a:solidFill>
                  <a:srgbClr val="333399"/>
                </a:solidFill>
                <a:latin typeface="Times" panose="02020603050405020304" pitchFamily="18" charset="0"/>
              </a:rPr>
              <a:t>) + Ag</a:t>
            </a:r>
            <a:r>
              <a:rPr lang="en-US" altLang="en-US" sz="2250" baseline="-25000" dirty="0">
                <a:solidFill>
                  <a:srgbClr val="333399"/>
                </a:solidFill>
                <a:latin typeface="Times" panose="02020603050405020304" pitchFamily="18" charset="0"/>
              </a:rPr>
              <a:t>2</a:t>
            </a:r>
            <a:r>
              <a:rPr lang="en-US" altLang="en-US" sz="2250" dirty="0">
                <a:solidFill>
                  <a:srgbClr val="333399"/>
                </a:solidFill>
                <a:latin typeface="Times" panose="02020603050405020304" pitchFamily="18" charset="0"/>
              </a:rPr>
              <a:t>SO</a:t>
            </a:r>
            <a:r>
              <a:rPr lang="en-US" altLang="en-US" sz="2250" baseline="-25000" dirty="0">
                <a:solidFill>
                  <a:srgbClr val="333399"/>
                </a:solidFill>
                <a:latin typeface="Times" panose="02020603050405020304" pitchFamily="18" charset="0"/>
              </a:rPr>
              <a:t>4</a:t>
            </a:r>
            <a:r>
              <a:rPr lang="en-US" altLang="en-US" sz="2250" dirty="0">
                <a:solidFill>
                  <a:srgbClr val="333399"/>
                </a:solidFill>
                <a:latin typeface="Times" panose="02020603050405020304" pitchFamily="18" charset="0"/>
              </a:rPr>
              <a:t>(</a:t>
            </a:r>
            <a:r>
              <a:rPr lang="en-US" altLang="en-US" sz="2250" i="1" dirty="0">
                <a:solidFill>
                  <a:srgbClr val="333399"/>
                </a:solidFill>
                <a:latin typeface="Times" panose="02020603050405020304" pitchFamily="18" charset="0"/>
              </a:rPr>
              <a:t>s</a:t>
            </a:r>
            <a:r>
              <a:rPr lang="en-US" altLang="en-US" sz="2250" dirty="0">
                <a:solidFill>
                  <a:srgbClr val="333399"/>
                </a:solidFill>
                <a:latin typeface="Times" panose="02020603050405020304" pitchFamily="18" charset="0"/>
              </a:rPr>
              <a:t>)</a:t>
            </a:r>
          </a:p>
          <a:p>
            <a:pPr>
              <a:buSzPct val="120000"/>
              <a:buFontTx/>
              <a:buNone/>
            </a:pPr>
            <a:endParaRPr lang="en-US" altLang="en-US" sz="2250" dirty="0">
              <a:solidFill>
                <a:srgbClr val="333399"/>
              </a:solidFill>
              <a:latin typeface="Times" panose="02020603050405020304" pitchFamily="18" charset="0"/>
            </a:endParaRPr>
          </a:p>
          <a:p>
            <a:pPr algn="ctr">
              <a:buSzPct val="120000"/>
              <a:buFontTx/>
              <a:buNone/>
            </a:pPr>
            <a:r>
              <a:rPr lang="en-US" altLang="en-US" sz="2625" dirty="0" smtClean="0">
                <a:solidFill>
                  <a:srgbClr val="00B050"/>
                </a:solidFill>
                <a:latin typeface="Times" panose="02020603050405020304" pitchFamily="18" charset="0"/>
              </a:rPr>
              <a:t>2 </a:t>
            </a:r>
            <a:r>
              <a:rPr lang="en-US" altLang="en-US" sz="2625" dirty="0">
                <a:solidFill>
                  <a:srgbClr val="00B050"/>
                </a:solidFill>
                <a:latin typeface="Times" panose="02020603050405020304" pitchFamily="18" charset="0"/>
              </a:rPr>
              <a:t>Ag</a:t>
            </a:r>
            <a:r>
              <a:rPr lang="en-US" altLang="en-US" sz="2625" baseline="30000" dirty="0">
                <a:solidFill>
                  <a:srgbClr val="00B050"/>
                </a:solidFill>
                <a:latin typeface="Times" panose="02020603050405020304" pitchFamily="18" charset="0"/>
              </a:rPr>
              <a:t>+</a:t>
            </a:r>
            <a:r>
              <a:rPr lang="en-US" altLang="en-US" sz="2625" dirty="0">
                <a:solidFill>
                  <a:srgbClr val="00B050"/>
                </a:solidFill>
                <a:latin typeface="Times" panose="02020603050405020304" pitchFamily="18" charset="0"/>
              </a:rPr>
              <a:t>(</a:t>
            </a:r>
            <a:r>
              <a:rPr lang="en-US" altLang="en-US" sz="2625" i="1" dirty="0" err="1">
                <a:solidFill>
                  <a:srgbClr val="00B050"/>
                </a:solidFill>
                <a:latin typeface="Times" panose="02020603050405020304" pitchFamily="18" charset="0"/>
              </a:rPr>
              <a:t>aq</a:t>
            </a:r>
            <a:r>
              <a:rPr lang="en-US" altLang="en-US" sz="2625" dirty="0">
                <a:solidFill>
                  <a:srgbClr val="00B050"/>
                </a:solidFill>
                <a:latin typeface="Times" panose="02020603050405020304" pitchFamily="18" charset="0"/>
              </a:rPr>
              <a:t>) + SO</a:t>
            </a:r>
            <a:r>
              <a:rPr lang="en-US" altLang="en-US" sz="2625" baseline="-25000" dirty="0">
                <a:solidFill>
                  <a:srgbClr val="00B050"/>
                </a:solidFill>
                <a:latin typeface="Times" panose="02020603050405020304" pitchFamily="18" charset="0"/>
              </a:rPr>
              <a:t>4</a:t>
            </a:r>
            <a:r>
              <a:rPr lang="en-US" altLang="en-US" sz="2625" baseline="30000" dirty="0">
                <a:solidFill>
                  <a:srgbClr val="00B050"/>
                </a:solidFill>
                <a:latin typeface="Times" panose="02020603050405020304" pitchFamily="18" charset="0"/>
              </a:rPr>
              <a:t>2−</a:t>
            </a:r>
            <a:r>
              <a:rPr lang="en-US" altLang="en-US" sz="2625" dirty="0">
                <a:solidFill>
                  <a:srgbClr val="00B050"/>
                </a:solidFill>
                <a:latin typeface="Times" panose="02020603050405020304" pitchFamily="18" charset="0"/>
              </a:rPr>
              <a:t>(</a:t>
            </a:r>
            <a:r>
              <a:rPr lang="en-US" altLang="en-US" sz="2625" i="1" dirty="0" err="1">
                <a:solidFill>
                  <a:srgbClr val="00B050"/>
                </a:solidFill>
                <a:latin typeface="Times" panose="02020603050405020304" pitchFamily="18" charset="0"/>
              </a:rPr>
              <a:t>aq</a:t>
            </a:r>
            <a:r>
              <a:rPr lang="en-US" altLang="en-US" sz="2625" dirty="0">
                <a:solidFill>
                  <a:srgbClr val="00B050"/>
                </a:solidFill>
                <a:latin typeface="Times" panose="02020603050405020304" pitchFamily="18" charset="0"/>
              </a:rPr>
              <a:t>) </a:t>
            </a:r>
            <a:r>
              <a:rPr lang="en-US" altLang="en-US" sz="2625" dirty="0">
                <a:solidFill>
                  <a:srgbClr val="00B050"/>
                </a:solidFill>
                <a:latin typeface="Symbol" panose="05050102010706020507" pitchFamily="18" charset="2"/>
              </a:rPr>
              <a:t>®</a:t>
            </a:r>
            <a:r>
              <a:rPr lang="en-US" altLang="en-US" sz="2625" dirty="0">
                <a:solidFill>
                  <a:srgbClr val="00B050"/>
                </a:solidFill>
                <a:latin typeface="Times" panose="02020603050405020304" pitchFamily="18" charset="0"/>
              </a:rPr>
              <a:t> Ag</a:t>
            </a:r>
            <a:r>
              <a:rPr lang="en-US" altLang="en-US" sz="2625" baseline="-25000" dirty="0">
                <a:solidFill>
                  <a:srgbClr val="00B050"/>
                </a:solidFill>
                <a:latin typeface="Times" panose="02020603050405020304" pitchFamily="18" charset="0"/>
              </a:rPr>
              <a:t>2</a:t>
            </a:r>
            <a:r>
              <a:rPr lang="en-US" altLang="en-US" sz="2625" dirty="0">
                <a:solidFill>
                  <a:srgbClr val="00B050"/>
                </a:solidFill>
                <a:latin typeface="Times" panose="02020603050405020304" pitchFamily="18" charset="0"/>
              </a:rPr>
              <a:t>SO</a:t>
            </a:r>
            <a:r>
              <a:rPr lang="en-US" altLang="en-US" sz="2625" baseline="-25000" dirty="0">
                <a:solidFill>
                  <a:srgbClr val="00B050"/>
                </a:solidFill>
                <a:latin typeface="Times" panose="02020603050405020304" pitchFamily="18" charset="0"/>
              </a:rPr>
              <a:t>4</a:t>
            </a:r>
            <a:r>
              <a:rPr lang="en-US" altLang="en-US" sz="2625" dirty="0">
                <a:solidFill>
                  <a:srgbClr val="00B050"/>
                </a:solidFill>
                <a:latin typeface="Times" panose="02020603050405020304" pitchFamily="18" charset="0"/>
              </a:rPr>
              <a:t>(</a:t>
            </a:r>
            <a:r>
              <a:rPr lang="en-US" altLang="en-US" sz="2625" i="1" dirty="0">
                <a:solidFill>
                  <a:srgbClr val="00B050"/>
                </a:solidFill>
                <a:latin typeface="Times" panose="02020603050405020304" pitchFamily="18" charset="0"/>
              </a:rPr>
              <a:t>s</a:t>
            </a:r>
            <a:r>
              <a:rPr lang="en-US" altLang="en-US" sz="2625" dirty="0">
                <a:solidFill>
                  <a:srgbClr val="00B050"/>
                </a:solidFill>
                <a:latin typeface="Times" panose="02020603050405020304" pitchFamily="18" charset="0"/>
              </a:rPr>
              <a:t>)</a:t>
            </a:r>
          </a:p>
          <a:p>
            <a:pPr algn="ctr">
              <a:buSzPct val="120000"/>
              <a:buFontTx/>
              <a:buNone/>
            </a:pPr>
            <a:endParaRPr lang="en-US" altLang="en-US" sz="2250" dirty="0">
              <a:latin typeface="Times" panose="02020603050405020304" pitchFamily="18" charset="0"/>
            </a:endParaRPr>
          </a:p>
          <a:p>
            <a:pPr marL="457200" indent="-457200" algn="ctr">
              <a:buSzPct val="120000"/>
              <a:buFontTx/>
              <a:buAutoNum type="arabicPeriod" startAt="2"/>
            </a:pPr>
            <a:r>
              <a:rPr lang="en-US" altLang="en-US" sz="2250" dirty="0" smtClean="0">
                <a:latin typeface="Times" panose="02020603050405020304" pitchFamily="18" charset="0"/>
              </a:rPr>
              <a:t>Na</a:t>
            </a:r>
            <a:r>
              <a:rPr lang="en-US" altLang="en-US" sz="2250" baseline="-25000" dirty="0" smtClean="0">
                <a:latin typeface="Times" panose="02020603050405020304" pitchFamily="18" charset="0"/>
              </a:rPr>
              <a:t>2</a:t>
            </a:r>
            <a:r>
              <a:rPr lang="en-US" altLang="en-US" sz="2250" dirty="0" smtClean="0">
                <a:latin typeface="Times" panose="02020603050405020304" pitchFamily="18" charset="0"/>
              </a:rPr>
              <a:t>CO</a:t>
            </a:r>
            <a:r>
              <a:rPr lang="en-US" altLang="en-US" sz="2250" baseline="-25000" dirty="0" smtClean="0">
                <a:latin typeface="Times" panose="02020603050405020304" pitchFamily="18" charset="0"/>
              </a:rPr>
              <a:t>3</a:t>
            </a:r>
            <a:r>
              <a:rPr lang="en-US" altLang="en-US" sz="2250" dirty="0" smtClean="0">
                <a:latin typeface="Times" panose="02020603050405020304" pitchFamily="18" charset="0"/>
              </a:rPr>
              <a:t>(</a:t>
            </a:r>
            <a:r>
              <a:rPr lang="en-US" altLang="en-US" sz="2250" i="1" dirty="0" err="1" smtClean="0">
                <a:latin typeface="Times" panose="02020603050405020304" pitchFamily="18" charset="0"/>
              </a:rPr>
              <a:t>aq</a:t>
            </a:r>
            <a:r>
              <a:rPr lang="en-US" altLang="en-US" sz="2250" dirty="0">
                <a:latin typeface="Times" panose="02020603050405020304" pitchFamily="18" charset="0"/>
              </a:rPr>
              <a:t>) + 2 </a:t>
            </a:r>
            <a:r>
              <a:rPr lang="en-US" altLang="en-US" sz="2250" dirty="0" err="1">
                <a:latin typeface="Times" panose="02020603050405020304" pitchFamily="18" charset="0"/>
              </a:rPr>
              <a:t>HCl</a:t>
            </a:r>
            <a:r>
              <a:rPr lang="en-US" altLang="en-US" sz="2250" dirty="0">
                <a:latin typeface="Times" panose="02020603050405020304" pitchFamily="18" charset="0"/>
              </a:rPr>
              <a:t>(</a:t>
            </a:r>
            <a:r>
              <a:rPr lang="en-US" altLang="en-US" sz="2250" i="1" dirty="0" err="1">
                <a:latin typeface="Times" panose="02020603050405020304" pitchFamily="18" charset="0"/>
              </a:rPr>
              <a:t>aq</a:t>
            </a:r>
            <a:r>
              <a:rPr lang="en-US" altLang="en-US" sz="2250" dirty="0">
                <a:latin typeface="Times" panose="02020603050405020304" pitchFamily="18" charset="0"/>
              </a:rPr>
              <a:t>) </a:t>
            </a:r>
            <a:r>
              <a:rPr lang="en-US" altLang="en-US" sz="2250" dirty="0">
                <a:latin typeface="Symbol" panose="05050102010706020507" pitchFamily="18" charset="2"/>
              </a:rPr>
              <a:t>®</a:t>
            </a:r>
            <a:r>
              <a:rPr lang="en-US" altLang="en-US" sz="2250" dirty="0">
                <a:latin typeface="Times" panose="02020603050405020304" pitchFamily="18" charset="0"/>
              </a:rPr>
              <a:t> 2 </a:t>
            </a:r>
            <a:r>
              <a:rPr lang="en-US" altLang="en-US" sz="2250" dirty="0" err="1">
                <a:latin typeface="Times" panose="02020603050405020304" pitchFamily="18" charset="0"/>
              </a:rPr>
              <a:t>NaCl</a:t>
            </a:r>
            <a:r>
              <a:rPr lang="en-US" altLang="en-US" sz="2250" dirty="0">
                <a:latin typeface="Times" panose="02020603050405020304" pitchFamily="18" charset="0"/>
              </a:rPr>
              <a:t>(</a:t>
            </a:r>
            <a:r>
              <a:rPr lang="en-US" altLang="en-US" sz="2250" i="1" dirty="0" err="1">
                <a:latin typeface="Times" panose="02020603050405020304" pitchFamily="18" charset="0"/>
              </a:rPr>
              <a:t>aq</a:t>
            </a:r>
            <a:r>
              <a:rPr lang="en-US" altLang="en-US" sz="2250" dirty="0">
                <a:latin typeface="Times" panose="02020603050405020304" pitchFamily="18" charset="0"/>
              </a:rPr>
              <a:t>) + CO</a:t>
            </a:r>
            <a:r>
              <a:rPr lang="en-US" altLang="en-US" sz="2250" baseline="-25000" dirty="0">
                <a:latin typeface="Times" panose="02020603050405020304" pitchFamily="18" charset="0"/>
              </a:rPr>
              <a:t>2</a:t>
            </a:r>
            <a:r>
              <a:rPr lang="en-US" altLang="en-US" sz="2250" dirty="0">
                <a:latin typeface="Times" panose="02020603050405020304" pitchFamily="18" charset="0"/>
              </a:rPr>
              <a:t>(</a:t>
            </a:r>
            <a:r>
              <a:rPr lang="en-US" altLang="en-US" sz="2250" i="1" dirty="0">
                <a:latin typeface="Times" panose="02020603050405020304" pitchFamily="18" charset="0"/>
              </a:rPr>
              <a:t>g</a:t>
            </a:r>
            <a:r>
              <a:rPr lang="en-US" altLang="en-US" sz="2250" dirty="0">
                <a:latin typeface="Times" panose="02020603050405020304" pitchFamily="18" charset="0"/>
              </a:rPr>
              <a:t>) + H</a:t>
            </a:r>
            <a:r>
              <a:rPr lang="en-US" altLang="en-US" sz="2250" baseline="-25000" dirty="0">
                <a:latin typeface="Times" panose="02020603050405020304" pitchFamily="18" charset="0"/>
              </a:rPr>
              <a:t>2</a:t>
            </a:r>
            <a:r>
              <a:rPr lang="en-US" altLang="en-US" sz="2250" dirty="0">
                <a:latin typeface="Times" panose="02020603050405020304" pitchFamily="18" charset="0"/>
              </a:rPr>
              <a:t>O(</a:t>
            </a:r>
            <a:r>
              <a:rPr lang="en-US" altLang="en-US" sz="2250" i="1" dirty="0">
                <a:latin typeface="Times" panose="02020603050405020304" pitchFamily="18" charset="0"/>
              </a:rPr>
              <a:t>l</a:t>
            </a:r>
            <a:r>
              <a:rPr lang="en-US" altLang="en-US" sz="2250" dirty="0" smtClean="0">
                <a:latin typeface="Times" panose="02020603050405020304" pitchFamily="18" charset="0"/>
              </a:rPr>
              <a:t>)</a:t>
            </a:r>
          </a:p>
          <a:p>
            <a:pPr marL="457200" indent="-457200" algn="ctr">
              <a:buSzPct val="120000"/>
              <a:buFontTx/>
              <a:buAutoNum type="arabicPeriod" startAt="2"/>
            </a:pPr>
            <a:endParaRPr lang="en-US" altLang="en-US" sz="2250" dirty="0">
              <a:latin typeface="Times" panose="02020603050405020304" pitchFamily="18" charset="0"/>
            </a:endParaRPr>
          </a:p>
          <a:p>
            <a:pPr>
              <a:buSzPct val="120000"/>
              <a:buNone/>
            </a:pPr>
            <a:r>
              <a:rPr lang="en-US" altLang="en-US" sz="2250" dirty="0">
                <a:solidFill>
                  <a:srgbClr val="333399"/>
                </a:solidFill>
                <a:latin typeface="Times" panose="02020603050405020304" pitchFamily="18" charset="0"/>
              </a:rPr>
              <a:t>2 Na</a:t>
            </a:r>
            <a:r>
              <a:rPr lang="en-US" altLang="en-US" sz="2250" baseline="30000" dirty="0">
                <a:solidFill>
                  <a:srgbClr val="333399"/>
                </a:solidFill>
                <a:latin typeface="Times" panose="02020603050405020304" pitchFamily="18" charset="0"/>
              </a:rPr>
              <a:t>+</a:t>
            </a:r>
            <a:r>
              <a:rPr lang="en-US" altLang="en-US" sz="2250" dirty="0">
                <a:solidFill>
                  <a:srgbClr val="333399"/>
                </a:solidFill>
                <a:latin typeface="Times" panose="02020603050405020304" pitchFamily="18" charset="0"/>
              </a:rPr>
              <a:t>(</a:t>
            </a:r>
            <a:r>
              <a:rPr lang="en-US" altLang="en-US" sz="2250" i="1" dirty="0" err="1">
                <a:solidFill>
                  <a:srgbClr val="333399"/>
                </a:solidFill>
                <a:latin typeface="Times" panose="02020603050405020304" pitchFamily="18" charset="0"/>
              </a:rPr>
              <a:t>aq</a:t>
            </a:r>
            <a:r>
              <a:rPr lang="en-US" altLang="en-US" sz="2250" dirty="0">
                <a:solidFill>
                  <a:srgbClr val="333399"/>
                </a:solidFill>
                <a:latin typeface="Times" panose="02020603050405020304" pitchFamily="18" charset="0"/>
              </a:rPr>
              <a:t>) + CO</a:t>
            </a:r>
            <a:r>
              <a:rPr lang="en-US" altLang="en-US" sz="2250" baseline="-25000" dirty="0">
                <a:solidFill>
                  <a:srgbClr val="333399"/>
                </a:solidFill>
                <a:latin typeface="Times" panose="02020603050405020304" pitchFamily="18" charset="0"/>
              </a:rPr>
              <a:t>3</a:t>
            </a:r>
            <a:r>
              <a:rPr lang="en-US" altLang="en-US" sz="2250" baseline="30000" dirty="0">
                <a:solidFill>
                  <a:srgbClr val="333399"/>
                </a:solidFill>
                <a:latin typeface="Times" panose="02020603050405020304" pitchFamily="18" charset="0"/>
              </a:rPr>
              <a:t>2−</a:t>
            </a:r>
            <a:r>
              <a:rPr lang="en-US" altLang="en-US" sz="2250" dirty="0">
                <a:solidFill>
                  <a:srgbClr val="333399"/>
                </a:solidFill>
                <a:latin typeface="Times" panose="02020603050405020304" pitchFamily="18" charset="0"/>
              </a:rPr>
              <a:t>(</a:t>
            </a:r>
            <a:r>
              <a:rPr lang="en-US" altLang="en-US" sz="2250" i="1" dirty="0" err="1">
                <a:solidFill>
                  <a:srgbClr val="333399"/>
                </a:solidFill>
                <a:latin typeface="Times" panose="02020603050405020304" pitchFamily="18" charset="0"/>
              </a:rPr>
              <a:t>aq</a:t>
            </a:r>
            <a:r>
              <a:rPr lang="en-US" altLang="en-US" sz="2250" dirty="0">
                <a:solidFill>
                  <a:srgbClr val="333399"/>
                </a:solidFill>
                <a:latin typeface="Times" panose="02020603050405020304" pitchFamily="18" charset="0"/>
              </a:rPr>
              <a:t>) + 2 H</a:t>
            </a:r>
            <a:r>
              <a:rPr lang="en-US" altLang="en-US" sz="2250" baseline="30000" dirty="0">
                <a:solidFill>
                  <a:srgbClr val="333399"/>
                </a:solidFill>
                <a:latin typeface="Times" panose="02020603050405020304" pitchFamily="18" charset="0"/>
              </a:rPr>
              <a:t>+</a:t>
            </a:r>
            <a:r>
              <a:rPr lang="en-US" altLang="en-US" sz="2250" dirty="0">
                <a:solidFill>
                  <a:srgbClr val="333399"/>
                </a:solidFill>
                <a:latin typeface="Times" panose="02020603050405020304" pitchFamily="18" charset="0"/>
              </a:rPr>
              <a:t>(</a:t>
            </a:r>
            <a:r>
              <a:rPr lang="en-US" altLang="en-US" sz="2250" i="1" dirty="0" err="1">
                <a:solidFill>
                  <a:srgbClr val="333399"/>
                </a:solidFill>
                <a:latin typeface="Times" panose="02020603050405020304" pitchFamily="18" charset="0"/>
              </a:rPr>
              <a:t>aq</a:t>
            </a:r>
            <a:r>
              <a:rPr lang="en-US" altLang="en-US" sz="2250" dirty="0">
                <a:solidFill>
                  <a:srgbClr val="333399"/>
                </a:solidFill>
                <a:latin typeface="Times" panose="02020603050405020304" pitchFamily="18" charset="0"/>
              </a:rPr>
              <a:t>) + 2 Cl</a:t>
            </a:r>
            <a:r>
              <a:rPr lang="en-US" altLang="en-US" sz="2250" baseline="30000" dirty="0">
                <a:solidFill>
                  <a:srgbClr val="333399"/>
                </a:solidFill>
                <a:latin typeface="Times" panose="02020603050405020304" pitchFamily="18" charset="0"/>
              </a:rPr>
              <a:t>−</a:t>
            </a:r>
            <a:r>
              <a:rPr lang="en-US" altLang="en-US" sz="2250" dirty="0">
                <a:solidFill>
                  <a:srgbClr val="333399"/>
                </a:solidFill>
                <a:latin typeface="Times" panose="02020603050405020304" pitchFamily="18" charset="0"/>
              </a:rPr>
              <a:t>(</a:t>
            </a:r>
            <a:r>
              <a:rPr lang="en-US" altLang="en-US" sz="2250" i="1" dirty="0" err="1">
                <a:solidFill>
                  <a:srgbClr val="333399"/>
                </a:solidFill>
                <a:latin typeface="Times" panose="02020603050405020304" pitchFamily="18" charset="0"/>
              </a:rPr>
              <a:t>aq</a:t>
            </a:r>
            <a:r>
              <a:rPr lang="en-US" altLang="en-US" sz="2250" dirty="0">
                <a:solidFill>
                  <a:srgbClr val="333399"/>
                </a:solidFill>
                <a:latin typeface="Times" panose="02020603050405020304" pitchFamily="18" charset="0"/>
              </a:rPr>
              <a:t>) </a:t>
            </a:r>
            <a:r>
              <a:rPr lang="en-US" altLang="en-US" sz="2250" dirty="0">
                <a:solidFill>
                  <a:srgbClr val="333399"/>
                </a:solidFill>
                <a:latin typeface="Symbol" panose="05050102010706020507" pitchFamily="18" charset="2"/>
              </a:rPr>
              <a:t>®</a:t>
            </a:r>
            <a:r>
              <a:rPr lang="en-US" altLang="en-US" sz="2250" dirty="0">
                <a:solidFill>
                  <a:srgbClr val="333399"/>
                </a:solidFill>
                <a:latin typeface="Times" panose="02020603050405020304" pitchFamily="18" charset="0"/>
              </a:rPr>
              <a:t> 2 Na</a:t>
            </a:r>
            <a:r>
              <a:rPr lang="en-US" altLang="en-US" sz="2250" baseline="30000" dirty="0">
                <a:solidFill>
                  <a:srgbClr val="333399"/>
                </a:solidFill>
                <a:latin typeface="Times" panose="02020603050405020304" pitchFamily="18" charset="0"/>
              </a:rPr>
              <a:t>+</a:t>
            </a:r>
            <a:r>
              <a:rPr lang="en-US" altLang="en-US" sz="2250" dirty="0">
                <a:solidFill>
                  <a:srgbClr val="333399"/>
                </a:solidFill>
                <a:latin typeface="Times" panose="02020603050405020304" pitchFamily="18" charset="0"/>
              </a:rPr>
              <a:t>(</a:t>
            </a:r>
            <a:r>
              <a:rPr lang="en-US" altLang="en-US" sz="2250" i="1" dirty="0" err="1">
                <a:solidFill>
                  <a:srgbClr val="333399"/>
                </a:solidFill>
                <a:latin typeface="Times" panose="02020603050405020304" pitchFamily="18" charset="0"/>
              </a:rPr>
              <a:t>aq</a:t>
            </a:r>
            <a:r>
              <a:rPr lang="en-US" altLang="en-US" sz="2250" dirty="0">
                <a:solidFill>
                  <a:srgbClr val="333399"/>
                </a:solidFill>
                <a:latin typeface="Times" panose="02020603050405020304" pitchFamily="18" charset="0"/>
              </a:rPr>
              <a:t>) + 2 Cl</a:t>
            </a:r>
            <a:r>
              <a:rPr lang="en-US" altLang="en-US" sz="2250" baseline="30000" dirty="0">
                <a:solidFill>
                  <a:srgbClr val="333399"/>
                </a:solidFill>
                <a:latin typeface="Times" panose="02020603050405020304" pitchFamily="18" charset="0"/>
              </a:rPr>
              <a:t>−</a:t>
            </a:r>
            <a:r>
              <a:rPr lang="en-US" altLang="en-US" sz="2250" dirty="0">
                <a:solidFill>
                  <a:srgbClr val="333399"/>
                </a:solidFill>
                <a:latin typeface="Times" panose="02020603050405020304" pitchFamily="18" charset="0"/>
              </a:rPr>
              <a:t>(</a:t>
            </a:r>
            <a:r>
              <a:rPr lang="en-US" altLang="en-US" sz="2250" i="1" dirty="0" err="1">
                <a:solidFill>
                  <a:srgbClr val="333399"/>
                </a:solidFill>
                <a:latin typeface="Times" panose="02020603050405020304" pitchFamily="18" charset="0"/>
              </a:rPr>
              <a:t>aq</a:t>
            </a:r>
            <a:r>
              <a:rPr lang="en-US" altLang="en-US" sz="2250" dirty="0">
                <a:solidFill>
                  <a:srgbClr val="333399"/>
                </a:solidFill>
                <a:latin typeface="Times" panose="02020603050405020304" pitchFamily="18" charset="0"/>
              </a:rPr>
              <a:t>) + CO</a:t>
            </a:r>
            <a:r>
              <a:rPr lang="en-US" altLang="en-US" sz="2250" baseline="-25000" dirty="0">
                <a:solidFill>
                  <a:srgbClr val="333399"/>
                </a:solidFill>
                <a:latin typeface="Times" panose="02020603050405020304" pitchFamily="18" charset="0"/>
              </a:rPr>
              <a:t>2</a:t>
            </a:r>
            <a:r>
              <a:rPr lang="en-US" altLang="en-US" sz="2250" dirty="0">
                <a:solidFill>
                  <a:srgbClr val="333399"/>
                </a:solidFill>
                <a:latin typeface="Times" panose="02020603050405020304" pitchFamily="18" charset="0"/>
              </a:rPr>
              <a:t>(</a:t>
            </a:r>
            <a:r>
              <a:rPr lang="en-US" altLang="en-US" sz="2250" i="1" dirty="0">
                <a:solidFill>
                  <a:srgbClr val="333399"/>
                </a:solidFill>
                <a:latin typeface="Times" panose="02020603050405020304" pitchFamily="18" charset="0"/>
              </a:rPr>
              <a:t>g</a:t>
            </a:r>
            <a:r>
              <a:rPr lang="en-US" altLang="en-US" sz="2250" dirty="0">
                <a:solidFill>
                  <a:srgbClr val="333399"/>
                </a:solidFill>
                <a:latin typeface="Times" panose="02020603050405020304" pitchFamily="18" charset="0"/>
              </a:rPr>
              <a:t>) + H</a:t>
            </a:r>
            <a:r>
              <a:rPr lang="en-US" altLang="en-US" sz="2250" baseline="-25000" dirty="0">
                <a:solidFill>
                  <a:srgbClr val="333399"/>
                </a:solidFill>
                <a:latin typeface="Times" panose="02020603050405020304" pitchFamily="18" charset="0"/>
              </a:rPr>
              <a:t>2</a:t>
            </a:r>
            <a:r>
              <a:rPr lang="en-US" altLang="en-US" sz="2250" dirty="0">
                <a:solidFill>
                  <a:srgbClr val="333399"/>
                </a:solidFill>
                <a:latin typeface="Times" panose="02020603050405020304" pitchFamily="18" charset="0"/>
              </a:rPr>
              <a:t>O(</a:t>
            </a:r>
            <a:r>
              <a:rPr lang="en-US" altLang="en-US" sz="2250" i="1" dirty="0">
                <a:solidFill>
                  <a:srgbClr val="333399"/>
                </a:solidFill>
                <a:latin typeface="Times" panose="02020603050405020304" pitchFamily="18" charset="0"/>
              </a:rPr>
              <a:t>l</a:t>
            </a:r>
            <a:r>
              <a:rPr lang="en-US" altLang="en-US" sz="2250" dirty="0">
                <a:solidFill>
                  <a:srgbClr val="333399"/>
                </a:solidFill>
                <a:latin typeface="Times" panose="02020603050405020304" pitchFamily="18" charset="0"/>
              </a:rPr>
              <a:t>)</a:t>
            </a:r>
          </a:p>
          <a:p>
            <a:pPr>
              <a:buSzPct val="120000"/>
              <a:buFontTx/>
              <a:buNone/>
            </a:pPr>
            <a:endParaRPr lang="en-US" altLang="en-US" sz="2250" dirty="0">
              <a:solidFill>
                <a:srgbClr val="333399"/>
              </a:solidFill>
              <a:latin typeface="Times" panose="02020603050405020304" pitchFamily="18" charset="0"/>
            </a:endParaRPr>
          </a:p>
          <a:p>
            <a:pPr algn="ctr">
              <a:buSzPct val="120000"/>
              <a:buFontTx/>
              <a:buNone/>
            </a:pPr>
            <a:r>
              <a:rPr lang="en-US" altLang="en-US" sz="2625" dirty="0" smtClean="0">
                <a:solidFill>
                  <a:srgbClr val="00B050"/>
                </a:solidFill>
                <a:latin typeface="Times" panose="02020603050405020304" pitchFamily="18" charset="0"/>
              </a:rPr>
              <a:t>CO</a:t>
            </a:r>
            <a:r>
              <a:rPr lang="en-US" altLang="en-US" sz="2625" baseline="-25000" dirty="0" smtClean="0">
                <a:solidFill>
                  <a:srgbClr val="00B050"/>
                </a:solidFill>
                <a:latin typeface="Times" panose="02020603050405020304" pitchFamily="18" charset="0"/>
              </a:rPr>
              <a:t>3</a:t>
            </a:r>
            <a:r>
              <a:rPr lang="en-US" altLang="en-US" sz="2625" baseline="30000" dirty="0" smtClean="0">
                <a:solidFill>
                  <a:srgbClr val="00B050"/>
                </a:solidFill>
                <a:latin typeface="Times" panose="02020603050405020304" pitchFamily="18" charset="0"/>
              </a:rPr>
              <a:t>2</a:t>
            </a:r>
            <a:r>
              <a:rPr lang="en-US" altLang="en-US" sz="2625" baseline="30000" dirty="0">
                <a:solidFill>
                  <a:srgbClr val="00B050"/>
                </a:solidFill>
                <a:latin typeface="Times" panose="02020603050405020304" pitchFamily="18" charset="0"/>
              </a:rPr>
              <a:t>−</a:t>
            </a:r>
            <a:r>
              <a:rPr lang="en-US" altLang="en-US" sz="2625" dirty="0">
                <a:solidFill>
                  <a:srgbClr val="00B050"/>
                </a:solidFill>
                <a:latin typeface="Times" panose="02020603050405020304" pitchFamily="18" charset="0"/>
              </a:rPr>
              <a:t>(</a:t>
            </a:r>
            <a:r>
              <a:rPr lang="en-US" altLang="en-US" sz="2625" i="1" dirty="0" err="1">
                <a:solidFill>
                  <a:srgbClr val="00B050"/>
                </a:solidFill>
                <a:latin typeface="Times" panose="02020603050405020304" pitchFamily="18" charset="0"/>
              </a:rPr>
              <a:t>aq</a:t>
            </a:r>
            <a:r>
              <a:rPr lang="en-US" altLang="en-US" sz="2625" dirty="0">
                <a:solidFill>
                  <a:srgbClr val="00B050"/>
                </a:solidFill>
                <a:latin typeface="Times" panose="02020603050405020304" pitchFamily="18" charset="0"/>
              </a:rPr>
              <a:t>) + 2 H</a:t>
            </a:r>
            <a:r>
              <a:rPr lang="en-US" altLang="en-US" sz="2625" baseline="30000" dirty="0">
                <a:solidFill>
                  <a:srgbClr val="00B050"/>
                </a:solidFill>
                <a:latin typeface="Times" panose="02020603050405020304" pitchFamily="18" charset="0"/>
              </a:rPr>
              <a:t>+</a:t>
            </a:r>
            <a:r>
              <a:rPr lang="en-US" altLang="en-US" sz="2625" dirty="0">
                <a:solidFill>
                  <a:srgbClr val="00B050"/>
                </a:solidFill>
                <a:latin typeface="Times" panose="02020603050405020304" pitchFamily="18" charset="0"/>
              </a:rPr>
              <a:t>(</a:t>
            </a:r>
            <a:r>
              <a:rPr lang="en-US" altLang="en-US" sz="2625" i="1" dirty="0" err="1">
                <a:solidFill>
                  <a:srgbClr val="00B050"/>
                </a:solidFill>
                <a:latin typeface="Times" panose="02020603050405020304" pitchFamily="18" charset="0"/>
              </a:rPr>
              <a:t>aq</a:t>
            </a:r>
            <a:r>
              <a:rPr lang="en-US" altLang="en-US" sz="2625" dirty="0">
                <a:solidFill>
                  <a:srgbClr val="00B050"/>
                </a:solidFill>
                <a:latin typeface="Times" panose="02020603050405020304" pitchFamily="18" charset="0"/>
              </a:rPr>
              <a:t>) </a:t>
            </a:r>
            <a:r>
              <a:rPr lang="en-US" altLang="en-US" sz="2625" dirty="0">
                <a:solidFill>
                  <a:srgbClr val="00B050"/>
                </a:solidFill>
                <a:latin typeface="Symbol" panose="05050102010706020507" pitchFamily="18" charset="2"/>
              </a:rPr>
              <a:t>®</a:t>
            </a:r>
            <a:r>
              <a:rPr lang="en-US" altLang="en-US" sz="2625" dirty="0">
                <a:solidFill>
                  <a:srgbClr val="00B050"/>
                </a:solidFill>
                <a:latin typeface="Times" panose="02020603050405020304" pitchFamily="18" charset="0"/>
              </a:rPr>
              <a:t> CO</a:t>
            </a:r>
            <a:r>
              <a:rPr lang="en-US" altLang="en-US" sz="2625" baseline="-25000" dirty="0">
                <a:solidFill>
                  <a:srgbClr val="00B050"/>
                </a:solidFill>
                <a:latin typeface="Times" panose="02020603050405020304" pitchFamily="18" charset="0"/>
              </a:rPr>
              <a:t>2</a:t>
            </a:r>
            <a:r>
              <a:rPr lang="en-US" altLang="en-US" sz="2625" dirty="0">
                <a:solidFill>
                  <a:srgbClr val="00B050"/>
                </a:solidFill>
                <a:latin typeface="Times" panose="02020603050405020304" pitchFamily="18" charset="0"/>
              </a:rPr>
              <a:t>(</a:t>
            </a:r>
            <a:r>
              <a:rPr lang="en-US" altLang="en-US" sz="2625" i="1" dirty="0">
                <a:solidFill>
                  <a:srgbClr val="00B050"/>
                </a:solidFill>
                <a:latin typeface="Times" panose="02020603050405020304" pitchFamily="18" charset="0"/>
              </a:rPr>
              <a:t>g</a:t>
            </a:r>
            <a:r>
              <a:rPr lang="en-US" altLang="en-US" sz="2625" dirty="0">
                <a:solidFill>
                  <a:srgbClr val="00B050"/>
                </a:solidFill>
                <a:latin typeface="Times" panose="02020603050405020304" pitchFamily="18" charset="0"/>
              </a:rPr>
              <a:t>) + H</a:t>
            </a:r>
            <a:r>
              <a:rPr lang="en-US" altLang="en-US" sz="2625" baseline="-25000" dirty="0">
                <a:solidFill>
                  <a:srgbClr val="00B050"/>
                </a:solidFill>
                <a:latin typeface="Times" panose="02020603050405020304" pitchFamily="18" charset="0"/>
              </a:rPr>
              <a:t>2</a:t>
            </a:r>
            <a:r>
              <a:rPr lang="en-US" altLang="en-US" sz="2625" dirty="0">
                <a:solidFill>
                  <a:srgbClr val="00B050"/>
                </a:solidFill>
                <a:latin typeface="Times" panose="02020603050405020304" pitchFamily="18" charset="0"/>
              </a:rPr>
              <a:t>O(</a:t>
            </a:r>
            <a:r>
              <a:rPr lang="en-US" altLang="en-US" sz="2625" i="1" dirty="0">
                <a:solidFill>
                  <a:srgbClr val="00B050"/>
                </a:solidFill>
                <a:latin typeface="Times" panose="02020603050405020304" pitchFamily="18" charset="0"/>
              </a:rPr>
              <a:t>l</a:t>
            </a:r>
            <a:r>
              <a:rPr lang="en-US" altLang="en-US" sz="2625" dirty="0">
                <a:solidFill>
                  <a:srgbClr val="00B050"/>
                </a:solidFill>
                <a:latin typeface="Times" panose="02020603050405020304" pitchFamily="18" charset="0"/>
              </a:rPr>
              <a:t>)</a:t>
            </a: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1785938" y="2350890"/>
            <a:ext cx="785812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50" dirty="0">
                <a:latin typeface="Times" panose="02020603050405020304" pitchFamily="18" charset="0"/>
              </a:rPr>
              <a:t>1.	K</a:t>
            </a:r>
            <a:r>
              <a:rPr lang="en-US" altLang="en-US" sz="2250" baseline="-25000" dirty="0">
                <a:latin typeface="Times" panose="02020603050405020304" pitchFamily="18" charset="0"/>
              </a:rPr>
              <a:t>2</a:t>
            </a:r>
            <a:r>
              <a:rPr lang="en-US" altLang="en-US" sz="2250" dirty="0">
                <a:latin typeface="Times" panose="02020603050405020304" pitchFamily="18" charset="0"/>
              </a:rPr>
              <a:t>SO</a:t>
            </a:r>
            <a:r>
              <a:rPr lang="en-US" altLang="en-US" sz="2250" baseline="-25000" dirty="0">
                <a:latin typeface="Times" panose="02020603050405020304" pitchFamily="18" charset="0"/>
              </a:rPr>
              <a:t>4</a:t>
            </a:r>
            <a:r>
              <a:rPr lang="en-US" altLang="en-US" sz="2250" dirty="0">
                <a:latin typeface="Times" panose="02020603050405020304" pitchFamily="18" charset="0"/>
              </a:rPr>
              <a:t>(</a:t>
            </a:r>
            <a:r>
              <a:rPr lang="en-US" altLang="en-US" sz="2250" i="1" dirty="0" err="1">
                <a:latin typeface="Times" panose="02020603050405020304" pitchFamily="18" charset="0"/>
              </a:rPr>
              <a:t>aq</a:t>
            </a:r>
            <a:r>
              <a:rPr lang="en-US" altLang="en-US" sz="2250" dirty="0">
                <a:latin typeface="Times" panose="02020603050405020304" pitchFamily="18" charset="0"/>
              </a:rPr>
              <a:t>) + 2 AgNO</a:t>
            </a:r>
            <a:r>
              <a:rPr lang="en-US" altLang="en-US" sz="2250" baseline="-25000" dirty="0">
                <a:latin typeface="Times" panose="02020603050405020304" pitchFamily="18" charset="0"/>
              </a:rPr>
              <a:t>3</a:t>
            </a:r>
            <a:r>
              <a:rPr lang="en-US" altLang="en-US" sz="2250" dirty="0">
                <a:latin typeface="Times" panose="02020603050405020304" pitchFamily="18" charset="0"/>
              </a:rPr>
              <a:t>(</a:t>
            </a:r>
            <a:r>
              <a:rPr lang="en-US" altLang="en-US" sz="2250" i="1" dirty="0" err="1">
                <a:latin typeface="Times" panose="02020603050405020304" pitchFamily="18" charset="0"/>
              </a:rPr>
              <a:t>aq</a:t>
            </a:r>
            <a:r>
              <a:rPr lang="en-US" altLang="en-US" sz="2250" dirty="0">
                <a:latin typeface="Times" panose="02020603050405020304" pitchFamily="18" charset="0"/>
              </a:rPr>
              <a:t>) </a:t>
            </a:r>
            <a:r>
              <a:rPr lang="en-US" altLang="en-US" sz="2250" dirty="0">
                <a:latin typeface="Symbol" panose="05050102010706020507" pitchFamily="18" charset="2"/>
              </a:rPr>
              <a:t>®</a:t>
            </a:r>
            <a:r>
              <a:rPr lang="en-US" altLang="en-US" sz="2250" dirty="0">
                <a:latin typeface="Times" panose="02020603050405020304" pitchFamily="18" charset="0"/>
              </a:rPr>
              <a:t> 2 KNO</a:t>
            </a:r>
            <a:r>
              <a:rPr lang="en-US" altLang="en-US" sz="2250" baseline="-25000" dirty="0">
                <a:latin typeface="Times" panose="02020603050405020304" pitchFamily="18" charset="0"/>
              </a:rPr>
              <a:t>3</a:t>
            </a:r>
            <a:r>
              <a:rPr lang="en-US" altLang="en-US" sz="2250" dirty="0">
                <a:latin typeface="Times" panose="02020603050405020304" pitchFamily="18" charset="0"/>
              </a:rPr>
              <a:t>(</a:t>
            </a:r>
            <a:r>
              <a:rPr lang="en-US" altLang="en-US" sz="2250" i="1" dirty="0" err="1">
                <a:latin typeface="Times" panose="02020603050405020304" pitchFamily="18" charset="0"/>
              </a:rPr>
              <a:t>aq</a:t>
            </a:r>
            <a:r>
              <a:rPr lang="en-US" altLang="en-US" sz="2250" dirty="0">
                <a:latin typeface="Times" panose="02020603050405020304" pitchFamily="18" charset="0"/>
              </a:rPr>
              <a:t>) + Ag</a:t>
            </a:r>
            <a:r>
              <a:rPr lang="en-US" altLang="en-US" sz="2250" baseline="-25000" dirty="0">
                <a:latin typeface="Times" panose="02020603050405020304" pitchFamily="18" charset="0"/>
              </a:rPr>
              <a:t>2</a:t>
            </a:r>
            <a:r>
              <a:rPr lang="en-US" altLang="en-US" sz="2250" dirty="0">
                <a:latin typeface="Times" panose="02020603050405020304" pitchFamily="18" charset="0"/>
              </a:rPr>
              <a:t>SO</a:t>
            </a:r>
            <a:r>
              <a:rPr lang="en-US" altLang="en-US" sz="2250" baseline="-25000" dirty="0">
                <a:latin typeface="Times" panose="02020603050405020304" pitchFamily="18" charset="0"/>
              </a:rPr>
              <a:t>4</a:t>
            </a:r>
            <a:r>
              <a:rPr lang="en-US" altLang="en-US" sz="2250" dirty="0">
                <a:latin typeface="Times" panose="02020603050405020304" pitchFamily="18" charset="0"/>
              </a:rPr>
              <a:t>(</a:t>
            </a:r>
            <a:r>
              <a:rPr lang="en-US" altLang="en-US" sz="2250" i="1" dirty="0">
                <a:latin typeface="Times" panose="02020603050405020304" pitchFamily="18" charset="0"/>
              </a:rPr>
              <a:t>s</a:t>
            </a:r>
            <a:r>
              <a:rPr lang="en-US" altLang="en-US" sz="2250" dirty="0">
                <a:latin typeface="Times" panose="02020603050405020304" pitchFamily="18" charset="0"/>
              </a:rPr>
              <a:t>)</a:t>
            </a:r>
          </a:p>
        </p:txBody>
      </p:sp>
      <p:pic>
        <p:nvPicPr>
          <p:cNvPr id="6" name="صورة 7">
            <a:extLst>
              <a:ext uri="{FF2B5EF4-FFF2-40B4-BE49-F238E27FC236}">
                <a16:creationId xmlns:a16="http://schemas.microsoft.com/office/drawing/2014/main" id="{D05050CE-BB7E-486C-9D40-8A88D0ACCA8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7" name="Rectangle 15">
            <a:extLst>
              <a:ext uri="{FF2B5EF4-FFF2-40B4-BE49-F238E27FC236}">
                <a16:creationId xmlns:a16="http://schemas.microsoft.com/office/drawing/2014/main" id="{A54620E3-C484-4005-93A6-70578E358F6D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4:  Chemical Bonding and Chemical Reactions</a:t>
            </a:r>
          </a:p>
        </p:txBody>
      </p:sp>
      <p:sp>
        <p:nvSpPr>
          <p:cNvPr id="8" name="مستطيل 1">
            <a:extLst>
              <a:ext uri="{FF2B5EF4-FFF2-40B4-BE49-F238E27FC236}">
                <a16:creationId xmlns:a16="http://schemas.microsoft.com/office/drawing/2014/main" id="{696ED4D6-EEA3-4358-9C9D-B57718D07B98}"/>
              </a:ext>
            </a:extLst>
          </p:cNvPr>
          <p:cNvSpPr/>
          <p:nvPr/>
        </p:nvSpPr>
        <p:spPr>
          <a:xfrm>
            <a:off x="202070" y="773314"/>
            <a:ext cx="49586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4.6 Representing </a:t>
            </a:r>
            <a:r>
              <a:rPr lang="en-US" sz="2400" b="1" dirty="0">
                <a:solidFill>
                  <a:schemeClr val="accent1"/>
                </a:solidFill>
              </a:rPr>
              <a:t>Aqueous Reactions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Content Placeholder 2"/>
          <p:cNvSpPr>
            <a:spLocks noGrp="1"/>
          </p:cNvSpPr>
          <p:nvPr>
            <p:ph idx="1"/>
          </p:nvPr>
        </p:nvSpPr>
        <p:spPr>
          <a:xfrm>
            <a:off x="165305" y="1388533"/>
            <a:ext cx="11082569" cy="5681340"/>
          </a:xfrm>
        </p:spPr>
        <p:txBody>
          <a:bodyPr>
            <a:noAutofit/>
          </a:bodyPr>
          <a:lstStyle/>
          <a:p>
            <a:r>
              <a:rPr lang="en-US" altLang="en-US" sz="2200" b="1" dirty="0">
                <a:ea typeface="ヒラギノ角ゴ Pro W3" pitchFamily="127" charset="-128"/>
              </a:rPr>
              <a:t>C</a:t>
            </a:r>
            <a:r>
              <a:rPr lang="en-US" altLang="en-US" sz="2200" b="1" dirty="0" smtClean="0">
                <a:ea typeface="ヒラギノ角ゴ Pro W3" pitchFamily="127" charset="-128"/>
              </a:rPr>
              <a:t>lasses of reactions that occur in aqueous solution are:</a:t>
            </a:r>
          </a:p>
          <a:p>
            <a:pPr lvl="1">
              <a:buFontTx/>
              <a:buNone/>
            </a:pPr>
            <a:r>
              <a:rPr lang="en-US" altLang="en-US" sz="2200" dirty="0" smtClean="0">
                <a:solidFill>
                  <a:srgbClr val="333399"/>
                </a:solidFill>
                <a:ea typeface="ヒラギノ角ゴ Pro W3" pitchFamily="127" charset="-128"/>
              </a:rPr>
              <a:t>1.acid–base reactions </a:t>
            </a:r>
          </a:p>
          <a:p>
            <a:pPr marL="257175" lvl="1" indent="0">
              <a:buNone/>
            </a:pPr>
            <a:r>
              <a:rPr lang="en-US" altLang="en-US" sz="2200" dirty="0" smtClean="0">
                <a:solidFill>
                  <a:srgbClr val="333399"/>
                </a:solidFill>
                <a:ea typeface="ヒラギノ角ゴ Pro W3" pitchFamily="127" charset="-128"/>
              </a:rPr>
              <a:t>2. gas-evolution reactions.</a:t>
            </a:r>
          </a:p>
          <a:p>
            <a:pPr marL="714375" lvl="1" indent="-457200">
              <a:buFontTx/>
              <a:buAutoNum type="arabicPeriod" startAt="2"/>
            </a:pPr>
            <a:endParaRPr lang="en-US" altLang="en-US" sz="2200" dirty="0" smtClean="0">
              <a:solidFill>
                <a:srgbClr val="333399"/>
              </a:solidFill>
              <a:ea typeface="ヒラギノ角ゴ Pro W3" pitchFamily="127" charset="-128"/>
            </a:endParaRPr>
          </a:p>
          <a:p>
            <a:pPr marL="0" indent="0">
              <a:buNone/>
            </a:pPr>
            <a:r>
              <a:rPr lang="en-US" altLang="en-US" sz="2200" b="1" dirty="0" smtClean="0">
                <a:solidFill>
                  <a:schemeClr val="accent2"/>
                </a:solidFill>
                <a:ea typeface="ヒラギノ角ゴ Pro W3" pitchFamily="127" charset="-128"/>
              </a:rPr>
              <a:t>1-Acid–base Reaction: </a:t>
            </a:r>
          </a:p>
          <a:p>
            <a:pPr lvl="1"/>
            <a:r>
              <a:rPr lang="en-US" altLang="en-US" sz="2200" dirty="0" smtClean="0">
                <a:solidFill>
                  <a:srgbClr val="333399"/>
                </a:solidFill>
                <a:ea typeface="ヒラギノ角ゴ Pro W3" pitchFamily="127" charset="-128"/>
              </a:rPr>
              <a:t>An </a:t>
            </a:r>
            <a:r>
              <a:rPr lang="en-US" altLang="en-US" sz="2200" b="1" dirty="0" smtClean="0">
                <a:solidFill>
                  <a:srgbClr val="333399"/>
                </a:solidFill>
                <a:ea typeface="ヒラギノ角ゴ Pro W3" pitchFamily="127" charset="-128"/>
              </a:rPr>
              <a:t>acid–base reaction</a:t>
            </a:r>
            <a:r>
              <a:rPr lang="en-US" altLang="en-US" sz="2200" dirty="0" smtClean="0">
                <a:solidFill>
                  <a:srgbClr val="333399"/>
                </a:solidFill>
                <a:ea typeface="ヒラギノ角ゴ Pro W3" pitchFamily="127" charset="-128"/>
              </a:rPr>
              <a:t> is also called a </a:t>
            </a:r>
            <a:r>
              <a:rPr lang="en-US" altLang="en-US" sz="2200" b="1" dirty="0" smtClean="0">
                <a:solidFill>
                  <a:srgbClr val="333399"/>
                </a:solidFill>
                <a:ea typeface="ヒラギノ角ゴ Pro W3" pitchFamily="127" charset="-128"/>
              </a:rPr>
              <a:t>neutralization reaction</a:t>
            </a:r>
            <a:r>
              <a:rPr lang="en-US" altLang="en-US" sz="2200" dirty="0" smtClean="0">
                <a:ea typeface="ヒラギノ角ゴ Pro W3" pitchFamily="127" charset="-128"/>
              </a:rPr>
              <a:t>. </a:t>
            </a:r>
          </a:p>
          <a:p>
            <a:pPr lvl="1"/>
            <a:r>
              <a:rPr lang="en-US" altLang="en-US" sz="2200" dirty="0" smtClean="0">
                <a:solidFill>
                  <a:srgbClr val="333399"/>
                </a:solidFill>
                <a:ea typeface="ヒラギノ角ゴ Pro W3" pitchFamily="127" charset="-128"/>
              </a:rPr>
              <a:t>An acid reacts with a base and the two neutralize each other, producing water. </a:t>
            </a:r>
            <a:endParaRPr lang="en-US" altLang="en-US" sz="2200" dirty="0">
              <a:solidFill>
                <a:srgbClr val="333399"/>
              </a:solidFill>
              <a:ea typeface="ヒラギノ角ゴ Pro W3" pitchFamily="127" charset="-128"/>
            </a:endParaRPr>
          </a:p>
          <a:p>
            <a:pPr lvl="1"/>
            <a:endParaRPr lang="en-US" altLang="en-US" sz="2200" b="1" dirty="0" smtClean="0">
              <a:solidFill>
                <a:srgbClr val="333399"/>
              </a:solidFill>
              <a:ea typeface="ヒラギノ角ゴ Pro W3" pitchFamily="127" charset="-128"/>
            </a:endParaRPr>
          </a:p>
          <a:p>
            <a:pPr marL="0" lvl="1" indent="0">
              <a:buNone/>
            </a:pPr>
            <a:r>
              <a:rPr lang="en-US" altLang="en-US" sz="2200" b="1" dirty="0" smtClean="0">
                <a:solidFill>
                  <a:schemeClr val="accent2"/>
                </a:solidFill>
                <a:ea typeface="ヒラギノ角ゴ Pro W3" pitchFamily="127" charset="-128"/>
              </a:rPr>
              <a:t>2-Gas-evolution </a:t>
            </a:r>
            <a:r>
              <a:rPr lang="en-US" altLang="en-US" sz="2200" b="1" dirty="0">
                <a:solidFill>
                  <a:schemeClr val="accent2"/>
                </a:solidFill>
                <a:ea typeface="ヒラギノ角ゴ Pro W3" pitchFamily="127" charset="-128"/>
              </a:rPr>
              <a:t>reactions</a:t>
            </a:r>
          </a:p>
          <a:p>
            <a:pPr lvl="1"/>
            <a:r>
              <a:rPr lang="en-US" altLang="en-US" sz="2200" dirty="0">
                <a:solidFill>
                  <a:srgbClr val="333399"/>
                </a:solidFill>
                <a:ea typeface="ヒラギノ角ゴ Pro W3" pitchFamily="127" charset="-128"/>
              </a:rPr>
              <a:t>In a </a:t>
            </a:r>
            <a:r>
              <a:rPr lang="en-US" altLang="en-US" sz="2200" b="1" dirty="0">
                <a:solidFill>
                  <a:srgbClr val="333399"/>
                </a:solidFill>
                <a:ea typeface="ヒラギノ角ゴ Pro W3" pitchFamily="127" charset="-128"/>
              </a:rPr>
              <a:t>gas-evolution reaction</a:t>
            </a:r>
            <a:r>
              <a:rPr lang="en-US" altLang="en-US" sz="2200" dirty="0">
                <a:solidFill>
                  <a:srgbClr val="333399"/>
                </a:solidFill>
                <a:ea typeface="ヒラギノ角ゴ Pro W3" pitchFamily="127" charset="-128"/>
              </a:rPr>
              <a:t>, a gas forms, resulting in bubbling</a:t>
            </a:r>
            <a:r>
              <a:rPr lang="en-US" altLang="en-US" sz="2200" dirty="0" smtClean="0">
                <a:solidFill>
                  <a:srgbClr val="333399"/>
                </a:solidFill>
                <a:ea typeface="ヒラギノ角ゴ Pro W3" pitchFamily="127" charset="-128"/>
              </a:rPr>
              <a:t>.</a:t>
            </a:r>
          </a:p>
          <a:p>
            <a:pPr lvl="1"/>
            <a:endParaRPr lang="en-US" altLang="en-US" sz="2200" dirty="0">
              <a:solidFill>
                <a:srgbClr val="333399"/>
              </a:solidFill>
              <a:ea typeface="ヒラギノ角ゴ Pro W3" pitchFamily="127" charset="-128"/>
            </a:endParaRPr>
          </a:p>
          <a:p>
            <a:r>
              <a:rPr lang="en-US" altLang="en-US" sz="2200" dirty="0">
                <a:ea typeface="ヒラギノ角ゴ Pro W3" pitchFamily="127" charset="-128"/>
              </a:rPr>
              <a:t>In both acid–base and gas-evolution </a:t>
            </a:r>
            <a:r>
              <a:rPr lang="en-US" altLang="en-US" sz="2200" dirty="0" smtClean="0">
                <a:ea typeface="ヒラギノ角ゴ Pro W3" pitchFamily="127" charset="-128"/>
              </a:rPr>
              <a:t>reactions the </a:t>
            </a:r>
            <a:r>
              <a:rPr lang="en-US" altLang="en-US" sz="2200" dirty="0">
                <a:ea typeface="ヒラギノ角ゴ Pro W3" pitchFamily="127" charset="-128"/>
              </a:rPr>
              <a:t>reactions occur when the anion from one reactant combines with the cation of the other. </a:t>
            </a:r>
          </a:p>
          <a:p>
            <a:pPr lvl="1"/>
            <a:r>
              <a:rPr lang="en-US" altLang="en-US" sz="2200" dirty="0">
                <a:solidFill>
                  <a:srgbClr val="333399"/>
                </a:solidFill>
                <a:ea typeface="ヒラギノ角ゴ Pro W3" pitchFamily="127" charset="-128"/>
              </a:rPr>
              <a:t>Many gas-evolution reactions are also acid–base reactions.</a:t>
            </a:r>
          </a:p>
          <a:p>
            <a:pPr lvl="1"/>
            <a:endParaRPr lang="en-US" altLang="en-US" sz="2200" dirty="0" smtClean="0">
              <a:ea typeface="ヒラギノ角ゴ Pro W3" pitchFamily="127" charset="-128"/>
            </a:endParaRPr>
          </a:p>
        </p:txBody>
      </p:sp>
      <p:pic>
        <p:nvPicPr>
          <p:cNvPr id="4" name="صورة 7">
            <a:extLst>
              <a:ext uri="{FF2B5EF4-FFF2-40B4-BE49-F238E27FC236}">
                <a16:creationId xmlns:a16="http://schemas.microsoft.com/office/drawing/2014/main" id="{D05050CE-BB7E-486C-9D40-8A88D0ACCA8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5" name="Rectangle 15">
            <a:extLst>
              <a:ext uri="{FF2B5EF4-FFF2-40B4-BE49-F238E27FC236}">
                <a16:creationId xmlns:a16="http://schemas.microsoft.com/office/drawing/2014/main" id="{A54620E3-C484-4005-93A6-70578E358F6D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4:  Chemical Bonding and Chemical Reactions</a:t>
            </a:r>
          </a:p>
        </p:txBody>
      </p:sp>
      <p:sp>
        <p:nvSpPr>
          <p:cNvPr id="6" name="مستطيل 1">
            <a:extLst>
              <a:ext uri="{FF2B5EF4-FFF2-40B4-BE49-F238E27FC236}">
                <a16:creationId xmlns:a16="http://schemas.microsoft.com/office/drawing/2014/main" id="{696ED4D6-EEA3-4358-9C9D-B57718D07B98}"/>
              </a:ext>
            </a:extLst>
          </p:cNvPr>
          <p:cNvSpPr/>
          <p:nvPr/>
        </p:nvSpPr>
        <p:spPr>
          <a:xfrm>
            <a:off x="202070" y="773314"/>
            <a:ext cx="5979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4.8. Acid–Base </a:t>
            </a:r>
            <a:r>
              <a:rPr lang="en-US" sz="2400" b="1" dirty="0">
                <a:solidFill>
                  <a:schemeClr val="accent1"/>
                </a:solidFill>
              </a:rPr>
              <a:t>and Gas-Evolution Reactions</a:t>
            </a:r>
          </a:p>
        </p:txBody>
      </p:sp>
      <p:pic>
        <p:nvPicPr>
          <p:cNvPr id="7" name="Picture 6" descr="04_Pg154_UnFigure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724" y="3131510"/>
            <a:ext cx="1650494" cy="249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3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>
          <a:xfrm>
            <a:off x="0" y="883593"/>
            <a:ext cx="11430000" cy="1219200"/>
          </a:xfrm>
        </p:spPr>
        <p:txBody>
          <a:bodyPr>
            <a:normAutofit/>
          </a:bodyPr>
          <a:lstStyle/>
          <a:p>
            <a:r>
              <a:rPr lang="en-US" sz="2400" b="1" cap="none" dirty="0" smtClean="0">
                <a:solidFill>
                  <a:srgbClr val="00B050"/>
                </a:solidFill>
              </a:rPr>
              <a:t>Example</a:t>
            </a:r>
            <a:r>
              <a:rPr lang="en-US" sz="2400" cap="none" dirty="0" smtClean="0">
                <a:solidFill>
                  <a:srgbClr val="00B050"/>
                </a:solidFill>
              </a:rPr>
              <a:t>:</a:t>
            </a:r>
            <a:endParaRPr lang="en-US" sz="2400" cap="none" dirty="0">
              <a:solidFill>
                <a:srgbClr val="00B050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862" y="1690348"/>
            <a:ext cx="11092012" cy="1413712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2200" b="1" dirty="0" smtClean="0">
                <a:solidFill>
                  <a:srgbClr val="0070C0"/>
                </a:solidFill>
              </a:rPr>
              <a:t>If </a:t>
            </a:r>
            <a:r>
              <a:rPr lang="en-US" sz="2200" b="1" dirty="0">
                <a:solidFill>
                  <a:srgbClr val="0070C0"/>
                </a:solidFill>
              </a:rPr>
              <a:t>856g of C</a:t>
            </a:r>
            <a:r>
              <a:rPr lang="en-US" sz="2200" b="1" baseline="-25000" dirty="0">
                <a:solidFill>
                  <a:srgbClr val="0070C0"/>
                </a:solidFill>
              </a:rPr>
              <a:t>6</a:t>
            </a:r>
            <a:r>
              <a:rPr lang="en-US" sz="2200" b="1" dirty="0">
                <a:solidFill>
                  <a:srgbClr val="0070C0"/>
                </a:solidFill>
              </a:rPr>
              <a:t>H</a:t>
            </a:r>
            <a:r>
              <a:rPr lang="en-US" sz="2200" b="1" baseline="-25000" dirty="0">
                <a:solidFill>
                  <a:srgbClr val="0070C0"/>
                </a:solidFill>
              </a:rPr>
              <a:t>12</a:t>
            </a:r>
            <a:r>
              <a:rPr lang="en-US" sz="2200" b="1" dirty="0">
                <a:solidFill>
                  <a:srgbClr val="0070C0"/>
                </a:solidFill>
              </a:rPr>
              <a:t>O</a:t>
            </a:r>
            <a:r>
              <a:rPr lang="en-US" sz="2200" b="1" baseline="-25000" dirty="0">
                <a:solidFill>
                  <a:srgbClr val="0070C0"/>
                </a:solidFill>
              </a:rPr>
              <a:t>6</a:t>
            </a:r>
            <a:r>
              <a:rPr lang="en-US" sz="2200" b="1" dirty="0" smtClean="0">
                <a:solidFill>
                  <a:srgbClr val="0070C0"/>
                </a:solidFill>
              </a:rPr>
              <a:t> </a:t>
            </a:r>
            <a:r>
              <a:rPr lang="en-US" sz="2200" b="1" dirty="0">
                <a:solidFill>
                  <a:srgbClr val="0070C0"/>
                </a:solidFill>
              </a:rPr>
              <a:t>is consumed by </a:t>
            </a:r>
            <a:r>
              <a:rPr lang="en-US" sz="2200" b="1" dirty="0" smtClean="0">
                <a:solidFill>
                  <a:srgbClr val="0070C0"/>
                </a:solidFill>
              </a:rPr>
              <a:t>a person </a:t>
            </a:r>
            <a:r>
              <a:rPr lang="en-US" sz="2200" b="1" dirty="0">
                <a:solidFill>
                  <a:srgbClr val="0070C0"/>
                </a:solidFill>
              </a:rPr>
              <a:t>over a certain period, what is </a:t>
            </a:r>
            <a:r>
              <a:rPr lang="en-US" sz="2200" b="1" dirty="0" smtClean="0">
                <a:solidFill>
                  <a:srgbClr val="0070C0"/>
                </a:solidFill>
              </a:rPr>
              <a:t>the mass </a:t>
            </a:r>
            <a:r>
              <a:rPr lang="en-US" sz="2200" b="1" dirty="0">
                <a:solidFill>
                  <a:srgbClr val="0070C0"/>
                </a:solidFill>
              </a:rPr>
              <a:t>of CO</a:t>
            </a:r>
            <a:r>
              <a:rPr lang="en-US" sz="2200" b="1" baseline="-25000" dirty="0">
                <a:solidFill>
                  <a:srgbClr val="0070C0"/>
                </a:solidFill>
              </a:rPr>
              <a:t>2</a:t>
            </a:r>
            <a:r>
              <a:rPr lang="en-US" sz="2200" b="1" dirty="0">
                <a:solidFill>
                  <a:srgbClr val="0070C0"/>
                </a:solidFill>
              </a:rPr>
              <a:t> produced?</a:t>
            </a:r>
          </a:p>
          <a:p>
            <a:pPr marL="0" indent="0" algn="ctr">
              <a:buNone/>
              <a:defRPr/>
            </a:pPr>
            <a:r>
              <a:rPr lang="en-US" sz="2200" b="1" dirty="0" smtClean="0">
                <a:solidFill>
                  <a:srgbClr val="0070C0"/>
                </a:solidFill>
              </a:rPr>
              <a:t>C</a:t>
            </a:r>
            <a:r>
              <a:rPr lang="en-US" sz="2200" b="1" baseline="-25000" dirty="0" smtClean="0">
                <a:solidFill>
                  <a:srgbClr val="0070C0"/>
                </a:solidFill>
              </a:rPr>
              <a:t>6</a:t>
            </a:r>
            <a:r>
              <a:rPr lang="en-US" sz="2200" b="1" dirty="0" smtClean="0">
                <a:solidFill>
                  <a:srgbClr val="0070C0"/>
                </a:solidFill>
              </a:rPr>
              <a:t>H</a:t>
            </a:r>
            <a:r>
              <a:rPr lang="en-US" sz="2200" b="1" baseline="-25000" dirty="0" smtClean="0">
                <a:solidFill>
                  <a:srgbClr val="0070C0"/>
                </a:solidFill>
              </a:rPr>
              <a:t>12</a:t>
            </a:r>
            <a:r>
              <a:rPr lang="en-US" sz="2200" b="1" dirty="0" smtClean="0">
                <a:solidFill>
                  <a:srgbClr val="0070C0"/>
                </a:solidFill>
              </a:rPr>
              <a:t>O</a:t>
            </a:r>
            <a:r>
              <a:rPr lang="en-US" sz="2200" b="1" baseline="-25000" dirty="0" smtClean="0">
                <a:solidFill>
                  <a:srgbClr val="0070C0"/>
                </a:solidFill>
              </a:rPr>
              <a:t>6</a:t>
            </a:r>
            <a:r>
              <a:rPr lang="en-US" sz="2200" b="1" dirty="0" smtClean="0">
                <a:solidFill>
                  <a:srgbClr val="0070C0"/>
                </a:solidFill>
              </a:rPr>
              <a:t>(</a:t>
            </a:r>
            <a:r>
              <a:rPr lang="en-US" sz="2200" b="1" i="1" dirty="0" smtClean="0">
                <a:solidFill>
                  <a:srgbClr val="0070C0"/>
                </a:solidFill>
              </a:rPr>
              <a:t>s</a:t>
            </a:r>
            <a:r>
              <a:rPr lang="en-US" sz="2200" b="1" dirty="0">
                <a:solidFill>
                  <a:srgbClr val="0070C0"/>
                </a:solidFill>
              </a:rPr>
              <a:t>) + 6 O</a:t>
            </a:r>
            <a:r>
              <a:rPr lang="en-US" sz="2200" b="1" baseline="-25000" dirty="0">
                <a:solidFill>
                  <a:srgbClr val="0070C0"/>
                </a:solidFill>
              </a:rPr>
              <a:t>2</a:t>
            </a:r>
            <a:r>
              <a:rPr lang="en-US" sz="2200" b="1" dirty="0">
                <a:solidFill>
                  <a:srgbClr val="0070C0"/>
                </a:solidFill>
              </a:rPr>
              <a:t>(</a:t>
            </a:r>
            <a:r>
              <a:rPr lang="en-US" sz="2200" b="1" i="1" dirty="0">
                <a:solidFill>
                  <a:srgbClr val="0070C0"/>
                </a:solidFill>
              </a:rPr>
              <a:t>g</a:t>
            </a:r>
            <a:r>
              <a:rPr lang="en-US" sz="2200" b="1" dirty="0">
                <a:solidFill>
                  <a:srgbClr val="0070C0"/>
                </a:solidFill>
              </a:rPr>
              <a:t>) </a:t>
            </a:r>
            <a:r>
              <a:rPr lang="en-US" sz="2200" b="1" dirty="0">
                <a:solidFill>
                  <a:srgbClr val="0070C0"/>
                </a:solidFill>
                <a:cs typeface="Times New Roman"/>
              </a:rPr>
              <a:t>→ 6 CO</a:t>
            </a:r>
            <a:r>
              <a:rPr lang="en-US" sz="2200" b="1" baseline="-25000" dirty="0">
                <a:solidFill>
                  <a:srgbClr val="0070C0"/>
                </a:solidFill>
                <a:cs typeface="Times New Roman"/>
              </a:rPr>
              <a:t>2</a:t>
            </a:r>
            <a:r>
              <a:rPr lang="en-US" sz="2200" b="1" dirty="0">
                <a:solidFill>
                  <a:srgbClr val="0070C0"/>
                </a:solidFill>
                <a:cs typeface="Times New Roman"/>
              </a:rPr>
              <a:t>(</a:t>
            </a:r>
            <a:r>
              <a:rPr lang="en-US" sz="2200" b="1" i="1" dirty="0">
                <a:solidFill>
                  <a:srgbClr val="0070C0"/>
                </a:solidFill>
                <a:cs typeface="Times New Roman"/>
              </a:rPr>
              <a:t>g</a:t>
            </a:r>
            <a:r>
              <a:rPr lang="en-US" sz="2200" b="1" dirty="0">
                <a:solidFill>
                  <a:srgbClr val="0070C0"/>
                </a:solidFill>
                <a:cs typeface="Times New Roman"/>
              </a:rPr>
              <a:t>) + 6 H</a:t>
            </a:r>
            <a:r>
              <a:rPr lang="en-US" sz="2200" b="1" baseline="-25000" dirty="0">
                <a:solidFill>
                  <a:srgbClr val="0070C0"/>
                </a:solidFill>
                <a:cs typeface="Times New Roman"/>
              </a:rPr>
              <a:t>2</a:t>
            </a:r>
            <a:r>
              <a:rPr lang="en-US" sz="2200" b="1" dirty="0">
                <a:solidFill>
                  <a:srgbClr val="0070C0"/>
                </a:solidFill>
                <a:cs typeface="Times New Roman"/>
              </a:rPr>
              <a:t>O(</a:t>
            </a:r>
            <a:r>
              <a:rPr lang="en-US" sz="2200" b="1" i="1" dirty="0">
                <a:solidFill>
                  <a:srgbClr val="0070C0"/>
                </a:solidFill>
                <a:cs typeface="Times New Roman"/>
              </a:rPr>
              <a:t>l</a:t>
            </a:r>
            <a:r>
              <a:rPr lang="en-US" sz="2200" b="1" dirty="0" smtClean="0">
                <a:solidFill>
                  <a:srgbClr val="0070C0"/>
                </a:solidFill>
                <a:cs typeface="Times New Roman"/>
              </a:rPr>
              <a:t>)</a:t>
            </a:r>
          </a:p>
          <a:p>
            <a:pPr marL="0" indent="0" algn="ctr">
              <a:buNone/>
              <a:defRPr/>
            </a:pPr>
            <a:endParaRPr lang="en-US" sz="2200" b="1" dirty="0" smtClean="0">
              <a:solidFill>
                <a:srgbClr val="0070C0"/>
              </a:solidFill>
              <a:cs typeface="Times New Roman"/>
            </a:endParaRPr>
          </a:p>
          <a:p>
            <a:pPr marL="0" indent="0" algn="ctr">
              <a:buNone/>
              <a:defRPr/>
            </a:pPr>
            <a:endParaRPr lang="en-US" sz="2200" b="1" dirty="0">
              <a:solidFill>
                <a:srgbClr val="0070C0"/>
              </a:solidFill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4:  Chemical Bonding and Chemical Reactions</a:t>
            </a:r>
          </a:p>
        </p:txBody>
      </p:sp>
      <p:pic>
        <p:nvPicPr>
          <p:cNvPr id="7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2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0" y="821665"/>
            <a:ext cx="346069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dirty="0">
                <a:solidFill>
                  <a:schemeClr val="accent2"/>
                </a:solidFill>
              </a:rPr>
              <a:t>4.1  Reaction Stoichiometry</a:t>
            </a:r>
            <a:endParaRPr lang="ar-SA" sz="2200" b="1" dirty="0">
              <a:solidFill>
                <a:schemeClr val="accent2"/>
              </a:solidFill>
            </a:endParaRPr>
          </a:p>
        </p:txBody>
      </p:sp>
      <p:sp>
        <p:nvSpPr>
          <p:cNvPr id="19" name="Rectangle 18"/>
          <p:cNvSpPr>
            <a:spLocks noGrp="1" noChangeArrowheads="1"/>
          </p:cNvSpPr>
          <p:nvPr/>
        </p:nvSpPr>
        <p:spPr bwMode="auto">
          <a:xfrm>
            <a:off x="-3451382" y="3388678"/>
            <a:ext cx="8435975" cy="524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en-GB" altLang="en-US" sz="2800" dirty="0" smtClean="0">
              <a:solidFill>
                <a:srgbClr val="99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06330" y="3121005"/>
            <a:ext cx="11141544" cy="3725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857250" rtl="0" eaLnBrk="1" latinLnBrk="0" hangingPunct="1">
              <a:lnSpc>
                <a:spcPct val="90000"/>
              </a:lnSpc>
              <a:spcBef>
                <a:spcPts val="1125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625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2975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000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125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50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4375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ClrTx/>
              <a:buSzTx/>
              <a:buNone/>
            </a:pPr>
            <a:endParaRPr lang="en-US" altLang="en-US" sz="2200" b="1" dirty="0" smtClean="0"/>
          </a:p>
          <a:p>
            <a:pPr marL="0" indent="0">
              <a:spcBef>
                <a:spcPct val="50000"/>
              </a:spcBef>
              <a:buClrTx/>
              <a:buSzTx/>
              <a:buNone/>
            </a:pPr>
            <a:r>
              <a:rPr lang="en-US" altLang="en-US" sz="2200" b="1" dirty="0" smtClean="0"/>
              <a:t>3- Use coefficients in balanced equation to calculate the number of moles of the sought quantity</a:t>
            </a:r>
            <a:r>
              <a:rPr lang="ar-SA" altLang="en-US" sz="2200" b="1" dirty="0" smtClean="0"/>
              <a:t> </a:t>
            </a:r>
            <a:r>
              <a:rPr lang="en-GB" altLang="en-US" sz="2200" b="1" dirty="0" smtClean="0"/>
              <a:t> →</a:t>
            </a:r>
            <a:r>
              <a:rPr lang="ar-SA" altLang="en-US" sz="2200" b="1" dirty="0" smtClean="0"/>
              <a:t> </a:t>
            </a:r>
            <a:r>
              <a:rPr lang="en-GB" altLang="en-US" sz="2200" b="1" dirty="0" smtClean="0"/>
              <a:t>mole ratio (from the balanced equation): </a:t>
            </a:r>
          </a:p>
          <a:p>
            <a:pPr marL="609600" indent="-609600"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 b="1" dirty="0" smtClean="0"/>
              <a:t>      1 mole </a:t>
            </a:r>
            <a:r>
              <a:rPr lang="en-GB" altLang="en-US" sz="2200" b="1" dirty="0" smtClean="0"/>
              <a:t>C</a:t>
            </a:r>
            <a:r>
              <a:rPr lang="en-GB" altLang="en-US" sz="2200" b="1" baseline="-25000" dirty="0" smtClean="0"/>
              <a:t>6</a:t>
            </a:r>
            <a:r>
              <a:rPr lang="en-GB" altLang="en-US" sz="2200" b="1" dirty="0" smtClean="0"/>
              <a:t>H</a:t>
            </a:r>
            <a:r>
              <a:rPr lang="en-GB" altLang="en-US" sz="2200" b="1" baseline="-25000" dirty="0" smtClean="0"/>
              <a:t>12</a:t>
            </a:r>
            <a:r>
              <a:rPr lang="en-GB" altLang="en-US" sz="2200" b="1" dirty="0" smtClean="0"/>
              <a:t>O</a:t>
            </a:r>
            <a:r>
              <a:rPr lang="en-GB" altLang="en-US" sz="2200" b="1" baseline="-25000" dirty="0" smtClean="0"/>
              <a:t>6  </a:t>
            </a:r>
            <a:r>
              <a:rPr lang="en-GB" altLang="en-US" sz="2200" b="1" dirty="0" smtClean="0"/>
              <a:t>→</a:t>
            </a:r>
            <a:r>
              <a:rPr lang="ar-SA" altLang="en-US" sz="2200" b="1" baseline="-25000" dirty="0" smtClean="0"/>
              <a:t> </a:t>
            </a:r>
            <a:r>
              <a:rPr lang="en-GB" altLang="en-US" sz="2200" b="1" dirty="0" smtClean="0"/>
              <a:t>6 mole CO</a:t>
            </a:r>
            <a:r>
              <a:rPr lang="en-GB" altLang="en-US" sz="2200" b="1" baseline="-25000" dirty="0" smtClean="0"/>
              <a:t>2</a:t>
            </a:r>
            <a:endParaRPr lang="ar-SA" altLang="en-US" sz="2200" b="1" baseline="-25000" dirty="0" smtClean="0"/>
          </a:p>
          <a:p>
            <a:pPr marL="609600" indent="-609600"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200" b="1" dirty="0" smtClean="0"/>
              <a:t>4.754 mole</a:t>
            </a:r>
            <a:r>
              <a:rPr lang="en-GB" altLang="en-US" sz="2200" b="1" dirty="0"/>
              <a:t> C</a:t>
            </a:r>
            <a:r>
              <a:rPr lang="en-GB" altLang="en-US" sz="2200" b="1" baseline="-25000" dirty="0"/>
              <a:t>6</a:t>
            </a:r>
            <a:r>
              <a:rPr lang="en-GB" altLang="en-US" sz="2200" b="1" dirty="0"/>
              <a:t>H</a:t>
            </a:r>
            <a:r>
              <a:rPr lang="en-GB" altLang="en-US" sz="2200" b="1" baseline="-25000" dirty="0"/>
              <a:t>12</a:t>
            </a:r>
            <a:r>
              <a:rPr lang="en-GB" altLang="en-US" sz="2200" b="1" dirty="0"/>
              <a:t>O</a:t>
            </a:r>
            <a:r>
              <a:rPr lang="en-GB" altLang="en-US" sz="2200" b="1" baseline="-25000" dirty="0"/>
              <a:t>6</a:t>
            </a:r>
            <a:r>
              <a:rPr lang="en-GB" altLang="en-US" sz="2200" b="1" dirty="0" smtClean="0"/>
              <a:t> →</a:t>
            </a:r>
            <a:r>
              <a:rPr lang="ar-SA" altLang="en-US" sz="2200" b="1" dirty="0" smtClean="0"/>
              <a:t> </a:t>
            </a:r>
            <a:r>
              <a:rPr lang="en-GB" altLang="en-US" sz="2200" b="1" dirty="0" smtClean="0"/>
              <a:t>? mole CO</a:t>
            </a:r>
            <a:r>
              <a:rPr lang="en-GB" altLang="en-US" sz="2200" b="1" baseline="-25000" dirty="0" smtClean="0"/>
              <a:t>2</a:t>
            </a:r>
            <a:endParaRPr lang="en-US" altLang="en-US" sz="2200" b="1" baseline="-25000" dirty="0" smtClean="0"/>
          </a:p>
          <a:p>
            <a:pPr marL="609600" indent="-609600" algn="ctr"/>
            <a:endParaRPr lang="en-GB" altLang="en-US" sz="2200" dirty="0" smtClean="0">
              <a:solidFill>
                <a:srgbClr val="A50021"/>
              </a:solidFill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-350870" y="580546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graphicFrame>
        <p:nvGraphicFramePr>
          <p:cNvPr id="22" name="Object 4"/>
          <p:cNvGraphicFramePr>
            <a:graphicFrameLocks noChangeAspect="1"/>
          </p:cNvGraphicFramePr>
          <p:nvPr>
            <p:extLst/>
          </p:nvPr>
        </p:nvGraphicFramePr>
        <p:xfrm>
          <a:off x="3378772" y="5699083"/>
          <a:ext cx="5163533" cy="811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2" name="Equation" r:id="rId4" imgW="2489200" imgH="393700" progId="Equation.3">
                  <p:embed/>
                </p:oleObj>
              </mc:Choice>
              <mc:Fallback>
                <p:oleObj name="Equation" r:id="rId4" imgW="2489200" imgH="393700" progId="Equation.3">
                  <p:embed/>
                  <p:pic>
                    <p:nvPicPr>
                      <p:cNvPr id="2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772" y="5699083"/>
                        <a:ext cx="5163533" cy="8113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528327-157D-A047-89AD-65B42852156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463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>
          <a:xfrm>
            <a:off x="3474649" y="1226708"/>
            <a:ext cx="8572500" cy="394276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428625" tIns="42863" rIns="85725" bIns="42863" rtlCol="0" anchor="t">
            <a:spAutoFit/>
          </a:bodyPr>
          <a:lstStyle/>
          <a:p>
            <a:pPr eaLnBrk="1" hangingPunct="1"/>
            <a:r>
              <a:rPr lang="en-US" altLang="en-US" sz="2200" b="1" cap="none" dirty="0" smtClean="0">
                <a:solidFill>
                  <a:srgbClr val="ED6B06"/>
                </a:solidFill>
                <a:ea typeface="ヒラギノ角ゴ Pro W3" pitchFamily="127" charset="-128"/>
                <a:cs typeface="Arial" panose="020B0604020202020204" pitchFamily="34" charset="0"/>
              </a:rPr>
              <a:t>1- Acid–base Reactions</a:t>
            </a:r>
          </a:p>
        </p:txBody>
      </p:sp>
      <p:sp>
        <p:nvSpPr>
          <p:cNvPr id="116739" name="Content Placeholder 2"/>
          <p:cNvSpPr>
            <a:spLocks noGrp="1"/>
          </p:cNvSpPr>
          <p:nvPr>
            <p:ph idx="1"/>
          </p:nvPr>
        </p:nvSpPr>
        <p:spPr>
          <a:xfrm>
            <a:off x="202070" y="1535191"/>
            <a:ext cx="10770730" cy="53578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US" altLang="en-US" sz="2200" b="1" dirty="0">
                <a:solidFill>
                  <a:schemeClr val="accent2"/>
                </a:solidFill>
                <a:ea typeface="ヒラギノ角ゴ Pro W3" pitchFamily="127" charset="-128"/>
              </a:rPr>
              <a:t>Arrhenius Definitions:</a:t>
            </a:r>
            <a:endParaRPr lang="en-US" altLang="en-US" sz="2200" dirty="0">
              <a:solidFill>
                <a:schemeClr val="accent2"/>
              </a:solidFill>
              <a:ea typeface="ヒラギノ角ゴ Pro W3" pitchFamily="127" charset="-128"/>
            </a:endParaRPr>
          </a:p>
          <a:p>
            <a:pPr>
              <a:lnSpc>
                <a:spcPct val="100000"/>
              </a:lnSpc>
            </a:pPr>
            <a:r>
              <a:rPr lang="en-US" altLang="en-US" sz="2200" b="1" dirty="0">
                <a:solidFill>
                  <a:schemeClr val="accent2"/>
                </a:solidFill>
                <a:ea typeface="ヒラギノ角ゴ Pro W3" pitchFamily="127" charset="-128"/>
              </a:rPr>
              <a:t>Base: </a:t>
            </a:r>
            <a:r>
              <a:rPr lang="en-US" altLang="en-US" sz="2200" b="1" dirty="0">
                <a:ea typeface="ヒラギノ角ゴ Pro W3" pitchFamily="127" charset="-128"/>
              </a:rPr>
              <a:t>Substance that produces </a:t>
            </a:r>
            <a:r>
              <a:rPr lang="en-US" altLang="en-US" sz="2200" b="1" dirty="0" smtClean="0">
                <a:ea typeface="ヒラギノ角ゴ Pro W3" pitchFamily="127" charset="-128"/>
              </a:rPr>
              <a:t>OH</a:t>
            </a:r>
            <a:r>
              <a:rPr lang="en-US" altLang="en-US" sz="2200" b="1" baseline="30000" dirty="0" smtClean="0">
                <a:ea typeface="ヒラギノ角ゴ Pro W3" pitchFamily="127" charset="-128"/>
              </a:rPr>
              <a:t>-</a:t>
            </a:r>
            <a:r>
              <a:rPr lang="en-US" altLang="en-US" sz="2200" b="1" dirty="0" smtClean="0">
                <a:ea typeface="ヒラギノ角ゴ Pro W3" pitchFamily="127" charset="-128"/>
              </a:rPr>
              <a:t> </a:t>
            </a:r>
            <a:r>
              <a:rPr lang="en-US" altLang="en-US" sz="2200" b="1" dirty="0">
                <a:ea typeface="ヒラギノ角ゴ Pro W3" pitchFamily="127" charset="-128"/>
              </a:rPr>
              <a:t>ions in aqueous solution.</a:t>
            </a:r>
          </a:p>
          <a:p>
            <a:pPr lvl="1" algn="ctr">
              <a:lnSpc>
                <a:spcPct val="100000"/>
              </a:lnSpc>
              <a:buFontTx/>
              <a:buNone/>
            </a:pPr>
            <a:r>
              <a:rPr lang="en-US" altLang="en-US" sz="2200" dirty="0">
                <a:ea typeface="ヒラギノ角ゴ Pro W3" pitchFamily="127" charset="-128"/>
              </a:rPr>
              <a:t>	</a:t>
            </a:r>
            <a:r>
              <a:rPr lang="en-US" altLang="en-US" sz="2200" dirty="0" err="1">
                <a:solidFill>
                  <a:srgbClr val="333399"/>
                </a:solidFill>
                <a:ea typeface="ヒラギノ角ゴ Pro W3" pitchFamily="127" charset="-128"/>
              </a:rPr>
              <a:t>NaOH</a:t>
            </a:r>
            <a:r>
              <a:rPr lang="en-US" altLang="en-US" sz="2200" dirty="0">
                <a:solidFill>
                  <a:srgbClr val="333399"/>
                </a:solidFill>
                <a:ea typeface="ヒラギノ角ゴ Pro W3" pitchFamily="127" charset="-128"/>
              </a:rPr>
              <a:t>(</a:t>
            </a:r>
            <a:r>
              <a:rPr lang="en-US" altLang="en-US" sz="2200" i="1" dirty="0" err="1">
                <a:solidFill>
                  <a:srgbClr val="333399"/>
                </a:solidFill>
                <a:ea typeface="ヒラギノ角ゴ Pro W3" pitchFamily="127" charset="-128"/>
              </a:rPr>
              <a:t>aq</a:t>
            </a:r>
            <a:r>
              <a:rPr lang="en-US" altLang="en-US" sz="2200" dirty="0">
                <a:solidFill>
                  <a:srgbClr val="333399"/>
                </a:solidFill>
                <a:ea typeface="ヒラギノ角ゴ Pro W3" pitchFamily="127" charset="-128"/>
              </a:rPr>
              <a:t>) </a:t>
            </a:r>
            <a:r>
              <a:rPr lang="en-US" altLang="en-US" sz="2200" dirty="0">
                <a:solidFill>
                  <a:srgbClr val="333399"/>
                </a:solidFill>
                <a:latin typeface="Times New Roman" panose="02020603050405020304" pitchFamily="18" charset="0"/>
                <a:ea typeface="ヒラギノ角ゴ Pro W3" pitchFamily="127" charset="-128"/>
                <a:cs typeface="Times New Roman" panose="02020603050405020304" pitchFamily="18" charset="0"/>
              </a:rPr>
              <a:t>→ </a:t>
            </a:r>
            <a:r>
              <a:rPr lang="en-US" altLang="en-US" sz="2200" dirty="0">
                <a:solidFill>
                  <a:srgbClr val="333399"/>
                </a:solidFill>
                <a:ea typeface="ヒラギノ角ゴ Pro W3" pitchFamily="127" charset="-128"/>
              </a:rPr>
              <a:t>Na</a:t>
            </a:r>
            <a:r>
              <a:rPr lang="en-US" altLang="en-US" sz="2200" baseline="30000" dirty="0">
                <a:solidFill>
                  <a:srgbClr val="333399"/>
                </a:solidFill>
                <a:ea typeface="ヒラギノ角ゴ Pro W3" pitchFamily="127" charset="-128"/>
              </a:rPr>
              <a:t>+</a:t>
            </a:r>
            <a:r>
              <a:rPr lang="en-US" altLang="en-US" sz="2200" dirty="0">
                <a:solidFill>
                  <a:srgbClr val="333399"/>
                </a:solidFill>
                <a:ea typeface="ヒラギノ角ゴ Pro W3" pitchFamily="127" charset="-128"/>
              </a:rPr>
              <a:t>(</a:t>
            </a:r>
            <a:r>
              <a:rPr lang="en-US" altLang="en-US" sz="2200" i="1" dirty="0" err="1">
                <a:solidFill>
                  <a:srgbClr val="333399"/>
                </a:solidFill>
                <a:ea typeface="ヒラギノ角ゴ Pro W3" pitchFamily="127" charset="-128"/>
              </a:rPr>
              <a:t>aq</a:t>
            </a:r>
            <a:r>
              <a:rPr lang="en-US" altLang="en-US" sz="2200" dirty="0">
                <a:solidFill>
                  <a:srgbClr val="333399"/>
                </a:solidFill>
                <a:ea typeface="ヒラギノ角ゴ Pro W3" pitchFamily="127" charset="-128"/>
              </a:rPr>
              <a:t>) + OH</a:t>
            </a:r>
            <a:r>
              <a:rPr lang="en-US" altLang="en-US" sz="2200" baseline="30000" dirty="0">
                <a:solidFill>
                  <a:srgbClr val="333399"/>
                </a:solidFill>
                <a:ea typeface="ヒラギノ角ゴ Pro W3" pitchFamily="127" charset="-128"/>
              </a:rPr>
              <a:t>–</a:t>
            </a:r>
            <a:r>
              <a:rPr lang="en-US" altLang="en-US" sz="2200" dirty="0">
                <a:solidFill>
                  <a:srgbClr val="333399"/>
                </a:solidFill>
                <a:ea typeface="ヒラギノ角ゴ Pro W3" pitchFamily="127" charset="-128"/>
              </a:rPr>
              <a:t>(</a:t>
            </a:r>
            <a:r>
              <a:rPr lang="en-US" altLang="en-US" sz="2200" i="1" dirty="0" err="1">
                <a:solidFill>
                  <a:srgbClr val="333399"/>
                </a:solidFill>
                <a:ea typeface="ヒラギノ角ゴ Pro W3" pitchFamily="127" charset="-128"/>
              </a:rPr>
              <a:t>aq</a:t>
            </a:r>
            <a:r>
              <a:rPr lang="en-US" altLang="en-US" sz="2200" dirty="0" smtClean="0">
                <a:solidFill>
                  <a:srgbClr val="333399"/>
                </a:solidFill>
                <a:ea typeface="ヒラギノ角ゴ Pro W3" pitchFamily="127" charset="-128"/>
              </a:rPr>
              <a:t>)</a:t>
            </a:r>
          </a:p>
          <a:p>
            <a:pPr lvl="1" algn="ctr">
              <a:lnSpc>
                <a:spcPct val="100000"/>
              </a:lnSpc>
              <a:buFontTx/>
              <a:buNone/>
            </a:pPr>
            <a:endParaRPr lang="en-US" altLang="en-US" sz="2200" dirty="0">
              <a:solidFill>
                <a:srgbClr val="333399"/>
              </a:solidFill>
              <a:ea typeface="ヒラギノ角ゴ Pro W3" pitchFamily="127" charset="-128"/>
            </a:endParaRPr>
          </a:p>
          <a:p>
            <a:pPr>
              <a:lnSpc>
                <a:spcPct val="100000"/>
              </a:lnSpc>
            </a:pPr>
            <a:r>
              <a:rPr lang="en-US" altLang="en-US" sz="2200" b="1" dirty="0" smtClean="0">
                <a:solidFill>
                  <a:schemeClr val="accent2"/>
                </a:solidFill>
                <a:ea typeface="ヒラギノ角ゴ Pro W3" pitchFamily="127" charset="-128"/>
              </a:rPr>
              <a:t>Acid</a:t>
            </a:r>
            <a:r>
              <a:rPr lang="en-US" altLang="en-US" sz="2200" b="1" dirty="0">
                <a:solidFill>
                  <a:schemeClr val="accent2"/>
                </a:solidFill>
                <a:ea typeface="ヒラギノ角ゴ Pro W3" pitchFamily="127" charset="-128"/>
              </a:rPr>
              <a:t>: </a:t>
            </a:r>
            <a:r>
              <a:rPr lang="en-US" altLang="en-US" sz="2200" b="1" dirty="0">
                <a:ea typeface="ヒラギノ角ゴ Pro W3" pitchFamily="127" charset="-128"/>
              </a:rPr>
              <a:t>Substance that produces </a:t>
            </a:r>
            <a:r>
              <a:rPr lang="en-US" altLang="en-US" sz="2200" b="1" dirty="0" smtClean="0">
                <a:ea typeface="ヒラギノ角ゴ Pro W3" pitchFamily="127" charset="-128"/>
              </a:rPr>
              <a:t>H</a:t>
            </a:r>
            <a:r>
              <a:rPr lang="en-US" altLang="en-US" sz="2200" b="1" baseline="30000" dirty="0" smtClean="0">
                <a:ea typeface="ヒラギノ角ゴ Pro W3" pitchFamily="127" charset="-128"/>
              </a:rPr>
              <a:t>+ </a:t>
            </a:r>
            <a:r>
              <a:rPr lang="en-US" altLang="en-US" sz="2200" b="1" dirty="0" smtClean="0">
                <a:ea typeface="ヒラギノ角ゴ Pro W3" pitchFamily="127" charset="-128"/>
              </a:rPr>
              <a:t>ions </a:t>
            </a:r>
            <a:r>
              <a:rPr lang="en-US" altLang="en-US" sz="2200" b="1" dirty="0">
                <a:ea typeface="ヒラギノ角ゴ Pro W3" pitchFamily="127" charset="-128"/>
              </a:rPr>
              <a:t>in aqueous </a:t>
            </a:r>
            <a:r>
              <a:rPr lang="en-US" altLang="en-US" sz="2200" b="1" dirty="0" smtClean="0">
                <a:ea typeface="ヒラギノ角ゴ Pro W3" pitchFamily="127" charset="-128"/>
              </a:rPr>
              <a:t>solution.</a:t>
            </a:r>
            <a:endParaRPr lang="en-US" altLang="en-US" sz="2200" b="1" dirty="0">
              <a:ea typeface="ヒラギノ角ゴ Pro W3" pitchFamily="127" charset="-128"/>
            </a:endParaRPr>
          </a:p>
          <a:p>
            <a:pPr lvl="1" algn="ctr">
              <a:lnSpc>
                <a:spcPct val="100000"/>
              </a:lnSpc>
              <a:buFontTx/>
              <a:buNone/>
            </a:pPr>
            <a:r>
              <a:rPr lang="en-US" altLang="en-US" sz="2200" dirty="0" smtClean="0">
                <a:ea typeface="ヒラギノ角ゴ Pro W3" pitchFamily="127" charset="-128"/>
              </a:rPr>
              <a:t>	</a:t>
            </a:r>
            <a:r>
              <a:rPr lang="en-US" altLang="en-US" sz="2200" dirty="0" err="1" smtClean="0">
                <a:solidFill>
                  <a:srgbClr val="333399"/>
                </a:solidFill>
                <a:ea typeface="ヒラギノ角ゴ Pro W3" pitchFamily="127" charset="-128"/>
              </a:rPr>
              <a:t>HCl</a:t>
            </a:r>
            <a:r>
              <a:rPr lang="en-US" altLang="en-US" sz="2200" dirty="0" smtClean="0">
                <a:solidFill>
                  <a:srgbClr val="333399"/>
                </a:solidFill>
                <a:ea typeface="ヒラギノ角ゴ Pro W3" pitchFamily="127" charset="-128"/>
              </a:rPr>
              <a:t>(</a:t>
            </a:r>
            <a:r>
              <a:rPr lang="en-US" altLang="en-US" sz="2200" i="1" dirty="0" err="1" smtClean="0">
                <a:solidFill>
                  <a:srgbClr val="333399"/>
                </a:solidFill>
                <a:ea typeface="ヒラギノ角ゴ Pro W3" pitchFamily="127" charset="-128"/>
              </a:rPr>
              <a:t>aq</a:t>
            </a:r>
            <a:r>
              <a:rPr lang="en-US" altLang="en-US" sz="2200" dirty="0" smtClean="0">
                <a:solidFill>
                  <a:srgbClr val="333399"/>
                </a:solidFill>
                <a:ea typeface="ヒラギノ角ゴ Pro W3" pitchFamily="127" charset="-128"/>
              </a:rPr>
              <a:t>) </a:t>
            </a:r>
            <a:r>
              <a:rPr lang="en-US" altLang="en-US" sz="2200" dirty="0" smtClean="0">
                <a:solidFill>
                  <a:srgbClr val="333399"/>
                </a:solidFill>
                <a:latin typeface="Times New Roman" panose="02020603050405020304" pitchFamily="18" charset="0"/>
                <a:ea typeface="ヒラギノ角ゴ Pro W3" pitchFamily="127" charset="-128"/>
                <a:cs typeface="Times New Roman" panose="02020603050405020304" pitchFamily="18" charset="0"/>
              </a:rPr>
              <a:t>→</a:t>
            </a:r>
            <a:r>
              <a:rPr lang="en-US" altLang="en-US" sz="2200" dirty="0" smtClean="0">
                <a:solidFill>
                  <a:srgbClr val="333399"/>
                </a:solidFill>
                <a:ea typeface="ヒラギノ角ゴ Pro W3" pitchFamily="127" charset="-128"/>
              </a:rPr>
              <a:t>H</a:t>
            </a:r>
            <a:r>
              <a:rPr lang="en-US" altLang="en-US" sz="2200" baseline="30000" dirty="0" smtClean="0">
                <a:solidFill>
                  <a:srgbClr val="333399"/>
                </a:solidFill>
                <a:ea typeface="ヒラギノ角ゴ Pro W3" pitchFamily="127" charset="-128"/>
              </a:rPr>
              <a:t>+</a:t>
            </a:r>
            <a:r>
              <a:rPr lang="en-US" altLang="en-US" sz="2200" dirty="0" smtClean="0">
                <a:solidFill>
                  <a:srgbClr val="333399"/>
                </a:solidFill>
                <a:ea typeface="ヒラギノ角ゴ Pro W3" pitchFamily="127" charset="-128"/>
              </a:rPr>
              <a:t>(</a:t>
            </a:r>
            <a:r>
              <a:rPr lang="en-US" altLang="en-US" sz="2200" i="1" dirty="0" err="1" smtClean="0">
                <a:solidFill>
                  <a:srgbClr val="333399"/>
                </a:solidFill>
                <a:ea typeface="ヒラギノ角ゴ Pro W3" pitchFamily="127" charset="-128"/>
              </a:rPr>
              <a:t>aq</a:t>
            </a:r>
            <a:r>
              <a:rPr lang="en-US" altLang="en-US" sz="2200" dirty="0" smtClean="0">
                <a:solidFill>
                  <a:srgbClr val="333399"/>
                </a:solidFill>
                <a:ea typeface="ヒラギノ角ゴ Pro W3" pitchFamily="127" charset="-128"/>
              </a:rPr>
              <a:t>) + Cl</a:t>
            </a:r>
            <a:r>
              <a:rPr lang="en-US" altLang="en-US" sz="2200" baseline="30000" dirty="0" smtClean="0">
                <a:solidFill>
                  <a:srgbClr val="333399"/>
                </a:solidFill>
                <a:ea typeface="ヒラギノ角ゴ Pro W3" pitchFamily="127" charset="-128"/>
              </a:rPr>
              <a:t>–</a:t>
            </a:r>
            <a:r>
              <a:rPr lang="en-US" altLang="en-US" sz="2200" dirty="0" smtClean="0">
                <a:solidFill>
                  <a:srgbClr val="333399"/>
                </a:solidFill>
                <a:ea typeface="ヒラギノ角ゴ Pro W3" pitchFamily="127" charset="-128"/>
              </a:rPr>
              <a:t>(</a:t>
            </a:r>
            <a:r>
              <a:rPr lang="en-US" altLang="en-US" sz="2200" i="1" dirty="0" err="1" smtClean="0">
                <a:solidFill>
                  <a:srgbClr val="333399"/>
                </a:solidFill>
                <a:ea typeface="ヒラギノ角ゴ Pro W3" pitchFamily="127" charset="-128"/>
              </a:rPr>
              <a:t>aq</a:t>
            </a:r>
            <a:r>
              <a:rPr lang="en-US" altLang="en-US" sz="2200" dirty="0" smtClean="0">
                <a:solidFill>
                  <a:srgbClr val="333399"/>
                </a:solidFill>
                <a:ea typeface="ヒラギノ角ゴ Pro W3" pitchFamily="127" charset="-128"/>
              </a:rPr>
              <a:t>)</a:t>
            </a:r>
          </a:p>
          <a:p>
            <a:pPr lvl="1">
              <a:lnSpc>
                <a:spcPct val="100000"/>
              </a:lnSpc>
            </a:pPr>
            <a:r>
              <a:rPr lang="en-US" altLang="en-US" sz="2200" dirty="0" smtClean="0">
                <a:ea typeface="ヒラギノ角ゴ Pro W3" pitchFamily="127" charset="-128"/>
              </a:rPr>
              <a:t>Some acids—called </a:t>
            </a:r>
            <a:r>
              <a:rPr lang="en-US" altLang="en-US" sz="2200" b="1" dirty="0" err="1" smtClean="0">
                <a:ea typeface="ヒラギノ角ゴ Pro W3" pitchFamily="127" charset="-128"/>
              </a:rPr>
              <a:t>polyprotic</a:t>
            </a:r>
            <a:r>
              <a:rPr lang="en-US" altLang="en-US" sz="2200" b="1" dirty="0" smtClean="0">
                <a:ea typeface="ヒラギノ角ゴ Pro W3" pitchFamily="127" charset="-128"/>
              </a:rPr>
              <a:t> acids </a:t>
            </a:r>
          </a:p>
          <a:p>
            <a:pPr lvl="2">
              <a:lnSpc>
                <a:spcPct val="100000"/>
              </a:lnSpc>
            </a:pPr>
            <a:r>
              <a:rPr lang="en-US" altLang="en-US" sz="2200" dirty="0" smtClean="0">
                <a:solidFill>
                  <a:srgbClr val="333399"/>
                </a:solidFill>
                <a:ea typeface="ヒラギノ角ゴ Pro W3" pitchFamily="127" charset="-128"/>
              </a:rPr>
              <a:t>These acids contain </a:t>
            </a:r>
            <a:r>
              <a:rPr lang="en-US" altLang="en-US" sz="2200" b="1" dirty="0" smtClean="0">
                <a:solidFill>
                  <a:srgbClr val="333399"/>
                </a:solidFill>
                <a:ea typeface="ヒラギノ角ゴ Pro W3" pitchFamily="127" charset="-128"/>
              </a:rPr>
              <a:t>more</a:t>
            </a:r>
            <a:r>
              <a:rPr lang="en-US" altLang="en-US" sz="2200" dirty="0" smtClean="0">
                <a:solidFill>
                  <a:srgbClr val="333399"/>
                </a:solidFill>
                <a:ea typeface="ヒラギノ角ゴ Pro W3" pitchFamily="127" charset="-128"/>
              </a:rPr>
              <a:t> than one </a:t>
            </a:r>
            <a:r>
              <a:rPr lang="en-US" altLang="en-US" sz="2200" dirty="0" err="1" smtClean="0">
                <a:solidFill>
                  <a:srgbClr val="333399"/>
                </a:solidFill>
                <a:ea typeface="ヒラギノ角ゴ Pro W3" pitchFamily="127" charset="-128"/>
              </a:rPr>
              <a:t>ionizable</a:t>
            </a:r>
            <a:r>
              <a:rPr lang="en-US" altLang="en-US" sz="2200" dirty="0" smtClean="0">
                <a:solidFill>
                  <a:srgbClr val="333399"/>
                </a:solidFill>
                <a:ea typeface="ヒラギノ角ゴ Pro W3" pitchFamily="127" charset="-128"/>
              </a:rPr>
              <a:t> proton and release them sequentially. </a:t>
            </a:r>
          </a:p>
          <a:p>
            <a:pPr lvl="2">
              <a:lnSpc>
                <a:spcPct val="100000"/>
              </a:lnSpc>
            </a:pPr>
            <a:r>
              <a:rPr lang="en-US" altLang="en-US" sz="2200" b="1" dirty="0">
                <a:solidFill>
                  <a:srgbClr val="333399"/>
                </a:solidFill>
                <a:ea typeface="ヒラギノ角ゴ Pro W3" pitchFamily="127" charset="-128"/>
              </a:rPr>
              <a:t>E</a:t>
            </a:r>
            <a:r>
              <a:rPr lang="en-US" altLang="en-US" sz="2200" b="1" dirty="0" smtClean="0">
                <a:solidFill>
                  <a:srgbClr val="333399"/>
                </a:solidFill>
                <a:ea typeface="ヒラギノ角ゴ Pro W3" pitchFamily="127" charset="-128"/>
              </a:rPr>
              <a:t>xample</a:t>
            </a:r>
            <a:r>
              <a:rPr lang="en-US" altLang="en-US" sz="2200" dirty="0" smtClean="0">
                <a:solidFill>
                  <a:srgbClr val="333399"/>
                </a:solidFill>
                <a:ea typeface="ヒラギノ角ゴ Pro W3" pitchFamily="127" charset="-128"/>
              </a:rPr>
              <a:t>, sulfuric acid, H</a:t>
            </a:r>
            <a:r>
              <a:rPr lang="en-US" altLang="en-US" sz="2200" baseline="-25000" dirty="0" smtClean="0">
                <a:solidFill>
                  <a:srgbClr val="333399"/>
                </a:solidFill>
                <a:ea typeface="ヒラギノ角ゴ Pro W3" pitchFamily="127" charset="-128"/>
              </a:rPr>
              <a:t>2</a:t>
            </a:r>
            <a:r>
              <a:rPr lang="en-US" altLang="en-US" sz="2200" dirty="0" smtClean="0">
                <a:solidFill>
                  <a:srgbClr val="333399"/>
                </a:solidFill>
                <a:ea typeface="ヒラギノ角ゴ Pro W3" pitchFamily="127" charset="-128"/>
              </a:rPr>
              <a:t>SO</a:t>
            </a:r>
            <a:r>
              <a:rPr lang="en-US" altLang="en-US" sz="2200" baseline="-25000" dirty="0" smtClean="0">
                <a:solidFill>
                  <a:srgbClr val="333399"/>
                </a:solidFill>
                <a:ea typeface="ヒラギノ角ゴ Pro W3" pitchFamily="127" charset="-128"/>
              </a:rPr>
              <a:t>4 </a:t>
            </a:r>
            <a:r>
              <a:rPr lang="en-US" altLang="en-US" sz="2200" dirty="0" smtClean="0">
                <a:solidFill>
                  <a:srgbClr val="333399"/>
                </a:solidFill>
                <a:ea typeface="ヒラギノ角ゴ Pro W3" pitchFamily="127" charset="-128"/>
              </a:rPr>
              <a:t>is a </a:t>
            </a:r>
            <a:r>
              <a:rPr lang="en-US" altLang="en-US" sz="2200" b="1" dirty="0" smtClean="0">
                <a:solidFill>
                  <a:srgbClr val="333399"/>
                </a:solidFill>
                <a:ea typeface="ヒラギノ角ゴ Pro W3" pitchFamily="127" charset="-128"/>
              </a:rPr>
              <a:t>diprotic acid</a:t>
            </a:r>
            <a:r>
              <a:rPr lang="en-US" altLang="en-US" sz="2200" dirty="0" smtClean="0">
                <a:solidFill>
                  <a:srgbClr val="333399"/>
                </a:solidFill>
                <a:ea typeface="ヒラギノ角ゴ Pro W3" pitchFamily="127" charset="-128"/>
              </a:rPr>
              <a:t>. </a:t>
            </a:r>
          </a:p>
          <a:p>
            <a:pPr marL="514350" lvl="2" indent="0" algn="ctr">
              <a:lnSpc>
                <a:spcPct val="100000"/>
              </a:lnSpc>
              <a:buNone/>
            </a:pPr>
            <a:r>
              <a:rPr lang="en-US" altLang="en-US" sz="2200" dirty="0">
                <a:solidFill>
                  <a:srgbClr val="333399"/>
                </a:solidFill>
                <a:ea typeface="ヒラギノ角ゴ Pro W3" pitchFamily="127" charset="-128"/>
              </a:rPr>
              <a:t>H</a:t>
            </a:r>
            <a:r>
              <a:rPr lang="en-US" altLang="en-US" sz="2200" baseline="-25000" dirty="0">
                <a:solidFill>
                  <a:srgbClr val="333399"/>
                </a:solidFill>
                <a:ea typeface="ヒラギノ角ゴ Pro W3" pitchFamily="127" charset="-128"/>
              </a:rPr>
              <a:t>2</a:t>
            </a:r>
            <a:r>
              <a:rPr lang="en-US" altLang="en-US" sz="2200" dirty="0">
                <a:solidFill>
                  <a:srgbClr val="333399"/>
                </a:solidFill>
                <a:ea typeface="ヒラギノ角ゴ Pro W3" pitchFamily="127" charset="-128"/>
              </a:rPr>
              <a:t>SO</a:t>
            </a:r>
            <a:r>
              <a:rPr lang="en-US" altLang="en-US" sz="2200" baseline="-25000" dirty="0">
                <a:solidFill>
                  <a:srgbClr val="333399"/>
                </a:solidFill>
                <a:ea typeface="ヒラギノ角ゴ Pro W3" pitchFamily="127" charset="-128"/>
              </a:rPr>
              <a:t>4 </a:t>
            </a:r>
            <a:r>
              <a:rPr lang="en-US" altLang="en-US" sz="2200" i="1" dirty="0" err="1" smtClean="0">
                <a:solidFill>
                  <a:srgbClr val="333399"/>
                </a:solidFill>
                <a:ea typeface="ヒラギノ角ゴ Pro W3" pitchFamily="127" charset="-128"/>
              </a:rPr>
              <a:t>aq</a:t>
            </a:r>
            <a:r>
              <a:rPr lang="en-US" altLang="en-US" sz="2200" dirty="0">
                <a:solidFill>
                  <a:srgbClr val="333399"/>
                </a:solidFill>
                <a:ea typeface="ヒラギノ角ゴ Pro W3" pitchFamily="127" charset="-128"/>
              </a:rPr>
              <a:t>) </a:t>
            </a:r>
            <a:r>
              <a:rPr lang="en-US" altLang="en-US" sz="2200" dirty="0">
                <a:solidFill>
                  <a:srgbClr val="333399"/>
                </a:solidFill>
                <a:latin typeface="Times New Roman" panose="02020603050405020304" pitchFamily="18" charset="0"/>
                <a:ea typeface="ヒラギノ角ゴ Pro W3" pitchFamily="127" charset="-128"/>
                <a:cs typeface="Times New Roman" panose="02020603050405020304" pitchFamily="18" charset="0"/>
              </a:rPr>
              <a:t>→</a:t>
            </a:r>
            <a:r>
              <a:rPr lang="en-US" altLang="en-US" sz="2200" dirty="0">
                <a:solidFill>
                  <a:srgbClr val="333399"/>
                </a:solidFill>
                <a:ea typeface="ヒラギノ角ゴ Pro W3" pitchFamily="127" charset="-128"/>
              </a:rPr>
              <a:t>H</a:t>
            </a:r>
            <a:r>
              <a:rPr lang="en-US" altLang="en-US" sz="2200" baseline="30000" dirty="0">
                <a:solidFill>
                  <a:srgbClr val="333399"/>
                </a:solidFill>
                <a:ea typeface="ヒラギノ角ゴ Pro W3" pitchFamily="127" charset="-128"/>
              </a:rPr>
              <a:t>+</a:t>
            </a:r>
            <a:r>
              <a:rPr lang="en-US" altLang="en-US" sz="2200" dirty="0">
                <a:solidFill>
                  <a:srgbClr val="333399"/>
                </a:solidFill>
                <a:ea typeface="ヒラギノ角ゴ Pro W3" pitchFamily="127" charset="-128"/>
              </a:rPr>
              <a:t>(</a:t>
            </a:r>
            <a:r>
              <a:rPr lang="en-US" altLang="en-US" sz="2200" i="1" dirty="0" err="1">
                <a:solidFill>
                  <a:srgbClr val="333399"/>
                </a:solidFill>
                <a:ea typeface="ヒラギノ角ゴ Pro W3" pitchFamily="127" charset="-128"/>
              </a:rPr>
              <a:t>aq</a:t>
            </a:r>
            <a:r>
              <a:rPr lang="en-US" altLang="en-US" sz="2200" dirty="0">
                <a:solidFill>
                  <a:srgbClr val="333399"/>
                </a:solidFill>
                <a:ea typeface="ヒラギノ角ゴ Pro W3" pitchFamily="127" charset="-128"/>
              </a:rPr>
              <a:t>) + </a:t>
            </a:r>
            <a:r>
              <a:rPr lang="en-US" altLang="en-US" sz="2200" dirty="0" smtClean="0">
                <a:solidFill>
                  <a:srgbClr val="333399"/>
                </a:solidFill>
                <a:ea typeface="ヒラギノ角ゴ Pro W3" pitchFamily="127" charset="-128"/>
              </a:rPr>
              <a:t>HSO</a:t>
            </a:r>
            <a:r>
              <a:rPr lang="en-US" altLang="en-US" sz="2200" baseline="-25000" dirty="0" smtClean="0">
                <a:solidFill>
                  <a:srgbClr val="333399"/>
                </a:solidFill>
                <a:ea typeface="ヒラギノ角ゴ Pro W3" pitchFamily="127" charset="-128"/>
              </a:rPr>
              <a:t>4</a:t>
            </a:r>
            <a:r>
              <a:rPr lang="en-US" altLang="en-US" sz="2200" baseline="30000" dirty="0">
                <a:solidFill>
                  <a:srgbClr val="333399"/>
                </a:solidFill>
                <a:ea typeface="ヒラギノ角ゴ Pro W3" pitchFamily="127" charset="-128"/>
              </a:rPr>
              <a:t>– </a:t>
            </a:r>
            <a:r>
              <a:rPr lang="en-US" altLang="en-US" sz="2200" dirty="0" smtClean="0">
                <a:solidFill>
                  <a:srgbClr val="333399"/>
                </a:solidFill>
                <a:ea typeface="ヒラギノ角ゴ Pro W3" pitchFamily="127" charset="-128"/>
              </a:rPr>
              <a:t>(</a:t>
            </a:r>
            <a:r>
              <a:rPr lang="en-US" altLang="en-US" sz="2200" i="1" dirty="0" err="1" smtClean="0">
                <a:solidFill>
                  <a:srgbClr val="333399"/>
                </a:solidFill>
                <a:ea typeface="ヒラギノ角ゴ Pro W3" pitchFamily="127" charset="-128"/>
              </a:rPr>
              <a:t>aq</a:t>
            </a:r>
            <a:r>
              <a:rPr lang="en-US" altLang="en-US" sz="2200" dirty="0" smtClean="0">
                <a:solidFill>
                  <a:srgbClr val="333399"/>
                </a:solidFill>
                <a:ea typeface="ヒラギノ角ゴ Pro W3" pitchFamily="127" charset="-128"/>
              </a:rPr>
              <a:t>)</a:t>
            </a:r>
          </a:p>
          <a:p>
            <a:pPr marL="514350" lvl="2" indent="0" algn="ctr">
              <a:lnSpc>
                <a:spcPct val="100000"/>
              </a:lnSpc>
              <a:buNone/>
            </a:pPr>
            <a:r>
              <a:rPr lang="en-US" altLang="en-US" sz="2200" dirty="0" smtClean="0">
                <a:solidFill>
                  <a:srgbClr val="333399"/>
                </a:solidFill>
                <a:ea typeface="ヒラギノ角ゴ Pro W3" pitchFamily="127" charset="-128"/>
              </a:rPr>
              <a:t>HSO</a:t>
            </a:r>
            <a:r>
              <a:rPr lang="en-US" altLang="en-US" sz="2200" baseline="-25000" dirty="0" smtClean="0">
                <a:solidFill>
                  <a:srgbClr val="333399"/>
                </a:solidFill>
                <a:ea typeface="ヒラギノ角ゴ Pro W3" pitchFamily="127" charset="-128"/>
              </a:rPr>
              <a:t>4</a:t>
            </a:r>
            <a:r>
              <a:rPr lang="en-US" altLang="en-US" sz="2200" baseline="30000" dirty="0">
                <a:solidFill>
                  <a:srgbClr val="333399"/>
                </a:solidFill>
                <a:ea typeface="ヒラギノ角ゴ Pro W3" pitchFamily="127" charset="-128"/>
              </a:rPr>
              <a:t>–</a:t>
            </a:r>
            <a:r>
              <a:rPr lang="en-US" altLang="en-US" sz="2200" baseline="-25000" dirty="0" smtClean="0">
                <a:solidFill>
                  <a:srgbClr val="333399"/>
                </a:solidFill>
                <a:ea typeface="ヒラギノ角ゴ Pro W3" pitchFamily="127" charset="-128"/>
              </a:rPr>
              <a:t> </a:t>
            </a:r>
            <a:r>
              <a:rPr lang="en-US" altLang="en-US" sz="2200" i="1" dirty="0" err="1">
                <a:solidFill>
                  <a:srgbClr val="333399"/>
                </a:solidFill>
                <a:ea typeface="ヒラギノ角ゴ Pro W3" pitchFamily="127" charset="-128"/>
              </a:rPr>
              <a:t>aq</a:t>
            </a:r>
            <a:r>
              <a:rPr lang="en-US" altLang="en-US" sz="2200" dirty="0">
                <a:solidFill>
                  <a:srgbClr val="333399"/>
                </a:solidFill>
                <a:ea typeface="ヒラギノ角ゴ Pro W3" pitchFamily="127" charset="-128"/>
              </a:rPr>
              <a:t>) </a:t>
            </a:r>
            <a:r>
              <a:rPr lang="en-US" altLang="en-US" sz="2200" dirty="0" smtClean="0">
                <a:solidFill>
                  <a:srgbClr val="333399"/>
                </a:solidFill>
                <a:latin typeface="Times New Roman" panose="02020603050405020304" pitchFamily="18" charset="0"/>
                <a:ea typeface="ヒラギノ角ゴ Pro W3" pitchFamily="127" charset="-128"/>
                <a:cs typeface="Times New Roman" panose="02020603050405020304" pitchFamily="18" charset="0"/>
              </a:rPr>
              <a:t>↔</a:t>
            </a:r>
            <a:r>
              <a:rPr lang="en-US" altLang="en-US" sz="2200" dirty="0" smtClean="0">
                <a:solidFill>
                  <a:srgbClr val="333399"/>
                </a:solidFill>
                <a:ea typeface="ヒラギノ角ゴ Pro W3" pitchFamily="127" charset="-128"/>
              </a:rPr>
              <a:t>H</a:t>
            </a:r>
            <a:r>
              <a:rPr lang="en-US" altLang="en-US" sz="2200" baseline="30000" dirty="0">
                <a:solidFill>
                  <a:srgbClr val="333399"/>
                </a:solidFill>
                <a:ea typeface="ヒラギノ角ゴ Pro W3" pitchFamily="127" charset="-128"/>
              </a:rPr>
              <a:t>+</a:t>
            </a:r>
            <a:r>
              <a:rPr lang="en-US" altLang="en-US" sz="2200" dirty="0">
                <a:solidFill>
                  <a:srgbClr val="333399"/>
                </a:solidFill>
                <a:ea typeface="ヒラギノ角ゴ Pro W3" pitchFamily="127" charset="-128"/>
              </a:rPr>
              <a:t>(</a:t>
            </a:r>
            <a:r>
              <a:rPr lang="en-US" altLang="en-US" sz="2200" i="1" dirty="0" err="1">
                <a:solidFill>
                  <a:srgbClr val="333399"/>
                </a:solidFill>
                <a:ea typeface="ヒラギノ角ゴ Pro W3" pitchFamily="127" charset="-128"/>
              </a:rPr>
              <a:t>aq</a:t>
            </a:r>
            <a:r>
              <a:rPr lang="en-US" altLang="en-US" sz="2200" dirty="0">
                <a:solidFill>
                  <a:srgbClr val="333399"/>
                </a:solidFill>
                <a:ea typeface="ヒラギノ角ゴ Pro W3" pitchFamily="127" charset="-128"/>
              </a:rPr>
              <a:t>) + </a:t>
            </a:r>
            <a:r>
              <a:rPr lang="en-US" altLang="en-US" sz="2200" dirty="0" smtClean="0">
                <a:solidFill>
                  <a:srgbClr val="333399"/>
                </a:solidFill>
                <a:ea typeface="ヒラギノ角ゴ Pro W3" pitchFamily="127" charset="-128"/>
              </a:rPr>
              <a:t>SO</a:t>
            </a:r>
            <a:r>
              <a:rPr lang="en-US" altLang="en-US" sz="2200" baseline="-25000" dirty="0" smtClean="0">
                <a:solidFill>
                  <a:srgbClr val="333399"/>
                </a:solidFill>
                <a:ea typeface="ヒラギノ角ゴ Pro W3" pitchFamily="127" charset="-128"/>
              </a:rPr>
              <a:t>4</a:t>
            </a:r>
            <a:r>
              <a:rPr lang="en-US" altLang="en-US" sz="2200" baseline="30000" dirty="0" smtClean="0">
                <a:solidFill>
                  <a:srgbClr val="333399"/>
                </a:solidFill>
                <a:ea typeface="ヒラギノ角ゴ Pro W3" pitchFamily="127" charset="-128"/>
              </a:rPr>
              <a:t>2- </a:t>
            </a:r>
            <a:r>
              <a:rPr lang="en-US" altLang="en-US" sz="2200" dirty="0">
                <a:solidFill>
                  <a:srgbClr val="333399"/>
                </a:solidFill>
                <a:ea typeface="ヒラギノ角ゴ Pro W3" pitchFamily="127" charset="-128"/>
              </a:rPr>
              <a:t>(</a:t>
            </a:r>
            <a:r>
              <a:rPr lang="en-US" altLang="en-US" sz="2200" i="1" dirty="0" err="1">
                <a:solidFill>
                  <a:srgbClr val="333399"/>
                </a:solidFill>
                <a:ea typeface="ヒラギノ角ゴ Pro W3" pitchFamily="127" charset="-128"/>
              </a:rPr>
              <a:t>aq</a:t>
            </a:r>
            <a:r>
              <a:rPr lang="en-US" altLang="en-US" sz="2200" dirty="0">
                <a:solidFill>
                  <a:srgbClr val="333399"/>
                </a:solidFill>
                <a:ea typeface="ヒラギノ角ゴ Pro W3" pitchFamily="127" charset="-128"/>
              </a:rPr>
              <a:t>)</a:t>
            </a:r>
          </a:p>
          <a:p>
            <a:pPr marL="514350" lvl="2" indent="0" algn="ctr">
              <a:lnSpc>
                <a:spcPct val="100000"/>
              </a:lnSpc>
              <a:buNone/>
            </a:pPr>
            <a:endParaRPr lang="en-US" altLang="en-US" sz="2200" dirty="0" smtClean="0">
              <a:solidFill>
                <a:srgbClr val="333399"/>
              </a:solidFill>
              <a:ea typeface="ヒラギノ角ゴ Pro W3" pitchFamily="127" charset="-128"/>
            </a:endParaRPr>
          </a:p>
          <a:p>
            <a:pPr lvl="2">
              <a:lnSpc>
                <a:spcPct val="150000"/>
              </a:lnSpc>
            </a:pPr>
            <a:endParaRPr lang="en-US" altLang="en-US" sz="2200" dirty="0">
              <a:solidFill>
                <a:srgbClr val="333399"/>
              </a:solidFill>
              <a:ea typeface="ヒラギノ角ゴ Pro W3" pitchFamily="127" charset="-128"/>
            </a:endParaRPr>
          </a:p>
          <a:p>
            <a:pPr lvl="2">
              <a:lnSpc>
                <a:spcPct val="150000"/>
              </a:lnSpc>
            </a:pPr>
            <a:endParaRPr lang="en-US" altLang="en-US" sz="2200" dirty="0" smtClean="0">
              <a:solidFill>
                <a:srgbClr val="333399"/>
              </a:solidFill>
              <a:ea typeface="ヒラギノ角ゴ Pro W3" pitchFamily="127" charset="-12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05050CE-BB7E-486C-9D40-8A88D0ACCA8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9" name="Rectangle 15">
            <a:extLst>
              <a:ext uri="{FF2B5EF4-FFF2-40B4-BE49-F238E27FC236}">
                <a16:creationId xmlns:a16="http://schemas.microsoft.com/office/drawing/2014/main" id="{A54620E3-C484-4005-93A6-70578E358F6D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4:  Chemical Bonding and Chemical Reactions</a:t>
            </a:r>
          </a:p>
        </p:txBody>
      </p:sp>
      <p:sp>
        <p:nvSpPr>
          <p:cNvPr id="10" name="مستطيل 1">
            <a:extLst>
              <a:ext uri="{FF2B5EF4-FFF2-40B4-BE49-F238E27FC236}">
                <a16:creationId xmlns:a16="http://schemas.microsoft.com/office/drawing/2014/main" id="{696ED4D6-EEA3-4358-9C9D-B57718D07B98}"/>
              </a:ext>
            </a:extLst>
          </p:cNvPr>
          <p:cNvSpPr/>
          <p:nvPr/>
        </p:nvSpPr>
        <p:spPr>
          <a:xfrm>
            <a:off x="202070" y="773314"/>
            <a:ext cx="5979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4.8. Acid–Base </a:t>
            </a:r>
            <a:r>
              <a:rPr lang="en-US" sz="2400" b="1" dirty="0">
                <a:solidFill>
                  <a:schemeClr val="accent1"/>
                </a:solidFill>
              </a:rPr>
              <a:t>and Gas-Evolution Reactions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5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Content Placeholder 2"/>
          <p:cNvSpPr>
            <a:spLocks noGrp="1"/>
          </p:cNvSpPr>
          <p:nvPr>
            <p:ph idx="1"/>
          </p:nvPr>
        </p:nvSpPr>
        <p:spPr>
          <a:xfrm>
            <a:off x="202069" y="1841927"/>
            <a:ext cx="8350915" cy="4543723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200" dirty="0">
                <a:solidFill>
                  <a:srgbClr val="333399"/>
                </a:solidFill>
                <a:ea typeface="ヒラギノ角ゴ Pro W3" pitchFamily="127" charset="-128"/>
              </a:rPr>
              <a:t>T</a:t>
            </a:r>
            <a:r>
              <a:rPr lang="en-US" altLang="en-US" sz="2200" dirty="0" smtClean="0">
                <a:solidFill>
                  <a:srgbClr val="333399"/>
                </a:solidFill>
                <a:ea typeface="ヒラギノ角ゴ Pro W3" pitchFamily="127" charset="-128"/>
              </a:rPr>
              <a:t>he </a:t>
            </a:r>
            <a:r>
              <a:rPr lang="en-US" altLang="en-US" sz="2200" dirty="0">
                <a:solidFill>
                  <a:srgbClr val="333399"/>
                </a:solidFill>
                <a:ea typeface="ヒラギノ角ゴ Pro W3" pitchFamily="127" charset="-128"/>
              </a:rPr>
              <a:t>H from the acid molecule is donated to a water molecule to form </a:t>
            </a:r>
            <a:r>
              <a:rPr lang="en-US" altLang="en-US" sz="2200" b="1" dirty="0">
                <a:solidFill>
                  <a:srgbClr val="2D2D8A"/>
                </a:solidFill>
                <a:ea typeface="ヒラギノ角ゴ Pro W3" pitchFamily="127" charset="-128"/>
              </a:rPr>
              <a:t>hydronium ion, H</a:t>
            </a:r>
            <a:r>
              <a:rPr lang="en-US" altLang="en-US" sz="2200" b="1" baseline="-25000" dirty="0">
                <a:solidFill>
                  <a:srgbClr val="2D2D8A"/>
                </a:solidFill>
                <a:ea typeface="ヒラギノ角ゴ Pro W3" pitchFamily="127" charset="-128"/>
              </a:rPr>
              <a:t>3</a:t>
            </a:r>
            <a:r>
              <a:rPr lang="en-US" altLang="en-US" sz="2200" b="1" dirty="0">
                <a:solidFill>
                  <a:srgbClr val="2D2D8A"/>
                </a:solidFill>
                <a:ea typeface="ヒラギノ角ゴ Pro W3" pitchFamily="127" charset="-128"/>
              </a:rPr>
              <a:t>O</a:t>
            </a:r>
            <a:r>
              <a:rPr lang="en-US" altLang="en-US" sz="2200" b="1" baseline="30000" dirty="0" smtClean="0">
                <a:solidFill>
                  <a:srgbClr val="2D2D8A"/>
                </a:solidFill>
                <a:ea typeface="ヒラギノ角ゴ Pro W3" pitchFamily="127" charset="-128"/>
              </a:rPr>
              <a:t>+</a:t>
            </a:r>
            <a:r>
              <a:rPr lang="en-US" altLang="en-US" sz="2200" b="1" dirty="0" smtClean="0">
                <a:solidFill>
                  <a:srgbClr val="2D2D8A"/>
                </a:solidFill>
                <a:ea typeface="ヒラギノ角ゴ Pro W3" pitchFamily="127" charset="-128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altLang="en-US" sz="2200" dirty="0">
              <a:solidFill>
                <a:srgbClr val="333399"/>
              </a:solidFill>
              <a:ea typeface="ヒラギノ角ゴ Pro W3" pitchFamily="127" charset="-128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200" dirty="0" smtClean="0">
                <a:ea typeface="ヒラギノ角ゴ Pro W3" pitchFamily="127" charset="-128"/>
              </a:rPr>
              <a:t>In </a:t>
            </a:r>
            <a:r>
              <a:rPr lang="en-US" altLang="en-US" sz="2200" dirty="0">
                <a:ea typeface="ヒラギノ角ゴ Pro W3" pitchFamily="127" charset="-128"/>
              </a:rPr>
              <a:t>the reaction of an </a:t>
            </a:r>
            <a:r>
              <a:rPr lang="en-US" altLang="en-US" sz="2200" b="1" dirty="0">
                <a:ea typeface="ヒラギノ角ゴ Pro W3" pitchFamily="127" charset="-128"/>
              </a:rPr>
              <a:t>acid with a base</a:t>
            </a:r>
            <a:r>
              <a:rPr lang="en-US" altLang="en-US" sz="2200" dirty="0">
                <a:ea typeface="ヒラギノ角ゴ Pro W3" pitchFamily="127" charset="-128"/>
              </a:rPr>
              <a:t>, the H</a:t>
            </a:r>
            <a:r>
              <a:rPr lang="en-US" altLang="en-US" sz="2200" baseline="30000" dirty="0">
                <a:ea typeface="ヒラギノ角ゴ Pro W3" pitchFamily="127" charset="-128"/>
              </a:rPr>
              <a:t>+</a:t>
            </a:r>
            <a:r>
              <a:rPr lang="en-US" altLang="en-US" sz="2200" dirty="0">
                <a:ea typeface="ヒラギノ角ゴ Pro W3" pitchFamily="127" charset="-128"/>
              </a:rPr>
              <a:t> from the acid combines with the OH</a:t>
            </a:r>
            <a:r>
              <a:rPr lang="en-US" altLang="en-US" sz="2200" baseline="30000" dirty="0">
                <a:ea typeface="ヒラギノ角ゴ Pro W3" pitchFamily="127" charset="-128"/>
                <a:sym typeface="Symbol" panose="05050102010706020507" pitchFamily="18" charset="2"/>
              </a:rPr>
              <a:t></a:t>
            </a:r>
            <a:r>
              <a:rPr lang="en-US" altLang="en-US" sz="2200" dirty="0">
                <a:ea typeface="ヒラギノ角ゴ Pro W3" pitchFamily="127" charset="-128"/>
              </a:rPr>
              <a:t> from the base to make </a:t>
            </a:r>
            <a:r>
              <a:rPr lang="en-US" altLang="en-US" sz="2200" b="1" dirty="0">
                <a:ea typeface="ヒラギノ角ゴ Pro W3" pitchFamily="127" charset="-128"/>
              </a:rPr>
              <a:t>water</a:t>
            </a:r>
            <a:r>
              <a:rPr lang="en-US" altLang="en-US" sz="2200" dirty="0">
                <a:ea typeface="ヒラギノ角ゴ Pro W3" pitchFamily="127" charset="-128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200" dirty="0">
                <a:ea typeface="ヒラギノ角ゴ Pro W3" pitchFamily="127" charset="-128"/>
              </a:rPr>
              <a:t>The cation from the base combines with the anion from the acid to make the </a:t>
            </a:r>
            <a:r>
              <a:rPr lang="en-US" altLang="en-US" sz="2200" b="1" dirty="0">
                <a:ea typeface="ヒラギノ角ゴ Pro W3" pitchFamily="127" charset="-128"/>
              </a:rPr>
              <a:t>salt</a:t>
            </a:r>
            <a:r>
              <a:rPr lang="en-US" altLang="en-US" sz="2200" dirty="0">
                <a:ea typeface="ヒラギノ角ゴ Pro W3" pitchFamily="127" charset="-128"/>
              </a:rPr>
              <a:t>.</a:t>
            </a:r>
          </a:p>
        </p:txBody>
      </p:sp>
      <p:pic>
        <p:nvPicPr>
          <p:cNvPr id="120836" name="Picture 6" descr="Z:\50627 IRDVD Tro Chemistry A Molecular Approach\Working Files 50627\JPEG 50627\ch04\04_Pg169_UnFigure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2"/>
          <a:stretch>
            <a:fillRect/>
          </a:stretch>
        </p:blipFill>
        <p:spPr bwMode="auto">
          <a:xfrm>
            <a:off x="2148143" y="5176106"/>
            <a:ext cx="5929522" cy="120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Z:\50627 IRDVD Tro Chemistry A Molecular Approach\Working Files 50627\JPEG 50627\ch04\04_17_Fig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5"/>
          <a:stretch>
            <a:fillRect/>
          </a:stretch>
        </p:blipFill>
        <p:spPr bwMode="auto">
          <a:xfrm>
            <a:off x="8721559" y="2227932"/>
            <a:ext cx="2251241" cy="1858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74649" y="1226707"/>
            <a:ext cx="6773322" cy="39126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28625" tIns="42863" rIns="85725" bIns="42863" rtlCol="0" anchor="t">
            <a:spAutoFit/>
          </a:bodyPr>
          <a:lstStyle/>
          <a:p>
            <a:pPr eaLnBrk="1" hangingPunct="1"/>
            <a:r>
              <a:rPr lang="en-US" altLang="en-US" sz="2200" b="1" cap="none" dirty="0" smtClean="0">
                <a:solidFill>
                  <a:srgbClr val="ED6B06"/>
                </a:solidFill>
                <a:ea typeface="ヒラギノ角ゴ Pro W3" pitchFamily="127" charset="-128"/>
                <a:cs typeface="Arial" panose="020B0604020202020204" pitchFamily="34" charset="0"/>
              </a:rPr>
              <a:t>1- Acid–base Reactions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05050CE-BB7E-486C-9D40-8A88D0ACCA8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9" name="Rectangle 15">
            <a:extLst>
              <a:ext uri="{FF2B5EF4-FFF2-40B4-BE49-F238E27FC236}">
                <a16:creationId xmlns:a16="http://schemas.microsoft.com/office/drawing/2014/main" id="{A54620E3-C484-4005-93A6-70578E358F6D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4:  Chemical Bonding and Chemical Reactions</a:t>
            </a:r>
          </a:p>
        </p:txBody>
      </p:sp>
      <p:sp>
        <p:nvSpPr>
          <p:cNvPr id="10" name="مستطيل 1">
            <a:extLst>
              <a:ext uri="{FF2B5EF4-FFF2-40B4-BE49-F238E27FC236}">
                <a16:creationId xmlns:a16="http://schemas.microsoft.com/office/drawing/2014/main" id="{696ED4D6-EEA3-4358-9C9D-B57718D07B98}"/>
              </a:ext>
            </a:extLst>
          </p:cNvPr>
          <p:cNvSpPr/>
          <p:nvPr/>
        </p:nvSpPr>
        <p:spPr>
          <a:xfrm>
            <a:off x="202070" y="773314"/>
            <a:ext cx="5979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4.8. Acid–Base </a:t>
            </a:r>
            <a:r>
              <a:rPr lang="en-US" sz="2400" b="1" dirty="0">
                <a:solidFill>
                  <a:schemeClr val="accent1"/>
                </a:solidFill>
              </a:rPr>
              <a:t>and Gas-Evolution Reactions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8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1" name="Picture 5" descr="Z:\50627 IRDVD Tro Chemistry A Molecular Approach\Working Files 50627\JPEG 50627\ch04\04_02_Ta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73" y="1802721"/>
            <a:ext cx="9819091" cy="507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74649" y="1226707"/>
            <a:ext cx="6773322" cy="39126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28625" tIns="42863" rIns="85725" bIns="42863" rtlCol="0" anchor="t">
            <a:spAutoFit/>
          </a:bodyPr>
          <a:lstStyle/>
          <a:p>
            <a:pPr eaLnBrk="1" hangingPunct="1"/>
            <a:r>
              <a:rPr lang="en-US" altLang="en-US" sz="2200" b="1" cap="none" dirty="0" smtClean="0">
                <a:solidFill>
                  <a:srgbClr val="ED6B06"/>
                </a:solidFill>
                <a:ea typeface="ヒラギノ角ゴ Pro W3" pitchFamily="127" charset="-128"/>
                <a:cs typeface="Arial" panose="020B0604020202020204" pitchFamily="34" charset="0"/>
              </a:rPr>
              <a:t>1- Acid–base Reactions</a:t>
            </a:r>
          </a:p>
        </p:txBody>
      </p:sp>
      <p:pic>
        <p:nvPicPr>
          <p:cNvPr id="6" name="صورة 7">
            <a:extLst>
              <a:ext uri="{FF2B5EF4-FFF2-40B4-BE49-F238E27FC236}">
                <a16:creationId xmlns:a16="http://schemas.microsoft.com/office/drawing/2014/main" id="{D05050CE-BB7E-486C-9D40-8A88D0ACCA8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7" name="Rectangle 15">
            <a:extLst>
              <a:ext uri="{FF2B5EF4-FFF2-40B4-BE49-F238E27FC236}">
                <a16:creationId xmlns:a16="http://schemas.microsoft.com/office/drawing/2014/main" id="{A54620E3-C484-4005-93A6-70578E358F6D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4:  Chemical Bonding and Chemical Reactions</a:t>
            </a:r>
          </a:p>
        </p:txBody>
      </p:sp>
      <p:sp>
        <p:nvSpPr>
          <p:cNvPr id="8" name="مستطيل 1">
            <a:extLst>
              <a:ext uri="{FF2B5EF4-FFF2-40B4-BE49-F238E27FC236}">
                <a16:creationId xmlns:a16="http://schemas.microsoft.com/office/drawing/2014/main" id="{696ED4D6-EEA3-4358-9C9D-B57718D07B98}"/>
              </a:ext>
            </a:extLst>
          </p:cNvPr>
          <p:cNvSpPr/>
          <p:nvPr/>
        </p:nvSpPr>
        <p:spPr>
          <a:xfrm>
            <a:off x="202070" y="773314"/>
            <a:ext cx="5979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4.8. Acid–Base </a:t>
            </a:r>
            <a:r>
              <a:rPr lang="en-US" sz="2400" b="1" dirty="0">
                <a:solidFill>
                  <a:schemeClr val="accent1"/>
                </a:solidFill>
              </a:rPr>
              <a:t>and Gas-Evolution Reactions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9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Content Placeholder 2"/>
          <p:cNvSpPr>
            <a:spLocks noGrp="1"/>
          </p:cNvSpPr>
          <p:nvPr>
            <p:ph idx="1"/>
          </p:nvPr>
        </p:nvSpPr>
        <p:spPr>
          <a:xfrm>
            <a:off x="164483" y="1346089"/>
            <a:ext cx="11265517" cy="54115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200" dirty="0" smtClean="0"/>
              <a:t>The reactions in which electrons are </a:t>
            </a:r>
            <a:r>
              <a:rPr lang="en-US" sz="2200" b="1" dirty="0" smtClean="0"/>
              <a:t>transferred</a:t>
            </a:r>
            <a:r>
              <a:rPr lang="en-US" sz="2200" dirty="0" smtClean="0"/>
              <a:t> from one reactant to the other are called </a:t>
            </a:r>
            <a:r>
              <a:rPr lang="en-US" sz="2200" b="1" dirty="0" smtClean="0">
                <a:solidFill>
                  <a:schemeClr val="accent6"/>
                </a:solidFill>
              </a:rPr>
              <a:t>oxidation-reduction reactions</a:t>
            </a:r>
            <a:r>
              <a:rPr lang="en-US" sz="2200" dirty="0" smtClean="0"/>
              <a:t>.</a:t>
            </a:r>
            <a:r>
              <a:rPr lang="en-US" sz="2200" b="1" dirty="0">
                <a:solidFill>
                  <a:schemeClr val="accent6"/>
                </a:solidFill>
              </a:rPr>
              <a:t> </a:t>
            </a:r>
            <a:r>
              <a:rPr lang="en-US" sz="2200" b="1" dirty="0" smtClean="0">
                <a:solidFill>
                  <a:schemeClr val="accent6"/>
                </a:solidFill>
              </a:rPr>
              <a:t>(redox reactions)</a:t>
            </a:r>
            <a:endParaRPr lang="en-US" sz="2200" dirty="0" smtClean="0"/>
          </a:p>
          <a:p>
            <a:pPr lvl="1">
              <a:lnSpc>
                <a:spcPct val="150000"/>
              </a:lnSpc>
              <a:defRPr/>
            </a:pPr>
            <a:r>
              <a:rPr lang="en-US" sz="2200" dirty="0" smtClean="0"/>
              <a:t>Many redox reactions involve the reaction of a substance with oxygen. 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2200" dirty="0" smtClean="0"/>
              <a:t>Example: </a:t>
            </a:r>
          </a:p>
          <a:p>
            <a:pPr lvl="1">
              <a:lnSpc>
                <a:spcPct val="150000"/>
              </a:lnSpc>
              <a:defRPr/>
            </a:pPr>
            <a:endParaRPr lang="en-US" sz="2200" dirty="0" smtClean="0"/>
          </a:p>
          <a:p>
            <a:pPr marL="257175" lvl="1" indent="0">
              <a:buNone/>
              <a:defRPr/>
            </a:pPr>
            <a:r>
              <a:rPr lang="en-US" sz="2200" dirty="0" smtClean="0">
                <a:solidFill>
                  <a:schemeClr val="accent2"/>
                </a:solidFill>
              </a:rPr>
              <a:t>4 Fe(</a:t>
            </a:r>
            <a:r>
              <a:rPr lang="en-US" sz="2200" i="1" dirty="0" smtClean="0">
                <a:solidFill>
                  <a:schemeClr val="accent2"/>
                </a:solidFill>
              </a:rPr>
              <a:t>s</a:t>
            </a:r>
            <a:r>
              <a:rPr lang="en-US" sz="2200" dirty="0" smtClean="0">
                <a:solidFill>
                  <a:schemeClr val="accent2"/>
                </a:solidFill>
              </a:rPr>
              <a:t>) + 3 O</a:t>
            </a:r>
            <a:r>
              <a:rPr lang="en-US" sz="22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200" dirty="0" smtClean="0">
                <a:solidFill>
                  <a:schemeClr val="accent2"/>
                </a:solidFill>
              </a:rPr>
              <a:t>(</a:t>
            </a:r>
            <a:r>
              <a:rPr lang="en-US" sz="2200" i="1" dirty="0" smtClean="0">
                <a:solidFill>
                  <a:schemeClr val="accent2"/>
                </a:solidFill>
              </a:rPr>
              <a:t>g</a:t>
            </a:r>
            <a:r>
              <a:rPr lang="en-US" sz="2200" dirty="0" smtClean="0">
                <a:solidFill>
                  <a:schemeClr val="accent2"/>
                </a:solidFill>
              </a:rPr>
              <a:t>) </a:t>
            </a:r>
            <a:r>
              <a:rPr lang="en-US" sz="2200" dirty="0" smtClean="0">
                <a:solidFill>
                  <a:schemeClr val="accent2"/>
                </a:solidFill>
                <a:sym typeface="Symbol" pitchFamily="18" charset="2"/>
              </a:rPr>
              <a:t> 2 Fe</a:t>
            </a:r>
            <a:r>
              <a:rPr lang="en-US" sz="2200" baseline="-25000" dirty="0" smtClean="0">
                <a:solidFill>
                  <a:schemeClr val="accent2"/>
                </a:solidFill>
                <a:sym typeface="Symbol" pitchFamily="18" charset="2"/>
              </a:rPr>
              <a:t>2</a:t>
            </a:r>
            <a:r>
              <a:rPr lang="en-US" sz="2200" dirty="0" smtClean="0">
                <a:solidFill>
                  <a:schemeClr val="accent2"/>
                </a:solidFill>
                <a:sym typeface="Symbol" pitchFamily="18" charset="2"/>
              </a:rPr>
              <a:t>O</a:t>
            </a:r>
            <a:r>
              <a:rPr lang="en-US" sz="2200" baseline="-25000" dirty="0" smtClean="0">
                <a:solidFill>
                  <a:schemeClr val="accent2"/>
                </a:solidFill>
                <a:sym typeface="Symbol" pitchFamily="18" charset="2"/>
              </a:rPr>
              <a:t>3</a:t>
            </a:r>
            <a:r>
              <a:rPr lang="en-US" sz="2200" dirty="0" smtClean="0">
                <a:solidFill>
                  <a:schemeClr val="accent2"/>
                </a:solidFill>
                <a:sym typeface="Symbol" pitchFamily="18" charset="2"/>
              </a:rPr>
              <a:t>(</a:t>
            </a:r>
            <a:r>
              <a:rPr lang="en-US" sz="2200" i="1" dirty="0" smtClean="0">
                <a:solidFill>
                  <a:schemeClr val="accent2"/>
                </a:solidFill>
                <a:sym typeface="Symbol" pitchFamily="18" charset="2"/>
              </a:rPr>
              <a:t>s</a:t>
            </a:r>
            <a:r>
              <a:rPr lang="en-US" sz="2200" dirty="0" smtClean="0">
                <a:solidFill>
                  <a:schemeClr val="accent2"/>
                </a:solidFill>
                <a:sym typeface="Symbol" pitchFamily="18" charset="2"/>
              </a:rPr>
              <a:t>) (rusting)</a:t>
            </a:r>
          </a:p>
          <a:p>
            <a:pPr marL="257175" lvl="1" indent="0">
              <a:buNone/>
              <a:defRPr/>
            </a:pPr>
            <a:endParaRPr lang="en-US" sz="2200" dirty="0" smtClean="0">
              <a:solidFill>
                <a:schemeClr val="accent2"/>
              </a:solidFill>
            </a:endParaRPr>
          </a:p>
          <a:p>
            <a:pPr marL="257175" lvl="1" indent="0">
              <a:buNone/>
              <a:defRPr/>
            </a:pPr>
            <a:r>
              <a:rPr lang="en-US" sz="2200" dirty="0" smtClean="0">
                <a:solidFill>
                  <a:schemeClr val="accent2"/>
                </a:solidFill>
              </a:rPr>
              <a:t>2 H</a:t>
            </a:r>
            <a:r>
              <a:rPr lang="en-US" sz="22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200" dirty="0" smtClean="0">
                <a:solidFill>
                  <a:schemeClr val="accent2"/>
                </a:solidFill>
              </a:rPr>
              <a:t>(g) + O</a:t>
            </a:r>
            <a:r>
              <a:rPr lang="en-US" sz="22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200" dirty="0" smtClean="0">
                <a:solidFill>
                  <a:schemeClr val="accent2"/>
                </a:solidFill>
              </a:rPr>
              <a:t>(g)</a:t>
            </a:r>
            <a:r>
              <a:rPr lang="en-US" sz="2200" dirty="0">
                <a:solidFill>
                  <a:schemeClr val="accent2"/>
                </a:solidFill>
                <a:sym typeface="Symbol" pitchFamily="18" charset="2"/>
              </a:rPr>
              <a:t> </a:t>
            </a:r>
            <a:r>
              <a:rPr lang="en-US" sz="2200" dirty="0" smtClean="0">
                <a:solidFill>
                  <a:schemeClr val="accent2"/>
                </a:solidFill>
              </a:rPr>
              <a:t> 2 H</a:t>
            </a:r>
            <a:r>
              <a:rPr lang="en-US" sz="22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200" dirty="0" smtClean="0">
                <a:solidFill>
                  <a:schemeClr val="accent2"/>
                </a:solidFill>
              </a:rPr>
              <a:t>O(g) </a:t>
            </a:r>
          </a:p>
        </p:txBody>
      </p:sp>
      <p:sp>
        <p:nvSpPr>
          <p:cNvPr id="143364" name="Rectangle 6"/>
          <p:cNvSpPr>
            <a:spLocks noChangeArrowheads="1"/>
          </p:cNvSpPr>
          <p:nvPr/>
        </p:nvSpPr>
        <p:spPr bwMode="auto">
          <a:xfrm>
            <a:off x="1428752" y="223622"/>
            <a:ext cx="184731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50">
              <a:latin typeface="Times" panose="02020603050405020304" pitchFamily="18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05050CE-BB7E-486C-9D40-8A88D0ACCA8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9" name="Rectangle 15">
            <a:extLst>
              <a:ext uri="{FF2B5EF4-FFF2-40B4-BE49-F238E27FC236}">
                <a16:creationId xmlns:a16="http://schemas.microsoft.com/office/drawing/2014/main" id="{A54620E3-C484-4005-93A6-70578E358F6D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4:  Chemical Bonding and Chemical Reactions</a:t>
            </a:r>
          </a:p>
        </p:txBody>
      </p:sp>
      <p:sp>
        <p:nvSpPr>
          <p:cNvPr id="10" name="مستطيل 1">
            <a:extLst>
              <a:ext uri="{FF2B5EF4-FFF2-40B4-BE49-F238E27FC236}">
                <a16:creationId xmlns:a16="http://schemas.microsoft.com/office/drawing/2014/main" id="{696ED4D6-EEA3-4358-9C9D-B57718D07B98}"/>
              </a:ext>
            </a:extLst>
          </p:cNvPr>
          <p:cNvSpPr/>
          <p:nvPr/>
        </p:nvSpPr>
        <p:spPr>
          <a:xfrm>
            <a:off x="202070" y="773314"/>
            <a:ext cx="4897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4.8. Oxidation–Reduction </a:t>
            </a:r>
            <a:r>
              <a:rPr lang="en-US" sz="2400" b="1" dirty="0">
                <a:solidFill>
                  <a:schemeClr val="accent1"/>
                </a:solidFill>
              </a:rPr>
              <a:t>Reactions</a:t>
            </a:r>
          </a:p>
        </p:txBody>
      </p:sp>
      <p:pic>
        <p:nvPicPr>
          <p:cNvPr id="11" name="Picture 6" descr="Z:\50627 IRDVD Tro Chemistry A Molecular Approach\Working Files 50627\JPEG 50627\ch04\04_22_Fig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6"/>
          <a:stretch>
            <a:fillRect/>
          </a:stretch>
        </p:blipFill>
        <p:spPr bwMode="auto">
          <a:xfrm>
            <a:off x="5765181" y="3872297"/>
            <a:ext cx="5326576" cy="261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0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428752" y="223622"/>
            <a:ext cx="184731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50">
              <a:latin typeface="Times" panose="02020603050405020304" pitchFamily="18" charset="0"/>
            </a:endParaRPr>
          </a:p>
        </p:txBody>
      </p:sp>
      <p:pic>
        <p:nvPicPr>
          <p:cNvPr id="7" name="صورة 7">
            <a:extLst>
              <a:ext uri="{FF2B5EF4-FFF2-40B4-BE49-F238E27FC236}">
                <a16:creationId xmlns:a16="http://schemas.microsoft.com/office/drawing/2014/main" id="{D05050CE-BB7E-486C-9D40-8A88D0ACCA8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8" name="Rectangle 15">
            <a:extLst>
              <a:ext uri="{FF2B5EF4-FFF2-40B4-BE49-F238E27FC236}">
                <a16:creationId xmlns:a16="http://schemas.microsoft.com/office/drawing/2014/main" id="{A54620E3-C484-4005-93A6-70578E358F6D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4:  Chemical Bonding and Chemical Reactions</a:t>
            </a:r>
          </a:p>
        </p:txBody>
      </p:sp>
      <p:sp>
        <p:nvSpPr>
          <p:cNvPr id="9" name="مستطيل 1">
            <a:extLst>
              <a:ext uri="{FF2B5EF4-FFF2-40B4-BE49-F238E27FC236}">
                <a16:creationId xmlns:a16="http://schemas.microsoft.com/office/drawing/2014/main" id="{696ED4D6-EEA3-4358-9C9D-B57718D07B98}"/>
              </a:ext>
            </a:extLst>
          </p:cNvPr>
          <p:cNvSpPr/>
          <p:nvPr/>
        </p:nvSpPr>
        <p:spPr>
          <a:xfrm>
            <a:off x="202070" y="773314"/>
            <a:ext cx="4897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4.8. Oxidation–Reduction </a:t>
            </a:r>
            <a:r>
              <a:rPr lang="en-US" sz="2400" b="1" dirty="0">
                <a:solidFill>
                  <a:schemeClr val="accent1"/>
                </a:solidFill>
              </a:rPr>
              <a:t>Reactions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02070" y="1535191"/>
            <a:ext cx="10396158" cy="479524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200" dirty="0" smtClean="0">
                <a:ea typeface="ヒラギノ角ゴ Pro W3" pitchFamily="127" charset="-128"/>
              </a:rPr>
              <a:t>Consider the following reactions:</a:t>
            </a:r>
          </a:p>
          <a:p>
            <a:pPr algn="ctr" eaLnBrk="1" hangingPunct="1">
              <a:buFontTx/>
              <a:buNone/>
            </a:pPr>
            <a:r>
              <a:rPr lang="en-US" altLang="en-US" sz="2200" dirty="0" smtClean="0">
                <a:solidFill>
                  <a:srgbClr val="2D2D8A"/>
                </a:solidFill>
                <a:ea typeface="ヒラギノ角ゴ Pro W3" pitchFamily="127" charset="-128"/>
              </a:rPr>
              <a:t>4 Na(</a:t>
            </a:r>
            <a:r>
              <a:rPr lang="en-US" altLang="en-US" sz="2200" i="1" dirty="0" smtClean="0">
                <a:solidFill>
                  <a:srgbClr val="2D2D8A"/>
                </a:solidFill>
                <a:ea typeface="ヒラギノ角ゴ Pro W3" pitchFamily="127" charset="-128"/>
              </a:rPr>
              <a:t>s</a:t>
            </a:r>
            <a:r>
              <a:rPr lang="en-US" altLang="en-US" sz="2200" dirty="0" smtClean="0">
                <a:solidFill>
                  <a:srgbClr val="2D2D8A"/>
                </a:solidFill>
                <a:ea typeface="ヒラギノ角ゴ Pro W3" pitchFamily="127" charset="-128"/>
              </a:rPr>
              <a:t>) + O</a:t>
            </a:r>
            <a:r>
              <a:rPr lang="en-US" altLang="en-US" sz="2200" baseline="-25000" dirty="0" smtClean="0">
                <a:solidFill>
                  <a:srgbClr val="2D2D8A"/>
                </a:solidFill>
                <a:ea typeface="ヒラギノ角ゴ Pro W3" pitchFamily="127" charset="-128"/>
              </a:rPr>
              <a:t>2</a:t>
            </a:r>
            <a:r>
              <a:rPr lang="en-US" altLang="en-US" sz="2200" dirty="0" smtClean="0">
                <a:solidFill>
                  <a:srgbClr val="2D2D8A"/>
                </a:solidFill>
                <a:ea typeface="ヒラギノ角ゴ Pro W3" pitchFamily="127" charset="-128"/>
              </a:rPr>
              <a:t>(</a:t>
            </a:r>
            <a:r>
              <a:rPr lang="en-US" altLang="en-US" sz="2200" i="1" dirty="0" smtClean="0">
                <a:solidFill>
                  <a:srgbClr val="2D2D8A"/>
                </a:solidFill>
                <a:ea typeface="ヒラギノ角ゴ Pro W3" pitchFamily="127" charset="-128"/>
              </a:rPr>
              <a:t>g</a:t>
            </a:r>
            <a:r>
              <a:rPr lang="en-US" altLang="en-US" sz="2200" dirty="0" smtClean="0">
                <a:solidFill>
                  <a:srgbClr val="2D2D8A"/>
                </a:solidFill>
                <a:ea typeface="ヒラギノ角ゴ Pro W3" pitchFamily="127" charset="-128"/>
              </a:rPr>
              <a:t>) → 2 Na</a:t>
            </a:r>
            <a:r>
              <a:rPr lang="en-US" altLang="en-US" sz="2200" baseline="-25000" dirty="0" smtClean="0">
                <a:solidFill>
                  <a:srgbClr val="2D2D8A"/>
                </a:solidFill>
                <a:ea typeface="ヒラギノ角ゴ Pro W3" pitchFamily="127" charset="-128"/>
              </a:rPr>
              <a:t>2</a:t>
            </a:r>
            <a:r>
              <a:rPr lang="en-US" altLang="en-US" sz="2200" dirty="0" smtClean="0">
                <a:solidFill>
                  <a:srgbClr val="2D2D8A"/>
                </a:solidFill>
                <a:ea typeface="ヒラギノ角ゴ Pro W3" pitchFamily="127" charset="-128"/>
              </a:rPr>
              <a:t>O(</a:t>
            </a:r>
            <a:r>
              <a:rPr lang="en-US" altLang="en-US" sz="2200" i="1" dirty="0" smtClean="0">
                <a:solidFill>
                  <a:srgbClr val="2D2D8A"/>
                </a:solidFill>
                <a:ea typeface="ヒラギノ角ゴ Pro W3" pitchFamily="127" charset="-128"/>
              </a:rPr>
              <a:t>s</a:t>
            </a:r>
            <a:r>
              <a:rPr lang="en-US" altLang="en-US" sz="2200" dirty="0" smtClean="0">
                <a:solidFill>
                  <a:srgbClr val="2D2D8A"/>
                </a:solidFill>
                <a:ea typeface="ヒラギノ角ゴ Pro W3" pitchFamily="127" charset="-128"/>
              </a:rPr>
              <a:t>)</a:t>
            </a:r>
          </a:p>
          <a:p>
            <a:pPr algn="ctr" eaLnBrk="1" hangingPunct="1">
              <a:buFontTx/>
              <a:buNone/>
            </a:pPr>
            <a:r>
              <a:rPr lang="en-US" altLang="en-US" sz="2200" dirty="0" smtClean="0">
                <a:solidFill>
                  <a:srgbClr val="2D2D8A"/>
                </a:solidFill>
                <a:ea typeface="ヒラギノ角ゴ Pro W3" pitchFamily="127" charset="-128"/>
              </a:rPr>
              <a:t>2 Na(</a:t>
            </a:r>
            <a:r>
              <a:rPr lang="en-US" altLang="en-US" sz="2200" i="1" dirty="0" smtClean="0">
                <a:solidFill>
                  <a:srgbClr val="2D2D8A"/>
                </a:solidFill>
                <a:ea typeface="ヒラギノ角ゴ Pro W3" pitchFamily="127" charset="-128"/>
              </a:rPr>
              <a:t>s</a:t>
            </a:r>
            <a:r>
              <a:rPr lang="en-US" altLang="en-US" sz="2200" dirty="0" smtClean="0">
                <a:solidFill>
                  <a:srgbClr val="2D2D8A"/>
                </a:solidFill>
                <a:ea typeface="ヒラギノ角ゴ Pro W3" pitchFamily="127" charset="-128"/>
              </a:rPr>
              <a:t>) + Cl</a:t>
            </a:r>
            <a:r>
              <a:rPr lang="en-US" altLang="en-US" sz="2200" baseline="-25000" dirty="0" smtClean="0">
                <a:solidFill>
                  <a:srgbClr val="2D2D8A"/>
                </a:solidFill>
                <a:ea typeface="ヒラギノ角ゴ Pro W3" pitchFamily="127" charset="-128"/>
              </a:rPr>
              <a:t>2</a:t>
            </a:r>
            <a:r>
              <a:rPr lang="en-US" altLang="en-US" sz="2200" dirty="0" smtClean="0">
                <a:solidFill>
                  <a:srgbClr val="2D2D8A"/>
                </a:solidFill>
                <a:ea typeface="ヒラギノ角ゴ Pro W3" pitchFamily="127" charset="-128"/>
              </a:rPr>
              <a:t>(</a:t>
            </a:r>
            <a:r>
              <a:rPr lang="en-US" altLang="en-US" sz="2200" i="1" dirty="0" smtClean="0">
                <a:solidFill>
                  <a:srgbClr val="2D2D8A"/>
                </a:solidFill>
                <a:ea typeface="ヒラギノ角ゴ Pro W3" pitchFamily="127" charset="-128"/>
              </a:rPr>
              <a:t>g</a:t>
            </a:r>
            <a:r>
              <a:rPr lang="en-US" altLang="en-US" sz="2200" dirty="0" smtClean="0">
                <a:solidFill>
                  <a:srgbClr val="2D2D8A"/>
                </a:solidFill>
                <a:ea typeface="ヒラギノ角ゴ Pro W3" pitchFamily="127" charset="-128"/>
              </a:rPr>
              <a:t>) → 2 </a:t>
            </a:r>
            <a:r>
              <a:rPr lang="en-US" altLang="en-US" sz="2200" dirty="0" err="1" smtClean="0">
                <a:solidFill>
                  <a:srgbClr val="2D2D8A"/>
                </a:solidFill>
                <a:ea typeface="ヒラギノ角ゴ Pro W3" pitchFamily="127" charset="-128"/>
              </a:rPr>
              <a:t>NaCl</a:t>
            </a:r>
            <a:r>
              <a:rPr lang="en-US" altLang="en-US" sz="2200" dirty="0" smtClean="0">
                <a:solidFill>
                  <a:srgbClr val="2D2D8A"/>
                </a:solidFill>
                <a:ea typeface="ヒラギノ角ゴ Pro W3" pitchFamily="127" charset="-128"/>
              </a:rPr>
              <a:t>(</a:t>
            </a:r>
            <a:r>
              <a:rPr lang="en-US" altLang="en-US" sz="2200" i="1" dirty="0" smtClean="0">
                <a:solidFill>
                  <a:srgbClr val="2D2D8A"/>
                </a:solidFill>
                <a:ea typeface="ヒラギノ角ゴ Pro W3" pitchFamily="127" charset="-128"/>
              </a:rPr>
              <a:t>s</a:t>
            </a:r>
            <a:r>
              <a:rPr lang="en-US" altLang="en-US" sz="2200" dirty="0" smtClean="0">
                <a:solidFill>
                  <a:srgbClr val="2D2D8A"/>
                </a:solidFill>
                <a:ea typeface="ヒラギノ角ゴ Pro W3" pitchFamily="127" charset="-128"/>
              </a:rPr>
              <a:t>)</a:t>
            </a:r>
          </a:p>
          <a:p>
            <a:pPr eaLnBrk="1" hangingPunct="1"/>
            <a:r>
              <a:rPr lang="en-US" altLang="en-US" sz="2200" dirty="0" smtClean="0">
                <a:ea typeface="ヒラギノ角ゴ Pro W3" pitchFamily="127" charset="-128"/>
              </a:rPr>
              <a:t>The reactions involve a metal reacting with a nonmetal.</a:t>
            </a:r>
          </a:p>
          <a:p>
            <a:pPr eaLnBrk="1" hangingPunct="1"/>
            <a:r>
              <a:rPr lang="en-US" altLang="en-US" sz="2200" dirty="0" smtClean="0">
                <a:ea typeface="ヒラギノ角ゴ Pro W3" pitchFamily="127" charset="-128"/>
              </a:rPr>
              <a:t>In addition, both reactions involve the conversion of free elements into ions. </a:t>
            </a:r>
          </a:p>
          <a:p>
            <a:pPr algn="ctr" eaLnBrk="1" hangingPunct="1">
              <a:buFontTx/>
              <a:buNone/>
            </a:pPr>
            <a:r>
              <a:rPr lang="en-US" altLang="en-US" sz="2200" dirty="0" smtClean="0">
                <a:solidFill>
                  <a:srgbClr val="2D2D8A"/>
                </a:solidFill>
                <a:ea typeface="ヒラギノ角ゴ Pro W3" pitchFamily="127" charset="-128"/>
              </a:rPr>
              <a:t>4 Na(</a:t>
            </a:r>
            <a:r>
              <a:rPr lang="en-US" altLang="en-US" sz="2200" i="1" dirty="0" smtClean="0">
                <a:solidFill>
                  <a:srgbClr val="2D2D8A"/>
                </a:solidFill>
                <a:ea typeface="ヒラギノ角ゴ Pro W3" pitchFamily="127" charset="-128"/>
              </a:rPr>
              <a:t>s</a:t>
            </a:r>
            <a:r>
              <a:rPr lang="en-US" altLang="en-US" sz="2200" dirty="0" smtClean="0">
                <a:solidFill>
                  <a:srgbClr val="2D2D8A"/>
                </a:solidFill>
                <a:ea typeface="ヒラギノ角ゴ Pro W3" pitchFamily="127" charset="-128"/>
              </a:rPr>
              <a:t>) + O</a:t>
            </a:r>
            <a:r>
              <a:rPr lang="en-US" altLang="en-US" sz="2200" baseline="-25000" dirty="0" smtClean="0">
                <a:solidFill>
                  <a:srgbClr val="2D2D8A"/>
                </a:solidFill>
                <a:ea typeface="ヒラギノ角ゴ Pro W3" pitchFamily="127" charset="-128"/>
              </a:rPr>
              <a:t>2</a:t>
            </a:r>
            <a:r>
              <a:rPr lang="en-US" altLang="en-US" sz="2200" dirty="0" smtClean="0">
                <a:solidFill>
                  <a:srgbClr val="2D2D8A"/>
                </a:solidFill>
                <a:ea typeface="ヒラギノ角ゴ Pro W3" pitchFamily="127" charset="-128"/>
              </a:rPr>
              <a:t>(</a:t>
            </a:r>
            <a:r>
              <a:rPr lang="en-US" altLang="en-US" sz="2200" i="1" dirty="0" smtClean="0">
                <a:solidFill>
                  <a:srgbClr val="2D2D8A"/>
                </a:solidFill>
                <a:ea typeface="ヒラギノ角ゴ Pro W3" pitchFamily="127" charset="-128"/>
              </a:rPr>
              <a:t>g</a:t>
            </a:r>
            <a:r>
              <a:rPr lang="en-US" altLang="en-US" sz="2200" dirty="0" smtClean="0">
                <a:solidFill>
                  <a:srgbClr val="2D2D8A"/>
                </a:solidFill>
                <a:ea typeface="ヒラギノ角ゴ Pro W3" pitchFamily="127" charset="-128"/>
              </a:rPr>
              <a:t>) → 2 Na</a:t>
            </a:r>
            <a:r>
              <a:rPr lang="en-US" altLang="en-US" sz="2200" baseline="30000" dirty="0" smtClean="0">
                <a:solidFill>
                  <a:srgbClr val="2D2D8A"/>
                </a:solidFill>
                <a:ea typeface="ヒラギノ角ゴ Pro W3" pitchFamily="127" charset="-128"/>
              </a:rPr>
              <a:t>+</a:t>
            </a:r>
            <a:r>
              <a:rPr lang="en-US" altLang="en-US" sz="2200" baseline="-25000" dirty="0" smtClean="0">
                <a:solidFill>
                  <a:srgbClr val="2D2D8A"/>
                </a:solidFill>
                <a:ea typeface="ヒラギノ角ゴ Pro W3" pitchFamily="127" charset="-128"/>
              </a:rPr>
              <a:t>2</a:t>
            </a:r>
            <a:r>
              <a:rPr lang="en-US" altLang="en-US" sz="2200" dirty="0" smtClean="0">
                <a:solidFill>
                  <a:srgbClr val="2D2D8A"/>
                </a:solidFill>
                <a:ea typeface="ヒラギノ角ゴ Pro W3" pitchFamily="127" charset="-128"/>
              </a:rPr>
              <a:t>O</a:t>
            </a:r>
            <a:r>
              <a:rPr lang="en-US" altLang="en-US" sz="2200" baseline="30000" dirty="0" smtClean="0">
                <a:solidFill>
                  <a:srgbClr val="2D2D8A"/>
                </a:solidFill>
                <a:ea typeface="ヒラギノ角ゴ Pro W3" pitchFamily="127" charset="-128"/>
              </a:rPr>
              <a:t>2–</a:t>
            </a:r>
            <a:r>
              <a:rPr lang="en-US" altLang="en-US" sz="2200" dirty="0" smtClean="0">
                <a:solidFill>
                  <a:srgbClr val="2D2D8A"/>
                </a:solidFill>
                <a:ea typeface="ヒラギノ角ゴ Pro W3" pitchFamily="127" charset="-128"/>
              </a:rPr>
              <a:t> (</a:t>
            </a:r>
            <a:r>
              <a:rPr lang="en-US" altLang="en-US" sz="2200" i="1" dirty="0" smtClean="0">
                <a:solidFill>
                  <a:srgbClr val="2D2D8A"/>
                </a:solidFill>
                <a:ea typeface="ヒラギノ角ゴ Pro W3" pitchFamily="127" charset="-128"/>
              </a:rPr>
              <a:t>s</a:t>
            </a:r>
            <a:r>
              <a:rPr lang="en-US" altLang="en-US" sz="2200" dirty="0" smtClean="0">
                <a:solidFill>
                  <a:srgbClr val="2D2D8A"/>
                </a:solidFill>
                <a:ea typeface="ヒラギノ角ゴ Pro W3" pitchFamily="127" charset="-128"/>
              </a:rPr>
              <a:t>)</a:t>
            </a:r>
          </a:p>
          <a:p>
            <a:pPr algn="ctr" eaLnBrk="1" hangingPunct="1">
              <a:buFontTx/>
              <a:buNone/>
            </a:pPr>
            <a:r>
              <a:rPr lang="en-US" altLang="en-US" sz="2200" dirty="0" smtClean="0">
                <a:solidFill>
                  <a:srgbClr val="2D2D8A"/>
                </a:solidFill>
                <a:ea typeface="ヒラギノ角ゴ Pro W3" pitchFamily="127" charset="-128"/>
              </a:rPr>
              <a:t>2 Na(</a:t>
            </a:r>
            <a:r>
              <a:rPr lang="en-US" altLang="en-US" sz="2200" i="1" dirty="0" smtClean="0">
                <a:solidFill>
                  <a:srgbClr val="2D2D8A"/>
                </a:solidFill>
                <a:ea typeface="ヒラギノ角ゴ Pro W3" pitchFamily="127" charset="-128"/>
              </a:rPr>
              <a:t>s</a:t>
            </a:r>
            <a:r>
              <a:rPr lang="en-US" altLang="en-US" sz="2200" dirty="0" smtClean="0">
                <a:solidFill>
                  <a:srgbClr val="2D2D8A"/>
                </a:solidFill>
                <a:ea typeface="ヒラギノ角ゴ Pro W3" pitchFamily="127" charset="-128"/>
              </a:rPr>
              <a:t>) + Cl</a:t>
            </a:r>
            <a:r>
              <a:rPr lang="en-US" altLang="en-US" sz="2200" baseline="-25000" dirty="0" smtClean="0">
                <a:solidFill>
                  <a:srgbClr val="2D2D8A"/>
                </a:solidFill>
                <a:ea typeface="ヒラギノ角ゴ Pro W3" pitchFamily="127" charset="-128"/>
              </a:rPr>
              <a:t>2</a:t>
            </a:r>
            <a:r>
              <a:rPr lang="en-US" altLang="en-US" sz="2200" dirty="0" smtClean="0">
                <a:solidFill>
                  <a:srgbClr val="2D2D8A"/>
                </a:solidFill>
                <a:ea typeface="ヒラギノ角ゴ Pro W3" pitchFamily="127" charset="-128"/>
              </a:rPr>
              <a:t>(</a:t>
            </a:r>
            <a:r>
              <a:rPr lang="en-US" altLang="en-US" sz="2200" i="1" dirty="0" smtClean="0">
                <a:solidFill>
                  <a:srgbClr val="2D2D8A"/>
                </a:solidFill>
                <a:ea typeface="ヒラギノ角ゴ Pro W3" pitchFamily="127" charset="-128"/>
              </a:rPr>
              <a:t>g</a:t>
            </a:r>
            <a:r>
              <a:rPr lang="en-US" altLang="en-US" sz="2200" dirty="0" smtClean="0">
                <a:solidFill>
                  <a:srgbClr val="2D2D8A"/>
                </a:solidFill>
                <a:ea typeface="ヒラギノ角ゴ Pro W3" pitchFamily="127" charset="-128"/>
              </a:rPr>
              <a:t>) → 2 </a:t>
            </a:r>
            <a:r>
              <a:rPr lang="en-US" altLang="en-US" sz="2200" dirty="0" err="1" smtClean="0">
                <a:solidFill>
                  <a:srgbClr val="2D2D8A"/>
                </a:solidFill>
                <a:ea typeface="ヒラギノ角ゴ Pro W3" pitchFamily="127" charset="-128"/>
              </a:rPr>
              <a:t>Na</a:t>
            </a:r>
            <a:r>
              <a:rPr lang="en-US" altLang="en-US" sz="2200" baseline="30000" dirty="0" err="1" smtClean="0">
                <a:solidFill>
                  <a:srgbClr val="2D2D8A"/>
                </a:solidFill>
                <a:ea typeface="ヒラギノ角ゴ Pro W3" pitchFamily="127" charset="-128"/>
              </a:rPr>
              <a:t>+</a:t>
            </a:r>
            <a:r>
              <a:rPr lang="en-US" altLang="en-US" sz="2200" dirty="0" err="1" smtClean="0">
                <a:solidFill>
                  <a:srgbClr val="2D2D8A"/>
                </a:solidFill>
                <a:ea typeface="ヒラギノ角ゴ Pro W3" pitchFamily="127" charset="-128"/>
              </a:rPr>
              <a:t>Cl</a:t>
            </a:r>
            <a:r>
              <a:rPr lang="en-US" altLang="en-US" sz="2200" baseline="30000" dirty="0" smtClean="0">
                <a:solidFill>
                  <a:srgbClr val="2D2D8A"/>
                </a:solidFill>
                <a:ea typeface="ヒラギノ角ゴ Pro W3" pitchFamily="127" charset="-128"/>
              </a:rPr>
              <a:t>–</a:t>
            </a:r>
            <a:r>
              <a:rPr lang="en-US" altLang="en-US" sz="2200" dirty="0" smtClean="0">
                <a:solidFill>
                  <a:srgbClr val="2D2D8A"/>
                </a:solidFill>
                <a:ea typeface="ヒラギノ角ゴ Pro W3" pitchFamily="127" charset="-128"/>
              </a:rPr>
              <a:t>(</a:t>
            </a:r>
            <a:r>
              <a:rPr lang="en-US" altLang="en-US" sz="2200" i="1" dirty="0" smtClean="0">
                <a:solidFill>
                  <a:srgbClr val="2D2D8A"/>
                </a:solidFill>
                <a:ea typeface="ヒラギノ角ゴ Pro W3" pitchFamily="127" charset="-128"/>
              </a:rPr>
              <a:t>s</a:t>
            </a:r>
            <a:r>
              <a:rPr lang="en-US" altLang="en-US" sz="2200" dirty="0" smtClean="0">
                <a:solidFill>
                  <a:srgbClr val="2D2D8A"/>
                </a:solidFill>
                <a:ea typeface="ヒラギノ角ゴ Pro W3" pitchFamily="127" charset="-128"/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8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Content Placeholder 2"/>
          <p:cNvSpPr>
            <a:spLocks noGrp="1"/>
          </p:cNvSpPr>
          <p:nvPr>
            <p:ph sz="half" idx="1"/>
          </p:nvPr>
        </p:nvSpPr>
        <p:spPr>
          <a:xfrm>
            <a:off x="372476" y="1692548"/>
            <a:ext cx="10875398" cy="48071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200" dirty="0">
                <a:ea typeface="ヒラギノ角ゴ Pro W3" pitchFamily="127" charset="-128"/>
              </a:rPr>
              <a:t>The transfer of electrons does not need to be a </a:t>
            </a:r>
            <a:r>
              <a:rPr lang="en-US" sz="2200" i="1" dirty="0">
                <a:ea typeface="ヒラギノ角ゴ Pro W3" pitchFamily="127" charset="-128"/>
              </a:rPr>
              <a:t>complete</a:t>
            </a:r>
            <a:r>
              <a:rPr lang="en-US" sz="2200" dirty="0">
                <a:ea typeface="ヒラギノ角ゴ Pro W3" pitchFamily="127" charset="-128"/>
              </a:rPr>
              <a:t> transfer (as occurs in the formation of </a:t>
            </a:r>
            <a:br>
              <a:rPr lang="en-US" sz="2200" dirty="0">
                <a:ea typeface="ヒラギノ角ゴ Pro W3" pitchFamily="127" charset="-128"/>
              </a:rPr>
            </a:br>
            <a:r>
              <a:rPr lang="en-US" sz="2200" dirty="0">
                <a:ea typeface="ヒラギノ角ゴ Pro W3" pitchFamily="127" charset="-128"/>
              </a:rPr>
              <a:t>an ionic compound) for the reaction to qualify as oxidation–reduction. 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2200" dirty="0" smtClean="0">
                <a:solidFill>
                  <a:srgbClr val="2D2D8A"/>
                </a:solidFill>
                <a:ea typeface="ヒラギノ角ゴ Pro W3" pitchFamily="127" charset="-128"/>
              </a:rPr>
              <a:t>For example, consider the reaction between hydrogen gas and chlorine gas:</a:t>
            </a:r>
          </a:p>
          <a:p>
            <a:pPr lvl="1" indent="0">
              <a:lnSpc>
                <a:spcPct val="150000"/>
              </a:lnSpc>
              <a:buNone/>
              <a:defRPr/>
            </a:pPr>
            <a:r>
              <a:rPr lang="en-US" sz="2200" dirty="0" smtClean="0">
                <a:solidFill>
                  <a:srgbClr val="2D2D8A"/>
                </a:solidFill>
                <a:ea typeface="ヒラギノ角ゴ Pro W3" pitchFamily="127" charset="-128"/>
              </a:rPr>
              <a:t>	H</a:t>
            </a:r>
            <a:r>
              <a:rPr lang="en-US" sz="2200" baseline="-25000" dirty="0" smtClean="0">
                <a:solidFill>
                  <a:srgbClr val="2D2D8A"/>
                </a:solidFill>
                <a:ea typeface="ヒラギノ角ゴ Pro W3" pitchFamily="127" charset="-128"/>
              </a:rPr>
              <a:t>2</a:t>
            </a:r>
            <a:r>
              <a:rPr lang="en-US" sz="2200" dirty="0" smtClean="0">
                <a:solidFill>
                  <a:srgbClr val="2D2D8A"/>
                </a:solidFill>
                <a:ea typeface="ヒラギノ角ゴ Pro W3" pitchFamily="127" charset="-128"/>
              </a:rPr>
              <a:t>(</a:t>
            </a:r>
            <a:r>
              <a:rPr lang="en-US" sz="2200" i="1" dirty="0" smtClean="0">
                <a:solidFill>
                  <a:srgbClr val="2D2D8A"/>
                </a:solidFill>
                <a:ea typeface="ヒラギノ角ゴ Pro W3" pitchFamily="127" charset="-128"/>
              </a:rPr>
              <a:t>g</a:t>
            </a:r>
            <a:r>
              <a:rPr lang="en-US" sz="2200" dirty="0" smtClean="0">
                <a:solidFill>
                  <a:srgbClr val="2D2D8A"/>
                </a:solidFill>
                <a:ea typeface="ヒラギノ角ゴ Pro W3" pitchFamily="127" charset="-128"/>
              </a:rPr>
              <a:t>) + Cl</a:t>
            </a:r>
            <a:r>
              <a:rPr lang="en-US" sz="2200" baseline="-25000" dirty="0" smtClean="0">
                <a:solidFill>
                  <a:srgbClr val="2D2D8A"/>
                </a:solidFill>
                <a:ea typeface="ヒラギノ角ゴ Pro W3" pitchFamily="127" charset="-128"/>
              </a:rPr>
              <a:t>2</a:t>
            </a:r>
            <a:r>
              <a:rPr lang="en-US" sz="2200" dirty="0" smtClean="0">
                <a:solidFill>
                  <a:srgbClr val="2D2D8A"/>
                </a:solidFill>
                <a:ea typeface="ヒラギノ角ゴ Pro W3" pitchFamily="127" charset="-128"/>
              </a:rPr>
              <a:t>(</a:t>
            </a:r>
            <a:r>
              <a:rPr lang="en-US" sz="2200" i="1" dirty="0" smtClean="0">
                <a:solidFill>
                  <a:srgbClr val="2D2D8A"/>
                </a:solidFill>
                <a:ea typeface="ヒラギノ角ゴ Pro W3" pitchFamily="127" charset="-128"/>
              </a:rPr>
              <a:t>g</a:t>
            </a:r>
            <a:r>
              <a:rPr lang="en-US" sz="2200" dirty="0" smtClean="0">
                <a:solidFill>
                  <a:srgbClr val="2D2D8A"/>
                </a:solidFill>
                <a:ea typeface="ヒラギノ角ゴ Pro W3" pitchFamily="127" charset="-128"/>
              </a:rPr>
              <a:t>) </a:t>
            </a:r>
            <a:r>
              <a:rPr lang="en-US" sz="2200" dirty="0" smtClean="0">
                <a:solidFill>
                  <a:srgbClr val="2D2D8A"/>
                </a:solidFill>
                <a:latin typeface="Garamond" panose="02020404030301010803" pitchFamily="18" charset="0"/>
                <a:ea typeface="ヒラギノ角ゴ Pro W3" pitchFamily="127" charset="-128"/>
              </a:rPr>
              <a:t>→</a:t>
            </a:r>
            <a:r>
              <a:rPr lang="en-US" sz="2200" dirty="0" smtClean="0">
                <a:solidFill>
                  <a:srgbClr val="2D2D8A"/>
                </a:solidFill>
                <a:ea typeface="ヒラギノ角ゴ Pro W3" pitchFamily="127" charset="-128"/>
              </a:rPr>
              <a:t>2 HCl(</a:t>
            </a:r>
            <a:r>
              <a:rPr lang="en-US" sz="2200" i="1" dirty="0" smtClean="0">
                <a:solidFill>
                  <a:srgbClr val="2D2D8A"/>
                </a:solidFill>
                <a:ea typeface="ヒラギノ角ゴ Pro W3" pitchFamily="127" charset="-128"/>
              </a:rPr>
              <a:t>g</a:t>
            </a:r>
            <a:r>
              <a:rPr lang="en-US" sz="2200" dirty="0" smtClean="0">
                <a:solidFill>
                  <a:srgbClr val="2D2D8A"/>
                </a:solidFill>
                <a:ea typeface="ヒラギノ角ゴ Pro W3" pitchFamily="127" charset="-128"/>
              </a:rPr>
              <a:t>) </a:t>
            </a:r>
          </a:p>
          <a:p>
            <a:pPr>
              <a:lnSpc>
                <a:spcPct val="150000"/>
              </a:lnSpc>
              <a:defRPr/>
            </a:pPr>
            <a:r>
              <a:rPr lang="en-US" sz="2200" dirty="0">
                <a:ea typeface="ヒラギノ角ゴ Pro W3" pitchFamily="127" charset="-128"/>
              </a:rPr>
              <a:t>When hydrogen bonds to chlorine, the electrons are unevenly shared, resulting in </a:t>
            </a:r>
          </a:p>
          <a:p>
            <a:pPr marL="696516" lvl="2" indent="-321469">
              <a:lnSpc>
                <a:spcPct val="150000"/>
              </a:lnSpc>
              <a:defRPr/>
            </a:pPr>
            <a:r>
              <a:rPr lang="en-US" sz="2200" dirty="0" smtClean="0">
                <a:solidFill>
                  <a:srgbClr val="2D2D8A"/>
                </a:solidFill>
                <a:ea typeface="ヒラギノ角ゴ Pro W3" pitchFamily="127" charset="-128"/>
              </a:rPr>
              <a:t>an increase of electron density (reduction) for chlorine</a:t>
            </a:r>
          </a:p>
          <a:p>
            <a:pPr marL="696516" lvl="2" indent="-321469">
              <a:lnSpc>
                <a:spcPct val="150000"/>
              </a:lnSpc>
              <a:defRPr/>
            </a:pPr>
            <a:r>
              <a:rPr lang="en-US" sz="2200" dirty="0" smtClean="0">
                <a:solidFill>
                  <a:srgbClr val="2D2D8A"/>
                </a:solidFill>
                <a:ea typeface="ヒラギノ角ゴ Pro W3" pitchFamily="127" charset="-128"/>
              </a:rPr>
              <a:t>a decrease in electron density (oxidation) for hydrogen.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28752" y="223622"/>
            <a:ext cx="184731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50">
              <a:latin typeface="Times" panose="02020603050405020304" pitchFamily="18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05050CE-BB7E-486C-9D40-8A88D0ACCA8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9" name="Rectangle 15">
            <a:extLst>
              <a:ext uri="{FF2B5EF4-FFF2-40B4-BE49-F238E27FC236}">
                <a16:creationId xmlns:a16="http://schemas.microsoft.com/office/drawing/2014/main" id="{A54620E3-C484-4005-93A6-70578E358F6D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4:  Chemical Bonding and Chemical Reactions</a:t>
            </a:r>
          </a:p>
        </p:txBody>
      </p:sp>
      <p:sp>
        <p:nvSpPr>
          <p:cNvPr id="10" name="مستطيل 1">
            <a:extLst>
              <a:ext uri="{FF2B5EF4-FFF2-40B4-BE49-F238E27FC236}">
                <a16:creationId xmlns:a16="http://schemas.microsoft.com/office/drawing/2014/main" id="{696ED4D6-EEA3-4358-9C9D-B57718D07B98}"/>
              </a:ext>
            </a:extLst>
          </p:cNvPr>
          <p:cNvSpPr/>
          <p:nvPr/>
        </p:nvSpPr>
        <p:spPr>
          <a:xfrm>
            <a:off x="202070" y="773314"/>
            <a:ext cx="4897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4.8. Oxidation–Reduction </a:t>
            </a:r>
            <a:r>
              <a:rPr lang="en-US" sz="2400" b="1" dirty="0">
                <a:solidFill>
                  <a:schemeClr val="accent1"/>
                </a:solidFill>
              </a:rPr>
              <a:t>Reactions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9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Content Placeholder 2"/>
          <p:cNvSpPr>
            <a:spLocks noGrp="1"/>
          </p:cNvSpPr>
          <p:nvPr>
            <p:ph idx="1"/>
          </p:nvPr>
        </p:nvSpPr>
        <p:spPr>
          <a:xfrm>
            <a:off x="181163" y="1535191"/>
            <a:ext cx="10892999" cy="549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en-US" sz="2200" dirty="0">
                <a:ea typeface="ヒラギノ角ゴ Pro W3" pitchFamily="127" charset="-128"/>
              </a:rPr>
              <a:t>To convert a free element into an ion, the atoms must gain or lose electrons.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200" dirty="0" smtClean="0">
                <a:ea typeface="ヒラギノ角ゴ Pro W3" pitchFamily="127" charset="-128"/>
              </a:rPr>
              <a:t>Reactions </a:t>
            </a:r>
            <a:r>
              <a:rPr lang="en-US" altLang="en-US" sz="2200" dirty="0">
                <a:ea typeface="ヒラギノ角ゴ Pro W3" pitchFamily="127" charset="-128"/>
              </a:rPr>
              <a:t>where electrons are transferred from one atom to another are redox reactions.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200" dirty="0">
                <a:ea typeface="ヒラギノ角ゴ Pro W3" pitchFamily="127" charset="-128"/>
              </a:rPr>
              <a:t>Atoms that </a:t>
            </a:r>
            <a:r>
              <a:rPr lang="en-US" altLang="en-US" sz="2200" b="1" dirty="0">
                <a:ea typeface="ヒラギノ角ゴ Pro W3" pitchFamily="127" charset="-128"/>
              </a:rPr>
              <a:t>lose</a:t>
            </a:r>
            <a:r>
              <a:rPr lang="en-US" altLang="en-US" sz="2200" dirty="0">
                <a:ea typeface="ヒラギノ角ゴ Pro W3" pitchFamily="127" charset="-128"/>
              </a:rPr>
              <a:t> electrons are being </a:t>
            </a:r>
            <a:r>
              <a:rPr lang="en-US" altLang="en-US" sz="2200" b="1" dirty="0" smtClean="0">
                <a:solidFill>
                  <a:schemeClr val="accent2"/>
                </a:solidFill>
                <a:ea typeface="ヒラギノ角ゴ Pro W3" pitchFamily="127" charset="-128"/>
              </a:rPr>
              <a:t>oxidized </a:t>
            </a:r>
            <a:r>
              <a:rPr lang="ar-SA" altLang="en-US" sz="2200" b="1" dirty="0" smtClean="0">
                <a:solidFill>
                  <a:schemeClr val="accent2"/>
                </a:solidFill>
                <a:ea typeface="ヒラギノ角ゴ Pro W3" pitchFamily="127" charset="-128"/>
              </a:rPr>
              <a:t>(اكسدة)</a:t>
            </a:r>
            <a:endParaRPr lang="en-US" altLang="en-US" sz="2200" dirty="0">
              <a:ea typeface="ヒラギノ角ゴ Pro W3" pitchFamily="127" charset="-128"/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en-US" sz="2200" dirty="0" smtClean="0">
                <a:ea typeface="ヒラギノ角ゴ Pro W3" pitchFamily="127" charset="-128"/>
              </a:rPr>
              <a:t>while </a:t>
            </a:r>
            <a:r>
              <a:rPr lang="en-US" altLang="en-US" sz="2200" dirty="0">
                <a:ea typeface="ヒラギノ角ゴ Pro W3" pitchFamily="127" charset="-128"/>
              </a:rPr>
              <a:t>atoms that </a:t>
            </a:r>
            <a:r>
              <a:rPr lang="en-US" altLang="en-US" sz="2200" b="1" dirty="0">
                <a:ea typeface="ヒラギノ角ゴ Pro W3" pitchFamily="127" charset="-128"/>
              </a:rPr>
              <a:t>gain</a:t>
            </a:r>
            <a:r>
              <a:rPr lang="en-US" altLang="en-US" sz="2200" dirty="0">
                <a:ea typeface="ヒラギノ角ゴ Pro W3" pitchFamily="127" charset="-128"/>
              </a:rPr>
              <a:t> electrons are being </a:t>
            </a:r>
            <a:r>
              <a:rPr lang="en-US" altLang="en-US" sz="2200" b="1" dirty="0" smtClean="0">
                <a:solidFill>
                  <a:schemeClr val="accent2"/>
                </a:solidFill>
                <a:ea typeface="ヒラギノ角ゴ Pro W3" pitchFamily="127" charset="-128"/>
              </a:rPr>
              <a:t>reduced</a:t>
            </a:r>
            <a:r>
              <a:rPr lang="ar-SA" altLang="en-US" sz="2200" b="1" dirty="0" smtClean="0">
                <a:solidFill>
                  <a:schemeClr val="accent2"/>
                </a:solidFill>
                <a:ea typeface="ヒラギノ角ゴ Pro W3" pitchFamily="127" charset="-128"/>
              </a:rPr>
              <a:t> (أختزال) </a:t>
            </a:r>
            <a:endParaRPr lang="ar-SA" altLang="en-US" sz="2200" dirty="0">
              <a:solidFill>
                <a:schemeClr val="accent2"/>
              </a:solidFill>
              <a:ea typeface="ヒラギノ角ゴ Pro W3" pitchFamily="127" charset="-128"/>
            </a:endParaRPr>
          </a:p>
          <a:p>
            <a:pPr eaLnBrk="1" hangingPunct="1">
              <a:lnSpc>
                <a:spcPct val="100000"/>
              </a:lnSpc>
            </a:pPr>
            <a:endParaRPr lang="en-US" altLang="en-US" sz="2200" dirty="0">
              <a:solidFill>
                <a:schemeClr val="accent2"/>
              </a:solidFill>
              <a:ea typeface="ヒラギノ角ゴ Pro W3" pitchFamily="127" charset="-128"/>
            </a:endParaRP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en-US" sz="2200" dirty="0">
                <a:solidFill>
                  <a:schemeClr val="accent2"/>
                </a:solidFill>
                <a:ea typeface="ヒラギノ角ゴ Pro W3" pitchFamily="127" charset="-128"/>
              </a:rPr>
              <a:t>	</a:t>
            </a:r>
            <a:r>
              <a:rPr lang="en-US" altLang="en-US" sz="2200" dirty="0" smtClean="0">
                <a:solidFill>
                  <a:srgbClr val="2D2D8A"/>
                </a:solidFill>
                <a:ea typeface="ヒラギノ角ゴ Pro W3" pitchFamily="127" charset="-128"/>
              </a:rPr>
              <a:t>2 Na(</a:t>
            </a:r>
            <a:r>
              <a:rPr lang="en-US" altLang="en-US" sz="2200" i="1" dirty="0" smtClean="0">
                <a:solidFill>
                  <a:srgbClr val="2D2D8A"/>
                </a:solidFill>
                <a:ea typeface="ヒラギノ角ゴ Pro W3" pitchFamily="127" charset="-128"/>
              </a:rPr>
              <a:t>s</a:t>
            </a:r>
            <a:r>
              <a:rPr lang="en-US" altLang="en-US" sz="2200" dirty="0" smtClean="0">
                <a:solidFill>
                  <a:srgbClr val="2D2D8A"/>
                </a:solidFill>
                <a:ea typeface="ヒラギノ角ゴ Pro W3" pitchFamily="127" charset="-128"/>
              </a:rPr>
              <a:t>) + Cl</a:t>
            </a:r>
            <a:r>
              <a:rPr lang="en-US" altLang="en-US" sz="2200" baseline="-25000" dirty="0" smtClean="0">
                <a:solidFill>
                  <a:srgbClr val="2D2D8A"/>
                </a:solidFill>
                <a:ea typeface="ヒラギノ角ゴ Pro W3" pitchFamily="127" charset="-128"/>
              </a:rPr>
              <a:t>2</a:t>
            </a:r>
            <a:r>
              <a:rPr lang="en-US" altLang="en-US" sz="2200" dirty="0" smtClean="0">
                <a:solidFill>
                  <a:srgbClr val="2D2D8A"/>
                </a:solidFill>
                <a:ea typeface="ヒラギノ角ゴ Pro W3" pitchFamily="127" charset="-128"/>
              </a:rPr>
              <a:t>(</a:t>
            </a:r>
            <a:r>
              <a:rPr lang="en-US" altLang="en-US" sz="2200" i="1" dirty="0" smtClean="0">
                <a:solidFill>
                  <a:srgbClr val="2D2D8A"/>
                </a:solidFill>
                <a:ea typeface="ヒラギノ角ゴ Pro W3" pitchFamily="127" charset="-128"/>
              </a:rPr>
              <a:t>g</a:t>
            </a:r>
            <a:r>
              <a:rPr lang="en-US" altLang="en-US" sz="2200" dirty="0" smtClean="0">
                <a:solidFill>
                  <a:srgbClr val="2D2D8A"/>
                </a:solidFill>
                <a:ea typeface="ヒラギノ角ゴ Pro W3" pitchFamily="127" charset="-128"/>
              </a:rPr>
              <a:t>) → 2 </a:t>
            </a:r>
            <a:r>
              <a:rPr lang="en-US" altLang="en-US" sz="2200" dirty="0" err="1" smtClean="0">
                <a:solidFill>
                  <a:srgbClr val="2D2D8A"/>
                </a:solidFill>
                <a:ea typeface="ヒラギノ角ゴ Pro W3" pitchFamily="127" charset="-128"/>
              </a:rPr>
              <a:t>Na</a:t>
            </a:r>
            <a:r>
              <a:rPr lang="en-US" altLang="en-US" sz="2200" baseline="30000" dirty="0" err="1" smtClean="0">
                <a:solidFill>
                  <a:srgbClr val="2D2D8A"/>
                </a:solidFill>
                <a:ea typeface="ヒラギノ角ゴ Pro W3" pitchFamily="127" charset="-128"/>
              </a:rPr>
              <a:t>+</a:t>
            </a:r>
            <a:r>
              <a:rPr lang="en-US" altLang="en-US" sz="2200" dirty="0" err="1" smtClean="0">
                <a:solidFill>
                  <a:srgbClr val="2D2D8A"/>
                </a:solidFill>
                <a:ea typeface="ヒラギノ角ゴ Pro W3" pitchFamily="127" charset="-128"/>
              </a:rPr>
              <a:t>Cl</a:t>
            </a:r>
            <a:r>
              <a:rPr lang="en-US" altLang="en-US" sz="2200" baseline="30000" dirty="0" smtClean="0">
                <a:solidFill>
                  <a:srgbClr val="2D2D8A"/>
                </a:solidFill>
                <a:ea typeface="ヒラギノ角ゴ Pro W3" pitchFamily="127" charset="-128"/>
              </a:rPr>
              <a:t>–</a:t>
            </a:r>
            <a:r>
              <a:rPr lang="en-US" altLang="en-US" sz="2200" dirty="0" smtClean="0">
                <a:solidFill>
                  <a:srgbClr val="2D2D8A"/>
                </a:solidFill>
                <a:ea typeface="ヒラギノ角ゴ Pro W3" pitchFamily="127" charset="-128"/>
              </a:rPr>
              <a:t>(</a:t>
            </a:r>
            <a:r>
              <a:rPr lang="en-US" altLang="en-US" sz="2200" i="1" dirty="0" smtClean="0">
                <a:solidFill>
                  <a:srgbClr val="2D2D8A"/>
                </a:solidFill>
                <a:ea typeface="ヒラギノ角ゴ Pro W3" pitchFamily="127" charset="-128"/>
              </a:rPr>
              <a:t>s</a:t>
            </a:r>
            <a:r>
              <a:rPr lang="en-US" altLang="en-US" sz="2200" dirty="0" smtClean="0">
                <a:solidFill>
                  <a:srgbClr val="2D2D8A"/>
                </a:solidFill>
                <a:ea typeface="ヒラギノ角ゴ Pro W3" pitchFamily="127" charset="-128"/>
              </a:rPr>
              <a:t>)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en-US" sz="2200" dirty="0" smtClean="0">
                <a:solidFill>
                  <a:srgbClr val="2D2D8A"/>
                </a:solidFill>
                <a:ea typeface="ヒラギノ角ゴ Pro W3" pitchFamily="127" charset="-128"/>
              </a:rPr>
              <a:t>	Na → Na</a:t>
            </a:r>
            <a:r>
              <a:rPr lang="en-US" altLang="en-US" sz="2200" baseline="30000" dirty="0" smtClean="0">
                <a:solidFill>
                  <a:srgbClr val="2D2D8A"/>
                </a:solidFill>
                <a:ea typeface="ヒラギノ角ゴ Pro W3" pitchFamily="127" charset="-128"/>
              </a:rPr>
              <a:t>+</a:t>
            </a:r>
            <a:r>
              <a:rPr lang="en-US" altLang="en-US" sz="2200" dirty="0" smtClean="0">
                <a:solidFill>
                  <a:srgbClr val="2D2D8A"/>
                </a:solidFill>
                <a:ea typeface="ヒラギノ角ゴ Pro W3" pitchFamily="127" charset="-128"/>
              </a:rPr>
              <a:t> + 1 e</a:t>
            </a:r>
            <a:r>
              <a:rPr lang="en-US" altLang="en-US" sz="2200" baseline="30000" dirty="0" smtClean="0">
                <a:solidFill>
                  <a:srgbClr val="2D2D8A"/>
                </a:solidFill>
                <a:ea typeface="ヒラギノ角ゴ Pro W3" pitchFamily="127" charset="-128"/>
              </a:rPr>
              <a:t>–</a:t>
            </a:r>
            <a:r>
              <a:rPr lang="en-US" altLang="en-US" sz="2200" dirty="0">
                <a:solidFill>
                  <a:srgbClr val="2D2D8A"/>
                </a:solidFill>
                <a:ea typeface="ヒラギノ角ゴ Pro W3" pitchFamily="127" charset="-128"/>
              </a:rPr>
              <a:t> </a:t>
            </a:r>
            <a:r>
              <a:rPr lang="en-US" altLang="en-US" sz="2200" dirty="0" smtClean="0">
                <a:solidFill>
                  <a:srgbClr val="2D2D8A"/>
                </a:solidFill>
                <a:ea typeface="ヒラギノ角ゴ Pro W3" pitchFamily="127" charset="-128"/>
              </a:rPr>
              <a:t> (</a:t>
            </a:r>
            <a:r>
              <a:rPr lang="en-US" altLang="en-US" sz="2200" b="1" dirty="0" smtClean="0">
                <a:solidFill>
                  <a:srgbClr val="2D2D8A"/>
                </a:solidFill>
                <a:ea typeface="ヒラギノ角ゴ Pro W3" pitchFamily="127" charset="-128"/>
              </a:rPr>
              <a:t>oxidation</a:t>
            </a:r>
            <a:r>
              <a:rPr lang="en-US" altLang="en-US" sz="2200" dirty="0" smtClean="0">
                <a:solidFill>
                  <a:srgbClr val="2D2D8A"/>
                </a:solidFill>
                <a:ea typeface="ヒラギノ角ゴ Pro W3" pitchFamily="127" charset="-128"/>
              </a:rPr>
              <a:t>)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en-US" sz="2200" dirty="0" smtClean="0">
                <a:solidFill>
                  <a:srgbClr val="2D2D8A"/>
                </a:solidFill>
                <a:ea typeface="ヒラギノ角ゴ Pro W3" pitchFamily="127" charset="-128"/>
              </a:rPr>
              <a:t>	Cl</a:t>
            </a:r>
            <a:r>
              <a:rPr lang="en-US" altLang="en-US" sz="2200" baseline="-25000" dirty="0" smtClean="0">
                <a:solidFill>
                  <a:srgbClr val="2D2D8A"/>
                </a:solidFill>
                <a:ea typeface="ヒラギノ角ゴ Pro W3" pitchFamily="127" charset="-128"/>
              </a:rPr>
              <a:t>2</a:t>
            </a:r>
            <a:r>
              <a:rPr lang="en-US" altLang="en-US" sz="2200" dirty="0" smtClean="0">
                <a:solidFill>
                  <a:srgbClr val="2D2D8A"/>
                </a:solidFill>
                <a:ea typeface="ヒラギノ角ゴ Pro W3" pitchFamily="127" charset="-128"/>
              </a:rPr>
              <a:t> + 2 e</a:t>
            </a:r>
            <a:r>
              <a:rPr lang="en-US" altLang="en-US" sz="2200" baseline="30000" dirty="0" smtClean="0">
                <a:solidFill>
                  <a:srgbClr val="2D2D8A"/>
                </a:solidFill>
                <a:ea typeface="ヒラギノ角ゴ Pro W3" pitchFamily="127" charset="-128"/>
              </a:rPr>
              <a:t>–</a:t>
            </a:r>
            <a:r>
              <a:rPr lang="en-US" altLang="en-US" sz="2200" dirty="0" smtClean="0">
                <a:solidFill>
                  <a:srgbClr val="2D2D8A"/>
                </a:solidFill>
                <a:ea typeface="ヒラギノ角ゴ Pro W3" pitchFamily="127" charset="-128"/>
              </a:rPr>
              <a:t> → 2 Cl</a:t>
            </a:r>
            <a:r>
              <a:rPr lang="en-US" altLang="en-US" sz="2200" baseline="30000" dirty="0" smtClean="0">
                <a:solidFill>
                  <a:srgbClr val="2D2D8A"/>
                </a:solidFill>
                <a:ea typeface="ヒラギノ角ゴ Pro W3" pitchFamily="127" charset="-128"/>
              </a:rPr>
              <a:t>–</a:t>
            </a:r>
            <a:r>
              <a:rPr lang="en-US" altLang="en-US" sz="2200" dirty="0" smtClean="0">
                <a:solidFill>
                  <a:srgbClr val="2D2D8A"/>
                </a:solidFill>
                <a:ea typeface="ヒラギノ角ゴ Pro W3" pitchFamily="127" charset="-128"/>
              </a:rPr>
              <a:t> (</a:t>
            </a:r>
            <a:r>
              <a:rPr lang="en-US" altLang="en-US" sz="2200" b="1" dirty="0" smtClean="0">
                <a:solidFill>
                  <a:srgbClr val="2D2D8A"/>
                </a:solidFill>
                <a:ea typeface="ヒラギノ角ゴ Pro W3" pitchFamily="127" charset="-128"/>
              </a:rPr>
              <a:t>reduction</a:t>
            </a:r>
            <a:r>
              <a:rPr lang="en-US" altLang="en-US" sz="2200" dirty="0" smtClean="0">
                <a:solidFill>
                  <a:srgbClr val="2D2D8A"/>
                </a:solidFill>
                <a:ea typeface="ヒラギノ角ゴ Pro W3" pitchFamily="127" charset="-128"/>
              </a:rPr>
              <a:t>)</a:t>
            </a:r>
            <a:endParaRPr lang="en-US" altLang="en-US" sz="2200" baseline="30000" dirty="0" smtClean="0">
              <a:solidFill>
                <a:srgbClr val="2D2D8A"/>
              </a:solidFill>
              <a:ea typeface="ヒラギノ角ゴ Pro W3" pitchFamily="127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28752" y="223622"/>
            <a:ext cx="184731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50">
              <a:latin typeface="Times" panose="02020603050405020304" pitchFamily="18" charset="0"/>
            </a:endParaRPr>
          </a:p>
        </p:txBody>
      </p:sp>
      <p:pic>
        <p:nvPicPr>
          <p:cNvPr id="6" name="صورة 7">
            <a:extLst>
              <a:ext uri="{FF2B5EF4-FFF2-40B4-BE49-F238E27FC236}">
                <a16:creationId xmlns:a16="http://schemas.microsoft.com/office/drawing/2014/main" id="{D05050CE-BB7E-486C-9D40-8A88D0ACCA8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7" name="Rectangle 15">
            <a:extLst>
              <a:ext uri="{FF2B5EF4-FFF2-40B4-BE49-F238E27FC236}">
                <a16:creationId xmlns:a16="http://schemas.microsoft.com/office/drawing/2014/main" id="{A54620E3-C484-4005-93A6-70578E358F6D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4:  Chemical Bonding and Chemical Reactions</a:t>
            </a:r>
          </a:p>
        </p:txBody>
      </p:sp>
      <p:sp>
        <p:nvSpPr>
          <p:cNvPr id="8" name="مستطيل 1">
            <a:extLst>
              <a:ext uri="{FF2B5EF4-FFF2-40B4-BE49-F238E27FC236}">
                <a16:creationId xmlns:a16="http://schemas.microsoft.com/office/drawing/2014/main" id="{696ED4D6-EEA3-4358-9C9D-B57718D07B98}"/>
              </a:ext>
            </a:extLst>
          </p:cNvPr>
          <p:cNvSpPr/>
          <p:nvPr/>
        </p:nvSpPr>
        <p:spPr>
          <a:xfrm>
            <a:off x="202070" y="773314"/>
            <a:ext cx="4897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4.8. Oxidation–Reduction </a:t>
            </a:r>
            <a:r>
              <a:rPr lang="en-US" sz="2400" b="1" dirty="0">
                <a:solidFill>
                  <a:schemeClr val="accent1"/>
                </a:solidFill>
              </a:rPr>
              <a:t>Reactions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5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919" y="1623549"/>
            <a:ext cx="10786451" cy="4835426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2200" dirty="0"/>
              <a:t>For reactions that are not metal + nonmetal, or do not involve O</a:t>
            </a:r>
            <a:r>
              <a:rPr lang="en-US" sz="2200" baseline="-25000" dirty="0"/>
              <a:t>2</a:t>
            </a:r>
            <a:r>
              <a:rPr lang="en-US" sz="2200" dirty="0"/>
              <a:t>, we need a method for determining </a:t>
            </a:r>
            <a:r>
              <a:rPr lang="en-US" sz="2200" b="1" dirty="0"/>
              <a:t>how the electrons are </a:t>
            </a:r>
            <a:r>
              <a:rPr lang="en-US" sz="2200" b="1" dirty="0" smtClean="0"/>
              <a:t>transferred?</a:t>
            </a:r>
            <a:endParaRPr lang="en-US" sz="2200" b="1" dirty="0"/>
          </a:p>
          <a:p>
            <a:pPr eaLnBrk="1" hangingPunct="1">
              <a:lnSpc>
                <a:spcPct val="150000"/>
              </a:lnSpc>
              <a:defRPr/>
            </a:pPr>
            <a:r>
              <a:rPr lang="en-US" sz="2200" dirty="0"/>
              <a:t>Chemists assign a number to each element in a reaction called an </a:t>
            </a:r>
            <a:r>
              <a:rPr lang="en-US" sz="2200" b="1" dirty="0">
                <a:solidFill>
                  <a:schemeClr val="accent6"/>
                </a:solidFill>
              </a:rPr>
              <a:t>oxidation state</a:t>
            </a:r>
            <a:r>
              <a:rPr lang="en-US" sz="2200" dirty="0">
                <a:solidFill>
                  <a:schemeClr val="accent6"/>
                </a:solidFill>
              </a:rPr>
              <a:t> </a:t>
            </a:r>
            <a:r>
              <a:rPr lang="en-US" sz="2200" dirty="0"/>
              <a:t>that allows them to determine the electron flow in the reaction.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200" dirty="0">
                <a:solidFill>
                  <a:srgbClr val="3333CC"/>
                </a:solidFill>
              </a:rPr>
              <a:t>Even though they look like them</a:t>
            </a:r>
            <a:r>
              <a:rPr lang="en-US" sz="2200" dirty="0">
                <a:solidFill>
                  <a:schemeClr val="accent6"/>
                </a:solidFill>
              </a:rPr>
              <a:t>, </a:t>
            </a:r>
            <a:r>
              <a:rPr lang="en-US" sz="2200" b="1" dirty="0">
                <a:solidFill>
                  <a:schemeClr val="accent6"/>
                </a:solidFill>
              </a:rPr>
              <a:t>oxidation states are not ion charges!</a:t>
            </a:r>
          </a:p>
          <a:p>
            <a:pPr lvl="2" eaLnBrk="1" hangingPunct="1">
              <a:lnSpc>
                <a:spcPct val="150000"/>
              </a:lnSpc>
              <a:defRPr/>
            </a:pPr>
            <a:r>
              <a:rPr lang="en-US" sz="2200" dirty="0">
                <a:solidFill>
                  <a:srgbClr val="3333CC"/>
                </a:solidFill>
              </a:rPr>
              <a:t>Oxidation states are imaginary charges assigned based on a set of rules. </a:t>
            </a:r>
          </a:p>
          <a:p>
            <a:pPr lvl="2" eaLnBrk="1" hangingPunct="1">
              <a:lnSpc>
                <a:spcPct val="150000"/>
              </a:lnSpc>
              <a:defRPr/>
            </a:pPr>
            <a:r>
              <a:rPr lang="en-US" sz="2200" dirty="0">
                <a:solidFill>
                  <a:srgbClr val="3333CC"/>
                </a:solidFill>
              </a:rPr>
              <a:t>Ion charges are real, measurable charges.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28752" y="223622"/>
            <a:ext cx="184731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50">
              <a:latin typeface="Times" panose="02020603050405020304" pitchFamily="18" charset="0"/>
            </a:endParaRPr>
          </a:p>
        </p:txBody>
      </p:sp>
      <p:pic>
        <p:nvPicPr>
          <p:cNvPr id="5" name="صورة 7">
            <a:extLst>
              <a:ext uri="{FF2B5EF4-FFF2-40B4-BE49-F238E27FC236}">
                <a16:creationId xmlns:a16="http://schemas.microsoft.com/office/drawing/2014/main" id="{D05050CE-BB7E-486C-9D40-8A88D0ACCA8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6" name="Rectangle 15">
            <a:extLst>
              <a:ext uri="{FF2B5EF4-FFF2-40B4-BE49-F238E27FC236}">
                <a16:creationId xmlns:a16="http://schemas.microsoft.com/office/drawing/2014/main" id="{A54620E3-C484-4005-93A6-70578E358F6D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4:  Chemical Bonding and Chemical Reactions</a:t>
            </a:r>
          </a:p>
        </p:txBody>
      </p:sp>
      <p:sp>
        <p:nvSpPr>
          <p:cNvPr id="7" name="مستطيل 1">
            <a:extLst>
              <a:ext uri="{FF2B5EF4-FFF2-40B4-BE49-F238E27FC236}">
                <a16:creationId xmlns:a16="http://schemas.microsoft.com/office/drawing/2014/main" id="{696ED4D6-EEA3-4358-9C9D-B57718D07B98}"/>
              </a:ext>
            </a:extLst>
          </p:cNvPr>
          <p:cNvSpPr/>
          <p:nvPr/>
        </p:nvSpPr>
        <p:spPr>
          <a:xfrm>
            <a:off x="202070" y="773314"/>
            <a:ext cx="2345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Oxidation </a:t>
            </a:r>
            <a:r>
              <a:rPr lang="en-US" sz="2400" b="1" dirty="0">
                <a:solidFill>
                  <a:schemeClr val="accent1"/>
                </a:solidFill>
              </a:rPr>
              <a:t>States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4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28752" y="223622"/>
            <a:ext cx="184731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50">
              <a:latin typeface="Times" panose="02020603050405020304" pitchFamily="18" charset="0"/>
            </a:endParaRPr>
          </a:p>
        </p:txBody>
      </p:sp>
      <p:pic>
        <p:nvPicPr>
          <p:cNvPr id="5" name="صورة 7">
            <a:extLst>
              <a:ext uri="{FF2B5EF4-FFF2-40B4-BE49-F238E27FC236}">
                <a16:creationId xmlns:a16="http://schemas.microsoft.com/office/drawing/2014/main" id="{D05050CE-BB7E-486C-9D40-8A88D0ACCA8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6" name="Rectangle 15">
            <a:extLst>
              <a:ext uri="{FF2B5EF4-FFF2-40B4-BE49-F238E27FC236}">
                <a16:creationId xmlns:a16="http://schemas.microsoft.com/office/drawing/2014/main" id="{A54620E3-C484-4005-93A6-70578E358F6D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4:  Chemical Bonding and Chemical Reactions</a:t>
            </a:r>
          </a:p>
        </p:txBody>
      </p:sp>
      <p:sp>
        <p:nvSpPr>
          <p:cNvPr id="7" name="مستطيل 1">
            <a:extLst>
              <a:ext uri="{FF2B5EF4-FFF2-40B4-BE49-F238E27FC236}">
                <a16:creationId xmlns:a16="http://schemas.microsoft.com/office/drawing/2014/main" id="{696ED4D6-EEA3-4358-9C9D-B57718D07B98}"/>
              </a:ext>
            </a:extLst>
          </p:cNvPr>
          <p:cNvSpPr/>
          <p:nvPr/>
        </p:nvSpPr>
        <p:spPr>
          <a:xfrm>
            <a:off x="202070" y="773314"/>
            <a:ext cx="2345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Oxidation </a:t>
            </a:r>
            <a:r>
              <a:rPr lang="en-US" sz="2400" b="1" dirty="0">
                <a:solidFill>
                  <a:schemeClr val="accent1"/>
                </a:solidFill>
              </a:rPr>
              <a:t>States</a:t>
            </a:r>
          </a:p>
        </p:txBody>
      </p:sp>
      <p:pic>
        <p:nvPicPr>
          <p:cNvPr id="8" name="Picture 7" descr="04_Pg161_UnTable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483" y="1234979"/>
            <a:ext cx="8210741" cy="581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2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6" name="Picture 6" descr="Z:\50627 IRDVD Tro Chemistry A Molecular Approach\Working Files 50627\JPEG 50627\ch04\04_Pg177_UnTab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2"/>
          <a:stretch>
            <a:fillRect/>
          </a:stretch>
        </p:blipFill>
        <p:spPr bwMode="auto">
          <a:xfrm>
            <a:off x="3468029" y="2257783"/>
            <a:ext cx="3791807" cy="430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28752" y="223622"/>
            <a:ext cx="184731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50">
              <a:latin typeface="Times" panose="02020603050405020304" pitchFamily="18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05050CE-BB7E-486C-9D40-8A88D0ACCA8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9" name="Rectangle 15">
            <a:extLst>
              <a:ext uri="{FF2B5EF4-FFF2-40B4-BE49-F238E27FC236}">
                <a16:creationId xmlns:a16="http://schemas.microsoft.com/office/drawing/2014/main" id="{A54620E3-C484-4005-93A6-70578E358F6D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4:  Chemical Bonding and Chemical Reactions</a:t>
            </a:r>
          </a:p>
        </p:txBody>
      </p:sp>
      <p:sp>
        <p:nvSpPr>
          <p:cNvPr id="10" name="مستطيل 1">
            <a:extLst>
              <a:ext uri="{FF2B5EF4-FFF2-40B4-BE49-F238E27FC236}">
                <a16:creationId xmlns:a16="http://schemas.microsoft.com/office/drawing/2014/main" id="{696ED4D6-EEA3-4358-9C9D-B57718D07B98}"/>
              </a:ext>
            </a:extLst>
          </p:cNvPr>
          <p:cNvSpPr/>
          <p:nvPr/>
        </p:nvSpPr>
        <p:spPr>
          <a:xfrm>
            <a:off x="202070" y="773314"/>
            <a:ext cx="4897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4.8. Oxidation–Reduction </a:t>
            </a:r>
            <a:r>
              <a:rPr lang="en-US" sz="2400" b="1" dirty="0">
                <a:solidFill>
                  <a:schemeClr val="accent1"/>
                </a:solidFill>
              </a:rPr>
              <a:t>Reactions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6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>
          <a:xfrm>
            <a:off x="0" y="883593"/>
            <a:ext cx="11430000" cy="1219200"/>
          </a:xfrm>
        </p:spPr>
        <p:txBody>
          <a:bodyPr>
            <a:normAutofit/>
          </a:bodyPr>
          <a:lstStyle/>
          <a:p>
            <a:r>
              <a:rPr lang="en-US" sz="2400" b="1" cap="none" dirty="0" smtClean="0">
                <a:solidFill>
                  <a:srgbClr val="00B050"/>
                </a:solidFill>
              </a:rPr>
              <a:t>Example</a:t>
            </a:r>
            <a:r>
              <a:rPr lang="en-US" sz="2400" cap="none" dirty="0" smtClean="0">
                <a:solidFill>
                  <a:srgbClr val="00B050"/>
                </a:solidFill>
              </a:rPr>
              <a:t>:</a:t>
            </a:r>
            <a:endParaRPr lang="en-US" sz="2400" cap="none" dirty="0">
              <a:solidFill>
                <a:srgbClr val="00B050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862" y="1690348"/>
            <a:ext cx="11092012" cy="1413712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2200" b="1" dirty="0" smtClean="0">
                <a:solidFill>
                  <a:srgbClr val="0070C0"/>
                </a:solidFill>
              </a:rPr>
              <a:t>If </a:t>
            </a:r>
            <a:r>
              <a:rPr lang="en-US" sz="2200" b="1" dirty="0">
                <a:solidFill>
                  <a:srgbClr val="0070C0"/>
                </a:solidFill>
              </a:rPr>
              <a:t>856g of C</a:t>
            </a:r>
            <a:r>
              <a:rPr lang="en-US" sz="2200" b="1" baseline="-25000" dirty="0">
                <a:solidFill>
                  <a:srgbClr val="0070C0"/>
                </a:solidFill>
              </a:rPr>
              <a:t>6</a:t>
            </a:r>
            <a:r>
              <a:rPr lang="en-US" sz="2200" b="1" dirty="0">
                <a:solidFill>
                  <a:srgbClr val="0070C0"/>
                </a:solidFill>
              </a:rPr>
              <a:t>H</a:t>
            </a:r>
            <a:r>
              <a:rPr lang="en-US" sz="2200" b="1" baseline="-25000" dirty="0">
                <a:solidFill>
                  <a:srgbClr val="0070C0"/>
                </a:solidFill>
              </a:rPr>
              <a:t>12</a:t>
            </a:r>
            <a:r>
              <a:rPr lang="en-US" sz="2200" b="1" dirty="0">
                <a:solidFill>
                  <a:srgbClr val="0070C0"/>
                </a:solidFill>
              </a:rPr>
              <a:t>O</a:t>
            </a:r>
            <a:r>
              <a:rPr lang="en-US" sz="2200" b="1" baseline="-25000" dirty="0">
                <a:solidFill>
                  <a:srgbClr val="0070C0"/>
                </a:solidFill>
              </a:rPr>
              <a:t>6</a:t>
            </a:r>
            <a:r>
              <a:rPr lang="en-US" sz="2200" b="1" dirty="0" smtClean="0">
                <a:solidFill>
                  <a:srgbClr val="0070C0"/>
                </a:solidFill>
              </a:rPr>
              <a:t> </a:t>
            </a:r>
            <a:r>
              <a:rPr lang="en-US" sz="2200" b="1" dirty="0">
                <a:solidFill>
                  <a:srgbClr val="0070C0"/>
                </a:solidFill>
              </a:rPr>
              <a:t>is consumed by </a:t>
            </a:r>
            <a:r>
              <a:rPr lang="en-US" sz="2200" b="1" dirty="0" smtClean="0">
                <a:solidFill>
                  <a:srgbClr val="0070C0"/>
                </a:solidFill>
              </a:rPr>
              <a:t>a person </a:t>
            </a:r>
            <a:r>
              <a:rPr lang="en-US" sz="2200" b="1" dirty="0">
                <a:solidFill>
                  <a:srgbClr val="0070C0"/>
                </a:solidFill>
              </a:rPr>
              <a:t>over a certain period, what is </a:t>
            </a:r>
            <a:r>
              <a:rPr lang="en-US" sz="2200" b="1" dirty="0" smtClean="0">
                <a:solidFill>
                  <a:srgbClr val="0070C0"/>
                </a:solidFill>
              </a:rPr>
              <a:t>the mass </a:t>
            </a:r>
            <a:r>
              <a:rPr lang="en-US" sz="2200" b="1" dirty="0">
                <a:solidFill>
                  <a:srgbClr val="0070C0"/>
                </a:solidFill>
              </a:rPr>
              <a:t>of CO</a:t>
            </a:r>
            <a:r>
              <a:rPr lang="en-US" sz="2200" b="1" baseline="-25000" dirty="0">
                <a:solidFill>
                  <a:srgbClr val="0070C0"/>
                </a:solidFill>
              </a:rPr>
              <a:t>2</a:t>
            </a:r>
            <a:r>
              <a:rPr lang="en-US" sz="2200" b="1" dirty="0">
                <a:solidFill>
                  <a:srgbClr val="0070C0"/>
                </a:solidFill>
              </a:rPr>
              <a:t> produced?</a:t>
            </a:r>
          </a:p>
          <a:p>
            <a:pPr marL="0" indent="0" algn="ctr">
              <a:buNone/>
              <a:defRPr/>
            </a:pPr>
            <a:r>
              <a:rPr lang="en-US" sz="2200" b="1" dirty="0" smtClean="0">
                <a:solidFill>
                  <a:srgbClr val="0070C0"/>
                </a:solidFill>
              </a:rPr>
              <a:t>C</a:t>
            </a:r>
            <a:r>
              <a:rPr lang="en-US" sz="2200" b="1" baseline="-25000" dirty="0" smtClean="0">
                <a:solidFill>
                  <a:srgbClr val="0070C0"/>
                </a:solidFill>
              </a:rPr>
              <a:t>6</a:t>
            </a:r>
            <a:r>
              <a:rPr lang="en-US" sz="2200" b="1" dirty="0" smtClean="0">
                <a:solidFill>
                  <a:srgbClr val="0070C0"/>
                </a:solidFill>
              </a:rPr>
              <a:t>H</a:t>
            </a:r>
            <a:r>
              <a:rPr lang="en-US" sz="2200" b="1" baseline="-25000" dirty="0" smtClean="0">
                <a:solidFill>
                  <a:srgbClr val="0070C0"/>
                </a:solidFill>
              </a:rPr>
              <a:t>12</a:t>
            </a:r>
            <a:r>
              <a:rPr lang="en-US" sz="2200" b="1" dirty="0" smtClean="0">
                <a:solidFill>
                  <a:srgbClr val="0070C0"/>
                </a:solidFill>
              </a:rPr>
              <a:t>O</a:t>
            </a:r>
            <a:r>
              <a:rPr lang="en-US" sz="2200" b="1" baseline="-25000" dirty="0" smtClean="0">
                <a:solidFill>
                  <a:srgbClr val="0070C0"/>
                </a:solidFill>
              </a:rPr>
              <a:t>6</a:t>
            </a:r>
            <a:r>
              <a:rPr lang="en-US" sz="2200" b="1" dirty="0" smtClean="0">
                <a:solidFill>
                  <a:srgbClr val="0070C0"/>
                </a:solidFill>
              </a:rPr>
              <a:t>(</a:t>
            </a:r>
            <a:r>
              <a:rPr lang="en-US" sz="2200" b="1" i="1" dirty="0" smtClean="0">
                <a:solidFill>
                  <a:srgbClr val="0070C0"/>
                </a:solidFill>
              </a:rPr>
              <a:t>s</a:t>
            </a:r>
            <a:r>
              <a:rPr lang="en-US" sz="2200" b="1" dirty="0">
                <a:solidFill>
                  <a:srgbClr val="0070C0"/>
                </a:solidFill>
              </a:rPr>
              <a:t>) + 6 O</a:t>
            </a:r>
            <a:r>
              <a:rPr lang="en-US" sz="2200" b="1" baseline="-25000" dirty="0">
                <a:solidFill>
                  <a:srgbClr val="0070C0"/>
                </a:solidFill>
              </a:rPr>
              <a:t>2</a:t>
            </a:r>
            <a:r>
              <a:rPr lang="en-US" sz="2200" b="1" dirty="0">
                <a:solidFill>
                  <a:srgbClr val="0070C0"/>
                </a:solidFill>
              </a:rPr>
              <a:t>(</a:t>
            </a:r>
            <a:r>
              <a:rPr lang="en-US" sz="2200" b="1" i="1" dirty="0">
                <a:solidFill>
                  <a:srgbClr val="0070C0"/>
                </a:solidFill>
              </a:rPr>
              <a:t>g</a:t>
            </a:r>
            <a:r>
              <a:rPr lang="en-US" sz="2200" b="1" dirty="0">
                <a:solidFill>
                  <a:srgbClr val="0070C0"/>
                </a:solidFill>
              </a:rPr>
              <a:t>) </a:t>
            </a:r>
            <a:r>
              <a:rPr lang="en-US" sz="2200" b="1" dirty="0">
                <a:solidFill>
                  <a:srgbClr val="0070C0"/>
                </a:solidFill>
                <a:cs typeface="Times New Roman"/>
              </a:rPr>
              <a:t>→ 6 CO</a:t>
            </a:r>
            <a:r>
              <a:rPr lang="en-US" sz="2200" b="1" baseline="-25000" dirty="0">
                <a:solidFill>
                  <a:srgbClr val="0070C0"/>
                </a:solidFill>
                <a:cs typeface="Times New Roman"/>
              </a:rPr>
              <a:t>2</a:t>
            </a:r>
            <a:r>
              <a:rPr lang="en-US" sz="2200" b="1" dirty="0">
                <a:solidFill>
                  <a:srgbClr val="0070C0"/>
                </a:solidFill>
                <a:cs typeface="Times New Roman"/>
              </a:rPr>
              <a:t>(</a:t>
            </a:r>
            <a:r>
              <a:rPr lang="en-US" sz="2200" b="1" i="1" dirty="0">
                <a:solidFill>
                  <a:srgbClr val="0070C0"/>
                </a:solidFill>
                <a:cs typeface="Times New Roman"/>
              </a:rPr>
              <a:t>g</a:t>
            </a:r>
            <a:r>
              <a:rPr lang="en-US" sz="2200" b="1" dirty="0">
                <a:solidFill>
                  <a:srgbClr val="0070C0"/>
                </a:solidFill>
                <a:cs typeface="Times New Roman"/>
              </a:rPr>
              <a:t>) + 6 H</a:t>
            </a:r>
            <a:r>
              <a:rPr lang="en-US" sz="2200" b="1" baseline="-25000" dirty="0">
                <a:solidFill>
                  <a:srgbClr val="0070C0"/>
                </a:solidFill>
                <a:cs typeface="Times New Roman"/>
              </a:rPr>
              <a:t>2</a:t>
            </a:r>
            <a:r>
              <a:rPr lang="en-US" sz="2200" b="1" dirty="0">
                <a:solidFill>
                  <a:srgbClr val="0070C0"/>
                </a:solidFill>
                <a:cs typeface="Times New Roman"/>
              </a:rPr>
              <a:t>O(</a:t>
            </a:r>
            <a:r>
              <a:rPr lang="en-US" sz="2200" b="1" i="1" dirty="0">
                <a:solidFill>
                  <a:srgbClr val="0070C0"/>
                </a:solidFill>
                <a:cs typeface="Times New Roman"/>
              </a:rPr>
              <a:t>l</a:t>
            </a:r>
            <a:r>
              <a:rPr lang="en-US" sz="2200" b="1" dirty="0" smtClean="0">
                <a:solidFill>
                  <a:srgbClr val="0070C0"/>
                </a:solidFill>
                <a:cs typeface="Times New Roman"/>
              </a:rPr>
              <a:t>)</a:t>
            </a:r>
          </a:p>
          <a:p>
            <a:pPr marL="0" indent="0" algn="ctr">
              <a:buNone/>
              <a:defRPr/>
            </a:pPr>
            <a:endParaRPr lang="en-US" sz="2200" b="1" dirty="0" smtClean="0">
              <a:solidFill>
                <a:srgbClr val="0070C0"/>
              </a:solidFill>
              <a:cs typeface="Times New Roman"/>
            </a:endParaRPr>
          </a:p>
          <a:p>
            <a:pPr marL="0" indent="0" algn="ctr">
              <a:buNone/>
              <a:defRPr/>
            </a:pPr>
            <a:endParaRPr lang="en-US" sz="2200" b="1" dirty="0">
              <a:solidFill>
                <a:srgbClr val="0070C0"/>
              </a:solidFill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4:  Chemical Bonding and Chemical Reactions</a:t>
            </a:r>
          </a:p>
        </p:txBody>
      </p:sp>
      <p:pic>
        <p:nvPicPr>
          <p:cNvPr id="7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2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0" y="821665"/>
            <a:ext cx="346069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dirty="0">
                <a:solidFill>
                  <a:schemeClr val="accent2"/>
                </a:solidFill>
              </a:rPr>
              <a:t>4.1  Reaction Stoichiometry</a:t>
            </a:r>
            <a:endParaRPr lang="ar-SA" sz="2200" b="1" dirty="0">
              <a:solidFill>
                <a:schemeClr val="accent2"/>
              </a:solidFill>
            </a:endParaRPr>
          </a:p>
        </p:txBody>
      </p:sp>
      <p:sp>
        <p:nvSpPr>
          <p:cNvPr id="18" name="Slide Number Placeholder 6"/>
          <p:cNvSpPr>
            <a:spLocks noGrp="1"/>
          </p:cNvSpPr>
          <p:nvPr/>
        </p:nvSpPr>
        <p:spPr bwMode="auto">
          <a:xfrm>
            <a:off x="6471920" y="8052276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fld id="{83CF477E-5A28-4953-BD5C-A250F1896C19}" type="slidenum">
              <a:rPr lang="en-GB" altLang="en-US">
                <a:latin typeface="Arial Black" panose="020B0A04020102020204" pitchFamily="34" charset="0"/>
              </a:rPr>
              <a:pPr eaLnBrk="1" hangingPunct="1"/>
              <a:t>7</a:t>
            </a:fld>
            <a:endParaRPr lang="en-GB" altLang="en-US">
              <a:latin typeface="Arial Black" panose="020B0A04020102020204" pitchFamily="34" charset="0"/>
            </a:endParaRPr>
          </a:p>
        </p:txBody>
      </p:sp>
      <p:sp>
        <p:nvSpPr>
          <p:cNvPr id="19" name="Rectangle 18"/>
          <p:cNvSpPr>
            <a:spLocks noGrp="1" noChangeArrowheads="1"/>
          </p:cNvSpPr>
          <p:nvPr/>
        </p:nvSpPr>
        <p:spPr bwMode="auto">
          <a:xfrm>
            <a:off x="-3451382" y="3388678"/>
            <a:ext cx="8435975" cy="524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en-GB" altLang="en-US" sz="2800" dirty="0" smtClean="0">
              <a:solidFill>
                <a:srgbClr val="99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202330" y="8820129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F1B9A0F-EE5B-4973-9310-E003AF43233A}" type="slidenum">
              <a:rPr lang="en-GB" altLang="en-US">
                <a:latin typeface="Arial Black" panose="020B0A04020102020204" pitchFamily="34" charset="0"/>
              </a:rPr>
              <a:pPr eaLnBrk="1" hangingPunct="1"/>
              <a:t>7</a:t>
            </a:fld>
            <a:endParaRPr lang="en-GB" altLang="en-US">
              <a:latin typeface="Arial Black" panose="020B0A04020102020204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06330" y="3121004"/>
            <a:ext cx="11141544" cy="5318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857250" rtl="0" eaLnBrk="1" latinLnBrk="0" hangingPunct="1">
              <a:lnSpc>
                <a:spcPct val="90000"/>
              </a:lnSpc>
              <a:spcBef>
                <a:spcPts val="1125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625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2975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000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125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50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4375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ClrTx/>
              <a:buSzTx/>
              <a:buNone/>
            </a:pPr>
            <a:r>
              <a:rPr lang="en-US" altLang="en-US" sz="2200" b="1" dirty="0" smtClean="0"/>
              <a:t>4-Convert </a:t>
            </a:r>
            <a:r>
              <a:rPr lang="en-US" altLang="en-US" sz="2200" b="1" dirty="0"/>
              <a:t>moles of sought quantity into desired </a:t>
            </a:r>
            <a:r>
              <a:rPr lang="en-US" altLang="en-US" sz="2200" b="1" dirty="0" smtClean="0"/>
              <a:t>units:</a:t>
            </a:r>
          </a:p>
          <a:p>
            <a:pPr marL="0" indent="0" algn="ctr">
              <a:spcBef>
                <a:spcPct val="50000"/>
              </a:spcBef>
              <a:buClrTx/>
              <a:buSzTx/>
              <a:buNone/>
            </a:pPr>
            <a:r>
              <a:rPr lang="en-US" altLang="en-US" sz="2200" b="1" dirty="0" smtClean="0"/>
              <a:t>convert </a:t>
            </a:r>
            <a:r>
              <a:rPr lang="en-US" altLang="en-US" sz="2200" b="1" dirty="0"/>
              <a:t>the moles of CO</a:t>
            </a:r>
            <a:r>
              <a:rPr lang="en-US" altLang="en-US" sz="2200" b="1" baseline="-25000" dirty="0"/>
              <a:t>2</a:t>
            </a:r>
            <a:r>
              <a:rPr lang="en-US" altLang="en-US" sz="2200" b="1" dirty="0"/>
              <a:t> → grams of CO</a:t>
            </a:r>
            <a:r>
              <a:rPr lang="en-US" altLang="en-US" sz="2200" b="1" baseline="-25000" dirty="0"/>
              <a:t>2</a:t>
            </a:r>
            <a:endParaRPr lang="ar-SA" altLang="en-US" sz="2200" b="1" baseline="-25000" dirty="0"/>
          </a:p>
          <a:p>
            <a:pPr marL="609600" indent="-609600">
              <a:spcBef>
                <a:spcPct val="50000"/>
              </a:spcBef>
              <a:buClrTx/>
              <a:buSzTx/>
              <a:buFontTx/>
              <a:buNone/>
            </a:pPr>
            <a:endParaRPr lang="ar-SA" altLang="en-US" sz="2200" b="1" baseline="-25000" dirty="0"/>
          </a:p>
          <a:p>
            <a:pPr marL="609600" indent="-609600">
              <a:spcBef>
                <a:spcPct val="50000"/>
              </a:spcBef>
              <a:buClrTx/>
              <a:buSzTx/>
              <a:buFontTx/>
              <a:buNone/>
            </a:pPr>
            <a:endParaRPr lang="ar-SA" altLang="en-US" sz="2200" b="1" baseline="-25000" dirty="0"/>
          </a:p>
          <a:p>
            <a:pPr marL="609600" indent="-609600">
              <a:spcBef>
                <a:spcPct val="50000"/>
              </a:spcBef>
              <a:buClrTx/>
              <a:buSzTx/>
              <a:buFontTx/>
              <a:buNone/>
            </a:pPr>
            <a:endParaRPr lang="ar-SA" altLang="en-US" sz="2200" b="1" baseline="-25000" dirty="0"/>
          </a:p>
          <a:p>
            <a:pPr marL="609600" indent="-609600">
              <a:spcBef>
                <a:spcPct val="50000"/>
              </a:spcBef>
              <a:buClrTx/>
              <a:buSzTx/>
              <a:buFontTx/>
              <a:buNone/>
            </a:pPr>
            <a:endParaRPr lang="ar-SA" altLang="en-US" sz="2200" b="1" baseline="-25000" dirty="0"/>
          </a:p>
          <a:p>
            <a:pPr marL="609600" indent="-609600">
              <a:spcBef>
                <a:spcPct val="50000"/>
              </a:spcBef>
              <a:buClrTx/>
              <a:buSzTx/>
              <a:buFontTx/>
              <a:buNone/>
            </a:pPr>
            <a:endParaRPr lang="en-GB" altLang="en-US" sz="2200" b="1" dirty="0" smtClean="0"/>
          </a:p>
          <a:p>
            <a:pPr marL="609600" indent="-609600">
              <a:spcBef>
                <a:spcPct val="50000"/>
              </a:spcBef>
              <a:buClrTx/>
              <a:buSzTx/>
              <a:buFontTx/>
              <a:buNone/>
            </a:pPr>
            <a:endParaRPr lang="en-GB" altLang="en-US" sz="2200" b="1" dirty="0"/>
          </a:p>
          <a:p>
            <a:pPr marL="609600" indent="-609600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200" b="1" dirty="0" smtClean="0"/>
              <a:t>Summary</a:t>
            </a:r>
            <a:r>
              <a:rPr lang="en-GB" altLang="en-US" sz="2200" b="1" dirty="0"/>
              <a:t>:</a:t>
            </a:r>
            <a:r>
              <a:rPr lang="ar-SA" altLang="en-US" sz="2200" b="1" dirty="0"/>
              <a:t> </a:t>
            </a:r>
            <a:r>
              <a:rPr lang="en-GB" altLang="en-US" sz="2200" b="1" dirty="0">
                <a:solidFill>
                  <a:srgbClr val="A50021"/>
                </a:solidFill>
              </a:rPr>
              <a:t>grams of C</a:t>
            </a:r>
            <a:r>
              <a:rPr lang="en-GB" altLang="en-US" sz="2200" b="1" baseline="-25000" dirty="0">
                <a:solidFill>
                  <a:srgbClr val="A50021"/>
                </a:solidFill>
              </a:rPr>
              <a:t>6</a:t>
            </a:r>
            <a:r>
              <a:rPr lang="en-GB" altLang="en-US" sz="2200" b="1" dirty="0">
                <a:solidFill>
                  <a:srgbClr val="A50021"/>
                </a:solidFill>
              </a:rPr>
              <a:t>H</a:t>
            </a:r>
            <a:r>
              <a:rPr lang="en-GB" altLang="en-US" sz="2200" b="1" baseline="-25000" dirty="0">
                <a:solidFill>
                  <a:srgbClr val="A50021"/>
                </a:solidFill>
              </a:rPr>
              <a:t>12</a:t>
            </a:r>
            <a:r>
              <a:rPr lang="en-GB" altLang="en-US" sz="2200" b="1" dirty="0">
                <a:solidFill>
                  <a:srgbClr val="A50021"/>
                </a:solidFill>
              </a:rPr>
              <a:t>O</a:t>
            </a:r>
            <a:r>
              <a:rPr lang="en-GB" altLang="en-US" sz="2200" b="1" baseline="-25000" dirty="0">
                <a:solidFill>
                  <a:srgbClr val="A50021"/>
                </a:solidFill>
              </a:rPr>
              <a:t>6</a:t>
            </a:r>
            <a:r>
              <a:rPr lang="en-GB" altLang="en-US" sz="2200" b="1" dirty="0">
                <a:solidFill>
                  <a:srgbClr val="A50021"/>
                </a:solidFill>
              </a:rPr>
              <a:t> →</a:t>
            </a:r>
            <a:r>
              <a:rPr lang="ar-SA" altLang="en-US" sz="2200" b="1" dirty="0">
                <a:solidFill>
                  <a:srgbClr val="A50021"/>
                </a:solidFill>
              </a:rPr>
              <a:t> </a:t>
            </a:r>
            <a:r>
              <a:rPr lang="en-GB" altLang="en-US" sz="2200" b="1" dirty="0">
                <a:solidFill>
                  <a:srgbClr val="A50021"/>
                </a:solidFill>
              </a:rPr>
              <a:t>moles of C</a:t>
            </a:r>
            <a:r>
              <a:rPr lang="en-GB" altLang="en-US" sz="2200" b="1" baseline="-25000" dirty="0">
                <a:solidFill>
                  <a:srgbClr val="A50021"/>
                </a:solidFill>
              </a:rPr>
              <a:t>6</a:t>
            </a:r>
            <a:r>
              <a:rPr lang="en-GB" altLang="en-US" sz="2200" b="1" dirty="0">
                <a:solidFill>
                  <a:srgbClr val="A50021"/>
                </a:solidFill>
              </a:rPr>
              <a:t>H</a:t>
            </a:r>
            <a:r>
              <a:rPr lang="en-GB" altLang="en-US" sz="2200" b="1" baseline="-25000" dirty="0">
                <a:solidFill>
                  <a:srgbClr val="A50021"/>
                </a:solidFill>
              </a:rPr>
              <a:t>12</a:t>
            </a:r>
            <a:r>
              <a:rPr lang="en-GB" altLang="en-US" sz="2200" b="1" dirty="0">
                <a:solidFill>
                  <a:srgbClr val="A50021"/>
                </a:solidFill>
              </a:rPr>
              <a:t>O</a:t>
            </a:r>
            <a:r>
              <a:rPr lang="en-GB" altLang="en-US" sz="2200" b="1" baseline="-25000" dirty="0">
                <a:solidFill>
                  <a:srgbClr val="A50021"/>
                </a:solidFill>
              </a:rPr>
              <a:t>6</a:t>
            </a:r>
            <a:r>
              <a:rPr lang="en-GB" altLang="en-US" sz="2200" b="1" dirty="0">
                <a:solidFill>
                  <a:srgbClr val="A50021"/>
                </a:solidFill>
              </a:rPr>
              <a:t> →</a:t>
            </a:r>
            <a:r>
              <a:rPr lang="ar-SA" altLang="en-US" sz="2200" b="1" dirty="0">
                <a:solidFill>
                  <a:srgbClr val="A50021"/>
                </a:solidFill>
              </a:rPr>
              <a:t> </a:t>
            </a:r>
            <a:r>
              <a:rPr lang="en-GB" altLang="en-US" sz="2200" b="1" dirty="0">
                <a:solidFill>
                  <a:srgbClr val="A50021"/>
                </a:solidFill>
              </a:rPr>
              <a:t>moles of CO</a:t>
            </a:r>
            <a:r>
              <a:rPr lang="en-GB" altLang="en-US" sz="2200" b="1" baseline="-25000" dirty="0">
                <a:solidFill>
                  <a:srgbClr val="A50021"/>
                </a:solidFill>
              </a:rPr>
              <a:t>2</a:t>
            </a:r>
            <a:r>
              <a:rPr lang="en-GB" altLang="en-US" sz="2200" b="1" dirty="0">
                <a:solidFill>
                  <a:srgbClr val="A50021"/>
                </a:solidFill>
              </a:rPr>
              <a:t> →</a:t>
            </a:r>
            <a:r>
              <a:rPr lang="ar-SA" altLang="en-US" sz="2200" b="1" dirty="0">
                <a:solidFill>
                  <a:srgbClr val="A50021"/>
                </a:solidFill>
              </a:rPr>
              <a:t> </a:t>
            </a:r>
            <a:r>
              <a:rPr lang="en-GB" altLang="en-US" sz="2200" b="1" dirty="0">
                <a:solidFill>
                  <a:srgbClr val="A50021"/>
                </a:solidFill>
              </a:rPr>
              <a:t>grams of CO</a:t>
            </a:r>
            <a:r>
              <a:rPr lang="en-GB" altLang="en-US" sz="2200" b="1" baseline="-25000" dirty="0">
                <a:solidFill>
                  <a:srgbClr val="A50021"/>
                </a:solidFill>
              </a:rPr>
              <a:t>2</a:t>
            </a:r>
            <a:endParaRPr lang="en-US" altLang="en-US" sz="2200" b="1" baseline="-25000" dirty="0">
              <a:solidFill>
                <a:srgbClr val="A50021"/>
              </a:solidFill>
            </a:endParaRPr>
          </a:p>
          <a:p>
            <a:pPr marL="609600" indent="-609600"/>
            <a:endParaRPr lang="en-GB" altLang="en-US" sz="2200" b="1" dirty="0">
              <a:solidFill>
                <a:srgbClr val="A50021"/>
              </a:solidFill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-350870" y="580546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graphicFrame>
        <p:nvGraphicFramePr>
          <p:cNvPr id="25" name="Object 4"/>
          <p:cNvGraphicFramePr>
            <a:graphicFrameLocks noChangeAspect="1"/>
          </p:cNvGraphicFramePr>
          <p:nvPr>
            <p:extLst/>
          </p:nvPr>
        </p:nvGraphicFramePr>
        <p:xfrm>
          <a:off x="3014008" y="4238919"/>
          <a:ext cx="5591512" cy="1328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6" name="Equation" r:id="rId4" imgW="2882900" imgH="685800" progId="Equation.3">
                  <p:embed/>
                </p:oleObj>
              </mc:Choice>
              <mc:Fallback>
                <p:oleObj name="Equation" r:id="rId4" imgW="2882900" imgH="685800" progId="Equation.3">
                  <p:embed/>
                  <p:pic>
                    <p:nvPicPr>
                      <p:cNvPr id="2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4008" y="4238919"/>
                        <a:ext cx="5591512" cy="13289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31829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Content Placeholder 2"/>
          <p:cNvSpPr>
            <a:spLocks noGrp="1"/>
          </p:cNvSpPr>
          <p:nvPr>
            <p:ph idx="1"/>
          </p:nvPr>
        </p:nvSpPr>
        <p:spPr>
          <a:xfrm>
            <a:off x="202070" y="1431903"/>
            <a:ext cx="7715250" cy="1090911"/>
          </a:xfrm>
        </p:spPr>
        <p:txBody>
          <a:bodyPr>
            <a:normAutofit/>
          </a:bodyPr>
          <a:lstStyle/>
          <a:p>
            <a:r>
              <a:rPr lang="en-US" altLang="en-US" sz="2200" dirty="0" smtClean="0">
                <a:ea typeface="ヒラギノ角ゴ Pro W3" pitchFamily="127" charset="-128"/>
              </a:rPr>
              <a:t>Oxidation: An increase in oxidation state</a:t>
            </a:r>
          </a:p>
          <a:p>
            <a:r>
              <a:rPr lang="en-US" altLang="en-US" sz="2200" dirty="0" smtClean="0">
                <a:ea typeface="ヒラギノ角ゴ Pro W3" pitchFamily="127" charset="-128"/>
              </a:rPr>
              <a:t>Reduction: A decrease in oxidation state</a:t>
            </a:r>
          </a:p>
        </p:txBody>
      </p:sp>
      <p:sp>
        <p:nvSpPr>
          <p:cNvPr id="125960" name="Rectangle 8"/>
          <p:cNvSpPr>
            <a:spLocks noChangeArrowheads="1"/>
          </p:cNvSpPr>
          <p:nvPr/>
        </p:nvSpPr>
        <p:spPr bwMode="auto">
          <a:xfrm>
            <a:off x="-178419" y="4644083"/>
            <a:ext cx="11045804" cy="1649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857250" lvl="1" indent="-428625">
              <a:spcBef>
                <a:spcPct val="20000"/>
              </a:spcBef>
              <a:buFontTx/>
              <a:buChar char="–"/>
              <a:defRPr/>
            </a:pPr>
            <a:r>
              <a:rPr lang="en-US" sz="2200" dirty="0"/>
              <a:t>Carbon changes from an oxidation state of 0 to an oxidation state of +4.</a:t>
            </a:r>
          </a:p>
          <a:p>
            <a:pPr marL="1180208" lvl="2" indent="-322958">
              <a:spcBef>
                <a:spcPct val="20000"/>
              </a:spcBef>
              <a:buFontTx/>
              <a:buChar char="•"/>
              <a:defRPr/>
            </a:pPr>
            <a:r>
              <a:rPr lang="en-US" sz="2200" dirty="0">
                <a:solidFill>
                  <a:srgbClr val="2D2D8A"/>
                </a:solidFill>
              </a:rPr>
              <a:t>Carbon </a:t>
            </a:r>
            <a:r>
              <a:rPr lang="en-US" sz="2200" b="1" dirty="0">
                <a:solidFill>
                  <a:srgbClr val="2D2D8A"/>
                </a:solidFill>
              </a:rPr>
              <a:t>loses</a:t>
            </a:r>
            <a:r>
              <a:rPr lang="en-US" sz="2200" dirty="0">
                <a:solidFill>
                  <a:srgbClr val="2D2D8A"/>
                </a:solidFill>
              </a:rPr>
              <a:t> electrons and is </a:t>
            </a:r>
            <a:r>
              <a:rPr lang="en-US" sz="2200" b="1" dirty="0">
                <a:solidFill>
                  <a:srgbClr val="2D2D8A"/>
                </a:solidFill>
              </a:rPr>
              <a:t>oxidized</a:t>
            </a:r>
            <a:r>
              <a:rPr lang="en-US" sz="2200" dirty="0">
                <a:solidFill>
                  <a:srgbClr val="2D2D8A"/>
                </a:solidFill>
              </a:rPr>
              <a:t>.</a:t>
            </a:r>
          </a:p>
          <a:p>
            <a:pPr marL="857250" lvl="1" indent="-428625">
              <a:spcBef>
                <a:spcPct val="20000"/>
              </a:spcBef>
              <a:buFontTx/>
              <a:buChar char="–"/>
              <a:defRPr/>
            </a:pPr>
            <a:r>
              <a:rPr lang="en-US" sz="2200" dirty="0"/>
              <a:t>Sulfur changes from an oxidation state of 0 to an oxidation state of –2.</a:t>
            </a:r>
          </a:p>
          <a:p>
            <a:pPr marL="1180208" lvl="2" indent="-322958">
              <a:spcBef>
                <a:spcPct val="20000"/>
              </a:spcBef>
              <a:buFontTx/>
              <a:buChar char="•"/>
              <a:defRPr/>
            </a:pPr>
            <a:r>
              <a:rPr lang="en-US" sz="2200" dirty="0">
                <a:solidFill>
                  <a:srgbClr val="2D2D8A"/>
                </a:solidFill>
              </a:rPr>
              <a:t>Sulfur </a:t>
            </a:r>
            <a:r>
              <a:rPr lang="en-US" sz="2200" b="1" dirty="0">
                <a:solidFill>
                  <a:srgbClr val="2D2D8A"/>
                </a:solidFill>
              </a:rPr>
              <a:t>gains</a:t>
            </a:r>
            <a:r>
              <a:rPr lang="en-US" sz="2200" dirty="0">
                <a:solidFill>
                  <a:srgbClr val="2D2D8A"/>
                </a:solidFill>
              </a:rPr>
              <a:t> electrons and is </a:t>
            </a:r>
            <a:r>
              <a:rPr lang="en-US" sz="2200" b="1" dirty="0">
                <a:solidFill>
                  <a:srgbClr val="2D2D8A"/>
                </a:solidFill>
              </a:rPr>
              <a:t>reduced</a:t>
            </a:r>
            <a:r>
              <a:rPr lang="en-US" sz="2200" dirty="0">
                <a:solidFill>
                  <a:srgbClr val="2D2D8A"/>
                </a:solidFill>
              </a:rPr>
              <a:t>.</a:t>
            </a:r>
          </a:p>
        </p:txBody>
      </p:sp>
      <p:pic>
        <p:nvPicPr>
          <p:cNvPr id="163845" name="Picture 7" descr="Z:\50627 IRDVD Tro Chemistry A Molecular Approach\Working Files 50627\JPEG 50627\ch04\04_Pg179_UnFigure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3"/>
          <a:stretch>
            <a:fillRect/>
          </a:stretch>
        </p:blipFill>
        <p:spPr bwMode="auto">
          <a:xfrm>
            <a:off x="2964378" y="2813939"/>
            <a:ext cx="4475083" cy="12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28752" y="223622"/>
            <a:ext cx="184731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50">
              <a:latin typeface="Times" panose="02020603050405020304" pitchFamily="18" charset="0"/>
            </a:endParaRPr>
          </a:p>
        </p:txBody>
      </p:sp>
      <p:pic>
        <p:nvPicPr>
          <p:cNvPr id="7" name="صورة 7">
            <a:extLst>
              <a:ext uri="{FF2B5EF4-FFF2-40B4-BE49-F238E27FC236}">
                <a16:creationId xmlns:a16="http://schemas.microsoft.com/office/drawing/2014/main" id="{D05050CE-BB7E-486C-9D40-8A88D0ACCA8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8" name="Rectangle 15">
            <a:extLst>
              <a:ext uri="{FF2B5EF4-FFF2-40B4-BE49-F238E27FC236}">
                <a16:creationId xmlns:a16="http://schemas.microsoft.com/office/drawing/2014/main" id="{A54620E3-C484-4005-93A6-70578E358F6D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4:  Chemical Bonding and Chemical Reactions</a:t>
            </a:r>
          </a:p>
        </p:txBody>
      </p:sp>
      <p:sp>
        <p:nvSpPr>
          <p:cNvPr id="9" name="مستطيل 1">
            <a:extLst>
              <a:ext uri="{FF2B5EF4-FFF2-40B4-BE49-F238E27FC236}">
                <a16:creationId xmlns:a16="http://schemas.microsoft.com/office/drawing/2014/main" id="{696ED4D6-EEA3-4358-9C9D-B57718D07B98}"/>
              </a:ext>
            </a:extLst>
          </p:cNvPr>
          <p:cNvSpPr/>
          <p:nvPr/>
        </p:nvSpPr>
        <p:spPr>
          <a:xfrm>
            <a:off x="202070" y="773314"/>
            <a:ext cx="4065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1"/>
                </a:solidFill>
              </a:rPr>
              <a:t>Identifying Redox Reactions  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3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Content Placeholder 2"/>
          <p:cNvSpPr>
            <a:spLocks noGrp="1"/>
          </p:cNvSpPr>
          <p:nvPr>
            <p:ph idx="1"/>
          </p:nvPr>
        </p:nvSpPr>
        <p:spPr>
          <a:xfrm>
            <a:off x="202070" y="1670245"/>
            <a:ext cx="11045804" cy="5372695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en-US" sz="2200" dirty="0">
                <a:ea typeface="ヒラギノ角ゴ Pro W3" pitchFamily="127" charset="-128"/>
              </a:rPr>
              <a:t>Oxidation and reduction must occur simultaneously. 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200" dirty="0">
                <a:solidFill>
                  <a:srgbClr val="3333CC"/>
                </a:solidFill>
                <a:ea typeface="ヒラギノ角ゴ Pro W3" pitchFamily="127" charset="-128"/>
              </a:rPr>
              <a:t>If an atom loses electrons another atom must take them.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200" dirty="0">
                <a:ea typeface="ヒラギノ角ゴ Pro W3" pitchFamily="127" charset="-128"/>
              </a:rPr>
              <a:t>The reactant that reduces an element in another reactant is called the </a:t>
            </a:r>
            <a:r>
              <a:rPr lang="en-US" altLang="en-US" sz="2200" b="1" dirty="0">
                <a:solidFill>
                  <a:srgbClr val="2D2D8A"/>
                </a:solidFill>
                <a:ea typeface="ヒラギノ角ゴ Pro W3" pitchFamily="127" charset="-128"/>
              </a:rPr>
              <a:t>reducing agent.</a:t>
            </a:r>
            <a:endParaRPr lang="en-US" altLang="en-US" sz="2200" dirty="0">
              <a:solidFill>
                <a:srgbClr val="2D2D8A"/>
              </a:solidFill>
              <a:ea typeface="ヒラギノ角ゴ Pro W3" pitchFamily="127" charset="-128"/>
            </a:endParaRPr>
          </a:p>
          <a:p>
            <a:pPr lvl="1" eaLnBrk="1" hangingPunct="1">
              <a:lnSpc>
                <a:spcPct val="100000"/>
              </a:lnSpc>
            </a:pPr>
            <a:r>
              <a:rPr lang="en-US" altLang="en-US" sz="2200" dirty="0">
                <a:solidFill>
                  <a:srgbClr val="3333CC"/>
                </a:solidFill>
                <a:ea typeface="ヒラギノ角ゴ Pro W3" pitchFamily="127" charset="-128"/>
              </a:rPr>
              <a:t>The reducing agent contains the element that is oxidized.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200" dirty="0">
                <a:ea typeface="ヒラギノ角ゴ Pro W3" pitchFamily="127" charset="-128"/>
              </a:rPr>
              <a:t>The reactant that oxidizes an element in another reactant is called the </a:t>
            </a:r>
            <a:r>
              <a:rPr lang="en-US" altLang="en-US" sz="2200" b="1" dirty="0">
                <a:solidFill>
                  <a:srgbClr val="2D2D8A"/>
                </a:solidFill>
                <a:ea typeface="ヒラギノ角ゴ Pro W3" pitchFamily="127" charset="-128"/>
              </a:rPr>
              <a:t>oxidizing agent.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200" dirty="0">
                <a:solidFill>
                  <a:srgbClr val="3333CC"/>
                </a:solidFill>
                <a:ea typeface="ヒラギノ角ゴ Pro W3" pitchFamily="127" charset="-128"/>
              </a:rPr>
              <a:t>The oxidizing agent contains the element that is reduced</a:t>
            </a:r>
            <a:r>
              <a:rPr lang="en-US" altLang="en-US" sz="2200" dirty="0" smtClean="0">
                <a:solidFill>
                  <a:srgbClr val="3333CC"/>
                </a:solidFill>
                <a:ea typeface="ヒラギノ角ゴ Pro W3" pitchFamily="127" charset="-128"/>
              </a:rPr>
              <a:t>.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200" b="1" dirty="0" smtClean="0">
                <a:solidFill>
                  <a:schemeClr val="accent2"/>
                </a:solidFill>
                <a:ea typeface="ヒラギノ角ゴ Pro W3" pitchFamily="127" charset="-128"/>
              </a:rPr>
              <a:t>Example:</a:t>
            </a:r>
            <a:endParaRPr lang="en-US" altLang="en-US" sz="2200" b="1" dirty="0">
              <a:solidFill>
                <a:schemeClr val="accent2"/>
              </a:solidFill>
              <a:ea typeface="ヒラギノ角ゴ Pro W3" pitchFamily="127" charset="-128"/>
            </a:endParaRPr>
          </a:p>
          <a:p>
            <a:pPr algn="ctr">
              <a:lnSpc>
                <a:spcPct val="100000"/>
              </a:lnSpc>
              <a:buFontTx/>
              <a:buNone/>
            </a:pPr>
            <a:r>
              <a:rPr lang="en-US" altLang="en-US" sz="2200" dirty="0">
                <a:solidFill>
                  <a:srgbClr val="2D2D8A"/>
                </a:solidFill>
                <a:ea typeface="ヒラギノ角ゴ Pro W3" pitchFamily="127" charset="-128"/>
                <a:cs typeface="Arial" panose="020B0604020202020204" pitchFamily="34" charset="0"/>
              </a:rPr>
              <a:t>2 Na(</a:t>
            </a:r>
            <a:r>
              <a:rPr lang="en-US" altLang="en-US" sz="2200" i="1" dirty="0">
                <a:solidFill>
                  <a:srgbClr val="2D2D8A"/>
                </a:solidFill>
                <a:ea typeface="ヒラギノ角ゴ Pro W3" pitchFamily="127" charset="-128"/>
                <a:cs typeface="Arial" panose="020B0604020202020204" pitchFamily="34" charset="0"/>
              </a:rPr>
              <a:t>s</a:t>
            </a:r>
            <a:r>
              <a:rPr lang="en-US" altLang="en-US" sz="2200" dirty="0">
                <a:solidFill>
                  <a:srgbClr val="2D2D8A"/>
                </a:solidFill>
                <a:ea typeface="ヒラギノ角ゴ Pro W3" pitchFamily="127" charset="-128"/>
                <a:cs typeface="Arial" panose="020B0604020202020204" pitchFamily="34" charset="0"/>
              </a:rPr>
              <a:t>) + Cl</a:t>
            </a:r>
            <a:r>
              <a:rPr lang="en-US" altLang="en-US" sz="2200" baseline="-25000" dirty="0">
                <a:solidFill>
                  <a:srgbClr val="2D2D8A"/>
                </a:solidFill>
                <a:ea typeface="ヒラギノ角ゴ Pro W3" pitchFamily="127" charset="-128"/>
                <a:cs typeface="Arial" panose="020B0604020202020204" pitchFamily="34" charset="0"/>
              </a:rPr>
              <a:t>2</a:t>
            </a:r>
            <a:r>
              <a:rPr lang="en-US" altLang="en-US" sz="2200" dirty="0">
                <a:solidFill>
                  <a:srgbClr val="2D2D8A"/>
                </a:solidFill>
                <a:ea typeface="ヒラギノ角ゴ Pro W3" pitchFamily="127" charset="-128"/>
                <a:cs typeface="Arial" panose="020B0604020202020204" pitchFamily="34" charset="0"/>
              </a:rPr>
              <a:t>(</a:t>
            </a:r>
            <a:r>
              <a:rPr lang="en-US" altLang="en-US" sz="2200" i="1" dirty="0">
                <a:solidFill>
                  <a:srgbClr val="2D2D8A"/>
                </a:solidFill>
                <a:ea typeface="ヒラギノ角ゴ Pro W3" pitchFamily="127" charset="-128"/>
                <a:cs typeface="Arial" panose="020B0604020202020204" pitchFamily="34" charset="0"/>
              </a:rPr>
              <a:t>g</a:t>
            </a:r>
            <a:r>
              <a:rPr lang="en-US" altLang="en-US" sz="2200" dirty="0">
                <a:solidFill>
                  <a:srgbClr val="2D2D8A"/>
                </a:solidFill>
                <a:ea typeface="ヒラギノ角ゴ Pro W3" pitchFamily="127" charset="-128"/>
                <a:cs typeface="Arial" panose="020B0604020202020204" pitchFamily="34" charset="0"/>
              </a:rPr>
              <a:t>) </a:t>
            </a:r>
            <a:r>
              <a:rPr lang="en-US" altLang="en-US" sz="2200" dirty="0">
                <a:solidFill>
                  <a:srgbClr val="2D2D8A"/>
                </a:solidFill>
                <a:ea typeface="ヒラギノ角ゴ Pro W3" pitchFamily="127" charset="-128"/>
              </a:rPr>
              <a:t>→</a:t>
            </a:r>
            <a:r>
              <a:rPr lang="en-US" altLang="en-US" sz="2200" dirty="0">
                <a:solidFill>
                  <a:srgbClr val="2D2D8A"/>
                </a:solidFill>
                <a:ea typeface="ヒラギノ角ゴ Pro W3" pitchFamily="127" charset="-128"/>
                <a:cs typeface="Arial" panose="020B0604020202020204" pitchFamily="34" charset="0"/>
              </a:rPr>
              <a:t> 2 </a:t>
            </a:r>
            <a:r>
              <a:rPr lang="en-US" altLang="en-US" sz="2200" dirty="0" err="1">
                <a:solidFill>
                  <a:srgbClr val="2D2D8A"/>
                </a:solidFill>
                <a:ea typeface="ヒラギノ角ゴ Pro W3" pitchFamily="127" charset="-128"/>
                <a:cs typeface="Arial" panose="020B0604020202020204" pitchFamily="34" charset="0"/>
              </a:rPr>
              <a:t>Na</a:t>
            </a:r>
            <a:r>
              <a:rPr lang="en-US" altLang="en-US" sz="2200" baseline="30000" dirty="0" err="1">
                <a:solidFill>
                  <a:srgbClr val="2D2D8A"/>
                </a:solidFill>
                <a:ea typeface="ヒラギノ角ゴ Pro W3" pitchFamily="127" charset="-128"/>
                <a:cs typeface="Arial" panose="020B0604020202020204" pitchFamily="34" charset="0"/>
              </a:rPr>
              <a:t>+</a:t>
            </a:r>
            <a:r>
              <a:rPr lang="en-US" altLang="en-US" sz="2200" dirty="0" err="1">
                <a:solidFill>
                  <a:srgbClr val="2D2D8A"/>
                </a:solidFill>
                <a:ea typeface="ヒラギノ角ゴ Pro W3" pitchFamily="127" charset="-128"/>
                <a:cs typeface="Arial" panose="020B0604020202020204" pitchFamily="34" charset="0"/>
              </a:rPr>
              <a:t>Cl</a:t>
            </a:r>
            <a:r>
              <a:rPr lang="en-US" altLang="en-US" sz="2200" baseline="30000" dirty="0">
                <a:solidFill>
                  <a:srgbClr val="2D2D8A"/>
                </a:solidFill>
                <a:ea typeface="ヒラギノ角ゴ Pro W3" pitchFamily="127" charset="-128"/>
                <a:cs typeface="Arial" panose="020B0604020202020204" pitchFamily="34" charset="0"/>
              </a:rPr>
              <a:t>–</a:t>
            </a:r>
            <a:r>
              <a:rPr lang="en-US" altLang="en-US" sz="2200" dirty="0">
                <a:solidFill>
                  <a:srgbClr val="2D2D8A"/>
                </a:solidFill>
                <a:ea typeface="ヒラギノ角ゴ Pro W3" pitchFamily="127" charset="-128"/>
                <a:cs typeface="Arial" panose="020B0604020202020204" pitchFamily="34" charset="0"/>
              </a:rPr>
              <a:t>(</a:t>
            </a:r>
            <a:r>
              <a:rPr lang="en-US" altLang="en-US" sz="2200" i="1" dirty="0">
                <a:solidFill>
                  <a:srgbClr val="2D2D8A"/>
                </a:solidFill>
                <a:ea typeface="ヒラギノ角ゴ Pro W3" pitchFamily="127" charset="-128"/>
                <a:cs typeface="Arial" panose="020B0604020202020204" pitchFamily="34" charset="0"/>
              </a:rPr>
              <a:t>s</a:t>
            </a:r>
            <a:r>
              <a:rPr lang="en-US" altLang="en-US" sz="2200" dirty="0">
                <a:solidFill>
                  <a:srgbClr val="2D2D8A"/>
                </a:solidFill>
                <a:ea typeface="ヒラギノ角ゴ Pro W3" pitchFamily="127" charset="-128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00000"/>
              </a:lnSpc>
              <a:buFontTx/>
              <a:buNone/>
            </a:pPr>
            <a:r>
              <a:rPr lang="en-US" altLang="en-US" sz="2200" dirty="0">
                <a:solidFill>
                  <a:srgbClr val="3333CC"/>
                </a:solidFill>
                <a:ea typeface="ヒラギノ角ゴ Pro W3" pitchFamily="127" charset="-128"/>
                <a:cs typeface="Arial" panose="020B0604020202020204" pitchFamily="34" charset="0"/>
              </a:rPr>
              <a:t>Na is oxidized, while Cl is reduced.</a:t>
            </a:r>
          </a:p>
          <a:p>
            <a:pPr algn="ctr">
              <a:lnSpc>
                <a:spcPct val="100000"/>
              </a:lnSpc>
              <a:buFontTx/>
              <a:buNone/>
            </a:pPr>
            <a:r>
              <a:rPr lang="en-US" altLang="en-US" sz="2200" dirty="0">
                <a:solidFill>
                  <a:srgbClr val="2D2D8A"/>
                </a:solidFill>
                <a:ea typeface="ヒラギノ角ゴ Pro W3" pitchFamily="127" charset="-128"/>
                <a:cs typeface="Arial" panose="020B0604020202020204" pitchFamily="34" charset="0"/>
              </a:rPr>
              <a:t>Na is the reducing agent, and Cl</a:t>
            </a:r>
            <a:r>
              <a:rPr lang="en-US" altLang="en-US" sz="2200" baseline="-25000" dirty="0">
                <a:solidFill>
                  <a:srgbClr val="2D2D8A"/>
                </a:solidFill>
                <a:ea typeface="ヒラギノ角ゴ Pro W3" pitchFamily="127" charset="-128"/>
                <a:cs typeface="Arial" panose="020B0604020202020204" pitchFamily="34" charset="0"/>
              </a:rPr>
              <a:t>2</a:t>
            </a:r>
            <a:r>
              <a:rPr lang="en-US" altLang="en-US" sz="2200" dirty="0">
                <a:solidFill>
                  <a:srgbClr val="2D2D8A"/>
                </a:solidFill>
                <a:ea typeface="ヒラギノ角ゴ Pro W3" pitchFamily="127" charset="-128"/>
                <a:cs typeface="Arial" panose="020B0604020202020204" pitchFamily="34" charset="0"/>
              </a:rPr>
              <a:t> is the </a:t>
            </a:r>
            <a:r>
              <a:rPr lang="en-US" altLang="en-US" sz="2200" dirty="0" smtClean="0">
                <a:solidFill>
                  <a:srgbClr val="2D2D8A"/>
                </a:solidFill>
                <a:ea typeface="ヒラギノ角ゴ Pro W3" pitchFamily="127" charset="-128"/>
                <a:cs typeface="Arial" panose="020B0604020202020204" pitchFamily="34" charset="0"/>
              </a:rPr>
              <a:t> oxidizing </a:t>
            </a:r>
            <a:r>
              <a:rPr lang="en-US" altLang="en-US" sz="2200" dirty="0">
                <a:solidFill>
                  <a:srgbClr val="2D2D8A"/>
                </a:solidFill>
                <a:ea typeface="ヒラギノ角ゴ Pro W3" pitchFamily="127" charset="-128"/>
                <a:cs typeface="Arial" panose="020B0604020202020204" pitchFamily="34" charset="0"/>
              </a:rPr>
              <a:t>agent.</a:t>
            </a:r>
            <a:endParaRPr lang="en-US" altLang="en-US" sz="2200" baseline="30000" dirty="0">
              <a:solidFill>
                <a:srgbClr val="2D2D8A"/>
              </a:solidFill>
              <a:ea typeface="ヒラギノ角ゴ Pro W3" pitchFamily="127" charset="-128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28752" y="223622"/>
            <a:ext cx="184731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7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50">
              <a:latin typeface="Times" panose="02020603050405020304" pitchFamily="18" charset="0"/>
            </a:endParaRPr>
          </a:p>
        </p:txBody>
      </p:sp>
      <p:pic>
        <p:nvPicPr>
          <p:cNvPr id="5" name="صورة 7">
            <a:extLst>
              <a:ext uri="{FF2B5EF4-FFF2-40B4-BE49-F238E27FC236}">
                <a16:creationId xmlns:a16="http://schemas.microsoft.com/office/drawing/2014/main" id="{D05050CE-BB7E-486C-9D40-8A88D0ACCA8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6" name="Rectangle 15">
            <a:extLst>
              <a:ext uri="{FF2B5EF4-FFF2-40B4-BE49-F238E27FC236}">
                <a16:creationId xmlns:a16="http://schemas.microsoft.com/office/drawing/2014/main" id="{A54620E3-C484-4005-93A6-70578E358F6D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4:  Chemical Bonding and Chemical Reactions</a:t>
            </a:r>
          </a:p>
        </p:txBody>
      </p:sp>
      <p:sp>
        <p:nvSpPr>
          <p:cNvPr id="7" name="مستطيل 1">
            <a:extLst>
              <a:ext uri="{FF2B5EF4-FFF2-40B4-BE49-F238E27FC236}">
                <a16:creationId xmlns:a16="http://schemas.microsoft.com/office/drawing/2014/main" id="{696ED4D6-EEA3-4358-9C9D-B57718D07B98}"/>
              </a:ext>
            </a:extLst>
          </p:cNvPr>
          <p:cNvSpPr/>
          <p:nvPr/>
        </p:nvSpPr>
        <p:spPr>
          <a:xfrm>
            <a:off x="202070" y="773314"/>
            <a:ext cx="4065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1"/>
                </a:solidFill>
              </a:rPr>
              <a:t>Identifying Redox Reactions  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9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صورة 7">
            <a:extLst>
              <a:ext uri="{FF2B5EF4-FFF2-40B4-BE49-F238E27FC236}">
                <a16:creationId xmlns:a16="http://schemas.microsoft.com/office/drawing/2014/main" id="{D05050CE-BB7E-486C-9D40-8A88D0ACCA8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35" name="Rectangle 15">
            <a:extLst>
              <a:ext uri="{FF2B5EF4-FFF2-40B4-BE49-F238E27FC236}">
                <a16:creationId xmlns:a16="http://schemas.microsoft.com/office/drawing/2014/main" id="{A54620E3-C484-4005-93A6-70578E358F6D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4:  Chemical Bonding and Chemical Reactions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B1A4029A-589B-48D0-BEB1-2121364E4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4183" y="6690970"/>
            <a:ext cx="600075" cy="389467"/>
          </a:xfrm>
        </p:spPr>
        <p:txBody>
          <a:bodyPr/>
          <a:lstStyle/>
          <a:p>
            <a:fld id="{610F96AB-83DF-4AF5-BF46-4A27F3A041FE}" type="slidenum">
              <a:rPr lang="en-US" smtClean="0"/>
              <a:t>72</a:t>
            </a:fld>
            <a:endParaRPr lang="en-US" dirty="0"/>
          </a:p>
        </p:txBody>
      </p:sp>
      <p:sp>
        <p:nvSpPr>
          <p:cNvPr id="14" name="مستطيل 1">
            <a:extLst>
              <a:ext uri="{FF2B5EF4-FFF2-40B4-BE49-F238E27FC236}">
                <a16:creationId xmlns:a16="http://schemas.microsoft.com/office/drawing/2014/main" id="{696ED4D6-EEA3-4358-9C9D-B57718D07B98}"/>
              </a:ext>
            </a:extLst>
          </p:cNvPr>
          <p:cNvSpPr/>
          <p:nvPr/>
        </p:nvSpPr>
        <p:spPr>
          <a:xfrm>
            <a:off x="2297151" y="2234124"/>
            <a:ext cx="61443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H.W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Page: 117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21, 23(</a:t>
            </a:r>
            <a:r>
              <a:rPr lang="en-US" sz="2400" b="1" dirty="0" err="1" smtClean="0">
                <a:solidFill>
                  <a:schemeClr val="accent1"/>
                </a:solidFill>
              </a:rPr>
              <a:t>a,d</a:t>
            </a:r>
            <a:r>
              <a:rPr lang="en-US" sz="2400" b="1" dirty="0" smtClean="0">
                <a:solidFill>
                  <a:schemeClr val="accent1"/>
                </a:solidFill>
              </a:rPr>
              <a:t>), 24(a), 25(a),30 (</a:t>
            </a:r>
            <a:r>
              <a:rPr lang="en-US" sz="2400" b="1" dirty="0" err="1" smtClean="0">
                <a:solidFill>
                  <a:schemeClr val="accent1"/>
                </a:solidFill>
              </a:rPr>
              <a:t>a,b,c,d</a:t>
            </a:r>
            <a:r>
              <a:rPr lang="en-US" sz="2400" b="1" dirty="0" smtClean="0">
                <a:solidFill>
                  <a:schemeClr val="accent1"/>
                </a:solidFill>
              </a:rPr>
              <a:t>), 32(b)</a:t>
            </a:r>
          </a:p>
          <a:p>
            <a:pPr algn="ctr">
              <a:lnSpc>
                <a:spcPct val="150000"/>
              </a:lnSpc>
              <a:defRPr/>
            </a:pPr>
            <a:endParaRPr lang="en-US" sz="24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87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6" t="53558" r="22834" b="1272"/>
          <a:stretch/>
        </p:blipFill>
        <p:spPr>
          <a:xfrm>
            <a:off x="7809391" y="5032923"/>
            <a:ext cx="3620609" cy="21649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73</a:t>
            </a:fld>
            <a:endParaRPr lang="en-US"/>
          </a:p>
        </p:txBody>
      </p:sp>
      <p:pic>
        <p:nvPicPr>
          <p:cNvPr id="17" name="صورة 7">
            <a:extLst>
              <a:ext uri="{FF2B5EF4-FFF2-40B4-BE49-F238E27FC236}">
                <a16:creationId xmlns:a16="http://schemas.microsoft.com/office/drawing/2014/main" id="{5EE91AE7-7E66-40E6-86C5-79E1A250FF6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8" name="Rectangle 15">
            <a:extLst>
              <a:ext uri="{FF2B5EF4-FFF2-40B4-BE49-F238E27FC236}">
                <a16:creationId xmlns:a16="http://schemas.microsoft.com/office/drawing/2014/main" id="{5D484D0D-FFE3-46E3-A2C4-2B349AB8ADD5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4:  Chemical Bonding and Chemical Reactions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DC995C65-7239-44F6-92E3-0C1A4F50CF31}"/>
              </a:ext>
            </a:extLst>
          </p:cNvPr>
          <p:cNvSpPr/>
          <p:nvPr/>
        </p:nvSpPr>
        <p:spPr>
          <a:xfrm>
            <a:off x="202070" y="667959"/>
            <a:ext cx="4029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2"/>
                </a:solidFill>
              </a:rPr>
              <a:t>4.9 Types of Chemical Bonds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151774972"/>
              </p:ext>
            </p:extLst>
          </p:nvPr>
        </p:nvGraphicFramePr>
        <p:xfrm>
          <a:off x="375920" y="2562795"/>
          <a:ext cx="10722610" cy="2252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48" t="8653" b="55960"/>
          <a:stretch/>
        </p:blipFill>
        <p:spPr>
          <a:xfrm>
            <a:off x="3672736" y="5149538"/>
            <a:ext cx="3485109" cy="19316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5" r="51287" b="57167"/>
          <a:stretch/>
        </p:blipFill>
        <p:spPr>
          <a:xfrm>
            <a:off x="0" y="5375661"/>
            <a:ext cx="3021190" cy="16214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60" y="1439710"/>
            <a:ext cx="10896460" cy="552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2200" b="1" u="sng" dirty="0">
                <a:solidFill>
                  <a:srgbClr val="C00000"/>
                </a:solidFill>
              </a:rPr>
              <a:t>Chemical bond </a:t>
            </a:r>
            <a:r>
              <a:rPr lang="en-US" sz="2200" dirty="0"/>
              <a:t>is the force that holds the atoms together in a molecule, </a:t>
            </a:r>
          </a:p>
        </p:txBody>
      </p:sp>
    </p:spTree>
    <p:extLst>
      <p:ext uri="{BB962C8B-B14F-4D97-AF65-F5344CB8AC3E}">
        <p14:creationId xmlns:p14="http://schemas.microsoft.com/office/powerpoint/2010/main" val="4655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74</a:t>
            </a:fld>
            <a:endParaRPr lang="en-US"/>
          </a:p>
        </p:txBody>
      </p:sp>
      <p:pic>
        <p:nvPicPr>
          <p:cNvPr id="17" name="صورة 7">
            <a:extLst>
              <a:ext uri="{FF2B5EF4-FFF2-40B4-BE49-F238E27FC236}">
                <a16:creationId xmlns:a16="http://schemas.microsoft.com/office/drawing/2014/main" id="{5DDA458E-7FD3-4533-A42A-2C47E80A5F2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8" name="Rectangle 15">
            <a:extLst>
              <a:ext uri="{FF2B5EF4-FFF2-40B4-BE49-F238E27FC236}">
                <a16:creationId xmlns:a16="http://schemas.microsoft.com/office/drawing/2014/main" id="{2AF9989F-EB11-4DD8-B1F3-809D1D55CF82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4:  Chemical Bonding and Chemical Reactions</a:t>
            </a:r>
          </a:p>
        </p:txBody>
      </p:sp>
      <p:graphicFrame>
        <p:nvGraphicFramePr>
          <p:cNvPr id="5" name="Group 30">
            <a:extLst>
              <a:ext uri="{FF2B5EF4-FFF2-40B4-BE49-F238E27FC236}">
                <a16:creationId xmlns:a16="http://schemas.microsoft.com/office/drawing/2014/main" id="{30D12DF1-7FC5-427A-8FF2-9B2416E823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153867"/>
              </p:ext>
            </p:extLst>
          </p:nvPr>
        </p:nvGraphicFramePr>
        <p:xfrm>
          <a:off x="1314450" y="1900183"/>
          <a:ext cx="8587739" cy="3340023"/>
        </p:xfrm>
        <a:graphic>
          <a:graphicData uri="http://schemas.openxmlformats.org/drawingml/2006/table">
            <a:tbl>
              <a:tblPr/>
              <a:tblGrid>
                <a:gridCol w="1704818">
                  <a:extLst>
                    <a:ext uri="{9D8B030D-6E8A-4147-A177-3AD203B41FA5}">
                      <a16:colId xmlns:a16="http://schemas.microsoft.com/office/drawing/2014/main" val="1365878356"/>
                    </a:ext>
                  </a:extLst>
                </a:gridCol>
                <a:gridCol w="3504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8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90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Type of Bond</a:t>
                      </a:r>
                    </a:p>
                  </a:txBody>
                  <a:tcPr marL="91445" marR="91445"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Types of Atoms</a:t>
                      </a:r>
                    </a:p>
                  </a:txBody>
                  <a:tcPr marL="91445" marR="91445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Bond Characteristic</a:t>
                      </a:r>
                    </a:p>
                  </a:txBody>
                  <a:tcPr marL="91445" marR="91445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Ionic</a:t>
                      </a:r>
                    </a:p>
                  </a:txBody>
                  <a:tcPr marL="91445" marR="91445"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Metals + Nonmetals</a:t>
                      </a:r>
                    </a:p>
                  </a:txBody>
                  <a:tcPr marL="91445" marR="91445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Electrons transferred</a:t>
                      </a:r>
                    </a:p>
                  </a:txBody>
                  <a:tcPr marL="91445" marR="91445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7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Covalent</a:t>
                      </a:r>
                    </a:p>
                  </a:txBody>
                  <a:tcPr marL="91445" marR="91445"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Nonmetals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+Nonmetals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Nonmetals + Metalloid</a:t>
                      </a:r>
                    </a:p>
                  </a:txBody>
                  <a:tcPr marL="91445" marR="91445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Electrons shared</a:t>
                      </a:r>
                    </a:p>
                  </a:txBody>
                  <a:tcPr marL="91445" marR="91445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Metallic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1445" marR="91445"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Metal + Metal </a:t>
                      </a:r>
                    </a:p>
                  </a:txBody>
                  <a:tcPr marL="91445" marR="91445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Electron pooled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1445" marR="91445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8923856"/>
                  </a:ext>
                </a:extLst>
              </a:tr>
            </a:tbl>
          </a:graphicData>
        </a:graphic>
      </p:graphicFrame>
      <p:sp>
        <p:nvSpPr>
          <p:cNvPr id="10" name="مستطيل 5">
            <a:extLst>
              <a:ext uri="{FF2B5EF4-FFF2-40B4-BE49-F238E27FC236}">
                <a16:creationId xmlns:a16="http://schemas.microsoft.com/office/drawing/2014/main" id="{DC995C65-7239-44F6-92E3-0C1A4F50CF31}"/>
              </a:ext>
            </a:extLst>
          </p:cNvPr>
          <p:cNvSpPr/>
          <p:nvPr/>
        </p:nvSpPr>
        <p:spPr>
          <a:xfrm>
            <a:off x="202070" y="667959"/>
            <a:ext cx="4029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2"/>
                </a:solidFill>
              </a:rPr>
              <a:t>4.9 Types of Chemical Bonds</a:t>
            </a:r>
          </a:p>
        </p:txBody>
      </p:sp>
    </p:spTree>
    <p:extLst>
      <p:ext uri="{BB962C8B-B14F-4D97-AF65-F5344CB8AC3E}">
        <p14:creationId xmlns:p14="http://schemas.microsoft.com/office/powerpoint/2010/main" val="328440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75</a:t>
            </a:fld>
            <a:endParaRPr lang="en-US"/>
          </a:p>
        </p:txBody>
      </p:sp>
      <p:pic>
        <p:nvPicPr>
          <p:cNvPr id="17" name="صورة 7">
            <a:extLst>
              <a:ext uri="{FF2B5EF4-FFF2-40B4-BE49-F238E27FC236}">
                <a16:creationId xmlns:a16="http://schemas.microsoft.com/office/drawing/2014/main" id="{5EE91AE7-7E66-40E6-86C5-79E1A250FF6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8" name="Rectangle 15">
            <a:extLst>
              <a:ext uri="{FF2B5EF4-FFF2-40B4-BE49-F238E27FC236}">
                <a16:creationId xmlns:a16="http://schemas.microsoft.com/office/drawing/2014/main" id="{5D484D0D-FFE3-46E3-A2C4-2B349AB8ADD5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4:  Chemical Bonding and Chemical Reactions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DC995C65-7239-44F6-92E3-0C1A4F50CF31}"/>
              </a:ext>
            </a:extLst>
          </p:cNvPr>
          <p:cNvSpPr/>
          <p:nvPr/>
        </p:nvSpPr>
        <p:spPr>
          <a:xfrm>
            <a:off x="202070" y="667959"/>
            <a:ext cx="4029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2"/>
                </a:solidFill>
              </a:rPr>
              <a:t>4.9 Types of Chemical Bonds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99084F5-3B98-4907-91CC-84F661193DC4}"/>
              </a:ext>
            </a:extLst>
          </p:cNvPr>
          <p:cNvSpPr txBox="1"/>
          <p:nvPr/>
        </p:nvSpPr>
        <p:spPr>
          <a:xfrm>
            <a:off x="0" y="1682193"/>
            <a:ext cx="10952807" cy="52168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defRPr/>
            </a:pPr>
            <a:r>
              <a:rPr lang="en-US" sz="2400" b="1" dirty="0" smtClean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1-Ionic bond</a:t>
            </a:r>
          </a:p>
          <a:p>
            <a:pPr>
              <a:lnSpc>
                <a:spcPct val="150000"/>
              </a:lnSpc>
              <a:buClr>
                <a:schemeClr val="tx1"/>
              </a:buClr>
              <a:defRPr/>
            </a:pPr>
            <a:r>
              <a:rPr lang="en-US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When a metal atom loses electrons it becomes a </a:t>
            </a:r>
            <a:r>
              <a:rPr lang="en-US" sz="2200" b="1" dirty="0">
                <a:ea typeface="Verdana" panose="020B0604030504040204" pitchFamily="34" charset="0"/>
                <a:cs typeface="Verdana" panose="020B0604030504040204" pitchFamily="34" charset="0"/>
              </a:rPr>
              <a:t>cation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  <a:buClr>
                <a:schemeClr val="tx1"/>
              </a:buClr>
              <a:defRPr/>
            </a:pP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Metals have low ionization energy, making it relatively easy to remove electrons from them.</a:t>
            </a:r>
          </a:p>
          <a:p>
            <a:pPr marL="457200" indent="-45720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  <a:defRPr/>
            </a:pPr>
            <a:endParaRPr lang="en-US" sz="2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defRPr/>
            </a:pP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When a nonmetal atom gains electrons it becomes </a:t>
            </a:r>
            <a:r>
              <a:rPr lang="en-US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an 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anion. </a:t>
            </a:r>
          </a:p>
          <a:p>
            <a:pPr>
              <a:lnSpc>
                <a:spcPct val="150000"/>
              </a:lnSpc>
              <a:buClr>
                <a:schemeClr val="tx1"/>
              </a:buClr>
              <a:defRPr/>
            </a:pP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Nonmetals have </a:t>
            </a:r>
            <a:r>
              <a:rPr lang="en-US" sz="2200" b="1" dirty="0">
                <a:ea typeface="Verdana" panose="020B0604030504040204" pitchFamily="34" charset="0"/>
                <a:cs typeface="Verdana" panose="020B0604030504040204" pitchFamily="34" charset="0"/>
              </a:rPr>
              <a:t>high electron affinities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, making it advantageous to add electrons to these atoms.</a:t>
            </a:r>
          </a:p>
          <a:p>
            <a:pPr marL="457200" indent="-45720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  <a:defRPr/>
            </a:pPr>
            <a:endParaRPr lang="en-US" sz="2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defRPr/>
            </a:pP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The oppositely charged ions are then attracted to each other, resulting in </a:t>
            </a:r>
            <a:r>
              <a:rPr lang="en-US" sz="2200" b="1" dirty="0">
                <a:ea typeface="Verdana" panose="020B0604030504040204" pitchFamily="34" charset="0"/>
                <a:cs typeface="Verdana" panose="020B0604030504040204" pitchFamily="34" charset="0"/>
              </a:rPr>
              <a:t>an ionic bond.</a:t>
            </a:r>
          </a:p>
          <a:p>
            <a:pPr marL="457200" indent="-45720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  <a:defRPr/>
            </a:pPr>
            <a:endParaRPr lang="en-US" sz="2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defRPr/>
            </a:pPr>
            <a:endParaRPr lang="en-US" sz="22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9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76</a:t>
            </a:fld>
            <a:endParaRPr lang="en-US"/>
          </a:p>
        </p:txBody>
      </p:sp>
      <p:pic>
        <p:nvPicPr>
          <p:cNvPr id="17" name="صورة 7">
            <a:extLst>
              <a:ext uri="{FF2B5EF4-FFF2-40B4-BE49-F238E27FC236}">
                <a16:creationId xmlns:a16="http://schemas.microsoft.com/office/drawing/2014/main" id="{5EE91AE7-7E66-40E6-86C5-79E1A250FF6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8" name="Rectangle 15">
            <a:extLst>
              <a:ext uri="{FF2B5EF4-FFF2-40B4-BE49-F238E27FC236}">
                <a16:creationId xmlns:a16="http://schemas.microsoft.com/office/drawing/2014/main" id="{5D484D0D-FFE3-46E3-A2C4-2B349AB8ADD5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4:  Chemical Bonding and Chemical Reactions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DC995C65-7239-44F6-92E3-0C1A4F50CF31}"/>
              </a:ext>
            </a:extLst>
          </p:cNvPr>
          <p:cNvSpPr/>
          <p:nvPr/>
        </p:nvSpPr>
        <p:spPr>
          <a:xfrm>
            <a:off x="202070" y="667959"/>
            <a:ext cx="4029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2"/>
                </a:solidFill>
              </a:rPr>
              <a:t>4.9 Types of Chemical Bonds</a:t>
            </a:r>
          </a:p>
        </p:txBody>
      </p:sp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202070" y="1381637"/>
            <a:ext cx="11136489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altLang="en-US" sz="2400" b="1" dirty="0" smtClean="0">
                <a:solidFill>
                  <a:srgbClr val="C00000"/>
                </a:solidFill>
              </a:rPr>
              <a:t>2- covalent bond: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en-US" sz="2400" dirty="0" smtClean="0">
                <a:solidFill>
                  <a:srgbClr val="0070C0"/>
                </a:solidFill>
              </a:rPr>
              <a:t>Nonmetal atoms </a:t>
            </a:r>
            <a:r>
              <a:rPr lang="en-US" altLang="en-US" sz="2400" dirty="0" smtClean="0"/>
              <a:t>have relatively high ionization energies, so it is difficult to remove electrons from them.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altLang="en-US" sz="2400" dirty="0" smtClean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en-US" sz="2400" dirty="0" smtClean="0"/>
              <a:t>When nonmetals bond together, it is better in terms of potential energy for the atoms to share valence electrons.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altLang="en-US" sz="2400" dirty="0" smtClean="0"/>
              <a:t>Potential energy is </a:t>
            </a:r>
            <a:r>
              <a:rPr lang="en-US" altLang="en-US" sz="2400" b="1" dirty="0" smtClean="0"/>
              <a:t>lowest</a:t>
            </a:r>
            <a:r>
              <a:rPr lang="en-US" altLang="en-US" sz="2400" dirty="0" smtClean="0"/>
              <a:t> when the electrons are between the nuclei.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altLang="en-US" sz="2400" dirty="0" smtClean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en-US" sz="2400" dirty="0" smtClean="0">
                <a:solidFill>
                  <a:srgbClr val="0070C0"/>
                </a:solidFill>
              </a:rPr>
              <a:t>Shared electrons hold the atoms together by attracting nuclei of both atoms</a:t>
            </a:r>
            <a:r>
              <a:rPr lang="en-US" altLang="en-US" sz="2400" dirty="0" smtClean="0"/>
              <a:t>.</a:t>
            </a:r>
          </a:p>
        </p:txBody>
      </p:sp>
      <p:pic>
        <p:nvPicPr>
          <p:cNvPr id="8" name="Picture 7" descr="09_02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5"/>
          <a:stretch>
            <a:fillRect/>
          </a:stretch>
        </p:blipFill>
        <p:spPr bwMode="auto">
          <a:xfrm>
            <a:off x="457200" y="5134487"/>
            <a:ext cx="91440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45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77</a:t>
            </a:fld>
            <a:endParaRPr lang="en-US"/>
          </a:p>
        </p:txBody>
      </p:sp>
      <p:pic>
        <p:nvPicPr>
          <p:cNvPr id="17" name="صورة 7">
            <a:extLst>
              <a:ext uri="{FF2B5EF4-FFF2-40B4-BE49-F238E27FC236}">
                <a16:creationId xmlns:a16="http://schemas.microsoft.com/office/drawing/2014/main" id="{5EE91AE7-7E66-40E6-86C5-79E1A250FF6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8" name="Rectangle 15">
            <a:extLst>
              <a:ext uri="{FF2B5EF4-FFF2-40B4-BE49-F238E27FC236}">
                <a16:creationId xmlns:a16="http://schemas.microsoft.com/office/drawing/2014/main" id="{5D484D0D-FFE3-46E3-A2C4-2B349AB8ADD5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4:  Chemical Bonding and Chemical Reactions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DC995C65-7239-44F6-92E3-0C1A4F50CF31}"/>
              </a:ext>
            </a:extLst>
          </p:cNvPr>
          <p:cNvSpPr/>
          <p:nvPr/>
        </p:nvSpPr>
        <p:spPr>
          <a:xfrm>
            <a:off x="202070" y="667959"/>
            <a:ext cx="4029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2"/>
                </a:solidFill>
              </a:rPr>
              <a:t>4.9 Types of Chemical Bonds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99084F5-3B98-4907-91CC-84F661193DC4}"/>
              </a:ext>
            </a:extLst>
          </p:cNvPr>
          <p:cNvSpPr txBox="1"/>
          <p:nvPr/>
        </p:nvSpPr>
        <p:spPr>
          <a:xfrm>
            <a:off x="251451" y="1429836"/>
            <a:ext cx="10952807" cy="46150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3- Metallic bond:</a:t>
            </a:r>
          </a:p>
          <a:p>
            <a:pPr>
              <a:lnSpc>
                <a:spcPct val="150000"/>
              </a:lnSpc>
            </a:pPr>
            <a:r>
              <a:rPr lang="en-US" altLang="en-US" sz="2200" dirty="0" smtClean="0"/>
              <a:t>The </a:t>
            </a:r>
            <a:r>
              <a:rPr lang="en-US" altLang="en-US" sz="2200" dirty="0"/>
              <a:t>relatively low ionization energy of metals allows them to lose electrons easily.</a:t>
            </a:r>
          </a:p>
          <a:p>
            <a:pPr>
              <a:lnSpc>
                <a:spcPct val="150000"/>
              </a:lnSpc>
            </a:pPr>
            <a:endParaRPr lang="en-US" altLang="en-US" sz="2200" dirty="0"/>
          </a:p>
          <a:p>
            <a:pPr>
              <a:lnSpc>
                <a:spcPct val="150000"/>
              </a:lnSpc>
            </a:pPr>
            <a:r>
              <a:rPr lang="en-US" altLang="en-US" sz="2200" dirty="0"/>
              <a:t>The simplest theory of metallic bonding </a:t>
            </a:r>
            <a:r>
              <a:rPr lang="en-US" altLang="en-US" sz="2200" dirty="0">
                <a:solidFill>
                  <a:srgbClr val="0070C0"/>
                </a:solidFill>
              </a:rPr>
              <a:t>involves the metal atoms releasing their valence electrons to be shared as a pool </a:t>
            </a:r>
            <a:r>
              <a:rPr lang="en-US" altLang="en-US" sz="2200" dirty="0"/>
              <a:t>by all the atoms/ions in the metal.</a:t>
            </a:r>
          </a:p>
          <a:p>
            <a:pPr lvl="1">
              <a:lnSpc>
                <a:spcPct val="150000"/>
              </a:lnSpc>
            </a:pPr>
            <a:r>
              <a:rPr lang="en-US" altLang="en-US" sz="2200" dirty="0"/>
              <a:t>An organization of metal cation islands in a sea of electrons</a:t>
            </a:r>
          </a:p>
          <a:p>
            <a:pPr lvl="1">
              <a:lnSpc>
                <a:spcPct val="150000"/>
              </a:lnSpc>
            </a:pPr>
            <a:r>
              <a:rPr lang="en-US" altLang="en-US" sz="2200" dirty="0">
                <a:solidFill>
                  <a:srgbClr val="0070C0"/>
                </a:solidFill>
              </a:rPr>
              <a:t>Electrons delocalized throughout </a:t>
            </a:r>
            <a:r>
              <a:rPr lang="en-US" altLang="en-US" sz="2200" dirty="0"/>
              <a:t>the metal structure</a:t>
            </a:r>
          </a:p>
          <a:p>
            <a:pPr>
              <a:lnSpc>
                <a:spcPct val="150000"/>
              </a:lnSpc>
            </a:pPr>
            <a:endParaRPr lang="en-US" altLang="en-US" sz="2200" dirty="0"/>
          </a:p>
          <a:p>
            <a:pPr>
              <a:lnSpc>
                <a:spcPct val="150000"/>
              </a:lnSpc>
            </a:pPr>
            <a:r>
              <a:rPr lang="en-US" altLang="en-US" sz="2200" dirty="0"/>
              <a:t>Bonding results from attraction of cation for the delocalized electrons.</a:t>
            </a:r>
          </a:p>
        </p:txBody>
      </p:sp>
    </p:spTree>
    <p:extLst>
      <p:ext uri="{BB962C8B-B14F-4D97-AF65-F5344CB8AC3E}">
        <p14:creationId xmlns:p14="http://schemas.microsoft.com/office/powerpoint/2010/main" val="43749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78</a:t>
            </a:fld>
            <a:endParaRPr lang="en-US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C154C802-010A-428F-884F-7A17C2B3ED4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9" name="Rectangle 15">
            <a:extLst>
              <a:ext uri="{FF2B5EF4-FFF2-40B4-BE49-F238E27FC236}">
                <a16:creationId xmlns:a16="http://schemas.microsoft.com/office/drawing/2014/main" id="{3A384CF5-9019-44C5-9610-A45D08E76700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4:  Chemical Bonding and Chemical Reactions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3A22C25-7226-48C8-831D-2DBF32B88A65}"/>
              </a:ext>
            </a:extLst>
          </p:cNvPr>
          <p:cNvSpPr txBox="1">
            <a:spLocks noChangeArrowheads="1"/>
          </p:cNvSpPr>
          <p:nvPr/>
        </p:nvSpPr>
        <p:spPr>
          <a:xfrm>
            <a:off x="375919" y="925963"/>
            <a:ext cx="9872051" cy="602095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sz="2400" b="1" dirty="0">
                <a:solidFill>
                  <a:schemeClr val="accent1"/>
                </a:solidFill>
              </a:rPr>
              <a:t>4.10 Lewis Dot Symbols </a:t>
            </a:r>
            <a:r>
              <a:rPr lang="ar-SA" sz="2400" b="1" dirty="0">
                <a:solidFill>
                  <a:schemeClr val="accent1"/>
                </a:solidFill>
              </a:rPr>
              <a:t> نظام النقط للويس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br>
              <a:rPr lang="en-US" sz="2400" b="1" dirty="0">
                <a:solidFill>
                  <a:schemeClr val="accent1"/>
                </a:solidFill>
              </a:rPr>
            </a:br>
            <a:endParaRPr lang="en-GB" sz="2400" b="1" dirty="0">
              <a:solidFill>
                <a:schemeClr val="accent1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0B23DFB-6065-44CE-86DA-D54C87E2CB78}"/>
              </a:ext>
            </a:extLst>
          </p:cNvPr>
          <p:cNvSpPr txBox="1">
            <a:spLocks noChangeArrowheads="1"/>
          </p:cNvSpPr>
          <p:nvPr/>
        </p:nvSpPr>
        <p:spPr>
          <a:xfrm>
            <a:off x="57983" y="1400697"/>
            <a:ext cx="11372017" cy="248115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200" b="1" dirty="0" smtClean="0">
                <a:solidFill>
                  <a:srgbClr val="00B050"/>
                </a:solidFill>
              </a:rPr>
              <a:t>Lewis </a:t>
            </a:r>
            <a:r>
              <a:rPr lang="en-US" sz="2200" b="1" dirty="0">
                <a:solidFill>
                  <a:srgbClr val="00B050"/>
                </a:solidFill>
              </a:rPr>
              <a:t>Dot Representation</a:t>
            </a:r>
            <a:r>
              <a:rPr lang="en-US" sz="2200" b="1" dirty="0" smtClean="0">
                <a:solidFill>
                  <a:srgbClr val="00B050"/>
                </a:solidFill>
              </a:rPr>
              <a:t>:</a:t>
            </a:r>
            <a:r>
              <a:rPr lang="en-US" sz="2200" dirty="0" smtClean="0"/>
              <a:t> </a:t>
            </a:r>
            <a:r>
              <a:rPr lang="en-US" sz="2200" dirty="0"/>
              <a:t>the valence electrons of an atom are represented by </a:t>
            </a:r>
            <a:r>
              <a:rPr lang="en-US" sz="2200" b="1" dirty="0"/>
              <a:t>dots</a:t>
            </a:r>
            <a:r>
              <a:rPr lang="en-US" sz="2200" dirty="0" smtClean="0"/>
              <a:t>.</a:t>
            </a: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200" b="1" dirty="0" smtClean="0">
                <a:solidFill>
                  <a:srgbClr val="00B050"/>
                </a:solidFill>
              </a:rPr>
              <a:t>The </a:t>
            </a:r>
            <a:r>
              <a:rPr lang="en-US" sz="2200" b="1" dirty="0">
                <a:solidFill>
                  <a:srgbClr val="00B050"/>
                </a:solidFill>
              </a:rPr>
              <a:t>Octet Rule </a:t>
            </a:r>
            <a:r>
              <a:rPr lang="ar-SA" sz="2200" b="1" dirty="0">
                <a:solidFill>
                  <a:srgbClr val="00B050"/>
                </a:solidFill>
              </a:rPr>
              <a:t>ال</a:t>
            </a:r>
            <a:r>
              <a:rPr lang="ar-SA" altLang="ar-SA" sz="2200" b="1" dirty="0">
                <a:solidFill>
                  <a:srgbClr val="00B050"/>
                </a:solidFill>
              </a:rPr>
              <a:t>قاعدة الثمانية</a:t>
            </a:r>
            <a:r>
              <a:rPr lang="en-US" altLang="ar-SA" sz="2200" b="1" dirty="0">
                <a:solidFill>
                  <a:srgbClr val="00B050"/>
                </a:solidFill>
              </a:rPr>
              <a:t> </a:t>
            </a:r>
            <a:r>
              <a:rPr lang="en-US" sz="2200" dirty="0"/>
              <a:t>: atoms usually gain, lose or share electrons until they have 8 in the outer shell to reach the same electronic configuration of the noble gasses (ns2 np6). </a:t>
            </a: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endParaRPr lang="en-US" sz="2200" dirty="0"/>
          </a:p>
          <a:p>
            <a:pPr>
              <a:spcBef>
                <a:spcPct val="20000"/>
              </a:spcBef>
              <a:defRPr/>
            </a:pPr>
            <a:endParaRPr lang="en-GB" sz="2200" dirty="0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6275326" y="4442164"/>
            <a:ext cx="297198" cy="49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  <a:cs typeface="+mn-cs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000000"/>
                </a:solidFill>
                <a:latin typeface="Geneva" pitchFamily="84" charset="0"/>
              </a:rPr>
              <a:t>H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7117142" y="4442164"/>
            <a:ext cx="387967" cy="49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  <a:cs typeface="+mn-cs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000000"/>
                </a:solidFill>
                <a:latin typeface="Geneva" pitchFamily="84" charset="0"/>
              </a:rPr>
              <a:t>Cl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6275329" y="4442171"/>
            <a:ext cx="1229785" cy="492127"/>
            <a:chOff x="1278" y="2267"/>
            <a:chExt cx="840" cy="310"/>
          </a:xfrm>
        </p:grpSpPr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1278" y="2267"/>
              <a:ext cx="203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3200" dirty="0">
                  <a:solidFill>
                    <a:srgbClr val="000000"/>
                  </a:solidFill>
                  <a:latin typeface="Geneva" pitchFamily="84" charset="0"/>
                </a:rPr>
                <a:t>H</a:t>
              </a:r>
              <a:endPara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1853" y="2267"/>
              <a:ext cx="265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3200" dirty="0">
                  <a:solidFill>
                    <a:srgbClr val="000000"/>
                  </a:solidFill>
                  <a:latin typeface="Geneva" pitchFamily="84" charset="0"/>
                </a:rPr>
                <a:t>Cl</a:t>
              </a:r>
              <a:endPara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6" name="Line 8"/>
            <p:cNvSpPr>
              <a:spLocks noChangeShapeType="1"/>
            </p:cNvSpPr>
            <p:nvPr/>
          </p:nvSpPr>
          <p:spPr bwMode="auto">
            <a:xfrm>
              <a:off x="1530" y="2422"/>
              <a:ext cx="269" cy="1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9pPr>
            </a:lstStyle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7799322" y="4746964"/>
            <a:ext cx="1965708" cy="631826"/>
            <a:chOff x="2249" y="2510"/>
            <a:chExt cx="1341" cy="398"/>
          </a:xfrm>
        </p:grpSpPr>
        <p:sp>
          <p:nvSpPr>
            <p:cNvPr id="48" name="Arc 16"/>
            <p:cNvSpPr>
              <a:spLocks/>
            </p:cNvSpPr>
            <p:nvPr/>
          </p:nvSpPr>
          <p:spPr bwMode="auto">
            <a:xfrm>
              <a:off x="2249" y="2510"/>
              <a:ext cx="141" cy="112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200 w 21200"/>
                <a:gd name="T1" fmla="*/ 4132 h 16948"/>
                <a:gd name="T2" fmla="*/ 13390 w 21200"/>
                <a:gd name="T3" fmla="*/ 16948 h 16948"/>
                <a:gd name="T4" fmla="*/ 0 w 21200"/>
                <a:gd name="T5" fmla="*/ 0 h 16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0" h="16948" fill="none" extrusionOk="0">
                  <a:moveTo>
                    <a:pt x="21201" y="4132"/>
                  </a:moveTo>
                  <a:cubicBezTo>
                    <a:pt x="20213" y="9200"/>
                    <a:pt x="17442" y="13747"/>
                    <a:pt x="13390" y="16948"/>
                  </a:cubicBezTo>
                </a:path>
                <a:path w="21200" h="16948" stroke="0" extrusionOk="0">
                  <a:moveTo>
                    <a:pt x="21201" y="4132"/>
                  </a:moveTo>
                  <a:cubicBezTo>
                    <a:pt x="20213" y="9200"/>
                    <a:pt x="17442" y="13747"/>
                    <a:pt x="13390" y="16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9pPr>
            </a:lstStyle>
            <a:p>
              <a:pPr>
                <a:defRPr/>
              </a:pPr>
              <a:endPara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" name="Line 17"/>
            <p:cNvSpPr>
              <a:spLocks noChangeShapeType="1"/>
            </p:cNvSpPr>
            <p:nvPr/>
          </p:nvSpPr>
          <p:spPr bwMode="auto">
            <a:xfrm>
              <a:off x="2352" y="2565"/>
              <a:ext cx="383" cy="23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9pPr>
            </a:lstStyle>
            <a:p>
              <a:pPr>
                <a:defRPr/>
              </a:pPr>
              <a:endPara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2786" y="2695"/>
              <a:ext cx="80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2200" dirty="0" smtClean="0">
                  <a:solidFill>
                    <a:srgbClr val="000000"/>
                  </a:solidFill>
                  <a:latin typeface="Geneva" pitchFamily="84" charset="0"/>
                </a:rPr>
                <a:t>Lone </a:t>
              </a:r>
              <a:r>
                <a:rPr lang="en-US" sz="2200" dirty="0">
                  <a:solidFill>
                    <a:srgbClr val="000000"/>
                  </a:solidFill>
                  <a:latin typeface="Geneva" pitchFamily="84" charset="0"/>
                </a:rPr>
                <a:t>pair</a:t>
              </a:r>
              <a:endPara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184479" y="4823170"/>
            <a:ext cx="1827285" cy="942977"/>
            <a:chOff x="1252" y="2470"/>
            <a:chExt cx="1248" cy="594"/>
          </a:xfrm>
        </p:grpSpPr>
        <p:sp>
          <p:nvSpPr>
            <p:cNvPr id="52" name="Arc 20"/>
            <p:cNvSpPr>
              <a:spLocks/>
            </p:cNvSpPr>
            <p:nvPr/>
          </p:nvSpPr>
          <p:spPr bwMode="auto">
            <a:xfrm>
              <a:off x="1657" y="2470"/>
              <a:ext cx="94" cy="143"/>
            </a:xfrm>
            <a:custGeom>
              <a:avLst/>
              <a:gdLst>
                <a:gd name="G0" fmla="+- 7395 0 0"/>
                <a:gd name="G1" fmla="+- 0 0 0"/>
                <a:gd name="G2" fmla="+- 21600 0 0"/>
                <a:gd name="T0" fmla="*/ 14521 w 14521"/>
                <a:gd name="T1" fmla="*/ 20390 h 21600"/>
                <a:gd name="T2" fmla="*/ 0 w 14521"/>
                <a:gd name="T3" fmla="*/ 20294 h 21600"/>
                <a:gd name="T4" fmla="*/ 7395 w 14521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21" h="21600" fill="none" extrusionOk="0">
                  <a:moveTo>
                    <a:pt x="14521" y="20390"/>
                  </a:moveTo>
                  <a:cubicBezTo>
                    <a:pt x="12230" y="21191"/>
                    <a:pt x="9821" y="21599"/>
                    <a:pt x="7395" y="21600"/>
                  </a:cubicBezTo>
                  <a:cubicBezTo>
                    <a:pt x="4872" y="21600"/>
                    <a:pt x="2369" y="21158"/>
                    <a:pt x="-1" y="20294"/>
                  </a:cubicBezTo>
                </a:path>
                <a:path w="14521" h="21600" stroke="0" extrusionOk="0">
                  <a:moveTo>
                    <a:pt x="14521" y="20390"/>
                  </a:moveTo>
                  <a:cubicBezTo>
                    <a:pt x="12230" y="21191"/>
                    <a:pt x="9821" y="21599"/>
                    <a:pt x="7395" y="21600"/>
                  </a:cubicBezTo>
                  <a:cubicBezTo>
                    <a:pt x="4872" y="21600"/>
                    <a:pt x="2369" y="21158"/>
                    <a:pt x="-1" y="20294"/>
                  </a:cubicBezTo>
                  <a:lnTo>
                    <a:pt x="739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9pPr>
            </a:lstStyle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3" name="Line 21"/>
            <p:cNvSpPr>
              <a:spLocks noChangeShapeType="1"/>
            </p:cNvSpPr>
            <p:nvPr/>
          </p:nvSpPr>
          <p:spPr bwMode="auto">
            <a:xfrm>
              <a:off x="1699" y="2597"/>
              <a:ext cx="0" cy="19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9pPr>
            </a:lstStyle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1262" y="2831"/>
              <a:ext cx="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9pPr>
            </a:lstStyle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1252" y="2817"/>
              <a:ext cx="124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ヒラギノ角ゴ Pro W3" pitchFamily="127" charset="-128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2400" dirty="0" smtClean="0">
                  <a:solidFill>
                    <a:srgbClr val="000000"/>
                  </a:solidFill>
                  <a:latin typeface="Geneva" pitchFamily="84" charset="0"/>
                </a:rPr>
                <a:t>bonding </a:t>
              </a:r>
              <a:r>
                <a:rPr lang="en-US" sz="2400" dirty="0">
                  <a:solidFill>
                    <a:srgbClr val="000000"/>
                  </a:solidFill>
                  <a:latin typeface="Geneva" pitchFamily="84" charset="0"/>
                </a:rPr>
                <a:t>pair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56" name="Picture 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903" y="4265505"/>
            <a:ext cx="549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7522945" y="4540137"/>
            <a:ext cx="6611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b="0" dirty="0">
                <a:solidFill>
                  <a:srgbClr val="FF0000"/>
                </a:solidFill>
                <a:latin typeface="Geneva" pitchFamily="84" charset="0"/>
              </a:rPr>
              <a:t>•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5" name="Picture 34" descr="09_Pg384_UnFigure_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6"/>
          <a:stretch>
            <a:fillRect/>
          </a:stretch>
        </p:blipFill>
        <p:spPr bwMode="auto">
          <a:xfrm>
            <a:off x="1000768" y="4496654"/>
            <a:ext cx="3546516" cy="950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 descr="09_pg384Lew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50" y="6179489"/>
            <a:ext cx="8662987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31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79</a:t>
            </a:fld>
            <a:endParaRPr lang="en-US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C154C802-010A-428F-884F-7A17C2B3ED4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9" name="Rectangle 15">
            <a:extLst>
              <a:ext uri="{FF2B5EF4-FFF2-40B4-BE49-F238E27FC236}">
                <a16:creationId xmlns:a16="http://schemas.microsoft.com/office/drawing/2014/main" id="{3A384CF5-9019-44C5-9610-A45D08E76700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4:  Chemical Bonding and Chemical Reactions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3A22C25-7226-48C8-831D-2DBF32B88A65}"/>
              </a:ext>
            </a:extLst>
          </p:cNvPr>
          <p:cNvSpPr txBox="1">
            <a:spLocks noChangeArrowheads="1"/>
          </p:cNvSpPr>
          <p:nvPr/>
        </p:nvSpPr>
        <p:spPr>
          <a:xfrm>
            <a:off x="375919" y="925963"/>
            <a:ext cx="9872051" cy="602095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sz="2400" b="1" dirty="0">
                <a:solidFill>
                  <a:schemeClr val="accent1"/>
                </a:solidFill>
              </a:rPr>
              <a:t>4.10 Lewis Dot Symbols </a:t>
            </a:r>
            <a:r>
              <a:rPr lang="ar-SA" sz="2400" b="1" dirty="0">
                <a:solidFill>
                  <a:schemeClr val="accent1"/>
                </a:solidFill>
              </a:rPr>
              <a:t> نظام النقط للويس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br>
              <a:rPr lang="en-US" sz="2400" b="1" dirty="0">
                <a:solidFill>
                  <a:schemeClr val="accent1"/>
                </a:solidFill>
              </a:rPr>
            </a:br>
            <a:endParaRPr lang="en-GB" sz="2400" b="1" dirty="0">
              <a:solidFill>
                <a:schemeClr val="accent1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86308" y="1651323"/>
            <a:ext cx="10683994" cy="480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buSzPct val="100000"/>
              <a:defRPr/>
            </a:pPr>
            <a:r>
              <a:rPr lang="en-US" b="1" dirty="0" smtClean="0">
                <a:solidFill>
                  <a:srgbClr val="C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Exception</a:t>
            </a:r>
            <a:r>
              <a:rPr lang="en-US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>
              <a:lnSpc>
                <a:spcPct val="90000"/>
              </a:lnSpc>
              <a:spcBef>
                <a:spcPct val="30000"/>
              </a:spcBef>
              <a:buSzPct val="100000"/>
              <a:defRPr/>
            </a:pPr>
            <a:r>
              <a:rPr lang="en-US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He </a:t>
            </a:r>
            <a: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= two valence electrons, </a:t>
            </a:r>
            <a:r>
              <a:rPr lang="en-US" b="1" dirty="0">
                <a:solidFill>
                  <a:srgbClr val="C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 duet</a:t>
            </a:r>
            <a:r>
              <a:rPr lang="en-US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30000"/>
              </a:spcBef>
              <a:buSzPct val="100000"/>
              <a:defRPr/>
            </a:pPr>
            <a:endParaRPr lang="en-US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buSzPct val="100000"/>
              <a:defRPr/>
            </a:pPr>
            <a:endParaRPr lang="en-US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buSzPct val="100000"/>
              <a:defRPr/>
            </a:pPr>
            <a:endParaRPr lang="en-US" altLang="en-US" dirty="0" smtClean="0"/>
          </a:p>
          <a:p>
            <a:pPr>
              <a:lnSpc>
                <a:spcPct val="90000"/>
              </a:lnSpc>
              <a:spcBef>
                <a:spcPct val="30000"/>
              </a:spcBef>
              <a:buSzPct val="100000"/>
              <a:defRPr/>
            </a:pPr>
            <a:endParaRPr lang="en-US" altLang="en-US" dirty="0" smtClean="0"/>
          </a:p>
          <a:p>
            <a:pPr>
              <a:lnSpc>
                <a:spcPct val="90000"/>
              </a:lnSpc>
              <a:spcBef>
                <a:spcPct val="30000"/>
              </a:spcBef>
              <a:buSzPct val="100000"/>
              <a:defRPr/>
            </a:pPr>
            <a:r>
              <a:rPr lang="en-US" b="1" dirty="0">
                <a:solidFill>
                  <a:schemeClr val="accent1"/>
                </a:solidFill>
              </a:rPr>
              <a:t>Lewis </a:t>
            </a:r>
            <a:r>
              <a:rPr lang="en-US" b="1" dirty="0" smtClean="0">
                <a:solidFill>
                  <a:schemeClr val="accent1"/>
                </a:solidFill>
              </a:rPr>
              <a:t>structural of He is always paired</a:t>
            </a:r>
            <a:endParaRPr lang="en-US" altLang="en-US" dirty="0"/>
          </a:p>
          <a:p>
            <a:pPr>
              <a:lnSpc>
                <a:spcPct val="90000"/>
              </a:lnSpc>
              <a:spcBef>
                <a:spcPct val="30000"/>
              </a:spcBef>
              <a:buSzPct val="100000"/>
              <a:defRPr/>
            </a:pPr>
            <a:r>
              <a:rPr lang="en-US" altLang="en-US" dirty="0"/>
              <a:t>Because n=1 fills with 2 </a:t>
            </a:r>
            <a:r>
              <a:rPr lang="en-US" altLang="en-US" dirty="0" smtClean="0"/>
              <a:t>electrons. </a:t>
            </a:r>
            <a:endParaRPr lang="en-US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3796" name="Picture 4" descr="نتيجة بحث الصور عن ‪helium lewis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579" y="2887094"/>
            <a:ext cx="1615445" cy="111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64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>
          <a:xfrm>
            <a:off x="0" y="883593"/>
            <a:ext cx="11430000" cy="1219200"/>
          </a:xfrm>
        </p:spPr>
        <p:txBody>
          <a:bodyPr>
            <a:normAutofit/>
          </a:bodyPr>
          <a:lstStyle/>
          <a:p>
            <a:r>
              <a:rPr lang="en-US" sz="2400" b="1" cap="none" dirty="0" smtClean="0">
                <a:solidFill>
                  <a:srgbClr val="00B050"/>
                </a:solidFill>
              </a:rPr>
              <a:t>Example</a:t>
            </a:r>
            <a:r>
              <a:rPr lang="en-US" sz="2400" cap="none" dirty="0" smtClean="0">
                <a:solidFill>
                  <a:srgbClr val="00B050"/>
                </a:solidFill>
              </a:rPr>
              <a:t>:</a:t>
            </a:r>
            <a:endParaRPr lang="en-US" sz="2400" cap="none" dirty="0">
              <a:solidFill>
                <a:srgbClr val="00B050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862" y="1690348"/>
            <a:ext cx="11092012" cy="57660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altLang="en-US" sz="2400" b="1" dirty="0">
                <a:solidFill>
                  <a:srgbClr val="0070C0"/>
                </a:solidFill>
              </a:rPr>
              <a:t>How many grams of Li are needed </a:t>
            </a:r>
            <a:r>
              <a:rPr lang="en-GB" altLang="en-US" sz="2400" b="1" dirty="0" smtClean="0">
                <a:solidFill>
                  <a:srgbClr val="0070C0"/>
                </a:solidFill>
              </a:rPr>
              <a:t>to produce </a:t>
            </a:r>
            <a:r>
              <a:rPr lang="en-GB" altLang="en-US" sz="2400" b="1" dirty="0">
                <a:solidFill>
                  <a:srgbClr val="0070C0"/>
                </a:solidFill>
              </a:rPr>
              <a:t>9.89g of H</a:t>
            </a:r>
            <a:r>
              <a:rPr lang="en-GB" altLang="en-US" sz="2400" b="1" baseline="-25000" dirty="0">
                <a:solidFill>
                  <a:srgbClr val="0070C0"/>
                </a:solidFill>
              </a:rPr>
              <a:t>2</a:t>
            </a:r>
            <a:r>
              <a:rPr lang="en-GB" altLang="en-US" sz="2400" b="1" dirty="0">
                <a:solidFill>
                  <a:srgbClr val="0070C0"/>
                </a:solidFill>
              </a:rPr>
              <a:t>?</a:t>
            </a:r>
            <a:endParaRPr lang="ar-SA" alt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4:  Chemical Bonding and Chemical Reactions</a:t>
            </a:r>
          </a:p>
        </p:txBody>
      </p:sp>
      <p:pic>
        <p:nvPicPr>
          <p:cNvPr id="7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2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0" y="821665"/>
            <a:ext cx="346069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dirty="0">
                <a:solidFill>
                  <a:schemeClr val="accent2"/>
                </a:solidFill>
              </a:rPr>
              <a:t>4.1  Reaction Stoichiometry</a:t>
            </a:r>
            <a:endParaRPr lang="ar-SA" sz="2200" b="1" dirty="0">
              <a:solidFill>
                <a:schemeClr val="accent2"/>
              </a:solidFill>
            </a:endParaRPr>
          </a:p>
        </p:txBody>
      </p:sp>
      <p:sp>
        <p:nvSpPr>
          <p:cNvPr id="18" name="Slide Number Placeholder 6"/>
          <p:cNvSpPr>
            <a:spLocks noGrp="1"/>
          </p:cNvSpPr>
          <p:nvPr/>
        </p:nvSpPr>
        <p:spPr bwMode="auto">
          <a:xfrm>
            <a:off x="6471920" y="8052276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fld id="{83CF477E-5A28-4953-BD5C-A250F1896C19}" type="slidenum">
              <a:rPr lang="en-GB" altLang="en-US">
                <a:latin typeface="Arial Black" panose="020B0A04020102020204" pitchFamily="34" charset="0"/>
              </a:rPr>
              <a:pPr eaLnBrk="1" hangingPunct="1"/>
              <a:t>8</a:t>
            </a:fld>
            <a:endParaRPr lang="en-GB" altLang="en-US">
              <a:latin typeface="Arial Black" panose="020B0A04020102020204" pitchFamily="34" charset="0"/>
            </a:endParaRPr>
          </a:p>
        </p:txBody>
      </p:sp>
      <p:sp>
        <p:nvSpPr>
          <p:cNvPr id="19" name="Rectangle 18"/>
          <p:cNvSpPr>
            <a:spLocks noGrp="1" noChangeArrowheads="1"/>
          </p:cNvSpPr>
          <p:nvPr/>
        </p:nvSpPr>
        <p:spPr bwMode="auto">
          <a:xfrm>
            <a:off x="-3451382" y="3388678"/>
            <a:ext cx="8435975" cy="524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en-GB" altLang="en-US" sz="2800" dirty="0" smtClean="0">
              <a:solidFill>
                <a:srgbClr val="99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202330" y="8820129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F1B9A0F-EE5B-4973-9310-E003AF43233A}" type="slidenum">
              <a:rPr lang="en-GB" altLang="en-US">
                <a:latin typeface="Arial Black" panose="020B0A04020102020204" pitchFamily="34" charset="0"/>
              </a:rPr>
              <a:pPr eaLnBrk="1" hangingPunct="1"/>
              <a:t>8</a:t>
            </a:fld>
            <a:endParaRPr lang="en-GB" altLang="en-US">
              <a:latin typeface="Arial Black" panose="020B0A04020102020204" pitchFamily="34" charset="0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graphicFrame>
        <p:nvGraphicFramePr>
          <p:cNvPr id="21" name="Object 6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2429828" y="2173886"/>
          <a:ext cx="6175692" cy="516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6" name="Equation" r:id="rId4" imgW="2577960" imgH="215640" progId="Equation.3">
                  <p:embed/>
                </p:oleObj>
              </mc:Choice>
              <mc:Fallback>
                <p:oleObj name="Equation" r:id="rId4" imgW="2577960" imgH="215640" progId="Equation.3">
                  <p:embed/>
                  <p:pic>
                    <p:nvPicPr>
                      <p:cNvPr id="2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9828" y="2173886"/>
                        <a:ext cx="6175692" cy="5168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55862" y="2708939"/>
            <a:ext cx="9639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000" b="1" u="sng" dirty="0">
                <a:solidFill>
                  <a:srgbClr val="A50021"/>
                </a:solidFill>
              </a:rPr>
              <a:t>Strategy:</a:t>
            </a:r>
          </a:p>
          <a:p>
            <a:pPr algn="ctr"/>
            <a:r>
              <a:rPr lang="en-GB" altLang="en-US" sz="2000" b="1" dirty="0">
                <a:solidFill>
                  <a:srgbClr val="A50021"/>
                </a:solidFill>
              </a:rPr>
              <a:t>grams of H</a:t>
            </a:r>
            <a:r>
              <a:rPr lang="en-GB" altLang="en-US" sz="2000" b="1" baseline="-25000" dirty="0">
                <a:solidFill>
                  <a:srgbClr val="A50021"/>
                </a:solidFill>
              </a:rPr>
              <a:t>2</a:t>
            </a:r>
            <a:r>
              <a:rPr lang="en-GB" altLang="en-US" sz="2000" b="1" dirty="0">
                <a:solidFill>
                  <a:srgbClr val="A50021"/>
                </a:solidFill>
              </a:rPr>
              <a:t> → moles of H</a:t>
            </a:r>
            <a:r>
              <a:rPr lang="en-GB" altLang="en-US" sz="2000" b="1" baseline="-25000" dirty="0">
                <a:solidFill>
                  <a:srgbClr val="A50021"/>
                </a:solidFill>
              </a:rPr>
              <a:t>2</a:t>
            </a:r>
            <a:r>
              <a:rPr lang="en-GB" altLang="en-US" sz="2000" b="1" dirty="0">
                <a:solidFill>
                  <a:srgbClr val="A50021"/>
                </a:solidFill>
              </a:rPr>
              <a:t> → moles</a:t>
            </a:r>
            <a:r>
              <a:rPr lang="ar-SA" altLang="en-US" sz="2000" b="1" dirty="0">
                <a:solidFill>
                  <a:srgbClr val="A50021"/>
                </a:solidFill>
              </a:rPr>
              <a:t> </a:t>
            </a:r>
            <a:r>
              <a:rPr lang="en-GB" altLang="en-US" sz="2000" b="1" dirty="0">
                <a:solidFill>
                  <a:srgbClr val="A50021"/>
                </a:solidFill>
              </a:rPr>
              <a:t>of</a:t>
            </a:r>
            <a:r>
              <a:rPr lang="ar-SA" altLang="en-US" sz="2000" b="1" dirty="0">
                <a:solidFill>
                  <a:srgbClr val="A50021"/>
                </a:solidFill>
              </a:rPr>
              <a:t> </a:t>
            </a:r>
            <a:r>
              <a:rPr lang="en-GB" altLang="en-US" sz="2000" b="1" dirty="0">
                <a:solidFill>
                  <a:srgbClr val="A50021"/>
                </a:solidFill>
              </a:rPr>
              <a:t>Li→  grams of Li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57" y="3732431"/>
            <a:ext cx="5715000" cy="22929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/>
            <a:r>
              <a:rPr lang="en-GB" altLang="en-US" sz="2200" b="1" u="sng" dirty="0">
                <a:solidFill>
                  <a:srgbClr val="C00000"/>
                </a:solidFill>
              </a:rPr>
              <a:t>Solution:</a:t>
            </a:r>
          </a:p>
          <a:p>
            <a:pPr>
              <a:spcBef>
                <a:spcPct val="50000"/>
              </a:spcBef>
            </a:pPr>
            <a:r>
              <a:rPr lang="en-US" altLang="en-US" sz="2200" dirty="0" smtClean="0">
                <a:solidFill>
                  <a:srgbClr val="C00000"/>
                </a:solidFill>
              </a:rPr>
              <a:t>1- Write </a:t>
            </a:r>
            <a:r>
              <a:rPr lang="en-US" altLang="en-US" sz="2200" dirty="0">
                <a:solidFill>
                  <a:srgbClr val="C00000"/>
                </a:solidFill>
              </a:rPr>
              <a:t>balanced chemical </a:t>
            </a:r>
            <a:r>
              <a:rPr lang="en-US" altLang="en-US" sz="2200" dirty="0" smtClean="0">
                <a:solidFill>
                  <a:srgbClr val="C00000"/>
                </a:solidFill>
              </a:rPr>
              <a:t>equation:</a:t>
            </a:r>
          </a:p>
          <a:p>
            <a:pPr>
              <a:spcBef>
                <a:spcPct val="50000"/>
              </a:spcBef>
            </a:pPr>
            <a:endParaRPr lang="en-US" altLang="en-US" sz="2200" dirty="0" smtClean="0">
              <a:solidFill>
                <a:srgbClr val="C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2200" dirty="0" smtClean="0">
                <a:solidFill>
                  <a:srgbClr val="C00000"/>
                </a:solidFill>
              </a:rPr>
              <a:t>2- </a:t>
            </a:r>
            <a:r>
              <a:rPr lang="en-US" altLang="en-US" sz="2200" dirty="0">
                <a:solidFill>
                  <a:srgbClr val="C00000"/>
                </a:solidFill>
              </a:rPr>
              <a:t>convert grams of </a:t>
            </a:r>
            <a:r>
              <a:rPr lang="en-GB" altLang="en-US" sz="2200" dirty="0">
                <a:solidFill>
                  <a:srgbClr val="C00000"/>
                </a:solidFill>
              </a:rPr>
              <a:t>H</a:t>
            </a:r>
            <a:r>
              <a:rPr lang="en-GB" altLang="en-US" sz="2200" baseline="-25000" dirty="0">
                <a:solidFill>
                  <a:srgbClr val="C00000"/>
                </a:solidFill>
              </a:rPr>
              <a:t>2 </a:t>
            </a:r>
            <a:r>
              <a:rPr lang="en-GB" altLang="en-US" sz="2200" dirty="0">
                <a:solidFill>
                  <a:srgbClr val="C00000"/>
                </a:solidFill>
              </a:rPr>
              <a:t>to moles of</a:t>
            </a:r>
            <a:r>
              <a:rPr lang="en-GB" altLang="en-US" sz="2200" baseline="-25000" dirty="0">
                <a:solidFill>
                  <a:srgbClr val="C00000"/>
                </a:solidFill>
              </a:rPr>
              <a:t> </a:t>
            </a:r>
            <a:r>
              <a:rPr lang="en-GB" altLang="en-US" sz="2200" dirty="0" smtClean="0">
                <a:solidFill>
                  <a:srgbClr val="C00000"/>
                </a:solidFill>
              </a:rPr>
              <a:t>H</a:t>
            </a:r>
            <a:r>
              <a:rPr lang="en-GB" altLang="en-US" sz="2200" baseline="-25000" dirty="0" smtClean="0">
                <a:solidFill>
                  <a:srgbClr val="C00000"/>
                </a:solidFill>
              </a:rPr>
              <a:t>2</a:t>
            </a:r>
            <a:endParaRPr lang="en-US" altLang="en-US" sz="2200" dirty="0">
              <a:solidFill>
                <a:srgbClr val="C00000"/>
              </a:solidFill>
            </a:endParaRPr>
          </a:p>
          <a:p>
            <a:pPr marL="609600" indent="-609600"/>
            <a:endParaRPr lang="en-GB" altLang="en-US" sz="2200" dirty="0">
              <a:solidFill>
                <a:srgbClr val="C00000"/>
              </a:solidFill>
            </a:endParaRPr>
          </a:p>
        </p:txBody>
      </p:sp>
      <p:graphicFrame>
        <p:nvGraphicFramePr>
          <p:cNvPr id="22" name="Object 6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4572000" y="4238919"/>
          <a:ext cx="5032648" cy="42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7" name="Equation" r:id="rId4" imgW="2577960" imgH="215640" progId="Equation.3">
                  <p:embed/>
                </p:oleObj>
              </mc:Choice>
              <mc:Fallback>
                <p:oleObj name="Equation" r:id="rId4" imgW="2577960" imgH="215640" progId="Equation.3">
                  <p:embed/>
                  <p:pic>
                    <p:nvPicPr>
                      <p:cNvPr id="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238919"/>
                        <a:ext cx="5032648" cy="421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5"/>
          <p:cNvGraphicFramePr>
            <a:graphicFrameLocks noGrp="1" noChangeAspect="1"/>
          </p:cNvGraphicFramePr>
          <p:nvPr>
            <p:ph sz="quarter" idx="4294967295"/>
            <p:extLst/>
          </p:nvPr>
        </p:nvGraphicFramePr>
        <p:xfrm>
          <a:off x="4727863" y="5369847"/>
          <a:ext cx="4202747" cy="1785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8" name="Equation" r:id="rId6" imgW="2031840" imgH="863280" progId="Equation.3">
                  <p:embed/>
                </p:oleObj>
              </mc:Choice>
              <mc:Fallback>
                <p:oleObj name="Equation" r:id="rId6" imgW="2031840" imgH="863280" progId="Equation.3">
                  <p:embed/>
                  <p:pic>
                    <p:nvPicPr>
                      <p:cNvPr id="2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7863" y="5369847"/>
                        <a:ext cx="4202747" cy="17859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52562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679778" y="6684807"/>
            <a:ext cx="448886" cy="401794"/>
          </a:xfrm>
        </p:spPr>
        <p:txBody>
          <a:bodyPr/>
          <a:lstStyle/>
          <a:p>
            <a:fld id="{610F96AB-83DF-4AF5-BF46-4A27F3A041FE}" type="slidenum">
              <a:rPr lang="en-US" smtClean="0"/>
              <a:t>80</a:t>
            </a:fld>
            <a:endParaRPr lang="en-US"/>
          </a:p>
        </p:txBody>
      </p:sp>
      <p:pic>
        <p:nvPicPr>
          <p:cNvPr id="19" name="صورة 7">
            <a:extLst>
              <a:ext uri="{FF2B5EF4-FFF2-40B4-BE49-F238E27FC236}">
                <a16:creationId xmlns:a16="http://schemas.microsoft.com/office/drawing/2014/main" id="{D4F063E1-6716-4AFC-8FD4-69F7EE0462F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0" name="Rectangle 15">
            <a:extLst>
              <a:ext uri="{FF2B5EF4-FFF2-40B4-BE49-F238E27FC236}">
                <a16:creationId xmlns:a16="http://schemas.microsoft.com/office/drawing/2014/main" id="{C1FE93FC-72BC-4498-93AA-0A96728F9947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4:  Chemical Bonding and Chemical Reactions</a:t>
            </a:r>
          </a:p>
        </p:txBody>
      </p:sp>
      <p:pic>
        <p:nvPicPr>
          <p:cNvPr id="5" name="Picture 91" descr="09_01">
            <a:extLst>
              <a:ext uri="{FF2B5EF4-FFF2-40B4-BE49-F238E27FC236}">
                <a16:creationId xmlns:a16="http://schemas.microsoft.com/office/drawing/2014/main" id="{A83B2CAC-2125-4A9E-B3F3-A41353B1D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0"/>
          <a:stretch>
            <a:fillRect/>
          </a:stretch>
        </p:blipFill>
        <p:spPr bwMode="auto">
          <a:xfrm>
            <a:off x="688015" y="1834261"/>
            <a:ext cx="9583613" cy="45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D3A22C25-7226-48C8-831D-2DBF32B88A65}"/>
              </a:ext>
            </a:extLst>
          </p:cNvPr>
          <p:cNvSpPr txBox="1">
            <a:spLocks noChangeArrowheads="1"/>
          </p:cNvSpPr>
          <p:nvPr/>
        </p:nvSpPr>
        <p:spPr>
          <a:xfrm>
            <a:off x="375919" y="925963"/>
            <a:ext cx="9872051" cy="602095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sz="2400" b="1" dirty="0">
                <a:solidFill>
                  <a:schemeClr val="accent1"/>
                </a:solidFill>
              </a:rPr>
              <a:t>4.10 Lewis Dot Symbols </a:t>
            </a:r>
            <a:r>
              <a:rPr lang="ar-SA" sz="2400" b="1" dirty="0">
                <a:solidFill>
                  <a:schemeClr val="accent1"/>
                </a:solidFill>
              </a:rPr>
              <a:t> نظام النقط للويس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br>
              <a:rPr lang="en-US" sz="2400" b="1" dirty="0">
                <a:solidFill>
                  <a:schemeClr val="accent1"/>
                </a:solidFill>
              </a:rPr>
            </a:br>
            <a:endParaRPr lang="en-GB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2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81</a:t>
            </a:fld>
            <a:endParaRPr lang="en-US"/>
          </a:p>
        </p:txBody>
      </p:sp>
      <p:pic>
        <p:nvPicPr>
          <p:cNvPr id="11" name="صورة 7">
            <a:extLst>
              <a:ext uri="{FF2B5EF4-FFF2-40B4-BE49-F238E27FC236}">
                <a16:creationId xmlns:a16="http://schemas.microsoft.com/office/drawing/2014/main" id="{DE483A19-7F34-4A4A-A7F5-357AB9393ED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2" name="Rectangle 15">
            <a:extLst>
              <a:ext uri="{FF2B5EF4-FFF2-40B4-BE49-F238E27FC236}">
                <a16:creationId xmlns:a16="http://schemas.microsoft.com/office/drawing/2014/main" id="{0FB5B4A0-0F16-4089-951B-55567064BAD6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4:  Chemical Bonding and Chemical Reactions</a:t>
            </a:r>
          </a:p>
        </p:txBody>
      </p:sp>
      <p:sp>
        <p:nvSpPr>
          <p:cNvPr id="5" name="مربع نص 1">
            <a:extLst>
              <a:ext uri="{FF2B5EF4-FFF2-40B4-BE49-F238E27FC236}">
                <a16:creationId xmlns:a16="http://schemas.microsoft.com/office/drawing/2014/main" id="{2F4C9E3E-BC50-43D3-9D95-DE8D13C78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0" y="1591442"/>
            <a:ext cx="7315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ar-SA" sz="2200" dirty="0">
                <a:solidFill>
                  <a:srgbClr val="92D050"/>
                </a:solidFill>
                <a:latin typeface="+mj-lt"/>
              </a:rPr>
              <a:t>1-The Lewis dot symbol for the chloride ion is</a:t>
            </a:r>
          </a:p>
          <a:p>
            <a:pPr algn="l"/>
            <a:endParaRPr lang="ar-SA" altLang="ar-SA" sz="2200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6" name="مجموعة 4">
            <a:extLst>
              <a:ext uri="{FF2B5EF4-FFF2-40B4-BE49-F238E27FC236}">
                <a16:creationId xmlns:a16="http://schemas.microsoft.com/office/drawing/2014/main" id="{2721C957-2442-494E-B81F-A380E2640D2D}"/>
              </a:ext>
            </a:extLst>
          </p:cNvPr>
          <p:cNvGrpSpPr>
            <a:grpSpLocks/>
          </p:cNvGrpSpPr>
          <p:nvPr/>
        </p:nvGrpSpPr>
        <p:grpSpPr bwMode="auto">
          <a:xfrm>
            <a:off x="660577" y="3739791"/>
            <a:ext cx="3733799" cy="834814"/>
            <a:chOff x="571500" y="1000125"/>
            <a:chExt cx="2714625" cy="508000"/>
          </a:xfrm>
        </p:grpSpPr>
        <p:pic>
          <p:nvPicPr>
            <p:cNvPr id="7" name="صورة 922">
              <a:extLst>
                <a:ext uri="{FF2B5EF4-FFF2-40B4-BE49-F238E27FC236}">
                  <a16:creationId xmlns:a16="http://schemas.microsoft.com/office/drawing/2014/main" id="{C9294328-CD17-4873-A0F4-64D623CE4F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313" y="1071563"/>
              <a:ext cx="527050" cy="357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صورة 923">
              <a:extLst>
                <a:ext uri="{FF2B5EF4-FFF2-40B4-BE49-F238E27FC236}">
                  <a16:creationId xmlns:a16="http://schemas.microsoft.com/office/drawing/2014/main" id="{0E154499-1CE8-4B4F-A875-2C6026723F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" y="1000125"/>
              <a:ext cx="533400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صورة 924">
              <a:extLst>
                <a:ext uri="{FF2B5EF4-FFF2-40B4-BE49-F238E27FC236}">
                  <a16:creationId xmlns:a16="http://schemas.microsoft.com/office/drawing/2014/main" id="{BFD3FD99-86AF-4BB6-B0A9-2976AE3187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250" y="1000125"/>
              <a:ext cx="500063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صورة 925">
              <a:extLst>
                <a:ext uri="{FF2B5EF4-FFF2-40B4-BE49-F238E27FC236}">
                  <a16:creationId xmlns:a16="http://schemas.microsoft.com/office/drawing/2014/main" id="{8BA555E1-D30C-422F-9287-4BF9337198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063" y="1000125"/>
              <a:ext cx="500062" cy="37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5">
            <a:extLst>
              <a:ext uri="{FF2B5EF4-FFF2-40B4-BE49-F238E27FC236}">
                <a16:creationId xmlns:a16="http://schemas.microsoft.com/office/drawing/2014/main" id="{87942AC0-C247-4203-AC43-5C2A124FE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50" y="3019076"/>
            <a:ext cx="526297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ar-SA" sz="2200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2-The Lewis dot symbol for the lead atom is</a:t>
            </a:r>
            <a:r>
              <a:rPr lang="en-US" altLang="ar-SA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	</a:t>
            </a:r>
            <a:endParaRPr lang="en-US" altLang="ar-SA" sz="2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altLang="ar-SA" sz="2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مستطيل 15">
            <a:extLst>
              <a:ext uri="{FF2B5EF4-FFF2-40B4-BE49-F238E27FC236}">
                <a16:creationId xmlns:a16="http://schemas.microsoft.com/office/drawing/2014/main" id="{D38C5F3B-5C68-45E0-A3C2-460297634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6" y="4766824"/>
            <a:ext cx="74676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ar-SA" sz="2200" dirty="0">
                <a:solidFill>
                  <a:srgbClr val="7030A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3-The Lewis dot symbol for the calcium ion is </a:t>
            </a:r>
            <a:br>
              <a:rPr lang="en-US" altLang="ar-SA" sz="2200" dirty="0">
                <a:solidFill>
                  <a:srgbClr val="7030A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ar-SA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ar-SA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altLang="ar-SA" sz="2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مجموعة 27">
            <a:extLst>
              <a:ext uri="{FF2B5EF4-FFF2-40B4-BE49-F238E27FC236}">
                <a16:creationId xmlns:a16="http://schemas.microsoft.com/office/drawing/2014/main" id="{B8459D3E-220A-4632-846E-CBF721B5A323}"/>
              </a:ext>
            </a:extLst>
          </p:cNvPr>
          <p:cNvGrpSpPr>
            <a:grpSpLocks/>
          </p:cNvGrpSpPr>
          <p:nvPr/>
        </p:nvGrpSpPr>
        <p:grpSpPr bwMode="auto">
          <a:xfrm>
            <a:off x="551377" y="2139767"/>
            <a:ext cx="3918373" cy="844974"/>
            <a:chOff x="1475656" y="908720"/>
            <a:chExt cx="3672408" cy="792087"/>
          </a:xfrm>
        </p:grpSpPr>
        <p:grpSp>
          <p:nvGrpSpPr>
            <p:cNvPr id="16" name="مجموعة 18">
              <a:extLst>
                <a:ext uri="{FF2B5EF4-FFF2-40B4-BE49-F238E27FC236}">
                  <a16:creationId xmlns:a16="http://schemas.microsoft.com/office/drawing/2014/main" id="{3E835FA0-1769-4091-999C-DC72F7BA2D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5656" y="908720"/>
              <a:ext cx="2701056" cy="792087"/>
              <a:chOff x="785813" y="2643188"/>
              <a:chExt cx="1962150" cy="342900"/>
            </a:xfrm>
          </p:grpSpPr>
          <p:pic>
            <p:nvPicPr>
              <p:cNvPr id="18" name="صورة 931">
                <a:extLst>
                  <a:ext uri="{FF2B5EF4-FFF2-40B4-BE49-F238E27FC236}">
                    <a16:creationId xmlns:a16="http://schemas.microsoft.com/office/drawing/2014/main" id="{4C8C301A-1724-4254-B7F1-B971FE134F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5813" y="2643188"/>
                <a:ext cx="342900" cy="342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صورة 932">
                <a:extLst>
                  <a:ext uri="{FF2B5EF4-FFF2-40B4-BE49-F238E27FC236}">
                    <a16:creationId xmlns:a16="http://schemas.microsoft.com/office/drawing/2014/main" id="{02405118-0B58-4D40-B5C5-C91FF0D8F7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7438" y="2643188"/>
                <a:ext cx="390525" cy="333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صورة 934">
                <a:extLst>
                  <a:ext uri="{FF2B5EF4-FFF2-40B4-BE49-F238E27FC236}">
                    <a16:creationId xmlns:a16="http://schemas.microsoft.com/office/drawing/2014/main" id="{9BC647D2-F8B2-4F59-A0A5-4A5D048DB9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1625" y="2643188"/>
                <a:ext cx="390525" cy="342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" name="صورة 933">
              <a:extLst>
                <a:ext uri="{FF2B5EF4-FFF2-40B4-BE49-F238E27FC236}">
                  <a16:creationId xmlns:a16="http://schemas.microsoft.com/office/drawing/2014/main" id="{B71F666E-A0AF-4B49-AC37-2C66EF3D38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562" y="980728"/>
              <a:ext cx="647502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مجموعة 23">
            <a:extLst>
              <a:ext uri="{FF2B5EF4-FFF2-40B4-BE49-F238E27FC236}">
                <a16:creationId xmlns:a16="http://schemas.microsoft.com/office/drawing/2014/main" id="{D91C807A-9B50-40A6-B9CE-0672C8A07D2F}"/>
              </a:ext>
            </a:extLst>
          </p:cNvPr>
          <p:cNvGrpSpPr>
            <a:grpSpLocks/>
          </p:cNvGrpSpPr>
          <p:nvPr/>
        </p:nvGrpSpPr>
        <p:grpSpPr bwMode="auto">
          <a:xfrm>
            <a:off x="62888" y="6139937"/>
            <a:ext cx="7142480" cy="1123511"/>
            <a:chOff x="329074" y="4031826"/>
            <a:chExt cx="6308223" cy="1052786"/>
          </a:xfrm>
        </p:grpSpPr>
        <p:pic>
          <p:nvPicPr>
            <p:cNvPr id="22" name="صورة 926">
              <a:extLst>
                <a:ext uri="{FF2B5EF4-FFF2-40B4-BE49-F238E27FC236}">
                  <a16:creationId xmlns:a16="http://schemas.microsoft.com/office/drawing/2014/main" id="{4FB9F7D4-BE92-4AF9-9F7E-CFF9C4FDE6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070" y="4505178"/>
              <a:ext cx="474813" cy="551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صورة 927">
              <a:extLst>
                <a:ext uri="{FF2B5EF4-FFF2-40B4-BE49-F238E27FC236}">
                  <a16:creationId xmlns:a16="http://schemas.microsoft.com/office/drawing/2014/main" id="{79B10A64-971B-4FD3-B35A-47F1BD879D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443" y="4500567"/>
              <a:ext cx="563574" cy="508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صورة 928">
              <a:extLst>
                <a:ext uri="{FF2B5EF4-FFF2-40B4-BE49-F238E27FC236}">
                  <a16:creationId xmlns:a16="http://schemas.microsoft.com/office/drawing/2014/main" id="{9C916F8A-8D14-4EA7-AD0B-4D9FBF39F8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9338" y="4505178"/>
              <a:ext cx="520294" cy="503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صورة 929">
              <a:extLst>
                <a:ext uri="{FF2B5EF4-FFF2-40B4-BE49-F238E27FC236}">
                  <a16:creationId xmlns:a16="http://schemas.microsoft.com/office/drawing/2014/main" id="{66D43BEB-6CE4-494A-A1BC-0E7865789E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5473" y="4433187"/>
              <a:ext cx="687713" cy="651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7">
              <a:extLst>
                <a:ext uri="{FF2B5EF4-FFF2-40B4-BE49-F238E27FC236}">
                  <a16:creationId xmlns:a16="http://schemas.microsoft.com/office/drawing/2014/main" id="{93A46586-D222-4775-AD94-E28B6EC5C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74" y="4031826"/>
              <a:ext cx="6308223" cy="1038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ar-SA" sz="2200" dirty="0">
                  <a:solidFill>
                    <a:srgbClr val="00B0F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4-The Lewis dot symbol for the S</a:t>
              </a:r>
              <a:r>
                <a:rPr lang="en-US" altLang="ar-SA" sz="2200" baseline="30000" dirty="0">
                  <a:solidFill>
                    <a:srgbClr val="00B0F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2-</a:t>
              </a:r>
              <a:r>
                <a:rPr lang="en-US" altLang="ar-SA" sz="2200" dirty="0">
                  <a:solidFill>
                    <a:srgbClr val="00B0F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ion is</a:t>
              </a:r>
              <a:r>
                <a:rPr lang="en-US" altLang="ar-SA" sz="2200" dirty="0">
                  <a:solidFill>
                    <a:srgbClr val="C0000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br>
                <a:rPr lang="en-US" altLang="ar-SA" sz="2200" dirty="0">
                  <a:solidFill>
                    <a:srgbClr val="C0000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altLang="ar-SA" sz="2200" dirty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/>
              </a:r>
              <a:br>
                <a:rPr lang="en-US" altLang="ar-SA" sz="2200" dirty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endParaRPr lang="en-US" altLang="ar-SA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B6D6AD89-7E9F-4BF7-B2B6-793E7C2A2BB8}"/>
              </a:ext>
            </a:extLst>
          </p:cNvPr>
          <p:cNvGrpSpPr>
            <a:grpSpLocks/>
          </p:cNvGrpSpPr>
          <p:nvPr/>
        </p:nvGrpSpPr>
        <p:grpSpPr bwMode="auto">
          <a:xfrm>
            <a:off x="785882" y="5358042"/>
            <a:ext cx="3608494" cy="746760"/>
            <a:chOff x="1547664" y="3717032"/>
            <a:chExt cx="3384376" cy="699556"/>
          </a:xfrm>
        </p:grpSpPr>
        <p:grpSp>
          <p:nvGrpSpPr>
            <p:cNvPr id="28" name="مجموعة 10">
              <a:extLst>
                <a:ext uri="{FF2B5EF4-FFF2-40B4-BE49-F238E27FC236}">
                  <a16:creationId xmlns:a16="http://schemas.microsoft.com/office/drawing/2014/main" id="{7B63F481-4FF2-45B7-A0A6-9C93C6E122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47664" y="3717032"/>
              <a:ext cx="2457599" cy="699556"/>
              <a:chOff x="1047601" y="1129348"/>
              <a:chExt cx="2457600" cy="418465"/>
            </a:xfrm>
          </p:grpSpPr>
          <p:pic>
            <p:nvPicPr>
              <p:cNvPr id="30" name="صورة 936">
                <a:extLst>
                  <a:ext uri="{FF2B5EF4-FFF2-40B4-BE49-F238E27FC236}">
                    <a16:creationId xmlns:a16="http://schemas.microsoft.com/office/drawing/2014/main" id="{DAEAA172-B001-472A-AC43-220D961B84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1698" y="1143000"/>
                <a:ext cx="593378" cy="374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صورة 937">
                <a:extLst>
                  <a:ext uri="{FF2B5EF4-FFF2-40B4-BE49-F238E27FC236}">
                    <a16:creationId xmlns:a16="http://schemas.microsoft.com/office/drawing/2014/main" id="{0023C4DB-2F1C-4A38-8161-DDC1DD926E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7601" y="1172422"/>
                <a:ext cx="576064" cy="342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صورة 938">
                <a:extLst>
                  <a:ext uri="{FF2B5EF4-FFF2-40B4-BE49-F238E27FC236}">
                    <a16:creationId xmlns:a16="http://schemas.microsoft.com/office/drawing/2014/main" id="{B9A034C4-48ED-46AF-8D97-399A706D43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5795" y="1129348"/>
                <a:ext cx="729406" cy="418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9" name="مربع نص 25">
              <a:extLst>
                <a:ext uri="{FF2B5EF4-FFF2-40B4-BE49-F238E27FC236}">
                  <a16:creationId xmlns:a16="http://schemas.microsoft.com/office/drawing/2014/main" id="{B51AC2B4-284F-4C9A-8B80-F7664FD855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9952" y="3861048"/>
              <a:ext cx="792088" cy="455548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ar-SA" sz="2560" b="1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Ca</a:t>
              </a:r>
              <a:r>
                <a:rPr lang="en-US" altLang="ar-SA" sz="2560" b="1" baseline="3000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2+</a:t>
              </a:r>
              <a:endParaRPr lang="en-US" altLang="ar-SA" sz="2560"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CDC301CD-65A1-432D-AE57-9993F6FABD0A}"/>
              </a:ext>
            </a:extLst>
          </p:cNvPr>
          <p:cNvSpPr txBox="1"/>
          <p:nvPr/>
        </p:nvSpPr>
        <p:spPr>
          <a:xfrm>
            <a:off x="7744505" y="1917658"/>
            <a:ext cx="3457787" cy="683264"/>
          </a:xfrm>
          <a:prstGeom prst="rect">
            <a:avLst/>
          </a:prstGeom>
          <a:solidFill>
            <a:srgbClr val="FFFF00"/>
          </a:solidFill>
          <a:ln w="15875">
            <a:solidFill>
              <a:srgbClr val="7030A0"/>
            </a:solidFill>
            <a:prstDash val="lgDashDot"/>
          </a:ln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en-US" sz="1920" dirty="0" smtClean="0">
                <a:latin typeface="+mj-lt"/>
              </a:rPr>
              <a:t>write </a:t>
            </a:r>
            <a:r>
              <a:rPr lang="en-US" sz="1920" dirty="0">
                <a:latin typeface="+mj-lt"/>
              </a:rPr>
              <a:t>the electron configuration of atom or ion</a:t>
            </a:r>
            <a:endParaRPr lang="ar-SA" sz="1920" dirty="0">
              <a:latin typeface="+mj-lt"/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61080AF4-CF6D-47BA-958D-9E74FB2E7C73}"/>
              </a:ext>
            </a:extLst>
          </p:cNvPr>
          <p:cNvSpPr txBox="1"/>
          <p:nvPr/>
        </p:nvSpPr>
        <p:spPr>
          <a:xfrm>
            <a:off x="7744506" y="3377311"/>
            <a:ext cx="3456092" cy="387798"/>
          </a:xfrm>
          <a:prstGeom prst="rect">
            <a:avLst/>
          </a:prstGeom>
          <a:solidFill>
            <a:srgbClr val="FFFF00"/>
          </a:solidFill>
          <a:ln w="15875">
            <a:solidFill>
              <a:srgbClr val="7030A0"/>
            </a:solidFill>
            <a:prstDash val="lgDashDot"/>
          </a:ln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1920" dirty="0" smtClean="0">
                <a:latin typeface="+mj-lt"/>
              </a:rPr>
              <a:t>determine </a:t>
            </a:r>
            <a:r>
              <a:rPr lang="en-US" sz="1920" dirty="0">
                <a:latin typeface="+mj-lt"/>
              </a:rPr>
              <a:t>the </a:t>
            </a:r>
            <a:r>
              <a:rPr lang="en-US" sz="1920" dirty="0" smtClean="0">
                <a:latin typeface="+mj-lt"/>
              </a:rPr>
              <a:t>valence electrons</a:t>
            </a:r>
            <a:endParaRPr lang="ar-SA" sz="1920" dirty="0">
              <a:latin typeface="+mj-lt"/>
            </a:endParaRPr>
          </a:p>
        </p:txBody>
      </p:sp>
      <p:sp>
        <p:nvSpPr>
          <p:cNvPr id="36" name="مربع نص 32">
            <a:extLst>
              <a:ext uri="{FF2B5EF4-FFF2-40B4-BE49-F238E27FC236}">
                <a16:creationId xmlns:a16="http://schemas.microsoft.com/office/drawing/2014/main" id="{51CCAEBB-A4CF-4A88-9781-E3AA6DCDB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4505" y="4726289"/>
            <a:ext cx="3456093" cy="387798"/>
          </a:xfrm>
          <a:prstGeom prst="rect">
            <a:avLst/>
          </a:prstGeom>
          <a:solidFill>
            <a:srgbClr val="FFFF00"/>
          </a:solidFill>
          <a:ln w="15875">
            <a:solidFill>
              <a:srgbClr val="7030A0"/>
            </a:solidFill>
            <a:prstDash val="lgDashDot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ar-SA" sz="1920" dirty="0" smtClean="0">
                <a:latin typeface="+mj-lt"/>
              </a:rPr>
              <a:t>draw </a:t>
            </a:r>
            <a:r>
              <a:rPr lang="en-US" altLang="ar-SA" sz="1920" dirty="0">
                <a:latin typeface="+mj-lt"/>
              </a:rPr>
              <a:t>the Lewis dot structure</a:t>
            </a:r>
            <a:endParaRPr lang="ar-SA" altLang="ar-SA" sz="1920" dirty="0">
              <a:latin typeface="+mj-lt"/>
            </a:endParaRPr>
          </a:p>
        </p:txBody>
      </p:sp>
      <p:cxnSp>
        <p:nvCxnSpPr>
          <p:cNvPr id="37" name="رابط كسهم مستقيم 36">
            <a:extLst>
              <a:ext uri="{FF2B5EF4-FFF2-40B4-BE49-F238E27FC236}">
                <a16:creationId xmlns:a16="http://schemas.microsoft.com/office/drawing/2014/main" id="{DB31ED5D-FC3B-4761-92A0-E3ED9BD415A7}"/>
              </a:ext>
            </a:extLst>
          </p:cNvPr>
          <p:cNvCxnSpPr/>
          <p:nvPr/>
        </p:nvCxnSpPr>
        <p:spPr>
          <a:xfrm>
            <a:off x="9378571" y="2684739"/>
            <a:ext cx="0" cy="6536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كسهم مستقيم 37">
            <a:extLst>
              <a:ext uri="{FF2B5EF4-FFF2-40B4-BE49-F238E27FC236}">
                <a16:creationId xmlns:a16="http://schemas.microsoft.com/office/drawing/2014/main" id="{BC05A6D4-B6E4-4D76-8D0F-17406158EE24}"/>
              </a:ext>
            </a:extLst>
          </p:cNvPr>
          <p:cNvCxnSpPr/>
          <p:nvPr/>
        </p:nvCxnSpPr>
        <p:spPr>
          <a:xfrm>
            <a:off x="9409942" y="3999761"/>
            <a:ext cx="0" cy="6536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2">
            <a:extLst>
              <a:ext uri="{FF2B5EF4-FFF2-40B4-BE49-F238E27FC236}">
                <a16:creationId xmlns:a16="http://schemas.microsoft.com/office/drawing/2014/main" id="{D3A22C25-7226-48C8-831D-2DBF32B88A65}"/>
              </a:ext>
            </a:extLst>
          </p:cNvPr>
          <p:cNvSpPr txBox="1">
            <a:spLocks noChangeArrowheads="1"/>
          </p:cNvSpPr>
          <p:nvPr/>
        </p:nvSpPr>
        <p:spPr>
          <a:xfrm>
            <a:off x="375919" y="925963"/>
            <a:ext cx="9872051" cy="300213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sz="2400" b="1" dirty="0">
                <a:solidFill>
                  <a:schemeClr val="accent1"/>
                </a:solidFill>
              </a:rPr>
              <a:t>4.10 Lewis Dot Symbols </a:t>
            </a:r>
            <a:r>
              <a:rPr lang="ar-SA" sz="2400" b="1" dirty="0">
                <a:solidFill>
                  <a:schemeClr val="accent1"/>
                </a:solidFill>
              </a:rPr>
              <a:t> نظام النقط للويس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endParaRPr lang="en-GB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22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82</a:t>
            </a:fld>
            <a:endParaRPr lang="en-US"/>
          </a:p>
        </p:txBody>
      </p:sp>
      <p:pic>
        <p:nvPicPr>
          <p:cNvPr id="11" name="صورة 7">
            <a:extLst>
              <a:ext uri="{FF2B5EF4-FFF2-40B4-BE49-F238E27FC236}">
                <a16:creationId xmlns:a16="http://schemas.microsoft.com/office/drawing/2014/main" id="{DE483A19-7F34-4A4A-A7F5-357AB9393ED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2" name="Rectangle 15">
            <a:extLst>
              <a:ext uri="{FF2B5EF4-FFF2-40B4-BE49-F238E27FC236}">
                <a16:creationId xmlns:a16="http://schemas.microsoft.com/office/drawing/2014/main" id="{0FB5B4A0-0F16-4089-951B-55567064BAD6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4:  Chemical Bonding and Chemical Reactions</a:t>
            </a:r>
          </a:p>
        </p:txBody>
      </p:sp>
      <p:sp>
        <p:nvSpPr>
          <p:cNvPr id="5" name="مربع نص 1">
            <a:extLst>
              <a:ext uri="{FF2B5EF4-FFF2-40B4-BE49-F238E27FC236}">
                <a16:creationId xmlns:a16="http://schemas.microsoft.com/office/drawing/2014/main" id="{2F4C9E3E-BC50-43D3-9D95-DE8D13C78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0" y="1591442"/>
            <a:ext cx="7315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ar-SA" sz="2200" dirty="0">
                <a:solidFill>
                  <a:srgbClr val="92D050"/>
                </a:solidFill>
                <a:latin typeface="+mj-lt"/>
              </a:rPr>
              <a:t>1-The Lewis dot symbol for the chloride ion is</a:t>
            </a:r>
          </a:p>
          <a:p>
            <a:pPr algn="l"/>
            <a:endParaRPr lang="ar-SA" altLang="ar-SA" sz="2200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6" name="مجموعة 4">
            <a:extLst>
              <a:ext uri="{FF2B5EF4-FFF2-40B4-BE49-F238E27FC236}">
                <a16:creationId xmlns:a16="http://schemas.microsoft.com/office/drawing/2014/main" id="{2721C957-2442-494E-B81F-A380E2640D2D}"/>
              </a:ext>
            </a:extLst>
          </p:cNvPr>
          <p:cNvGrpSpPr>
            <a:grpSpLocks/>
          </p:cNvGrpSpPr>
          <p:nvPr/>
        </p:nvGrpSpPr>
        <p:grpSpPr bwMode="auto">
          <a:xfrm>
            <a:off x="660577" y="3739791"/>
            <a:ext cx="3733799" cy="834814"/>
            <a:chOff x="571500" y="1000125"/>
            <a:chExt cx="2714625" cy="508000"/>
          </a:xfrm>
        </p:grpSpPr>
        <p:pic>
          <p:nvPicPr>
            <p:cNvPr id="7" name="صورة 922">
              <a:extLst>
                <a:ext uri="{FF2B5EF4-FFF2-40B4-BE49-F238E27FC236}">
                  <a16:creationId xmlns:a16="http://schemas.microsoft.com/office/drawing/2014/main" id="{C9294328-CD17-4873-A0F4-64D623CE4F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313" y="1071563"/>
              <a:ext cx="527050" cy="357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صورة 923">
              <a:extLst>
                <a:ext uri="{FF2B5EF4-FFF2-40B4-BE49-F238E27FC236}">
                  <a16:creationId xmlns:a16="http://schemas.microsoft.com/office/drawing/2014/main" id="{0E154499-1CE8-4B4F-A875-2C6026723F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" y="1000125"/>
              <a:ext cx="533400" cy="5080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صورة 924">
              <a:extLst>
                <a:ext uri="{FF2B5EF4-FFF2-40B4-BE49-F238E27FC236}">
                  <a16:creationId xmlns:a16="http://schemas.microsoft.com/office/drawing/2014/main" id="{BFD3FD99-86AF-4BB6-B0A9-2976AE3187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250" y="1000125"/>
              <a:ext cx="500063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صورة 925">
              <a:extLst>
                <a:ext uri="{FF2B5EF4-FFF2-40B4-BE49-F238E27FC236}">
                  <a16:creationId xmlns:a16="http://schemas.microsoft.com/office/drawing/2014/main" id="{8BA555E1-D30C-422F-9287-4BF9337198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063" y="1000125"/>
              <a:ext cx="500062" cy="37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5">
            <a:extLst>
              <a:ext uri="{FF2B5EF4-FFF2-40B4-BE49-F238E27FC236}">
                <a16:creationId xmlns:a16="http://schemas.microsoft.com/office/drawing/2014/main" id="{87942AC0-C247-4203-AC43-5C2A124FE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50" y="3019076"/>
            <a:ext cx="526297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ar-SA" sz="2200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2-The Lewis dot symbol for the lead atom is</a:t>
            </a:r>
            <a:r>
              <a:rPr lang="en-US" altLang="ar-SA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	</a:t>
            </a:r>
            <a:endParaRPr lang="en-US" altLang="ar-SA" sz="2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altLang="ar-SA" sz="2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مستطيل 15">
            <a:extLst>
              <a:ext uri="{FF2B5EF4-FFF2-40B4-BE49-F238E27FC236}">
                <a16:creationId xmlns:a16="http://schemas.microsoft.com/office/drawing/2014/main" id="{D38C5F3B-5C68-45E0-A3C2-460297634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33" y="4798867"/>
            <a:ext cx="74676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ar-SA" sz="2200" dirty="0">
                <a:solidFill>
                  <a:srgbClr val="7030A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3-The Lewis dot symbol for the calcium ion is </a:t>
            </a:r>
            <a:br>
              <a:rPr lang="en-US" altLang="ar-SA" sz="2200" dirty="0">
                <a:solidFill>
                  <a:srgbClr val="7030A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ar-SA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ar-SA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altLang="ar-SA" sz="2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مجموعة 27">
            <a:extLst>
              <a:ext uri="{FF2B5EF4-FFF2-40B4-BE49-F238E27FC236}">
                <a16:creationId xmlns:a16="http://schemas.microsoft.com/office/drawing/2014/main" id="{B8459D3E-220A-4632-846E-CBF721B5A323}"/>
              </a:ext>
            </a:extLst>
          </p:cNvPr>
          <p:cNvGrpSpPr>
            <a:grpSpLocks/>
          </p:cNvGrpSpPr>
          <p:nvPr/>
        </p:nvGrpSpPr>
        <p:grpSpPr bwMode="auto">
          <a:xfrm>
            <a:off x="589839" y="2174102"/>
            <a:ext cx="3918373" cy="844974"/>
            <a:chOff x="1475656" y="908720"/>
            <a:chExt cx="3672408" cy="792087"/>
          </a:xfrm>
        </p:grpSpPr>
        <p:grpSp>
          <p:nvGrpSpPr>
            <p:cNvPr id="16" name="مجموعة 18">
              <a:extLst>
                <a:ext uri="{FF2B5EF4-FFF2-40B4-BE49-F238E27FC236}">
                  <a16:creationId xmlns:a16="http://schemas.microsoft.com/office/drawing/2014/main" id="{3E835FA0-1769-4091-999C-DC72F7BA2D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5656" y="908720"/>
              <a:ext cx="2701057" cy="792087"/>
              <a:chOff x="785813" y="2643188"/>
              <a:chExt cx="1962150" cy="342900"/>
            </a:xfrm>
          </p:grpSpPr>
          <p:pic>
            <p:nvPicPr>
              <p:cNvPr id="18" name="صورة 931">
                <a:extLst>
                  <a:ext uri="{FF2B5EF4-FFF2-40B4-BE49-F238E27FC236}">
                    <a16:creationId xmlns:a16="http://schemas.microsoft.com/office/drawing/2014/main" id="{4C8C301A-1724-4254-B7F1-B971FE134F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5813" y="2643188"/>
                <a:ext cx="342900" cy="342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صورة 932">
                <a:extLst>
                  <a:ext uri="{FF2B5EF4-FFF2-40B4-BE49-F238E27FC236}">
                    <a16:creationId xmlns:a16="http://schemas.microsoft.com/office/drawing/2014/main" id="{02405118-0B58-4D40-B5C5-C91FF0D8F7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7438" y="2643188"/>
                <a:ext cx="390525" cy="333375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صورة 934">
                <a:extLst>
                  <a:ext uri="{FF2B5EF4-FFF2-40B4-BE49-F238E27FC236}">
                    <a16:creationId xmlns:a16="http://schemas.microsoft.com/office/drawing/2014/main" id="{9BC647D2-F8B2-4F59-A0A5-4A5D048DB9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1625" y="2643188"/>
                <a:ext cx="390525" cy="342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" name="صورة 933">
              <a:extLst>
                <a:ext uri="{FF2B5EF4-FFF2-40B4-BE49-F238E27FC236}">
                  <a16:creationId xmlns:a16="http://schemas.microsoft.com/office/drawing/2014/main" id="{B71F666E-A0AF-4B49-AC37-2C66EF3D38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562" y="980728"/>
              <a:ext cx="647502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مجموعة 23">
            <a:extLst>
              <a:ext uri="{FF2B5EF4-FFF2-40B4-BE49-F238E27FC236}">
                <a16:creationId xmlns:a16="http://schemas.microsoft.com/office/drawing/2014/main" id="{D91C807A-9B50-40A6-B9CE-0672C8A07D2F}"/>
              </a:ext>
            </a:extLst>
          </p:cNvPr>
          <p:cNvGrpSpPr>
            <a:grpSpLocks/>
          </p:cNvGrpSpPr>
          <p:nvPr/>
        </p:nvGrpSpPr>
        <p:grpSpPr bwMode="auto">
          <a:xfrm>
            <a:off x="0" y="6186846"/>
            <a:ext cx="7142480" cy="1107995"/>
            <a:chOff x="273532" y="4075784"/>
            <a:chExt cx="6308223" cy="1038247"/>
          </a:xfrm>
        </p:grpSpPr>
        <p:pic>
          <p:nvPicPr>
            <p:cNvPr id="22" name="صورة 926">
              <a:extLst>
                <a:ext uri="{FF2B5EF4-FFF2-40B4-BE49-F238E27FC236}">
                  <a16:creationId xmlns:a16="http://schemas.microsoft.com/office/drawing/2014/main" id="{4FB9F7D4-BE92-4AF9-9F7E-CFF9C4FDE6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070" y="4505178"/>
              <a:ext cx="474813" cy="551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صورة 927">
              <a:extLst>
                <a:ext uri="{FF2B5EF4-FFF2-40B4-BE49-F238E27FC236}">
                  <a16:creationId xmlns:a16="http://schemas.microsoft.com/office/drawing/2014/main" id="{79B10A64-971B-4FD3-B35A-47F1BD879D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443" y="4500567"/>
              <a:ext cx="563574" cy="50854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صورة 928">
              <a:extLst>
                <a:ext uri="{FF2B5EF4-FFF2-40B4-BE49-F238E27FC236}">
                  <a16:creationId xmlns:a16="http://schemas.microsoft.com/office/drawing/2014/main" id="{9C916F8A-8D14-4EA7-AD0B-4D9FBF39F8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9338" y="4505178"/>
              <a:ext cx="520294" cy="503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صورة 929">
              <a:extLst>
                <a:ext uri="{FF2B5EF4-FFF2-40B4-BE49-F238E27FC236}">
                  <a16:creationId xmlns:a16="http://schemas.microsoft.com/office/drawing/2014/main" id="{66D43BEB-6CE4-494A-A1BC-0E7865789E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5473" y="4433187"/>
              <a:ext cx="687713" cy="651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7">
              <a:extLst>
                <a:ext uri="{FF2B5EF4-FFF2-40B4-BE49-F238E27FC236}">
                  <a16:creationId xmlns:a16="http://schemas.microsoft.com/office/drawing/2014/main" id="{93A46586-D222-4775-AD94-E28B6EC5C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532" y="4075784"/>
              <a:ext cx="6308223" cy="1038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ar-SA" sz="2200" dirty="0">
                  <a:solidFill>
                    <a:srgbClr val="00B0F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4-The Lewis dot symbol for the S</a:t>
              </a:r>
              <a:r>
                <a:rPr lang="en-US" altLang="ar-SA" sz="2200" baseline="30000" dirty="0">
                  <a:solidFill>
                    <a:srgbClr val="00B0F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2-</a:t>
              </a:r>
              <a:r>
                <a:rPr lang="en-US" altLang="ar-SA" sz="2200" dirty="0">
                  <a:solidFill>
                    <a:srgbClr val="00B0F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ion is</a:t>
              </a:r>
              <a:r>
                <a:rPr lang="en-US" altLang="ar-SA" sz="2200" dirty="0">
                  <a:solidFill>
                    <a:srgbClr val="C0000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br>
                <a:rPr lang="en-US" altLang="ar-SA" sz="2200" dirty="0">
                  <a:solidFill>
                    <a:srgbClr val="C0000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altLang="ar-SA" sz="2200" dirty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/>
              </a:r>
              <a:br>
                <a:rPr lang="en-US" altLang="ar-SA" sz="2200" dirty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endParaRPr lang="en-US" altLang="ar-SA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B6D6AD89-7E9F-4BF7-B2B6-793E7C2A2BB8}"/>
              </a:ext>
            </a:extLst>
          </p:cNvPr>
          <p:cNvGrpSpPr>
            <a:grpSpLocks/>
          </p:cNvGrpSpPr>
          <p:nvPr/>
        </p:nvGrpSpPr>
        <p:grpSpPr bwMode="auto">
          <a:xfrm>
            <a:off x="785882" y="5358042"/>
            <a:ext cx="3608494" cy="746760"/>
            <a:chOff x="1547664" y="3717032"/>
            <a:chExt cx="3384376" cy="699556"/>
          </a:xfrm>
        </p:grpSpPr>
        <p:grpSp>
          <p:nvGrpSpPr>
            <p:cNvPr id="28" name="مجموعة 10">
              <a:extLst>
                <a:ext uri="{FF2B5EF4-FFF2-40B4-BE49-F238E27FC236}">
                  <a16:creationId xmlns:a16="http://schemas.microsoft.com/office/drawing/2014/main" id="{7B63F481-4FF2-45B7-A0A6-9C93C6E122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47664" y="3717032"/>
              <a:ext cx="2457599" cy="699556"/>
              <a:chOff x="1047601" y="1129348"/>
              <a:chExt cx="2457600" cy="418465"/>
            </a:xfrm>
          </p:grpSpPr>
          <p:pic>
            <p:nvPicPr>
              <p:cNvPr id="30" name="صورة 936">
                <a:extLst>
                  <a:ext uri="{FF2B5EF4-FFF2-40B4-BE49-F238E27FC236}">
                    <a16:creationId xmlns:a16="http://schemas.microsoft.com/office/drawing/2014/main" id="{DAEAA172-B001-472A-AC43-220D961B84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1698" y="1143000"/>
                <a:ext cx="593378" cy="374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صورة 937">
                <a:extLst>
                  <a:ext uri="{FF2B5EF4-FFF2-40B4-BE49-F238E27FC236}">
                    <a16:creationId xmlns:a16="http://schemas.microsoft.com/office/drawing/2014/main" id="{0023C4DB-2F1C-4A38-8161-DDC1DD926E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7601" y="1172422"/>
                <a:ext cx="576064" cy="342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صورة 938">
                <a:extLst>
                  <a:ext uri="{FF2B5EF4-FFF2-40B4-BE49-F238E27FC236}">
                    <a16:creationId xmlns:a16="http://schemas.microsoft.com/office/drawing/2014/main" id="{B9A034C4-48ED-46AF-8D97-399A706D43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5795" y="1129348"/>
                <a:ext cx="729406" cy="418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9" name="مربع نص 25">
              <a:extLst>
                <a:ext uri="{FF2B5EF4-FFF2-40B4-BE49-F238E27FC236}">
                  <a16:creationId xmlns:a16="http://schemas.microsoft.com/office/drawing/2014/main" id="{B51AC2B4-284F-4C9A-8B80-F7664FD855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9952" y="3861048"/>
              <a:ext cx="792088" cy="455548"/>
            </a:xfrm>
            <a:prstGeom prst="rect">
              <a:avLst/>
            </a:prstGeom>
            <a:noFill/>
            <a:ln w="22225">
              <a:solidFill>
                <a:srgbClr val="CC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ar-SA" sz="2560" b="1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Ca</a:t>
              </a:r>
              <a:r>
                <a:rPr lang="en-US" altLang="ar-SA" sz="2560" b="1" baseline="3000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2+</a:t>
              </a:r>
              <a:endParaRPr lang="en-US" altLang="ar-SA" sz="2560"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CDC301CD-65A1-432D-AE57-9993F6FABD0A}"/>
              </a:ext>
            </a:extLst>
          </p:cNvPr>
          <p:cNvSpPr txBox="1"/>
          <p:nvPr/>
        </p:nvSpPr>
        <p:spPr>
          <a:xfrm>
            <a:off x="7744505" y="1917658"/>
            <a:ext cx="3457787" cy="683264"/>
          </a:xfrm>
          <a:prstGeom prst="rect">
            <a:avLst/>
          </a:prstGeom>
          <a:solidFill>
            <a:srgbClr val="FFFF00"/>
          </a:solidFill>
          <a:ln w="15875">
            <a:solidFill>
              <a:srgbClr val="7030A0"/>
            </a:solidFill>
            <a:prstDash val="lgDashDot"/>
          </a:ln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en-US" sz="1920" dirty="0" smtClean="0">
                <a:latin typeface="+mj-lt"/>
              </a:rPr>
              <a:t>write </a:t>
            </a:r>
            <a:r>
              <a:rPr lang="en-US" sz="1920" dirty="0">
                <a:latin typeface="+mj-lt"/>
              </a:rPr>
              <a:t>the electron configuration of atom or ion</a:t>
            </a:r>
            <a:endParaRPr lang="ar-SA" sz="1920" dirty="0">
              <a:latin typeface="+mj-lt"/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61080AF4-CF6D-47BA-958D-9E74FB2E7C73}"/>
              </a:ext>
            </a:extLst>
          </p:cNvPr>
          <p:cNvSpPr txBox="1"/>
          <p:nvPr/>
        </p:nvSpPr>
        <p:spPr>
          <a:xfrm>
            <a:off x="7744506" y="3377311"/>
            <a:ext cx="3456092" cy="387798"/>
          </a:xfrm>
          <a:prstGeom prst="rect">
            <a:avLst/>
          </a:prstGeom>
          <a:solidFill>
            <a:srgbClr val="FFFF00"/>
          </a:solidFill>
          <a:ln w="15875">
            <a:solidFill>
              <a:srgbClr val="7030A0"/>
            </a:solidFill>
            <a:prstDash val="lgDashDot"/>
          </a:ln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1920" dirty="0" smtClean="0">
                <a:latin typeface="+mj-lt"/>
              </a:rPr>
              <a:t>determine </a:t>
            </a:r>
            <a:r>
              <a:rPr lang="en-US" sz="1920" dirty="0">
                <a:latin typeface="+mj-lt"/>
              </a:rPr>
              <a:t>the </a:t>
            </a:r>
            <a:r>
              <a:rPr lang="en-US" sz="1920" dirty="0" smtClean="0">
                <a:latin typeface="+mj-lt"/>
              </a:rPr>
              <a:t>valence electrons</a:t>
            </a:r>
            <a:endParaRPr lang="ar-SA" sz="1920" dirty="0">
              <a:latin typeface="+mj-lt"/>
            </a:endParaRPr>
          </a:p>
        </p:txBody>
      </p:sp>
      <p:sp>
        <p:nvSpPr>
          <p:cNvPr id="36" name="مربع نص 32">
            <a:extLst>
              <a:ext uri="{FF2B5EF4-FFF2-40B4-BE49-F238E27FC236}">
                <a16:creationId xmlns:a16="http://schemas.microsoft.com/office/drawing/2014/main" id="{51CCAEBB-A4CF-4A88-9781-E3AA6DCDB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4505" y="4726289"/>
            <a:ext cx="3456093" cy="387798"/>
          </a:xfrm>
          <a:prstGeom prst="rect">
            <a:avLst/>
          </a:prstGeom>
          <a:solidFill>
            <a:srgbClr val="FFFF00"/>
          </a:solidFill>
          <a:ln w="15875">
            <a:solidFill>
              <a:srgbClr val="7030A0"/>
            </a:solidFill>
            <a:prstDash val="lgDashDot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ar-SA" sz="1920" dirty="0" smtClean="0">
                <a:latin typeface="+mj-lt"/>
              </a:rPr>
              <a:t>draw </a:t>
            </a:r>
            <a:r>
              <a:rPr lang="en-US" altLang="ar-SA" sz="1920" dirty="0">
                <a:latin typeface="+mj-lt"/>
              </a:rPr>
              <a:t>the Lewis dot structure</a:t>
            </a:r>
            <a:endParaRPr lang="ar-SA" altLang="ar-SA" sz="1920" dirty="0">
              <a:latin typeface="+mj-lt"/>
            </a:endParaRPr>
          </a:p>
        </p:txBody>
      </p:sp>
      <p:cxnSp>
        <p:nvCxnSpPr>
          <p:cNvPr id="37" name="رابط كسهم مستقيم 36">
            <a:extLst>
              <a:ext uri="{FF2B5EF4-FFF2-40B4-BE49-F238E27FC236}">
                <a16:creationId xmlns:a16="http://schemas.microsoft.com/office/drawing/2014/main" id="{DB31ED5D-FC3B-4761-92A0-E3ED9BD415A7}"/>
              </a:ext>
            </a:extLst>
          </p:cNvPr>
          <p:cNvCxnSpPr/>
          <p:nvPr/>
        </p:nvCxnSpPr>
        <p:spPr>
          <a:xfrm>
            <a:off x="9378571" y="2684739"/>
            <a:ext cx="0" cy="6536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كسهم مستقيم 37">
            <a:extLst>
              <a:ext uri="{FF2B5EF4-FFF2-40B4-BE49-F238E27FC236}">
                <a16:creationId xmlns:a16="http://schemas.microsoft.com/office/drawing/2014/main" id="{BC05A6D4-B6E4-4D76-8D0F-17406158EE24}"/>
              </a:ext>
            </a:extLst>
          </p:cNvPr>
          <p:cNvCxnSpPr/>
          <p:nvPr/>
        </p:nvCxnSpPr>
        <p:spPr>
          <a:xfrm>
            <a:off x="9409942" y="3999761"/>
            <a:ext cx="0" cy="6536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2">
            <a:extLst>
              <a:ext uri="{FF2B5EF4-FFF2-40B4-BE49-F238E27FC236}">
                <a16:creationId xmlns:a16="http://schemas.microsoft.com/office/drawing/2014/main" id="{D3A22C25-7226-48C8-831D-2DBF32B88A65}"/>
              </a:ext>
            </a:extLst>
          </p:cNvPr>
          <p:cNvSpPr txBox="1">
            <a:spLocks noChangeArrowheads="1"/>
          </p:cNvSpPr>
          <p:nvPr/>
        </p:nvSpPr>
        <p:spPr>
          <a:xfrm>
            <a:off x="375919" y="925963"/>
            <a:ext cx="9872051" cy="300213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sz="2400" b="1" dirty="0">
                <a:solidFill>
                  <a:schemeClr val="accent1"/>
                </a:solidFill>
              </a:rPr>
              <a:t>4.10 Lewis Dot Symbols </a:t>
            </a:r>
            <a:r>
              <a:rPr lang="ar-SA" sz="2400" b="1" dirty="0">
                <a:solidFill>
                  <a:schemeClr val="accent1"/>
                </a:solidFill>
              </a:rPr>
              <a:t> نظام النقط للويس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endParaRPr lang="en-GB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59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83</a:t>
            </a:fld>
            <a:endParaRPr lang="en-US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C154C802-010A-428F-884F-7A17C2B3ED4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9" name="Rectangle 15">
            <a:extLst>
              <a:ext uri="{FF2B5EF4-FFF2-40B4-BE49-F238E27FC236}">
                <a16:creationId xmlns:a16="http://schemas.microsoft.com/office/drawing/2014/main" id="{3A384CF5-9019-44C5-9610-A45D08E76700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4:  Chemical Bonding and Chemical Reactions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3A22C25-7226-48C8-831D-2DBF32B88A65}"/>
              </a:ext>
            </a:extLst>
          </p:cNvPr>
          <p:cNvSpPr txBox="1">
            <a:spLocks noChangeArrowheads="1"/>
          </p:cNvSpPr>
          <p:nvPr/>
        </p:nvSpPr>
        <p:spPr>
          <a:xfrm>
            <a:off x="375919" y="925963"/>
            <a:ext cx="9872051" cy="60209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4.11 Ionic bonding: </a:t>
            </a:r>
            <a:endParaRPr lang="en-GB" sz="2400" b="1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881" y="1261938"/>
            <a:ext cx="11354119" cy="1060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rgbClr val="444444"/>
                </a:solidFill>
                <a:latin typeface="+mj-lt"/>
              </a:rPr>
              <a:t>In </a:t>
            </a:r>
            <a:r>
              <a:rPr lang="en-US" sz="2200" dirty="0">
                <a:solidFill>
                  <a:srgbClr val="444444"/>
                </a:solidFill>
                <a:latin typeface="+mj-lt"/>
              </a:rPr>
              <a:t>Lewis theory, we represent </a:t>
            </a:r>
            <a:r>
              <a:rPr lang="en-US" sz="2200" dirty="0" smtClean="0">
                <a:solidFill>
                  <a:srgbClr val="444444"/>
                </a:solidFill>
                <a:latin typeface="+mj-lt"/>
              </a:rPr>
              <a:t>ionic bonding </a:t>
            </a:r>
            <a:r>
              <a:rPr lang="en-US" sz="2200" dirty="0">
                <a:solidFill>
                  <a:srgbClr val="444444"/>
                </a:solidFill>
                <a:latin typeface="+mj-lt"/>
              </a:rPr>
              <a:t>by </a:t>
            </a:r>
            <a:r>
              <a:rPr lang="en-US" sz="2200" b="1" dirty="0">
                <a:solidFill>
                  <a:srgbClr val="444444"/>
                </a:solidFill>
                <a:latin typeface="+mj-lt"/>
              </a:rPr>
              <a:t>moving</a:t>
            </a:r>
            <a:r>
              <a:rPr lang="en-US" sz="2200" dirty="0">
                <a:solidFill>
                  <a:srgbClr val="444444"/>
                </a:solidFill>
                <a:latin typeface="+mj-lt"/>
              </a:rPr>
              <a:t> electron dots </a:t>
            </a:r>
            <a:r>
              <a:rPr lang="en-US" sz="2200" b="1" dirty="0">
                <a:solidFill>
                  <a:srgbClr val="444444"/>
                </a:solidFill>
                <a:latin typeface="+mj-lt"/>
              </a:rPr>
              <a:t>from the metal to </a:t>
            </a:r>
            <a:r>
              <a:rPr lang="en-US" sz="2200" b="1" dirty="0" smtClean="0">
                <a:solidFill>
                  <a:srgbClr val="444444"/>
                </a:solidFill>
                <a:latin typeface="+mj-lt"/>
              </a:rPr>
              <a:t>the nonmetal</a:t>
            </a:r>
            <a:r>
              <a:rPr lang="en-US" sz="2200" dirty="0">
                <a:solidFill>
                  <a:srgbClr val="444444"/>
                </a:solidFill>
                <a:latin typeface="+mj-lt"/>
              </a:rPr>
              <a:t>. </a:t>
            </a:r>
            <a:endParaRPr lang="en-US" sz="22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88" y="2369179"/>
            <a:ext cx="1060831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</a:rPr>
              <a:t>Example</a:t>
            </a:r>
            <a:r>
              <a:rPr lang="en-US" sz="2200" b="1" dirty="0">
                <a:solidFill>
                  <a:srgbClr val="C00000"/>
                </a:solidFill>
              </a:rPr>
              <a:t>, </a:t>
            </a:r>
            <a:r>
              <a:rPr lang="en-US" sz="2200" dirty="0">
                <a:solidFill>
                  <a:srgbClr val="444444"/>
                </a:solidFill>
              </a:rPr>
              <a:t>potassium and chlorine have the Lewis structures: </a:t>
            </a:r>
            <a:endParaRPr lang="en-US" sz="2200" dirty="0" smtClean="0">
              <a:solidFill>
                <a:srgbClr val="444444"/>
              </a:solidFill>
            </a:endParaRPr>
          </a:p>
          <a:p>
            <a:endParaRPr lang="en-US" sz="2200" dirty="0" smtClean="0">
              <a:solidFill>
                <a:srgbClr val="444444"/>
              </a:solidFill>
            </a:endParaRPr>
          </a:p>
          <a:p>
            <a:endParaRPr lang="en-US" sz="2200" dirty="0" smtClean="0">
              <a:solidFill>
                <a:srgbClr val="444444"/>
              </a:solidFill>
            </a:endParaRPr>
          </a:p>
          <a:p>
            <a:endParaRPr lang="en-US" sz="2200" dirty="0">
              <a:solidFill>
                <a:srgbClr val="444444"/>
              </a:solidFill>
            </a:endParaRPr>
          </a:p>
          <a:p>
            <a:r>
              <a:rPr lang="en-US" sz="2200" dirty="0" smtClean="0">
                <a:solidFill>
                  <a:srgbClr val="444444"/>
                </a:solidFill>
              </a:rPr>
              <a:t>When </a:t>
            </a:r>
            <a:r>
              <a:rPr lang="en-US" sz="2200" dirty="0">
                <a:solidFill>
                  <a:srgbClr val="444444"/>
                </a:solidFill>
              </a:rPr>
              <a:t>potassium and chlorine bond, potassium </a:t>
            </a:r>
            <a:r>
              <a:rPr lang="en-US" sz="2200" b="1" dirty="0">
                <a:solidFill>
                  <a:srgbClr val="444444"/>
                </a:solidFill>
              </a:rPr>
              <a:t>transfers</a:t>
            </a:r>
            <a:r>
              <a:rPr lang="en-US" sz="2200" dirty="0">
                <a:solidFill>
                  <a:srgbClr val="444444"/>
                </a:solidFill>
              </a:rPr>
              <a:t> its valence electron to chlorine</a:t>
            </a:r>
            <a:endParaRPr lang="en-US" sz="2200" dirty="0"/>
          </a:p>
        </p:txBody>
      </p:sp>
      <p:pic>
        <p:nvPicPr>
          <p:cNvPr id="24578" name="Picture 2" descr="10_Pg327_UnFigure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245" y="2942643"/>
            <a:ext cx="1530231" cy="58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10_Pg327_UnFigure_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256" y="4393081"/>
            <a:ext cx="3775394" cy="54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6"/>
          <a:stretch>
            <a:fillRect/>
          </a:stretch>
        </p:blipFill>
        <p:spPr bwMode="auto">
          <a:xfrm>
            <a:off x="3831758" y="5511506"/>
            <a:ext cx="3483442" cy="156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63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84</a:t>
            </a:fld>
            <a:endParaRPr lang="en-US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C154C802-010A-428F-884F-7A17C2B3ED4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9" name="Rectangle 15">
            <a:extLst>
              <a:ext uri="{FF2B5EF4-FFF2-40B4-BE49-F238E27FC236}">
                <a16:creationId xmlns:a16="http://schemas.microsoft.com/office/drawing/2014/main" id="{3A384CF5-9019-44C5-9610-A45D08E76700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4:  Chemical Bonding and Chemical Reactions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3A22C25-7226-48C8-831D-2DBF32B88A65}"/>
              </a:ext>
            </a:extLst>
          </p:cNvPr>
          <p:cNvSpPr txBox="1">
            <a:spLocks noChangeArrowheads="1"/>
          </p:cNvSpPr>
          <p:nvPr/>
        </p:nvSpPr>
        <p:spPr>
          <a:xfrm>
            <a:off x="375919" y="925963"/>
            <a:ext cx="9872051" cy="60209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4.11 Ionic bonding: </a:t>
            </a:r>
            <a:endParaRPr lang="en-GB" sz="2400" b="1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4128" y="1619028"/>
            <a:ext cx="1060831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</a:rPr>
              <a:t>Example: </a:t>
            </a:r>
            <a:r>
              <a:rPr lang="en-US" sz="2200" dirty="0">
                <a:solidFill>
                  <a:srgbClr val="444444"/>
                </a:solidFill>
              </a:rPr>
              <a:t>The Lewis structures for sodium and sulfur are</a:t>
            </a:r>
            <a:r>
              <a:rPr lang="en-US" sz="2200" dirty="0" smtClean="0">
                <a:solidFill>
                  <a:srgbClr val="444444"/>
                </a:solidFill>
              </a:rPr>
              <a:t>:</a:t>
            </a:r>
          </a:p>
          <a:p>
            <a:endParaRPr lang="en-US" sz="2200" dirty="0" smtClean="0">
              <a:solidFill>
                <a:srgbClr val="444444"/>
              </a:solidFill>
            </a:endParaRPr>
          </a:p>
          <a:p>
            <a:endParaRPr lang="en-US" sz="2200" dirty="0">
              <a:solidFill>
                <a:srgbClr val="444444"/>
              </a:solidFill>
            </a:endParaRPr>
          </a:p>
          <a:p>
            <a:endParaRPr lang="en-US" sz="2200" dirty="0">
              <a:solidFill>
                <a:srgbClr val="444444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rgbClr val="444444"/>
                </a:solidFill>
              </a:rPr>
              <a:t>Sodium </a:t>
            </a:r>
            <a:r>
              <a:rPr lang="en-US" sz="2200" dirty="0">
                <a:solidFill>
                  <a:srgbClr val="444444"/>
                </a:solidFill>
              </a:rPr>
              <a:t>must </a:t>
            </a:r>
            <a:r>
              <a:rPr lang="en-US" sz="2200" b="1" dirty="0">
                <a:solidFill>
                  <a:srgbClr val="444444"/>
                </a:solidFill>
              </a:rPr>
              <a:t>lose one valence electron </a:t>
            </a:r>
            <a:r>
              <a:rPr lang="en-US" sz="2200" dirty="0">
                <a:solidFill>
                  <a:srgbClr val="444444"/>
                </a:solidFill>
              </a:rPr>
              <a:t>to obtain an </a:t>
            </a:r>
            <a:r>
              <a:rPr lang="en-US" sz="2200" dirty="0" smtClean="0">
                <a:solidFill>
                  <a:srgbClr val="444444"/>
                </a:solidFill>
              </a:rPr>
              <a:t>octet, 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rgbClr val="444444"/>
                </a:solidFill>
              </a:rPr>
              <a:t>while </a:t>
            </a:r>
            <a:r>
              <a:rPr lang="en-US" sz="2200" dirty="0">
                <a:solidFill>
                  <a:srgbClr val="444444"/>
                </a:solidFill>
              </a:rPr>
              <a:t>sulfur must </a:t>
            </a:r>
            <a:r>
              <a:rPr lang="en-US" sz="2200" b="1" dirty="0">
                <a:solidFill>
                  <a:srgbClr val="444444"/>
                </a:solidFill>
              </a:rPr>
              <a:t>gain two </a:t>
            </a:r>
            <a:r>
              <a:rPr lang="en-US" sz="2200" dirty="0">
                <a:solidFill>
                  <a:srgbClr val="444444"/>
                </a:solidFill>
              </a:rPr>
              <a:t>electrons to obtain an octet. </a:t>
            </a:r>
            <a:endParaRPr lang="en-US" sz="2200" dirty="0" smtClean="0">
              <a:solidFill>
                <a:srgbClr val="444444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rgbClr val="444444"/>
                </a:solidFill>
              </a:rPr>
              <a:t>The </a:t>
            </a:r>
            <a:r>
              <a:rPr lang="en-US" sz="2200" dirty="0">
                <a:solidFill>
                  <a:srgbClr val="444444"/>
                </a:solidFill>
              </a:rPr>
              <a:t>compound that forms between </a:t>
            </a:r>
            <a:r>
              <a:rPr lang="en-US" sz="2200" dirty="0" smtClean="0">
                <a:solidFill>
                  <a:srgbClr val="444444"/>
                </a:solidFill>
              </a:rPr>
              <a:t>Na </a:t>
            </a:r>
            <a:r>
              <a:rPr lang="en-US" sz="2200" dirty="0">
                <a:solidFill>
                  <a:srgbClr val="444444"/>
                </a:solidFill>
              </a:rPr>
              <a:t>and </a:t>
            </a:r>
            <a:r>
              <a:rPr lang="en-US" sz="2200" dirty="0" smtClean="0">
                <a:solidFill>
                  <a:srgbClr val="444444"/>
                </a:solidFill>
              </a:rPr>
              <a:t>S </a:t>
            </a:r>
            <a:r>
              <a:rPr lang="en-US" sz="2200" dirty="0">
                <a:solidFill>
                  <a:srgbClr val="444444"/>
                </a:solidFill>
              </a:rPr>
              <a:t>requires two </a:t>
            </a:r>
            <a:r>
              <a:rPr lang="en-US" sz="2200" dirty="0" smtClean="0">
                <a:solidFill>
                  <a:srgbClr val="444444"/>
                </a:solidFill>
              </a:rPr>
              <a:t>Na </a:t>
            </a:r>
            <a:r>
              <a:rPr lang="en-US" sz="2200" dirty="0">
                <a:solidFill>
                  <a:srgbClr val="444444"/>
                </a:solidFill>
              </a:rPr>
              <a:t>atoms to every one </a:t>
            </a:r>
            <a:r>
              <a:rPr lang="en-US" sz="2200" dirty="0" smtClean="0">
                <a:solidFill>
                  <a:srgbClr val="444444"/>
                </a:solidFill>
              </a:rPr>
              <a:t>S </a:t>
            </a:r>
            <a:r>
              <a:rPr lang="en-US" sz="2200" dirty="0">
                <a:solidFill>
                  <a:srgbClr val="444444"/>
                </a:solidFill>
              </a:rPr>
              <a:t>atom. </a:t>
            </a:r>
            <a:endParaRPr lang="en-US" sz="2200" dirty="0" smtClean="0">
              <a:solidFill>
                <a:srgbClr val="444444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200" b="1" dirty="0" smtClean="0">
                <a:solidFill>
                  <a:srgbClr val="C00000"/>
                </a:solidFill>
              </a:rPr>
              <a:t>The </a:t>
            </a:r>
            <a:r>
              <a:rPr lang="en-US" sz="2200" b="1" dirty="0">
                <a:solidFill>
                  <a:srgbClr val="C00000"/>
                </a:solidFill>
              </a:rPr>
              <a:t>Lewis structure is: </a:t>
            </a:r>
            <a:endParaRPr lang="en-US" sz="2200" b="1" dirty="0" smtClean="0">
              <a:solidFill>
                <a:srgbClr val="C00000"/>
              </a:solidFill>
            </a:endParaRPr>
          </a:p>
          <a:p>
            <a:endParaRPr lang="en-US" sz="2200" b="1" dirty="0">
              <a:solidFill>
                <a:srgbClr val="C00000"/>
              </a:solidFill>
            </a:endParaRPr>
          </a:p>
          <a:p>
            <a:endParaRPr lang="en-US" sz="2200" b="1" dirty="0" smtClean="0">
              <a:solidFill>
                <a:srgbClr val="C00000"/>
              </a:solidFill>
            </a:endParaRPr>
          </a:p>
          <a:p>
            <a:endParaRPr lang="en-US" sz="2200" b="1" dirty="0">
              <a:solidFill>
                <a:srgbClr val="C00000"/>
              </a:solidFill>
            </a:endParaRPr>
          </a:p>
          <a:p>
            <a:endParaRPr lang="en-US" sz="2200" dirty="0" smtClean="0">
              <a:solidFill>
                <a:srgbClr val="444444"/>
              </a:solidFill>
            </a:endParaRPr>
          </a:p>
          <a:p>
            <a:r>
              <a:rPr lang="en-US" sz="2200" b="1" dirty="0" smtClean="0">
                <a:solidFill>
                  <a:srgbClr val="444444"/>
                </a:solidFill>
              </a:rPr>
              <a:t>The </a:t>
            </a:r>
            <a:r>
              <a:rPr lang="en-US" sz="2200" b="1" dirty="0">
                <a:solidFill>
                  <a:srgbClr val="444444"/>
                </a:solidFill>
              </a:rPr>
              <a:t>correct chemical formula </a:t>
            </a:r>
            <a:r>
              <a:rPr lang="en-US" sz="2200" b="1" dirty="0" smtClean="0">
                <a:solidFill>
                  <a:srgbClr val="444444"/>
                </a:solidFill>
              </a:rPr>
              <a:t>is: </a:t>
            </a:r>
            <a:r>
              <a:rPr lang="en-US" sz="2200" dirty="0" smtClean="0">
                <a:solidFill>
                  <a:srgbClr val="444444"/>
                </a:solidFill>
              </a:rPr>
              <a:t>Na</a:t>
            </a:r>
            <a:r>
              <a:rPr lang="en-US" sz="2200" baseline="-25000" dirty="0" smtClean="0">
                <a:solidFill>
                  <a:srgbClr val="444444"/>
                </a:solidFill>
              </a:rPr>
              <a:t>2</a:t>
            </a:r>
            <a:r>
              <a:rPr lang="en-US" sz="2200" dirty="0" smtClean="0">
                <a:solidFill>
                  <a:srgbClr val="444444"/>
                </a:solidFill>
              </a:rPr>
              <a:t>S</a:t>
            </a:r>
            <a:r>
              <a:rPr lang="en-US" sz="2200" dirty="0">
                <a:solidFill>
                  <a:srgbClr val="444444"/>
                </a:solidFill>
              </a:rPr>
              <a:t>. </a:t>
            </a:r>
            <a:endParaRPr lang="en-US" sz="2200" dirty="0"/>
          </a:p>
        </p:txBody>
      </p:sp>
      <p:pic>
        <p:nvPicPr>
          <p:cNvPr id="31746" name="Picture 2" descr="10_Pg328_UnFigure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156" y="2277489"/>
            <a:ext cx="1092200" cy="44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10_Pg328_UnFigure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5120641"/>
            <a:ext cx="2251710" cy="41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12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85</a:t>
            </a:fld>
            <a:endParaRPr lang="en-US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C154C802-010A-428F-884F-7A17C2B3ED4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9" name="Rectangle 15">
            <a:extLst>
              <a:ext uri="{FF2B5EF4-FFF2-40B4-BE49-F238E27FC236}">
                <a16:creationId xmlns:a16="http://schemas.microsoft.com/office/drawing/2014/main" id="{3A384CF5-9019-44C5-9610-A45D08E76700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4:  Chemical Bonding and Chemical Reactions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3A22C25-7226-48C8-831D-2DBF32B88A65}"/>
              </a:ext>
            </a:extLst>
          </p:cNvPr>
          <p:cNvSpPr txBox="1">
            <a:spLocks noChangeArrowheads="1"/>
          </p:cNvSpPr>
          <p:nvPr/>
        </p:nvSpPr>
        <p:spPr>
          <a:xfrm>
            <a:off x="375919" y="925963"/>
            <a:ext cx="9872051" cy="60209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4.11 Ionic bonding: </a:t>
            </a:r>
            <a:endParaRPr lang="en-GB" sz="2400" b="1" dirty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>
            <a:spLocks noGrp="1" noChangeArrowheads="1"/>
          </p:cNvSpPr>
          <p:nvPr/>
        </p:nvSpPr>
        <p:spPr bwMode="auto">
          <a:xfrm>
            <a:off x="114300" y="1591442"/>
            <a:ext cx="11224259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200" dirty="0" smtClean="0"/>
              <a:t>The ionization energy of the metal is </a:t>
            </a:r>
            <a:r>
              <a:rPr lang="en-US" altLang="en-US" sz="2200" b="1" dirty="0" smtClean="0"/>
              <a:t>endothermic</a:t>
            </a:r>
            <a:r>
              <a:rPr lang="en-US" altLang="en-US" sz="2200" dirty="0" smtClean="0"/>
              <a:t>.</a:t>
            </a:r>
          </a:p>
          <a:p>
            <a:pPr lvl="1"/>
            <a:r>
              <a:rPr lang="en-US" altLang="en-US" sz="2200" dirty="0" smtClean="0"/>
              <a:t>Na(</a:t>
            </a:r>
            <a:r>
              <a:rPr lang="en-US" altLang="en-US" sz="2200" i="1" dirty="0" smtClean="0"/>
              <a:t>s</a:t>
            </a:r>
            <a:r>
              <a:rPr lang="en-US" altLang="en-US" sz="2200" dirty="0" smtClean="0"/>
              <a:t>) </a:t>
            </a:r>
            <a:r>
              <a:rPr lang="en-US" altLang="en-US" sz="2200" dirty="0" smtClean="0">
                <a:ea typeface="Symbol" panose="05050102010706020507" pitchFamily="18" charset="2"/>
                <a:cs typeface="Symbol" panose="05050102010706020507" pitchFamily="18" charset="2"/>
              </a:rPr>
              <a:t>→</a:t>
            </a:r>
            <a:r>
              <a:rPr lang="en-US" altLang="en-US" sz="2200" dirty="0" smtClean="0">
                <a:cs typeface="Times New Roman" panose="02020603050405020304" pitchFamily="18" charset="0"/>
              </a:rPr>
              <a:t> Na</a:t>
            </a:r>
            <a:r>
              <a:rPr lang="en-US" altLang="en-US" sz="2200" baseline="30000" dirty="0" smtClean="0">
                <a:cs typeface="Times New Roman" panose="02020603050405020304" pitchFamily="18" charset="0"/>
              </a:rPr>
              <a:t>+</a:t>
            </a:r>
            <a:r>
              <a:rPr lang="en-US" altLang="en-US" sz="2200" dirty="0" smtClean="0">
                <a:cs typeface="Times New Roman" panose="02020603050405020304" pitchFamily="18" charset="0"/>
              </a:rPr>
              <a:t>(</a:t>
            </a:r>
            <a:r>
              <a:rPr lang="en-US" altLang="en-US" sz="2200" i="1" dirty="0" smtClean="0">
                <a:cs typeface="Times New Roman" panose="02020603050405020304" pitchFamily="18" charset="0"/>
              </a:rPr>
              <a:t>g</a:t>
            </a:r>
            <a:r>
              <a:rPr lang="en-US" altLang="en-US" sz="2200" dirty="0" smtClean="0">
                <a:cs typeface="Times New Roman" panose="02020603050405020304" pitchFamily="18" charset="0"/>
              </a:rPr>
              <a:t>) + 1 e </a:t>
            </a:r>
            <a:r>
              <a:rPr lang="en-US" altLang="en-US" sz="2200" baseline="30000" dirty="0" smtClean="0">
                <a:ea typeface="ヒラギノ明朝 ProN W3" pitchFamily="1" charset="-128"/>
              </a:rPr>
              <a:t>─</a:t>
            </a:r>
            <a:r>
              <a:rPr lang="en-US" altLang="en-US" sz="2200" baseline="300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200" dirty="0" smtClean="0">
                <a:cs typeface="Times New Roman" panose="02020603050405020304" pitchFamily="18" charset="0"/>
              </a:rPr>
              <a:t>	</a:t>
            </a:r>
            <a:r>
              <a:rPr lang="en-US" altLang="en-US" sz="22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altLang="en-US" sz="2200" i="1" dirty="0" smtClean="0">
                <a:cs typeface="Times New Roman" panose="02020603050405020304" pitchFamily="18" charset="0"/>
              </a:rPr>
              <a:t>H</a:t>
            </a:r>
            <a:r>
              <a:rPr lang="en-US" altLang="en-US" sz="2200" dirty="0" smtClean="0">
                <a:cs typeface="Times New Roman" panose="02020603050405020304" pitchFamily="18" charset="0"/>
              </a:rPr>
              <a:t>° = +496 kJ/</a:t>
            </a:r>
            <a:r>
              <a:rPr lang="en-US" altLang="en-US" sz="2200" dirty="0" err="1" smtClean="0">
                <a:cs typeface="Times New Roman" panose="02020603050405020304" pitchFamily="18" charset="0"/>
              </a:rPr>
              <a:t>mol</a:t>
            </a:r>
            <a:endParaRPr lang="en-US" altLang="en-US" sz="2200" dirty="0" smtClean="0">
              <a:cs typeface="Times New Roman" panose="02020603050405020304" pitchFamily="18" charset="0"/>
            </a:endParaRPr>
          </a:p>
          <a:p>
            <a:pPr lvl="1"/>
            <a:endParaRPr lang="en-US" altLang="en-US" sz="2200" dirty="0" smtClean="0">
              <a:cs typeface="Times New Roman" panose="02020603050405020304" pitchFamily="18" charset="0"/>
            </a:endParaRPr>
          </a:p>
          <a:p>
            <a:r>
              <a:rPr lang="en-US" altLang="en-US" sz="2200" dirty="0" smtClean="0"/>
              <a:t>The electron affinity of the nonmetal is </a:t>
            </a:r>
            <a:r>
              <a:rPr lang="en-US" altLang="en-US" sz="2200" b="1" dirty="0" smtClean="0"/>
              <a:t>exothermic</a:t>
            </a:r>
            <a:r>
              <a:rPr lang="en-US" altLang="en-US" sz="2200" dirty="0" smtClean="0"/>
              <a:t>.</a:t>
            </a:r>
          </a:p>
          <a:p>
            <a:pPr lvl="1"/>
            <a:r>
              <a:rPr lang="en-US" altLang="en-US" sz="2200" dirty="0" smtClean="0">
                <a:cs typeface="Times New Roman" panose="02020603050405020304" pitchFamily="18" charset="0"/>
              </a:rPr>
              <a:t>½</a:t>
            </a:r>
            <a:r>
              <a:rPr lang="en-US" altLang="en-US" sz="2200" dirty="0" smtClean="0"/>
              <a:t>Cl</a:t>
            </a:r>
            <a:r>
              <a:rPr lang="en-US" altLang="en-US" sz="2200" baseline="-25000" dirty="0" smtClean="0"/>
              <a:t>2</a:t>
            </a:r>
            <a:r>
              <a:rPr lang="en-US" altLang="en-US" sz="2200" dirty="0" smtClean="0"/>
              <a:t>(</a:t>
            </a:r>
            <a:r>
              <a:rPr lang="en-US" altLang="en-US" sz="2200" i="1" dirty="0" smtClean="0"/>
              <a:t>g</a:t>
            </a:r>
            <a:r>
              <a:rPr lang="en-US" altLang="en-US" sz="2200" dirty="0" smtClean="0"/>
              <a:t>) + 1 e </a:t>
            </a:r>
            <a:r>
              <a:rPr lang="en-US" altLang="en-US" sz="2200" baseline="30000" dirty="0" smtClean="0">
                <a:ea typeface="ヒラギノ明朝 ProN W3" pitchFamily="1" charset="-128"/>
              </a:rPr>
              <a:t>─</a:t>
            </a:r>
            <a:r>
              <a:rPr lang="en-US" altLang="en-US" sz="2200" baseline="30000" dirty="0" smtClean="0"/>
              <a:t> </a:t>
            </a:r>
            <a:r>
              <a:rPr lang="en-US" altLang="en-US" sz="2200" dirty="0" smtClean="0">
                <a:ea typeface="Symbol" panose="05050102010706020507" pitchFamily="18" charset="2"/>
                <a:cs typeface="Symbol" panose="05050102010706020507" pitchFamily="18" charset="2"/>
              </a:rPr>
              <a:t>→</a:t>
            </a:r>
            <a:r>
              <a:rPr lang="en-US" altLang="en-US" sz="2200" dirty="0" smtClean="0">
                <a:cs typeface="Times New Roman" panose="02020603050405020304" pitchFamily="18" charset="0"/>
              </a:rPr>
              <a:t> Cl</a:t>
            </a:r>
            <a:r>
              <a:rPr lang="en-US" altLang="en-US" sz="2200" baseline="30000" dirty="0" smtClean="0">
                <a:ea typeface="ヒラギノ明朝 ProN W3" pitchFamily="1" charset="-128"/>
              </a:rPr>
              <a:t>─</a:t>
            </a:r>
            <a:r>
              <a:rPr lang="en-US" altLang="en-US" sz="2200" dirty="0" smtClean="0">
                <a:cs typeface="Times New Roman" panose="02020603050405020304" pitchFamily="18" charset="0"/>
              </a:rPr>
              <a:t>(</a:t>
            </a:r>
            <a:r>
              <a:rPr lang="en-US" altLang="en-US" sz="2200" i="1" dirty="0" smtClean="0">
                <a:cs typeface="Times New Roman" panose="02020603050405020304" pitchFamily="18" charset="0"/>
              </a:rPr>
              <a:t>g</a:t>
            </a:r>
            <a:r>
              <a:rPr lang="en-US" altLang="en-US" sz="2200" dirty="0" smtClean="0">
                <a:cs typeface="Times New Roman" panose="02020603050405020304" pitchFamily="18" charset="0"/>
              </a:rPr>
              <a:t>)</a:t>
            </a:r>
            <a:r>
              <a:rPr lang="en-US" altLang="en-US" sz="2200" baseline="30000" dirty="0" smtClean="0">
                <a:cs typeface="Times New Roman" panose="02020603050405020304" pitchFamily="18" charset="0"/>
              </a:rPr>
              <a:t>	</a:t>
            </a:r>
            <a:r>
              <a:rPr lang="en-US" altLang="en-US" sz="22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altLang="en-US" sz="2200" i="1" dirty="0" smtClean="0">
                <a:cs typeface="Times New Roman" panose="02020603050405020304" pitchFamily="18" charset="0"/>
              </a:rPr>
              <a:t>H</a:t>
            </a:r>
            <a:r>
              <a:rPr lang="en-US" altLang="en-US" sz="2200" dirty="0" smtClean="0">
                <a:cs typeface="Times New Roman" panose="02020603050405020304" pitchFamily="18" charset="0"/>
              </a:rPr>
              <a:t>° = </a:t>
            </a:r>
            <a:r>
              <a:rPr lang="en-US" altLang="en-US" sz="2200" dirty="0" smtClean="0">
                <a:cs typeface="Arial" panose="020B0604020202020204" pitchFamily="34" charset="0"/>
              </a:rPr>
              <a:t>−</a:t>
            </a:r>
            <a:r>
              <a:rPr lang="en-US" altLang="en-US" sz="2200" dirty="0" smtClean="0">
                <a:cs typeface="Times New Roman" panose="02020603050405020304" pitchFamily="18" charset="0"/>
              </a:rPr>
              <a:t>244 kJ/</a:t>
            </a:r>
            <a:r>
              <a:rPr lang="en-US" altLang="en-US" sz="2200" dirty="0" err="1" smtClean="0">
                <a:cs typeface="Times New Roman" panose="02020603050405020304" pitchFamily="18" charset="0"/>
              </a:rPr>
              <a:t>mol</a:t>
            </a:r>
            <a:endParaRPr lang="en-US" altLang="en-US" sz="2200" dirty="0" smtClean="0"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altLang="en-US" sz="2200" dirty="0" smtClean="0">
              <a:cs typeface="Times New Roman" panose="02020603050405020304" pitchFamily="18" charset="0"/>
            </a:endParaRPr>
          </a:p>
          <a:p>
            <a:endParaRPr lang="en-US" altLang="en-US" sz="2200" b="1" dirty="0" smtClean="0">
              <a:solidFill>
                <a:srgbClr val="C00000"/>
              </a:solidFill>
            </a:endParaRPr>
          </a:p>
          <a:p>
            <a:r>
              <a:rPr lang="en-US" altLang="en-US" sz="2200" dirty="0"/>
              <a:t>T</a:t>
            </a:r>
            <a:r>
              <a:rPr lang="en-US" altLang="en-US" sz="2200" dirty="0" smtClean="0"/>
              <a:t>he heat of formation of most ionic compounds is exothermic and generally large.</a:t>
            </a:r>
            <a:endParaRPr lang="en-US" altLang="en-US" sz="2200" dirty="0" smtClean="0">
              <a:solidFill>
                <a:srgbClr val="C00000"/>
              </a:solidFill>
            </a:endParaRPr>
          </a:p>
          <a:p>
            <a:pPr lvl="1"/>
            <a:r>
              <a:rPr lang="en-US" altLang="en-US" sz="2200" dirty="0" smtClean="0"/>
              <a:t>Na(</a:t>
            </a:r>
            <a:r>
              <a:rPr lang="en-US" altLang="en-US" sz="2200" i="1" dirty="0" smtClean="0"/>
              <a:t>s</a:t>
            </a:r>
            <a:r>
              <a:rPr lang="en-US" altLang="en-US" sz="2200" dirty="0" smtClean="0"/>
              <a:t>) + </a:t>
            </a:r>
            <a:r>
              <a:rPr lang="en-US" altLang="en-US" sz="2200" dirty="0" smtClean="0">
                <a:cs typeface="Times New Roman" panose="02020603050405020304" pitchFamily="18" charset="0"/>
              </a:rPr>
              <a:t>½</a:t>
            </a:r>
            <a:r>
              <a:rPr lang="en-US" altLang="en-US" sz="2200" dirty="0" smtClean="0"/>
              <a:t>Cl</a:t>
            </a:r>
            <a:r>
              <a:rPr lang="en-US" altLang="en-US" sz="2200" baseline="-25000" dirty="0" smtClean="0"/>
              <a:t>2</a:t>
            </a:r>
            <a:r>
              <a:rPr lang="en-US" altLang="en-US" sz="2200" dirty="0" smtClean="0"/>
              <a:t>(</a:t>
            </a:r>
            <a:r>
              <a:rPr lang="en-US" altLang="en-US" sz="2200" i="1" dirty="0" smtClean="0"/>
              <a:t>g</a:t>
            </a:r>
            <a:r>
              <a:rPr lang="en-US" altLang="en-US" sz="2200" dirty="0" smtClean="0"/>
              <a:t>) </a:t>
            </a:r>
            <a:r>
              <a:rPr lang="en-US" altLang="en-US" sz="2200" dirty="0" smtClean="0">
                <a:ea typeface="Symbol" panose="05050102010706020507" pitchFamily="18" charset="2"/>
                <a:cs typeface="Symbol" panose="05050102010706020507" pitchFamily="18" charset="2"/>
              </a:rPr>
              <a:t>→</a:t>
            </a:r>
            <a:r>
              <a:rPr lang="en-US" altLang="en-US" sz="2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cs typeface="Times New Roman" panose="02020603050405020304" pitchFamily="18" charset="0"/>
              </a:rPr>
              <a:t>NaCl</a:t>
            </a:r>
            <a:r>
              <a:rPr lang="en-US" altLang="en-US" sz="2200" dirty="0" smtClean="0">
                <a:cs typeface="Times New Roman" panose="02020603050405020304" pitchFamily="18" charset="0"/>
              </a:rPr>
              <a:t>(</a:t>
            </a:r>
            <a:r>
              <a:rPr lang="en-US" altLang="en-US" sz="2200" i="1" dirty="0" smtClean="0">
                <a:cs typeface="Times New Roman" panose="02020603050405020304" pitchFamily="18" charset="0"/>
              </a:rPr>
              <a:t>s</a:t>
            </a:r>
            <a:r>
              <a:rPr lang="en-US" altLang="en-US" sz="2200" dirty="0" smtClean="0">
                <a:cs typeface="Times New Roman" panose="02020603050405020304" pitchFamily="18" charset="0"/>
              </a:rPr>
              <a:t>)	</a:t>
            </a:r>
            <a:r>
              <a:rPr lang="en-US" altLang="en-US" sz="2200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altLang="en-US" sz="2200" i="1" dirty="0" err="1" smtClean="0">
                <a:cs typeface="Times New Roman" panose="02020603050405020304" pitchFamily="18" charset="0"/>
              </a:rPr>
              <a:t>H</a:t>
            </a:r>
            <a:r>
              <a:rPr lang="en-US" altLang="en-US" sz="2200" dirty="0" err="1" smtClean="0">
                <a:cs typeface="Times New Roman" panose="02020603050405020304" pitchFamily="18" charset="0"/>
              </a:rPr>
              <a:t>°</a:t>
            </a:r>
            <a:r>
              <a:rPr lang="en-US" altLang="en-US" sz="2200" i="1" baseline="-25000" dirty="0" err="1" smtClean="0">
                <a:cs typeface="Times New Roman" panose="02020603050405020304" pitchFamily="18" charset="0"/>
              </a:rPr>
              <a:t>f</a:t>
            </a:r>
            <a:r>
              <a:rPr lang="en-US" altLang="en-US" sz="2200" baseline="-250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200" dirty="0" smtClean="0">
                <a:cs typeface="Times New Roman" panose="02020603050405020304" pitchFamily="18" charset="0"/>
              </a:rPr>
              <a:t> = </a:t>
            </a:r>
            <a:r>
              <a:rPr lang="en-US" altLang="en-US" sz="2200" dirty="0" smtClean="0">
                <a:cs typeface="Arial" panose="020B0604020202020204" pitchFamily="34" charset="0"/>
              </a:rPr>
              <a:t>−</a:t>
            </a:r>
            <a:r>
              <a:rPr lang="en-US" altLang="en-US" sz="2200" dirty="0" smtClean="0">
                <a:cs typeface="Times New Roman" panose="02020603050405020304" pitchFamily="18" charset="0"/>
              </a:rPr>
              <a:t>411 kJ/</a:t>
            </a:r>
            <a:r>
              <a:rPr lang="en-US" altLang="en-US" sz="2200" dirty="0" err="1" smtClean="0">
                <a:cs typeface="Times New Roman" panose="02020603050405020304" pitchFamily="18" charset="0"/>
              </a:rPr>
              <a:t>mol</a:t>
            </a:r>
            <a:endParaRPr lang="en-US" altLang="en-US" sz="2200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46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86</a:t>
            </a:fld>
            <a:endParaRPr lang="en-US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C154C802-010A-428F-884F-7A17C2B3ED4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9" name="Rectangle 15">
            <a:extLst>
              <a:ext uri="{FF2B5EF4-FFF2-40B4-BE49-F238E27FC236}">
                <a16:creationId xmlns:a16="http://schemas.microsoft.com/office/drawing/2014/main" id="{3A384CF5-9019-44C5-9610-A45D08E76700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4:  Chemical Bonding and Chemical Reactions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3A22C25-7226-48C8-831D-2DBF32B88A65}"/>
              </a:ext>
            </a:extLst>
          </p:cNvPr>
          <p:cNvSpPr txBox="1">
            <a:spLocks noChangeArrowheads="1"/>
          </p:cNvSpPr>
          <p:nvPr/>
        </p:nvSpPr>
        <p:spPr>
          <a:xfrm>
            <a:off x="375919" y="925963"/>
            <a:ext cx="9872051" cy="60209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4.11 Ionic bonding: </a:t>
            </a:r>
            <a:endParaRPr lang="en-GB" sz="2400" b="1" dirty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>
            <a:spLocks noGrp="1" noChangeArrowheads="1"/>
          </p:cNvSpPr>
          <p:nvPr/>
        </p:nvSpPr>
        <p:spPr bwMode="auto">
          <a:xfrm>
            <a:off x="23615" y="1605544"/>
            <a:ext cx="11224259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200" dirty="0"/>
              <a:t>The extra energy that is released comes from the formation of a structure in which every </a:t>
            </a:r>
            <a:r>
              <a:rPr lang="en-US" altLang="en-US" sz="2200" dirty="0" smtClean="0"/>
              <a:t>cation </a:t>
            </a:r>
            <a:r>
              <a:rPr lang="en-US" altLang="en-US" sz="2200" dirty="0"/>
              <a:t>is surrounded by anions, and vice versa.</a:t>
            </a:r>
          </a:p>
          <a:p>
            <a:r>
              <a:rPr lang="en-US" altLang="en-US" sz="2200" dirty="0"/>
              <a:t>This structure is called a </a:t>
            </a:r>
            <a:r>
              <a:rPr lang="en-US" altLang="en-US" sz="2200" b="1" dirty="0">
                <a:solidFill>
                  <a:srgbClr val="C00000"/>
                </a:solidFill>
              </a:rPr>
              <a:t>crystal lattice</a:t>
            </a:r>
            <a:r>
              <a:rPr lang="en-US" altLang="en-US" sz="2200" dirty="0"/>
              <a:t>.</a:t>
            </a:r>
          </a:p>
          <a:p>
            <a:r>
              <a:rPr lang="en-US" altLang="en-US" sz="2200" b="1" dirty="0">
                <a:solidFill>
                  <a:srgbClr val="C00000"/>
                </a:solidFill>
              </a:rPr>
              <a:t>The crystal lattice </a:t>
            </a:r>
            <a:r>
              <a:rPr lang="en-US" altLang="en-US" sz="2200" dirty="0"/>
              <a:t>is held together by the electrostatic attraction of the </a:t>
            </a:r>
            <a:r>
              <a:rPr lang="en-US" altLang="en-US" sz="2200" dirty="0" smtClean="0"/>
              <a:t>cations </a:t>
            </a:r>
            <a:r>
              <a:rPr lang="en-US" altLang="en-US" sz="2200" dirty="0"/>
              <a:t>for all the surrounding anions.</a:t>
            </a:r>
          </a:p>
          <a:p>
            <a:r>
              <a:rPr lang="en-US" altLang="en-US" sz="2200" dirty="0"/>
              <a:t>Electrostatic attraction is </a:t>
            </a:r>
            <a:r>
              <a:rPr lang="en-US" altLang="en-US" sz="2200" dirty="0" err="1" smtClean="0"/>
              <a:t>nondirectional</a:t>
            </a:r>
            <a:endParaRPr lang="en-US" altLang="en-US" sz="2200" dirty="0"/>
          </a:p>
          <a:p>
            <a:endParaRPr lang="en-US" altLang="en-US" sz="2200" dirty="0"/>
          </a:p>
        </p:txBody>
      </p:sp>
      <p:pic>
        <p:nvPicPr>
          <p:cNvPr id="7" name="Picture 6" descr="09_03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9"/>
          <a:stretch>
            <a:fillRect/>
          </a:stretch>
        </p:blipFill>
        <p:spPr bwMode="auto">
          <a:xfrm>
            <a:off x="3962400" y="4088224"/>
            <a:ext cx="4598670" cy="2992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11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87</a:t>
            </a:fld>
            <a:endParaRPr lang="en-US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C154C802-010A-428F-884F-7A17C2B3ED4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9" name="Rectangle 15">
            <a:extLst>
              <a:ext uri="{FF2B5EF4-FFF2-40B4-BE49-F238E27FC236}">
                <a16:creationId xmlns:a16="http://schemas.microsoft.com/office/drawing/2014/main" id="{3A384CF5-9019-44C5-9610-A45D08E76700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4:  Chemical Bonding and Chemical Reactions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3A22C25-7226-48C8-831D-2DBF32B88A65}"/>
              </a:ext>
            </a:extLst>
          </p:cNvPr>
          <p:cNvSpPr txBox="1">
            <a:spLocks noChangeArrowheads="1"/>
          </p:cNvSpPr>
          <p:nvPr/>
        </p:nvSpPr>
        <p:spPr>
          <a:xfrm>
            <a:off x="375919" y="925963"/>
            <a:ext cx="9872051" cy="60209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4.11 Ionic bonding: </a:t>
            </a:r>
            <a:endParaRPr lang="en-GB" sz="2400" b="1" dirty="0">
              <a:solidFill>
                <a:schemeClr val="accent1"/>
              </a:solidFill>
            </a:endParaRPr>
          </a:p>
        </p:txBody>
      </p:sp>
      <p:sp>
        <p:nvSpPr>
          <p:cNvPr id="11" name="Rectangle 10"/>
          <p:cNvSpPr>
            <a:spLocks noGrp="1" noChangeArrowheads="1"/>
          </p:cNvSpPr>
          <p:nvPr/>
        </p:nvSpPr>
        <p:spPr bwMode="auto">
          <a:xfrm>
            <a:off x="2971800" y="1920302"/>
            <a:ext cx="845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ED6B0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ED6B0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ED6B0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ED6B0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ED6B0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ED6B06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ED6B06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ED6B06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ED6B0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dirty="0" smtClean="0"/>
              <a:t>Conductivity of </a:t>
            </a:r>
            <a:r>
              <a:rPr lang="en-US" altLang="en-US" dirty="0" err="1" smtClean="0"/>
              <a:t>NaCl</a:t>
            </a:r>
            <a:endParaRPr lang="en-US" altLang="en-US" dirty="0" smtClean="0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7894320" y="5130987"/>
            <a:ext cx="21336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>
                <a:cs typeface="Arial" panose="020B0604020202020204" pitchFamily="34" charset="0"/>
              </a:rPr>
              <a:t>In NaCl(</a:t>
            </a:r>
            <a:r>
              <a:rPr lang="en-US" altLang="en-US" sz="2200" i="1">
                <a:cs typeface="Arial" panose="020B0604020202020204" pitchFamily="34" charset="0"/>
              </a:rPr>
              <a:t>aq</a:t>
            </a:r>
            <a:r>
              <a:rPr lang="en-US" altLang="en-US" sz="2200">
                <a:cs typeface="Arial" panose="020B0604020202020204" pitchFamily="34" charset="0"/>
              </a:rPr>
              <a:t>), the ions are separated and allowed to move to the charged rods.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188720" y="4978587"/>
            <a:ext cx="2438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200" dirty="0">
                <a:latin typeface="+mn-lt"/>
              </a:rPr>
              <a:t>In NaCl(</a:t>
            </a:r>
            <a:r>
              <a:rPr lang="en-US" sz="2200" i="1" dirty="0">
                <a:latin typeface="+mn-lt"/>
              </a:rPr>
              <a:t>s</a:t>
            </a:r>
            <a:r>
              <a:rPr lang="en-US" sz="2200" dirty="0">
                <a:latin typeface="+mn-lt"/>
              </a:rPr>
              <a:t>), the ions are stuck in position and not allowed to move to the charged rods.</a:t>
            </a:r>
          </a:p>
        </p:txBody>
      </p:sp>
      <p:pic>
        <p:nvPicPr>
          <p:cNvPr id="14" name="Picture 13" descr="09_Pg390_UnFigure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1"/>
          <a:stretch>
            <a:fillRect/>
          </a:stretch>
        </p:blipFill>
        <p:spPr bwMode="auto">
          <a:xfrm>
            <a:off x="3541395" y="2768787"/>
            <a:ext cx="19907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09_Pg390_UnFigure_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5"/>
          <a:stretch>
            <a:fillRect/>
          </a:stretch>
        </p:blipFill>
        <p:spPr bwMode="auto">
          <a:xfrm>
            <a:off x="5608320" y="2768787"/>
            <a:ext cx="21399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55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ionicblue">
            <a:extLst>
              <a:ext uri="{FF2B5EF4-FFF2-40B4-BE49-F238E27FC236}">
                <a16:creationId xmlns:a16="http://schemas.microsoft.com/office/drawing/2014/main" id="{B96F0088-3E7D-4F8A-8F13-3C5C2045F3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496"/>
            <a:ext cx="11430000" cy="7271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8732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89</a:t>
            </a:fld>
            <a:endParaRPr lang="en-US"/>
          </a:p>
        </p:txBody>
      </p:sp>
      <p:pic>
        <p:nvPicPr>
          <p:cNvPr id="24" name="صورة 7">
            <a:extLst>
              <a:ext uri="{FF2B5EF4-FFF2-40B4-BE49-F238E27FC236}">
                <a16:creationId xmlns:a16="http://schemas.microsoft.com/office/drawing/2014/main" id="{90B73B29-4681-4B49-965A-45B996F3C01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5" name="Rectangle 15">
            <a:extLst>
              <a:ext uri="{FF2B5EF4-FFF2-40B4-BE49-F238E27FC236}">
                <a16:creationId xmlns:a16="http://schemas.microsoft.com/office/drawing/2014/main" id="{A862FDCD-39FE-4862-9455-1B36918C95DE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4:  Chemical Bonding and Chemical Reactions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533400" y="901700"/>
            <a:ext cx="9103360" cy="61806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3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b="1" cap="none" dirty="0" smtClean="0">
                <a:solidFill>
                  <a:schemeClr val="accent2"/>
                </a:solidFill>
              </a:rPr>
              <a:t>4.15 bonding in metals </a:t>
            </a:r>
            <a:endParaRPr lang="en-US" altLang="en-US" sz="2400" b="1" cap="none" dirty="0">
              <a:solidFill>
                <a:schemeClr val="accent2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75920" y="1737970"/>
            <a:ext cx="11054080" cy="4953000"/>
          </a:xfrm>
          <a:prstGeom prst="rect">
            <a:avLst/>
          </a:prstGeom>
        </p:spPr>
        <p:txBody>
          <a:bodyPr/>
          <a:lstStyle>
            <a:lvl1pPr marL="171450" indent="-171450" algn="l" defTabSz="857250" rtl="0" eaLnBrk="1" latinLnBrk="0" hangingPunct="1">
              <a:lnSpc>
                <a:spcPct val="90000"/>
              </a:lnSpc>
              <a:spcBef>
                <a:spcPts val="1125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625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2975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000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125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50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4375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 smtClean="0"/>
              <a:t>The low ionization energy of metals allows them to lose electrons easily.</a:t>
            </a:r>
          </a:p>
          <a:p>
            <a:endParaRPr lang="en-US" altLang="en-US" sz="2200" dirty="0" smtClean="0"/>
          </a:p>
          <a:p>
            <a:r>
              <a:rPr lang="en-US" altLang="en-US" sz="2200" dirty="0" smtClean="0"/>
              <a:t>The simplest theory of metallic bonding involves the metal atoms releasing their valence electrons to be shared by all atoms/ions in the metal.</a:t>
            </a:r>
          </a:p>
          <a:p>
            <a:pPr lvl="1"/>
            <a:r>
              <a:rPr lang="en-US" altLang="en-US" sz="2200" dirty="0" smtClean="0"/>
              <a:t>An organization of metal cation islands in a sea of electrons</a:t>
            </a:r>
          </a:p>
          <a:p>
            <a:pPr lvl="1"/>
            <a:r>
              <a:rPr lang="en-US" altLang="en-US" sz="2200" dirty="0" smtClean="0"/>
              <a:t>Electrons delocalized throughout the metal structure</a:t>
            </a:r>
          </a:p>
          <a:p>
            <a:endParaRPr lang="en-US" altLang="en-US" sz="2200" dirty="0" smtClean="0"/>
          </a:p>
          <a:p>
            <a:r>
              <a:rPr lang="en-US" altLang="en-US" sz="2200" dirty="0" smtClean="0"/>
              <a:t>Bonding results from attraction of the cations for the delocalized electrons.</a:t>
            </a:r>
          </a:p>
        </p:txBody>
      </p:sp>
    </p:spTree>
    <p:extLst>
      <p:ext uri="{BB962C8B-B14F-4D97-AF65-F5344CB8AC3E}">
        <p14:creationId xmlns:p14="http://schemas.microsoft.com/office/powerpoint/2010/main" val="6613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>
          <a:xfrm>
            <a:off x="0" y="1056598"/>
            <a:ext cx="11430000" cy="720396"/>
          </a:xfrm>
        </p:spPr>
        <p:txBody>
          <a:bodyPr>
            <a:normAutofit/>
          </a:bodyPr>
          <a:lstStyle/>
          <a:p>
            <a:r>
              <a:rPr lang="en-US" sz="2400" b="1" cap="none" dirty="0" smtClean="0">
                <a:solidFill>
                  <a:srgbClr val="00B050"/>
                </a:solidFill>
              </a:rPr>
              <a:t>Example</a:t>
            </a:r>
            <a:r>
              <a:rPr lang="en-US" sz="2400" cap="none" dirty="0" smtClean="0">
                <a:solidFill>
                  <a:srgbClr val="00B050"/>
                </a:solidFill>
              </a:rPr>
              <a:t>:</a:t>
            </a:r>
            <a:endParaRPr lang="en-US" sz="2400" cap="none" dirty="0">
              <a:solidFill>
                <a:srgbClr val="00B050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862" y="1690348"/>
            <a:ext cx="11092012" cy="57660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altLang="en-US" sz="2400" b="1" dirty="0">
                <a:solidFill>
                  <a:srgbClr val="0070C0"/>
                </a:solidFill>
              </a:rPr>
              <a:t>How many grams of Li are needed </a:t>
            </a:r>
            <a:r>
              <a:rPr lang="en-GB" altLang="en-US" sz="2400" b="1" dirty="0" smtClean="0">
                <a:solidFill>
                  <a:srgbClr val="0070C0"/>
                </a:solidFill>
              </a:rPr>
              <a:t>to produce </a:t>
            </a:r>
            <a:r>
              <a:rPr lang="en-GB" altLang="en-US" sz="2400" b="1" dirty="0">
                <a:solidFill>
                  <a:srgbClr val="0070C0"/>
                </a:solidFill>
              </a:rPr>
              <a:t>9.89g of H</a:t>
            </a:r>
            <a:r>
              <a:rPr lang="en-GB" altLang="en-US" sz="2400" b="1" baseline="-25000" dirty="0">
                <a:solidFill>
                  <a:srgbClr val="0070C0"/>
                </a:solidFill>
              </a:rPr>
              <a:t>2</a:t>
            </a:r>
            <a:r>
              <a:rPr lang="en-GB" altLang="en-US" sz="2400" b="1" dirty="0">
                <a:solidFill>
                  <a:srgbClr val="0070C0"/>
                </a:solidFill>
              </a:rPr>
              <a:t>?</a:t>
            </a:r>
            <a:endParaRPr lang="ar-SA" alt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4:  Chemical Bonding and Chemical Reactions</a:t>
            </a:r>
          </a:p>
        </p:txBody>
      </p:sp>
      <p:pic>
        <p:nvPicPr>
          <p:cNvPr id="7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2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0" y="821665"/>
            <a:ext cx="346069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dirty="0">
                <a:solidFill>
                  <a:schemeClr val="accent2"/>
                </a:solidFill>
              </a:rPr>
              <a:t>4.1  Reaction Stoichiometry</a:t>
            </a:r>
            <a:endParaRPr lang="ar-SA" sz="2200" b="1" dirty="0">
              <a:solidFill>
                <a:schemeClr val="accent2"/>
              </a:solidFill>
            </a:endParaRPr>
          </a:p>
        </p:txBody>
      </p:sp>
      <p:sp>
        <p:nvSpPr>
          <p:cNvPr id="18" name="Slide Number Placeholder 6"/>
          <p:cNvSpPr>
            <a:spLocks noGrp="1"/>
          </p:cNvSpPr>
          <p:nvPr/>
        </p:nvSpPr>
        <p:spPr bwMode="auto">
          <a:xfrm>
            <a:off x="6471920" y="8052276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fld id="{83CF477E-5A28-4953-BD5C-A250F1896C19}" type="slidenum">
              <a:rPr lang="en-GB" altLang="en-US">
                <a:latin typeface="Arial Black" panose="020B0A04020102020204" pitchFamily="34" charset="0"/>
              </a:rPr>
              <a:pPr eaLnBrk="1" hangingPunct="1"/>
              <a:t>9</a:t>
            </a:fld>
            <a:endParaRPr lang="en-GB" altLang="en-US">
              <a:latin typeface="Arial Black" panose="020B0A04020102020204" pitchFamily="34" charset="0"/>
            </a:endParaRPr>
          </a:p>
        </p:txBody>
      </p:sp>
      <p:sp>
        <p:nvSpPr>
          <p:cNvPr id="19" name="Rectangle 18"/>
          <p:cNvSpPr>
            <a:spLocks noGrp="1" noChangeArrowheads="1"/>
          </p:cNvSpPr>
          <p:nvPr/>
        </p:nvSpPr>
        <p:spPr bwMode="auto">
          <a:xfrm>
            <a:off x="-3451382" y="3388678"/>
            <a:ext cx="8435975" cy="524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en-GB" altLang="en-US" sz="2800" dirty="0" smtClean="0">
              <a:solidFill>
                <a:srgbClr val="99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202330" y="8820129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F1B9A0F-EE5B-4973-9310-E003AF43233A}" type="slidenum">
              <a:rPr lang="en-GB" altLang="en-US">
                <a:latin typeface="Arial Black" panose="020B0A04020102020204" pitchFamily="34" charset="0"/>
              </a:rPr>
              <a:pPr eaLnBrk="1" hangingPunct="1"/>
              <a:t>9</a:t>
            </a:fld>
            <a:endParaRPr lang="en-GB" altLang="en-US">
              <a:latin typeface="Arial Black" panose="020B0A04020102020204" pitchFamily="34" charset="0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graphicFrame>
        <p:nvGraphicFramePr>
          <p:cNvPr id="21" name="Object 6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2429828" y="2161748"/>
          <a:ext cx="6175692" cy="516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0" name="Equation" r:id="rId4" imgW="2577960" imgH="215640" progId="Equation.3">
                  <p:embed/>
                </p:oleObj>
              </mc:Choice>
              <mc:Fallback>
                <p:oleObj name="Equation" r:id="rId4" imgW="2577960" imgH="215640" progId="Equation.3">
                  <p:embed/>
                  <p:pic>
                    <p:nvPicPr>
                      <p:cNvPr id="2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9828" y="2161748"/>
                        <a:ext cx="6175692" cy="5168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55862" y="2708939"/>
            <a:ext cx="9639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000" b="1" u="sng" dirty="0">
                <a:solidFill>
                  <a:srgbClr val="A50021"/>
                </a:solidFill>
              </a:rPr>
              <a:t>Strategy:</a:t>
            </a:r>
          </a:p>
          <a:p>
            <a:pPr algn="ctr"/>
            <a:r>
              <a:rPr lang="en-GB" altLang="en-US" sz="2000" b="1" dirty="0">
                <a:solidFill>
                  <a:srgbClr val="A50021"/>
                </a:solidFill>
              </a:rPr>
              <a:t>grams of H</a:t>
            </a:r>
            <a:r>
              <a:rPr lang="en-GB" altLang="en-US" sz="2000" b="1" baseline="-25000" dirty="0">
                <a:solidFill>
                  <a:srgbClr val="A50021"/>
                </a:solidFill>
              </a:rPr>
              <a:t>2</a:t>
            </a:r>
            <a:r>
              <a:rPr lang="en-GB" altLang="en-US" sz="2000" b="1" dirty="0">
                <a:solidFill>
                  <a:srgbClr val="A50021"/>
                </a:solidFill>
              </a:rPr>
              <a:t> → moles of H</a:t>
            </a:r>
            <a:r>
              <a:rPr lang="en-GB" altLang="en-US" sz="2000" b="1" baseline="-25000" dirty="0">
                <a:solidFill>
                  <a:srgbClr val="A50021"/>
                </a:solidFill>
              </a:rPr>
              <a:t>2</a:t>
            </a:r>
            <a:r>
              <a:rPr lang="en-GB" altLang="en-US" sz="2000" b="1" dirty="0">
                <a:solidFill>
                  <a:srgbClr val="A50021"/>
                </a:solidFill>
              </a:rPr>
              <a:t> → moles</a:t>
            </a:r>
            <a:r>
              <a:rPr lang="ar-SA" altLang="en-US" sz="2000" b="1" dirty="0">
                <a:solidFill>
                  <a:srgbClr val="A50021"/>
                </a:solidFill>
              </a:rPr>
              <a:t> </a:t>
            </a:r>
            <a:r>
              <a:rPr lang="en-GB" altLang="en-US" sz="2000" b="1" dirty="0">
                <a:solidFill>
                  <a:srgbClr val="A50021"/>
                </a:solidFill>
              </a:rPr>
              <a:t>of</a:t>
            </a:r>
            <a:r>
              <a:rPr lang="ar-SA" altLang="en-US" sz="2000" b="1" dirty="0">
                <a:solidFill>
                  <a:srgbClr val="A50021"/>
                </a:solidFill>
              </a:rPr>
              <a:t> </a:t>
            </a:r>
            <a:r>
              <a:rPr lang="en-GB" altLang="en-US" sz="2000" b="1" dirty="0">
                <a:solidFill>
                  <a:srgbClr val="A50021"/>
                </a:solidFill>
              </a:rPr>
              <a:t>Li→  grams of Li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388678"/>
            <a:ext cx="8947863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/>
            <a:r>
              <a:rPr lang="en-GB" altLang="en-US" sz="2200" b="1" u="sng" dirty="0">
                <a:solidFill>
                  <a:srgbClr val="C00000"/>
                </a:solidFill>
              </a:rPr>
              <a:t>Solution:</a:t>
            </a:r>
          </a:p>
          <a:p>
            <a:pPr>
              <a:spcBef>
                <a:spcPct val="50000"/>
              </a:spcBef>
            </a:pPr>
            <a:r>
              <a:rPr lang="en-US" altLang="en-US" sz="2200" dirty="0" smtClean="0"/>
              <a:t>3- Mole </a:t>
            </a:r>
            <a:r>
              <a:rPr lang="en-US" altLang="en-US" sz="2200" dirty="0"/>
              <a:t>ratio (from the balanced equation) → Moles of Li </a:t>
            </a:r>
          </a:p>
          <a:p>
            <a:pPr>
              <a:spcBef>
                <a:spcPct val="50000"/>
              </a:spcBef>
            </a:pPr>
            <a:r>
              <a:rPr lang="en-US" altLang="en-US" sz="2200" dirty="0" smtClean="0"/>
              <a:t>               2 </a:t>
            </a:r>
            <a:r>
              <a:rPr lang="en-US" altLang="en-US" sz="2200" dirty="0"/>
              <a:t>mole of Li → 1 mole H</a:t>
            </a:r>
            <a:r>
              <a:rPr lang="en-US" altLang="en-US" sz="2200" baseline="-25000" dirty="0"/>
              <a:t>2</a:t>
            </a:r>
          </a:p>
          <a:p>
            <a:pPr>
              <a:spcBef>
                <a:spcPct val="50000"/>
              </a:spcBef>
            </a:pPr>
            <a:r>
              <a:rPr lang="en-US" altLang="en-US" sz="2200" dirty="0"/>
              <a:t>      </a:t>
            </a:r>
            <a:r>
              <a:rPr lang="en-US" altLang="en-US" sz="2200" dirty="0" smtClean="0"/>
              <a:t>         </a:t>
            </a:r>
            <a:r>
              <a:rPr lang="en-US" altLang="en-US" sz="2200" dirty="0"/>
              <a:t>?mole of Li  → 4.927 mole </a:t>
            </a:r>
            <a:r>
              <a:rPr lang="en-US" altLang="en-US" sz="2200" dirty="0" smtClean="0"/>
              <a:t>H</a:t>
            </a:r>
            <a:r>
              <a:rPr lang="en-US" altLang="en-US" sz="2200" baseline="-25000" dirty="0" smtClean="0"/>
              <a:t>2</a:t>
            </a:r>
            <a:endParaRPr lang="en-US" altLang="en-US" sz="2200" baseline="-25000" dirty="0"/>
          </a:p>
        </p:txBody>
      </p:sp>
      <p:graphicFrame>
        <p:nvGraphicFramePr>
          <p:cNvPr id="25" name="Object 4"/>
          <p:cNvGraphicFramePr>
            <a:graphicFrameLocks noChangeAspect="1"/>
          </p:cNvGraphicFramePr>
          <p:nvPr>
            <p:extLst/>
          </p:nvPr>
        </p:nvGraphicFramePr>
        <p:xfrm>
          <a:off x="5102225" y="4430713"/>
          <a:ext cx="4716463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1" name="Equation" r:id="rId6" imgW="2387520" imgH="393480" progId="Equation.3">
                  <p:embed/>
                </p:oleObj>
              </mc:Choice>
              <mc:Fallback>
                <p:oleObj name="Equation" r:id="rId6" imgW="2387520" imgH="393480" progId="Equation.3">
                  <p:embed/>
                  <p:pic>
                    <p:nvPicPr>
                      <p:cNvPr id="2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2225" y="4430713"/>
                        <a:ext cx="4716463" cy="773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0" y="5740041"/>
            <a:ext cx="48643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dirty="0" smtClean="0"/>
              <a:t>4- Convert </a:t>
            </a:r>
            <a:r>
              <a:rPr lang="en-US" altLang="en-US" sz="2200" dirty="0"/>
              <a:t>the moles of Li → grams of Li</a:t>
            </a:r>
            <a:endParaRPr lang="ar-SA" altLang="en-US" sz="2200" dirty="0"/>
          </a:p>
        </p:txBody>
      </p:sp>
      <p:graphicFrame>
        <p:nvGraphicFramePr>
          <p:cNvPr id="26" name="Object 6"/>
          <p:cNvGraphicFramePr>
            <a:graphicFrameLocks noChangeAspect="1"/>
          </p:cNvGraphicFramePr>
          <p:nvPr>
            <p:extLst/>
          </p:nvPr>
        </p:nvGraphicFramePr>
        <p:xfrm>
          <a:off x="4993640" y="6135770"/>
          <a:ext cx="4481830" cy="1102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2" name="Equation" r:id="rId8" imgW="2476440" imgH="609480" progId="Equation.3">
                  <p:embed/>
                </p:oleObj>
              </mc:Choice>
              <mc:Fallback>
                <p:oleObj name="Equation" r:id="rId8" imgW="2476440" imgH="609480" progId="Equation.3">
                  <p:embed/>
                  <p:pic>
                    <p:nvPicPr>
                      <p:cNvPr id="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3640" y="6135770"/>
                        <a:ext cx="4481830" cy="11021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4604397" y="453975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800" b="1" dirty="0"/>
              <a:t>→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344708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90</a:t>
            </a:fld>
            <a:endParaRPr lang="en-US"/>
          </a:p>
        </p:txBody>
      </p:sp>
      <p:pic>
        <p:nvPicPr>
          <p:cNvPr id="24" name="صورة 7">
            <a:extLst>
              <a:ext uri="{FF2B5EF4-FFF2-40B4-BE49-F238E27FC236}">
                <a16:creationId xmlns:a16="http://schemas.microsoft.com/office/drawing/2014/main" id="{90B73B29-4681-4B49-965A-45B996F3C01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5" name="Rectangle 15">
            <a:extLst>
              <a:ext uri="{FF2B5EF4-FFF2-40B4-BE49-F238E27FC236}">
                <a16:creationId xmlns:a16="http://schemas.microsoft.com/office/drawing/2014/main" id="{A862FDCD-39FE-4862-9455-1B36918C95DE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4:  Chemical Bonding and Chemical Reactions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55575" y="1801707"/>
            <a:ext cx="11092299" cy="4343400"/>
          </a:xfrm>
          <a:prstGeom prst="rect">
            <a:avLst/>
          </a:prstGeom>
        </p:spPr>
        <p:txBody>
          <a:bodyPr/>
          <a:lstStyle>
            <a:lvl1pPr marL="171450" indent="-171450" algn="l" defTabSz="857250" rtl="0" eaLnBrk="1" latinLnBrk="0" hangingPunct="1">
              <a:lnSpc>
                <a:spcPct val="90000"/>
              </a:lnSpc>
              <a:spcBef>
                <a:spcPts val="1125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625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2975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000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125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50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4375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en-US" sz="2400" b="1" dirty="0" smtClean="0">
                <a:solidFill>
                  <a:schemeClr val="accent2"/>
                </a:solidFill>
              </a:rPr>
              <a:t>Properties of metallic compound: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en-US" sz="2400" dirty="0" smtClean="0">
                <a:solidFill>
                  <a:schemeClr val="hlink"/>
                </a:solidFill>
              </a:rPr>
              <a:t>1- Metallic solids do conduct electricity well</a:t>
            </a:r>
            <a:r>
              <a:rPr lang="en-US" altLang="en-US" sz="2400" b="1" dirty="0" smtClean="0">
                <a:solidFill>
                  <a:schemeClr val="hlink"/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en-US" sz="2400" dirty="0" smtClean="0"/>
              <a:t>Because electrical conductivity takes place when charged particles (such as electrons) are able to move through the structure.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en-US" sz="2400" dirty="0" smtClean="0">
                <a:solidFill>
                  <a:schemeClr val="hlink"/>
                </a:solidFill>
              </a:rPr>
              <a:t>2-Metallic solids are malleable and ductile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en-US" sz="2400" dirty="0" smtClean="0">
                <a:solidFill>
                  <a:schemeClr val="hlink"/>
                </a:solidFill>
              </a:rPr>
              <a:t>3-Metallic solids do conduct heat well.</a:t>
            </a:r>
          </a:p>
          <a:p>
            <a:endParaRPr lang="en-US" altLang="en-US" sz="2400" dirty="0">
              <a:solidFill>
                <a:schemeClr val="hlink"/>
              </a:solidFill>
            </a:endParaRPr>
          </a:p>
          <a:p>
            <a:pPr marL="0" indent="0">
              <a:buNone/>
            </a:pPr>
            <a:endParaRPr lang="en-US" altLang="en-US" sz="2400" dirty="0" smtClean="0"/>
          </a:p>
          <a:p>
            <a:endParaRPr lang="en-US" altLang="en-US" sz="2400" dirty="0" smtClean="0">
              <a:solidFill>
                <a:schemeClr val="hlink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33400" y="901700"/>
            <a:ext cx="9103360" cy="61806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3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b="1" cap="none" dirty="0" smtClean="0">
                <a:solidFill>
                  <a:schemeClr val="accent2"/>
                </a:solidFill>
              </a:rPr>
              <a:t>4.15 bonding in metals </a:t>
            </a:r>
            <a:endParaRPr lang="en-US" altLang="en-US" sz="2400" b="1" cap="none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26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91</a:t>
            </a:fld>
            <a:endParaRPr lang="en-US"/>
          </a:p>
        </p:txBody>
      </p:sp>
      <p:pic>
        <p:nvPicPr>
          <p:cNvPr id="24" name="صورة 7">
            <a:extLst>
              <a:ext uri="{FF2B5EF4-FFF2-40B4-BE49-F238E27FC236}">
                <a16:creationId xmlns:a16="http://schemas.microsoft.com/office/drawing/2014/main" id="{90B73B29-4681-4B49-965A-45B996F3C01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5" name="Rectangle 15">
            <a:extLst>
              <a:ext uri="{FF2B5EF4-FFF2-40B4-BE49-F238E27FC236}">
                <a16:creationId xmlns:a16="http://schemas.microsoft.com/office/drawing/2014/main" id="{A862FDCD-39FE-4862-9455-1B36918C95DE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4:  Chemical Bonding and Chemical Reactions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33400" y="901700"/>
            <a:ext cx="9103360" cy="61806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3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b="1" cap="none" dirty="0" smtClean="0">
                <a:solidFill>
                  <a:schemeClr val="accent2"/>
                </a:solidFill>
              </a:rPr>
              <a:t>4.15 bonding in metals </a:t>
            </a:r>
            <a:endParaRPr lang="en-US" altLang="en-US" sz="2400" b="1" cap="none" dirty="0">
              <a:solidFill>
                <a:schemeClr val="accent2"/>
              </a:solidFill>
            </a:endParaRPr>
          </a:p>
        </p:txBody>
      </p:sp>
      <p:pic>
        <p:nvPicPr>
          <p:cNvPr id="69634" name="Picture 2" descr="نتيجة بحث الصور عن ‪metal bond gif‬‏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861" y="1519767"/>
            <a:ext cx="8285899" cy="562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37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92</a:t>
            </a:fld>
            <a:endParaRPr lang="en-US"/>
          </a:p>
        </p:txBody>
      </p:sp>
      <p:pic>
        <p:nvPicPr>
          <p:cNvPr id="24" name="صورة 7">
            <a:extLst>
              <a:ext uri="{FF2B5EF4-FFF2-40B4-BE49-F238E27FC236}">
                <a16:creationId xmlns:a16="http://schemas.microsoft.com/office/drawing/2014/main" id="{90B73B29-4681-4B49-965A-45B996F3C01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5" name="Rectangle 15">
            <a:extLst>
              <a:ext uri="{FF2B5EF4-FFF2-40B4-BE49-F238E27FC236}">
                <a16:creationId xmlns:a16="http://schemas.microsoft.com/office/drawing/2014/main" id="{A862FDCD-39FE-4862-9455-1B36918C95DE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4:  Chemical Bonding and Chemical Reactions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33400" y="901700"/>
            <a:ext cx="9103360" cy="61806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3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b="1" cap="none" dirty="0" smtClean="0">
                <a:solidFill>
                  <a:schemeClr val="accent2"/>
                </a:solidFill>
              </a:rPr>
              <a:t>4.15 bonding in metals </a:t>
            </a:r>
            <a:endParaRPr lang="en-US" altLang="en-US" sz="2400" b="1" cap="none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20" y="1770744"/>
            <a:ext cx="8543940" cy="559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9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صورة 7">
            <a:extLst>
              <a:ext uri="{FF2B5EF4-FFF2-40B4-BE49-F238E27FC236}">
                <a16:creationId xmlns:a16="http://schemas.microsoft.com/office/drawing/2014/main" id="{D05050CE-BB7E-486C-9D40-8A88D0ACCA8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35" name="Rectangle 15">
            <a:extLst>
              <a:ext uri="{FF2B5EF4-FFF2-40B4-BE49-F238E27FC236}">
                <a16:creationId xmlns:a16="http://schemas.microsoft.com/office/drawing/2014/main" id="{A54620E3-C484-4005-93A6-70578E358F6D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4:  Chemical Bonding and Chemical Reactions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B1A4029A-589B-48D0-BEB1-2121364E4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4183" y="6690970"/>
            <a:ext cx="600075" cy="389467"/>
          </a:xfrm>
        </p:spPr>
        <p:txBody>
          <a:bodyPr/>
          <a:lstStyle/>
          <a:p>
            <a:fld id="{610F96AB-83DF-4AF5-BF46-4A27F3A041FE}" type="slidenum">
              <a:rPr lang="en-US" smtClean="0"/>
              <a:t>93</a:t>
            </a:fld>
            <a:endParaRPr lang="en-US" dirty="0"/>
          </a:p>
        </p:txBody>
      </p:sp>
      <p:sp>
        <p:nvSpPr>
          <p:cNvPr id="14" name="مستطيل 1">
            <a:extLst>
              <a:ext uri="{FF2B5EF4-FFF2-40B4-BE49-F238E27FC236}">
                <a16:creationId xmlns:a16="http://schemas.microsoft.com/office/drawing/2014/main" id="{696ED4D6-EEA3-4358-9C9D-B57718D07B98}"/>
              </a:ext>
            </a:extLst>
          </p:cNvPr>
          <p:cNvSpPr/>
          <p:nvPr/>
        </p:nvSpPr>
        <p:spPr>
          <a:xfrm>
            <a:off x="2297151" y="2234124"/>
            <a:ext cx="61443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H.W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Page: 117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35 (</a:t>
            </a:r>
            <a:r>
              <a:rPr lang="en-US" sz="2400" b="1" dirty="0" err="1" smtClean="0">
                <a:solidFill>
                  <a:schemeClr val="accent1"/>
                </a:solidFill>
              </a:rPr>
              <a:t>a,b</a:t>
            </a:r>
            <a:r>
              <a:rPr lang="en-US" sz="2400" b="1" dirty="0" smtClean="0">
                <a:solidFill>
                  <a:schemeClr val="accent1"/>
                </a:solidFill>
              </a:rPr>
              <a:t>), 36(a)</a:t>
            </a:r>
          </a:p>
          <a:p>
            <a:pPr algn="ctr">
              <a:lnSpc>
                <a:spcPct val="150000"/>
              </a:lnSpc>
              <a:defRPr/>
            </a:pPr>
            <a:endParaRPr lang="en-US" sz="24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76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94</a:t>
            </a:fld>
            <a:endParaRPr lang="en-US"/>
          </a:p>
        </p:txBody>
      </p:sp>
      <p:pic>
        <p:nvPicPr>
          <p:cNvPr id="19" name="صورة 7">
            <a:extLst>
              <a:ext uri="{FF2B5EF4-FFF2-40B4-BE49-F238E27FC236}">
                <a16:creationId xmlns:a16="http://schemas.microsoft.com/office/drawing/2014/main" id="{F78C5B19-A32D-4D79-8030-B15439F36A9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0" name="Rectangle 15">
            <a:extLst>
              <a:ext uri="{FF2B5EF4-FFF2-40B4-BE49-F238E27FC236}">
                <a16:creationId xmlns:a16="http://schemas.microsoft.com/office/drawing/2014/main" id="{FB23E88F-7765-48FC-BC00-BD36F7304D68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4:  Chemical Bonding and Chemical Reactions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BC6C307-58EC-46AE-9DB3-4081D400BF12}"/>
              </a:ext>
            </a:extLst>
          </p:cNvPr>
          <p:cNvSpPr/>
          <p:nvPr/>
        </p:nvSpPr>
        <p:spPr>
          <a:xfrm>
            <a:off x="202070" y="782134"/>
            <a:ext cx="3095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C00000"/>
                </a:solidFill>
              </a:rPr>
              <a:t>4.12 Covalent Bonding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202070" y="1381637"/>
            <a:ext cx="1114792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200" dirty="0"/>
              <a:t>V</a:t>
            </a:r>
            <a:r>
              <a:rPr lang="en-US" sz="2200" dirty="0" smtClean="0"/>
              <a:t>alence </a:t>
            </a:r>
            <a:r>
              <a:rPr lang="en-US" sz="2200" dirty="0"/>
              <a:t>electrons is to share their valence electrons with other atoms</a:t>
            </a:r>
            <a:r>
              <a:rPr lang="en-US" sz="2200" dirty="0" smtClean="0"/>
              <a:t>.</a:t>
            </a:r>
            <a:endParaRPr lang="en-US" sz="2200" dirty="0"/>
          </a:p>
          <a:p>
            <a:pPr>
              <a:lnSpc>
                <a:spcPct val="150000"/>
              </a:lnSpc>
              <a:defRPr/>
            </a:pPr>
            <a:r>
              <a:rPr lang="en-US" sz="2200" dirty="0"/>
              <a:t>The shared electrons would then count toward each </a:t>
            </a:r>
            <a:r>
              <a:rPr lang="en-US" sz="2200" b="1" dirty="0"/>
              <a:t>atom’s octet</a:t>
            </a:r>
            <a:r>
              <a:rPr lang="en-US" sz="2200" dirty="0" smtClean="0"/>
              <a:t>.</a:t>
            </a:r>
            <a:endParaRPr lang="en-US" sz="2200" dirty="0"/>
          </a:p>
          <a:p>
            <a:pPr>
              <a:lnSpc>
                <a:spcPct val="150000"/>
              </a:lnSpc>
              <a:defRPr/>
            </a:pPr>
            <a:r>
              <a:rPr lang="en-US" sz="2200" dirty="0"/>
              <a:t>The sharing of valence electrons is called 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covalent bonding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  <a:buSzPct val="120000"/>
            </a:pPr>
            <a:r>
              <a:rPr lang="en-US" altLang="en-US" sz="2200" dirty="0"/>
              <a:t>Electrons that are shared by atoms are called </a:t>
            </a:r>
            <a:r>
              <a:rPr lang="en-US" altLang="en-US" sz="2200" b="1" dirty="0">
                <a:solidFill>
                  <a:schemeClr val="hlink"/>
                </a:solidFill>
              </a:rPr>
              <a:t>bonding pairs</a:t>
            </a:r>
            <a:r>
              <a:rPr lang="en-US" altLang="en-US" sz="2200" dirty="0"/>
              <a:t>.</a:t>
            </a:r>
          </a:p>
          <a:p>
            <a:pPr>
              <a:lnSpc>
                <a:spcPct val="150000"/>
              </a:lnSpc>
              <a:buSzPct val="120000"/>
            </a:pPr>
            <a:r>
              <a:rPr lang="en-US" altLang="en-US" sz="2200" dirty="0"/>
              <a:t>Electrons that are not shared by atoms but belong to a particular atom are called </a:t>
            </a:r>
            <a:r>
              <a:rPr lang="en-US" altLang="en-US" sz="2200" b="1" dirty="0" smtClean="0">
                <a:solidFill>
                  <a:schemeClr val="hlink"/>
                </a:solidFill>
              </a:rPr>
              <a:t>lone </a:t>
            </a:r>
            <a:r>
              <a:rPr lang="en-US" altLang="en-US" sz="2200" b="1" dirty="0">
                <a:solidFill>
                  <a:schemeClr val="hlink"/>
                </a:solidFill>
              </a:rPr>
              <a:t>pairs</a:t>
            </a:r>
            <a:r>
              <a:rPr lang="en-US" altLang="en-US" sz="2200" dirty="0"/>
              <a:t>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sz="2200" dirty="0"/>
              <a:t>Also known as </a:t>
            </a:r>
            <a:r>
              <a:rPr lang="en-US" altLang="en-US" sz="2200" b="1" dirty="0"/>
              <a:t>nonbonding pairs</a:t>
            </a:r>
          </a:p>
          <a:p>
            <a:pPr>
              <a:lnSpc>
                <a:spcPct val="150000"/>
              </a:lnSpc>
              <a:defRPr/>
            </a:pPr>
            <a:endParaRPr lang="en-US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1" name="Picture 160" descr="09_Pg391_UnFigure_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7"/>
          <a:stretch>
            <a:fillRect/>
          </a:stretch>
        </p:blipFill>
        <p:spPr bwMode="auto">
          <a:xfrm>
            <a:off x="2674620" y="5134162"/>
            <a:ext cx="548640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17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95</a:t>
            </a:fld>
            <a:endParaRPr lang="en-US"/>
          </a:p>
        </p:txBody>
      </p:sp>
      <p:pic>
        <p:nvPicPr>
          <p:cNvPr id="19" name="صورة 7">
            <a:extLst>
              <a:ext uri="{FF2B5EF4-FFF2-40B4-BE49-F238E27FC236}">
                <a16:creationId xmlns:a16="http://schemas.microsoft.com/office/drawing/2014/main" id="{F78C5B19-A32D-4D79-8030-B15439F36A9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0" name="Rectangle 15">
            <a:extLst>
              <a:ext uri="{FF2B5EF4-FFF2-40B4-BE49-F238E27FC236}">
                <a16:creationId xmlns:a16="http://schemas.microsoft.com/office/drawing/2014/main" id="{FB23E88F-7765-48FC-BC00-BD36F7304D68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4:  Chemical Bonding and Chemical Reactions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BC6C307-58EC-46AE-9DB3-4081D400BF12}"/>
              </a:ext>
            </a:extLst>
          </p:cNvPr>
          <p:cNvSpPr/>
          <p:nvPr/>
        </p:nvSpPr>
        <p:spPr>
          <a:xfrm>
            <a:off x="202070" y="782134"/>
            <a:ext cx="3095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C00000"/>
                </a:solidFill>
              </a:rPr>
              <a:t>4.12 Covalent Bonding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2070" y="1381637"/>
            <a:ext cx="1104580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300"/>
              </a:spcBef>
              <a:buSzPct val="120000"/>
            </a:pPr>
            <a:r>
              <a:rPr lang="en-US" altLang="en-US" sz="2200" dirty="0"/>
              <a:t>When two atoms share one pair of electrons, it is called a </a:t>
            </a:r>
            <a:r>
              <a:rPr lang="en-US" altLang="en-US" sz="2200" b="1" dirty="0">
                <a:solidFill>
                  <a:schemeClr val="hlink"/>
                </a:solidFill>
              </a:rPr>
              <a:t>single covalent bond</a:t>
            </a:r>
            <a:r>
              <a:rPr lang="en-US" altLang="en-US" sz="2200" dirty="0"/>
              <a:t>.</a:t>
            </a:r>
          </a:p>
          <a:p>
            <a:pPr lvl="1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altLang="en-US" sz="2200" dirty="0"/>
              <a:t>Two electrons</a:t>
            </a:r>
          </a:p>
          <a:p>
            <a:pPr>
              <a:lnSpc>
                <a:spcPct val="150000"/>
              </a:lnSpc>
              <a:spcBef>
                <a:spcPts val="300"/>
              </a:spcBef>
              <a:buSzPct val="120000"/>
            </a:pPr>
            <a:r>
              <a:rPr lang="en-US" altLang="en-US" sz="2200" dirty="0"/>
              <a:t>One atom may use more than one single bond to fulfill its octet.</a:t>
            </a:r>
          </a:p>
          <a:p>
            <a:pPr lvl="1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altLang="en-US" sz="2200" dirty="0"/>
              <a:t>To different atoms</a:t>
            </a:r>
          </a:p>
          <a:p>
            <a:pPr lvl="1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altLang="en-US" sz="2200" dirty="0"/>
              <a:t>H only duet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61" y="5648837"/>
            <a:ext cx="17272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1" y="4343912"/>
            <a:ext cx="24003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2"/>
          <a:stretch>
            <a:fillRect/>
          </a:stretch>
        </p:blipFill>
        <p:spPr bwMode="auto">
          <a:xfrm>
            <a:off x="6732453" y="5226834"/>
            <a:ext cx="3135085" cy="123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7" name="Group 83">
            <a:extLst>
              <a:ext uri="{FF2B5EF4-FFF2-40B4-BE49-F238E27FC236}">
                <a16:creationId xmlns:a16="http://schemas.microsoft.com/office/drawing/2014/main" id="{B48B7FC4-5CE9-42FD-BD9F-6EC5E4DD4D39}"/>
              </a:ext>
            </a:extLst>
          </p:cNvPr>
          <p:cNvGrpSpPr>
            <a:grpSpLocks/>
          </p:cNvGrpSpPr>
          <p:nvPr/>
        </p:nvGrpSpPr>
        <p:grpSpPr bwMode="auto">
          <a:xfrm>
            <a:off x="4044021" y="5807587"/>
            <a:ext cx="1511300" cy="471488"/>
            <a:chOff x="4144" y="392"/>
            <a:chExt cx="952" cy="297"/>
          </a:xfrm>
        </p:grpSpPr>
        <p:sp>
          <p:nvSpPr>
            <p:cNvPr id="79" name="Text Box 70">
              <a:extLst>
                <a:ext uri="{FF2B5EF4-FFF2-40B4-BE49-F238E27FC236}">
                  <a16:creationId xmlns:a16="http://schemas.microsoft.com/office/drawing/2014/main" id="{CB08533D-B6BD-4FC0-A294-54EBAFDCF6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4" y="401"/>
              <a:ext cx="2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rtl="0">
                <a:spcBef>
                  <a:spcPct val="0"/>
                </a:spcBef>
                <a:buFontTx/>
                <a:buNone/>
              </a:pPr>
              <a:r>
                <a:rPr lang="en-US" altLang="ar-SA" sz="2400">
                  <a:latin typeface="Arial" panose="020B0604020202020204" pitchFamily="34" charset="0"/>
                </a:rPr>
                <a:t>O</a:t>
              </a:r>
            </a:p>
          </p:txBody>
        </p:sp>
        <p:grpSp>
          <p:nvGrpSpPr>
            <p:cNvPr id="80" name="Group 73">
              <a:extLst>
                <a:ext uri="{FF2B5EF4-FFF2-40B4-BE49-F238E27FC236}">
                  <a16:creationId xmlns:a16="http://schemas.microsoft.com/office/drawing/2014/main" id="{2F26F0C8-ACCD-4757-B16C-617BEF43BF43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4584" y="344"/>
              <a:ext cx="48" cy="144"/>
              <a:chOff x="1440" y="2400"/>
              <a:chExt cx="48" cy="144"/>
            </a:xfrm>
          </p:grpSpPr>
          <p:sp>
            <p:nvSpPr>
              <p:cNvPr id="88" name="Oval 74">
                <a:extLst>
                  <a:ext uri="{FF2B5EF4-FFF2-40B4-BE49-F238E27FC236}">
                    <a16:creationId xmlns:a16="http://schemas.microsoft.com/office/drawing/2014/main" id="{F50155A2-A6B0-444A-AFE8-9572276287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>
                  <a:spcBef>
                    <a:spcPct val="0"/>
                  </a:spcBef>
                  <a:buFontTx/>
                  <a:buNone/>
                </a:pPr>
                <a:endParaRPr lang="ar-SA" altLang="ar-SA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89" name="Oval 75">
                <a:extLst>
                  <a:ext uri="{FF2B5EF4-FFF2-40B4-BE49-F238E27FC236}">
                    <a16:creationId xmlns:a16="http://schemas.microsoft.com/office/drawing/2014/main" id="{7E90A4BC-6688-49BE-BAC5-7EFCE43589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24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>
                  <a:spcBef>
                    <a:spcPct val="0"/>
                  </a:spcBef>
                  <a:buFontTx/>
                  <a:buNone/>
                </a:pPr>
                <a:endParaRPr lang="ar-SA" altLang="ar-SA" sz="24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1" name="Group 76">
              <a:extLst>
                <a:ext uri="{FF2B5EF4-FFF2-40B4-BE49-F238E27FC236}">
                  <a16:creationId xmlns:a16="http://schemas.microsoft.com/office/drawing/2014/main" id="{DC8BBFD9-CC18-4488-99A1-2DC306E6AE8D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4584" y="592"/>
              <a:ext cx="48" cy="144"/>
              <a:chOff x="1440" y="2400"/>
              <a:chExt cx="48" cy="144"/>
            </a:xfrm>
          </p:grpSpPr>
          <p:sp>
            <p:nvSpPr>
              <p:cNvPr id="86" name="Oval 77">
                <a:extLst>
                  <a:ext uri="{FF2B5EF4-FFF2-40B4-BE49-F238E27FC236}">
                    <a16:creationId xmlns:a16="http://schemas.microsoft.com/office/drawing/2014/main" id="{8FC39394-A701-4F39-B79C-5E4F7118A4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>
                  <a:spcBef>
                    <a:spcPct val="0"/>
                  </a:spcBef>
                  <a:buFontTx/>
                  <a:buNone/>
                </a:pPr>
                <a:endParaRPr lang="ar-SA" altLang="ar-SA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87" name="Oval 78">
                <a:extLst>
                  <a:ext uri="{FF2B5EF4-FFF2-40B4-BE49-F238E27FC236}">
                    <a16:creationId xmlns:a16="http://schemas.microsoft.com/office/drawing/2014/main" id="{CC9A8C43-71AA-4633-ADB9-FF38725AD8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24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>
                  <a:spcBef>
                    <a:spcPct val="0"/>
                  </a:spcBef>
                  <a:buFontTx/>
                  <a:buNone/>
                </a:pPr>
                <a:endParaRPr lang="ar-SA" altLang="ar-SA" sz="24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82" name="Line 79">
              <a:extLst>
                <a:ext uri="{FF2B5EF4-FFF2-40B4-BE49-F238E27FC236}">
                  <a16:creationId xmlns:a16="http://schemas.microsoft.com/office/drawing/2014/main" id="{D11EA022-98D3-4521-B212-4A2340697B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544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3" name="Line 80">
              <a:extLst>
                <a:ext uri="{FF2B5EF4-FFF2-40B4-BE49-F238E27FC236}">
                  <a16:creationId xmlns:a16="http://schemas.microsoft.com/office/drawing/2014/main" id="{74B27986-5018-41BB-9B8C-21B5A32A70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6" y="544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4" name="Text Box 81">
              <a:extLst>
                <a:ext uri="{FF2B5EF4-FFF2-40B4-BE49-F238E27FC236}">
                  <a16:creationId xmlns:a16="http://schemas.microsoft.com/office/drawing/2014/main" id="{FFABED64-5685-4911-8326-948B46237F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1" y="400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rtl="0">
                <a:spcBef>
                  <a:spcPct val="0"/>
                </a:spcBef>
                <a:buFontTx/>
                <a:buNone/>
              </a:pPr>
              <a:r>
                <a:rPr lang="en-US" altLang="ar-SA" sz="2400">
                  <a:latin typeface="Arial" panose="020B0604020202020204" pitchFamily="34" charset="0"/>
                </a:rPr>
                <a:t>H</a:t>
              </a:r>
            </a:p>
          </p:txBody>
        </p:sp>
        <p:sp>
          <p:nvSpPr>
            <p:cNvPr id="85" name="Text Box 82">
              <a:extLst>
                <a:ext uri="{FF2B5EF4-FFF2-40B4-BE49-F238E27FC236}">
                  <a16:creationId xmlns:a16="http://schemas.microsoft.com/office/drawing/2014/main" id="{AD7FBE09-267E-4F8A-8A84-6F03EF282A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4" y="400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rtl="0">
                <a:spcBef>
                  <a:spcPct val="0"/>
                </a:spcBef>
                <a:buFontTx/>
                <a:buNone/>
              </a:pPr>
              <a:r>
                <a:rPr lang="en-US" altLang="ar-SA" sz="2400">
                  <a:latin typeface="Arial" panose="020B0604020202020204" pitchFamily="34" charset="0"/>
                </a:rPr>
                <a:t>H</a:t>
              </a:r>
            </a:p>
          </p:txBody>
        </p:sp>
      </p:grpSp>
      <p:sp>
        <p:nvSpPr>
          <p:cNvPr id="78" name="Text Box 84">
            <a:extLst>
              <a:ext uri="{FF2B5EF4-FFF2-40B4-BE49-F238E27FC236}">
                <a16:creationId xmlns:a16="http://schemas.microsoft.com/office/drawing/2014/main" id="{A36CAA0C-C3D3-4BD2-A7C1-9C57574C2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741" y="5807587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ar-SA" sz="2400" dirty="0">
                <a:latin typeface="Arial" panose="020B0604020202020204" pitchFamily="34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26512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96</a:t>
            </a:fld>
            <a:endParaRPr lang="en-US"/>
          </a:p>
        </p:txBody>
      </p:sp>
      <p:pic>
        <p:nvPicPr>
          <p:cNvPr id="19" name="صورة 7">
            <a:extLst>
              <a:ext uri="{FF2B5EF4-FFF2-40B4-BE49-F238E27FC236}">
                <a16:creationId xmlns:a16="http://schemas.microsoft.com/office/drawing/2014/main" id="{F78C5B19-A32D-4D79-8030-B15439F36A9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0" name="Rectangle 15">
            <a:extLst>
              <a:ext uri="{FF2B5EF4-FFF2-40B4-BE49-F238E27FC236}">
                <a16:creationId xmlns:a16="http://schemas.microsoft.com/office/drawing/2014/main" id="{FB23E88F-7765-48FC-BC00-BD36F7304D68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4:  Chemical Bonding and Chemical Reactions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BC6C307-58EC-46AE-9DB3-4081D400BF12}"/>
              </a:ext>
            </a:extLst>
          </p:cNvPr>
          <p:cNvSpPr/>
          <p:nvPr/>
        </p:nvSpPr>
        <p:spPr>
          <a:xfrm>
            <a:off x="202070" y="782134"/>
            <a:ext cx="3095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C00000"/>
                </a:solidFill>
              </a:rPr>
              <a:t>4.12 Covalent Bonding</a:t>
            </a:r>
          </a:p>
        </p:txBody>
      </p:sp>
      <p:sp>
        <p:nvSpPr>
          <p:cNvPr id="13" name="Rectangle 12"/>
          <p:cNvSpPr>
            <a:spLocks noGrp="1" noChangeArrowheads="1"/>
          </p:cNvSpPr>
          <p:nvPr/>
        </p:nvSpPr>
        <p:spPr bwMode="auto">
          <a:xfrm>
            <a:off x="202070" y="1544011"/>
            <a:ext cx="1086877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200" dirty="0" smtClean="0"/>
              <a:t>When two atoms share two pairs of electrons the result is called a </a:t>
            </a:r>
            <a:r>
              <a:rPr lang="en-US" altLang="en-US" sz="2200" b="1" dirty="0" smtClean="0">
                <a:solidFill>
                  <a:schemeClr val="hlink"/>
                </a:solidFill>
              </a:rPr>
              <a:t>double covalent bond</a:t>
            </a:r>
            <a:r>
              <a:rPr lang="en-US" altLang="en-US" sz="2200" dirty="0" smtClean="0"/>
              <a:t>.</a:t>
            </a:r>
          </a:p>
          <a:p>
            <a:pPr lvl="1"/>
            <a:r>
              <a:rPr lang="en-US" altLang="en-US" sz="2200" dirty="0" smtClean="0"/>
              <a:t>Four electrons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4"/>
          <a:stretch>
            <a:fillRect/>
          </a:stretch>
        </p:blipFill>
        <p:spPr bwMode="auto">
          <a:xfrm>
            <a:off x="820420" y="2472531"/>
            <a:ext cx="3024505" cy="148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9"/>
          <a:stretch>
            <a:fillRect/>
          </a:stretch>
        </p:blipFill>
        <p:spPr bwMode="auto">
          <a:xfrm>
            <a:off x="5408295" y="3082132"/>
            <a:ext cx="3024505" cy="91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>
            <a:spLocks noGrp="1" noChangeArrowheads="1"/>
          </p:cNvSpPr>
          <p:nvPr/>
        </p:nvSpPr>
        <p:spPr bwMode="auto">
          <a:xfrm>
            <a:off x="289523" y="4484445"/>
            <a:ext cx="10933907" cy="119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200" smtClean="0"/>
              <a:t>When two atoms share three pairs of electrons the result is called a </a:t>
            </a:r>
            <a:r>
              <a:rPr lang="en-US" altLang="en-US" sz="2200" b="1" smtClean="0">
                <a:solidFill>
                  <a:schemeClr val="hlink"/>
                </a:solidFill>
              </a:rPr>
              <a:t>triple covalent bond</a:t>
            </a:r>
            <a:r>
              <a:rPr lang="en-US" altLang="en-US" sz="2200" smtClean="0"/>
              <a:t>.</a:t>
            </a:r>
          </a:p>
          <a:p>
            <a:pPr lvl="1"/>
            <a:r>
              <a:rPr lang="en-US" altLang="en-US" sz="2200" smtClean="0"/>
              <a:t>Six electrons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2" y="6410965"/>
            <a:ext cx="671979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SMARTInkShape-Group5"/>
          <p:cNvGrpSpPr>
            <a:grpSpLocks/>
          </p:cNvGrpSpPr>
          <p:nvPr/>
        </p:nvGrpSpPr>
        <p:grpSpPr bwMode="auto">
          <a:xfrm>
            <a:off x="3637280" y="5450010"/>
            <a:ext cx="3129280" cy="371175"/>
            <a:chOff x="205383" y="3667600"/>
            <a:chExt cx="2821782" cy="386479"/>
          </a:xfrm>
        </p:grpSpPr>
        <p:sp>
          <p:nvSpPr>
            <p:cNvPr id="21" name="SMARTInkShape-7"/>
            <p:cNvSpPr>
              <a:spLocks/>
            </p:cNvSpPr>
            <p:nvPr/>
          </p:nvSpPr>
          <p:spPr bwMode="auto">
            <a:xfrm>
              <a:off x="546320" y="3821906"/>
              <a:ext cx="132337" cy="26790"/>
            </a:xfrm>
            <a:custGeom>
              <a:avLst/>
              <a:gdLst>
                <a:gd name="T0" fmla="*/ 16250 w 132337"/>
                <a:gd name="T1" fmla="*/ 26789 h 26790"/>
                <a:gd name="T2" fmla="*/ 16250 w 132337"/>
                <a:gd name="T3" fmla="*/ 26789 h 26790"/>
                <a:gd name="T4" fmla="*/ 11510 w 132337"/>
                <a:gd name="T5" fmla="*/ 22049 h 26790"/>
                <a:gd name="T6" fmla="*/ 6537 w 132337"/>
                <a:gd name="T7" fmla="*/ 19722 h 26790"/>
                <a:gd name="T8" fmla="*/ 3821 w 132337"/>
                <a:gd name="T9" fmla="*/ 19101 h 26790"/>
                <a:gd name="T10" fmla="*/ 2011 w 132337"/>
                <a:gd name="T11" fmla="*/ 17695 h 26790"/>
                <a:gd name="T12" fmla="*/ 0 w 132337"/>
                <a:gd name="T13" fmla="*/ 13487 h 26790"/>
                <a:gd name="T14" fmla="*/ 2440 w 132337"/>
                <a:gd name="T15" fmla="*/ 10976 h 26790"/>
                <a:gd name="T16" fmla="*/ 13089 w 132337"/>
                <a:gd name="T17" fmla="*/ 5540 h 26790"/>
                <a:gd name="T18" fmla="*/ 55460 w 132337"/>
                <a:gd name="T19" fmla="*/ 1094 h 26790"/>
                <a:gd name="T20" fmla="*/ 91317 w 132337"/>
                <a:gd name="T21" fmla="*/ 216 h 26790"/>
                <a:gd name="T22" fmla="*/ 132336 w 132337"/>
                <a:gd name="T23" fmla="*/ 0 h 267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2337"/>
                <a:gd name="T37" fmla="*/ 0 h 26790"/>
                <a:gd name="T38" fmla="*/ 132337 w 132337"/>
                <a:gd name="T39" fmla="*/ 26790 h 267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2337" h="26790">
                  <a:moveTo>
                    <a:pt x="16250" y="26789"/>
                  </a:moveTo>
                  <a:lnTo>
                    <a:pt x="16250" y="26789"/>
                  </a:lnTo>
                  <a:lnTo>
                    <a:pt x="11510" y="22049"/>
                  </a:lnTo>
                  <a:lnTo>
                    <a:pt x="6537" y="19722"/>
                  </a:lnTo>
                  <a:lnTo>
                    <a:pt x="3821" y="19101"/>
                  </a:lnTo>
                  <a:lnTo>
                    <a:pt x="2011" y="17695"/>
                  </a:lnTo>
                  <a:lnTo>
                    <a:pt x="0" y="13487"/>
                  </a:lnTo>
                  <a:lnTo>
                    <a:pt x="2440" y="10976"/>
                  </a:lnTo>
                  <a:lnTo>
                    <a:pt x="13089" y="5540"/>
                  </a:lnTo>
                  <a:lnTo>
                    <a:pt x="55460" y="1094"/>
                  </a:lnTo>
                  <a:lnTo>
                    <a:pt x="91317" y="216"/>
                  </a:lnTo>
                  <a:lnTo>
                    <a:pt x="132336" y="0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2200"/>
            </a:p>
          </p:txBody>
        </p:sp>
        <p:sp>
          <p:nvSpPr>
            <p:cNvPr id="22" name="SMARTInkShape-8"/>
            <p:cNvSpPr>
              <a:spLocks/>
            </p:cNvSpPr>
            <p:nvPr/>
          </p:nvSpPr>
          <p:spPr bwMode="auto">
            <a:xfrm>
              <a:off x="410766" y="3714750"/>
              <a:ext cx="44649" cy="321470"/>
            </a:xfrm>
            <a:custGeom>
              <a:avLst/>
              <a:gdLst>
                <a:gd name="T0" fmla="*/ 44648 w 44649"/>
                <a:gd name="T1" fmla="*/ 0 h 321470"/>
                <a:gd name="T2" fmla="*/ 44648 w 44649"/>
                <a:gd name="T3" fmla="*/ 0 h 321470"/>
                <a:gd name="T4" fmla="*/ 39908 w 44649"/>
                <a:gd name="T5" fmla="*/ 4740 h 321470"/>
                <a:gd name="T6" fmla="*/ 37580 w 44649"/>
                <a:gd name="T7" fmla="*/ 9714 h 321470"/>
                <a:gd name="T8" fmla="*/ 29827 w 44649"/>
                <a:gd name="T9" fmla="*/ 53424 h 321470"/>
                <a:gd name="T10" fmla="*/ 27689 w 44649"/>
                <a:gd name="T11" fmla="*/ 97850 h 321470"/>
                <a:gd name="T12" fmla="*/ 24321 w 44649"/>
                <a:gd name="T13" fmla="*/ 141037 h 321470"/>
                <a:gd name="T14" fmla="*/ 19135 w 44649"/>
                <a:gd name="T15" fmla="*/ 178231 h 321470"/>
                <a:gd name="T16" fmla="*/ 11974 w 44649"/>
                <a:gd name="T17" fmla="*/ 214241 h 321470"/>
                <a:gd name="T18" fmla="*/ 9330 w 44649"/>
                <a:gd name="T19" fmla="*/ 254211 h 321470"/>
                <a:gd name="T20" fmla="*/ 0 w 44649"/>
                <a:gd name="T21" fmla="*/ 321469 h 3214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649"/>
                <a:gd name="T34" fmla="*/ 0 h 321470"/>
                <a:gd name="T35" fmla="*/ 44649 w 44649"/>
                <a:gd name="T36" fmla="*/ 321470 h 32147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649" h="321470">
                  <a:moveTo>
                    <a:pt x="44648" y="0"/>
                  </a:moveTo>
                  <a:lnTo>
                    <a:pt x="44648" y="0"/>
                  </a:lnTo>
                  <a:lnTo>
                    <a:pt x="39908" y="4740"/>
                  </a:lnTo>
                  <a:lnTo>
                    <a:pt x="37580" y="9714"/>
                  </a:lnTo>
                  <a:lnTo>
                    <a:pt x="29827" y="53424"/>
                  </a:lnTo>
                  <a:lnTo>
                    <a:pt x="27689" y="97850"/>
                  </a:lnTo>
                  <a:lnTo>
                    <a:pt x="24321" y="141037"/>
                  </a:lnTo>
                  <a:lnTo>
                    <a:pt x="19135" y="178231"/>
                  </a:lnTo>
                  <a:lnTo>
                    <a:pt x="11974" y="214241"/>
                  </a:lnTo>
                  <a:lnTo>
                    <a:pt x="9330" y="254211"/>
                  </a:lnTo>
                  <a:lnTo>
                    <a:pt x="0" y="321469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2200"/>
            </a:p>
          </p:txBody>
        </p:sp>
        <p:sp>
          <p:nvSpPr>
            <p:cNvPr id="23" name="SMARTInkShape-9"/>
            <p:cNvSpPr>
              <a:spLocks/>
            </p:cNvSpPr>
            <p:nvPr/>
          </p:nvSpPr>
          <p:spPr bwMode="auto">
            <a:xfrm>
              <a:off x="205383" y="3736394"/>
              <a:ext cx="89298" cy="317685"/>
            </a:xfrm>
            <a:custGeom>
              <a:avLst/>
              <a:gdLst>
                <a:gd name="T0" fmla="*/ 89297 w 89298"/>
                <a:gd name="T1" fmla="*/ 5145 h 317685"/>
                <a:gd name="T2" fmla="*/ 89297 w 89298"/>
                <a:gd name="T3" fmla="*/ 5145 h 317685"/>
                <a:gd name="T4" fmla="*/ 89297 w 89298"/>
                <a:gd name="T5" fmla="*/ 405 h 317685"/>
                <a:gd name="T6" fmla="*/ 88305 w 89298"/>
                <a:gd name="T7" fmla="*/ 0 h 317685"/>
                <a:gd name="T8" fmla="*/ 84556 w 89298"/>
                <a:gd name="T9" fmla="*/ 2197 h 317685"/>
                <a:gd name="T10" fmla="*/ 82229 w 89298"/>
                <a:gd name="T11" fmla="*/ 9127 h 317685"/>
                <a:gd name="T12" fmla="*/ 70817 w 89298"/>
                <a:gd name="T13" fmla="*/ 50927 h 317685"/>
                <a:gd name="T14" fmla="*/ 64149 w 89298"/>
                <a:gd name="T15" fmla="*/ 85736 h 317685"/>
                <a:gd name="T16" fmla="*/ 55703 w 89298"/>
                <a:gd name="T17" fmla="*/ 128404 h 317685"/>
                <a:gd name="T18" fmla="*/ 44480 w 89298"/>
                <a:gd name="T19" fmla="*/ 172404 h 317685"/>
                <a:gd name="T20" fmla="*/ 27968 w 89298"/>
                <a:gd name="T21" fmla="*/ 214794 h 317685"/>
                <a:gd name="T22" fmla="*/ 18864 w 89298"/>
                <a:gd name="T23" fmla="*/ 254255 h 317685"/>
                <a:gd name="T24" fmla="*/ 5693 w 89298"/>
                <a:gd name="T25" fmla="*/ 294963 h 317685"/>
                <a:gd name="T26" fmla="*/ 0 w 89298"/>
                <a:gd name="T27" fmla="*/ 317684 h 3176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298"/>
                <a:gd name="T43" fmla="*/ 0 h 317685"/>
                <a:gd name="T44" fmla="*/ 89298 w 89298"/>
                <a:gd name="T45" fmla="*/ 317685 h 31768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298" h="317685">
                  <a:moveTo>
                    <a:pt x="89297" y="5145"/>
                  </a:moveTo>
                  <a:lnTo>
                    <a:pt x="89297" y="5145"/>
                  </a:lnTo>
                  <a:lnTo>
                    <a:pt x="89297" y="405"/>
                  </a:lnTo>
                  <a:lnTo>
                    <a:pt x="88305" y="0"/>
                  </a:lnTo>
                  <a:lnTo>
                    <a:pt x="84556" y="2197"/>
                  </a:lnTo>
                  <a:lnTo>
                    <a:pt x="82229" y="9127"/>
                  </a:lnTo>
                  <a:lnTo>
                    <a:pt x="70817" y="50927"/>
                  </a:lnTo>
                  <a:lnTo>
                    <a:pt x="64149" y="85736"/>
                  </a:lnTo>
                  <a:lnTo>
                    <a:pt x="55703" y="128404"/>
                  </a:lnTo>
                  <a:lnTo>
                    <a:pt x="44480" y="172404"/>
                  </a:lnTo>
                  <a:lnTo>
                    <a:pt x="27968" y="214794"/>
                  </a:lnTo>
                  <a:lnTo>
                    <a:pt x="18864" y="254255"/>
                  </a:lnTo>
                  <a:lnTo>
                    <a:pt x="5693" y="294963"/>
                  </a:lnTo>
                  <a:lnTo>
                    <a:pt x="0" y="317684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2200"/>
            </a:p>
          </p:txBody>
        </p:sp>
        <p:sp>
          <p:nvSpPr>
            <p:cNvPr id="24" name="SMARTInkShape-10"/>
            <p:cNvSpPr>
              <a:spLocks/>
            </p:cNvSpPr>
            <p:nvPr/>
          </p:nvSpPr>
          <p:spPr bwMode="auto">
            <a:xfrm>
              <a:off x="267891" y="3715991"/>
              <a:ext cx="160735" cy="297050"/>
            </a:xfrm>
            <a:custGeom>
              <a:avLst/>
              <a:gdLst>
                <a:gd name="T0" fmla="*/ 0 w 160735"/>
                <a:gd name="T1" fmla="*/ 7689 h 297050"/>
                <a:gd name="T2" fmla="*/ 0 w 160735"/>
                <a:gd name="T3" fmla="*/ 7689 h 297050"/>
                <a:gd name="T4" fmla="*/ 0 w 160735"/>
                <a:gd name="T5" fmla="*/ 0 h 297050"/>
                <a:gd name="T6" fmla="*/ 4740 w 160735"/>
                <a:gd name="T7" fmla="*/ 40895 h 297050"/>
                <a:gd name="T8" fmla="*/ 15231 w 160735"/>
                <a:gd name="T9" fmla="*/ 78630 h 297050"/>
                <a:gd name="T10" fmla="*/ 26858 w 160735"/>
                <a:gd name="T11" fmla="*/ 114746 h 297050"/>
                <a:gd name="T12" fmla="*/ 38709 w 160735"/>
                <a:gd name="T13" fmla="*/ 155285 h 297050"/>
                <a:gd name="T14" fmla="*/ 56741 w 160735"/>
                <a:gd name="T15" fmla="*/ 194381 h 297050"/>
                <a:gd name="T16" fmla="*/ 73532 w 160735"/>
                <a:gd name="T17" fmla="*/ 228121 h 297050"/>
                <a:gd name="T18" fmla="*/ 113232 w 160735"/>
                <a:gd name="T19" fmla="*/ 272438 h 297050"/>
                <a:gd name="T20" fmla="*/ 135823 w 160735"/>
                <a:gd name="T21" fmla="*/ 292633 h 297050"/>
                <a:gd name="T22" fmla="*/ 141150 w 160735"/>
                <a:gd name="T23" fmla="*/ 295878 h 297050"/>
                <a:gd name="T24" fmla="*/ 145694 w 160735"/>
                <a:gd name="T25" fmla="*/ 297049 h 297050"/>
                <a:gd name="T26" fmla="*/ 160734 w 160735"/>
                <a:gd name="T27" fmla="*/ 293439 h 2970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0735"/>
                <a:gd name="T43" fmla="*/ 0 h 297050"/>
                <a:gd name="T44" fmla="*/ 160735 w 160735"/>
                <a:gd name="T45" fmla="*/ 297050 h 2970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0735" h="297050">
                  <a:moveTo>
                    <a:pt x="0" y="7689"/>
                  </a:moveTo>
                  <a:lnTo>
                    <a:pt x="0" y="7689"/>
                  </a:lnTo>
                  <a:lnTo>
                    <a:pt x="0" y="0"/>
                  </a:lnTo>
                  <a:lnTo>
                    <a:pt x="4740" y="40895"/>
                  </a:lnTo>
                  <a:lnTo>
                    <a:pt x="15231" y="78630"/>
                  </a:lnTo>
                  <a:lnTo>
                    <a:pt x="26858" y="114746"/>
                  </a:lnTo>
                  <a:lnTo>
                    <a:pt x="38709" y="155285"/>
                  </a:lnTo>
                  <a:lnTo>
                    <a:pt x="56741" y="194381"/>
                  </a:lnTo>
                  <a:lnTo>
                    <a:pt x="73532" y="228121"/>
                  </a:lnTo>
                  <a:lnTo>
                    <a:pt x="113232" y="272438"/>
                  </a:lnTo>
                  <a:lnTo>
                    <a:pt x="135823" y="292633"/>
                  </a:lnTo>
                  <a:lnTo>
                    <a:pt x="141150" y="295878"/>
                  </a:lnTo>
                  <a:lnTo>
                    <a:pt x="145694" y="297049"/>
                  </a:lnTo>
                  <a:lnTo>
                    <a:pt x="160734" y="293439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2200"/>
            </a:p>
          </p:txBody>
        </p:sp>
        <p:sp>
          <p:nvSpPr>
            <p:cNvPr id="25" name="SMARTInkShape-11"/>
            <p:cNvSpPr>
              <a:spLocks/>
            </p:cNvSpPr>
            <p:nvPr/>
          </p:nvSpPr>
          <p:spPr bwMode="auto">
            <a:xfrm>
              <a:off x="553641" y="3911203"/>
              <a:ext cx="142876" cy="17861"/>
            </a:xfrm>
            <a:custGeom>
              <a:avLst/>
              <a:gdLst>
                <a:gd name="T0" fmla="*/ 0 w 142876"/>
                <a:gd name="T1" fmla="*/ 17860 h 17861"/>
                <a:gd name="T2" fmla="*/ 0 w 142876"/>
                <a:gd name="T3" fmla="*/ 17860 h 17861"/>
                <a:gd name="T4" fmla="*/ 14258 w 142876"/>
                <a:gd name="T5" fmla="*/ 11723 h 17861"/>
                <a:gd name="T6" fmla="*/ 46766 w 142876"/>
                <a:gd name="T7" fmla="*/ 6836 h 17861"/>
                <a:gd name="T8" fmla="*/ 90376 w 142876"/>
                <a:gd name="T9" fmla="*/ 1350 h 17861"/>
                <a:gd name="T10" fmla="*/ 142875 w 142876"/>
                <a:gd name="T11" fmla="*/ 0 h 178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2876"/>
                <a:gd name="T19" fmla="*/ 0 h 17861"/>
                <a:gd name="T20" fmla="*/ 142876 w 142876"/>
                <a:gd name="T21" fmla="*/ 17861 h 178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2876" h="17861">
                  <a:moveTo>
                    <a:pt x="0" y="17860"/>
                  </a:moveTo>
                  <a:lnTo>
                    <a:pt x="0" y="17860"/>
                  </a:lnTo>
                  <a:lnTo>
                    <a:pt x="14258" y="11723"/>
                  </a:lnTo>
                  <a:lnTo>
                    <a:pt x="46766" y="6836"/>
                  </a:lnTo>
                  <a:lnTo>
                    <a:pt x="90376" y="1350"/>
                  </a:lnTo>
                  <a:lnTo>
                    <a:pt x="142875" y="0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2200"/>
            </a:p>
          </p:txBody>
        </p:sp>
        <p:sp>
          <p:nvSpPr>
            <p:cNvPr id="26" name="SMARTInkShape-12"/>
            <p:cNvSpPr>
              <a:spLocks/>
            </p:cNvSpPr>
            <p:nvPr/>
          </p:nvSpPr>
          <p:spPr bwMode="auto">
            <a:xfrm>
              <a:off x="751062" y="3688979"/>
              <a:ext cx="284203" cy="364892"/>
            </a:xfrm>
            <a:custGeom>
              <a:avLst/>
              <a:gdLst>
                <a:gd name="T0" fmla="*/ 34751 w 284203"/>
                <a:gd name="T1" fmla="*/ 52560 h 364892"/>
                <a:gd name="T2" fmla="*/ 34751 w 284203"/>
                <a:gd name="T3" fmla="*/ 52560 h 364892"/>
                <a:gd name="T4" fmla="*/ 34751 w 284203"/>
                <a:gd name="T5" fmla="*/ 43079 h 364892"/>
                <a:gd name="T6" fmla="*/ 40042 w 284203"/>
                <a:gd name="T7" fmla="*/ 33133 h 364892"/>
                <a:gd name="T8" fmla="*/ 50993 w 284203"/>
                <a:gd name="T9" fmla="*/ 22098 h 364892"/>
                <a:gd name="T10" fmla="*/ 77487 w 284203"/>
                <a:gd name="T11" fmla="*/ 6713 h 364892"/>
                <a:gd name="T12" fmla="*/ 100771 w 284203"/>
                <a:gd name="T13" fmla="*/ 1272 h 364892"/>
                <a:gd name="T14" fmla="*/ 120978 w 284203"/>
                <a:gd name="T15" fmla="*/ 0 h 364892"/>
                <a:gd name="T16" fmla="*/ 154668 w 284203"/>
                <a:gd name="T17" fmla="*/ 8764 h 364892"/>
                <a:gd name="T18" fmla="*/ 180304 w 284203"/>
                <a:gd name="T19" fmla="*/ 23929 h 364892"/>
                <a:gd name="T20" fmla="*/ 191384 w 284203"/>
                <a:gd name="T21" fmla="*/ 40496 h 364892"/>
                <a:gd name="T22" fmla="*/ 198623 w 284203"/>
                <a:gd name="T23" fmla="*/ 63074 h 364892"/>
                <a:gd name="T24" fmla="*/ 201706 w 284203"/>
                <a:gd name="T25" fmla="*/ 106277 h 364892"/>
                <a:gd name="T26" fmla="*/ 194362 w 284203"/>
                <a:gd name="T27" fmla="*/ 149050 h 364892"/>
                <a:gd name="T28" fmla="*/ 183577 w 284203"/>
                <a:gd name="T29" fmla="*/ 177061 h 364892"/>
                <a:gd name="T30" fmla="*/ 162534 w 284203"/>
                <a:gd name="T31" fmla="*/ 221164 h 364892"/>
                <a:gd name="T32" fmla="*/ 129721 w 284203"/>
                <a:gd name="T33" fmla="*/ 260565 h 364892"/>
                <a:gd name="T34" fmla="*/ 88312 w 284203"/>
                <a:gd name="T35" fmla="*/ 299925 h 364892"/>
                <a:gd name="T36" fmla="*/ 76415 w 284203"/>
                <a:gd name="T37" fmla="*/ 306367 h 364892"/>
                <a:gd name="T38" fmla="*/ 35558 w 284203"/>
                <a:gd name="T39" fmla="*/ 317206 h 364892"/>
                <a:gd name="T40" fmla="*/ 25849 w 284203"/>
                <a:gd name="T41" fmla="*/ 319008 h 364892"/>
                <a:gd name="T42" fmla="*/ 15581 w 284203"/>
                <a:gd name="T43" fmla="*/ 314518 h 364892"/>
                <a:gd name="T44" fmla="*/ 10064 w 284203"/>
                <a:gd name="T45" fmla="*/ 310542 h 364892"/>
                <a:gd name="T46" fmla="*/ 3935 w 284203"/>
                <a:gd name="T47" fmla="*/ 300833 h 364892"/>
                <a:gd name="T48" fmla="*/ 0 w 284203"/>
                <a:gd name="T49" fmla="*/ 283172 h 364892"/>
                <a:gd name="T50" fmla="*/ 2654 w 284203"/>
                <a:gd name="T51" fmla="*/ 278731 h 364892"/>
                <a:gd name="T52" fmla="*/ 13540 w 284203"/>
                <a:gd name="T53" fmla="*/ 268505 h 364892"/>
                <a:gd name="T54" fmla="*/ 41144 w 284203"/>
                <a:gd name="T55" fmla="*/ 256332 h 364892"/>
                <a:gd name="T56" fmla="*/ 64977 w 284203"/>
                <a:gd name="T57" fmla="*/ 251182 h 364892"/>
                <a:gd name="T58" fmla="*/ 98828 w 284203"/>
                <a:gd name="T59" fmla="*/ 254396 h 364892"/>
                <a:gd name="T60" fmla="*/ 139461 w 284203"/>
                <a:gd name="T61" fmla="*/ 264371 h 364892"/>
                <a:gd name="T62" fmla="*/ 172916 w 284203"/>
                <a:gd name="T63" fmla="*/ 281188 h 364892"/>
                <a:gd name="T64" fmla="*/ 215517 w 284203"/>
                <a:gd name="T65" fmla="*/ 308886 h 364892"/>
                <a:gd name="T66" fmla="*/ 258992 w 284203"/>
                <a:gd name="T67" fmla="*/ 348601 h 364892"/>
                <a:gd name="T68" fmla="*/ 271408 w 284203"/>
                <a:gd name="T69" fmla="*/ 359770 h 364892"/>
                <a:gd name="T70" fmla="*/ 284202 w 284203"/>
                <a:gd name="T71" fmla="*/ 364891 h 364892"/>
                <a:gd name="T72" fmla="*/ 275852 w 284203"/>
                <a:gd name="T73" fmla="*/ 356169 h 36489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4203"/>
                <a:gd name="T112" fmla="*/ 0 h 364892"/>
                <a:gd name="T113" fmla="*/ 284203 w 284203"/>
                <a:gd name="T114" fmla="*/ 364892 h 36489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4203" h="364892">
                  <a:moveTo>
                    <a:pt x="34751" y="52560"/>
                  </a:moveTo>
                  <a:lnTo>
                    <a:pt x="34751" y="52560"/>
                  </a:lnTo>
                  <a:lnTo>
                    <a:pt x="34751" y="43079"/>
                  </a:lnTo>
                  <a:lnTo>
                    <a:pt x="40042" y="33133"/>
                  </a:lnTo>
                  <a:lnTo>
                    <a:pt x="50993" y="22098"/>
                  </a:lnTo>
                  <a:lnTo>
                    <a:pt x="77487" y="6713"/>
                  </a:lnTo>
                  <a:lnTo>
                    <a:pt x="100771" y="1272"/>
                  </a:lnTo>
                  <a:lnTo>
                    <a:pt x="120978" y="0"/>
                  </a:lnTo>
                  <a:lnTo>
                    <a:pt x="154668" y="8764"/>
                  </a:lnTo>
                  <a:lnTo>
                    <a:pt x="180304" y="23929"/>
                  </a:lnTo>
                  <a:lnTo>
                    <a:pt x="191384" y="40496"/>
                  </a:lnTo>
                  <a:lnTo>
                    <a:pt x="198623" y="63074"/>
                  </a:lnTo>
                  <a:lnTo>
                    <a:pt x="201706" y="106277"/>
                  </a:lnTo>
                  <a:lnTo>
                    <a:pt x="194362" y="149050"/>
                  </a:lnTo>
                  <a:lnTo>
                    <a:pt x="183577" y="177061"/>
                  </a:lnTo>
                  <a:lnTo>
                    <a:pt x="162534" y="221164"/>
                  </a:lnTo>
                  <a:lnTo>
                    <a:pt x="129721" y="260565"/>
                  </a:lnTo>
                  <a:lnTo>
                    <a:pt x="88312" y="299925"/>
                  </a:lnTo>
                  <a:lnTo>
                    <a:pt x="76415" y="306367"/>
                  </a:lnTo>
                  <a:lnTo>
                    <a:pt x="35558" y="317206"/>
                  </a:lnTo>
                  <a:lnTo>
                    <a:pt x="25849" y="319008"/>
                  </a:lnTo>
                  <a:lnTo>
                    <a:pt x="15581" y="314518"/>
                  </a:lnTo>
                  <a:lnTo>
                    <a:pt x="10064" y="310542"/>
                  </a:lnTo>
                  <a:lnTo>
                    <a:pt x="3935" y="300833"/>
                  </a:lnTo>
                  <a:lnTo>
                    <a:pt x="0" y="283172"/>
                  </a:lnTo>
                  <a:lnTo>
                    <a:pt x="2654" y="278731"/>
                  </a:lnTo>
                  <a:lnTo>
                    <a:pt x="13540" y="268505"/>
                  </a:lnTo>
                  <a:lnTo>
                    <a:pt x="41144" y="256332"/>
                  </a:lnTo>
                  <a:lnTo>
                    <a:pt x="64977" y="251182"/>
                  </a:lnTo>
                  <a:lnTo>
                    <a:pt x="98828" y="254396"/>
                  </a:lnTo>
                  <a:lnTo>
                    <a:pt x="139461" y="264371"/>
                  </a:lnTo>
                  <a:lnTo>
                    <a:pt x="172916" y="281188"/>
                  </a:lnTo>
                  <a:lnTo>
                    <a:pt x="215517" y="308886"/>
                  </a:lnTo>
                  <a:lnTo>
                    <a:pt x="258992" y="348601"/>
                  </a:lnTo>
                  <a:lnTo>
                    <a:pt x="271408" y="359770"/>
                  </a:lnTo>
                  <a:lnTo>
                    <a:pt x="284202" y="364891"/>
                  </a:lnTo>
                  <a:lnTo>
                    <a:pt x="275852" y="356169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2200"/>
            </a:p>
          </p:txBody>
        </p:sp>
        <p:sp>
          <p:nvSpPr>
            <p:cNvPr id="27" name="SMARTInkShape-13"/>
            <p:cNvSpPr>
              <a:spLocks/>
            </p:cNvSpPr>
            <p:nvPr/>
          </p:nvSpPr>
          <p:spPr bwMode="auto">
            <a:xfrm>
              <a:off x="1107281" y="3750469"/>
              <a:ext cx="133947" cy="232173"/>
            </a:xfrm>
            <a:custGeom>
              <a:avLst/>
              <a:gdLst>
                <a:gd name="T0" fmla="*/ 0 w 133947"/>
                <a:gd name="T1" fmla="*/ 0 h 232173"/>
                <a:gd name="T2" fmla="*/ 0 w 133947"/>
                <a:gd name="T3" fmla="*/ 0 h 232173"/>
                <a:gd name="T4" fmla="*/ 0 w 133947"/>
                <a:gd name="T5" fmla="*/ 4740 h 232173"/>
                <a:gd name="T6" fmla="*/ 2646 w 133947"/>
                <a:gd name="T7" fmla="*/ 9713 h 232173"/>
                <a:gd name="T8" fmla="*/ 6137 w 133947"/>
                <a:gd name="T9" fmla="*/ 15231 h 232173"/>
                <a:gd name="T10" fmla="*/ 21250 w 133947"/>
                <a:gd name="T11" fmla="*/ 51138 h 232173"/>
                <a:gd name="T12" fmla="*/ 46420 w 133947"/>
                <a:gd name="T13" fmla="*/ 91107 h 232173"/>
                <a:gd name="T14" fmla="*/ 64995 w 133947"/>
                <a:gd name="T15" fmla="*/ 131537 h 232173"/>
                <a:gd name="T16" fmla="*/ 85472 w 133947"/>
                <a:gd name="T17" fmla="*/ 164386 h 232173"/>
                <a:gd name="T18" fmla="*/ 101092 w 133947"/>
                <a:gd name="T19" fmla="*/ 196382 h 232173"/>
                <a:gd name="T20" fmla="*/ 112095 w 133947"/>
                <a:gd name="T21" fmla="*/ 210734 h 232173"/>
                <a:gd name="T22" fmla="*/ 114312 w 133947"/>
                <a:gd name="T23" fmla="*/ 217021 h 232173"/>
                <a:gd name="T24" fmla="*/ 116888 w 133947"/>
                <a:gd name="T25" fmla="*/ 219095 h 232173"/>
                <a:gd name="T26" fmla="*/ 128010 w 133947"/>
                <a:gd name="T27" fmla="*/ 223006 h 232173"/>
                <a:gd name="T28" fmla="*/ 129988 w 133947"/>
                <a:gd name="T29" fmla="*/ 225069 h 232173"/>
                <a:gd name="T30" fmla="*/ 133946 w 133947"/>
                <a:gd name="T31" fmla="*/ 232172 h 2321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3947"/>
                <a:gd name="T49" fmla="*/ 0 h 232173"/>
                <a:gd name="T50" fmla="*/ 133947 w 133947"/>
                <a:gd name="T51" fmla="*/ 232173 h 23217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3947" h="232173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2646" y="9713"/>
                  </a:lnTo>
                  <a:lnTo>
                    <a:pt x="6137" y="15231"/>
                  </a:lnTo>
                  <a:lnTo>
                    <a:pt x="21250" y="51138"/>
                  </a:lnTo>
                  <a:lnTo>
                    <a:pt x="46420" y="91107"/>
                  </a:lnTo>
                  <a:lnTo>
                    <a:pt x="64995" y="131537"/>
                  </a:lnTo>
                  <a:lnTo>
                    <a:pt x="85472" y="164386"/>
                  </a:lnTo>
                  <a:lnTo>
                    <a:pt x="101092" y="196382"/>
                  </a:lnTo>
                  <a:lnTo>
                    <a:pt x="112095" y="210734"/>
                  </a:lnTo>
                  <a:lnTo>
                    <a:pt x="114312" y="217021"/>
                  </a:lnTo>
                  <a:lnTo>
                    <a:pt x="116888" y="219095"/>
                  </a:lnTo>
                  <a:lnTo>
                    <a:pt x="128010" y="223006"/>
                  </a:lnTo>
                  <a:lnTo>
                    <a:pt x="129988" y="225069"/>
                  </a:lnTo>
                  <a:lnTo>
                    <a:pt x="133946" y="232172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2200"/>
            </a:p>
          </p:txBody>
        </p:sp>
        <p:sp>
          <p:nvSpPr>
            <p:cNvPr id="28" name="SMARTInkShape-14"/>
            <p:cNvSpPr>
              <a:spLocks/>
            </p:cNvSpPr>
            <p:nvPr/>
          </p:nvSpPr>
          <p:spPr bwMode="auto">
            <a:xfrm>
              <a:off x="1116211" y="3750469"/>
              <a:ext cx="142876" cy="250032"/>
            </a:xfrm>
            <a:custGeom>
              <a:avLst/>
              <a:gdLst>
                <a:gd name="T0" fmla="*/ 142875 w 142876"/>
                <a:gd name="T1" fmla="*/ 0 h 250032"/>
                <a:gd name="T2" fmla="*/ 142875 w 142876"/>
                <a:gd name="T3" fmla="*/ 0 h 250032"/>
                <a:gd name="T4" fmla="*/ 135187 w 142876"/>
                <a:gd name="T5" fmla="*/ 0 h 250032"/>
                <a:gd name="T6" fmla="*/ 129573 w 142876"/>
                <a:gd name="T7" fmla="*/ 4740 h 250032"/>
                <a:gd name="T8" fmla="*/ 127041 w 142876"/>
                <a:gd name="T9" fmla="*/ 9713 h 250032"/>
                <a:gd name="T10" fmla="*/ 112705 w 142876"/>
                <a:gd name="T11" fmla="*/ 42240 h 250032"/>
                <a:gd name="T12" fmla="*/ 87526 w 142876"/>
                <a:gd name="T13" fmla="*/ 85129 h 250032"/>
                <a:gd name="T14" fmla="*/ 64528 w 142876"/>
                <a:gd name="T15" fmla="*/ 125642 h 250032"/>
                <a:gd name="T16" fmla="*/ 51531 w 142876"/>
                <a:gd name="T17" fmla="*/ 149345 h 250032"/>
                <a:gd name="T18" fmla="*/ 37758 w 142876"/>
                <a:gd name="T19" fmla="*/ 171581 h 250032"/>
                <a:gd name="T20" fmla="*/ 18038 w 142876"/>
                <a:gd name="T21" fmla="*/ 211051 h 250032"/>
                <a:gd name="T22" fmla="*/ 1774 w 142876"/>
                <a:gd name="T23" fmla="*/ 237905 h 250032"/>
                <a:gd name="T24" fmla="*/ 0 w 142876"/>
                <a:gd name="T25" fmla="*/ 250031 h 2500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2876"/>
                <a:gd name="T40" fmla="*/ 0 h 250032"/>
                <a:gd name="T41" fmla="*/ 142876 w 142876"/>
                <a:gd name="T42" fmla="*/ 250032 h 2500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2876" h="250032">
                  <a:moveTo>
                    <a:pt x="142875" y="0"/>
                  </a:moveTo>
                  <a:lnTo>
                    <a:pt x="142875" y="0"/>
                  </a:lnTo>
                  <a:lnTo>
                    <a:pt x="135187" y="0"/>
                  </a:lnTo>
                  <a:lnTo>
                    <a:pt x="129573" y="4740"/>
                  </a:lnTo>
                  <a:lnTo>
                    <a:pt x="127041" y="9713"/>
                  </a:lnTo>
                  <a:lnTo>
                    <a:pt x="112705" y="42240"/>
                  </a:lnTo>
                  <a:lnTo>
                    <a:pt x="87526" y="85129"/>
                  </a:lnTo>
                  <a:lnTo>
                    <a:pt x="64528" y="125642"/>
                  </a:lnTo>
                  <a:lnTo>
                    <a:pt x="51531" y="149345"/>
                  </a:lnTo>
                  <a:lnTo>
                    <a:pt x="37758" y="171581"/>
                  </a:lnTo>
                  <a:lnTo>
                    <a:pt x="18038" y="211051"/>
                  </a:lnTo>
                  <a:lnTo>
                    <a:pt x="1774" y="237905"/>
                  </a:lnTo>
                  <a:lnTo>
                    <a:pt x="0" y="250031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2200"/>
            </a:p>
          </p:txBody>
        </p:sp>
        <p:sp>
          <p:nvSpPr>
            <p:cNvPr id="29" name="SMARTInkShape-15"/>
            <p:cNvSpPr>
              <a:spLocks/>
            </p:cNvSpPr>
            <p:nvPr/>
          </p:nvSpPr>
          <p:spPr bwMode="auto">
            <a:xfrm>
              <a:off x="1330646" y="3687971"/>
              <a:ext cx="228265" cy="346557"/>
            </a:xfrm>
            <a:custGeom>
              <a:avLst/>
              <a:gdLst>
                <a:gd name="T0" fmla="*/ 223120 w 228265"/>
                <a:gd name="T1" fmla="*/ 17849 h 346557"/>
                <a:gd name="T2" fmla="*/ 223120 w 228265"/>
                <a:gd name="T3" fmla="*/ 17849 h 346557"/>
                <a:gd name="T4" fmla="*/ 227860 w 228265"/>
                <a:gd name="T5" fmla="*/ 13109 h 346557"/>
                <a:gd name="T6" fmla="*/ 228264 w 228265"/>
                <a:gd name="T7" fmla="*/ 11712 h 346557"/>
                <a:gd name="T8" fmla="*/ 227542 w 228265"/>
                <a:gd name="T9" fmla="*/ 10782 h 346557"/>
                <a:gd name="T10" fmla="*/ 223993 w 228265"/>
                <a:gd name="T11" fmla="*/ 9287 h 346557"/>
                <a:gd name="T12" fmla="*/ 180013 w 228265"/>
                <a:gd name="T13" fmla="*/ 8922 h 346557"/>
                <a:gd name="T14" fmla="*/ 139692 w 228265"/>
                <a:gd name="T15" fmla="*/ 8920 h 346557"/>
                <a:gd name="T16" fmla="*/ 121892 w 228265"/>
                <a:gd name="T17" fmla="*/ 7927 h 346557"/>
                <a:gd name="T18" fmla="*/ 87311 w 228265"/>
                <a:gd name="T19" fmla="*/ 542 h 346557"/>
                <a:gd name="T20" fmla="*/ 50601 w 228265"/>
                <a:gd name="T21" fmla="*/ 0 h 346557"/>
                <a:gd name="T22" fmla="*/ 48576 w 228265"/>
                <a:gd name="T23" fmla="*/ 988 h 346557"/>
                <a:gd name="T24" fmla="*/ 47226 w 228265"/>
                <a:gd name="T25" fmla="*/ 2640 h 346557"/>
                <a:gd name="T26" fmla="*/ 44734 w 228265"/>
                <a:gd name="T27" fmla="*/ 7121 h 346557"/>
                <a:gd name="T28" fmla="*/ 38745 w 228265"/>
                <a:gd name="T29" fmla="*/ 15222 h 346557"/>
                <a:gd name="T30" fmla="*/ 28744 w 228265"/>
                <a:gd name="T31" fmla="*/ 38900 h 346557"/>
                <a:gd name="T32" fmla="*/ 14642 w 228265"/>
                <a:gd name="T33" fmla="*/ 60921 h 346557"/>
                <a:gd name="T34" fmla="*/ 1967 w 228265"/>
                <a:gd name="T35" fmla="*/ 104555 h 346557"/>
                <a:gd name="T36" fmla="*/ 0 w 228265"/>
                <a:gd name="T37" fmla="*/ 135519 h 346557"/>
                <a:gd name="T38" fmla="*/ 7577 w 228265"/>
                <a:gd name="T39" fmla="*/ 157597 h 346557"/>
                <a:gd name="T40" fmla="*/ 13183 w 228265"/>
                <a:gd name="T41" fmla="*/ 164538 h 346557"/>
                <a:gd name="T42" fmla="*/ 18359 w 228265"/>
                <a:gd name="T43" fmla="*/ 167380 h 346557"/>
                <a:gd name="T44" fmla="*/ 29766 w 228265"/>
                <a:gd name="T45" fmla="*/ 169205 h 346557"/>
                <a:gd name="T46" fmla="*/ 35651 w 228265"/>
                <a:gd name="T47" fmla="*/ 166808 h 346557"/>
                <a:gd name="T48" fmla="*/ 38609 w 228265"/>
                <a:gd name="T49" fmla="*/ 164781 h 346557"/>
                <a:gd name="T50" fmla="*/ 60528 w 228265"/>
                <a:gd name="T51" fmla="*/ 158612 h 346557"/>
                <a:gd name="T52" fmla="*/ 95220 w 228265"/>
                <a:gd name="T53" fmla="*/ 137822 h 346557"/>
                <a:gd name="T54" fmla="*/ 139672 w 228265"/>
                <a:gd name="T55" fmla="*/ 125934 h 346557"/>
                <a:gd name="T56" fmla="*/ 155510 w 228265"/>
                <a:gd name="T57" fmla="*/ 126273 h 346557"/>
                <a:gd name="T58" fmla="*/ 171778 w 228265"/>
                <a:gd name="T59" fmla="*/ 132216 h 346557"/>
                <a:gd name="T60" fmla="*/ 206851 w 228265"/>
                <a:gd name="T61" fmla="*/ 154820 h 346557"/>
                <a:gd name="T62" fmla="*/ 216756 w 228265"/>
                <a:gd name="T63" fmla="*/ 168456 h 346557"/>
                <a:gd name="T64" fmla="*/ 227301 w 228265"/>
                <a:gd name="T65" fmla="*/ 202552 h 346557"/>
                <a:gd name="T66" fmla="*/ 227293 w 228265"/>
                <a:gd name="T67" fmla="*/ 214372 h 346557"/>
                <a:gd name="T68" fmla="*/ 223364 w 228265"/>
                <a:gd name="T69" fmla="*/ 255978 h 346557"/>
                <a:gd name="T70" fmla="*/ 216039 w 228265"/>
                <a:gd name="T71" fmla="*/ 279788 h 346557"/>
                <a:gd name="T72" fmla="*/ 210712 w 228265"/>
                <a:gd name="T73" fmla="*/ 291693 h 346557"/>
                <a:gd name="T74" fmla="*/ 202392 w 228265"/>
                <a:gd name="T75" fmla="*/ 300954 h 346557"/>
                <a:gd name="T76" fmla="*/ 193071 w 228265"/>
                <a:gd name="T77" fmla="*/ 309369 h 346557"/>
                <a:gd name="T78" fmla="*/ 185622 w 228265"/>
                <a:gd name="T79" fmla="*/ 319724 h 346557"/>
                <a:gd name="T80" fmla="*/ 181254 w 228265"/>
                <a:gd name="T81" fmla="*/ 323278 h 346557"/>
                <a:gd name="T82" fmla="*/ 136676 w 228265"/>
                <a:gd name="T83" fmla="*/ 342540 h 346557"/>
                <a:gd name="T84" fmla="*/ 123644 w 228265"/>
                <a:gd name="T85" fmla="*/ 346556 h 346557"/>
                <a:gd name="T86" fmla="*/ 114085 w 228265"/>
                <a:gd name="T87" fmla="*/ 344850 h 346557"/>
                <a:gd name="T88" fmla="*/ 97547 w 228265"/>
                <a:gd name="T89" fmla="*/ 340957 h 346557"/>
                <a:gd name="T90" fmla="*/ 86943 w 228265"/>
                <a:gd name="T91" fmla="*/ 339055 h 346557"/>
                <a:gd name="T92" fmla="*/ 74402 w 228265"/>
                <a:gd name="T93" fmla="*/ 333397 h 346557"/>
                <a:gd name="T94" fmla="*/ 60544 w 228265"/>
                <a:gd name="T95" fmla="*/ 330288 h 346557"/>
                <a:gd name="T96" fmla="*/ 58181 w 228265"/>
                <a:gd name="T97" fmla="*/ 328337 h 346557"/>
                <a:gd name="T98" fmla="*/ 53456 w 228265"/>
                <a:gd name="T99" fmla="*/ 321459 h 34655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8265"/>
                <a:gd name="T151" fmla="*/ 0 h 346557"/>
                <a:gd name="T152" fmla="*/ 228265 w 228265"/>
                <a:gd name="T153" fmla="*/ 346557 h 34655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8265" h="346557">
                  <a:moveTo>
                    <a:pt x="223120" y="17849"/>
                  </a:moveTo>
                  <a:lnTo>
                    <a:pt x="223120" y="17849"/>
                  </a:lnTo>
                  <a:lnTo>
                    <a:pt x="227860" y="13109"/>
                  </a:lnTo>
                  <a:lnTo>
                    <a:pt x="228264" y="11712"/>
                  </a:lnTo>
                  <a:lnTo>
                    <a:pt x="227542" y="10782"/>
                  </a:lnTo>
                  <a:lnTo>
                    <a:pt x="223993" y="9287"/>
                  </a:lnTo>
                  <a:lnTo>
                    <a:pt x="180013" y="8922"/>
                  </a:lnTo>
                  <a:lnTo>
                    <a:pt x="139692" y="8920"/>
                  </a:lnTo>
                  <a:lnTo>
                    <a:pt x="121892" y="7927"/>
                  </a:lnTo>
                  <a:lnTo>
                    <a:pt x="87311" y="542"/>
                  </a:lnTo>
                  <a:lnTo>
                    <a:pt x="50601" y="0"/>
                  </a:lnTo>
                  <a:lnTo>
                    <a:pt x="48576" y="988"/>
                  </a:lnTo>
                  <a:lnTo>
                    <a:pt x="47226" y="2640"/>
                  </a:lnTo>
                  <a:lnTo>
                    <a:pt x="44734" y="7121"/>
                  </a:lnTo>
                  <a:lnTo>
                    <a:pt x="38745" y="15222"/>
                  </a:lnTo>
                  <a:lnTo>
                    <a:pt x="28744" y="38900"/>
                  </a:lnTo>
                  <a:lnTo>
                    <a:pt x="14642" y="60921"/>
                  </a:lnTo>
                  <a:lnTo>
                    <a:pt x="1967" y="104555"/>
                  </a:lnTo>
                  <a:lnTo>
                    <a:pt x="0" y="135519"/>
                  </a:lnTo>
                  <a:lnTo>
                    <a:pt x="7577" y="157597"/>
                  </a:lnTo>
                  <a:lnTo>
                    <a:pt x="13183" y="164538"/>
                  </a:lnTo>
                  <a:lnTo>
                    <a:pt x="18359" y="167380"/>
                  </a:lnTo>
                  <a:lnTo>
                    <a:pt x="29766" y="169205"/>
                  </a:lnTo>
                  <a:lnTo>
                    <a:pt x="35651" y="166808"/>
                  </a:lnTo>
                  <a:lnTo>
                    <a:pt x="38609" y="164781"/>
                  </a:lnTo>
                  <a:lnTo>
                    <a:pt x="60528" y="158612"/>
                  </a:lnTo>
                  <a:lnTo>
                    <a:pt x="95220" y="137822"/>
                  </a:lnTo>
                  <a:lnTo>
                    <a:pt x="139672" y="125934"/>
                  </a:lnTo>
                  <a:lnTo>
                    <a:pt x="155510" y="126273"/>
                  </a:lnTo>
                  <a:lnTo>
                    <a:pt x="171778" y="132216"/>
                  </a:lnTo>
                  <a:lnTo>
                    <a:pt x="206851" y="154820"/>
                  </a:lnTo>
                  <a:lnTo>
                    <a:pt x="216756" y="168456"/>
                  </a:lnTo>
                  <a:lnTo>
                    <a:pt x="227301" y="202552"/>
                  </a:lnTo>
                  <a:lnTo>
                    <a:pt x="227293" y="214372"/>
                  </a:lnTo>
                  <a:lnTo>
                    <a:pt x="223364" y="255978"/>
                  </a:lnTo>
                  <a:lnTo>
                    <a:pt x="216039" y="279788"/>
                  </a:lnTo>
                  <a:lnTo>
                    <a:pt x="210712" y="291693"/>
                  </a:lnTo>
                  <a:lnTo>
                    <a:pt x="202392" y="300954"/>
                  </a:lnTo>
                  <a:lnTo>
                    <a:pt x="193071" y="309369"/>
                  </a:lnTo>
                  <a:lnTo>
                    <a:pt x="185622" y="319724"/>
                  </a:lnTo>
                  <a:lnTo>
                    <a:pt x="181254" y="323278"/>
                  </a:lnTo>
                  <a:lnTo>
                    <a:pt x="136676" y="342540"/>
                  </a:lnTo>
                  <a:lnTo>
                    <a:pt x="123644" y="346556"/>
                  </a:lnTo>
                  <a:lnTo>
                    <a:pt x="114085" y="344850"/>
                  </a:lnTo>
                  <a:lnTo>
                    <a:pt x="97547" y="340957"/>
                  </a:lnTo>
                  <a:lnTo>
                    <a:pt x="86943" y="339055"/>
                  </a:lnTo>
                  <a:lnTo>
                    <a:pt x="74402" y="333397"/>
                  </a:lnTo>
                  <a:lnTo>
                    <a:pt x="60544" y="330288"/>
                  </a:lnTo>
                  <a:lnTo>
                    <a:pt x="58181" y="328337"/>
                  </a:lnTo>
                  <a:lnTo>
                    <a:pt x="53456" y="321459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2200"/>
            </a:p>
          </p:txBody>
        </p:sp>
        <p:sp>
          <p:nvSpPr>
            <p:cNvPr id="30" name="SMARTInkShape-16"/>
            <p:cNvSpPr>
              <a:spLocks/>
            </p:cNvSpPr>
            <p:nvPr/>
          </p:nvSpPr>
          <p:spPr bwMode="auto">
            <a:xfrm>
              <a:off x="1599655" y="3875484"/>
              <a:ext cx="141635" cy="166783"/>
            </a:xfrm>
            <a:custGeom>
              <a:avLst/>
              <a:gdLst>
                <a:gd name="T0" fmla="*/ 7689 w 141635"/>
                <a:gd name="T1" fmla="*/ 17860 h 166783"/>
                <a:gd name="T2" fmla="*/ 7689 w 141635"/>
                <a:gd name="T3" fmla="*/ 17860 h 166783"/>
                <a:gd name="T4" fmla="*/ 0 w 141635"/>
                <a:gd name="T5" fmla="*/ 17860 h 166783"/>
                <a:gd name="T6" fmla="*/ 19545 w 141635"/>
                <a:gd name="T7" fmla="*/ 55379 h 166783"/>
                <a:gd name="T8" fmla="*/ 39640 w 141635"/>
                <a:gd name="T9" fmla="*/ 93319 h 166783"/>
                <a:gd name="T10" fmla="*/ 52181 w 141635"/>
                <a:gd name="T11" fmla="*/ 132682 h 166783"/>
                <a:gd name="T12" fmla="*/ 61221 w 141635"/>
                <a:gd name="T13" fmla="*/ 155069 h 166783"/>
                <a:gd name="T14" fmla="*/ 67199 w 141635"/>
                <a:gd name="T15" fmla="*/ 163177 h 166783"/>
                <a:gd name="T16" fmla="*/ 73164 w 141635"/>
                <a:gd name="T17" fmla="*/ 166782 h 166783"/>
                <a:gd name="T18" fmla="*/ 81768 w 141635"/>
                <a:gd name="T19" fmla="*/ 165738 h 166783"/>
                <a:gd name="T20" fmla="*/ 86841 w 141635"/>
                <a:gd name="T21" fmla="*/ 164070 h 166783"/>
                <a:gd name="T22" fmla="*/ 90222 w 141635"/>
                <a:gd name="T23" fmla="*/ 161966 h 166783"/>
                <a:gd name="T24" fmla="*/ 92477 w 141635"/>
                <a:gd name="T25" fmla="*/ 159571 h 166783"/>
                <a:gd name="T26" fmla="*/ 108666 w 141635"/>
                <a:gd name="T27" fmla="*/ 130449 h 166783"/>
                <a:gd name="T28" fmla="*/ 116270 w 141635"/>
                <a:gd name="T29" fmla="*/ 88019 h 166783"/>
                <a:gd name="T30" fmla="*/ 127033 w 141635"/>
                <a:gd name="T31" fmla="*/ 46160 h 166783"/>
                <a:gd name="T32" fmla="*/ 140475 w 141635"/>
                <a:gd name="T33" fmla="*/ 12692 h 166783"/>
                <a:gd name="T34" fmla="*/ 141634 w 141635"/>
                <a:gd name="T35" fmla="*/ 0 h 16678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1635"/>
                <a:gd name="T55" fmla="*/ 0 h 166783"/>
                <a:gd name="T56" fmla="*/ 141635 w 141635"/>
                <a:gd name="T57" fmla="*/ 166783 h 16678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1635" h="166783">
                  <a:moveTo>
                    <a:pt x="7689" y="17860"/>
                  </a:moveTo>
                  <a:lnTo>
                    <a:pt x="7689" y="17860"/>
                  </a:lnTo>
                  <a:lnTo>
                    <a:pt x="0" y="17860"/>
                  </a:lnTo>
                  <a:lnTo>
                    <a:pt x="19545" y="55379"/>
                  </a:lnTo>
                  <a:lnTo>
                    <a:pt x="39640" y="93319"/>
                  </a:lnTo>
                  <a:lnTo>
                    <a:pt x="52181" y="132682"/>
                  </a:lnTo>
                  <a:lnTo>
                    <a:pt x="61221" y="155069"/>
                  </a:lnTo>
                  <a:lnTo>
                    <a:pt x="67199" y="163177"/>
                  </a:lnTo>
                  <a:lnTo>
                    <a:pt x="73164" y="166782"/>
                  </a:lnTo>
                  <a:lnTo>
                    <a:pt x="81768" y="165738"/>
                  </a:lnTo>
                  <a:lnTo>
                    <a:pt x="86841" y="164070"/>
                  </a:lnTo>
                  <a:lnTo>
                    <a:pt x="90222" y="161966"/>
                  </a:lnTo>
                  <a:lnTo>
                    <a:pt x="92477" y="159571"/>
                  </a:lnTo>
                  <a:lnTo>
                    <a:pt x="108666" y="130449"/>
                  </a:lnTo>
                  <a:lnTo>
                    <a:pt x="116270" y="88019"/>
                  </a:lnTo>
                  <a:lnTo>
                    <a:pt x="127033" y="46160"/>
                  </a:lnTo>
                  <a:lnTo>
                    <a:pt x="140475" y="12692"/>
                  </a:lnTo>
                  <a:lnTo>
                    <a:pt x="141634" y="0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2200"/>
            </a:p>
          </p:txBody>
        </p:sp>
        <p:sp>
          <p:nvSpPr>
            <p:cNvPr id="31" name="SMARTInkShape-17"/>
            <p:cNvSpPr>
              <a:spLocks/>
            </p:cNvSpPr>
            <p:nvPr/>
          </p:nvSpPr>
          <p:spPr bwMode="auto">
            <a:xfrm>
              <a:off x="1743494" y="3886300"/>
              <a:ext cx="158530" cy="140019"/>
            </a:xfrm>
            <a:custGeom>
              <a:avLst/>
              <a:gdLst>
                <a:gd name="T0" fmla="*/ 24584 w 158530"/>
                <a:gd name="T1" fmla="*/ 105270 h 140019"/>
                <a:gd name="T2" fmla="*/ 24584 w 158530"/>
                <a:gd name="T3" fmla="*/ 105270 h 140019"/>
                <a:gd name="T4" fmla="*/ 31713 w 158530"/>
                <a:gd name="T5" fmla="*/ 97149 h 140019"/>
                <a:gd name="T6" fmla="*/ 66825 w 158530"/>
                <a:gd name="T7" fmla="*/ 54468 h 140019"/>
                <a:gd name="T8" fmla="*/ 79543 w 158530"/>
                <a:gd name="T9" fmla="*/ 41490 h 140019"/>
                <a:gd name="T10" fmla="*/ 83737 w 158530"/>
                <a:gd name="T11" fmla="*/ 31944 h 140019"/>
                <a:gd name="T12" fmla="*/ 86896 w 158530"/>
                <a:gd name="T13" fmla="*/ 4480 h 140019"/>
                <a:gd name="T14" fmla="*/ 85969 w 158530"/>
                <a:gd name="T15" fmla="*/ 2358 h 140019"/>
                <a:gd name="T16" fmla="*/ 84359 w 158530"/>
                <a:gd name="T17" fmla="*/ 943 h 140019"/>
                <a:gd name="T18" fmla="*/ 82293 w 158530"/>
                <a:gd name="T19" fmla="*/ 0 h 140019"/>
                <a:gd name="T20" fmla="*/ 74706 w 158530"/>
                <a:gd name="T21" fmla="*/ 4244 h 140019"/>
                <a:gd name="T22" fmla="*/ 33340 w 158530"/>
                <a:gd name="T23" fmla="*/ 35404 h 140019"/>
                <a:gd name="T24" fmla="*/ 13048 w 158530"/>
                <a:gd name="T25" fmla="*/ 56559 h 140019"/>
                <a:gd name="T26" fmla="*/ 2755 w 158530"/>
                <a:gd name="T27" fmla="*/ 78931 h 140019"/>
                <a:gd name="T28" fmla="*/ 0 w 158530"/>
                <a:gd name="T29" fmla="*/ 92241 h 140019"/>
                <a:gd name="T30" fmla="*/ 1421 w 158530"/>
                <a:gd name="T31" fmla="*/ 102126 h 140019"/>
                <a:gd name="T32" fmla="*/ 10418 w 158530"/>
                <a:gd name="T33" fmla="*/ 121296 h 140019"/>
                <a:gd name="T34" fmla="*/ 23910 w 158530"/>
                <a:gd name="T35" fmla="*/ 129922 h 140019"/>
                <a:gd name="T36" fmla="*/ 44128 w 158530"/>
                <a:gd name="T37" fmla="*/ 136070 h 140019"/>
                <a:gd name="T38" fmla="*/ 86947 w 158530"/>
                <a:gd name="T39" fmla="*/ 140018 h 140019"/>
                <a:gd name="T40" fmla="*/ 99926 w 158530"/>
                <a:gd name="T41" fmla="*/ 139565 h 140019"/>
                <a:gd name="T42" fmla="*/ 141821 w 158530"/>
                <a:gd name="T43" fmla="*/ 131857 h 140019"/>
                <a:gd name="T44" fmla="*/ 150442 w 158530"/>
                <a:gd name="T45" fmla="*/ 127670 h 140019"/>
                <a:gd name="T46" fmla="*/ 153138 w 158530"/>
                <a:gd name="T47" fmla="*/ 125164 h 140019"/>
                <a:gd name="T48" fmla="*/ 158529 w 158530"/>
                <a:gd name="T49" fmla="*/ 114200 h 1400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8530"/>
                <a:gd name="T76" fmla="*/ 0 h 140019"/>
                <a:gd name="T77" fmla="*/ 158530 w 158530"/>
                <a:gd name="T78" fmla="*/ 140019 h 1400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8530" h="140019">
                  <a:moveTo>
                    <a:pt x="24584" y="105270"/>
                  </a:moveTo>
                  <a:lnTo>
                    <a:pt x="24584" y="105270"/>
                  </a:lnTo>
                  <a:lnTo>
                    <a:pt x="31713" y="97149"/>
                  </a:lnTo>
                  <a:lnTo>
                    <a:pt x="66825" y="54468"/>
                  </a:lnTo>
                  <a:lnTo>
                    <a:pt x="79543" y="41490"/>
                  </a:lnTo>
                  <a:lnTo>
                    <a:pt x="83737" y="31944"/>
                  </a:lnTo>
                  <a:lnTo>
                    <a:pt x="86896" y="4480"/>
                  </a:lnTo>
                  <a:lnTo>
                    <a:pt x="85969" y="2358"/>
                  </a:lnTo>
                  <a:lnTo>
                    <a:pt x="84359" y="943"/>
                  </a:lnTo>
                  <a:lnTo>
                    <a:pt x="82293" y="0"/>
                  </a:lnTo>
                  <a:lnTo>
                    <a:pt x="74706" y="4244"/>
                  </a:lnTo>
                  <a:lnTo>
                    <a:pt x="33340" y="35404"/>
                  </a:lnTo>
                  <a:lnTo>
                    <a:pt x="13048" y="56559"/>
                  </a:lnTo>
                  <a:lnTo>
                    <a:pt x="2755" y="78931"/>
                  </a:lnTo>
                  <a:lnTo>
                    <a:pt x="0" y="92241"/>
                  </a:lnTo>
                  <a:lnTo>
                    <a:pt x="1421" y="102126"/>
                  </a:lnTo>
                  <a:lnTo>
                    <a:pt x="10418" y="121296"/>
                  </a:lnTo>
                  <a:lnTo>
                    <a:pt x="23910" y="129922"/>
                  </a:lnTo>
                  <a:lnTo>
                    <a:pt x="44128" y="136070"/>
                  </a:lnTo>
                  <a:lnTo>
                    <a:pt x="86947" y="140018"/>
                  </a:lnTo>
                  <a:lnTo>
                    <a:pt x="99926" y="139565"/>
                  </a:lnTo>
                  <a:lnTo>
                    <a:pt x="141821" y="131857"/>
                  </a:lnTo>
                  <a:lnTo>
                    <a:pt x="150442" y="127670"/>
                  </a:lnTo>
                  <a:lnTo>
                    <a:pt x="153138" y="125164"/>
                  </a:lnTo>
                  <a:lnTo>
                    <a:pt x="158529" y="114200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2200"/>
            </a:p>
          </p:txBody>
        </p:sp>
        <p:sp>
          <p:nvSpPr>
            <p:cNvPr id="32" name="SMARTInkShape-18"/>
            <p:cNvSpPr>
              <a:spLocks/>
            </p:cNvSpPr>
            <p:nvPr/>
          </p:nvSpPr>
          <p:spPr bwMode="auto">
            <a:xfrm>
              <a:off x="1973461" y="3796358"/>
              <a:ext cx="142876" cy="16620"/>
            </a:xfrm>
            <a:custGeom>
              <a:avLst/>
              <a:gdLst>
                <a:gd name="T0" fmla="*/ 0 w 142876"/>
                <a:gd name="T1" fmla="*/ 7689 h 16620"/>
                <a:gd name="T2" fmla="*/ 0 w 142876"/>
                <a:gd name="T3" fmla="*/ 7689 h 16620"/>
                <a:gd name="T4" fmla="*/ 4740 w 142876"/>
                <a:gd name="T5" fmla="*/ 2948 h 16620"/>
                <a:gd name="T6" fmla="*/ 21910 w 142876"/>
                <a:gd name="T7" fmla="*/ 0 h 16620"/>
                <a:gd name="T8" fmla="*/ 61265 w 142876"/>
                <a:gd name="T9" fmla="*/ 1568 h 16620"/>
                <a:gd name="T10" fmla="*/ 105147 w 142876"/>
                <a:gd name="T11" fmla="*/ 11220 h 16620"/>
                <a:gd name="T12" fmla="*/ 142875 w 142876"/>
                <a:gd name="T13" fmla="*/ 16619 h 166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2876"/>
                <a:gd name="T22" fmla="*/ 0 h 16620"/>
                <a:gd name="T23" fmla="*/ 142876 w 142876"/>
                <a:gd name="T24" fmla="*/ 16620 h 166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2876" h="16620">
                  <a:moveTo>
                    <a:pt x="0" y="7689"/>
                  </a:moveTo>
                  <a:lnTo>
                    <a:pt x="0" y="7689"/>
                  </a:lnTo>
                  <a:lnTo>
                    <a:pt x="4740" y="2948"/>
                  </a:lnTo>
                  <a:lnTo>
                    <a:pt x="21910" y="0"/>
                  </a:lnTo>
                  <a:lnTo>
                    <a:pt x="61265" y="1568"/>
                  </a:lnTo>
                  <a:lnTo>
                    <a:pt x="105147" y="11220"/>
                  </a:lnTo>
                  <a:lnTo>
                    <a:pt x="142875" y="16619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2200"/>
            </a:p>
          </p:txBody>
        </p:sp>
        <p:sp>
          <p:nvSpPr>
            <p:cNvPr id="33" name="SMARTInkShape-19"/>
            <p:cNvSpPr>
              <a:spLocks/>
            </p:cNvSpPr>
            <p:nvPr/>
          </p:nvSpPr>
          <p:spPr bwMode="auto">
            <a:xfrm>
              <a:off x="2000250" y="3920133"/>
              <a:ext cx="187524" cy="1"/>
            </a:xfrm>
            <a:custGeom>
              <a:avLst/>
              <a:gdLst>
                <a:gd name="T0" fmla="*/ 0 w 187524"/>
                <a:gd name="T1" fmla="*/ 0 h 1"/>
                <a:gd name="T2" fmla="*/ 0 w 187524"/>
                <a:gd name="T3" fmla="*/ 0 h 1"/>
                <a:gd name="T4" fmla="*/ 42900 w 187524"/>
                <a:gd name="T5" fmla="*/ 0 h 1"/>
                <a:gd name="T6" fmla="*/ 82998 w 187524"/>
                <a:gd name="T7" fmla="*/ 0 h 1"/>
                <a:gd name="T8" fmla="*/ 126457 w 187524"/>
                <a:gd name="T9" fmla="*/ 0 h 1"/>
                <a:gd name="T10" fmla="*/ 187523 w 187524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524"/>
                <a:gd name="T19" fmla="*/ 0 h 1"/>
                <a:gd name="T20" fmla="*/ 187524 w 187524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524" h="1">
                  <a:moveTo>
                    <a:pt x="0" y="0"/>
                  </a:moveTo>
                  <a:lnTo>
                    <a:pt x="0" y="0"/>
                  </a:lnTo>
                  <a:lnTo>
                    <a:pt x="42900" y="0"/>
                  </a:lnTo>
                  <a:lnTo>
                    <a:pt x="82998" y="0"/>
                  </a:lnTo>
                  <a:lnTo>
                    <a:pt x="126457" y="0"/>
                  </a:lnTo>
                  <a:lnTo>
                    <a:pt x="187523" y="0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2200"/>
            </a:p>
          </p:txBody>
        </p:sp>
        <p:sp>
          <p:nvSpPr>
            <p:cNvPr id="34" name="SMARTInkShape-20"/>
            <p:cNvSpPr>
              <a:spLocks/>
            </p:cNvSpPr>
            <p:nvPr/>
          </p:nvSpPr>
          <p:spPr bwMode="auto">
            <a:xfrm>
              <a:off x="2312953" y="3714750"/>
              <a:ext cx="8767" cy="339329"/>
            </a:xfrm>
            <a:custGeom>
              <a:avLst/>
              <a:gdLst>
                <a:gd name="T0" fmla="*/ 8766 w 8767"/>
                <a:gd name="T1" fmla="*/ 0 h 339329"/>
                <a:gd name="T2" fmla="*/ 8766 w 8767"/>
                <a:gd name="T3" fmla="*/ 0 h 339329"/>
                <a:gd name="T4" fmla="*/ 7774 w 8767"/>
                <a:gd name="T5" fmla="*/ 9113 h 339329"/>
                <a:gd name="T6" fmla="*/ 1698 w 8767"/>
                <a:gd name="T7" fmla="*/ 42811 h 339329"/>
                <a:gd name="T8" fmla="*/ 388 w 8767"/>
                <a:gd name="T9" fmla="*/ 85114 h 339329"/>
                <a:gd name="T10" fmla="*/ 0 w 8767"/>
                <a:gd name="T11" fmla="*/ 127414 h 339329"/>
                <a:gd name="T12" fmla="*/ 2530 w 8767"/>
                <a:gd name="T13" fmla="*/ 166737 h 339329"/>
                <a:gd name="T14" fmla="*/ 5995 w 8767"/>
                <a:gd name="T15" fmla="*/ 199121 h 339329"/>
                <a:gd name="T16" fmla="*/ 7534 w 8767"/>
                <a:gd name="T17" fmla="*/ 233357 h 339329"/>
                <a:gd name="T18" fmla="*/ 8522 w 8767"/>
                <a:gd name="T19" fmla="*/ 277312 h 339329"/>
                <a:gd name="T20" fmla="*/ 8717 w 8767"/>
                <a:gd name="T21" fmla="*/ 316862 h 339329"/>
                <a:gd name="T22" fmla="*/ 8766 w 8767"/>
                <a:gd name="T23" fmla="*/ 339328 h 3393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767"/>
                <a:gd name="T37" fmla="*/ 0 h 339329"/>
                <a:gd name="T38" fmla="*/ 8767 w 8767"/>
                <a:gd name="T39" fmla="*/ 339329 h 3393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767" h="339329">
                  <a:moveTo>
                    <a:pt x="8766" y="0"/>
                  </a:moveTo>
                  <a:lnTo>
                    <a:pt x="8766" y="0"/>
                  </a:lnTo>
                  <a:lnTo>
                    <a:pt x="7774" y="9113"/>
                  </a:lnTo>
                  <a:lnTo>
                    <a:pt x="1698" y="42811"/>
                  </a:lnTo>
                  <a:lnTo>
                    <a:pt x="388" y="85114"/>
                  </a:lnTo>
                  <a:lnTo>
                    <a:pt x="0" y="127414"/>
                  </a:lnTo>
                  <a:lnTo>
                    <a:pt x="2530" y="166737"/>
                  </a:lnTo>
                  <a:lnTo>
                    <a:pt x="5995" y="199121"/>
                  </a:lnTo>
                  <a:lnTo>
                    <a:pt x="7534" y="233357"/>
                  </a:lnTo>
                  <a:lnTo>
                    <a:pt x="8522" y="277312"/>
                  </a:lnTo>
                  <a:lnTo>
                    <a:pt x="8717" y="316862"/>
                  </a:lnTo>
                  <a:lnTo>
                    <a:pt x="8766" y="339328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2200"/>
            </a:p>
          </p:txBody>
        </p:sp>
        <p:sp>
          <p:nvSpPr>
            <p:cNvPr id="35" name="SMARTInkShape-21"/>
            <p:cNvSpPr>
              <a:spLocks/>
            </p:cNvSpPr>
            <p:nvPr/>
          </p:nvSpPr>
          <p:spPr bwMode="auto">
            <a:xfrm>
              <a:off x="2412887" y="3667600"/>
              <a:ext cx="183755" cy="337225"/>
            </a:xfrm>
            <a:custGeom>
              <a:avLst/>
              <a:gdLst>
                <a:gd name="T0" fmla="*/ 60636 w 183755"/>
                <a:gd name="T1" fmla="*/ 38220 h 337225"/>
                <a:gd name="T2" fmla="*/ 60636 w 183755"/>
                <a:gd name="T3" fmla="*/ 38220 h 337225"/>
                <a:gd name="T4" fmla="*/ 60636 w 183755"/>
                <a:gd name="T5" fmla="*/ 33480 h 337225"/>
                <a:gd name="T6" fmla="*/ 59644 w 183755"/>
                <a:gd name="T7" fmla="*/ 33076 h 337225"/>
                <a:gd name="T8" fmla="*/ 55896 w 183755"/>
                <a:gd name="T9" fmla="*/ 35272 h 337225"/>
                <a:gd name="T10" fmla="*/ 48208 w 183755"/>
                <a:gd name="T11" fmla="*/ 46828 h 337225"/>
                <a:gd name="T12" fmla="*/ 31133 w 183755"/>
                <a:gd name="T13" fmla="*/ 89294 h 337225"/>
                <a:gd name="T14" fmla="*/ 17829 w 183755"/>
                <a:gd name="T15" fmla="*/ 129421 h 337225"/>
                <a:gd name="T16" fmla="*/ 7604 w 183755"/>
                <a:gd name="T17" fmla="*/ 167438 h 337225"/>
                <a:gd name="T18" fmla="*/ 0 w 183755"/>
                <a:gd name="T19" fmla="*/ 206950 h 337225"/>
                <a:gd name="T20" fmla="*/ 1021 w 183755"/>
                <a:gd name="T21" fmla="*/ 250634 h 337225"/>
                <a:gd name="T22" fmla="*/ 10561 w 183755"/>
                <a:gd name="T23" fmla="*/ 287689 h 337225"/>
                <a:gd name="T24" fmla="*/ 15347 w 183755"/>
                <a:gd name="T25" fmla="*/ 299783 h 337225"/>
                <a:gd name="T26" fmla="*/ 31247 w 183755"/>
                <a:gd name="T27" fmla="*/ 318512 h 337225"/>
                <a:gd name="T28" fmla="*/ 50551 w 183755"/>
                <a:gd name="T29" fmla="*/ 331466 h 337225"/>
                <a:gd name="T30" fmla="*/ 69053 w 183755"/>
                <a:gd name="T31" fmla="*/ 337224 h 337225"/>
                <a:gd name="T32" fmla="*/ 100943 w 183755"/>
                <a:gd name="T33" fmla="*/ 335725 h 337225"/>
                <a:gd name="T34" fmla="*/ 135528 w 183755"/>
                <a:gd name="T35" fmla="*/ 319516 h 337225"/>
                <a:gd name="T36" fmla="*/ 156689 w 183755"/>
                <a:gd name="T37" fmla="*/ 300602 h 337225"/>
                <a:gd name="T38" fmla="*/ 176044 w 183755"/>
                <a:gd name="T39" fmla="*/ 260737 h 337225"/>
                <a:gd name="T40" fmla="*/ 181382 w 183755"/>
                <a:gd name="T41" fmla="*/ 240304 h 337225"/>
                <a:gd name="T42" fmla="*/ 183754 w 183755"/>
                <a:gd name="T43" fmla="*/ 211379 h 337225"/>
                <a:gd name="T44" fmla="*/ 182163 w 183755"/>
                <a:gd name="T45" fmla="*/ 178680 h 337225"/>
                <a:gd name="T46" fmla="*/ 175688 w 183755"/>
                <a:gd name="T47" fmla="*/ 134739 h 337225"/>
                <a:gd name="T48" fmla="*/ 164612 w 183755"/>
                <a:gd name="T49" fmla="*/ 93225 h 337225"/>
                <a:gd name="T50" fmla="*/ 140193 w 183755"/>
                <a:gd name="T51" fmla="*/ 51760 h 337225"/>
                <a:gd name="T52" fmla="*/ 127745 w 183755"/>
                <a:gd name="T53" fmla="*/ 32332 h 337225"/>
                <a:gd name="T54" fmla="*/ 96336 w 183755"/>
                <a:gd name="T55" fmla="*/ 2081 h 337225"/>
                <a:gd name="T56" fmla="*/ 92374 w 183755"/>
                <a:gd name="T57" fmla="*/ 237 h 337225"/>
                <a:gd name="T58" fmla="*/ 88740 w 183755"/>
                <a:gd name="T59" fmla="*/ 0 h 337225"/>
                <a:gd name="T60" fmla="*/ 85325 w 183755"/>
                <a:gd name="T61" fmla="*/ 833 h 337225"/>
                <a:gd name="T62" fmla="*/ 60636 w 183755"/>
                <a:gd name="T63" fmla="*/ 29291 h 337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3755"/>
                <a:gd name="T97" fmla="*/ 0 h 337225"/>
                <a:gd name="T98" fmla="*/ 183755 w 183755"/>
                <a:gd name="T99" fmla="*/ 337225 h 3372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3755" h="337225">
                  <a:moveTo>
                    <a:pt x="60636" y="38220"/>
                  </a:moveTo>
                  <a:lnTo>
                    <a:pt x="60636" y="38220"/>
                  </a:lnTo>
                  <a:lnTo>
                    <a:pt x="60636" y="33480"/>
                  </a:lnTo>
                  <a:lnTo>
                    <a:pt x="59644" y="33076"/>
                  </a:lnTo>
                  <a:lnTo>
                    <a:pt x="55896" y="35272"/>
                  </a:lnTo>
                  <a:lnTo>
                    <a:pt x="48208" y="46828"/>
                  </a:lnTo>
                  <a:lnTo>
                    <a:pt x="31133" y="89294"/>
                  </a:lnTo>
                  <a:lnTo>
                    <a:pt x="17829" y="129421"/>
                  </a:lnTo>
                  <a:lnTo>
                    <a:pt x="7604" y="167438"/>
                  </a:lnTo>
                  <a:lnTo>
                    <a:pt x="0" y="206950"/>
                  </a:lnTo>
                  <a:lnTo>
                    <a:pt x="1021" y="250634"/>
                  </a:lnTo>
                  <a:lnTo>
                    <a:pt x="10561" y="287689"/>
                  </a:lnTo>
                  <a:lnTo>
                    <a:pt x="15347" y="299783"/>
                  </a:lnTo>
                  <a:lnTo>
                    <a:pt x="31247" y="318512"/>
                  </a:lnTo>
                  <a:lnTo>
                    <a:pt x="50551" y="331466"/>
                  </a:lnTo>
                  <a:lnTo>
                    <a:pt x="69053" y="337224"/>
                  </a:lnTo>
                  <a:lnTo>
                    <a:pt x="100943" y="335725"/>
                  </a:lnTo>
                  <a:lnTo>
                    <a:pt x="135528" y="319516"/>
                  </a:lnTo>
                  <a:lnTo>
                    <a:pt x="156689" y="300602"/>
                  </a:lnTo>
                  <a:lnTo>
                    <a:pt x="176044" y="260737"/>
                  </a:lnTo>
                  <a:lnTo>
                    <a:pt x="181382" y="240304"/>
                  </a:lnTo>
                  <a:lnTo>
                    <a:pt x="183754" y="211379"/>
                  </a:lnTo>
                  <a:lnTo>
                    <a:pt x="182163" y="178680"/>
                  </a:lnTo>
                  <a:lnTo>
                    <a:pt x="175688" y="134739"/>
                  </a:lnTo>
                  <a:lnTo>
                    <a:pt x="164612" y="93225"/>
                  </a:lnTo>
                  <a:lnTo>
                    <a:pt x="140193" y="51760"/>
                  </a:lnTo>
                  <a:lnTo>
                    <a:pt x="127745" y="32332"/>
                  </a:lnTo>
                  <a:lnTo>
                    <a:pt x="96336" y="2081"/>
                  </a:lnTo>
                  <a:lnTo>
                    <a:pt x="92374" y="237"/>
                  </a:lnTo>
                  <a:lnTo>
                    <a:pt x="88740" y="0"/>
                  </a:lnTo>
                  <a:lnTo>
                    <a:pt x="85325" y="833"/>
                  </a:lnTo>
                  <a:lnTo>
                    <a:pt x="60636" y="29291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2200"/>
            </a:p>
          </p:txBody>
        </p:sp>
        <p:sp>
          <p:nvSpPr>
            <p:cNvPr id="36" name="SMARTInkShape-22"/>
            <p:cNvSpPr>
              <a:spLocks/>
            </p:cNvSpPr>
            <p:nvPr/>
          </p:nvSpPr>
          <p:spPr bwMode="auto">
            <a:xfrm>
              <a:off x="2696875" y="3821906"/>
              <a:ext cx="98118" cy="166169"/>
            </a:xfrm>
            <a:custGeom>
              <a:avLst/>
              <a:gdLst>
                <a:gd name="T0" fmla="*/ 8820 w 98118"/>
                <a:gd name="T1" fmla="*/ 26789 h 166169"/>
                <a:gd name="T2" fmla="*/ 8820 w 98118"/>
                <a:gd name="T3" fmla="*/ 26789 h 166169"/>
                <a:gd name="T4" fmla="*/ 1132 w 98118"/>
                <a:gd name="T5" fmla="*/ 26789 h 166169"/>
                <a:gd name="T6" fmla="*/ 0 w 98118"/>
                <a:gd name="T7" fmla="*/ 64076 h 166169"/>
                <a:gd name="T8" fmla="*/ 2551 w 98118"/>
                <a:gd name="T9" fmla="*/ 102941 h 166169"/>
                <a:gd name="T10" fmla="*/ 12322 w 98118"/>
                <a:gd name="T11" fmla="*/ 137302 h 166169"/>
                <a:gd name="T12" fmla="*/ 32651 w 98118"/>
                <a:gd name="T13" fmla="*/ 165908 h 166169"/>
                <a:gd name="T14" fmla="*/ 34629 w 98118"/>
                <a:gd name="T15" fmla="*/ 166168 h 166169"/>
                <a:gd name="T16" fmla="*/ 39473 w 98118"/>
                <a:gd name="T17" fmla="*/ 163811 h 166169"/>
                <a:gd name="T18" fmla="*/ 56231 w 98118"/>
                <a:gd name="T19" fmla="*/ 129353 h 166169"/>
                <a:gd name="T20" fmla="*/ 76469 w 98118"/>
                <a:gd name="T21" fmla="*/ 86083 h 166169"/>
                <a:gd name="T22" fmla="*/ 86381 w 98118"/>
                <a:gd name="T23" fmla="*/ 46072 h 166169"/>
                <a:gd name="T24" fmla="*/ 91002 w 98118"/>
                <a:gd name="T25" fmla="*/ 20927 h 166169"/>
                <a:gd name="T26" fmla="*/ 98117 w 98118"/>
                <a:gd name="T27" fmla="*/ 0 h 1661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8118"/>
                <a:gd name="T43" fmla="*/ 0 h 166169"/>
                <a:gd name="T44" fmla="*/ 98118 w 98118"/>
                <a:gd name="T45" fmla="*/ 166169 h 1661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8118" h="166169">
                  <a:moveTo>
                    <a:pt x="8820" y="26789"/>
                  </a:moveTo>
                  <a:lnTo>
                    <a:pt x="8820" y="26789"/>
                  </a:lnTo>
                  <a:lnTo>
                    <a:pt x="1132" y="26789"/>
                  </a:lnTo>
                  <a:lnTo>
                    <a:pt x="0" y="64076"/>
                  </a:lnTo>
                  <a:lnTo>
                    <a:pt x="2551" y="102941"/>
                  </a:lnTo>
                  <a:lnTo>
                    <a:pt x="12322" y="137302"/>
                  </a:lnTo>
                  <a:lnTo>
                    <a:pt x="32651" y="165908"/>
                  </a:lnTo>
                  <a:lnTo>
                    <a:pt x="34629" y="166168"/>
                  </a:lnTo>
                  <a:lnTo>
                    <a:pt x="39473" y="163811"/>
                  </a:lnTo>
                  <a:lnTo>
                    <a:pt x="56231" y="129353"/>
                  </a:lnTo>
                  <a:lnTo>
                    <a:pt x="76469" y="86083"/>
                  </a:lnTo>
                  <a:lnTo>
                    <a:pt x="86381" y="46072"/>
                  </a:lnTo>
                  <a:lnTo>
                    <a:pt x="91002" y="20927"/>
                  </a:lnTo>
                  <a:lnTo>
                    <a:pt x="98117" y="0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2200"/>
            </a:p>
          </p:txBody>
        </p:sp>
        <p:sp>
          <p:nvSpPr>
            <p:cNvPr id="37" name="SMARTInkShape-23"/>
            <p:cNvSpPr>
              <a:spLocks/>
            </p:cNvSpPr>
            <p:nvPr/>
          </p:nvSpPr>
          <p:spPr bwMode="auto">
            <a:xfrm>
              <a:off x="2833522" y="3804625"/>
              <a:ext cx="193643" cy="202198"/>
            </a:xfrm>
            <a:custGeom>
              <a:avLst/>
              <a:gdLst>
                <a:gd name="T0" fmla="*/ 32908 w 193643"/>
                <a:gd name="T1" fmla="*/ 133367 h 202198"/>
                <a:gd name="T2" fmla="*/ 32908 w 193643"/>
                <a:gd name="T3" fmla="*/ 133367 h 202198"/>
                <a:gd name="T4" fmla="*/ 32908 w 193643"/>
                <a:gd name="T5" fmla="*/ 123886 h 202198"/>
                <a:gd name="T6" fmla="*/ 38199 w 193643"/>
                <a:gd name="T7" fmla="*/ 113940 h 202198"/>
                <a:gd name="T8" fmla="*/ 67201 w 193643"/>
                <a:gd name="T9" fmla="*/ 73744 h 202198"/>
                <a:gd name="T10" fmla="*/ 96765 w 193643"/>
                <a:gd name="T11" fmla="*/ 30421 h 202198"/>
                <a:gd name="T12" fmla="*/ 102099 w 193643"/>
                <a:gd name="T13" fmla="*/ 16434 h 202198"/>
                <a:gd name="T14" fmla="*/ 100863 w 193643"/>
                <a:gd name="T15" fmla="*/ 12747 h 202198"/>
                <a:gd name="T16" fmla="*/ 94199 w 193643"/>
                <a:gd name="T17" fmla="*/ 6006 h 202198"/>
                <a:gd name="T18" fmla="*/ 84622 w 193643"/>
                <a:gd name="T19" fmla="*/ 2348 h 202198"/>
                <a:gd name="T20" fmla="*/ 67046 w 193643"/>
                <a:gd name="T21" fmla="*/ 0 h 202198"/>
                <a:gd name="T22" fmla="*/ 47653 w 193643"/>
                <a:gd name="T23" fmla="*/ 9074 h 202198"/>
                <a:gd name="T24" fmla="*/ 23055 w 193643"/>
                <a:gd name="T25" fmla="*/ 29071 h 202198"/>
                <a:gd name="T26" fmla="*/ 11000 w 193643"/>
                <a:gd name="T27" fmla="*/ 47987 h 202198"/>
                <a:gd name="T28" fmla="*/ 1281 w 193643"/>
                <a:gd name="T29" fmla="*/ 75658 h 202198"/>
                <a:gd name="T30" fmla="*/ 0 w 193643"/>
                <a:gd name="T31" fmla="*/ 92836 h 202198"/>
                <a:gd name="T32" fmla="*/ 5849 w 193643"/>
                <a:gd name="T33" fmla="*/ 129405 h 202198"/>
                <a:gd name="T34" fmla="*/ 14598 w 193643"/>
                <a:gd name="T35" fmla="*/ 153765 h 202198"/>
                <a:gd name="T36" fmla="*/ 30392 w 193643"/>
                <a:gd name="T37" fmla="*/ 172529 h 202198"/>
                <a:gd name="T38" fmla="*/ 63389 w 193643"/>
                <a:gd name="T39" fmla="*/ 196004 h 202198"/>
                <a:gd name="T40" fmla="*/ 87580 w 193643"/>
                <a:gd name="T41" fmla="*/ 202197 h 202198"/>
                <a:gd name="T42" fmla="*/ 118339 w 193643"/>
                <a:gd name="T43" fmla="*/ 199292 h 202198"/>
                <a:gd name="T44" fmla="*/ 135700 w 193643"/>
                <a:gd name="T45" fmla="*/ 189456 h 202198"/>
                <a:gd name="T46" fmla="*/ 176740 w 193643"/>
                <a:gd name="T47" fmla="*/ 153109 h 202198"/>
                <a:gd name="T48" fmla="*/ 182350 w 193643"/>
                <a:gd name="T49" fmla="*/ 140760 h 202198"/>
                <a:gd name="T50" fmla="*/ 193642 w 193643"/>
                <a:gd name="T51" fmla="*/ 124438 h 20219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3643"/>
                <a:gd name="T79" fmla="*/ 0 h 202198"/>
                <a:gd name="T80" fmla="*/ 193643 w 193643"/>
                <a:gd name="T81" fmla="*/ 202198 h 20219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3643" h="202198">
                  <a:moveTo>
                    <a:pt x="32908" y="133367"/>
                  </a:moveTo>
                  <a:lnTo>
                    <a:pt x="32908" y="133367"/>
                  </a:lnTo>
                  <a:lnTo>
                    <a:pt x="32908" y="123886"/>
                  </a:lnTo>
                  <a:lnTo>
                    <a:pt x="38199" y="113940"/>
                  </a:lnTo>
                  <a:lnTo>
                    <a:pt x="67201" y="73744"/>
                  </a:lnTo>
                  <a:lnTo>
                    <a:pt x="96765" y="30421"/>
                  </a:lnTo>
                  <a:lnTo>
                    <a:pt x="102099" y="16434"/>
                  </a:lnTo>
                  <a:lnTo>
                    <a:pt x="100863" y="12747"/>
                  </a:lnTo>
                  <a:lnTo>
                    <a:pt x="94199" y="6006"/>
                  </a:lnTo>
                  <a:lnTo>
                    <a:pt x="84622" y="2348"/>
                  </a:lnTo>
                  <a:lnTo>
                    <a:pt x="67046" y="0"/>
                  </a:lnTo>
                  <a:lnTo>
                    <a:pt x="47653" y="9074"/>
                  </a:lnTo>
                  <a:lnTo>
                    <a:pt x="23055" y="29071"/>
                  </a:lnTo>
                  <a:lnTo>
                    <a:pt x="11000" y="47987"/>
                  </a:lnTo>
                  <a:lnTo>
                    <a:pt x="1281" y="75658"/>
                  </a:lnTo>
                  <a:lnTo>
                    <a:pt x="0" y="92836"/>
                  </a:lnTo>
                  <a:lnTo>
                    <a:pt x="5849" y="129405"/>
                  </a:lnTo>
                  <a:lnTo>
                    <a:pt x="14598" y="153765"/>
                  </a:lnTo>
                  <a:lnTo>
                    <a:pt x="30392" y="172529"/>
                  </a:lnTo>
                  <a:lnTo>
                    <a:pt x="63389" y="196004"/>
                  </a:lnTo>
                  <a:lnTo>
                    <a:pt x="87580" y="202197"/>
                  </a:lnTo>
                  <a:lnTo>
                    <a:pt x="118339" y="199292"/>
                  </a:lnTo>
                  <a:lnTo>
                    <a:pt x="135700" y="189456"/>
                  </a:lnTo>
                  <a:lnTo>
                    <a:pt x="176740" y="153109"/>
                  </a:lnTo>
                  <a:lnTo>
                    <a:pt x="182350" y="140760"/>
                  </a:lnTo>
                  <a:lnTo>
                    <a:pt x="193642" y="124438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2200"/>
            </a:p>
          </p:txBody>
        </p:sp>
      </p:grpSp>
    </p:spTree>
    <p:extLst>
      <p:ext uri="{BB962C8B-B14F-4D97-AF65-F5344CB8AC3E}">
        <p14:creationId xmlns:p14="http://schemas.microsoft.com/office/powerpoint/2010/main" val="414620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97</a:t>
            </a:fld>
            <a:endParaRPr lang="en-US"/>
          </a:p>
        </p:txBody>
      </p:sp>
      <p:pic>
        <p:nvPicPr>
          <p:cNvPr id="19" name="صورة 7">
            <a:extLst>
              <a:ext uri="{FF2B5EF4-FFF2-40B4-BE49-F238E27FC236}">
                <a16:creationId xmlns:a16="http://schemas.microsoft.com/office/drawing/2014/main" id="{F78C5B19-A32D-4D79-8030-B15439F36A9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0" name="Rectangle 15">
            <a:extLst>
              <a:ext uri="{FF2B5EF4-FFF2-40B4-BE49-F238E27FC236}">
                <a16:creationId xmlns:a16="http://schemas.microsoft.com/office/drawing/2014/main" id="{FB23E88F-7765-48FC-BC00-BD36F7304D68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4:  Chemical Bonding and Chemical Reactions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BC6C307-58EC-46AE-9DB3-4081D400BF12}"/>
              </a:ext>
            </a:extLst>
          </p:cNvPr>
          <p:cNvSpPr/>
          <p:nvPr/>
        </p:nvSpPr>
        <p:spPr>
          <a:xfrm>
            <a:off x="202070" y="782134"/>
            <a:ext cx="3095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C00000"/>
                </a:solidFill>
              </a:rPr>
              <a:t>4.12 Covalent Bonding</a:t>
            </a:r>
          </a:p>
        </p:txBody>
      </p:sp>
      <p:sp>
        <p:nvSpPr>
          <p:cNvPr id="38" name="Rectangle 37"/>
          <p:cNvSpPr>
            <a:spLocks noGrp="1" noChangeArrowheads="1"/>
          </p:cNvSpPr>
          <p:nvPr/>
        </p:nvSpPr>
        <p:spPr bwMode="auto">
          <a:xfrm>
            <a:off x="65228" y="1406173"/>
            <a:ext cx="1136477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200" dirty="0" smtClean="0"/>
              <a:t>Lewis theory of covalent bonding implies that the attractions between atoms are </a:t>
            </a:r>
            <a:r>
              <a:rPr lang="en-US" altLang="en-US" sz="2200" b="1" dirty="0" smtClean="0"/>
              <a:t>directional</a:t>
            </a:r>
            <a:r>
              <a:rPr lang="en-US" altLang="en-US" sz="2200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 smtClean="0"/>
              <a:t>The shared electrons are most stable between the bonding atoms.</a:t>
            </a:r>
          </a:p>
          <a:p>
            <a:pPr>
              <a:lnSpc>
                <a:spcPct val="90000"/>
              </a:lnSpc>
            </a:pPr>
            <a:endParaRPr lang="en-US" altLang="en-US" sz="2200" dirty="0" smtClean="0"/>
          </a:p>
          <a:p>
            <a:pPr>
              <a:lnSpc>
                <a:spcPct val="90000"/>
              </a:lnSpc>
            </a:pPr>
            <a:r>
              <a:rPr lang="en-US" altLang="en-US" sz="2200" dirty="0" smtClean="0"/>
              <a:t>Therefore, Lewis theory predicts covalently bonded compounds will be found as individual molecules.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 smtClean="0"/>
              <a:t>Rather than an array like ionic compounds</a:t>
            </a:r>
          </a:p>
          <a:p>
            <a:pPr>
              <a:lnSpc>
                <a:spcPct val="90000"/>
              </a:lnSpc>
            </a:pPr>
            <a:endParaRPr lang="en-US" altLang="en-US" sz="2200" dirty="0" smtClean="0">
              <a:solidFill>
                <a:srgbClr val="9966FF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200" b="1" dirty="0" smtClean="0">
                <a:solidFill>
                  <a:srgbClr val="9966FF"/>
                </a:solidFill>
              </a:rPr>
              <a:t>Compounds of nonmetals are made of individual  molecule units.</a:t>
            </a:r>
          </a:p>
          <a:p>
            <a:pPr>
              <a:lnSpc>
                <a:spcPct val="90000"/>
              </a:lnSpc>
            </a:pPr>
            <a:endParaRPr lang="en-US" altLang="en-US" sz="2200" dirty="0" smtClean="0"/>
          </a:p>
        </p:txBody>
      </p:sp>
      <p:pic>
        <p:nvPicPr>
          <p:cNvPr id="39" name="Picture 38" descr="09_05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" b="6262"/>
          <a:stretch>
            <a:fillRect/>
          </a:stretch>
        </p:blipFill>
        <p:spPr bwMode="auto">
          <a:xfrm>
            <a:off x="2621985" y="4462499"/>
            <a:ext cx="5834645" cy="274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941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covalentblue">
            <a:extLst>
              <a:ext uri="{FF2B5EF4-FFF2-40B4-BE49-F238E27FC236}">
                <a16:creationId xmlns:a16="http://schemas.microsoft.com/office/drawing/2014/main" id="{7E6AD20A-A05D-4A02-898C-950700E1A2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" y="83127"/>
            <a:ext cx="11253355" cy="717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3" name="WordArt 5">
            <a:extLst>
              <a:ext uri="{FF2B5EF4-FFF2-40B4-BE49-F238E27FC236}">
                <a16:creationId xmlns:a16="http://schemas.microsoft.com/office/drawing/2014/main" id="{6840ABAA-6DA4-4476-917D-B40588F1D9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85921" y="3335867"/>
            <a:ext cx="3058160" cy="651934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84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Covalent Bonds</a:t>
            </a:r>
            <a:endParaRPr lang="ar-SA" sz="384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5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7">
            <a:extLst>
              <a:ext uri="{FF2B5EF4-FFF2-40B4-BE49-F238E27FC236}">
                <a16:creationId xmlns:a16="http://schemas.microsoft.com/office/drawing/2014/main" id="{DB96015F-EE8A-46B3-9EA5-8A2B463B89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8" name="Rectangle 15">
            <a:extLst>
              <a:ext uri="{FF2B5EF4-FFF2-40B4-BE49-F238E27FC236}">
                <a16:creationId xmlns:a16="http://schemas.microsoft.com/office/drawing/2014/main" id="{85BF51CA-CFBD-4CE4-8794-3D379BF1B3C3}"/>
              </a:ext>
            </a:extLst>
          </p:cNvPr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4:  Chemical Bonding and Chemical Reactions</a:t>
            </a:r>
          </a:p>
        </p:txBody>
      </p:sp>
      <p:sp>
        <p:nvSpPr>
          <p:cNvPr id="65" name="مستطيل 9">
            <a:extLst>
              <a:ext uri="{FF2B5EF4-FFF2-40B4-BE49-F238E27FC236}">
                <a16:creationId xmlns:a16="http://schemas.microsoft.com/office/drawing/2014/main" id="{29FF27AC-B046-4BA1-9265-1510715C5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070" y="858417"/>
            <a:ext cx="55658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ar-SA" b="1" dirty="0">
                <a:solidFill>
                  <a:srgbClr val="C00000"/>
                </a:solidFill>
                <a:latin typeface="+mn-lt"/>
              </a:rPr>
              <a:t>4.13  </a:t>
            </a:r>
            <a:r>
              <a:rPr lang="en-GB" altLang="ar-SA" b="1" dirty="0" smtClean="0">
                <a:solidFill>
                  <a:srgbClr val="C00000"/>
                </a:solidFill>
                <a:latin typeface="+mn-lt"/>
              </a:rPr>
              <a:t>Electronegativity and Bond Polarity:</a:t>
            </a:r>
            <a:endParaRPr lang="ar-SA" altLang="ar-SA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5" name="Rectangle 3"/>
          <p:cNvSpPr txBox="1">
            <a:spLocks noChangeArrowheads="1"/>
          </p:cNvSpPr>
          <p:nvPr/>
        </p:nvSpPr>
        <p:spPr>
          <a:xfrm>
            <a:off x="202070" y="1620294"/>
            <a:ext cx="11227930" cy="3497806"/>
          </a:xfrm>
          <a:prstGeom prst="rect">
            <a:avLst/>
          </a:prstGeom>
        </p:spPr>
        <p:txBody>
          <a:bodyPr lIns="90488" tIns="44450" rIns="90488" bIns="44450"/>
          <a:lstStyle>
            <a:lvl1pPr marL="171450" indent="-171450" algn="l" defTabSz="857250" rtl="0" eaLnBrk="1" latinLnBrk="0" hangingPunct="1">
              <a:lnSpc>
                <a:spcPct val="90000"/>
              </a:lnSpc>
              <a:spcBef>
                <a:spcPts val="1125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625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2975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000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125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50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4375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en-US" sz="2400" b="1" dirty="0" smtClean="0"/>
              <a:t>Covalent bonding between unlike atoms </a:t>
            </a:r>
            <a:r>
              <a:rPr lang="en-US" altLang="en-US" sz="2400" dirty="0" smtClean="0"/>
              <a:t>results in </a:t>
            </a:r>
            <a:r>
              <a:rPr lang="en-US" altLang="en-US" sz="2400" b="1" dirty="0" smtClean="0">
                <a:solidFill>
                  <a:srgbClr val="3333CC"/>
                </a:solidFill>
              </a:rPr>
              <a:t>unequal sharing </a:t>
            </a:r>
            <a:r>
              <a:rPr lang="en-US" altLang="en-US" sz="2400" dirty="0" smtClean="0"/>
              <a:t>of the electrons.</a:t>
            </a:r>
          </a:p>
          <a:p>
            <a:pPr lvl="1">
              <a:spcBef>
                <a:spcPts val="600"/>
              </a:spcBef>
            </a:pPr>
            <a:r>
              <a:rPr lang="en-US" altLang="en-US" sz="2400" dirty="0" smtClean="0"/>
              <a:t>One atom pulls the electrons in the bond closer to its side.</a:t>
            </a:r>
          </a:p>
          <a:p>
            <a:pPr lvl="1">
              <a:spcBef>
                <a:spcPts val="600"/>
              </a:spcBef>
            </a:pPr>
            <a:r>
              <a:rPr lang="en-US" altLang="en-US" sz="2400" b="1" dirty="0" smtClean="0"/>
              <a:t>One end of the bond has larger electron density</a:t>
            </a:r>
            <a:r>
              <a:rPr lang="en-US" altLang="en-US" sz="2400" dirty="0" smtClean="0"/>
              <a:t> than the other.</a:t>
            </a:r>
          </a:p>
          <a:p>
            <a:pPr>
              <a:spcBef>
                <a:spcPts val="600"/>
              </a:spcBef>
            </a:pPr>
            <a:endParaRPr lang="en-US" altLang="en-US" sz="2400" dirty="0" smtClean="0"/>
          </a:p>
          <a:p>
            <a:pPr>
              <a:spcBef>
                <a:spcPts val="600"/>
              </a:spcBef>
            </a:pPr>
            <a:r>
              <a:rPr lang="en-US" altLang="en-US" sz="2400" dirty="0" smtClean="0"/>
              <a:t>The result is a </a:t>
            </a:r>
            <a:r>
              <a:rPr lang="en-US" altLang="en-US" sz="2400" b="1" dirty="0" smtClean="0">
                <a:solidFill>
                  <a:schemeClr val="hlink"/>
                </a:solidFill>
              </a:rPr>
              <a:t>polar covalent bond</a:t>
            </a:r>
            <a:r>
              <a:rPr lang="en-US" altLang="en-US" sz="2400" dirty="0" smtClean="0"/>
              <a:t>.</a:t>
            </a:r>
            <a:r>
              <a:rPr lang="en-US" altLang="en-US" sz="2400" b="1" dirty="0" smtClean="0">
                <a:solidFill>
                  <a:schemeClr val="hlink"/>
                </a:solidFill>
              </a:rPr>
              <a:t> </a:t>
            </a:r>
          </a:p>
          <a:p>
            <a:pPr lvl="1">
              <a:spcBef>
                <a:spcPts val="600"/>
              </a:spcBef>
            </a:pPr>
            <a:r>
              <a:rPr lang="en-US" altLang="en-US" sz="2400" dirty="0" smtClean="0"/>
              <a:t>Bond polarity</a:t>
            </a:r>
          </a:p>
          <a:p>
            <a:pPr lvl="1">
              <a:spcBef>
                <a:spcPts val="600"/>
              </a:spcBef>
            </a:pPr>
            <a:r>
              <a:rPr lang="en-US" altLang="en-US" sz="2400" dirty="0" smtClean="0"/>
              <a:t>The end with the </a:t>
            </a:r>
            <a:r>
              <a:rPr lang="en-US" altLang="en-US" sz="2400" b="1" dirty="0" smtClean="0"/>
              <a:t>larger electron density gets a partial negative charge</a:t>
            </a:r>
            <a:r>
              <a:rPr lang="en-US" altLang="en-US" sz="2400" dirty="0" smtClean="0"/>
              <a:t>.</a:t>
            </a:r>
          </a:p>
          <a:p>
            <a:pPr lvl="1">
              <a:spcBef>
                <a:spcPts val="600"/>
              </a:spcBef>
            </a:pPr>
            <a:r>
              <a:rPr lang="en-US" altLang="en-US" sz="2400" dirty="0" smtClean="0"/>
              <a:t>The end that is electron deficient gets a partial positive charge.</a:t>
            </a:r>
          </a:p>
        </p:txBody>
      </p:sp>
      <p:grpSp>
        <p:nvGrpSpPr>
          <p:cNvPr id="46" name="Group 14"/>
          <p:cNvGrpSpPr>
            <a:grpSpLocks/>
          </p:cNvGrpSpPr>
          <p:nvPr/>
        </p:nvGrpSpPr>
        <p:grpSpPr bwMode="auto">
          <a:xfrm>
            <a:off x="3181644" y="5819775"/>
            <a:ext cx="1524000" cy="914400"/>
            <a:chOff x="3369" y="1248"/>
            <a:chExt cx="960" cy="576"/>
          </a:xfrm>
        </p:grpSpPr>
        <p:sp>
          <p:nvSpPr>
            <p:cNvPr id="47" name="Oval 5"/>
            <p:cNvSpPr>
              <a:spLocks noChangeArrowheads="1"/>
            </p:cNvSpPr>
            <p:nvPr/>
          </p:nvSpPr>
          <p:spPr bwMode="auto">
            <a:xfrm>
              <a:off x="3369" y="1344"/>
              <a:ext cx="480" cy="432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48" name="Oval 6"/>
            <p:cNvSpPr>
              <a:spLocks noChangeArrowheads="1"/>
            </p:cNvSpPr>
            <p:nvPr/>
          </p:nvSpPr>
          <p:spPr bwMode="auto">
            <a:xfrm>
              <a:off x="3657" y="1248"/>
              <a:ext cx="672" cy="576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49" name="Rectangle 7"/>
            <p:cNvSpPr>
              <a:spLocks noChangeArrowheads="1"/>
            </p:cNvSpPr>
            <p:nvPr/>
          </p:nvSpPr>
          <p:spPr bwMode="auto">
            <a:xfrm>
              <a:off x="3408" y="1374"/>
              <a:ext cx="882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solidFill>
                    <a:srgbClr val="FFFF66"/>
                  </a:solidFill>
                </a:rPr>
                <a:t>H      F</a:t>
              </a:r>
            </a:p>
          </p:txBody>
        </p:sp>
        <p:sp>
          <p:nvSpPr>
            <p:cNvPr id="50" name="Rectangle 8"/>
            <p:cNvSpPr>
              <a:spLocks noChangeArrowheads="1"/>
            </p:cNvSpPr>
            <p:nvPr/>
          </p:nvSpPr>
          <p:spPr bwMode="auto">
            <a:xfrm>
              <a:off x="3840" y="1278"/>
              <a:ext cx="215" cy="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600">
                  <a:solidFill>
                    <a:srgbClr val="FFFF66"/>
                  </a:solidFill>
                </a:rPr>
                <a:t>•</a:t>
              </a:r>
            </a:p>
            <a:p>
              <a:pPr>
                <a:lnSpc>
                  <a:spcPct val="2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600">
                  <a:solidFill>
                    <a:srgbClr val="FFFF66"/>
                  </a:solidFill>
                </a:rPr>
                <a:t>•</a:t>
              </a:r>
            </a:p>
          </p:txBody>
        </p:sp>
      </p:grp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6325030" y="5531643"/>
            <a:ext cx="6048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2"/>
                </a:solidFill>
                <a:latin typeface="Symbol" panose="05050102010706020507" pitchFamily="18" charset="2"/>
              </a:rPr>
              <a:t>d+</a:t>
            </a:r>
          </a:p>
        </p:txBody>
      </p:sp>
      <p:sp>
        <p:nvSpPr>
          <p:cNvPr id="52" name="Rectangle 10"/>
          <p:cNvSpPr>
            <a:spLocks noChangeArrowheads="1"/>
          </p:cNvSpPr>
          <p:nvPr/>
        </p:nvSpPr>
        <p:spPr bwMode="auto">
          <a:xfrm>
            <a:off x="7007519" y="5531643"/>
            <a:ext cx="6048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2"/>
                </a:solidFill>
                <a:latin typeface="Symbol" panose="05050102010706020507" pitchFamily="18" charset="2"/>
              </a:rPr>
              <a:t>d-</a:t>
            </a:r>
          </a:p>
        </p:txBody>
      </p:sp>
      <p:grpSp>
        <p:nvGrpSpPr>
          <p:cNvPr id="53" name="Group 11"/>
          <p:cNvGrpSpPr>
            <a:grpSpLocks/>
          </p:cNvGrpSpPr>
          <p:nvPr/>
        </p:nvGrpSpPr>
        <p:grpSpPr bwMode="auto">
          <a:xfrm>
            <a:off x="3167356" y="5591175"/>
            <a:ext cx="1524000" cy="304800"/>
            <a:chOff x="1152" y="3216"/>
            <a:chExt cx="960" cy="192"/>
          </a:xfrm>
        </p:grpSpPr>
        <p:sp>
          <p:nvSpPr>
            <p:cNvPr id="54" name="Line 12"/>
            <p:cNvSpPr>
              <a:spLocks noChangeShapeType="1"/>
            </p:cNvSpPr>
            <p:nvPr/>
          </p:nvSpPr>
          <p:spPr bwMode="auto">
            <a:xfrm>
              <a:off x="1152" y="3312"/>
              <a:ext cx="96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3"/>
            <p:cNvSpPr>
              <a:spLocks noChangeShapeType="1"/>
            </p:cNvSpPr>
            <p:nvPr/>
          </p:nvSpPr>
          <p:spPr bwMode="auto">
            <a:xfrm>
              <a:off x="1296" y="3216"/>
              <a:ext cx="0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9" name="Picture 23" descr="09_07_Fig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9"/>
          <a:stretch>
            <a:fillRect/>
          </a:stretch>
        </p:blipFill>
        <p:spPr bwMode="auto">
          <a:xfrm>
            <a:off x="9185329" y="2382171"/>
            <a:ext cx="1863671" cy="164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9"/>
          <p:cNvSpPr>
            <a:spLocks noChangeArrowheads="1"/>
          </p:cNvSpPr>
          <p:nvPr/>
        </p:nvSpPr>
        <p:spPr bwMode="auto">
          <a:xfrm>
            <a:off x="5767953" y="6013852"/>
            <a:ext cx="1654300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chemeClr val="tx2"/>
                </a:solidFill>
                <a:latin typeface="+mj-lt"/>
              </a:rPr>
              <a:t>or   H−F</a:t>
            </a:r>
            <a:endParaRPr lang="en-US" altLang="en-US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6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9863</TotalTime>
  <Words>7261</Words>
  <Application>Microsoft Office PowerPoint</Application>
  <PresentationFormat>Custom</PresentationFormat>
  <Paragraphs>1114</Paragraphs>
  <Slides>112</Slides>
  <Notes>45</Notes>
  <HiddenSlides>0</HiddenSlides>
  <MMClips>0</MMClips>
  <ScaleCrop>false</ScaleCrop>
  <HeadingPairs>
    <vt:vector size="8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112</vt:i4>
      </vt:variant>
    </vt:vector>
  </HeadingPairs>
  <TitlesOfParts>
    <vt:vector size="135" baseType="lpstr">
      <vt:lpstr>ＭＳ Ｐゴシック</vt:lpstr>
      <vt:lpstr>Arabic Transparent</vt:lpstr>
      <vt:lpstr>Arial</vt:lpstr>
      <vt:lpstr>Arial Black</vt:lpstr>
      <vt:lpstr>Calibri</vt:lpstr>
      <vt:lpstr>Cambria Math</vt:lpstr>
      <vt:lpstr>Comic Sans MS</vt:lpstr>
      <vt:lpstr>Courier New</vt:lpstr>
      <vt:lpstr>Garamond</vt:lpstr>
      <vt:lpstr>Geneva</vt:lpstr>
      <vt:lpstr>Majalla UI</vt:lpstr>
      <vt:lpstr>Palatino Linotype</vt:lpstr>
      <vt:lpstr>Symbol</vt:lpstr>
      <vt:lpstr>Times</vt:lpstr>
      <vt:lpstr>Times New Roman</vt:lpstr>
      <vt:lpstr>Verdana</vt:lpstr>
      <vt:lpstr>Wingdings</vt:lpstr>
      <vt:lpstr>Wingdings 2</vt:lpstr>
      <vt:lpstr>ヒラギノ明朝 ProN W3</vt:lpstr>
      <vt:lpstr>ヒラギノ角ゴ Pro W3</vt:lpstr>
      <vt:lpstr>Wood Type</vt:lpstr>
      <vt:lpstr>Equation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Example:</vt:lpstr>
      <vt:lpstr>Example:</vt:lpstr>
      <vt:lpstr>Example:</vt:lpstr>
      <vt:lpstr>Example:</vt:lpstr>
      <vt:lpstr>Example: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Electrolyte And Nonelectrolyte Solutions</vt:lpstr>
      <vt:lpstr>Electrolyte And Nonelectrolyte Solutions</vt:lpstr>
      <vt:lpstr>PowerPoint Presentation</vt:lpstr>
      <vt:lpstr>PowerPoint Presentation</vt:lpstr>
      <vt:lpstr>Classes Of Dissolved Materials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 Precipitation Means No Reaction</vt:lpstr>
      <vt:lpstr> Predicting Precipitation Reactions</vt:lpstr>
      <vt:lpstr> Predicting Precipitation Reactions</vt:lpstr>
      <vt:lpstr> Example 4.7 p93: write equations for  Precipitation Reactions:  </vt:lpstr>
      <vt:lpstr> Example 4.7 p93: write equations for  Precipitation Reactions:  </vt:lpstr>
      <vt:lpstr> Example :  1-write equations for  Precipitation Reactions:                                                    NO reaction </vt:lpstr>
      <vt:lpstr>PowerPoint Presentation</vt:lpstr>
      <vt:lpstr>2-Ionic Equation</vt:lpstr>
      <vt:lpstr>2-Ionic Equation</vt:lpstr>
      <vt:lpstr>PowerPoint Presentation</vt:lpstr>
      <vt:lpstr>Examples</vt:lpstr>
      <vt:lpstr>Examples</vt:lpstr>
      <vt:lpstr>PowerPoint Presentation</vt:lpstr>
      <vt:lpstr>1- Acid–base Reactions</vt:lpstr>
      <vt:lpstr>1- Acid–base Reactions</vt:lpstr>
      <vt:lpstr>1- Acid–base Reactions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Windows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Ohoud Al-Qurashi</dc:creator>
  <cp:lastModifiedBy>Ohoud Al-Qurashi</cp:lastModifiedBy>
  <cp:revision>434</cp:revision>
  <dcterms:created xsi:type="dcterms:W3CDTF">2017-09-11T08:43:17Z</dcterms:created>
  <dcterms:modified xsi:type="dcterms:W3CDTF">2017-11-21T07:49:08Z</dcterms:modified>
</cp:coreProperties>
</file>