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1" r:id="rId5"/>
    <p:sldId id="263" r:id="rId6"/>
    <p:sldId id="270" r:id="rId7"/>
    <p:sldId id="272" r:id="rId8"/>
    <p:sldId id="260" r:id="rId9"/>
    <p:sldId id="262" r:id="rId10"/>
    <p:sldId id="266" r:id="rId11"/>
    <p:sldId id="264" r:id="rId12"/>
    <p:sldId id="271" r:id="rId13"/>
    <p:sldId id="268" r:id="rId14"/>
    <p:sldId id="269" r:id="rId15"/>
    <p:sldId id="273" r:id="rId16"/>
    <p:sldId id="274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99"/>
    <a:srgbClr val="EAEAEA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3" autoAdjust="0"/>
    <p:restoredTop sz="94660"/>
  </p:normalViewPr>
  <p:slideViewPr>
    <p:cSldViewPr snapToGrid="0">
      <p:cViewPr varScale="1">
        <p:scale>
          <a:sx n="71" d="100"/>
          <a:sy n="71" d="100"/>
        </p:scale>
        <p:origin x="2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B7F06F3-99A5-4288-BCA7-A82565E2AA1A}" type="datetimeFigureOut">
              <a:rPr lang="ar-BH" smtClean="0"/>
              <a:pPr/>
              <a:t>04/08/1441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ADC9544-C333-45DD-8475-68B0D44BA85F}" type="slidenum">
              <a:rPr lang="ar-BH" smtClean="0"/>
              <a:pPr/>
              <a:t>‹#›</a:t>
            </a:fld>
            <a:endParaRPr lang="ar-B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086C-CCD8-4344-86A7-F2B3C27EC43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38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01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620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989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002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371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649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084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801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10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321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8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user\Desktop\&#1575;&#1604;&#1579;&#1575;&#1606;&#1610;\&#1575;&#1604;&#1579;&#1593;&#1604;&#1576;%20&#1608;&#1575;&#1604;&#1606;&#1605;&#1604;&#1577;\1.m4a" TargetMode="External"/><Relationship Id="rId1" Type="http://schemas.microsoft.com/office/2007/relationships/media" Target="file:///C:\Users\user\Desktop\&#1575;&#1604;&#1579;&#1575;&#1606;&#1610;\&#1575;&#1604;&#1579;&#1593;&#1604;&#1576;%20&#1608;&#1575;&#1604;&#1606;&#1605;&#1604;&#1577;\1.m4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file:///C:\Users\user\Desktop\&#1575;&#1604;&#1579;&#1575;&#1606;&#1610;\&#1575;&#1604;&#1579;&#1593;&#1604;&#1576;%20&#1608;&#1575;&#1604;&#1606;&#1605;&#1604;&#1577;\11.m4a" TargetMode="External"/><Relationship Id="rId2" Type="http://schemas.openxmlformats.org/officeDocument/2006/relationships/audio" Target="file:///C:\Users\user\Desktop\&#1575;&#1604;&#1579;&#1575;&#1606;&#1610;\&#1575;&#1604;&#1579;&#1593;&#1604;&#1576;%20&#1608;&#1575;&#1604;&#1606;&#1605;&#1604;&#1577;\10.m4a" TargetMode="External"/><Relationship Id="rId1" Type="http://schemas.microsoft.com/office/2007/relationships/media" Target="file:///C:\Users\user\Desktop\&#1575;&#1604;&#1579;&#1575;&#1606;&#1610;\&#1575;&#1604;&#1579;&#1593;&#1604;&#1576;%20&#1608;&#1575;&#1604;&#1606;&#1605;&#1604;&#1577;\10.m4a" TargetMode="Externa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C:\Users\user\Desktop\&#1575;&#1604;&#1579;&#1575;&#1606;&#1610;\&#1575;&#1604;&#1579;&#1593;&#1604;&#1576;%20&#1608;&#1575;&#1604;&#1606;&#1605;&#1604;&#1577;\11.m4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file:///C:\Users\user\Desktop\&#1575;&#1604;&#1579;&#1575;&#1606;&#1610;\&#1575;&#1604;&#1579;&#1593;&#1604;&#1576;%20&#1608;&#1575;&#1604;&#1606;&#1605;&#1604;&#1577;\12.m4a" TargetMode="External"/><Relationship Id="rId1" Type="http://schemas.microsoft.com/office/2007/relationships/media" Target="file:///C:\Users\user\Desktop\&#1575;&#1604;&#1579;&#1575;&#1606;&#1610;\&#1575;&#1604;&#1579;&#1593;&#1604;&#1576;%20&#1608;&#1575;&#1604;&#1606;&#1605;&#1604;&#1577;\12.m4a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575;&#1604;&#1579;&#1575;&#1606;&#1610;\&#1575;&#1604;&#1579;&#1593;&#1604;&#1576;%20&#1608;&#1575;&#1604;&#1606;&#1605;&#1604;&#1577;\13.m4a" TargetMode="External"/><Relationship Id="rId1" Type="http://schemas.microsoft.com/office/2007/relationships/media" Target="file:///C:\Users\user\Desktop\&#1575;&#1604;&#1579;&#1575;&#1606;&#1610;\&#1575;&#1604;&#1579;&#1593;&#1604;&#1576;%20&#1608;&#1575;&#1604;&#1606;&#1605;&#1604;&#1577;\13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575;&#1604;&#1579;&#1575;&#1606;&#1610;\&#1575;&#1604;&#1579;&#1593;&#1604;&#1576;%20&#1608;&#1575;&#1604;&#1606;&#1605;&#1604;&#1577;\14.m4a" TargetMode="External"/><Relationship Id="rId1" Type="http://schemas.microsoft.com/office/2007/relationships/media" Target="file:///C:\Users\user\Desktop\&#1575;&#1604;&#1579;&#1575;&#1606;&#1610;\&#1575;&#1604;&#1579;&#1593;&#1604;&#1576;%20&#1608;&#1575;&#1604;&#1606;&#1605;&#1604;&#1577;\14.m4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575;&#1604;&#1579;&#1575;&#1606;&#1610;\&#1575;&#1604;&#1579;&#1593;&#1604;&#1576;%20&#1608;&#1575;&#1604;&#1606;&#1605;&#1604;&#1577;\15.m4a" TargetMode="External"/><Relationship Id="rId1" Type="http://schemas.microsoft.com/office/2007/relationships/media" Target="file:///C:\Users\user\Desktop\&#1575;&#1604;&#1579;&#1575;&#1606;&#1610;\&#1575;&#1604;&#1579;&#1593;&#1604;&#1576;%20&#1608;&#1575;&#1604;&#1606;&#1605;&#1604;&#1577;\15.m4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575;&#1604;&#1579;&#1575;&#1606;&#1610;\&#1575;&#1604;&#1579;&#1593;&#1604;&#1576;%20&#1608;&#1575;&#1604;&#1606;&#1605;&#1604;&#1577;\2.m4a" TargetMode="External"/><Relationship Id="rId1" Type="http://schemas.microsoft.com/office/2007/relationships/media" Target="file:///C:\Users\user\Desktop\&#1575;&#1604;&#1579;&#1575;&#1606;&#1610;\&#1575;&#1604;&#1579;&#1593;&#1604;&#1576;%20&#1608;&#1575;&#1604;&#1606;&#1605;&#1604;&#1577;\2.m4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575;&#1604;&#1579;&#1575;&#1606;&#1610;\&#1575;&#1604;&#1579;&#1593;&#1604;&#1576;%20&#1608;&#1575;&#1604;&#1606;&#1605;&#1604;&#1577;\3.m4a" TargetMode="External"/><Relationship Id="rId1" Type="http://schemas.microsoft.com/office/2007/relationships/media" Target="file:///C:\Users\user\Desktop\&#1575;&#1604;&#1579;&#1575;&#1606;&#1610;\&#1575;&#1604;&#1579;&#1593;&#1604;&#1576;%20&#1608;&#1575;&#1604;&#1606;&#1605;&#1604;&#1577;\3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575;&#1604;&#1579;&#1575;&#1606;&#1610;\&#1575;&#1604;&#1579;&#1593;&#1604;&#1576;%20&#1608;&#1575;&#1604;&#1606;&#1605;&#1604;&#1577;\4.m4a" TargetMode="External"/><Relationship Id="rId1" Type="http://schemas.microsoft.com/office/2007/relationships/media" Target="file:///C:\Users\user\Desktop\&#1575;&#1604;&#1579;&#1575;&#1606;&#1610;\&#1575;&#1604;&#1579;&#1593;&#1604;&#1576;%20&#1608;&#1575;&#1604;&#1606;&#1605;&#1604;&#1577;\4.m4a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575;&#1604;&#1579;&#1575;&#1606;&#1610;\&#1575;&#1604;&#1579;&#1593;&#1604;&#1576;%20&#1608;&#1575;&#1604;&#1606;&#1605;&#1604;&#1577;\5.m4a" TargetMode="External"/><Relationship Id="rId1" Type="http://schemas.microsoft.com/office/2007/relationships/media" Target="file:///C:\Users\user\Desktop\&#1575;&#1604;&#1579;&#1575;&#1606;&#1610;\&#1575;&#1604;&#1579;&#1593;&#1604;&#1576;%20&#1608;&#1575;&#1604;&#1606;&#1605;&#1604;&#1577;\5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575;&#1604;&#1579;&#1575;&#1606;&#1610;\&#1575;&#1604;&#1579;&#1593;&#1604;&#1576;%20&#1608;&#1575;&#1604;&#1606;&#1605;&#1604;&#1577;\6.m4a" TargetMode="External"/><Relationship Id="rId1" Type="http://schemas.microsoft.com/office/2007/relationships/media" Target="file:///C:\Users\user\Desktop\&#1575;&#1604;&#1579;&#1575;&#1606;&#1610;\&#1575;&#1604;&#1579;&#1593;&#1604;&#1576;%20&#1608;&#1575;&#1604;&#1606;&#1605;&#1604;&#1577;\6.m4a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575;&#1604;&#1579;&#1575;&#1606;&#1610;\&#1575;&#1604;&#1579;&#1593;&#1604;&#1576;%20&#1608;&#1575;&#1604;&#1606;&#1605;&#1604;&#1577;\7.m4a" TargetMode="External"/><Relationship Id="rId1" Type="http://schemas.microsoft.com/office/2007/relationships/media" Target="file:///C:\Users\user\Desktop\&#1575;&#1604;&#1579;&#1575;&#1606;&#1610;\&#1575;&#1604;&#1579;&#1593;&#1604;&#1576;%20&#1608;&#1575;&#1604;&#1606;&#1605;&#1604;&#1577;\7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575;&#1604;&#1579;&#1575;&#1606;&#1610;\&#1575;&#1604;&#1579;&#1593;&#1604;&#1576;%20&#1608;&#1575;&#1604;&#1606;&#1605;&#1604;&#1577;\9.m4a" TargetMode="External"/><Relationship Id="rId1" Type="http://schemas.microsoft.com/office/2007/relationships/media" Target="file:///C:\Users\user\Desktop\&#1575;&#1604;&#1579;&#1575;&#1606;&#1610;\&#1575;&#1604;&#1579;&#1593;&#1604;&#1576;%20&#1608;&#1575;&#1604;&#1606;&#1605;&#1604;&#1577;\9.m4a" TargetMode="External"/><Relationship Id="rId6" Type="http://schemas.openxmlformats.org/officeDocument/2006/relationships/image" Target="../media/image4.png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35225" y="2184060"/>
            <a:ext cx="4891819" cy="13055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ar-BH" sz="4400" b="1" dirty="0" smtClean="0"/>
              <a:t>الثَّعْلَبُ وَالنَّمْلَةُ</a:t>
            </a:r>
            <a:endParaRPr lang="ar-BH" sz="4400" b="1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970456" y="2001091"/>
            <a:ext cx="2571768" cy="1714512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B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BH" sz="3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الدَّرْسُ </a:t>
            </a:r>
            <a:r>
              <a:rPr lang="ar-BH" sz="3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24</a:t>
            </a:r>
            <a:endParaRPr kumimoji="0" lang="ar-BH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261257" y="320634"/>
            <a:ext cx="1757548" cy="150816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 smtClean="0"/>
              <a:t>صفحة 31</a:t>
            </a:r>
            <a:endParaRPr lang="ar-BH" sz="28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 l="29923" t="32422" r="53804" b="45818"/>
          <a:stretch>
            <a:fillRect/>
          </a:stretch>
        </p:blipFill>
        <p:spPr bwMode="auto">
          <a:xfrm>
            <a:off x="4610461" y="3765012"/>
            <a:ext cx="3739487" cy="160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443843" y="5732803"/>
            <a:ext cx="5886863" cy="9292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ar-BH" sz="3200" b="1" dirty="0" smtClean="0"/>
              <a:t>الحَلَقَةُ </a:t>
            </a:r>
            <a:r>
              <a:rPr lang="ar-BH" sz="3200" b="1" dirty="0" smtClean="0"/>
              <a:t>الأُولى/ اللُّغةُ </a:t>
            </a:r>
            <a:r>
              <a:rPr lang="ar-BH" sz="3200" b="1" dirty="0" smtClean="0"/>
              <a:t>العَرَبيَّة </a:t>
            </a:r>
            <a:r>
              <a:rPr lang="ar-BH" sz="3200" b="1" dirty="0" smtClean="0"/>
              <a:t>/ الصَّفُ الثَّاني</a:t>
            </a:r>
            <a:endParaRPr lang="ar-BH" sz="3200" b="1" dirty="0"/>
          </a:p>
        </p:txBody>
      </p:sp>
      <p:pic>
        <p:nvPicPr>
          <p:cNvPr id="11" name="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58400" y="1028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36" y="1600201"/>
            <a:ext cx="7486664" cy="4525963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ar-BH" b="1" u="sng" dirty="0" smtClean="0">
                <a:solidFill>
                  <a:srgbClr val="FF0000"/>
                </a:solidFill>
              </a:rPr>
              <a:t>أَصِلُ ضِدَّ الكَلِمَةٍ كَما فِي المِثالِ: </a:t>
            </a:r>
          </a:p>
          <a:p>
            <a:pPr>
              <a:buFontTx/>
              <a:buChar char="-"/>
            </a:pPr>
            <a:r>
              <a:rPr lang="ar-BH" sz="3200" dirty="0" smtClean="0"/>
              <a:t>الْبِدايَةُ                              مُنْخَفِضٌ</a:t>
            </a:r>
          </a:p>
          <a:p>
            <a:pPr>
              <a:buFontTx/>
              <a:buChar char="-"/>
            </a:pPr>
            <a:r>
              <a:rPr lang="ar-BH" sz="3200" dirty="0" smtClean="0"/>
              <a:t>فَوْقَ                                  تَبْكِي </a:t>
            </a:r>
          </a:p>
          <a:p>
            <a:pPr>
              <a:buFontTx/>
              <a:buChar char="-"/>
            </a:pPr>
            <a:r>
              <a:rPr lang="ar-BH" sz="3200" dirty="0" smtClean="0"/>
              <a:t>مَسْرورَةٌ                             تَحْتَ </a:t>
            </a:r>
          </a:p>
          <a:p>
            <a:pPr>
              <a:buFontTx/>
              <a:buChar char="-"/>
            </a:pPr>
            <a:r>
              <a:rPr lang="ar-BH" sz="3200" dirty="0" smtClean="0"/>
              <a:t>تَضْحَكُ                              حَزينَةٌ</a:t>
            </a:r>
          </a:p>
          <a:p>
            <a:pPr>
              <a:buFontTx/>
              <a:buChar char="-"/>
            </a:pPr>
            <a:r>
              <a:rPr lang="ar-BH" sz="3200" dirty="0" smtClean="0"/>
              <a:t>مُرْتَفعٌ                                النِّهايَةُ</a:t>
            </a:r>
            <a:endParaRPr lang="ar-BH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0"/>
            <a:ext cx="1646183" cy="1268068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316406" y="365125"/>
            <a:ext cx="4763070" cy="113612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rtl="1"/>
            <a:r>
              <a:rPr lang="ar-BH" b="1" smtClean="0"/>
              <a:t>أَفْهَمُ النَّصَّ</a:t>
            </a:r>
            <a:endParaRPr lang="ar-BH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7001303" y="2470244"/>
            <a:ext cx="3439234" cy="21836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7028597" y="2934270"/>
            <a:ext cx="3425588" cy="1201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7027358" y="3041677"/>
            <a:ext cx="3589361" cy="532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7287905" y="2470245"/>
            <a:ext cx="3152633" cy="2279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7096837" y="3507474"/>
            <a:ext cx="3016155" cy="586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1816" y="5987120"/>
            <a:ext cx="315957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BH" b="1" dirty="0" smtClean="0"/>
              <a:t>يجيبُ الطالب شفهيًا عن الأسئلة السابقة</a:t>
            </a:r>
            <a:endParaRPr lang="ar-BH" b="1" dirty="0"/>
          </a:p>
        </p:txBody>
      </p:sp>
      <p:pic>
        <p:nvPicPr>
          <p:cNvPr id="2" name="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7846" y="69400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939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ar-BH" sz="3200" b="1" dirty="0" smtClean="0"/>
              <a:t>1- </a:t>
            </a:r>
            <a:r>
              <a:rPr lang="ar-BH" sz="3200" b="1" dirty="0" smtClean="0">
                <a:solidFill>
                  <a:srgbClr val="FF0000"/>
                </a:solidFill>
              </a:rPr>
              <a:t>أضعُ علامة (</a:t>
            </a:r>
            <a:r>
              <a:rPr lang="ar-SA" sz="3200" b="1" dirty="0" smtClean="0">
                <a:solidFill>
                  <a:srgbClr val="FF0000"/>
                </a:solidFill>
              </a:rPr>
              <a:t>✓</a:t>
            </a:r>
            <a:r>
              <a:rPr lang="ar-BH" sz="3200" b="1" dirty="0" smtClean="0">
                <a:solidFill>
                  <a:srgbClr val="FF0000"/>
                </a:solidFill>
              </a:rPr>
              <a:t>) </a:t>
            </a:r>
            <a:r>
              <a:rPr lang="ar-SA" sz="3200" b="1" dirty="0" smtClean="0">
                <a:solidFill>
                  <a:srgbClr val="FF0000"/>
                </a:solidFill>
              </a:rPr>
              <a:t>أمامَ الجُمَلِ الصَّحِيحَةِ وَعَلامةَ</a:t>
            </a:r>
            <a:r>
              <a:rPr lang="ar-BH" sz="3200" b="1" dirty="0" smtClean="0">
                <a:solidFill>
                  <a:srgbClr val="FF0000"/>
                </a:solidFill>
              </a:rPr>
              <a:t> </a:t>
            </a:r>
            <a:r>
              <a:rPr lang="ar-SA" sz="3200" b="1" dirty="0" smtClean="0">
                <a:solidFill>
                  <a:srgbClr val="FF0000"/>
                </a:solidFill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sym typeface="Webdings" pitchFamily="18" charset="2"/>
              </a:rPr>
              <a:t></a:t>
            </a:r>
            <a:r>
              <a:rPr lang="ar-SA" sz="3200" b="1" dirty="0" smtClean="0">
                <a:solidFill>
                  <a:srgbClr val="FF0000"/>
                </a:solidFill>
              </a:rPr>
              <a:t>) أَمَامَ الجُمَلِ الخَاطِئَةِ</a:t>
            </a:r>
            <a:r>
              <a:rPr lang="ar-BH" sz="32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ar-BH" sz="3200" b="1" dirty="0" smtClean="0"/>
              <a:t>رَكَضَ الثَّعْلَبُ بِسُرْعَةً كَبيرَةً. (     ) </a:t>
            </a:r>
          </a:p>
          <a:p>
            <a:pPr>
              <a:buFontTx/>
              <a:buChar char="-"/>
            </a:pPr>
            <a:r>
              <a:rPr lang="ar-BH" sz="3200" b="1" dirty="0" smtClean="0"/>
              <a:t>الطُّيورُ وَالْحَيَواناتُ تَنْظُرُ إِلَيْهِ بِغَضَبٍ. (     ) </a:t>
            </a:r>
          </a:p>
          <a:p>
            <a:pPr>
              <a:buFontTx/>
              <a:buChar char="-"/>
            </a:pPr>
            <a:r>
              <a:rPr lang="ar-BH" sz="3200" b="1" dirty="0" smtClean="0"/>
              <a:t>وَقَبْلَ خَطِّ النِّهايَةِ بِقَليلٍ تَوَقَّفَ الثَّعْلَبُ عَنِ الْجَري.(    ) </a:t>
            </a:r>
          </a:p>
          <a:p>
            <a:pPr>
              <a:buFontTx/>
              <a:buChar char="-"/>
            </a:pPr>
            <a:r>
              <a:rPr lang="ar-BH" sz="3200" b="1" dirty="0" smtClean="0"/>
              <a:t>حَزِنَ الثَّعْلَبُ؛ لأَنَّهُ لمْ يُشاهِدْ النَّمْلَةَ. (    )                        </a:t>
            </a:r>
          </a:p>
          <a:p>
            <a:pPr>
              <a:buNone/>
            </a:pPr>
            <a:r>
              <a:rPr lang="ar-BH" sz="3200" b="1" dirty="0" smtClean="0">
                <a:solidFill>
                  <a:srgbClr val="FF0000"/>
                </a:solidFill>
              </a:rPr>
              <a:t>2- اسْتَخْرِجُ مِنَ الفِقْرَةِ (ج) ما يَلي: </a:t>
            </a:r>
          </a:p>
          <a:p>
            <a:pPr>
              <a:buNone/>
            </a:pPr>
            <a:r>
              <a:rPr lang="ar-BH" sz="3200" b="1" dirty="0" smtClean="0">
                <a:solidFill>
                  <a:srgbClr val="FF0000"/>
                </a:solidFill>
              </a:rPr>
              <a:t>   </a:t>
            </a:r>
          </a:p>
          <a:p>
            <a:pPr>
              <a:buFontTx/>
              <a:buChar char="-"/>
            </a:pPr>
            <a:r>
              <a:rPr lang="ar-BH" sz="3200" b="1" dirty="0" smtClean="0"/>
              <a:t>جَمْعُ كَلِمَةِ ( الطَّيرُ ) :  </a:t>
            </a:r>
          </a:p>
          <a:p>
            <a:pPr>
              <a:buFontTx/>
              <a:buChar char="-"/>
            </a:pPr>
            <a:r>
              <a:rPr lang="ar-BH" sz="3200" b="1" dirty="0" smtClean="0"/>
              <a:t>مُفْرَدُ كَلِمَةِ ( الثَّعالِبُ) :    </a:t>
            </a:r>
            <a:r>
              <a:rPr lang="ar-BH" sz="3500" b="1" dirty="0" smtClean="0"/>
              <a:t>        </a:t>
            </a:r>
            <a:r>
              <a:rPr lang="ar-BH" sz="3200" b="1" dirty="0" smtClean="0"/>
              <a:t>                  </a:t>
            </a:r>
            <a:endParaRPr lang="ar-BH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52682" y="2150689"/>
            <a:ext cx="9689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✓</a:t>
            </a:r>
            <a:endParaRPr lang="ar-BH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5841" y="2626173"/>
            <a:ext cx="7233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sym typeface="Webdings" pitchFamily="18" charset="2"/>
              </a:rPr>
              <a:t></a:t>
            </a:r>
            <a:r>
              <a:rPr lang="ar-BH" sz="2800" b="1" dirty="0" smtClean="0">
                <a:solidFill>
                  <a:schemeClr val="accent1">
                    <a:lumMod val="75000"/>
                  </a:schemeClr>
                </a:solidFill>
                <a:sym typeface="Webdings" pitchFamily="18" charset="2"/>
              </a:rPr>
              <a:t> </a:t>
            </a:r>
            <a:endParaRPr lang="ar-BH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4798" y="3071031"/>
            <a:ext cx="9826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✓</a:t>
            </a:r>
            <a:r>
              <a:rPr lang="ar-BH" sz="3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ar-BH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8938" y="4610101"/>
            <a:ext cx="12828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solidFill>
                  <a:schemeClr val="accent1">
                    <a:lumMod val="75000"/>
                  </a:schemeClr>
                </a:solidFill>
              </a:rPr>
              <a:t>الطُّيورُ</a:t>
            </a:r>
            <a:endParaRPr lang="ar-BH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2971" y="5252124"/>
            <a:ext cx="1542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solidFill>
                  <a:schemeClr val="accent1">
                    <a:lumMod val="75000"/>
                  </a:schemeClr>
                </a:solidFill>
              </a:rPr>
              <a:t>الثَّعْلَبُ</a:t>
            </a:r>
            <a:endParaRPr lang="ar-BH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16406" y="365125"/>
            <a:ext cx="4763070" cy="113612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rtl="1"/>
            <a:r>
              <a:rPr lang="ar-BH" b="1" smtClean="0"/>
              <a:t>أَفْهَمُ النَّصَّ</a:t>
            </a:r>
            <a:endParaRPr lang="ar-BH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142250" y="3510929"/>
            <a:ext cx="7233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sym typeface="Webdings" pitchFamily="18" charset="2"/>
              </a:rPr>
              <a:t></a:t>
            </a:r>
            <a:r>
              <a:rPr lang="ar-BH" sz="2800" b="1" dirty="0" smtClean="0">
                <a:solidFill>
                  <a:schemeClr val="accent1">
                    <a:lumMod val="75000"/>
                  </a:schemeClr>
                </a:solidFill>
                <a:sym typeface="Webdings" pitchFamily="18" charset="2"/>
              </a:rPr>
              <a:t> </a:t>
            </a:r>
            <a:endParaRPr lang="ar-BH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1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64600" y="800100"/>
            <a:ext cx="304800" cy="304800"/>
          </a:xfrm>
          <a:prstGeom prst="rect">
            <a:avLst/>
          </a:prstGeom>
        </p:spPr>
      </p:pic>
      <p:pic>
        <p:nvPicPr>
          <p:cNvPr id="17" name="11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0" y="4203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1885279" y="378953"/>
            <a:ext cx="770435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alt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لِنُكْمِلْ الخَريطَةَ المَعْرِفيةَ بِالاسْتِعانَةِ بِدَرْسِ</a:t>
            </a:r>
            <a:r>
              <a:rPr lang="ar-SA" alt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BH" alt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الثَّعْلَبِ وَالنَّمْلَةِ:</a:t>
            </a:r>
            <a:endParaRPr lang="ar-BH" altLang="en-US" sz="3200" dirty="0">
              <a:latin typeface="Arial" panose="020B0604020202020204" pitchFamily="34" charset="0"/>
            </a:endParaRPr>
          </a:p>
        </p:txBody>
      </p:sp>
      <p:grpSp>
        <p:nvGrpSpPr>
          <p:cNvPr id="2" name="مجموعة 29"/>
          <p:cNvGrpSpPr/>
          <p:nvPr/>
        </p:nvGrpSpPr>
        <p:grpSpPr>
          <a:xfrm>
            <a:off x="508000" y="1181187"/>
            <a:ext cx="10947400" cy="5267909"/>
            <a:chOff x="1541549" y="1337931"/>
            <a:chExt cx="9044563" cy="5267909"/>
          </a:xfrm>
        </p:grpSpPr>
        <p:sp>
          <p:nvSpPr>
            <p:cNvPr id="10" name="Rounded Rectangle 17"/>
            <p:cNvSpPr/>
            <p:nvPr/>
          </p:nvSpPr>
          <p:spPr>
            <a:xfrm>
              <a:off x="4679692" y="1337931"/>
              <a:ext cx="3254558" cy="1415576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8"/>
            <p:cNvSpPr/>
            <p:nvPr/>
          </p:nvSpPr>
          <p:spPr>
            <a:xfrm>
              <a:off x="1605886" y="2998914"/>
              <a:ext cx="3254558" cy="1415576"/>
            </a:xfrm>
            <a:prstGeom prst="roundRect">
              <a:avLst/>
            </a:prstGeom>
            <a:solidFill>
              <a:srgbClr val="66FFFF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2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الشّخصيّات:</a:t>
              </a: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2" name="Rounded Rectangle 19"/>
            <p:cNvSpPr/>
            <p:nvPr/>
          </p:nvSpPr>
          <p:spPr>
            <a:xfrm>
              <a:off x="7934250" y="2985455"/>
              <a:ext cx="2651862" cy="141557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2800" b="1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المَكُانُ:</a:t>
              </a:r>
              <a:endParaRPr lang="ar-BH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3" name="Rounded Rectangle 20"/>
            <p:cNvSpPr/>
            <p:nvPr/>
          </p:nvSpPr>
          <p:spPr>
            <a:xfrm>
              <a:off x="1541549" y="4603087"/>
              <a:ext cx="4584556" cy="2002753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2800" b="1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الحَلُّ:</a:t>
              </a:r>
              <a:endParaRPr lang="ar-BH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4" name="Rounded Rectangle 21"/>
            <p:cNvSpPr/>
            <p:nvPr/>
          </p:nvSpPr>
          <p:spPr>
            <a:xfrm>
              <a:off x="7041449" y="4659996"/>
              <a:ext cx="3254558" cy="1838962"/>
            </a:xfrm>
            <a:prstGeom prst="roundRect">
              <a:avLst/>
            </a:prstGeom>
            <a:solidFill>
              <a:srgbClr val="FF0000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2800" b="1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المُشْكِلَةُ</a:t>
              </a:r>
              <a:r>
                <a:rPr lang="ar-BH" b="1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lang="ar-BH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4" name="Rounded Rectangle 31"/>
            <p:cNvSpPr/>
            <p:nvPr/>
          </p:nvSpPr>
          <p:spPr>
            <a:xfrm>
              <a:off x="5041310" y="3004589"/>
              <a:ext cx="2651862" cy="141557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2800" b="1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الزّمانُ:</a:t>
              </a:r>
              <a:endParaRPr lang="ar-BH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</p:grpSp>
      <p:sp>
        <p:nvSpPr>
          <p:cNvPr id="8" name="مربع نص 7"/>
          <p:cNvSpPr txBox="1"/>
          <p:nvPr/>
        </p:nvSpPr>
        <p:spPr>
          <a:xfrm>
            <a:off x="912884" y="5401440"/>
            <a:ext cx="4284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dirty="0" smtClean="0"/>
              <a:t>- مُثابَرةُ النَّمْلَةِ وَفَوْزِها عَلى الثَّعْلَبِ  </a:t>
            </a:r>
            <a:endParaRPr lang="ar-BH" sz="2400" dirty="0"/>
          </a:p>
        </p:txBody>
      </p:sp>
      <p:sp>
        <p:nvSpPr>
          <p:cNvPr id="31" name="مربع نص 1">
            <a:extLst>
              <a:ext uri="{FF2B5EF4-FFF2-40B4-BE49-F238E27FC236}">
                <a16:creationId xmlns:a16="http://schemas.microsoft.com/office/drawing/2014/main" id="{E485715D-444D-4182-BD0E-D9F6CEABF891}"/>
              </a:ext>
            </a:extLst>
          </p:cNvPr>
          <p:cNvSpPr txBox="1"/>
          <p:nvPr/>
        </p:nvSpPr>
        <p:spPr>
          <a:xfrm>
            <a:off x="4976115" y="1782905"/>
            <a:ext cx="2466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الثَّعْلَبُ وَالنَّمْلَةُ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2" name="مربع نص 5">
            <a:extLst>
              <a:ext uri="{FF2B5EF4-FFF2-40B4-BE49-F238E27FC236}">
                <a16:creationId xmlns:a16="http://schemas.microsoft.com/office/drawing/2014/main" id="{E916F176-B584-4B93-A797-5326B9384B81}"/>
              </a:ext>
            </a:extLst>
          </p:cNvPr>
          <p:cNvSpPr txBox="1"/>
          <p:nvPr/>
        </p:nvSpPr>
        <p:spPr>
          <a:xfrm>
            <a:off x="7475642" y="5460223"/>
            <a:ext cx="3352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dirty="0" smtClean="0"/>
              <a:t>ضَحِكُ الثَعْلَبِ من مشْيَةِ النَمْلَةِ وبطْئها.</a:t>
            </a:r>
            <a:endParaRPr lang="en-US" sz="2400" dirty="0"/>
          </a:p>
        </p:txBody>
      </p:sp>
      <p:sp>
        <p:nvSpPr>
          <p:cNvPr id="33" name="مربع نص 3">
            <a:extLst>
              <a:ext uri="{FF2B5EF4-FFF2-40B4-BE49-F238E27FC236}">
                <a16:creationId xmlns:a16="http://schemas.microsoft.com/office/drawing/2014/main" id="{D02D5448-CFCB-4D98-B184-2C5D3D1ADA70}"/>
              </a:ext>
            </a:extLst>
          </p:cNvPr>
          <p:cNvSpPr txBox="1"/>
          <p:nvPr/>
        </p:nvSpPr>
        <p:spPr>
          <a:xfrm>
            <a:off x="9204620" y="3418739"/>
            <a:ext cx="1497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400" dirty="0" smtClean="0"/>
              <a:t>بَيْنَ المَزارعِ</a:t>
            </a:r>
            <a:endParaRPr lang="en-US" sz="2400" dirty="0"/>
          </a:p>
        </p:txBody>
      </p:sp>
      <p:sp>
        <p:nvSpPr>
          <p:cNvPr id="34" name="مربع نص 4">
            <a:extLst>
              <a:ext uri="{FF2B5EF4-FFF2-40B4-BE49-F238E27FC236}">
                <a16:creationId xmlns:a16="http://schemas.microsoft.com/office/drawing/2014/main" id="{DB2C6D5E-0434-439C-88AE-6EF80586742D}"/>
              </a:ext>
            </a:extLst>
          </p:cNvPr>
          <p:cNvSpPr txBox="1"/>
          <p:nvPr/>
        </p:nvSpPr>
        <p:spPr>
          <a:xfrm>
            <a:off x="1294073" y="3344462"/>
            <a:ext cx="2434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400" dirty="0" smtClean="0"/>
              <a:t>النَّمْلَةُ، الثَّعْلَبُ، الحَيَواناتُ، الطُّيورُ</a:t>
            </a:r>
            <a:endParaRPr lang="en-US" sz="2400" dirty="0"/>
          </a:p>
        </p:txBody>
      </p:sp>
      <p:sp>
        <p:nvSpPr>
          <p:cNvPr id="35" name="مربع نص 2">
            <a:extLst>
              <a:ext uri="{FF2B5EF4-FFF2-40B4-BE49-F238E27FC236}">
                <a16:creationId xmlns:a16="http://schemas.microsoft.com/office/drawing/2014/main" id="{7D773D80-3DE2-4CE0-B4BB-ADAAC3818966}"/>
              </a:ext>
            </a:extLst>
          </p:cNvPr>
          <p:cNvSpPr txBox="1"/>
          <p:nvPr/>
        </p:nvSpPr>
        <p:spPr>
          <a:xfrm>
            <a:off x="5512835" y="3376264"/>
            <a:ext cx="160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ف</a:t>
            </a:r>
            <a:r>
              <a:rPr lang="ar-BH" sz="2400" dirty="0" smtClean="0"/>
              <a:t>ِ</a:t>
            </a:r>
            <a:r>
              <a:rPr lang="ar-SA" sz="2400" dirty="0" smtClean="0"/>
              <a:t>ي</a:t>
            </a:r>
            <a:r>
              <a:rPr lang="ar-BH" sz="2400" dirty="0" smtClean="0"/>
              <a:t> النَّهارِ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5427023" y="1263348"/>
            <a:ext cx="1555668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2800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العُنْوانُ:</a:t>
            </a:r>
            <a:endParaRPr lang="ar-BH" sz="2800" b="1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1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584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7" grpId="0" animBg="1"/>
      <p:bldP spid="8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973" y="1692322"/>
            <a:ext cx="10515600" cy="420351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BH" sz="3600" b="1" dirty="0" smtClean="0"/>
              <a:t>أُحَوِّطُ الْكَلِمَةَ الْغَريبَةَ في كُلِّ مَجْموعَةٍ: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0"/>
            <a:ext cx="1646183" cy="1268068"/>
          </a:xfrm>
          <a:prstGeom prst="rect">
            <a:avLst/>
          </a:prstGeom>
        </p:spPr>
      </p:pic>
      <p:sp>
        <p:nvSpPr>
          <p:cNvPr id="11" name="Can 10"/>
          <p:cNvSpPr/>
          <p:nvPr/>
        </p:nvSpPr>
        <p:spPr>
          <a:xfrm>
            <a:off x="8693625" y="2470245"/>
            <a:ext cx="1978925" cy="32754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 smtClean="0">
                <a:solidFill>
                  <a:schemeClr val="tx1"/>
                </a:solidFill>
              </a:rPr>
              <a:t>أســد </a:t>
            </a:r>
          </a:p>
          <a:p>
            <a:pPr algn="ctr"/>
            <a:r>
              <a:rPr lang="ar-BH" sz="3200" dirty="0" smtClean="0">
                <a:solidFill>
                  <a:schemeClr val="tx1"/>
                </a:solidFill>
              </a:rPr>
              <a:t>عصفور </a:t>
            </a:r>
          </a:p>
          <a:p>
            <a:pPr algn="ctr"/>
            <a:r>
              <a:rPr lang="ar-BH" sz="3200" dirty="0" smtClean="0">
                <a:solidFill>
                  <a:schemeClr val="tx1"/>
                </a:solidFill>
              </a:rPr>
              <a:t>بلبل </a:t>
            </a:r>
          </a:p>
          <a:p>
            <a:pPr algn="ctr"/>
            <a:r>
              <a:rPr lang="ar-BH" sz="3200" dirty="0" smtClean="0">
                <a:solidFill>
                  <a:schemeClr val="tx1"/>
                </a:solidFill>
              </a:rPr>
              <a:t>غراب</a:t>
            </a:r>
            <a:r>
              <a:rPr lang="ar-BH" dirty="0" smtClean="0">
                <a:solidFill>
                  <a:schemeClr val="tx1"/>
                </a:solidFill>
              </a:rPr>
              <a:t> </a:t>
            </a:r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5581933" y="2593075"/>
            <a:ext cx="2033517" cy="3248167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dirty="0" smtClean="0"/>
              <a:t>محمد </a:t>
            </a:r>
          </a:p>
          <a:p>
            <a:pPr algn="ctr"/>
            <a:r>
              <a:rPr lang="ar-BH" sz="3200" dirty="0" err="1" smtClean="0"/>
              <a:t>دانة</a:t>
            </a:r>
            <a:r>
              <a:rPr lang="ar-BH" sz="3200" dirty="0" smtClean="0"/>
              <a:t> </a:t>
            </a:r>
          </a:p>
          <a:p>
            <a:pPr algn="ctr"/>
            <a:r>
              <a:rPr lang="ar-BH" sz="3200" dirty="0" smtClean="0"/>
              <a:t>أحمد</a:t>
            </a:r>
          </a:p>
          <a:p>
            <a:pPr algn="ctr"/>
            <a:r>
              <a:rPr lang="ar-BH" sz="3200" dirty="0" smtClean="0"/>
              <a:t>حمد</a:t>
            </a:r>
            <a:endParaRPr lang="ar-BH" sz="3200" dirty="0"/>
          </a:p>
        </p:txBody>
      </p:sp>
      <p:sp>
        <p:nvSpPr>
          <p:cNvPr id="14" name="Can 13"/>
          <p:cNvSpPr/>
          <p:nvPr/>
        </p:nvSpPr>
        <p:spPr>
          <a:xfrm>
            <a:off x="2308744" y="2581702"/>
            <a:ext cx="2033517" cy="3248167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dirty="0" smtClean="0"/>
              <a:t>رُبيان </a:t>
            </a:r>
          </a:p>
          <a:p>
            <a:pPr algn="ctr"/>
            <a:r>
              <a:rPr lang="ar-BH" sz="3200" dirty="0" smtClean="0"/>
              <a:t>سمكة </a:t>
            </a:r>
          </a:p>
          <a:p>
            <a:pPr algn="ctr"/>
            <a:r>
              <a:rPr lang="ar-BH" sz="3200" dirty="0" smtClean="0"/>
              <a:t>حوت </a:t>
            </a:r>
          </a:p>
          <a:p>
            <a:pPr algn="ctr"/>
            <a:r>
              <a:rPr lang="ar-BH" sz="3200" dirty="0" smtClean="0"/>
              <a:t>أرنب </a:t>
            </a:r>
            <a:endParaRPr lang="ar-BH" sz="3200" dirty="0"/>
          </a:p>
        </p:txBody>
      </p:sp>
      <p:sp>
        <p:nvSpPr>
          <p:cNvPr id="15" name="Oval 14"/>
          <p:cNvSpPr/>
          <p:nvPr/>
        </p:nvSpPr>
        <p:spPr>
          <a:xfrm>
            <a:off x="1160060" y="750627"/>
            <a:ext cx="1405719" cy="7233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7" name="Oval 16"/>
          <p:cNvSpPr/>
          <p:nvPr/>
        </p:nvSpPr>
        <p:spPr>
          <a:xfrm>
            <a:off x="9171296" y="2988860"/>
            <a:ext cx="1296537" cy="8325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Oval 17"/>
          <p:cNvSpPr/>
          <p:nvPr/>
        </p:nvSpPr>
        <p:spPr>
          <a:xfrm>
            <a:off x="5868536" y="3821373"/>
            <a:ext cx="1433015" cy="559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9" name="Oval 18"/>
          <p:cNvSpPr/>
          <p:nvPr/>
        </p:nvSpPr>
        <p:spPr>
          <a:xfrm>
            <a:off x="2688609" y="4778991"/>
            <a:ext cx="1378424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12" name="1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129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0"/>
            <a:ext cx="1646183" cy="12680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29475" t="33582" r="52274" b="46829"/>
          <a:stretch>
            <a:fillRect/>
          </a:stretch>
        </p:blipFill>
        <p:spPr bwMode="auto">
          <a:xfrm>
            <a:off x="3257108" y="220512"/>
            <a:ext cx="5600700" cy="244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316743" y="3009900"/>
            <a:ext cx="1113657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ar-BH" sz="2800" b="1" dirty="0" smtClean="0"/>
              <a:t>الْحَيَوانُ الَّذي وَصَلَ إِلى خَطِّ النِّهايَةِ قَبْلَ جَميعِ الْحَيَواناتِ هُوَ  </a:t>
            </a:r>
          </a:p>
          <a:p>
            <a:pPr algn="r" rtl="1">
              <a:buFont typeface="Wingdings" pitchFamily="2" charset="2"/>
              <a:buChar char="v"/>
            </a:pPr>
            <a:r>
              <a:rPr lang="ar-BH" sz="2800" b="1" dirty="0" smtClean="0"/>
              <a:t> الْكَلْبُ سَبَقَ                   </a:t>
            </a:r>
            <a:r>
              <a:rPr lang="ar-BH" sz="2800" b="1" dirty="0" err="1" smtClean="0"/>
              <a:t>وَ</a:t>
            </a:r>
            <a:r>
              <a:rPr lang="ar-BH" sz="2800" b="1" dirty="0" smtClean="0"/>
              <a:t> </a:t>
            </a:r>
          </a:p>
          <a:p>
            <a:pPr algn="r" rtl="1">
              <a:buFont typeface="Wingdings" pitchFamily="2" charset="2"/>
              <a:buChar char="v"/>
            </a:pPr>
            <a:r>
              <a:rPr lang="ar-BH" sz="2800" b="1" dirty="0" smtClean="0"/>
              <a:t>القِطُّ سَبَقَ </a:t>
            </a:r>
          </a:p>
          <a:p>
            <a:pPr algn="r" rtl="1">
              <a:buFont typeface="Wingdings" pitchFamily="2" charset="2"/>
              <a:buChar char="v"/>
            </a:pPr>
            <a:r>
              <a:rPr lang="ar-BH" sz="2800" b="1" dirty="0" smtClean="0"/>
              <a:t>الْحَيَواناتُ الَّتي سَبَقَتِ السُّلَحْفاةَ هِيَ             و              </a:t>
            </a:r>
            <a:r>
              <a:rPr lang="ar-BH" sz="2800" b="1" dirty="0" err="1" smtClean="0"/>
              <a:t>و</a:t>
            </a:r>
            <a:endParaRPr lang="ar-BH" sz="2800" b="1" dirty="0" smtClean="0"/>
          </a:p>
          <a:p>
            <a:pPr algn="r" rtl="1">
              <a:buFont typeface="Wingdings" pitchFamily="2" charset="2"/>
              <a:buChar char="v"/>
            </a:pPr>
            <a:r>
              <a:rPr lang="ar-BH" sz="2800" b="1" dirty="0" smtClean="0"/>
              <a:t>أَسْرَعُ الحًيَواناتِ هُوَ </a:t>
            </a:r>
          </a:p>
          <a:p>
            <a:pPr algn="r" rtl="1">
              <a:buFont typeface="Wingdings" pitchFamily="2" charset="2"/>
              <a:buChar char="v"/>
            </a:pPr>
            <a:r>
              <a:rPr lang="ar-BH" sz="2800" b="1" dirty="0" smtClean="0"/>
              <a:t>أَبْطَأُ الحَيَواناتِ هِيَ </a:t>
            </a:r>
            <a:endParaRPr lang="ar-BH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25556" y="4325257"/>
            <a:ext cx="13300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 smtClean="0">
                <a:solidFill>
                  <a:schemeClr val="accent1">
                    <a:lumMod val="75000"/>
                  </a:schemeClr>
                </a:solidFill>
              </a:rPr>
              <a:t>الغَزَال</a:t>
            </a:r>
            <a:endParaRPr lang="ar-BH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8401" y="3496459"/>
            <a:ext cx="23486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 smtClean="0">
                <a:solidFill>
                  <a:schemeClr val="accent1">
                    <a:lumMod val="75000"/>
                  </a:schemeClr>
                </a:solidFill>
              </a:rPr>
              <a:t>السُّلَحْفاةَ.</a:t>
            </a:r>
            <a:endParaRPr lang="ar-BH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2099" y="3453841"/>
            <a:ext cx="17016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 smtClean="0">
                <a:solidFill>
                  <a:schemeClr val="accent1">
                    <a:lumMod val="75000"/>
                  </a:schemeClr>
                </a:solidFill>
              </a:rPr>
              <a:t>القِطَّةَ</a:t>
            </a:r>
            <a:endParaRPr lang="ar-BH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3835895"/>
            <a:ext cx="21334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 smtClean="0">
                <a:solidFill>
                  <a:schemeClr val="accent1">
                    <a:lumMod val="75000"/>
                  </a:schemeClr>
                </a:solidFill>
              </a:rPr>
              <a:t>السَّلَحْفاةَ.</a:t>
            </a:r>
            <a:endParaRPr lang="ar-BH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7022" y="2941171"/>
            <a:ext cx="201616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 smtClean="0">
                <a:solidFill>
                  <a:schemeClr val="accent1">
                    <a:lumMod val="75000"/>
                  </a:schemeClr>
                </a:solidFill>
              </a:rPr>
              <a:t>الغَزال.</a:t>
            </a:r>
            <a:endParaRPr lang="ar-BH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7657" y="4295609"/>
            <a:ext cx="10561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 smtClean="0">
                <a:solidFill>
                  <a:schemeClr val="accent1">
                    <a:lumMod val="75000"/>
                  </a:schemeClr>
                </a:solidFill>
              </a:rPr>
              <a:t>الكَلْب</a:t>
            </a:r>
            <a:endParaRPr lang="ar-BH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4857" y="4280505"/>
            <a:ext cx="13300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endParaRPr lang="ar-BH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7771" y="4693334"/>
            <a:ext cx="13300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 smtClean="0">
                <a:solidFill>
                  <a:schemeClr val="accent1">
                    <a:lumMod val="75000"/>
                  </a:schemeClr>
                </a:solidFill>
              </a:rPr>
              <a:t>الغَزَال.</a:t>
            </a:r>
            <a:endParaRPr lang="ar-BH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50365" y="5190445"/>
            <a:ext cx="22848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 smtClean="0">
                <a:solidFill>
                  <a:schemeClr val="accent1">
                    <a:lumMod val="75000"/>
                  </a:schemeClr>
                </a:solidFill>
              </a:rPr>
              <a:t>السُّلَحْفاةُ.</a:t>
            </a:r>
            <a:endParaRPr lang="ar-BH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08076" y="4271154"/>
            <a:ext cx="119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 smtClean="0">
                <a:solidFill>
                  <a:schemeClr val="accent1">
                    <a:lumMod val="75000"/>
                  </a:schemeClr>
                </a:solidFill>
              </a:rPr>
              <a:t>القِطَّة.</a:t>
            </a:r>
            <a:endParaRPr lang="ar-BH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1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90100" y="5715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1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0700"/>
            <a:ext cx="10515600" cy="5656263"/>
          </a:xfrm>
        </p:spPr>
        <p:txBody>
          <a:bodyPr/>
          <a:lstStyle/>
          <a:p>
            <a:r>
              <a:rPr lang="ar-BH" dirty="0" smtClean="0"/>
              <a:t>أصِلُ الْجُمَلَ في المَجْموعَةِ </a:t>
            </a:r>
            <a:r>
              <a:rPr lang="ar-BH" dirty="0" smtClean="0">
                <a:solidFill>
                  <a:srgbClr val="FF0000"/>
                </a:solidFill>
              </a:rPr>
              <a:t>( </a:t>
            </a:r>
            <a:r>
              <a:rPr lang="ar-BH" dirty="0" err="1" smtClean="0">
                <a:solidFill>
                  <a:srgbClr val="FF0000"/>
                </a:solidFill>
              </a:rPr>
              <a:t>أ</a:t>
            </a:r>
            <a:r>
              <a:rPr lang="ar-BH" dirty="0" smtClean="0">
                <a:solidFill>
                  <a:srgbClr val="FF0000"/>
                </a:solidFill>
              </a:rPr>
              <a:t> ) </a:t>
            </a:r>
            <a:r>
              <a:rPr lang="ar-BH" dirty="0" smtClean="0"/>
              <a:t>بِما يُناسِبُها مِنَ المَجْموعَةِ </a:t>
            </a:r>
            <a:r>
              <a:rPr lang="ar-BH" dirty="0" smtClean="0">
                <a:solidFill>
                  <a:srgbClr val="FF0000"/>
                </a:solidFill>
              </a:rPr>
              <a:t>(ب) </a:t>
            </a:r>
            <a:r>
              <a:rPr lang="ar-BH" dirty="0" smtClean="0"/>
              <a:t>:</a:t>
            </a:r>
          </a:p>
          <a:p>
            <a:endParaRPr lang="ar-BH" dirty="0" smtClean="0"/>
          </a:p>
          <a:p>
            <a:endParaRPr lang="ar-BH" dirty="0" smtClean="0"/>
          </a:p>
          <a:p>
            <a:endParaRPr lang="ar-BH" dirty="0"/>
          </a:p>
        </p:txBody>
      </p:sp>
      <p:sp>
        <p:nvSpPr>
          <p:cNvPr id="5" name="Hexagon 4"/>
          <p:cNvSpPr/>
          <p:nvPr/>
        </p:nvSpPr>
        <p:spPr>
          <a:xfrm>
            <a:off x="7445830" y="2386940"/>
            <a:ext cx="3515096" cy="3515096"/>
          </a:xfrm>
          <a:prstGeom prst="hexagon">
            <a:avLst>
              <a:gd name="adj" fmla="val 337"/>
              <a:gd name="vf" fmla="val 11547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ar-BH" sz="2800" dirty="0" smtClean="0"/>
          </a:p>
          <a:p>
            <a:pPr algn="r" rtl="1"/>
            <a:endParaRPr lang="ar-BH" sz="2800" dirty="0" smtClean="0"/>
          </a:p>
          <a:p>
            <a:pPr algn="r" rtl="1"/>
            <a:endParaRPr lang="en-US" sz="2800" dirty="0" smtClean="0"/>
          </a:p>
          <a:p>
            <a:pPr algn="r" rtl="1"/>
            <a:r>
              <a:rPr lang="ar-BH" sz="2800" dirty="0" smtClean="0"/>
              <a:t>- زارَ </a:t>
            </a:r>
            <a:r>
              <a:rPr lang="ar-BH" sz="2800" smtClean="0"/>
              <a:t>مُحَمَّدٌ المُتْحَفَ؛</a:t>
            </a:r>
            <a:endParaRPr lang="ar-BH" sz="2800" dirty="0" smtClean="0"/>
          </a:p>
          <a:p>
            <a:pPr algn="r" rtl="1"/>
            <a:r>
              <a:rPr lang="ar-BH" sz="2800" dirty="0" smtClean="0"/>
              <a:t>- اشْتَرَتْ لَيْلَى كُراسَةَ رَسْمٍ؛</a:t>
            </a:r>
          </a:p>
          <a:p>
            <a:pPr algn="r" rtl="1"/>
            <a:r>
              <a:rPr lang="ar-BH" sz="2800" dirty="0" smtClean="0"/>
              <a:t>- يَسْتَعْمِلُ القِطُّ مَخالِبَهُ؛</a:t>
            </a:r>
          </a:p>
          <a:p>
            <a:pPr algn="r" rtl="1"/>
            <a:endParaRPr lang="ar-BH" sz="2800" dirty="0" smtClean="0"/>
          </a:p>
          <a:p>
            <a:pPr algn="r" rtl="1"/>
            <a:endParaRPr lang="ar-BH" sz="2800" dirty="0" smtClean="0"/>
          </a:p>
          <a:p>
            <a:pPr algn="r" rtl="1"/>
            <a:endParaRPr lang="ar-BH" sz="2800" dirty="0" smtClean="0"/>
          </a:p>
        </p:txBody>
      </p:sp>
      <p:sp>
        <p:nvSpPr>
          <p:cNvPr id="6" name="Hexagon 5"/>
          <p:cNvSpPr/>
          <p:nvPr/>
        </p:nvSpPr>
        <p:spPr>
          <a:xfrm>
            <a:off x="1923802" y="2361211"/>
            <a:ext cx="3524993" cy="3515096"/>
          </a:xfrm>
          <a:prstGeom prst="hexagon">
            <a:avLst>
              <a:gd name="adj" fmla="val 337"/>
              <a:gd name="vf" fmla="val 11547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ar-BH" sz="2800" dirty="0" smtClean="0"/>
          </a:p>
          <a:p>
            <a:pPr algn="r" rtl="1"/>
            <a:endParaRPr lang="ar-BH" sz="2800" dirty="0" smtClean="0"/>
          </a:p>
          <a:p>
            <a:pPr algn="r" rtl="1"/>
            <a:endParaRPr lang="ar-BH" sz="2800" dirty="0" smtClean="0"/>
          </a:p>
          <a:p>
            <a:pPr algn="r" rtl="1"/>
            <a:r>
              <a:rPr lang="ar-BH" sz="2800" dirty="0" smtClean="0"/>
              <a:t>- لِتَرْسُمَ لَوْحَةً جَميلَةً.</a:t>
            </a:r>
          </a:p>
          <a:p>
            <a:pPr algn="r" rtl="1">
              <a:buFontTx/>
              <a:buChar char="-"/>
            </a:pPr>
            <a:r>
              <a:rPr lang="ar-BH" sz="2800" dirty="0" smtClean="0"/>
              <a:t>لِيُدافعَ عِنْ نَفْسَهِ.</a:t>
            </a:r>
          </a:p>
          <a:p>
            <a:pPr algn="r" rtl="1">
              <a:buFontTx/>
              <a:buChar char="-"/>
            </a:pPr>
            <a:r>
              <a:rPr lang="ar-BH" sz="2800" dirty="0" smtClean="0"/>
              <a:t> لِيشاهِدَ الآثارَ القَديمَةَ.</a:t>
            </a:r>
          </a:p>
          <a:p>
            <a:pPr algn="r" rtl="1"/>
            <a:endParaRPr lang="ar-BH" sz="2800" dirty="0" smtClean="0"/>
          </a:p>
          <a:p>
            <a:pPr algn="r" rtl="1"/>
            <a:endParaRPr lang="ar-BH" sz="2800" dirty="0" smtClean="0"/>
          </a:p>
          <a:p>
            <a:pPr algn="r" rtl="1"/>
            <a:endParaRPr lang="ar-BH" sz="2800" dirty="0" smtClean="0"/>
          </a:p>
          <a:p>
            <a:pPr algn="r" rtl="1"/>
            <a:endParaRPr lang="ar-BH" sz="2800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5105400" y="3556000"/>
            <a:ext cx="3009900" cy="850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5094516" y="3728852"/>
            <a:ext cx="4836884" cy="665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5106390" y="4132616"/>
            <a:ext cx="2894610" cy="655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832100" y="1104900"/>
            <a:ext cx="7937500" cy="11049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b="1" dirty="0" smtClean="0">
                <a:solidFill>
                  <a:srgbClr val="FF0000"/>
                </a:solidFill>
              </a:rPr>
              <a:t>مثال : </a:t>
            </a:r>
            <a:r>
              <a:rPr lang="ar-BH" sz="3600" dirty="0" smtClean="0"/>
              <a:t>خَرَجَ أَحْمَدُ من مَنْزِلَهِ؛ لِيذْهَبَ إِلى المَدْرَسَةِ</a:t>
            </a:r>
            <a:r>
              <a:rPr lang="ar-BH" sz="6000" dirty="0" smtClean="0"/>
              <a:t>.</a:t>
            </a:r>
            <a:r>
              <a:rPr lang="en-US" sz="6000" dirty="0" smtClean="0"/>
              <a:t> </a:t>
            </a:r>
            <a:endParaRPr lang="ar-BH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285716" y="6037920"/>
            <a:ext cx="315957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BH" b="1" dirty="0" smtClean="0"/>
              <a:t>يجيبُ الطالب شفهيًا عن الأسئلة السابقة</a:t>
            </a:r>
            <a:endParaRPr lang="ar-BH" b="1" dirty="0"/>
          </a:p>
        </p:txBody>
      </p:sp>
      <p:pic>
        <p:nvPicPr>
          <p:cNvPr id="2" name="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688" y="899350"/>
            <a:ext cx="10515600" cy="4634552"/>
          </a:xfrm>
        </p:spPr>
        <p:txBody>
          <a:bodyPr/>
          <a:lstStyle/>
          <a:p>
            <a:r>
              <a:rPr lang="ar-BH" b="1" dirty="0" smtClean="0">
                <a:solidFill>
                  <a:srgbClr val="FF0000"/>
                </a:solidFill>
              </a:rPr>
              <a:t>أَعْمَلُ كَما في المِثالِ :</a:t>
            </a:r>
          </a:p>
          <a:p>
            <a:pPr>
              <a:buNone/>
            </a:pPr>
            <a:r>
              <a:rPr lang="ar-BH" dirty="0" smtClean="0"/>
              <a:t>           </a:t>
            </a:r>
            <a:r>
              <a:rPr lang="ar-BH" sz="3200" dirty="0" smtClean="0"/>
              <a:t>متى تَصِلُ إِلى بَيْتِكَ؟                      متى تَصِلينَ إِلى بَيْتِكِ ؟</a:t>
            </a:r>
            <a:r>
              <a:rPr lang="ar-BH" dirty="0" smtClean="0"/>
              <a:t>                              </a:t>
            </a:r>
          </a:p>
          <a:p>
            <a:pPr>
              <a:buNone/>
            </a:pPr>
            <a:endParaRPr lang="ar-BH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95113"/>
              </p:ext>
            </p:extLst>
          </p:nvPr>
        </p:nvGraphicFramePr>
        <p:xfrm>
          <a:off x="1818229" y="2992583"/>
          <a:ext cx="8128000" cy="319446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8616">
                <a:tc>
                  <a:txBody>
                    <a:bodyPr/>
                    <a:lstStyle/>
                    <a:p>
                      <a:pPr rtl="1"/>
                      <a:r>
                        <a:rPr lang="ar-BH" sz="3200" b="0" dirty="0" smtClean="0"/>
                        <a:t>كَيْفَ تسْتَعِدُّ لِلْسِّباقِ؟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sz="32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616">
                <a:tc>
                  <a:txBody>
                    <a:bodyPr/>
                    <a:lstStyle/>
                    <a:p>
                      <a:pPr rtl="1"/>
                      <a:endParaRPr lang="ar-BH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BH" sz="3200" b="0" dirty="0" smtClean="0"/>
                        <a:t>هَلْ تُحِبينَ الفَواكِه؟ </a:t>
                      </a:r>
                      <a:endParaRPr lang="ar-BH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616">
                <a:tc>
                  <a:txBody>
                    <a:bodyPr/>
                    <a:lstStyle/>
                    <a:p>
                      <a:pPr rtl="1"/>
                      <a:r>
                        <a:rPr lang="ar-BH" sz="3200" b="0" dirty="0" smtClean="0"/>
                        <a:t>لِماذا</a:t>
                      </a:r>
                      <a:r>
                        <a:rPr lang="ar-BH" sz="3200" b="0" baseline="0" dirty="0" smtClean="0"/>
                        <a:t> تَحْتاجُ إِلى الهاتِفِ؟</a:t>
                      </a:r>
                      <a:endParaRPr lang="ar-BH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616">
                <a:tc>
                  <a:txBody>
                    <a:bodyPr/>
                    <a:lstStyle/>
                    <a:p>
                      <a:pPr rtl="1"/>
                      <a:endParaRPr lang="ar-BH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BH" sz="3200" b="0" dirty="0" smtClean="0"/>
                        <a:t>مَتَى</a:t>
                      </a:r>
                      <a:r>
                        <a:rPr lang="ar-BH" sz="3200" b="0" baseline="0" dirty="0" smtClean="0"/>
                        <a:t> تَذْهِبينَ إِلى المَدْرَسَةِ؟ </a:t>
                      </a:r>
                      <a:endParaRPr lang="ar-BH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4" descr="C:\Users\user\Pictures\boys_salam Copy.jpg"/>
          <p:cNvPicPr>
            <a:picLocks noChangeAspect="1" noChangeArrowheads="1"/>
          </p:cNvPicPr>
          <p:nvPr/>
        </p:nvPicPr>
        <p:blipFill>
          <a:blip r:embed="rId4" cstate="print"/>
          <a:srcRect l="51653" t="2799" r="1827"/>
          <a:stretch>
            <a:fillRect/>
          </a:stretch>
        </p:blipFill>
        <p:spPr bwMode="auto">
          <a:xfrm>
            <a:off x="8250524" y="2001944"/>
            <a:ext cx="748146" cy="813147"/>
          </a:xfrm>
          <a:prstGeom prst="rect">
            <a:avLst/>
          </a:prstGeom>
          <a:noFill/>
        </p:spPr>
      </p:pic>
      <p:pic>
        <p:nvPicPr>
          <p:cNvPr id="7" name="Picture 5" descr="C:\Users\user\Pictures\girls.gif"/>
          <p:cNvPicPr>
            <a:picLocks noChangeAspect="1" noChangeArrowheads="1"/>
          </p:cNvPicPr>
          <p:nvPr/>
        </p:nvPicPr>
        <p:blipFill>
          <a:blip r:embed="rId5"/>
          <a:srcRect r="59413" b="17292"/>
          <a:stretch>
            <a:fillRect/>
          </a:stretch>
        </p:blipFill>
        <p:spPr bwMode="auto">
          <a:xfrm>
            <a:off x="3301317" y="1959428"/>
            <a:ext cx="641268" cy="7837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98700" y="3158837"/>
            <a:ext cx="33539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dirty="0" smtClean="0">
                <a:solidFill>
                  <a:schemeClr val="accent1">
                    <a:lumMod val="75000"/>
                  </a:schemeClr>
                </a:solidFill>
              </a:rPr>
              <a:t>كَيْفَ تَسْتَعِدِّينَ لِلْسِّباقِ؟</a:t>
            </a:r>
            <a:endParaRPr lang="ar-BH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4459" y="3940630"/>
            <a:ext cx="280257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dirty="0" smtClean="0">
                <a:solidFill>
                  <a:schemeClr val="accent1">
                    <a:lumMod val="75000"/>
                  </a:schemeClr>
                </a:solidFill>
              </a:rPr>
              <a:t>هَلْ تُحِبُّ الْفَواكِه؟</a:t>
            </a:r>
            <a:endParaRPr lang="ar-BH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2300" y="4736275"/>
            <a:ext cx="37009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dirty="0" smtClean="0">
                <a:solidFill>
                  <a:schemeClr val="accent1">
                    <a:lumMod val="75000"/>
                  </a:schemeClr>
                </a:solidFill>
              </a:rPr>
              <a:t>لِماذا تَحْتاجينَ إلى الهاتِفِ؟</a:t>
            </a:r>
            <a:endParaRPr lang="ar-BH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5500" y="5531923"/>
            <a:ext cx="38896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dirty="0" smtClean="0">
                <a:solidFill>
                  <a:schemeClr val="accent1">
                    <a:lumMod val="75000"/>
                  </a:schemeClr>
                </a:solidFill>
              </a:rPr>
              <a:t>مَتَى تَذْهَبُ إلى المَدْرَسَةِ؟</a:t>
            </a:r>
            <a:endParaRPr lang="ar-BH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1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12100" y="101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102508" y="3965903"/>
            <a:ext cx="7441324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11500" b="1" dirty="0" smtClean="0">
                <a:solidFill>
                  <a:srgbClr val="FF0000"/>
                </a:solidFill>
              </a:rPr>
              <a:t>أَحْسَنْت</a:t>
            </a:r>
            <a:endParaRPr lang="ar-BH" sz="11500" b="1" dirty="0">
              <a:solidFill>
                <a:srgbClr val="FF0000"/>
              </a:solidFill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258785" y="4952011"/>
            <a:ext cx="2873828" cy="12409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en-US" dirty="0" smtClean="0"/>
              <a:t> </a:t>
            </a:r>
            <a:r>
              <a:rPr lang="ar-BH" dirty="0" smtClean="0"/>
              <a:t> الانتقال إلى  حل بقية الأسئلة</a:t>
            </a:r>
            <a:endParaRPr lang="ar-BH" dirty="0"/>
          </a:p>
        </p:txBody>
      </p:sp>
      <p:pic>
        <p:nvPicPr>
          <p:cNvPr id="7" name="Picture 12" descr="Image result for 3d gif emoji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33" y="289968"/>
            <a:ext cx="4008067" cy="400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607" y="4101552"/>
            <a:ext cx="10515600" cy="1325563"/>
          </a:xfrm>
        </p:spPr>
        <p:txBody>
          <a:bodyPr>
            <a:noAutofit/>
          </a:bodyPr>
          <a:lstStyle/>
          <a:p>
            <a:pPr algn="ctr" rtl="0"/>
            <a:r>
              <a:rPr lang="ar-BH" sz="11500" b="1" dirty="0" smtClean="0">
                <a:solidFill>
                  <a:srgbClr val="FF0000"/>
                </a:solidFill>
              </a:rPr>
              <a:t>حَاوِلْ مَرّةً أُخْرى</a:t>
            </a:r>
            <a:endParaRPr lang="ar-BH" sz="11500" b="1" dirty="0">
              <a:solidFill>
                <a:srgbClr val="FF0000"/>
              </a:solidFill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953995" y="5130140"/>
            <a:ext cx="2244436" cy="1270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 smtClean="0"/>
              <a:t>العودة إلى الأسئلة</a:t>
            </a:r>
            <a:endParaRPr lang="ar-BH" dirty="0"/>
          </a:p>
        </p:txBody>
      </p:sp>
      <p:pic>
        <p:nvPicPr>
          <p:cNvPr id="6" name="Picture 2" descr="Image result for sad gif emoji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26" y="241228"/>
            <a:ext cx="3726074" cy="37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944983" y="1776549"/>
            <a:ext cx="1397726" cy="10058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Oval 8"/>
          <p:cNvSpPr/>
          <p:nvPr/>
        </p:nvSpPr>
        <p:spPr>
          <a:xfrm>
            <a:off x="1802675" y="1593669"/>
            <a:ext cx="2076994" cy="10450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17" name="صورة 2" descr="C:\Users\hamad 95\Desktop\ScreenHunter 44.png">
            <a:extLst>
              <a:ext uri="{FF2B5EF4-FFF2-40B4-BE49-F238E27FC236}">
                <a16:creationId xmlns:a16="http://schemas.microsoft.com/office/drawing/2014/main" id="{731473AB-D9D6-4A45-B38D-14C27B51FCE7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95" t="16496" r="38302" b="6405"/>
          <a:stretch/>
        </p:blipFill>
        <p:spPr bwMode="auto">
          <a:xfrm>
            <a:off x="2332526" y="2058179"/>
            <a:ext cx="6941128" cy="32179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2088107" y="600501"/>
            <a:ext cx="7151427" cy="11873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dirty="0" smtClean="0"/>
              <a:t>أُعَبِّرُ </a:t>
            </a:r>
            <a:r>
              <a:rPr lang="ar-BH" sz="3600" dirty="0" smtClean="0"/>
              <a:t>عَمَّا </a:t>
            </a:r>
            <a:r>
              <a:rPr lang="ar-BH" sz="3600" dirty="0" smtClean="0"/>
              <a:t>أُشَاهِدَهُ فِي الصُّورَةِ</a:t>
            </a:r>
            <a:endParaRPr lang="ar-BH" sz="3600" dirty="0"/>
          </a:p>
        </p:txBody>
      </p:sp>
      <p:pic>
        <p:nvPicPr>
          <p:cNvPr id="7" name="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29800" y="1028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7325" y="3793501"/>
            <a:ext cx="10310884" cy="23889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خَرَجَ الثَّعْلبُ لِيَتَجَوَّلَ بَيْنَ الْمَزارِعِ، فَشاهَدَ نَمْلَةً كَبيرَةً تَبْحَثُ عَنْ طَعامٍ.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ضَحِكَ الثَّعْلَبُ كَثيرًا مِنْ مَشْيَتِها الْبَطيئَةِ، وَقالَ لَها: مَتى تَصِلينَ إِلى بَيْتِكِ؟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63887" y="3206337"/>
            <a:ext cx="17337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dirty="0" smtClean="0"/>
              <a:t>( </a:t>
            </a:r>
            <a:r>
              <a:rPr lang="ar-BH" sz="3600" dirty="0" err="1" smtClean="0"/>
              <a:t>أ</a:t>
            </a:r>
            <a:r>
              <a:rPr lang="ar-BH" sz="3600" dirty="0" smtClean="0"/>
              <a:t> )</a:t>
            </a:r>
            <a:endParaRPr lang="ar-BH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29099" t="40527" r="52782" b="39941"/>
          <a:stretch>
            <a:fillRect/>
          </a:stretch>
        </p:blipFill>
        <p:spPr bwMode="auto">
          <a:xfrm>
            <a:off x="2579436" y="320920"/>
            <a:ext cx="670104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79000" y="10795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7234" y="3275462"/>
            <a:ext cx="9758149" cy="3043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قالَتِ النَّمْلَةُ: أَيُّها الثَّعْلَبُ الْمَغْرورُ، إِنَّني ذَكِيَّةٌ مُجْتَهِدَةٌ مُفَكِّرَةٌ، وَسَوْفَ أَفوزُ إِذا تَسابَقْنا.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ضَحِكَ الثَّعْلَبُ كَثيرًا مِنْ قَوْلِها، وَقالَ لَها: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أَنْتِ، أَيَّتُها النَّمْلَةُ الصَّغيرَةُ! هَيَّا نَبْدَأْ السِّباقَ.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وافَقَتِ النَّمْلَةُ عَلى ذَلِكَ، وَجاءَتِ الطُّيورُ وَبَعْضُ الحَيَواناتِ، لِتُشاهِدَ هَذا السِّباقَ.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l="52745" t="32421" r="30234" b="43164"/>
          <a:stretch>
            <a:fillRect/>
          </a:stretch>
        </p:blipFill>
        <p:spPr bwMode="auto">
          <a:xfrm>
            <a:off x="2719719" y="163769"/>
            <a:ext cx="6143668" cy="304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0900" y="774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0399" y="3425588"/>
            <a:ext cx="11000095" cy="270225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وَقَفَ الثَّعْلَبُ وَالنَّمْلَةُ عَلى خَطِّ الْبِدايَةِ، الثَّعْلَبُ يَسْتَعِدُّ </a:t>
            </a: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لِلْجَرْيِ ،وَالنَّمْلَةُ </a:t>
            </a: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تَسْتَعِدُ لِلْجَرْي، وَالطُّيورُ فَوْقَ الأَشْجارِ فَرِحَةً مَسْرورَةً، وَالحَيَواناتُ، </a:t>
            </a: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تَضْحَكُ ،وَتَضْحَكُ</a:t>
            </a: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قَالَ الهُدْهُدُ بِصَوْتٍ مُرْتَفِعٍ: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واحِد، اثْنان، ثَلاثَة.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65442" y="2619669"/>
            <a:ext cx="17337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dirty="0" smtClean="0"/>
              <a:t>(ب)</a:t>
            </a:r>
            <a:endParaRPr lang="ar-BH" sz="36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 l="29123" t="33398" r="52745" b="46094"/>
          <a:stretch>
            <a:fillRect/>
          </a:stretch>
        </p:blipFill>
        <p:spPr bwMode="auto">
          <a:xfrm>
            <a:off x="3111689" y="313899"/>
            <a:ext cx="5076967" cy="237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990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0399" y="3207224"/>
            <a:ext cx="11000095" cy="32406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رَكَضَ</a:t>
            </a:r>
            <a:r>
              <a:rPr lang="ar-BH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الثَّعْلَبُ بِسُرْعَةٍ كَبيرَةٍ، الثَّعْلَبُ يَرْكُضُ، وَيَرْكُضُ، وَالطُّيورُ وَالْحَيَواناتُ تَنْظُرُ إِلَيْهِ بِإِعْجابٍ، وَقَبْلَ خَطِّ النِّهايَةِ بِقَليلٍ تَوَقَّفَ الثَّعْلَبُ عَنِ الْجَرْيِ، وَالْتَفَتَ خَلْفَهُ، وَراحَ يَرْقُصُ مَنَ الفَرَحِ، لأَنَّهُ لَمْ يُشاهِدْ النَّمْلَةَ.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0855" y="2606015"/>
            <a:ext cx="17337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dirty="0" smtClean="0"/>
              <a:t>(ج)</a:t>
            </a:r>
            <a:endParaRPr lang="ar-BH" sz="3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 l="52745" t="32422" r="29685" b="43164"/>
          <a:stretch>
            <a:fillRect/>
          </a:stretch>
        </p:blipFill>
        <p:spPr bwMode="auto">
          <a:xfrm>
            <a:off x="3534772" y="272954"/>
            <a:ext cx="5199796" cy="233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0399" y="3289300"/>
            <a:ext cx="11000095" cy="29265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بَعْدَ قَليلٍ تَعَجَّبَ الثَّعْلَبُ تَعَجُّبًا شَديدًا، وَتَوَقَّفَ عَنِ الرَّقْصِ، فَماذا حَدَثَ؟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رَأىَ الثَّعْلَبُ النَّمْلَةَ واقِفَةً بَعْدَ خَطِّ النِّهايَةِ.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كانَتِ النَّمْلَةُ تُصَفِّقُ لَهُ، وَتَقولُ: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تَأَخَّرْتَ كَثيرًا يا صاحِبي!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فَكَيْفَ سَبَقَتِ النَّمْلَةُ الثَّعْلَبَ؟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3435" y="2633307"/>
            <a:ext cx="17337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dirty="0" smtClean="0"/>
              <a:t>(د)</a:t>
            </a:r>
            <a:endParaRPr lang="ar-BH" sz="3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 l="29923" t="32422" r="53804" b="45818"/>
          <a:stretch>
            <a:fillRect/>
          </a:stretch>
        </p:blipFill>
        <p:spPr bwMode="auto">
          <a:xfrm>
            <a:off x="3862316" y="95536"/>
            <a:ext cx="3739487" cy="259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55000" y="469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16406" y="365125"/>
            <a:ext cx="4763070" cy="113612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rtl="1"/>
            <a:r>
              <a:rPr lang="ar-BH" b="1" smtClean="0"/>
              <a:t>أَفْهَمُ النَّصَّ</a:t>
            </a:r>
            <a:endParaRPr lang="ar-BH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5" y="1825625"/>
            <a:ext cx="11177516" cy="371536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ar-BH" sz="4000" b="1" dirty="0" smtClean="0"/>
              <a:t>1- ما أَسْماءُ الحَيَواناتِ الَّتي ذُكِرَتْ فِي النَّصِّ؟</a:t>
            </a:r>
          </a:p>
          <a:p>
            <a:pPr>
              <a:buNone/>
            </a:pPr>
            <a:r>
              <a:rPr lang="ar-BH" sz="4000" b="1" dirty="0" smtClean="0">
                <a:solidFill>
                  <a:srgbClr val="7030A0"/>
                </a:solidFill>
              </a:rPr>
              <a:t>- الثعلب، النملة ، الهدهد، الطيور.</a:t>
            </a:r>
          </a:p>
          <a:p>
            <a:pPr>
              <a:buNone/>
            </a:pPr>
            <a:r>
              <a:rPr lang="ar-BH" sz="4000" b="1" dirty="0" smtClean="0"/>
              <a:t>2- أَيْنَ دارَتْ أَحْداثُ القِّصَةِ؟ </a:t>
            </a:r>
          </a:p>
          <a:p>
            <a:pPr>
              <a:buNone/>
            </a:pPr>
            <a:r>
              <a:rPr lang="ar-BH" sz="4000" b="1" dirty="0" smtClean="0">
                <a:solidFill>
                  <a:srgbClr val="7030A0"/>
                </a:solidFill>
              </a:rPr>
              <a:t>- بين المزارع.</a:t>
            </a:r>
          </a:p>
          <a:p>
            <a:pPr>
              <a:buNone/>
            </a:pPr>
            <a:r>
              <a:rPr lang="ar-BH" sz="4000" b="1" dirty="0" smtClean="0"/>
              <a:t>3- لِماذا ضَحِكَ الثَّعْلَبُ كَثِيرًا؟ </a:t>
            </a:r>
          </a:p>
          <a:p>
            <a:pPr>
              <a:buNone/>
            </a:pPr>
            <a:r>
              <a:rPr lang="ar-BH" sz="4000" b="1" dirty="0" smtClean="0">
                <a:solidFill>
                  <a:srgbClr val="7030A0"/>
                </a:solidFill>
              </a:rPr>
              <a:t>ضَحِكَ الثَّعْلَبُ كَثِيرًا عَلى مَشْيَةِ النَّمْلَةِ البَطيئَةِ.</a:t>
            </a:r>
          </a:p>
          <a:p>
            <a:pPr>
              <a:buNone/>
            </a:pPr>
            <a:endParaRPr lang="ar-BH" sz="4000" b="1" dirty="0" smtClean="0"/>
          </a:p>
          <a:p>
            <a:pPr>
              <a:buNone/>
            </a:pPr>
            <a:endParaRPr lang="ar-BH" sz="4000" b="1" dirty="0" smtClean="0"/>
          </a:p>
          <a:p>
            <a:pPr>
              <a:buNone/>
            </a:pPr>
            <a:endParaRPr lang="ar-BH" dirty="0" smtClean="0"/>
          </a:p>
          <a:p>
            <a:pPr>
              <a:buNone/>
            </a:pPr>
            <a:endParaRPr lang="ar-BH" dirty="0"/>
          </a:p>
        </p:txBody>
      </p:sp>
      <p:sp>
        <p:nvSpPr>
          <p:cNvPr id="5" name="TextBox 4"/>
          <p:cNvSpPr txBox="1"/>
          <p:nvPr/>
        </p:nvSpPr>
        <p:spPr>
          <a:xfrm>
            <a:off x="561816" y="5987120"/>
            <a:ext cx="315957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BH" b="1" dirty="0" smtClean="0"/>
              <a:t>يجيبُ الطالب شفهيًا عن الأسئلة السابقة</a:t>
            </a:r>
            <a:endParaRPr lang="ar-BH" b="1" dirty="0"/>
          </a:p>
        </p:txBody>
      </p:sp>
      <p:pic>
        <p:nvPicPr>
          <p:cNvPr id="2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33113" y="62838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8737"/>
            <a:ext cx="10972800" cy="4697427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ar-BH" b="1" dirty="0" smtClean="0"/>
              <a:t>2- </a:t>
            </a:r>
            <a:r>
              <a:rPr lang="ar-BH" sz="4000" b="1" dirty="0" smtClean="0"/>
              <a:t>أَضَعُ         حَوْلَ الِإجابَةِ الَّتي </a:t>
            </a:r>
            <a:r>
              <a:rPr lang="ar-BH" sz="4000" b="1" dirty="0" smtClean="0"/>
              <a:t>وَرَدَتْ </a:t>
            </a:r>
            <a:r>
              <a:rPr lang="ar-BH" sz="4000" b="1" dirty="0" smtClean="0"/>
              <a:t>فِي الفِقْرَةِ:</a:t>
            </a:r>
          </a:p>
          <a:p>
            <a:pPr>
              <a:buNone/>
            </a:pPr>
            <a:endParaRPr lang="ar-BH" b="1" dirty="0" smtClean="0"/>
          </a:p>
          <a:p>
            <a:pPr>
              <a:buFontTx/>
              <a:buChar char="-"/>
            </a:pPr>
            <a:r>
              <a:rPr lang="ar-BH" sz="4000" b="1" dirty="0" smtClean="0"/>
              <a:t>وَصَفَتْ النَّمْلَةُ الثَّعْلَبَ بِأًنْهُ :(</a:t>
            </a:r>
            <a:r>
              <a:rPr lang="ar-BH" sz="4000" b="1" dirty="0" smtClean="0">
                <a:hlinkClick r:id="rId4" action="ppaction://hlinksldjump"/>
              </a:rPr>
              <a:t> كَسولٌ </a:t>
            </a:r>
            <a:r>
              <a:rPr lang="ar-BH" sz="4000" b="1" dirty="0" smtClean="0"/>
              <a:t>–</a:t>
            </a:r>
            <a:r>
              <a:rPr lang="ar-BH" sz="4000" b="1" dirty="0" smtClean="0">
                <a:hlinkClick r:id="rId5" action="ppaction://hlinksldjump"/>
              </a:rPr>
              <a:t> مَغْرورٌ- </a:t>
            </a:r>
            <a:r>
              <a:rPr lang="ar-BH" sz="4000" b="1" dirty="0" smtClean="0">
                <a:hlinkClick r:id="rId4" action="ppaction://hlinksldjump"/>
              </a:rPr>
              <a:t>طَمَّاعٌ</a:t>
            </a:r>
            <a:r>
              <a:rPr lang="ar-BH" sz="4000" b="1" dirty="0" smtClean="0"/>
              <a:t>) </a:t>
            </a:r>
          </a:p>
          <a:p>
            <a:pPr>
              <a:buFontTx/>
              <a:buChar char="-"/>
            </a:pPr>
            <a:endParaRPr lang="ar-BH" sz="4000" b="1" dirty="0" smtClean="0"/>
          </a:p>
          <a:p>
            <a:pPr>
              <a:buFontTx/>
              <a:buChar char="-"/>
            </a:pPr>
            <a:r>
              <a:rPr lang="ar-BH" sz="4000" b="1" dirty="0" smtClean="0"/>
              <a:t>اتَفَقَ الثَّعْلَبُ وَالنَّمْلَةُ عَلَى ( </a:t>
            </a:r>
            <a:r>
              <a:rPr lang="ar-BH" sz="4000" b="1" dirty="0" smtClean="0">
                <a:hlinkClick r:id="rId5" action="ppaction://hlinksldjump"/>
              </a:rPr>
              <a:t>السِّباقِ </a:t>
            </a:r>
            <a:r>
              <a:rPr lang="ar-BH" sz="4000" b="1" dirty="0" smtClean="0"/>
              <a:t>– </a:t>
            </a:r>
            <a:r>
              <a:rPr lang="ar-BH" sz="4000" b="1" dirty="0" smtClean="0">
                <a:hlinkClick r:id="rId4" action="ppaction://hlinksldjump"/>
              </a:rPr>
              <a:t>الْلَعِبِ</a:t>
            </a:r>
            <a:r>
              <a:rPr lang="ar-BH" sz="4000" b="1" dirty="0" smtClean="0"/>
              <a:t> – </a:t>
            </a:r>
            <a:r>
              <a:rPr lang="ar-BH" sz="4000" b="1" dirty="0" smtClean="0">
                <a:hlinkClick r:id="rId4" action="ppaction://hlinksldjump"/>
              </a:rPr>
              <a:t>صَيْدِ السَّمَكِ</a:t>
            </a:r>
            <a:r>
              <a:rPr lang="ar-BH" sz="4000" b="1" dirty="0" smtClean="0"/>
              <a:t>) </a:t>
            </a:r>
          </a:p>
          <a:p>
            <a:pPr>
              <a:buNone/>
            </a:pPr>
            <a:endParaRPr lang="ar-BH" sz="4000" b="1" dirty="0" smtClean="0"/>
          </a:p>
          <a:p>
            <a:pPr>
              <a:buNone/>
            </a:pPr>
            <a:r>
              <a:rPr lang="ar-BH" sz="4000" b="1" dirty="0" smtClean="0"/>
              <a:t>3- أُكْمِلُ : الصِّفاتُ الَّتي تَمَيَّزَتْ </a:t>
            </a:r>
            <a:r>
              <a:rPr lang="ar-BH" sz="4000" b="1" dirty="0" err="1" smtClean="0"/>
              <a:t>بِها</a:t>
            </a:r>
            <a:r>
              <a:rPr lang="ar-BH" sz="4000" b="1" dirty="0" smtClean="0"/>
              <a:t> النَّمْلَةُ: </a:t>
            </a:r>
            <a:r>
              <a:rPr lang="ar-BH" sz="4000" b="1" u="sng" dirty="0" smtClean="0">
                <a:solidFill>
                  <a:schemeClr val="accent1">
                    <a:lumMod val="75000"/>
                  </a:schemeClr>
                </a:solidFill>
              </a:rPr>
              <a:t>ذَكِيةٌ</a:t>
            </a:r>
            <a:r>
              <a:rPr lang="ar-BH" sz="4000" b="1" dirty="0" smtClean="0"/>
              <a:t> ، -------------- ، ------------------ . </a:t>
            </a:r>
          </a:p>
          <a:p>
            <a:pPr>
              <a:buNone/>
            </a:pPr>
            <a:endParaRPr lang="ar-BH" sz="4000" b="1" dirty="0" smtClean="0"/>
          </a:p>
          <a:p>
            <a:pPr>
              <a:buNone/>
            </a:pPr>
            <a:r>
              <a:rPr lang="ar-BH" sz="4000" b="1" dirty="0" smtClean="0"/>
              <a:t>4- مِنْ حَضَرَ لِمُشاهَدَةِ السِّباقِ؟ </a:t>
            </a:r>
          </a:p>
          <a:p>
            <a:pPr>
              <a:buNone/>
            </a:pPr>
            <a:endParaRPr lang="ar-BH" sz="4000" b="1" dirty="0" smtClean="0"/>
          </a:p>
          <a:p>
            <a:pPr>
              <a:buFontTx/>
              <a:buChar char="-"/>
            </a:pPr>
            <a:r>
              <a:rPr lang="ar-BH" sz="4000" b="1" dirty="0" smtClean="0"/>
              <a:t>------------------------------------------------------------------------------ </a:t>
            </a:r>
            <a:r>
              <a:rPr lang="ar-BH" b="1" dirty="0" smtClean="0"/>
              <a:t>. </a:t>
            </a:r>
          </a:p>
          <a:p>
            <a:pPr>
              <a:buFontTx/>
              <a:buChar char="-"/>
            </a:pPr>
            <a:endParaRPr lang="ar-BH" b="1" dirty="0" smtClean="0"/>
          </a:p>
          <a:p>
            <a:pPr>
              <a:buNone/>
            </a:pPr>
            <a:r>
              <a:rPr lang="ar-BH" b="1" dirty="0" smtClean="0"/>
              <a:t>   </a:t>
            </a:r>
          </a:p>
          <a:p>
            <a:pPr>
              <a:buNone/>
            </a:pPr>
            <a:endParaRPr lang="ar-BH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ar-BH" b="1" dirty="0" smtClean="0"/>
          </a:p>
        </p:txBody>
      </p:sp>
      <p:sp>
        <p:nvSpPr>
          <p:cNvPr id="5" name="Oval 4"/>
          <p:cNvSpPr/>
          <p:nvPr/>
        </p:nvSpPr>
        <p:spPr>
          <a:xfrm>
            <a:off x="10210799" y="1333500"/>
            <a:ext cx="571501" cy="4161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825086" y="215001"/>
            <a:ext cx="6277971" cy="10815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rtl="1"/>
            <a:r>
              <a:rPr lang="ar-BH" b="1" smtClean="0"/>
              <a:t>أَفْهَمُ النَّصَّ</a:t>
            </a:r>
            <a:endParaRPr lang="ar-BH" dirty="0" smtClean="0"/>
          </a:p>
        </p:txBody>
      </p:sp>
      <p:sp>
        <p:nvSpPr>
          <p:cNvPr id="7" name="Oval 6"/>
          <p:cNvSpPr/>
          <p:nvPr/>
        </p:nvSpPr>
        <p:spPr>
          <a:xfrm>
            <a:off x="7170221" y="1929080"/>
            <a:ext cx="914400" cy="6293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" name="Oval 7"/>
          <p:cNvSpPr/>
          <p:nvPr/>
        </p:nvSpPr>
        <p:spPr>
          <a:xfrm>
            <a:off x="7976589" y="2532743"/>
            <a:ext cx="914400" cy="6293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TextBox 8"/>
          <p:cNvSpPr txBox="1"/>
          <p:nvPr/>
        </p:nvSpPr>
        <p:spPr>
          <a:xfrm>
            <a:off x="5717935" y="3189185"/>
            <a:ext cx="12828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/>
              </a:rPr>
              <a:t>مُجْتَهِدَةٌ</a:t>
            </a:r>
            <a:endParaRPr lang="ar-BH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4310" y="3133932"/>
            <a:ext cx="12828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/>
              </a:rPr>
              <a:t>مُفَكِّرَةٌ</a:t>
            </a:r>
            <a:endParaRPr lang="ar-BH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2268" y="4515098"/>
            <a:ext cx="68566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BH" sz="3600" b="1" dirty="0" smtClean="0">
                <a:solidFill>
                  <a:schemeClr val="accent1">
                    <a:lumMod val="75000"/>
                  </a:schemeClr>
                </a:solidFill>
                <a:hlinkClick r:id="rId5" action="ppaction://hlinksldjump"/>
              </a:rPr>
              <a:t>الطُّيورُ وَبَعْضُ الْحَيَواناتِ</a:t>
            </a:r>
            <a:endParaRPr lang="ar-BH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01200" y="5715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1349</TotalTime>
  <Words>686</Words>
  <Application>Microsoft Office PowerPoint</Application>
  <PresentationFormat>Widescreen</PresentationFormat>
  <Paragraphs>161</Paragraphs>
  <Slides>18</Slides>
  <Notes>1</Notes>
  <HiddenSlides>2</HiddenSlides>
  <MMClips>17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Webdings</vt:lpstr>
      <vt:lpstr>Wingdings</vt:lpstr>
      <vt:lpstr>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أَفْهَمُ النَّصَّ</vt:lpstr>
      <vt:lpstr>أَفْهَمُ النَّصَّ</vt:lpstr>
      <vt:lpstr>أَفْهَمُ النَّصَّ</vt:lpstr>
      <vt:lpstr>أَفْهَمُ النَّصَّ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حَاوِلْ مَرّةً أُخْرى</vt:lpstr>
    </vt:vector>
  </TitlesOfParts>
  <Company>Ahmed-Under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88</cp:revision>
  <dcterms:created xsi:type="dcterms:W3CDTF">2020-03-04T09:58:57Z</dcterms:created>
  <dcterms:modified xsi:type="dcterms:W3CDTF">2020-03-28T10:27:33Z</dcterms:modified>
</cp:coreProperties>
</file>