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5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72424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4934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85862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4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255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7052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91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1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9993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7956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3040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8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329495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57080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4425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78724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8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8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5069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979362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21383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02986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256382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29581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353452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68482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24" tIns="45712" rIns="91424" bIns="45712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3"/>
            <a:ext cx="6777317" cy="350897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9" y="22449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1B8ABB09-4A1D-463E-8065-109CC2B7EFAA}" type="datetimeFigureOut">
              <a:rPr lang="ar-SA" smtClean="0"/>
              <a:pPr defTabSz="970983"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70983"/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0B34F065-1154-456A-91E3-76DE8E75E17B}" type="slidenum">
              <a:rPr lang="ar-SA" smtClean="0"/>
              <a:pPr defTabSz="970983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457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39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839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967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239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1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64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3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768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9901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03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3.wdp"/><Relationship Id="rId3" Type="http://schemas.openxmlformats.org/officeDocument/2006/relationships/audio" Target="NUL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15" Type="http://schemas.openxmlformats.org/officeDocument/2006/relationships/audio" Target="../media/audio21.wav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NUL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1924297" y="2"/>
            <a:ext cx="4457700" cy="1179698"/>
            <a:chOff x="2274540" y="0"/>
            <a:chExt cx="4457700" cy="845423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مستطيل 8"/>
            <p:cNvSpPr/>
            <p:nvPr/>
          </p:nvSpPr>
          <p:spPr>
            <a:xfrm>
              <a:off x="3238424" y="116632"/>
              <a:ext cx="2366353" cy="523727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</a:bodyPr>
            <a:lstStyle/>
            <a:p>
              <a:pPr algn="ctr" defTabSz="970811"/>
              <a:r>
                <a:rPr lang="ar-SA" sz="2500" b="1" dirty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التعلم التعاوني</a:t>
              </a:r>
              <a:endParaRPr lang="ar-EG" sz="25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6381995" y="188640"/>
            <a:ext cx="2570652" cy="1055607"/>
            <a:chOff x="2274540" y="-37138"/>
            <a:chExt cx="4457699" cy="976672"/>
          </a:xfrm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699" cy="845423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9" name="مستطيل 8"/>
            <p:cNvSpPr/>
            <p:nvPr/>
          </p:nvSpPr>
          <p:spPr>
            <a:xfrm>
              <a:off x="2329501" y="-37138"/>
              <a:ext cx="4184215" cy="9766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70811"/>
              <a:r>
                <a:rPr lang="ar-SA" sz="2800" b="1" dirty="0" smtClean="0">
                  <a:ln w="11430"/>
                  <a:solidFill>
                    <a:prstClr val="black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تصديق النبي صلى الله</a:t>
              </a:r>
            </a:p>
            <a:p>
              <a:pPr algn="ctr" defTabSz="970811"/>
              <a:r>
                <a:rPr lang="ar-SA" sz="2800" b="1" dirty="0" smtClean="0">
                  <a:ln w="11430"/>
                  <a:solidFill>
                    <a:prstClr val="black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عليه وسلم وطاعته</a:t>
              </a:r>
              <a:endParaRPr lang="ar-EG" sz="2800" b="1" dirty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692804" y="1196755"/>
            <a:ext cx="7635242" cy="4975293"/>
            <a:chOff x="810196" y="1319476"/>
            <a:chExt cx="8928991" cy="4922313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810196" y="1319476"/>
              <a:ext cx="8928991" cy="4922313"/>
              <a:chOff x="810196" y="1319476"/>
              <a:chExt cx="8928991" cy="4922313"/>
            </a:xfrm>
          </p:grpSpPr>
          <p:pic>
            <p:nvPicPr>
              <p:cNvPr id="24" name="صورة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10196" y="1319476"/>
                <a:ext cx="8928991" cy="4922313"/>
              </a:xfrm>
              <a:prstGeom prst="rect">
                <a:avLst/>
              </a:prstGeom>
            </p:spPr>
          </p:pic>
          <p:sp>
            <p:nvSpPr>
              <p:cNvPr id="25" name="مستطيل 24"/>
              <p:cNvSpPr/>
              <p:nvPr/>
            </p:nvSpPr>
            <p:spPr>
              <a:xfrm>
                <a:off x="1026220" y="1509141"/>
                <a:ext cx="4392487" cy="450373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prstClr val="black"/>
                    </a:solidFill>
                  </a:rPr>
                  <a:t>تقسيم الطلاب إل</a:t>
                </a:r>
                <a:r>
                  <a:rPr lang="ar-SA" b="1" dirty="0">
                    <a:solidFill>
                      <a:prstClr val="black"/>
                    </a:solidFill>
                  </a:rPr>
                  <a:t>ى</a:t>
                </a:r>
                <a:r>
                  <a:rPr lang="ar-EG" b="1" dirty="0">
                    <a:solidFill>
                      <a:prstClr val="black"/>
                    </a:solidFill>
                  </a:rPr>
                  <a:t> أربع مجموعات بحيث يكون الطلاب في كل مجموعة غير متجانسين من الناحية العلمية</a:t>
                </a:r>
              </a:p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002060"/>
                    </a:solidFill>
                  </a:rPr>
                  <a:t>يحدد لكل مجموعة قائد وكاتب وهكذا ( أي مهمة لكل فرد في المجموعة تناسب إمكانياته ) </a:t>
                </a:r>
              </a:p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C00000"/>
                    </a:solidFill>
                  </a:rPr>
                  <a:t>يتم عرض مختصر للمادة المعرفية من خلال المعلم بواسطة البوربوينت والسبورة والكتاب المدرسي .</a:t>
                </a:r>
              </a:p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A5C249">
                        <a:lumMod val="50000"/>
                      </a:srgbClr>
                    </a:solidFill>
                  </a:rPr>
                  <a:t>عرض الأنشطة سواء من الكتاب أو ورقة النشاط مرتبة ومتدرجة </a:t>
                </a:r>
                <a:r>
                  <a:rPr lang="ar-EG" b="1" dirty="0" err="1">
                    <a:solidFill>
                      <a:srgbClr val="A5C249">
                        <a:lumMod val="50000"/>
                      </a:srgbClr>
                    </a:solidFill>
                  </a:rPr>
                  <a:t>لموض</a:t>
                </a:r>
                <a:r>
                  <a:rPr lang="ar-SA" b="1" dirty="0">
                    <a:solidFill>
                      <a:srgbClr val="A5C249">
                        <a:lumMod val="50000"/>
                      </a:srgbClr>
                    </a:solidFill>
                  </a:rPr>
                  <a:t>و</a:t>
                </a:r>
                <a:r>
                  <a:rPr lang="ar-EG" b="1" dirty="0">
                    <a:solidFill>
                      <a:srgbClr val="A5C249">
                        <a:lumMod val="50000"/>
                      </a:srgbClr>
                    </a:solidFill>
                  </a:rPr>
                  <a:t>ع الدرس لتحقيق الخبرة المطلوبة </a:t>
                </a:r>
              </a:p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002060"/>
                    </a:solidFill>
                  </a:rPr>
                  <a:t>يقوم المعلم بالمرور بين المجموعات أثناء تنفيذ النشاط وتقديم التوجيه المناسب للمجموعات </a:t>
                </a:r>
              </a:p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7030A0"/>
                    </a:solidFill>
                  </a:rPr>
                  <a:t>عرض عمل المجموعات حيث تعرض مجموعة ويستمع الجميع للعرض والمناقشة وتبادل وجهات النظر ودفاع كل منهم عن وجهة نظره </a:t>
                </a:r>
                <a:endParaRPr lang="ar-SA" b="1" dirty="0">
                  <a:solidFill>
                    <a:srgbClr val="7030A0"/>
                  </a:solidFill>
                </a:endParaRPr>
              </a:p>
              <a:p>
                <a:pPr marL="300499" indent="-300499" defTabSz="970811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7030A0"/>
                    </a:solidFill>
                  </a:rPr>
                  <a:t>ويتم التصويب من المعلم</a:t>
                </a:r>
                <a:endParaRPr lang="ar-SA" b="1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22" name="صورة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18707" y="1539948"/>
              <a:ext cx="4077213" cy="4472931"/>
            </a:xfrm>
            <a:prstGeom prst="rect">
              <a:avLst/>
            </a:prstGeom>
          </p:spPr>
        </p:pic>
      </p:grpSp>
      <p:pic>
        <p:nvPicPr>
          <p:cNvPr id="15" name="صورة 1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5859216"/>
            <a:ext cx="2594830" cy="1300771"/>
          </a:xfrm>
          <a:prstGeom prst="rect">
            <a:avLst/>
          </a:prstGeom>
        </p:spPr>
      </p:pic>
      <p:pic>
        <p:nvPicPr>
          <p:cNvPr id="17" name="صورة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333864" y="5939727"/>
            <a:ext cx="749948" cy="953342"/>
          </a:xfrm>
          <a:prstGeom prst="rect">
            <a:avLst/>
          </a:prstGeom>
        </p:spPr>
      </p:pic>
      <p:pic>
        <p:nvPicPr>
          <p:cNvPr id="18" name="صورة 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94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  <p:sndAc>
          <p:stSnd>
            <p:snd r:embed="rId15" name="arrow.wav"/>
          </p:stSnd>
        </p:sndAc>
      </p:transition>
    </mc:Choice>
    <mc:Fallback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تصديق النبي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وطاعته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467544" y="2204864"/>
            <a:ext cx="8352928" cy="280831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محبة الصحابة رضي الله عنهم أعظم الناس محبة للنبي </a:t>
            </a:r>
            <a:r>
              <a:rPr lang="ar-SA" sz="4000" b="1" u="sng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r>
              <a:rPr lang="ar-SA" sz="40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فكانوا يصدقون ما يذكره من أخبار ومن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ذلك: </a:t>
            </a:r>
            <a:endParaRPr lang="ar-SA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  <a:sym typeface="AGA Arabesque"/>
            </a:endParaRPr>
          </a:p>
          <a:p>
            <a:pPr algn="ctr"/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موقف أبي بكر الصديق  حينما كذبت قريش النبي  في قصة الإسراء والمعراج فقال أبو بكر  صدق , فسمي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بالصديق.</a:t>
            </a:r>
            <a:r>
              <a:rPr lang="ar-SA" sz="40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 </a:t>
            </a:r>
            <a:endParaRPr lang="ar-SA" sz="40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69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467544" y="1412776"/>
            <a:ext cx="8352928" cy="280831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طاعة الصحابة رضي الله عنهم للنبي </a:t>
            </a:r>
            <a:r>
              <a:rPr lang="ar-SA" sz="4000" b="1" u="sng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كان الصحابة رضي الله عنهم يطيعون النبي  فيما يأمرهم به ومن ذلك : 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موقف علي بن أبي طالب  حينما طلب منه النبي  أن يبيت في فراشه ليلة الهجرة , ويرد الأمانات إلي أهلها , ففعل .</a:t>
            </a:r>
            <a:endParaRPr lang="ar-SA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874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حقوق الرسول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1223628" y="2204864"/>
            <a:ext cx="7056784" cy="295232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742950" indent="-742950">
              <a:buAutoNum type="arabicParenR"/>
            </a:pP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يجب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تصديق النبي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 فيما ذكره من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الأخبار.</a:t>
            </a:r>
          </a:p>
          <a:p>
            <a:pPr marL="742950" indent="-742950">
              <a:buAutoNum type="arabicParenR"/>
            </a:pP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يجب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طاعة النبي 	 فيما أمر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به.</a:t>
            </a:r>
          </a:p>
          <a:p>
            <a:pPr marL="742950" indent="-742950">
              <a:buAutoNum type="arabicParenR"/>
            </a:pP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يجب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اجتناب ما نهي عنه النبي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.</a:t>
            </a:r>
          </a:p>
          <a:p>
            <a:pPr marL="742950" indent="-742950">
              <a:buAutoNum type="arabicParenR"/>
            </a:pP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يجب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أن نعبد الله بما شرعه النبي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.</a:t>
            </a:r>
            <a:endParaRPr lang="ar-SA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9897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4898936" y="188640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أحب رسول الله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وأطيعه</a:t>
            </a:r>
          </a:p>
        </p:txBody>
      </p:sp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665" y="1484784"/>
            <a:ext cx="7272808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675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8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9819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4572000" y="2893740"/>
            <a:ext cx="504056" cy="607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4572000" y="3680862"/>
            <a:ext cx="504056" cy="1260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 flipV="1">
            <a:off x="4572000" y="2893740"/>
            <a:ext cx="504056" cy="1327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 flipV="1">
            <a:off x="4572000" y="4311015"/>
            <a:ext cx="504056" cy="697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5985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7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أختار الإجابة الصحيحة</a:t>
            </a:r>
          </a:p>
        </p:txBody>
      </p:sp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1223628" y="2204864"/>
            <a:ext cx="7056784" cy="280831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تصديق النبي </a:t>
            </a:r>
            <a:r>
              <a:rPr lang="ar-SA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فيما ذكره من الأخبار : </a:t>
            </a:r>
          </a:p>
          <a:p>
            <a:pPr algn="ctr"/>
            <a:endParaRPr lang="ar-SA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  <a:sym typeface="AGA Arabesque"/>
            </a:endParaRPr>
          </a:p>
          <a:p>
            <a:pPr algn="ctr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مستحب                    واجب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دائرة مجوفة 1"/>
          <p:cNvSpPr/>
          <p:nvPr/>
        </p:nvSpPr>
        <p:spPr>
          <a:xfrm>
            <a:off x="2699792" y="3609020"/>
            <a:ext cx="1080120" cy="1145744"/>
          </a:xfrm>
          <a:prstGeom prst="donut">
            <a:avLst>
              <a:gd name="adj" fmla="val 47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68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أختار الإجابة الصحيحة</a:t>
            </a:r>
          </a:p>
        </p:txBody>
      </p:sp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1223628" y="2204864"/>
            <a:ext cx="7056784" cy="22914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طاعة النبي </a:t>
            </a:r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فيما أمر به</a:t>
            </a:r>
          </a:p>
          <a:p>
            <a:pPr algn="ctr"/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 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مستحبة                      واجبة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2627784" y="3356992"/>
            <a:ext cx="1080120" cy="1145744"/>
          </a:xfrm>
          <a:prstGeom prst="donut">
            <a:avLst>
              <a:gd name="adj" fmla="val 47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5558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build="p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أختار الإجابة الصحيحة</a:t>
            </a:r>
          </a:p>
        </p:txBody>
      </p:sp>
      <p:pic>
        <p:nvPicPr>
          <p:cNvPr id="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سهم مسنن إلى اليمين 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9" name="مخطط انسيابي: تحضير 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1223628" y="2204864"/>
            <a:ext cx="7056784" cy="22914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اجتناب ما نهي عنه النبي </a:t>
            </a:r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</a:p>
          <a:p>
            <a:pPr algn="ctr"/>
            <a:endParaRPr lang="ar-SA" sz="4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  <a:sym typeface="AGA Arabesque"/>
            </a:endParaRPr>
          </a:p>
          <a:p>
            <a:pPr algn="ctr"/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واجب                     مستحب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5796136" y="3356992"/>
            <a:ext cx="1080120" cy="1145744"/>
          </a:xfrm>
          <a:prstGeom prst="donut">
            <a:avLst>
              <a:gd name="adj" fmla="val 47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9477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build="p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281</Words>
  <Application>Microsoft Office PowerPoint</Application>
  <PresentationFormat>عرض على الشاشة (3:4)‏</PresentationFormat>
  <Paragraphs>58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سمة Office</vt:lpstr>
      <vt:lpstr>أوستن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4</cp:revision>
  <dcterms:created xsi:type="dcterms:W3CDTF">2015-10-13T18:47:55Z</dcterms:created>
  <dcterms:modified xsi:type="dcterms:W3CDTF">2016-11-12T16:38:59Z</dcterms:modified>
</cp:coreProperties>
</file>