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5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372424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14934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848586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78436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992559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470521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7917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1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899932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279565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6304057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8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xmlns="" val="3294955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5057080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844259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787246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1030148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8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50692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497936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521383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102986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125638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02958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353452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68482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6777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24" tIns="45712" rIns="91424" bIns="45712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3"/>
            <a:ext cx="6777317" cy="3508977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493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1B8ABB09-4A1D-463E-8065-109CC2B7EFAA}" type="datetimeFigureOut">
              <a:rPr lang="ar-SA" smtClean="0"/>
              <a:pPr defTabSz="970983"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70983"/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2"/>
            <a:ext cx="1332156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0B34F065-1154-456A-91E3-76DE8E75E17B}" type="slidenum">
              <a:rPr lang="ar-SA" smtClean="0"/>
              <a:pPr defTabSz="970983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845750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39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839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967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239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1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64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3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768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9901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03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13" Type="http://schemas.microsoft.com/office/2007/relationships/hdphoto" Target="../media/hdphoto3.wdp"/><Relationship Id="rId3" Type="http://schemas.openxmlformats.org/officeDocument/2006/relationships/audio" Target="NULL"/><Relationship Id="rId7" Type="http://schemas.openxmlformats.org/officeDocument/2006/relationships/image" Target="../media/image4.gif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15" Type="http://schemas.openxmlformats.org/officeDocument/2006/relationships/audio" Target="../media/audio21.wav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NULL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3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audio" Target="../media/audio3.wav"/><Relationship Id="rId5" Type="http://schemas.openxmlformats.org/officeDocument/2006/relationships/image" Target="../media/image10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1924297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3238424" y="116632"/>
              <a:ext cx="2366353" cy="52372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25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التعلم التعاوني</a:t>
              </a:r>
              <a:endParaRPr lang="ar-EG" sz="25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مجموعة 11"/>
          <p:cNvGrpSpPr/>
          <p:nvPr/>
        </p:nvGrpSpPr>
        <p:grpSpPr>
          <a:xfrm>
            <a:off x="6381995" y="188640"/>
            <a:ext cx="2570652" cy="1055607"/>
            <a:chOff x="2274540" y="-37138"/>
            <a:chExt cx="4457699" cy="976672"/>
          </a:xfrm>
        </p:grpSpPr>
        <p:pic>
          <p:nvPicPr>
            <p:cNvPr id="16" name="صورة 1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699" cy="845423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9" name="مستطيل 8"/>
            <p:cNvSpPr/>
            <p:nvPr/>
          </p:nvSpPr>
          <p:spPr>
            <a:xfrm>
              <a:off x="2329501" y="-37138"/>
              <a:ext cx="4184215" cy="976672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 defTabSz="970811"/>
              <a:r>
                <a:rPr lang="ar-SA" sz="2800" b="1" dirty="0" smtClean="0">
                  <a:ln w="11430"/>
                  <a:solidFill>
                    <a:prstClr val="black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تصديق النبي صلى الله</a:t>
              </a:r>
            </a:p>
            <a:p>
              <a:pPr algn="ctr" defTabSz="970811"/>
              <a:r>
                <a:rPr lang="ar-SA" sz="2800" b="1" dirty="0" smtClean="0">
                  <a:ln w="11430"/>
                  <a:solidFill>
                    <a:prstClr val="black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عليه وسلم وطاعته</a:t>
              </a:r>
              <a:endParaRPr lang="ar-EG" sz="2800" b="1" dirty="0">
                <a:ln w="11430"/>
                <a:gradFill>
                  <a:gsLst>
                    <a:gs pos="0">
                      <a:srgbClr val="A5C249">
                        <a:tint val="90000"/>
                        <a:satMod val="120000"/>
                      </a:srgbClr>
                    </a:gs>
                    <a:gs pos="25000">
                      <a:srgbClr val="A5C249">
                        <a:tint val="93000"/>
                        <a:satMod val="120000"/>
                      </a:srgbClr>
                    </a:gs>
                    <a:gs pos="50000">
                      <a:srgbClr val="A5C249">
                        <a:shade val="89000"/>
                        <a:satMod val="110000"/>
                      </a:srgbClr>
                    </a:gs>
                    <a:gs pos="75000">
                      <a:srgbClr val="A5C249">
                        <a:tint val="93000"/>
                        <a:satMod val="120000"/>
                      </a:srgbClr>
                    </a:gs>
                    <a:gs pos="100000">
                      <a:srgbClr val="A5C249">
                        <a:tint val="90000"/>
                        <a:satMod val="120000"/>
                      </a:srgbClr>
                    </a:gs>
                  </a:gsLst>
                  <a:lin ang="5400000"/>
                </a:gradFill>
                <a:effectLst>
                  <a:glow rad="101600">
                    <a:srgbClr val="FFFF00">
                      <a:alpha val="60000"/>
                    </a:srgb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0" name="مجموعة 19"/>
          <p:cNvGrpSpPr/>
          <p:nvPr/>
        </p:nvGrpSpPr>
        <p:grpSpPr>
          <a:xfrm>
            <a:off x="692804" y="1196755"/>
            <a:ext cx="7635242" cy="4975293"/>
            <a:chOff x="810196" y="1319476"/>
            <a:chExt cx="8928991" cy="4922313"/>
          </a:xfrm>
        </p:grpSpPr>
        <p:grpSp>
          <p:nvGrpSpPr>
            <p:cNvPr id="21" name="مجموعة 20"/>
            <p:cNvGrpSpPr/>
            <p:nvPr/>
          </p:nvGrpSpPr>
          <p:grpSpPr>
            <a:xfrm>
              <a:off x="810196" y="1319476"/>
              <a:ext cx="8928991" cy="4922313"/>
              <a:chOff x="810196" y="1319476"/>
              <a:chExt cx="8928991" cy="4922313"/>
            </a:xfrm>
          </p:grpSpPr>
          <p:pic>
            <p:nvPicPr>
              <p:cNvPr id="24" name="صورة 2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810196" y="1319476"/>
                <a:ext cx="8928991" cy="4922313"/>
              </a:xfrm>
              <a:prstGeom prst="rect">
                <a:avLst/>
              </a:prstGeom>
            </p:spPr>
          </p:pic>
          <p:sp>
            <p:nvSpPr>
              <p:cNvPr id="25" name="مستطيل 24"/>
              <p:cNvSpPr/>
              <p:nvPr/>
            </p:nvSpPr>
            <p:spPr>
              <a:xfrm>
                <a:off x="1026220" y="1509141"/>
                <a:ext cx="4392487" cy="4503738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marL="300499" indent="-300499" defTabSz="970811">
                  <a:buBlip>
                    <a:blip r:embed="rId8"/>
                  </a:buBlip>
                </a:pPr>
                <a:r>
                  <a:rPr lang="ar-EG" b="1" dirty="0">
                    <a:solidFill>
                      <a:prstClr val="black"/>
                    </a:solidFill>
                  </a:rPr>
                  <a:t>تقسيم الطلاب إل</a:t>
                </a:r>
                <a:r>
                  <a:rPr lang="ar-SA" b="1" dirty="0">
                    <a:solidFill>
                      <a:prstClr val="black"/>
                    </a:solidFill>
                  </a:rPr>
                  <a:t>ى</a:t>
                </a:r>
                <a:r>
                  <a:rPr lang="ar-EG" b="1" dirty="0">
                    <a:solidFill>
                      <a:prstClr val="black"/>
                    </a:solidFill>
                  </a:rPr>
                  <a:t> أربع مجموعات بحيث يكون الطلاب في كل مجموعة غير متجانسين من الناحية العلمية</a:t>
                </a:r>
              </a:p>
              <a:p>
                <a:pPr marL="300499" indent="-300499" defTabSz="970811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002060"/>
                    </a:solidFill>
                  </a:rPr>
                  <a:t>يحدد لكل مجموعة قائد وكاتب وهكذا ( أي مهمة لكل فرد في المجموعة تناسب إمكانياته ) </a:t>
                </a:r>
              </a:p>
              <a:p>
                <a:pPr marL="300499" indent="-300499" defTabSz="970811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C00000"/>
                    </a:solidFill>
                  </a:rPr>
                  <a:t>يتم عرض مختصر للمادة المعرفية من خلال المعلم بواسطة البوربوينت والسبورة والكتاب المدرسي .</a:t>
                </a:r>
              </a:p>
              <a:p>
                <a:pPr marL="300499" indent="-300499" defTabSz="970811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A5C249">
                        <a:lumMod val="50000"/>
                      </a:srgbClr>
                    </a:solidFill>
                  </a:rPr>
                  <a:t>عرض الأنشطة سواء من الكتاب أو ورقة النشاط مرتبة ومتدرجة </a:t>
                </a:r>
                <a:r>
                  <a:rPr lang="ar-EG" b="1" dirty="0" err="1">
                    <a:solidFill>
                      <a:srgbClr val="A5C249">
                        <a:lumMod val="50000"/>
                      </a:srgbClr>
                    </a:solidFill>
                  </a:rPr>
                  <a:t>لموض</a:t>
                </a:r>
                <a:r>
                  <a:rPr lang="ar-SA" b="1" dirty="0">
                    <a:solidFill>
                      <a:srgbClr val="A5C249">
                        <a:lumMod val="50000"/>
                      </a:srgbClr>
                    </a:solidFill>
                  </a:rPr>
                  <a:t>و</a:t>
                </a:r>
                <a:r>
                  <a:rPr lang="ar-EG" b="1" dirty="0">
                    <a:solidFill>
                      <a:srgbClr val="A5C249">
                        <a:lumMod val="50000"/>
                      </a:srgbClr>
                    </a:solidFill>
                  </a:rPr>
                  <a:t>ع الدرس لتحقيق الخبرة المطلوبة </a:t>
                </a:r>
              </a:p>
              <a:p>
                <a:pPr marL="300499" indent="-300499" defTabSz="970811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002060"/>
                    </a:solidFill>
                  </a:rPr>
                  <a:t>يقوم المعلم بالمرور بين المجموعات أثناء تنفيذ النشاط وتقديم التوجيه المناسب للمجموعات </a:t>
                </a:r>
              </a:p>
              <a:p>
                <a:pPr marL="300499" indent="-300499" defTabSz="970811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7030A0"/>
                    </a:solidFill>
                  </a:rPr>
                  <a:t>عرض عمل المجموعات حيث تعرض مجموعة ويستمع الجميع للعرض والمناقشة وتبادل وجهات النظر ودفاع كل منهم عن وجهة نظره </a:t>
                </a:r>
                <a:endParaRPr lang="ar-SA" b="1" dirty="0">
                  <a:solidFill>
                    <a:srgbClr val="7030A0"/>
                  </a:solidFill>
                </a:endParaRPr>
              </a:p>
              <a:p>
                <a:pPr marL="300499" indent="-300499" defTabSz="970811">
                  <a:buBlip>
                    <a:blip r:embed="rId8"/>
                  </a:buBlip>
                </a:pPr>
                <a:r>
                  <a:rPr lang="ar-EG" b="1" dirty="0">
                    <a:solidFill>
                      <a:srgbClr val="7030A0"/>
                    </a:solidFill>
                  </a:rPr>
                  <a:t>ويتم التصويب من المعلم</a:t>
                </a:r>
                <a:endParaRPr lang="ar-SA" b="1" dirty="0">
                  <a:solidFill>
                    <a:srgbClr val="7030A0"/>
                  </a:solidFill>
                </a:endParaRPr>
              </a:p>
            </p:txBody>
          </p:sp>
        </p:grpSp>
        <p:pic>
          <p:nvPicPr>
            <p:cNvPr id="22" name="صورة 2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418707" y="1539948"/>
              <a:ext cx="4077213" cy="4472931"/>
            </a:xfrm>
            <a:prstGeom prst="rect">
              <a:avLst/>
            </a:prstGeom>
          </p:spPr>
        </p:pic>
      </p:grpSp>
      <p:pic>
        <p:nvPicPr>
          <p:cNvPr id="15" name="صورة 14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63659" y="5859216"/>
            <a:ext cx="2594830" cy="1300771"/>
          </a:xfrm>
          <a:prstGeom prst="rect">
            <a:avLst/>
          </a:prstGeom>
        </p:spPr>
      </p:pic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2333864" y="5939727"/>
            <a:ext cx="749948" cy="953342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6994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dir="r"/>
        <p:sndAc>
          <p:stSnd>
            <p:snd r:embed="rId15" name="arrow.wav"/>
          </p:stSnd>
        </p:sndAc>
      </p:transition>
    </mc:Choice>
    <mc:Fallback>
      <p:transition spd="slow">
        <p:fade/>
        <p:sndAc>
          <p:stSnd>
            <p:snd r:embed="rId3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تصديق النبي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وطاعته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467544" y="2204864"/>
            <a:ext cx="8352928" cy="280831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محبة الصحابة رضي الله عنهم أعظم الناس محبة للنبي </a:t>
            </a:r>
            <a:r>
              <a:rPr lang="ar-SA" sz="4000" b="1" u="sng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r>
              <a:rPr lang="ar-SA" sz="40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 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فكانوا يصدقون ما يذكره من أخبار ومن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ذلك: </a:t>
            </a:r>
            <a:endParaRPr lang="ar-SA" sz="40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  <a:sym typeface="AGA Arabesque"/>
            </a:endParaRPr>
          </a:p>
          <a:p>
            <a:pPr algn="ctr"/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موقف أبي بكر الصديق  حينما كذبت قريش النبي  في قصة الإسراء والمعراج فقال أبو بكر  صدق , فسمي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بالصديق.</a:t>
            </a:r>
            <a:r>
              <a:rPr lang="ar-SA" sz="40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 </a:t>
            </a:r>
            <a:endParaRPr lang="ar-SA" sz="4000" b="1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4469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1" name="مستطيل 10"/>
          <p:cNvSpPr/>
          <p:nvPr/>
        </p:nvSpPr>
        <p:spPr>
          <a:xfrm>
            <a:off x="467544" y="1412776"/>
            <a:ext cx="8352928" cy="280831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طاعة الصحابة رضي الله عنهم للنبي </a:t>
            </a:r>
            <a:r>
              <a:rPr lang="ar-SA" sz="4000" b="1" u="sng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</a:p>
          <a:p>
            <a:pPr algn="ctr"/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كان الصحابة رضي الله عنهم يطيعون النبي  فيما يأمرهم به ومن ذلك : </a:t>
            </a:r>
          </a:p>
          <a:p>
            <a:pPr algn="ctr"/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موقف علي بن أبي طالب  حينما طلب منه النبي  أن يبيت في فراشه ليلة الهجرة , ويرد الأمانات إلي أهلها , ففعل .</a:t>
            </a:r>
            <a:endParaRPr lang="ar-SA" sz="40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98747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حقوق الرسول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ar-SA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1223628" y="2204864"/>
            <a:ext cx="7056784" cy="295232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marL="742950" indent="-742950">
              <a:buAutoNum type="arabicParenR"/>
            </a:pP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يجب 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تصديق النبي 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 فيما ذكره من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الأخبار.</a:t>
            </a:r>
          </a:p>
          <a:p>
            <a:pPr marL="742950" indent="-742950">
              <a:buAutoNum type="arabicParenR"/>
            </a:pP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يجب 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طاعة النبي 	 فيما أمر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به.</a:t>
            </a:r>
          </a:p>
          <a:p>
            <a:pPr marL="742950" indent="-742950">
              <a:buAutoNum type="arabicParenR"/>
            </a:pP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يجب 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اجتناب ما نهي عنه النبي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.</a:t>
            </a:r>
          </a:p>
          <a:p>
            <a:pPr marL="742950" indent="-742950">
              <a:buAutoNum type="arabicParenR"/>
            </a:pP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يجب </a:t>
            </a:r>
            <a:r>
              <a:rPr lang="ar-SA" sz="4000" b="1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أن نعبد الله بما شرعه النبي </a:t>
            </a:r>
            <a:r>
              <a:rPr lang="ar-SA" sz="4000" b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  <a:sym typeface="AGA Arabesque"/>
              </a:rPr>
              <a:t>.</a:t>
            </a:r>
            <a:endParaRPr lang="ar-SA" sz="4000" b="1" dirty="0">
              <a:solidFill>
                <a:srgbClr val="FF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098976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4898936" y="188640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أحب رسول الله 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وأطيعه</a:t>
            </a: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6665" y="1484784"/>
            <a:ext cx="7272808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246755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8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98195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رابط مستقيم 2"/>
          <p:cNvCxnSpPr/>
          <p:nvPr/>
        </p:nvCxnSpPr>
        <p:spPr>
          <a:xfrm flipH="1">
            <a:off x="4572000" y="2893740"/>
            <a:ext cx="504056" cy="60726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1"/>
          <p:cNvCxnSpPr/>
          <p:nvPr/>
        </p:nvCxnSpPr>
        <p:spPr>
          <a:xfrm flipH="1">
            <a:off x="4572000" y="3680862"/>
            <a:ext cx="504056" cy="12603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15"/>
          <p:cNvCxnSpPr/>
          <p:nvPr/>
        </p:nvCxnSpPr>
        <p:spPr>
          <a:xfrm flipH="1" flipV="1">
            <a:off x="4572000" y="2893740"/>
            <a:ext cx="504056" cy="132734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 flipV="1">
            <a:off x="4572000" y="4311015"/>
            <a:ext cx="504056" cy="6971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159851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7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أختار الإجابة الصحيحة</a:t>
            </a: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1223628" y="2204864"/>
            <a:ext cx="7056784" cy="2808312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تصديق النبي </a:t>
            </a:r>
            <a:r>
              <a:rPr lang="ar-SA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فيما ذكره من الأخبار : </a:t>
            </a:r>
          </a:p>
          <a:p>
            <a:pPr algn="ctr"/>
            <a:endParaRPr lang="ar-SA" sz="4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  <a:sym typeface="AGA Arabesque"/>
            </a:endParaRPr>
          </a:p>
          <a:p>
            <a:pPr algn="ctr"/>
            <a:r>
              <a:rPr lang="ar-SA" sz="4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مستحب                    واجب</a:t>
            </a:r>
            <a:endParaRPr lang="ar-SA" sz="4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" name="دائرة مجوفة 1"/>
          <p:cNvSpPr/>
          <p:nvPr/>
        </p:nvSpPr>
        <p:spPr>
          <a:xfrm>
            <a:off x="2699792" y="3609020"/>
            <a:ext cx="1080120" cy="1145744"/>
          </a:xfrm>
          <a:prstGeom prst="donut">
            <a:avLst>
              <a:gd name="adj" fmla="val 473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6688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build="p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أختار الإجابة الصحيحة</a:t>
            </a: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طاعة النبي </a:t>
            </a:r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 فيما أمر به</a:t>
            </a:r>
          </a:p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 </a:t>
            </a:r>
          </a:p>
          <a:p>
            <a:pPr algn="ctr"/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مستحبة                      واجبة</a:t>
            </a:r>
            <a:endParaRPr lang="ar-S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1" name="دائرة مجوفة 10"/>
          <p:cNvSpPr/>
          <p:nvPr/>
        </p:nvSpPr>
        <p:spPr>
          <a:xfrm>
            <a:off x="2627784" y="3356992"/>
            <a:ext cx="1080120" cy="1145744"/>
          </a:xfrm>
          <a:prstGeom prst="donut">
            <a:avLst>
              <a:gd name="adj" fmla="val 473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55583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build="p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وسيلة شرح مع سهم إلى الأسفل 3"/>
          <p:cNvSpPr/>
          <p:nvPr/>
        </p:nvSpPr>
        <p:spPr>
          <a:xfrm>
            <a:off x="2627784" y="37159"/>
            <a:ext cx="4248472" cy="1159594"/>
          </a:xfrm>
          <a:prstGeom prst="downArrowCallout">
            <a:avLst/>
          </a:prstGeom>
          <a:ln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أختار الإجابة الصحيحة</a:t>
            </a:r>
          </a:p>
        </p:txBody>
      </p:sp>
      <p:pic>
        <p:nvPicPr>
          <p:cNvPr id="5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مجموعة 5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7" name="سهم مسنن إلى اليمين 6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9" name="مخطط انسيابي: تحضير 8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1223628" y="2204864"/>
            <a:ext cx="7056784" cy="2291488"/>
          </a:xfrm>
          <a:prstGeom prst="rect">
            <a:avLst/>
          </a:prstGeom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اجتناب ما نهي عنه النبي </a:t>
            </a:r>
            <a:r>
              <a:rPr lang="ar-SA" sz="40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</a:p>
          <a:p>
            <a:pPr algn="ctr"/>
            <a:endParaRPr lang="ar-SA" sz="4000" b="1" u="sng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  <a:sym typeface="AGA Arabesque"/>
            </a:endParaRPr>
          </a:p>
          <a:p>
            <a:pPr algn="ctr"/>
            <a:r>
              <a:rPr lang="ar-SA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واجب                     مستحب</a:t>
            </a:r>
            <a:endParaRPr lang="ar-SA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1" name="دائرة مجوفة 10"/>
          <p:cNvSpPr/>
          <p:nvPr/>
        </p:nvSpPr>
        <p:spPr>
          <a:xfrm>
            <a:off x="5796136" y="3356992"/>
            <a:ext cx="1080120" cy="1145744"/>
          </a:xfrm>
          <a:prstGeom prst="donut">
            <a:avLst>
              <a:gd name="adj" fmla="val 473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94778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0" grpId="0" build="p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281</Words>
  <Application>Microsoft Office PowerPoint</Application>
  <PresentationFormat>عرض على الشاشة (3:4)‏</PresentationFormat>
  <Paragraphs>58</Paragraphs>
  <Slides>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9</vt:i4>
      </vt:variant>
    </vt:vector>
  </HeadingPairs>
  <TitlesOfParts>
    <vt:vector size="11" baseType="lpstr">
      <vt:lpstr>سمة Office</vt:lpstr>
      <vt:lpstr>أوستن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4</cp:revision>
  <dcterms:created xsi:type="dcterms:W3CDTF">2015-10-13T18:47:55Z</dcterms:created>
  <dcterms:modified xsi:type="dcterms:W3CDTF">2016-11-12T16:38:59Z</dcterms:modified>
</cp:coreProperties>
</file>