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981199"/>
          </a:xfrm>
        </p:spPr>
        <p:txBody>
          <a:bodyPr>
            <a:normAutofit fontScale="90000"/>
          </a:bodyPr>
          <a:lstStyle/>
          <a:p>
            <a:pPr rtl="1"/>
            <a:r>
              <a:rPr lang="ar-EG" dirty="0" smtClean="0"/>
              <a:t>تكنولـوجيا الاتصــــــــال </a:t>
            </a:r>
            <a:r>
              <a:rPr lang="en-US" dirty="0" smtClean="0"/>
              <a:t/>
            </a:r>
            <a:br>
              <a:rPr lang="en-US" dirty="0" smtClean="0"/>
            </a:br>
            <a:r>
              <a:rPr lang="ar-EG" dirty="0" smtClean="0"/>
              <a:t>(الماهية والتوظيف)</a:t>
            </a:r>
            <a:r>
              <a:rPr lang="en-US" dirty="0" smtClean="0"/>
              <a:t/>
            </a:r>
            <a:br>
              <a:rPr lang="en-US" dirty="0" smtClean="0"/>
            </a:br>
            <a:endParaRPr lang="en-US" dirty="0"/>
          </a:p>
        </p:txBody>
      </p:sp>
      <p:sp>
        <p:nvSpPr>
          <p:cNvPr id="3" name="Subtitle 2"/>
          <p:cNvSpPr>
            <a:spLocks noGrp="1"/>
          </p:cNvSpPr>
          <p:nvPr>
            <p:ph type="subTitle" idx="1"/>
          </p:nvPr>
        </p:nvSpPr>
        <p:spPr>
          <a:xfrm>
            <a:off x="457200" y="2743200"/>
            <a:ext cx="8382000" cy="3886200"/>
          </a:xfrm>
        </p:spPr>
        <p:txBody>
          <a:bodyPr>
            <a:normAutofit/>
          </a:bodyPr>
          <a:lstStyle/>
          <a:p>
            <a:pPr rtl="1"/>
            <a:r>
              <a:rPr lang="ar-EG" b="1" dirty="0" smtClean="0"/>
              <a:t> </a:t>
            </a:r>
            <a:endParaRPr lang="en-US" dirty="0" smtClean="0"/>
          </a:p>
          <a:p>
            <a:pPr lvl="0" rtl="1"/>
            <a:r>
              <a:rPr lang="ar-EG" dirty="0" smtClean="0">
                <a:solidFill>
                  <a:schemeClr val="tx1"/>
                </a:solidFill>
              </a:rPr>
              <a:t>مقدمة</a:t>
            </a:r>
            <a:r>
              <a:rPr lang="ar-EG" dirty="0" smtClean="0">
                <a:solidFill>
                  <a:schemeClr val="tx1"/>
                </a:solidFill>
              </a:rPr>
              <a:t>.</a:t>
            </a:r>
            <a:endParaRPr lang="en-US" dirty="0" smtClean="0">
              <a:solidFill>
                <a:schemeClr val="tx1"/>
              </a:solidFill>
            </a:endParaRPr>
          </a:p>
          <a:p>
            <a:pPr lvl="0" rtl="1"/>
            <a:r>
              <a:rPr lang="ar-EG" b="1" dirty="0" smtClean="0">
                <a:solidFill>
                  <a:schemeClr val="tx1"/>
                </a:solidFill>
              </a:rPr>
              <a:t>أولاً : مفهـــــوم تكنولوجيا الاتصال.</a:t>
            </a:r>
            <a:endParaRPr lang="en-US" b="1" dirty="0" smtClean="0">
              <a:solidFill>
                <a:schemeClr val="tx1"/>
              </a:solidFill>
            </a:endParaRPr>
          </a:p>
          <a:p>
            <a:pPr lvl="0" rtl="1"/>
            <a:r>
              <a:rPr lang="ar-EG" b="1" dirty="0" smtClean="0">
                <a:solidFill>
                  <a:schemeClr val="tx1"/>
                </a:solidFill>
              </a:rPr>
              <a:t>ثانياً : خصائص تكنولوجيا الاتصال.</a:t>
            </a:r>
            <a:endParaRPr lang="en-US" b="1" dirty="0" smtClean="0">
              <a:solidFill>
                <a:schemeClr val="tx1"/>
              </a:solidFill>
            </a:endParaRPr>
          </a:p>
          <a:p>
            <a:pPr lvl="0" rtl="1"/>
            <a:r>
              <a:rPr lang="ar-EG" b="1" dirty="0" smtClean="0">
                <a:solidFill>
                  <a:schemeClr val="tx1"/>
                </a:solidFill>
              </a:rPr>
              <a:t>ثالثاً : تكنولوجيا الاتصال الحديث كمنتج ثقافــــي.</a:t>
            </a:r>
            <a:endParaRPr lang="en-US" b="1" dirty="0" smtClean="0">
              <a:solidFill>
                <a:schemeClr val="tx1"/>
              </a:solidFill>
            </a:endParaRPr>
          </a:p>
          <a:p>
            <a:pPr lvl="0" rtl="1"/>
            <a:r>
              <a:rPr lang="ar-EG" b="1" dirty="0" smtClean="0">
                <a:solidFill>
                  <a:schemeClr val="tx1"/>
                </a:solidFill>
              </a:rPr>
              <a:t>رابعاً : توظيف تكنولوجيا الاتصال في الدول النامية.</a:t>
            </a:r>
            <a:endParaRPr lang="en-US" b="1" dirty="0" smtClean="0">
              <a:solidFill>
                <a:schemeClr val="tx1"/>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اولا : مفهوم تكنولوجيا الاتصال </a:t>
            </a:r>
            <a:endParaRPr lang="en-US" dirty="0"/>
          </a:p>
        </p:txBody>
      </p:sp>
      <p:sp>
        <p:nvSpPr>
          <p:cNvPr id="3" name="Content Placeholder 2"/>
          <p:cNvSpPr>
            <a:spLocks noGrp="1"/>
          </p:cNvSpPr>
          <p:nvPr>
            <p:ph idx="1"/>
          </p:nvPr>
        </p:nvSpPr>
        <p:spPr/>
        <p:txBody>
          <a:bodyPr>
            <a:normAutofit fontScale="92500" lnSpcReduction="20000"/>
          </a:bodyPr>
          <a:lstStyle/>
          <a:p>
            <a:pPr algn="r"/>
            <a:r>
              <a:rPr lang="ar-SA" dirty="0" smtClean="0"/>
              <a:t>ل</a:t>
            </a:r>
            <a:r>
              <a:rPr lang="ar-EG" dirty="0" smtClean="0"/>
              <a:t>قد </a:t>
            </a:r>
            <a:r>
              <a:rPr lang="ar-EG" dirty="0" smtClean="0"/>
              <a:t>شاع استخدام مفهوم التكنولوجيا في الآونة الأخيرة في العديد من الكتابات، بيد أن المدقق </a:t>
            </a:r>
            <a:r>
              <a:rPr lang="ar-SA" dirty="0" smtClean="0"/>
              <a:t>في</a:t>
            </a:r>
            <a:r>
              <a:rPr lang="ar-EG" dirty="0" smtClean="0"/>
              <a:t> هذه الكتابات – على اختلافها يلاحظ تفاوت نظرتها إلى هذا المفهوم وتراوح استخدامه بين التضييق الذي يقصر المفهوم على مجرد الطريقة أو الأداة التي يستخدمها الإنسان في عمل أو عملية ما والشمول الذي يوسع من نطاق المفهوم ليشمل مجموع الآلات والأنظمة ووسائل السيطرة والتجميع والتخزين ونقل الطاقة والمعلومات ... الخ كما يلاحظ أن البعض قد يقصر إطلاق هذا المفهوم على الاختراعات والتقنيات الحديثة وبالذات المستوردة من الدول المتقدمة في حين قد يشير مفهوم التكنولوجيا لدى البعض الآخر إلى كل الاختراعات والتقنيات الحديثة والقديمة التي يستخدمها الإنسان في تلبية احتياجاته </a:t>
            </a:r>
            <a:r>
              <a:rPr lang="ar-EG" dirty="0" smtClean="0"/>
              <a:t>اليومية</a:t>
            </a:r>
            <a:r>
              <a:rPr lang="ar-SA"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تكنولوجيا الاتصال</a:t>
            </a:r>
            <a:endParaRPr lang="en-US" dirty="0"/>
          </a:p>
        </p:txBody>
      </p:sp>
      <p:sp>
        <p:nvSpPr>
          <p:cNvPr id="3" name="Content Placeholder 2"/>
          <p:cNvSpPr>
            <a:spLocks noGrp="1"/>
          </p:cNvSpPr>
          <p:nvPr>
            <p:ph idx="1"/>
          </p:nvPr>
        </p:nvSpPr>
        <p:spPr/>
        <p:txBody>
          <a:bodyPr>
            <a:normAutofit fontScale="92500" lnSpcReduction="20000"/>
          </a:bodyPr>
          <a:lstStyle/>
          <a:p>
            <a:pPr rtl="1"/>
            <a:r>
              <a:rPr lang="ar-EG" dirty="0" smtClean="0"/>
              <a:t>وفي مجال الكتابات الإعلامية كثيراً ما تظهر كلمة التكنولوجيا مقرونة بكلمة أخرى كالمعلومات أو الإعلام أو المعلومات أن تكنولوجيا الإعلام أو الاتصال، وهي قد تشير لدى البعض إلى تلك الأدوات التي تستخدم في تدعيم قدرة الإنسان على نقل المعلومات وتبادلها مع الآخرين وقد يمتد المعنى لدى البعض الآخر ليشير إلى النشاطات الخاصة بإنتاج وتشغيل وتخزين ونقل ومعالجة ونشر المعلومات وهي العمليات التي تتضمن النشاطات التقليدية كالأبحاث والدراسات والمكتبات والطباعة والنشر والتليفزيون والإذاعة والصحافة، وكذا النشاطات المستحدثة كالاستشعار عن بعد والاتصالات الهاتفية والتلغرافية وأجهزة الكمبيوتر وتخزين المعلومات </a:t>
            </a:r>
            <a:r>
              <a:rPr lang="ar-SA" dirty="0" smtClean="0"/>
              <a:t>واسترجاعها</a:t>
            </a:r>
            <a:r>
              <a:rPr lang="ar-SA" baseline="30000" dirty="0" smtClean="0"/>
              <a:t>()</a:t>
            </a:r>
            <a:r>
              <a:rPr lang="ar-EG" dirty="0" smtClean="0"/>
              <a:t>.</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تكنولوجيا الاتصال</a:t>
            </a:r>
            <a:endParaRPr lang="en-US" dirty="0"/>
          </a:p>
        </p:txBody>
      </p:sp>
      <p:sp>
        <p:nvSpPr>
          <p:cNvPr id="3" name="Content Placeholder 2"/>
          <p:cNvSpPr>
            <a:spLocks noGrp="1"/>
          </p:cNvSpPr>
          <p:nvPr>
            <p:ph idx="1"/>
          </p:nvPr>
        </p:nvSpPr>
        <p:spPr/>
        <p:txBody>
          <a:bodyPr/>
          <a:lstStyle/>
          <a:p>
            <a:pPr algn="r"/>
            <a:r>
              <a:rPr lang="ar-EG" dirty="0" smtClean="0"/>
              <a:t>وأياً كان الأمر، ومع إدراكنا لأهمية دراسة تكنولوجيا الاتصال بوصفها مجمل المعارف والخبرات المتراكمة والمتاحة والأدوات والوسائل المادية والتنظيمية والإدارية المستخدمة في نقل وتبادل المعلومات بين الأفراد والمجتمعات إلا أنه في إطار أهداف العمل الراهن ومتطلباته فإن فمنها لتكنولوجيا الاتصال سيقتصر على أساس أنها : "الوسيط المستخدم في نقل وتداول المعلومات والأفكار بين الأفراد في المجتمع".</a:t>
            </a:r>
            <a:endParaRPr lang="en-US" dirty="0" smtClean="0"/>
          </a:p>
          <a:p>
            <a:pPr algn="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dirty="0" smtClean="0"/>
              <a:t>تابع مفهوم تكنولوجيا الاتصال</a:t>
            </a:r>
            <a:endParaRPr lang="en-US" dirty="0"/>
          </a:p>
        </p:txBody>
      </p:sp>
      <p:sp>
        <p:nvSpPr>
          <p:cNvPr id="3" name="Content Placeholder 2"/>
          <p:cNvSpPr>
            <a:spLocks noGrp="1"/>
          </p:cNvSpPr>
          <p:nvPr>
            <p:ph idx="1"/>
          </p:nvPr>
        </p:nvSpPr>
        <p:spPr/>
        <p:txBody>
          <a:bodyPr/>
          <a:lstStyle/>
          <a:p>
            <a:pPr algn="r" rtl="1"/>
            <a:r>
              <a:rPr lang="ar-EG" dirty="0" smtClean="0"/>
              <a:t>ويفيد هنا أن نسلط الضوء على بعض الوسائل التكنولوجية الكبيرة، والصغيرة المستخدمة في مجال الاتصال :</a:t>
            </a:r>
            <a:endParaRPr lang="en-US" dirty="0" smtClean="0"/>
          </a:p>
          <a:p>
            <a:pPr algn="r" rtl="1"/>
            <a:r>
              <a:rPr lang="ar-EG" b="1" dirty="0" smtClean="0"/>
              <a:t>أ-تكنولوجيا الاتصال الكبيرة :</a:t>
            </a:r>
            <a:endParaRPr lang="en-US" dirty="0" smtClean="0"/>
          </a:p>
          <a:p>
            <a:pPr algn="r" rtl="1"/>
            <a:r>
              <a:rPr lang="ar-SA" dirty="0" smtClean="0"/>
              <a:t>يقصد بتكنولوجيا الاتصال الكبيرة تلك الوسائل المستخدمة في نقل المعلومات وتداولها على نطاق جماهيري واسع ويقف خلفها تنظيمات مؤسسية تمولها وتديرها وتوجه مضامينها أو بعبارة أخرى، هي الوسائل التي تشكل نظام الاتصال المركزي في المجتمع ومن هذه الوسائل :</a:t>
            </a:r>
            <a:endParaRPr lang="en-US" dirty="0" smtClean="0"/>
          </a:p>
          <a:p>
            <a:pPr algn="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تكنولوجيا الاتصال</a:t>
            </a:r>
            <a:endParaRPr lang="en-US" dirty="0"/>
          </a:p>
        </p:txBody>
      </p:sp>
      <p:sp>
        <p:nvSpPr>
          <p:cNvPr id="3" name="Content Placeholder 2"/>
          <p:cNvSpPr>
            <a:spLocks noGrp="1"/>
          </p:cNvSpPr>
          <p:nvPr>
            <p:ph idx="1"/>
          </p:nvPr>
        </p:nvSpPr>
        <p:spPr/>
        <p:txBody>
          <a:bodyPr/>
          <a:lstStyle/>
          <a:p>
            <a:pPr algn="r" rtl="1"/>
            <a:r>
              <a:rPr lang="ar-SA" b="1" dirty="0" smtClean="0"/>
              <a:t>-الصحــــف :</a:t>
            </a:r>
            <a:endParaRPr lang="en-US" dirty="0" smtClean="0"/>
          </a:p>
          <a:p>
            <a:pPr algn="r"/>
            <a:r>
              <a:rPr lang="ar-SA" dirty="0" smtClean="0"/>
              <a:t>الصحيفة مطبوع دوري يصدر بصفة منتظمة تحت عنوان ثابت وفي موعد محدد ويتولى هذا الإصدار هيئة أو مؤسسة أو دار نشر، تضم فريق من العاملين لكل منهم مهام محددة وتحمل الصحف الرسائل في شكل كلمات مطبوعة توضع في نظام وتسلسل خاص كما توضع الرسائل في شكل منسق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SA" dirty="0" smtClean="0"/>
              <a:t>تابع  مفهوم تكنولوجيا الاتصال تكنولوجيا الاتصال</a:t>
            </a:r>
            <a:endParaRPr lang="en-US" dirty="0"/>
          </a:p>
        </p:txBody>
      </p:sp>
      <p:sp>
        <p:nvSpPr>
          <p:cNvPr id="3" name="Content Placeholder 2"/>
          <p:cNvSpPr>
            <a:spLocks noGrp="1"/>
          </p:cNvSpPr>
          <p:nvPr>
            <p:ph idx="1"/>
          </p:nvPr>
        </p:nvSpPr>
        <p:spPr/>
        <p:txBody>
          <a:bodyPr/>
          <a:lstStyle/>
          <a:p>
            <a:pPr algn="r" rtl="1"/>
            <a:r>
              <a:rPr lang="ar-EG" b="1" dirty="0" smtClean="0"/>
              <a:t>3-التليفزيون :</a:t>
            </a:r>
            <a:endParaRPr lang="en-US" dirty="0" smtClean="0"/>
          </a:p>
          <a:p>
            <a:pPr algn="r"/>
            <a:r>
              <a:rPr lang="ar-EG" dirty="0" smtClean="0"/>
              <a:t>	التليفزيون هو تطوير تكنولوجي للراديو، حيث تستطيع أجهزة الإرسال والاستقبال التليفزيوني أن تنقل الصوت والصورة معاً والاختلاف بين التليفزيون والراديو هو اختلاف في طبيعة الاهتمام والتركيز أثناء التعرض، وفي درجة التعقيد والتكلفة التي يتطلبها بالمقارنة بالراديو، وقد أصبح التليفزيون يحتل مكانة مرموقة بين أجهزة الاتصال </a:t>
            </a:r>
            <a:r>
              <a:rPr lang="ar-EG" dirty="0" smtClean="0"/>
              <a:t>الحديثة</a:t>
            </a:r>
            <a:r>
              <a:rPr lang="ar-SA" dirty="0" smtClean="0"/>
              <a:t>.</a:t>
            </a:r>
            <a:r>
              <a:rPr lang="ar-EG"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smtClean="0"/>
              <a:t>تابع مفهوم تكنولوجيا الاتصال</a:t>
            </a:r>
            <a:endParaRPr lang="en-US" dirty="0"/>
          </a:p>
        </p:txBody>
      </p:sp>
      <p:sp>
        <p:nvSpPr>
          <p:cNvPr id="3" name="Content Placeholder 2"/>
          <p:cNvSpPr>
            <a:spLocks noGrp="1"/>
          </p:cNvSpPr>
          <p:nvPr>
            <p:ph idx="1"/>
          </p:nvPr>
        </p:nvSpPr>
        <p:spPr/>
        <p:txBody>
          <a:bodyPr>
            <a:normAutofit/>
          </a:bodyPr>
          <a:lstStyle/>
          <a:p>
            <a:pPr algn="r" rtl="1"/>
            <a:r>
              <a:rPr lang="ar-SA" b="1" dirty="0" smtClean="0"/>
              <a:t>4</a:t>
            </a:r>
            <a:r>
              <a:rPr lang="ar-EG" b="1" dirty="0" smtClean="0"/>
              <a:t>-السينما </a:t>
            </a:r>
            <a:r>
              <a:rPr lang="ar-EG" b="1" dirty="0" smtClean="0"/>
              <a:t>:</a:t>
            </a:r>
            <a:endParaRPr lang="en-US" dirty="0" smtClean="0"/>
          </a:p>
          <a:p>
            <a:pPr algn="r" rtl="1"/>
            <a:r>
              <a:rPr lang="ar-EG" dirty="0" smtClean="0"/>
              <a:t>السينما وسيلة من وسائل الاتصال الجماهيري سبقت غيرها من تكنولوجيا الاتصال السمعية والمرئية إذ ظهر أول عرض للصور المتحركة عام 1895</a:t>
            </a:r>
            <a:r>
              <a:rPr lang="ar-SA" baseline="30000" dirty="0" smtClean="0"/>
              <a:t>()</a:t>
            </a:r>
            <a:r>
              <a:rPr lang="ar-EG" dirty="0" smtClean="0"/>
              <a:t>، وتشبه السينما التليفزيون من حيث طريقة العرض والأداء ولكنها تتفوق عليه في مجال تكبير وتوضيح الأشياء الصغيرة، على أن السينما لا يمكن أن تجاري التليفزيون في سرعته وانتشاره </a:t>
            </a:r>
            <a:r>
              <a:rPr lang="ar-EG" dirty="0" smtClean="0"/>
              <a:t>فالأفراد</a:t>
            </a:r>
            <a:r>
              <a:rPr lang="ar-SA" dirty="0" smtClean="0"/>
              <a:t>.</a:t>
            </a:r>
            <a:endParaRPr lang="en-US" dirty="0" smtClean="0"/>
          </a:p>
          <a:p>
            <a:pPr algn="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463</Words>
  <Application>Microsoft Office PowerPoint</Application>
  <PresentationFormat>On-screen Show (4:3)</PresentationFormat>
  <Paragraphs>26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تكنولـوجيا الاتصــــــــال  (الماهية والتوظيف) </vt:lpstr>
      <vt:lpstr>اولا : مفهوم تكنولوجيا الاتصال </vt:lpstr>
      <vt:lpstr>تابع مفهوم تكنولوجيا الاتصال</vt:lpstr>
      <vt:lpstr>تابع مفهوم تكنولوجيا الاتصال</vt:lpstr>
      <vt:lpstr>تابع مفهوم تكنولوجيا الاتصال</vt:lpstr>
      <vt:lpstr>تابع مفهوم تكنولوجيا الاتصال</vt:lpstr>
      <vt:lpstr>تابع  مفهوم تكنولوجيا الاتصال تكنولوجيا الاتصال</vt:lpstr>
      <vt:lpstr>تابع مفهوم تكنولوجيا الاتصال</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تكنولـوجيا الاتصــــــــال  (الماهية والتوظيف) </dc:title>
  <dc:creator>hi</dc:creator>
  <cp:lastModifiedBy>hi</cp:lastModifiedBy>
  <cp:revision>5</cp:revision>
  <dcterms:created xsi:type="dcterms:W3CDTF">2006-08-16T00:00:00Z</dcterms:created>
  <dcterms:modified xsi:type="dcterms:W3CDTF">2020-03-23T11:29:57Z</dcterms:modified>
</cp:coreProperties>
</file>