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74" r:id="rId4"/>
    <p:sldId id="277" r:id="rId5"/>
    <p:sldId id="279" r:id="rId6"/>
    <p:sldId id="281" r:id="rId7"/>
    <p:sldId id="282" r:id="rId8"/>
    <p:sldId id="284" r:id="rId9"/>
    <p:sldId id="260" r:id="rId10"/>
    <p:sldId id="261" r:id="rId11"/>
    <p:sldId id="262" r:id="rId12"/>
    <p:sldId id="263" r:id="rId13"/>
    <p:sldId id="264" r:id="rId14"/>
    <p:sldId id="265" r:id="rId15"/>
    <p:sldId id="280" r:id="rId16"/>
    <p:sldId id="270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>
        <p:scale>
          <a:sx n="80" d="100"/>
          <a:sy n="80" d="100"/>
        </p:scale>
        <p:origin x="-57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F257A6-FBFC-4161-9E01-CF2A165FF5FD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93816C-C141-4B61-BEED-1B2FE0D91A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61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1E43E-D1BB-4FA8-A3B0-EBDDECD0C9F3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68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7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688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21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38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20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80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52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56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5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953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44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4360-938E-4F37-9CE5-3692DCE3A70B}" type="datetimeFigureOut">
              <a:rPr lang="ar-SA" smtClean="0"/>
              <a:t>13/06/41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A8786-AEA5-4324-B15C-64D9B3F15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02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6" r="46567" b="56171"/>
          <a:stretch/>
        </p:blipFill>
        <p:spPr bwMode="auto">
          <a:xfrm>
            <a:off x="5502415" y="2850528"/>
            <a:ext cx="1173480" cy="167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مربع نص 20"/>
          <p:cNvSpPr txBox="1"/>
          <p:nvPr/>
        </p:nvSpPr>
        <p:spPr>
          <a:xfrm>
            <a:off x="3135505" y="1044025"/>
            <a:ext cx="308449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/>
              <a:t>الأشكال الثلاثية الأبعاد</a:t>
            </a:r>
            <a:endParaRPr lang="ar-SA" sz="3200" b="1" dirty="0"/>
          </a:p>
        </p:txBody>
      </p:sp>
      <p:grpSp>
        <p:nvGrpSpPr>
          <p:cNvPr id="23" name="مجموعة 22"/>
          <p:cNvGrpSpPr/>
          <p:nvPr/>
        </p:nvGrpSpPr>
        <p:grpSpPr>
          <a:xfrm>
            <a:off x="6359594" y="439455"/>
            <a:ext cx="2448272" cy="1801625"/>
            <a:chOff x="5580112" y="928293"/>
            <a:chExt cx="2664296" cy="1870637"/>
          </a:xfrm>
        </p:grpSpPr>
        <p:sp>
          <p:nvSpPr>
            <p:cNvPr id="26" name="مستطيل مستدير الزوايا 3"/>
            <p:cNvSpPr/>
            <p:nvPr/>
          </p:nvSpPr>
          <p:spPr>
            <a:xfrm rot="20692250">
              <a:off x="5759495" y="928293"/>
              <a:ext cx="2273178" cy="1836204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مستدير الزوايا 3"/>
            <p:cNvSpPr/>
            <p:nvPr/>
          </p:nvSpPr>
          <p:spPr>
            <a:xfrm>
              <a:off x="5580112" y="962726"/>
              <a:ext cx="2664296" cy="1836204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مستطيل مستدير الزوايا 3"/>
            <p:cNvSpPr/>
            <p:nvPr/>
          </p:nvSpPr>
          <p:spPr>
            <a:xfrm>
              <a:off x="5796136" y="1124744"/>
              <a:ext cx="2232248" cy="1512168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ar-SA" sz="3200" b="1" dirty="0" smtClean="0">
                  <a:solidFill>
                    <a:schemeClr val="tx1"/>
                  </a:solidFill>
                </a:rPr>
                <a:t>عنوان الدرس</a:t>
              </a:r>
              <a:endParaRPr lang="ar-SA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مجموعة 30"/>
          <p:cNvGrpSpPr/>
          <p:nvPr/>
        </p:nvGrpSpPr>
        <p:grpSpPr>
          <a:xfrm flipH="1">
            <a:off x="462963" y="1286351"/>
            <a:ext cx="2664296" cy="1870637"/>
            <a:chOff x="5580112" y="928293"/>
            <a:chExt cx="2664296" cy="1870637"/>
          </a:xfrm>
        </p:grpSpPr>
        <p:sp>
          <p:nvSpPr>
            <p:cNvPr id="32" name="مستطيل مستدير الزوايا 3"/>
            <p:cNvSpPr/>
            <p:nvPr/>
          </p:nvSpPr>
          <p:spPr>
            <a:xfrm rot="20692250">
              <a:off x="5759495" y="928293"/>
              <a:ext cx="2273178" cy="1836204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مستطيل مستدير الزوايا 3"/>
            <p:cNvSpPr/>
            <p:nvPr/>
          </p:nvSpPr>
          <p:spPr>
            <a:xfrm>
              <a:off x="5580112" y="962726"/>
              <a:ext cx="2664296" cy="1836204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مستطيل مستدير الزوايا 3"/>
            <p:cNvSpPr/>
            <p:nvPr/>
          </p:nvSpPr>
          <p:spPr>
            <a:xfrm>
              <a:off x="5796136" y="1124744"/>
              <a:ext cx="2232248" cy="1512168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ar-SA" sz="36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+mj-cs"/>
                </a:rPr>
                <a:t>فكرة الدرس</a:t>
              </a:r>
              <a:endParaRPr lang="ar-SA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29076" y="4480099"/>
            <a:ext cx="4158611" cy="16938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rgbClr val="FF0000"/>
                </a:solidFill>
                <a:latin typeface="Emirates Medium" pitchFamily="2" charset="0"/>
                <a:cs typeface="Emirates Medium" pitchFamily="2" charset="0"/>
              </a:rPr>
              <a:t> </a:t>
            </a:r>
            <a:endParaRPr lang="ar-SA" sz="700" b="1" dirty="0" smtClean="0">
              <a:solidFill>
                <a:srgbClr val="FF0000"/>
              </a:solidFill>
              <a:latin typeface="Emirates Medium" pitchFamily="2" charset="0"/>
              <a:cs typeface="Emirates Medium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ar-SA" sz="3200" b="1" dirty="0" smtClean="0">
                <a:latin typeface="Al Qabas Bold" pitchFamily="2" charset="-78"/>
              </a:rPr>
              <a:t>أتعرف على الأشكال الثلاثية الأبعاد و </a:t>
            </a:r>
            <a:r>
              <a:rPr lang="ar-SA" sz="3200" b="1" dirty="0" err="1" smtClean="0">
                <a:latin typeface="Al Qabas Bold" pitchFamily="2" charset="-78"/>
              </a:rPr>
              <a:t>مخطاطتها</a:t>
            </a:r>
            <a:r>
              <a:rPr lang="ar-SA" sz="3200" b="1" dirty="0" smtClean="0">
                <a:latin typeface="Al Qabas Bold" pitchFamily="2" charset="-78"/>
              </a:rPr>
              <a:t>  وأصفها</a:t>
            </a:r>
            <a:endParaRPr lang="ar-SA" sz="3200" b="1" dirty="0">
              <a:latin typeface="Al Qabas Bold" pitchFamily="2" charset="-78"/>
            </a:endParaRPr>
          </a:p>
        </p:txBody>
      </p:sp>
      <p:pic>
        <p:nvPicPr>
          <p:cNvPr id="36" name="Picture 2" descr="C:\Users\-\Desktop\رياضيات 1441 هـ\اسهم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0" t="8604" r="23582" b="13916"/>
          <a:stretch/>
        </p:blipFill>
        <p:spPr bwMode="auto">
          <a:xfrm flipV="1">
            <a:off x="1397754" y="3306034"/>
            <a:ext cx="1421257" cy="11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0" y="1830738"/>
            <a:ext cx="937895" cy="123825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4" t="21357" b="37186"/>
          <a:stretch/>
        </p:blipFill>
        <p:spPr bwMode="auto">
          <a:xfrm>
            <a:off x="4314369" y="4480099"/>
            <a:ext cx="1002665" cy="1232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صورة 1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8" t="4607" r="1585" b="66411"/>
          <a:stretch/>
        </p:blipFill>
        <p:spPr bwMode="auto">
          <a:xfrm>
            <a:off x="3559672" y="2711853"/>
            <a:ext cx="1256030" cy="89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صورة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53043" r="50629"/>
          <a:stretch/>
        </p:blipFill>
        <p:spPr bwMode="auto">
          <a:xfrm>
            <a:off x="6088479" y="5096366"/>
            <a:ext cx="1344930" cy="1102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علبة 18"/>
          <p:cNvSpPr/>
          <p:nvPr/>
        </p:nvSpPr>
        <p:spPr>
          <a:xfrm>
            <a:off x="7899980" y="4323870"/>
            <a:ext cx="742315" cy="1221105"/>
          </a:xfrm>
          <a:prstGeom prst="can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20" name="مكعب 19"/>
          <p:cNvSpPr/>
          <p:nvPr/>
        </p:nvSpPr>
        <p:spPr>
          <a:xfrm>
            <a:off x="7655950" y="2838039"/>
            <a:ext cx="935355" cy="935990"/>
          </a:xfrm>
          <a:prstGeom prst="cub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591241" y="397825"/>
            <a:ext cx="2440092" cy="5107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زمن الدرس : حصتان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2975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9" grpId="0" animBg="1"/>
      <p:bldP spid="20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80" y="1590695"/>
            <a:ext cx="1368000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2171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21" name="مجموعة 20"/>
          <p:cNvGrpSpPr/>
          <p:nvPr/>
        </p:nvGrpSpPr>
        <p:grpSpPr>
          <a:xfrm>
            <a:off x="179622" y="1267134"/>
            <a:ext cx="8452897" cy="5186202"/>
            <a:chOff x="179622" y="1267134"/>
            <a:chExt cx="8452897" cy="5186202"/>
          </a:xfrm>
        </p:grpSpPr>
        <p:grpSp>
          <p:nvGrpSpPr>
            <p:cNvPr id="3" name="مجموعة 2"/>
            <p:cNvGrpSpPr>
              <a:grpSpLocks/>
            </p:cNvGrpSpPr>
            <p:nvPr/>
          </p:nvGrpSpPr>
          <p:grpSpPr bwMode="auto">
            <a:xfrm>
              <a:off x="179622" y="1267134"/>
              <a:ext cx="8452897" cy="5186202"/>
              <a:chOff x="1657" y="3158"/>
              <a:chExt cx="14725" cy="7452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7" y="3757"/>
                <a:ext cx="4139" cy="5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1" y="3158"/>
                <a:ext cx="10711" cy="7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noFill/>
              <a:ln w="12192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</p:grpSp>
        <p:sp>
          <p:nvSpPr>
            <p:cNvPr id="9" name="مربع نص 252"/>
            <p:cNvSpPr txBox="1"/>
            <p:nvPr/>
          </p:nvSpPr>
          <p:spPr>
            <a:xfrm>
              <a:off x="3004423" y="1590695"/>
              <a:ext cx="2719705" cy="3981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b="1" dirty="0">
                  <a:effectLst/>
                  <a:ea typeface="Calibri"/>
                  <a:cs typeface="Arial"/>
                </a:rPr>
                <a:t>أكتب اجابتك بعد التكبير</a:t>
              </a:r>
              <a:endParaRPr lang="en-US" sz="1100" dirty="0">
                <a:effectLst/>
                <a:ea typeface="Calibri"/>
                <a:cs typeface="Arial"/>
              </a:endParaRPr>
            </a:p>
          </p:txBody>
        </p:sp>
        <p:sp>
          <p:nvSpPr>
            <p:cNvPr id="12" name="مربع نص 254"/>
            <p:cNvSpPr txBox="1">
              <a:spLocks noChangeArrowheads="1"/>
            </p:cNvSpPr>
            <p:nvPr/>
          </p:nvSpPr>
          <p:spPr bwMode="auto">
            <a:xfrm>
              <a:off x="6437566" y="3079604"/>
              <a:ext cx="154051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ar-SA" sz="800" b="1" dirty="0">
                  <a:effectLst/>
                  <a:latin typeface="Calibri"/>
                  <a:ea typeface="Calibri"/>
                  <a:cs typeface="Arial"/>
                </a:rPr>
                <a:t>حاول أن تكبر السؤال باستخدام العدسة</a:t>
              </a:r>
              <a:endParaRPr lang="en-US" sz="7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2987824" y="2075825"/>
              <a:ext cx="2323031" cy="2004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1697759" y="332656"/>
            <a:ext cx="55100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atin typeface="Arabic Typesetting" pitchFamily="66" charset="-78"/>
                <a:cs typeface="Arabic Typesetting" pitchFamily="66" charset="-78"/>
              </a:rPr>
              <a:t>استراتيجية العدسة المكبرة  ( كبِّر  إجابتك )</a:t>
            </a:r>
            <a:endParaRPr lang="ar-SA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8" name="صورة 3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6" r="46567" b="56171"/>
          <a:stretch/>
        </p:blipFill>
        <p:spPr bwMode="auto">
          <a:xfrm>
            <a:off x="7022465" y="3770110"/>
            <a:ext cx="272224" cy="310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صورة 39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6" r="46567" b="56171"/>
          <a:stretch/>
        </p:blipFill>
        <p:spPr bwMode="auto">
          <a:xfrm flipH="1">
            <a:off x="2771800" y="1684007"/>
            <a:ext cx="1173480" cy="167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مربع نص 43"/>
          <p:cNvSpPr txBox="1"/>
          <p:nvPr/>
        </p:nvSpPr>
        <p:spPr>
          <a:xfrm>
            <a:off x="2274595" y="2475868"/>
            <a:ext cx="34837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 smtClean="0"/>
              <a:t>عدد الأوجــه 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الأحـرف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الرؤوس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اسم الشــــكل :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1927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2171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697759" y="332656"/>
            <a:ext cx="55100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atin typeface="Arabic Typesetting" pitchFamily="66" charset="-78"/>
                <a:cs typeface="Arabic Typesetting" pitchFamily="66" charset="-78"/>
              </a:rPr>
              <a:t>استراتيجية العدسة المكبرة  ( كبِّر  إجابتك )</a:t>
            </a:r>
            <a:endParaRPr lang="ar-SA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179622" y="1268760"/>
            <a:ext cx="8452897" cy="5186202"/>
            <a:chOff x="179622" y="1268760"/>
            <a:chExt cx="8452897" cy="5186202"/>
          </a:xfrm>
        </p:grpSpPr>
        <p:grpSp>
          <p:nvGrpSpPr>
            <p:cNvPr id="3" name="مجموعة 2"/>
            <p:cNvGrpSpPr>
              <a:grpSpLocks/>
            </p:cNvGrpSpPr>
            <p:nvPr/>
          </p:nvGrpSpPr>
          <p:grpSpPr bwMode="auto">
            <a:xfrm>
              <a:off x="179622" y="1268760"/>
              <a:ext cx="8452897" cy="5186202"/>
              <a:chOff x="1657" y="3158"/>
              <a:chExt cx="14725" cy="7452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7" y="3757"/>
                <a:ext cx="4139" cy="5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1" y="3158"/>
                <a:ext cx="10711" cy="7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noFill/>
              <a:ln w="12192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</p:grpSp>
        <p:sp>
          <p:nvSpPr>
            <p:cNvPr id="9" name="مربع نص 252"/>
            <p:cNvSpPr txBox="1"/>
            <p:nvPr/>
          </p:nvSpPr>
          <p:spPr>
            <a:xfrm>
              <a:off x="3004423" y="1590695"/>
              <a:ext cx="2719705" cy="3981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b="1" dirty="0">
                  <a:effectLst/>
                  <a:ea typeface="Calibri"/>
                  <a:cs typeface="Arial"/>
                </a:rPr>
                <a:t>أكتب اجابتك بعد التكبير</a:t>
              </a:r>
              <a:endParaRPr lang="en-US" sz="1100" dirty="0">
                <a:effectLst/>
                <a:ea typeface="Calibri"/>
                <a:cs typeface="Arial"/>
              </a:endParaRPr>
            </a:p>
          </p:txBody>
        </p:sp>
        <p:sp>
          <p:nvSpPr>
            <p:cNvPr id="12" name="مربع نص 254"/>
            <p:cNvSpPr txBox="1">
              <a:spLocks noChangeArrowheads="1"/>
            </p:cNvSpPr>
            <p:nvPr/>
          </p:nvSpPr>
          <p:spPr bwMode="auto">
            <a:xfrm>
              <a:off x="6278487" y="3207256"/>
              <a:ext cx="174989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ar-SA" sz="1000" b="1" dirty="0">
                  <a:effectLst/>
                  <a:latin typeface="Calibri"/>
                  <a:ea typeface="Calibri"/>
                  <a:cs typeface="Arial"/>
                </a:rPr>
                <a:t>حاول أن تكبر السؤال باستخدام العدسة</a:t>
              </a:r>
              <a:endParaRPr lang="en-US" sz="9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2987824" y="2171700"/>
              <a:ext cx="2323031" cy="1908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6" name="صورة 15">
            <a:hlinkClick r:id="rId4" action="ppaction://hlinksldjump"/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66" y="1617981"/>
            <a:ext cx="1368000" cy="6840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8" name="علبة 17"/>
          <p:cNvSpPr/>
          <p:nvPr/>
        </p:nvSpPr>
        <p:spPr>
          <a:xfrm>
            <a:off x="7098150" y="4011838"/>
            <a:ext cx="185579" cy="305277"/>
          </a:xfrm>
          <a:prstGeom prst="can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19" name="علبة 18"/>
          <p:cNvSpPr/>
          <p:nvPr/>
        </p:nvSpPr>
        <p:spPr>
          <a:xfrm>
            <a:off x="2942133" y="2171700"/>
            <a:ext cx="585927" cy="963847"/>
          </a:xfrm>
          <a:prstGeom prst="can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20" name="مربع نص 19"/>
          <p:cNvSpPr txBox="1"/>
          <p:nvPr/>
        </p:nvSpPr>
        <p:spPr>
          <a:xfrm>
            <a:off x="2274595" y="2475868"/>
            <a:ext cx="34837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 smtClean="0"/>
              <a:t>عدد الأوجــه 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الأحـرف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الرؤوس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اسم الشــــكل :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40312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2171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179622" y="1267134"/>
            <a:ext cx="8452897" cy="5186202"/>
            <a:chOff x="179622" y="1267134"/>
            <a:chExt cx="8452897" cy="5186202"/>
          </a:xfrm>
        </p:grpSpPr>
        <p:grpSp>
          <p:nvGrpSpPr>
            <p:cNvPr id="3" name="مجموعة 2"/>
            <p:cNvGrpSpPr>
              <a:grpSpLocks/>
            </p:cNvGrpSpPr>
            <p:nvPr/>
          </p:nvGrpSpPr>
          <p:grpSpPr bwMode="auto">
            <a:xfrm>
              <a:off x="179622" y="1267134"/>
              <a:ext cx="8452897" cy="5186202"/>
              <a:chOff x="1657" y="3158"/>
              <a:chExt cx="14725" cy="7452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7" y="3757"/>
                <a:ext cx="4139" cy="5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1" y="3158"/>
                <a:ext cx="10711" cy="7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noFill/>
              <a:ln w="12192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</p:grpSp>
        <p:sp>
          <p:nvSpPr>
            <p:cNvPr id="9" name="مربع نص 252"/>
            <p:cNvSpPr txBox="1"/>
            <p:nvPr/>
          </p:nvSpPr>
          <p:spPr>
            <a:xfrm>
              <a:off x="3004423" y="1590695"/>
              <a:ext cx="2719705" cy="3981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b="1" dirty="0">
                  <a:effectLst/>
                  <a:ea typeface="Calibri"/>
                  <a:cs typeface="Arial"/>
                </a:rPr>
                <a:t>أكتب اجابتك بعد التكبير</a:t>
              </a:r>
              <a:endParaRPr lang="en-US" sz="1100" dirty="0">
                <a:effectLst/>
                <a:ea typeface="Calibri"/>
                <a:cs typeface="Arial"/>
              </a:endParaRPr>
            </a:p>
          </p:txBody>
        </p:sp>
        <p:sp>
          <p:nvSpPr>
            <p:cNvPr id="12" name="مربع نص 254"/>
            <p:cNvSpPr txBox="1">
              <a:spLocks noChangeArrowheads="1"/>
            </p:cNvSpPr>
            <p:nvPr/>
          </p:nvSpPr>
          <p:spPr bwMode="auto">
            <a:xfrm>
              <a:off x="6437566" y="3079604"/>
              <a:ext cx="154051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ar-SA" sz="800" b="1" dirty="0">
                  <a:effectLst/>
                  <a:latin typeface="Calibri"/>
                  <a:ea typeface="Calibri"/>
                  <a:cs typeface="Arial"/>
                </a:rPr>
                <a:t>حاول أن تكبر السؤال باستخدام العدسة</a:t>
              </a:r>
              <a:endParaRPr lang="en-US" sz="7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2987824" y="2171700"/>
              <a:ext cx="2323031" cy="1908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1697759" y="332656"/>
            <a:ext cx="55100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atin typeface="Arabic Typesetting" pitchFamily="66" charset="-78"/>
                <a:cs typeface="Arabic Typesetting" pitchFamily="66" charset="-78"/>
              </a:rPr>
              <a:t>استراتيجية العدسة المكبرة  ( كبِّر  إجابتك )</a:t>
            </a:r>
            <a:endParaRPr lang="ar-SA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92872"/>
            <a:ext cx="1368000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صورة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53043" r="50629"/>
          <a:stretch/>
        </p:blipFill>
        <p:spPr bwMode="auto">
          <a:xfrm>
            <a:off x="6965489" y="3901086"/>
            <a:ext cx="325437" cy="26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صورة 1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53043" r="50629"/>
          <a:stretch/>
        </p:blipFill>
        <p:spPr bwMode="auto">
          <a:xfrm>
            <a:off x="2771800" y="2075825"/>
            <a:ext cx="1250600" cy="102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مربع نص 19"/>
          <p:cNvSpPr txBox="1"/>
          <p:nvPr/>
        </p:nvSpPr>
        <p:spPr>
          <a:xfrm>
            <a:off x="2274595" y="2475868"/>
            <a:ext cx="34837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 smtClean="0"/>
              <a:t>عدد الأوجــه 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الأحـرف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الرؤوس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اسم الشــــكل :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515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267134"/>
            <a:ext cx="8632519" cy="5186202"/>
            <a:chOff x="0" y="1267134"/>
            <a:chExt cx="8632519" cy="5186202"/>
          </a:xfrm>
        </p:grpSpPr>
        <p:grpSp>
          <p:nvGrpSpPr>
            <p:cNvPr id="3" name="مجموعة 2"/>
            <p:cNvGrpSpPr>
              <a:grpSpLocks/>
            </p:cNvGrpSpPr>
            <p:nvPr/>
          </p:nvGrpSpPr>
          <p:grpSpPr bwMode="auto">
            <a:xfrm>
              <a:off x="179622" y="1267134"/>
              <a:ext cx="8452897" cy="5186202"/>
              <a:chOff x="1657" y="3158"/>
              <a:chExt cx="14725" cy="7452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7" y="3757"/>
                <a:ext cx="4139" cy="5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1" y="3158"/>
                <a:ext cx="10711" cy="7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noFill/>
              <a:ln w="12192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</p:grpSp>
        <p:sp>
          <p:nvSpPr>
            <p:cNvPr id="9" name="مربع نص 252"/>
            <p:cNvSpPr txBox="1"/>
            <p:nvPr/>
          </p:nvSpPr>
          <p:spPr>
            <a:xfrm>
              <a:off x="3004423" y="1590695"/>
              <a:ext cx="2719705" cy="3981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b="1" dirty="0">
                  <a:effectLst/>
                  <a:ea typeface="Calibri"/>
                  <a:cs typeface="Arial"/>
                </a:rPr>
                <a:t>أكتب اجابتك بعد التكبير</a:t>
              </a:r>
              <a:endParaRPr lang="en-US" sz="1100" dirty="0">
                <a:effectLst/>
                <a:ea typeface="Calibri"/>
                <a:cs typeface="Arial"/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0" y="2171700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مربع نص 254"/>
            <p:cNvSpPr txBox="1">
              <a:spLocks noChangeArrowheads="1"/>
            </p:cNvSpPr>
            <p:nvPr/>
          </p:nvSpPr>
          <p:spPr bwMode="auto">
            <a:xfrm>
              <a:off x="6437566" y="3079604"/>
              <a:ext cx="154051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ar-SA" sz="800" b="1" dirty="0">
                  <a:effectLst/>
                  <a:latin typeface="Calibri"/>
                  <a:ea typeface="Calibri"/>
                  <a:cs typeface="Arial"/>
                </a:rPr>
                <a:t>حاول أن تكبر السؤال باستخدام العدسة</a:t>
              </a:r>
              <a:endParaRPr lang="en-US" sz="7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2987824" y="2171700"/>
              <a:ext cx="2323031" cy="1908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1697759" y="332656"/>
            <a:ext cx="55100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atin typeface="Arabic Typesetting" pitchFamily="66" charset="-78"/>
                <a:cs typeface="Arabic Typesetting" pitchFamily="66" charset="-78"/>
              </a:rPr>
              <a:t>استراتيجية العدسة المكبرة  ( كبِّر  إجابتك )</a:t>
            </a:r>
            <a:endParaRPr lang="ar-SA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23" y="1577716"/>
            <a:ext cx="1368000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مربع نص 21"/>
          <p:cNvSpPr txBox="1"/>
          <p:nvPr/>
        </p:nvSpPr>
        <p:spPr>
          <a:xfrm>
            <a:off x="2274595" y="2475868"/>
            <a:ext cx="34837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 smtClean="0"/>
              <a:t>عدد الأوجــه 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الأحـرف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الرؤوس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اسم الشــــكل :</a:t>
            </a:r>
            <a:endParaRPr lang="ar-SA" sz="2000" b="1" dirty="0"/>
          </a:p>
        </p:txBody>
      </p:sp>
      <p:pic>
        <p:nvPicPr>
          <p:cNvPr id="18" name="صورة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53043" r="50629"/>
          <a:stretch/>
        </p:blipFill>
        <p:spPr bwMode="auto">
          <a:xfrm>
            <a:off x="6965489" y="3901086"/>
            <a:ext cx="325437" cy="26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صورة 1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53043" r="50629"/>
          <a:stretch/>
        </p:blipFill>
        <p:spPr bwMode="auto">
          <a:xfrm>
            <a:off x="2771800" y="2075825"/>
            <a:ext cx="1250600" cy="102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4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267134"/>
            <a:ext cx="8632519" cy="5186202"/>
            <a:chOff x="0" y="1267134"/>
            <a:chExt cx="8632519" cy="5186202"/>
          </a:xfrm>
        </p:grpSpPr>
        <p:grpSp>
          <p:nvGrpSpPr>
            <p:cNvPr id="3" name="مجموعة 2"/>
            <p:cNvGrpSpPr>
              <a:grpSpLocks/>
            </p:cNvGrpSpPr>
            <p:nvPr/>
          </p:nvGrpSpPr>
          <p:grpSpPr bwMode="auto">
            <a:xfrm>
              <a:off x="179622" y="1267134"/>
              <a:ext cx="8452897" cy="5186202"/>
              <a:chOff x="1657" y="3158"/>
              <a:chExt cx="14725" cy="7452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7" y="3757"/>
                <a:ext cx="4139" cy="5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1" y="3158"/>
                <a:ext cx="10711" cy="7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7490" y="4320"/>
                <a:ext cx="4952" cy="648"/>
              </a:xfrm>
              <a:prstGeom prst="rect">
                <a:avLst/>
              </a:prstGeom>
              <a:noFill/>
              <a:ln w="12192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ar-SA"/>
              </a:p>
            </p:txBody>
          </p:sp>
        </p:grpSp>
        <p:sp>
          <p:nvSpPr>
            <p:cNvPr id="9" name="مربع نص 252"/>
            <p:cNvSpPr txBox="1"/>
            <p:nvPr/>
          </p:nvSpPr>
          <p:spPr>
            <a:xfrm>
              <a:off x="3004423" y="1590695"/>
              <a:ext cx="2719705" cy="3981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b="1" dirty="0">
                  <a:effectLst/>
                  <a:ea typeface="Calibri"/>
                  <a:cs typeface="Arial"/>
                </a:rPr>
                <a:t>أكتب اجابتك بعد التكبير</a:t>
              </a:r>
              <a:endParaRPr lang="en-US" sz="1100" dirty="0">
                <a:effectLst/>
                <a:ea typeface="Calibri"/>
                <a:cs typeface="Arial"/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0" y="2171700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مربع نص 254"/>
            <p:cNvSpPr txBox="1">
              <a:spLocks noChangeArrowheads="1"/>
            </p:cNvSpPr>
            <p:nvPr/>
          </p:nvSpPr>
          <p:spPr bwMode="auto">
            <a:xfrm>
              <a:off x="6437566" y="3079604"/>
              <a:ext cx="154051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0">
                <a:lnSpc>
                  <a:spcPct val="115000"/>
                </a:lnSpc>
                <a:spcAft>
                  <a:spcPts val="1000"/>
                </a:spcAft>
              </a:pPr>
              <a:r>
                <a:rPr lang="ar-SA" sz="800" b="1" dirty="0">
                  <a:effectLst/>
                  <a:latin typeface="Calibri"/>
                  <a:ea typeface="Calibri"/>
                  <a:cs typeface="Arial"/>
                </a:rPr>
                <a:t>حاول أن تكبر السؤال باستخدام العدسة</a:t>
              </a:r>
              <a:endParaRPr lang="en-US" sz="7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2987824" y="2171700"/>
              <a:ext cx="2323031" cy="1908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1697759" y="332656"/>
            <a:ext cx="55100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atin typeface="Arabic Typesetting" pitchFamily="66" charset="-78"/>
                <a:cs typeface="Arabic Typesetting" pitchFamily="66" charset="-78"/>
              </a:rPr>
              <a:t>استراتيجية العدسة المكبرة  ( كبِّر  إجابتك )</a:t>
            </a:r>
            <a:endParaRPr lang="ar-SA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6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81" y="1590695"/>
            <a:ext cx="1476000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صورة 17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4" t="21357" b="37186"/>
          <a:stretch/>
        </p:blipFill>
        <p:spPr bwMode="auto">
          <a:xfrm flipH="1">
            <a:off x="2843808" y="1988840"/>
            <a:ext cx="1002665" cy="1232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2274595" y="2475868"/>
            <a:ext cx="34837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 smtClean="0"/>
              <a:t>عدد الأوجــه 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الأحـرف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عدد الرؤوس 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/>
              <a:t>اسم الشــــكل :</a:t>
            </a:r>
            <a:endParaRPr lang="ar-SA" sz="2000" b="1" dirty="0"/>
          </a:p>
        </p:txBody>
      </p:sp>
      <p:pic>
        <p:nvPicPr>
          <p:cNvPr id="20" name="صورة 19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4" t="21357" b="37186"/>
          <a:stretch/>
        </p:blipFill>
        <p:spPr bwMode="auto">
          <a:xfrm flipH="1">
            <a:off x="6925432" y="3770110"/>
            <a:ext cx="337209" cy="414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32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507929" cy="1368152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491880" y="116632"/>
            <a:ext cx="4986636" cy="107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6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فقرة </a:t>
            </a:r>
          </a:p>
          <a:p>
            <a:pPr>
              <a:lnSpc>
                <a:spcPct val="150000"/>
              </a:lnSpc>
            </a:pPr>
            <a:r>
              <a:rPr lang="ar-SA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تعرَّف  و  اكسب</a:t>
            </a:r>
            <a:endParaRPr lang="ar-SA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 Qabas Bold" pitchFamily="2" charset="-78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8" y="1628800"/>
            <a:ext cx="4591485" cy="4591485"/>
          </a:xfrm>
          <a:prstGeom prst="rect">
            <a:avLst/>
          </a:prstGeom>
        </p:spPr>
      </p:pic>
      <p:sp>
        <p:nvSpPr>
          <p:cNvPr id="5" name="علبة 4"/>
          <p:cNvSpPr/>
          <p:nvPr/>
        </p:nvSpPr>
        <p:spPr>
          <a:xfrm>
            <a:off x="6408465" y="3924544"/>
            <a:ext cx="742315" cy="1221105"/>
          </a:xfrm>
          <a:prstGeom prst="can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pic>
        <p:nvPicPr>
          <p:cNvPr id="6" name="صورة 5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53043" r="50629"/>
          <a:stretch/>
        </p:blipFill>
        <p:spPr bwMode="auto">
          <a:xfrm>
            <a:off x="3148753" y="4395544"/>
            <a:ext cx="1344930" cy="1102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صورة 6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4" t="21357" b="37186"/>
          <a:stretch/>
        </p:blipFill>
        <p:spPr bwMode="auto">
          <a:xfrm>
            <a:off x="5312733" y="4291071"/>
            <a:ext cx="1002665" cy="1232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مكعب 7"/>
          <p:cNvSpPr/>
          <p:nvPr/>
        </p:nvSpPr>
        <p:spPr>
          <a:xfrm>
            <a:off x="6164435" y="2438713"/>
            <a:ext cx="935355" cy="935990"/>
          </a:xfrm>
          <a:prstGeom prst="cub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pic>
        <p:nvPicPr>
          <p:cNvPr id="9" name="صورة 8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6" r="46567" b="56171"/>
          <a:stretch/>
        </p:blipFill>
        <p:spPr bwMode="auto">
          <a:xfrm>
            <a:off x="3424160" y="2077403"/>
            <a:ext cx="1173480" cy="167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صورة 9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8" t="4607" r="1585" b="66411"/>
          <a:stretch/>
        </p:blipFill>
        <p:spPr bwMode="auto">
          <a:xfrm>
            <a:off x="3821218" y="1628800"/>
            <a:ext cx="1256030" cy="89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75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831 C -0.11076 0.09676 -0.19948 0.11366 -0.28854 0.12384 C -0.3099 0.12616 -0.34549 0.10324 -0.35799 0.0794 C -0.36441 0.06713 -0.37465 0.04051 -0.37465 0.04074 C -0.37899 0.01898 -0.3842 -0.00023 -0.38576 -0.02245 C -0.3849 -0.03727 -0.38472 -0.05231 -0.38299 -0.0669 C -0.37934 -0.09676 -0.33958 -0.13542 -0.32326 -0.14838 C -0.29375 -0.17153 -0.25799 -0.19514 -0.22465 -0.20579 C -0.21337 -0.20949 -0.16389 -0.21389 -0.15243 -0.21505 C -0.12656 -0.21227 -0.10938 -0.2125 -0.08438 -0.20023 C -0.01406 -0.16551 0.03802 -0.07199 0.05868 0.02014 C 0.05104 0.05093 0.02899 0.06713 0.00868 0.0831 C -0.05365 0.13241 -0.13073 0.1588 -0.20243 0.16273 C -0.2283 0.15972 -0.25434 0.15787 -0.28021 0.15347 C -0.33212 0.14445 -0.36337 0.1037 -0.39271 0.04977 C -0.39844 0.02685 -0.40504 0.00417 -0.41076 -0.01875 C -0.41389 -0.0625 -0.41233 -0.04467 -0.41493 -0.07245 C -0.41441 -0.08102 -0.41493 -0.08981 -0.41354 -0.09838 C -0.41163 -0.11088 -0.39774 -0.12454 -0.39132 -0.13171 C -0.36302 -0.16296 -0.32969 -0.16921 -0.2941 -0.17245 C -0.28368 -0.18079 -0.28264 -0.18495 -0.28576 -0.20208 C -0.28872 -0.21805 -0.28854 -0.20486 -0.28854 -0.21134 " pathEditMode="fixed" rAng="0" ptsTypes="fffffffffffffffffffff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1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0.0206 C -0.00243 0.09097 -0.08455 0.14259 -0.20156 0.16296 C -0.23125 0.15764 -0.26146 0.15601 -0.29045 0.14629 C -0.32465 0.13472 -0.36146 0.08958 -0.38212 0.05393 C -0.41423 -0.00162 -0.43038 -0.06135 -0.44861 -0.1257 C -0.46684 -0.18912 -0.48264 -0.25255 -0.49601 -0.31829 C -0.49774 -0.34977 -0.49965 -0.36181 -0.49184 -0.39792 C -0.48993 -0.40649 -0.47413 -0.42454 -0.46962 -0.4294 C -0.44844 -0.45209 -0.42604 -0.46135 -0.40017 -0.47014 C -0.33785 -0.49098 -0.275 -0.50857 -0.21267 -0.5294 C -0.16475 -0.52801 -0.12326 -0.52408 -0.07656 -0.51459 C 0.00938 -0.4551 -0.08715 -0.525 -0.01545 -0.46459 C -0.00712 -0.45741 0.00278 -0.45348 0.01094 -0.44607 C 0.03472 -0.42477 0.05799 -0.39746 0.07344 -0.36459 C 0.08889 -0.33172 0.09271 -0.31343 0.10122 -0.2794 C 0.09965 -0.22917 0.0967 -0.17917 0.08038 -0.13311 C 0.07084 -0.10602 0.05695 -0.08704 0.0415 -0.06644 C 0.03854 -0.0625 0.03663 -0.05695 0.03316 -0.05371 C 0.01233 -0.03311 -0.02448 -0.03334 -0.04878 -0.03125 C -0.10416 -0.04121 -0.1559 -0.05417 -0.20295 -0.09607 C -0.20798 -0.10649 -0.21319 -0.11713 -0.21823 -0.12755 C -0.22344 -0.13843 -0.22378 -0.15232 -0.22656 -0.16459 C -0.23264 -0.19121 -0.23715 -0.21644 -0.23906 -0.24422 C -0.23854 -0.26042 -0.23958 -0.27709 -0.23767 -0.29236 C -0.23611 -0.30556 -0.20746 -0.32662 -0.20434 -0.3294 C -0.19253 -0.33959 -0.1816 -0.35301 -0.16823 -0.35903 C -0.13385 -0.37431 -0.09965 -0.3875 -0.06406 -0.39607 C -0.05104 -0.39491 -0.03802 -0.39537 -0.02517 -0.39236 C -0.0184 -0.39074 -0.01406 -0.37917 -0.00989 -0.37385 C 0.02153 -0.3338 0.05556 -0.29746 0.0665 -0.23866 C 0.0625 -0.2007 0.06927 -0.24607 0.05955 -0.21852 C 0.05608 -0.20834 0.05608 -0.19676 0.05261 -0.18681 C 0.05104 -0.18218 0.04861 -0.17848 0.04705 -0.17385 C 0.03768 -0.14514 0.04965 -0.16598 0.03316 -0.12755 C 0.03125 -0.12315 0.02969 -0.11875 0.02761 -0.11459 C 0.02552 -0.11065 0.02257 -0.10764 0.02066 -0.10348 C 0.01233 -0.08611 0.00851 -0.07454 -0.00712 -0.06644 C -0.01684 -0.06135 -0.021 -0.06227 -0.03212 -0.06088 C -0.0493 -0.06158 -0.06649 -0.06042 -0.0835 -0.06274 C -0.09375 -0.06412 -0.10885 -0.07315 -0.11823 -0.0794 C -0.14496 -0.09723 -0.16198 -0.11806 -0.17517 -0.15348 C -0.17847 -0.1757 -0.17725 -0.16574 -0.17934 -0.18311 C -0.17882 -0.19491 -0.18021 -0.20764 -0.17656 -0.21852 C -0.16041 -0.26574 -0.12673 -0.32408 -0.08628 -0.33496 C -0.07465 -0.3338 -0.06302 -0.33334 -0.05156 -0.33125 C -0.04861 -0.33079 -0.04323 -0.32755 -0.04323 -0.32732 C -0.03975 -0.3213 -0.0375 -0.31436 -0.0335 -0.30903 " pathEditMode="fixed" rAng="0" ptsTypes="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52" y="-20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83 0.06204 C 0.0092 0.00856 0.12413 -0.01759 0.2434 -0.03056 C 0.27673 -0.04005 0.31041 -0.04745 0.3434 -0.05833 C 0.35572 -0.06921 0.35972 -0.07361 0.36423 -0.09167 C 0.36041 -0.16713 0.34583 -0.23125 0.31562 -0.29537 C 0.30312 -0.32199 0.29704 -0.33935 0.27395 -0.35093 C 0.25347 -0.36111 0.24374 -0.3625 0.21979 -0.36389 C 0.20607 -0.3625 0.19479 -0.36134 0.1809 -0.36019 C 0.15538 -0.35833 0.10451 -0.35463 0.10451 -0.3544 C 0.06492 -0.35556 0.0335 -0.35741 -0.00383 -0.36204 C -0.01303 -0.36458 -0.01893 -0.36111 -0.02744 -0.35648 C -0.04983 -0.31458 -0.0573 -0.28102 -0.06077 -0.23056 C -0.05643 -0.18472 -0.02952 -0.15509 -0.00105 -0.13426 C 0.0276 -0.11343 0.04409 -0.10023 0.07673 -0.09537 C 0.08697 -0.09607 0.09722 -0.09491 0.10729 -0.09722 C 0.12551 -0.10139 0.15225 -0.12176 0.16562 -0.13796 C 0.1743 -0.14861 0.18923 -0.17315 0.18923 -0.17292 C 0.21701 -0.26574 0.15972 -0.36412 0.09756 -0.40093 C 0.08367 -0.41945 0.071 -0.43171 0.05173 -0.43611 C 0.00867 -0.42986 0.02551 -0.43426 0.00034 -0.42685 C -0.01372 -0.41528 -0.02935 -0.40671 -0.04133 -0.39167 C -0.0507 -0.37986 -0.05886 -0.36389 -0.06771 -0.35093 C -0.09237 -0.31505 -0.05452 -0.37222 -0.08994 -0.325 C -0.09324 -0.3206 -0.09966 -0.31204 -0.09966 -0.31181 C -0.10139 -0.30301 -0.10435 -0.29491 -0.1066 -0.28611 C -0.10764 -0.2757 -0.10817 -0.26505 -0.10938 -0.25463 C -0.11094 -0.24028 -0.11494 -0.21204 -0.11494 -0.21181 C -0.11164 -0.15671 -0.11528 -0.18056 -0.1066 -0.13982 C -0.10278 -0.12176 -0.08872 -0.10509 -0.07744 -0.09537 C -0.05591 -0.07685 -0.03803 -0.06227 -0.01216 -0.05833 C 0.04774 -0.06412 0.07795 -0.0588 0.12117 -0.10833 C 0.12534 -0.11921 0.12795 -0.12407 0.12951 -0.13611 C 0.12569 -0.1662 0.11788 -0.1875 0.10867 -0.21574 C 0.10572 -0.22477 0.09999 -0.23148 0.09617 -0.23982 C 0.09531 -0.24167 0.09166 -0.25278 0.08784 -0.25278 C 0.08645 -0.25278 0.08593 -0.25023 0.08506 -0.24907 L 0.08367 -0.23241 L 0.07951 -0.28982 " pathEditMode="fixed" rAng="0" ptsTypes="fffffffffffffffffffffffffffffffffff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24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8287 C -0.04879 0.13218 -0.06789 0.19097 -0.10244 0.23102 C -0.12483 0.25672 -0.14271 0.27084 -0.1691 0.28843 C -0.1948 0.30556 -0.22692 0.31806 -0.25521 0.32176 C -0.26025 0.32246 -0.26546 0.32292 -0.27049 0.32361 C -0.27553 0.32431 -0.28577 0.32547 -0.28577 0.3257 C -0.34636 0.32408 -0.34671 0.32917 -0.38577 0.31435 C -0.39219 0.3081 -0.40001 0.30394 -0.40521 0.29584 C -0.42761 0.26088 -0.43334 0.22662 -0.43994 0.18287 C -0.43942 0.17477 -0.43959 0.16667 -0.43855 0.1588 C -0.43699 0.14676 -0.42935 0.13287 -0.42744 0.12176 C -0.42535 0.1088 -0.42292 0.08889 -0.41771 0.07732 C -0.38629 0.00741 -0.32813 -0.04236 -0.26771 -0.05046 C -0.25157 -0.05625 -0.23699 -0.06342 -0.22049 -0.06713 C -0.20938 -0.06528 -0.1981 -0.06435 -0.18716 -0.06157 C -0.17587 -0.05879 -0.15383 -0.05046 -0.15383 -0.05023 C -0.1474 -0.0449 -0.14167 -0.0375 -0.13438 -0.03379 C -0.12431 -0.0287 -0.104 -0.01597 -0.09827 -0.00416 C -0.08091 0.03172 -0.0639 0.07014 -0.05383 0.11065 C -0.04966 0.16412 -0.04671 0.21875 -0.0566 0.27176 C -0.05973 0.30903 -0.05487 0.26852 -0.06355 0.30324 C -0.06858 0.32315 -0.06841 0.3463 -0.07744 0.36435 C -0.1132 0.43565 -0.18021 0.4632 -0.24133 0.46991 C -0.25712 0.47477 -0.27275 0.47685 -0.28855 0.48102 C -0.30938 0.48033 -0.33056 0.4838 -0.35105 0.47917 C -0.35626 0.47801 -0.35817 0.46898 -0.36216 0.46435 C -0.36754 0.4581 -0.37327 0.45209 -0.37883 0.44584 C -0.39237 0.43056 -0.40417 0.41621 -0.41355 0.39584 C -0.429 0.36227 -0.4316 0.32385 -0.43855 0.28658 C -0.43994 0.26389 -0.44185 0.24977 -0.43716 0.22547 C -0.43525 0.21574 -0.42935 0.20834 -0.42605 0.19954 C -0.42553 0.19653 -0.42553 0.19329 -0.42466 0.19028 C -0.42414 0.1882 -0.42344 0.1838 -0.42188 0.18472 C -0.42015 0.18588 -0.42188 0.18959 -0.42188 0.19213 L -0.37466 0.16621 " pathEditMode="fixed" rAng="0" ptsTypes="fffffffffffffffffffffffffffffffff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7" y="125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2477 C 0.01423 0.05787 0.04131 0.08472 0.0743 0.08472 C 0.11319 0.08472 0.12725 0.05486 0.13315 0.03681 L 0.13923 0.01273 C 0.1453 -0.00532 0.16023 -0.03519 0.20416 -0.03519 C 0.23228 -0.03519 0.26423 -0.00833 0.26423 0.02477 C 0.26423 0.05787 0.23228 0.08472 0.20416 0.08472 C 0.16023 0.08472 0.1453 0.05486 0.13923 0.03681 L 0.13315 0.01273 C 0.12725 -0.00532 0.11319 -0.03519 0.0743 -0.03519 C 0.04131 -0.03519 0.01423 -0.00833 0.01423 0.02477 Z " pathEditMode="fixed" rAng="0" ptsTypes="ffFffffFfff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5231 C 0.08611 0.05231 0.14219 0.10833 0.14219 0.17731 C 0.14219 0.24629 0.08611 0.30231 0.01719 0.30231 C -0.05174 0.30231 -0.10781 0.24629 -0.10781 0.17731 C -0.10781 0.10833 -0.05174 0.05231 0.01719 0.05231 Z " pathEditMode="fixed" rAng="0" ptsTypes="fffff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178925" y="1222304"/>
            <a:ext cx="34569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الأشكال ثلاثية الأبعاد</a:t>
            </a:r>
            <a:endParaRPr lang="ar-SA" sz="2800" b="1" dirty="0"/>
          </a:p>
        </p:txBody>
      </p:sp>
      <p:sp>
        <p:nvSpPr>
          <p:cNvPr id="9" name="زاوية مطوية 8"/>
          <p:cNvSpPr/>
          <p:nvPr/>
        </p:nvSpPr>
        <p:spPr>
          <a:xfrm>
            <a:off x="395242" y="2132856"/>
            <a:ext cx="3024337" cy="3248318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467030" y="2188582"/>
            <a:ext cx="2880760" cy="21467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الاسم : </a:t>
            </a:r>
            <a:r>
              <a:rPr lang="ar-SA" dirty="0"/>
              <a:t>..............................</a:t>
            </a:r>
          </a:p>
          <a:p>
            <a:pPr>
              <a:lnSpc>
                <a:spcPct val="150000"/>
              </a:lnSpc>
            </a:pPr>
            <a:endParaRPr lang="ar-SA" sz="1400" b="1" dirty="0" smtClean="0"/>
          </a:p>
          <a:p>
            <a:pPr>
              <a:lnSpc>
                <a:spcPct val="150000"/>
              </a:lnSpc>
            </a:pPr>
            <a:r>
              <a:rPr lang="ar-SA" b="1" dirty="0" smtClean="0"/>
              <a:t>سمِّ شكلين من الأشكال ثلاثية الأبعاد لهما 6 أوجه ؟</a:t>
            </a:r>
          </a:p>
          <a:p>
            <a:pPr>
              <a:lnSpc>
                <a:spcPct val="150000"/>
              </a:lnSpc>
            </a:pPr>
            <a:endParaRPr lang="ar-SA" sz="900" dirty="0" smtClean="0"/>
          </a:p>
          <a:p>
            <a:pPr>
              <a:lnSpc>
                <a:spcPct val="150000"/>
              </a:lnSpc>
            </a:pPr>
            <a:r>
              <a:rPr lang="ar-SA" dirty="0"/>
              <a:t>	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031" y="3573016"/>
            <a:ext cx="1190625" cy="666750"/>
          </a:xfrm>
          <a:prstGeom prst="rect">
            <a:avLst/>
          </a:prstGeom>
        </p:spPr>
      </p:pic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28734"/>
              </p:ext>
            </p:extLst>
          </p:nvPr>
        </p:nvGraphicFramePr>
        <p:xfrm>
          <a:off x="3902356" y="781863"/>
          <a:ext cx="505484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3710"/>
                <a:gridCol w="993710"/>
                <a:gridCol w="993710"/>
                <a:gridCol w="993710"/>
                <a:gridCol w="1080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مجموعة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رضوان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راكان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أيمن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سامر</a:t>
                      </a:r>
                      <a:endParaRPr lang="ar-S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الكويت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مستطيل 17"/>
          <p:cNvSpPr/>
          <p:nvPr/>
        </p:nvSpPr>
        <p:spPr>
          <a:xfrm>
            <a:off x="614428" y="188640"/>
            <a:ext cx="2585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تقييم الدرس</a:t>
            </a:r>
            <a:endParaRPr lang="ar-S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07481"/>
              </p:ext>
            </p:extLst>
          </p:nvPr>
        </p:nvGraphicFramePr>
        <p:xfrm>
          <a:off x="3902356" y="1911699"/>
          <a:ext cx="5054840" cy="7416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993710"/>
                <a:gridCol w="993710"/>
                <a:gridCol w="993710"/>
                <a:gridCol w="993710"/>
                <a:gridCol w="1080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مجموعة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إياد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ي . غيلان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يزن حمزه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عمار </a:t>
                      </a:r>
                      <a:endParaRPr lang="ar-S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السعودية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4128"/>
              </p:ext>
            </p:extLst>
          </p:nvPr>
        </p:nvGraphicFramePr>
        <p:xfrm>
          <a:off x="3902356" y="3041535"/>
          <a:ext cx="5054840" cy="7416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993710"/>
                <a:gridCol w="993710"/>
                <a:gridCol w="993710"/>
                <a:gridCol w="993710"/>
                <a:gridCol w="1080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مجموعة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أحمد رزق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ع . وحيد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ي . </a:t>
                      </a:r>
                      <a:r>
                        <a:rPr lang="ar-SA" sz="1600" dirty="0" err="1" smtClean="0"/>
                        <a:t>زيلعي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الإمارات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جدول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55205"/>
              </p:ext>
            </p:extLst>
          </p:nvPr>
        </p:nvGraphicFramePr>
        <p:xfrm>
          <a:off x="3902356" y="4171371"/>
          <a:ext cx="5054840" cy="7416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993710"/>
                <a:gridCol w="993710"/>
                <a:gridCol w="993710"/>
                <a:gridCol w="993710"/>
                <a:gridCol w="1080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مجموعة</a:t>
                      </a:r>
                      <a:endParaRPr lang="ar-SA" sz="16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ع . </a:t>
                      </a:r>
                      <a:r>
                        <a:rPr lang="ar-SA" sz="1600" baseline="0" dirty="0" smtClean="0"/>
                        <a:t>دايلي</a:t>
                      </a:r>
                      <a:endParaRPr lang="ar-SA" sz="16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ع . غيلان</a:t>
                      </a:r>
                      <a:endParaRPr lang="ar-SA" sz="16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م . دايلي</a:t>
                      </a:r>
                      <a:endParaRPr lang="ar-SA" sz="16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مناف</a:t>
                      </a:r>
                      <a:endParaRPr lang="ar-SA" sz="16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عمان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37738"/>
              </p:ext>
            </p:extLst>
          </p:nvPr>
        </p:nvGraphicFramePr>
        <p:xfrm>
          <a:off x="3902356" y="5301208"/>
          <a:ext cx="5054840" cy="7416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993710"/>
                <a:gridCol w="993710"/>
                <a:gridCol w="993710"/>
                <a:gridCol w="993710"/>
                <a:gridCol w="1080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مجموعة</a:t>
                      </a:r>
                      <a:endParaRPr lang="ar-SA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/>
                        <a:t>أصيل </a:t>
                      </a:r>
                      <a:endParaRPr lang="ar-SA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م . مهاجر</a:t>
                      </a:r>
                      <a:endParaRPr lang="ar-SA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م . زكري</a:t>
                      </a:r>
                      <a:endParaRPr lang="ar-SA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مالك</a:t>
                      </a:r>
                      <a:endParaRPr lang="ar-SA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البحرين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solidFill>
                      <a:srgbClr val="FFC9C9"/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-5441" y="5589240"/>
            <a:ext cx="3572197" cy="9603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معلم الرياضيات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أ. توفيق علي ز كري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201894" y="116632"/>
            <a:ext cx="23342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الصف الرابع ب</a:t>
            </a:r>
            <a:endParaRPr lang="ar-SA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4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6558102" y="439455"/>
            <a:ext cx="2249763" cy="1479901"/>
            <a:chOff x="5580112" y="928293"/>
            <a:chExt cx="2664296" cy="1870637"/>
          </a:xfrm>
        </p:grpSpPr>
        <p:sp>
          <p:nvSpPr>
            <p:cNvPr id="11" name="مستطيل مستدير الزوايا 3"/>
            <p:cNvSpPr/>
            <p:nvPr/>
          </p:nvSpPr>
          <p:spPr>
            <a:xfrm rot="20692250">
              <a:off x="5759495" y="928293"/>
              <a:ext cx="2273178" cy="1836204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مستدير الزوايا 3"/>
            <p:cNvSpPr/>
            <p:nvPr/>
          </p:nvSpPr>
          <p:spPr>
            <a:xfrm>
              <a:off x="5580112" y="962726"/>
              <a:ext cx="2664296" cy="1836204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مستدير الزوايا 3"/>
            <p:cNvSpPr/>
            <p:nvPr/>
          </p:nvSpPr>
          <p:spPr>
            <a:xfrm>
              <a:off x="5796136" y="1124744"/>
              <a:ext cx="2232248" cy="1512168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ar-SA" sz="3200" b="1" dirty="0" smtClean="0">
                  <a:solidFill>
                    <a:schemeClr val="tx1"/>
                  </a:solidFill>
                </a:rPr>
                <a:t>المفردات</a:t>
              </a:r>
              <a:endParaRPr lang="ar-SA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85" y="2359511"/>
            <a:ext cx="2873107" cy="2029832"/>
          </a:xfrm>
          <a:prstGeom prst="rect">
            <a:avLst/>
          </a:prstGeom>
        </p:spPr>
      </p:pic>
      <p:sp>
        <p:nvSpPr>
          <p:cNvPr id="60" name="وسيلة شرح بيضاوية 59"/>
          <p:cNvSpPr/>
          <p:nvPr/>
        </p:nvSpPr>
        <p:spPr>
          <a:xfrm>
            <a:off x="3779912" y="1168157"/>
            <a:ext cx="1679812" cy="949274"/>
          </a:xfrm>
          <a:prstGeom prst="wedgeEllipseCallout">
            <a:avLst>
              <a:gd name="adj1" fmla="val -48143"/>
              <a:gd name="adj2" fmla="val 90020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سطح مستوٍ</a:t>
            </a:r>
          </a:p>
        </p:txBody>
      </p:sp>
      <p:sp>
        <p:nvSpPr>
          <p:cNvPr id="62" name="وسيلة شرح بيضاوية 61"/>
          <p:cNvSpPr/>
          <p:nvPr/>
        </p:nvSpPr>
        <p:spPr>
          <a:xfrm>
            <a:off x="247472" y="1119155"/>
            <a:ext cx="2416938" cy="806082"/>
          </a:xfrm>
          <a:prstGeom prst="wedgeEllipseCallout">
            <a:avLst>
              <a:gd name="adj1" fmla="val 22899"/>
              <a:gd name="adj2" fmla="val 113485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تلتقي ثلاثة أوجه</a:t>
            </a:r>
          </a:p>
          <a:p>
            <a:pPr algn="ctr"/>
            <a:r>
              <a:rPr lang="ar-SA" sz="2000" b="1" dirty="0" smtClean="0"/>
              <a:t> أو أكثر في رأس </a:t>
            </a:r>
            <a:endParaRPr lang="ar-SA" sz="2000" b="1" dirty="0"/>
          </a:p>
        </p:txBody>
      </p:sp>
      <p:sp>
        <p:nvSpPr>
          <p:cNvPr id="63" name="وسيلة شرح بيضاوية 62"/>
          <p:cNvSpPr/>
          <p:nvPr/>
        </p:nvSpPr>
        <p:spPr>
          <a:xfrm>
            <a:off x="404557" y="4755267"/>
            <a:ext cx="1811144" cy="812929"/>
          </a:xfrm>
          <a:prstGeom prst="wedgeEllipseCallout">
            <a:avLst>
              <a:gd name="adj1" fmla="val 40868"/>
              <a:gd name="adj2" fmla="val -117813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يلتقي وجهان في حرف</a:t>
            </a:r>
          </a:p>
        </p:txBody>
      </p:sp>
      <p:sp>
        <p:nvSpPr>
          <p:cNvPr id="64" name="مربع نص 63"/>
          <p:cNvSpPr txBox="1"/>
          <p:nvPr/>
        </p:nvSpPr>
        <p:spPr>
          <a:xfrm>
            <a:off x="5652120" y="2207181"/>
            <a:ext cx="2592289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/>
              <a:t>الشكل الثلاثي الأبعاد </a:t>
            </a:r>
            <a:endParaRPr lang="ar-SA" sz="28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821637" y="2924944"/>
            <a:ext cx="2253253" cy="194095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b="1" dirty="0" smtClean="0"/>
              <a:t>هو مجسم له طول وعرض وارتفاع 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( ثلاثة أبعاد ) 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205768" y="5368141"/>
            <a:ext cx="70724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/>
              <a:t>عرض</a:t>
            </a:r>
            <a:endParaRPr lang="ar-SA" sz="20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2843808" y="5895626"/>
            <a:ext cx="55015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/>
              <a:t>طول</a:t>
            </a:r>
            <a:endParaRPr lang="ar-SA" sz="20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4884821" y="3831637"/>
            <a:ext cx="70403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/>
              <a:t>ارتفاع</a:t>
            </a:r>
            <a:endParaRPr lang="ar-SA" sz="2000" b="1" dirty="0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3463218" y="6093296"/>
            <a:ext cx="1866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H="1">
            <a:off x="5330343" y="5697957"/>
            <a:ext cx="910691" cy="3953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V="1">
            <a:off x="5330343" y="4221088"/>
            <a:ext cx="0" cy="18370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3" grpId="0" animBg="1"/>
      <p:bldP spid="64" grpId="0" animBg="1"/>
      <p:bldP spid="65" grpId="0" animBg="1"/>
      <p:bldP spid="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ربع نص 150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7140" y="28419"/>
            <a:ext cx="268207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المكعب</a:t>
            </a:r>
          </a:p>
        </p:txBody>
      </p:sp>
      <p:sp>
        <p:nvSpPr>
          <p:cNvPr id="27" name="مربع نص 26"/>
          <p:cNvSpPr txBox="1"/>
          <p:nvPr/>
        </p:nvSpPr>
        <p:spPr>
          <a:xfrm rot="16200000">
            <a:off x="3792181" y="6614970"/>
            <a:ext cx="184731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endParaRPr lang="ar-SA" sz="5400" b="1" dirty="0">
              <a:solidFill>
                <a:schemeClr val="bg1"/>
              </a:solidFill>
              <a:latin typeface="18 Khebrat Musamim" pitchFamily="50" charset="0"/>
              <a:cs typeface="18 Khebrat Musamim" pitchFamily="50" charset="0"/>
            </a:endParaRPr>
          </a:p>
        </p:txBody>
      </p:sp>
      <p:sp>
        <p:nvSpPr>
          <p:cNvPr id="11" name="شكل حر 10"/>
          <p:cNvSpPr/>
          <p:nvPr/>
        </p:nvSpPr>
        <p:spPr>
          <a:xfrm>
            <a:off x="4994429" y="1578778"/>
            <a:ext cx="990120" cy="2331514"/>
          </a:xfrm>
          <a:custGeom>
            <a:avLst/>
            <a:gdLst>
              <a:gd name="connsiteX0" fmla="*/ 740228 w 740228"/>
              <a:gd name="connsiteY0" fmla="*/ 0 h 1843314"/>
              <a:gd name="connsiteX1" fmla="*/ 14514 w 740228"/>
              <a:gd name="connsiteY1" fmla="*/ 377371 h 1843314"/>
              <a:gd name="connsiteX2" fmla="*/ 0 w 740228"/>
              <a:gd name="connsiteY2" fmla="*/ 1843314 h 1843314"/>
              <a:gd name="connsiteX3" fmla="*/ 740228 w 740228"/>
              <a:gd name="connsiteY3" fmla="*/ 1451428 h 1843314"/>
              <a:gd name="connsiteX4" fmla="*/ 740228 w 740228"/>
              <a:gd name="connsiteY4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28" h="1843314">
                <a:moveTo>
                  <a:pt x="740228" y="0"/>
                </a:moveTo>
                <a:lnTo>
                  <a:pt x="14514" y="377371"/>
                </a:lnTo>
                <a:lnTo>
                  <a:pt x="0" y="1843314"/>
                </a:lnTo>
                <a:lnTo>
                  <a:pt x="740228" y="1451428"/>
                </a:lnTo>
                <a:lnTo>
                  <a:pt x="74022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5102999" y="3356992"/>
            <a:ext cx="2753757" cy="495677"/>
          </a:xfrm>
          <a:custGeom>
            <a:avLst/>
            <a:gdLst>
              <a:gd name="connsiteX0" fmla="*/ 725714 w 2177143"/>
              <a:gd name="connsiteY0" fmla="*/ 0 h 391886"/>
              <a:gd name="connsiteX1" fmla="*/ 2177143 w 2177143"/>
              <a:gd name="connsiteY1" fmla="*/ 14515 h 391886"/>
              <a:gd name="connsiteX2" fmla="*/ 1451429 w 2177143"/>
              <a:gd name="connsiteY2" fmla="*/ 377372 h 391886"/>
              <a:gd name="connsiteX3" fmla="*/ 0 w 2177143"/>
              <a:gd name="connsiteY3" fmla="*/ 391886 h 391886"/>
              <a:gd name="connsiteX4" fmla="*/ 725714 w 2177143"/>
              <a:gd name="connsiteY4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43" h="391886">
                <a:moveTo>
                  <a:pt x="725714" y="0"/>
                </a:moveTo>
                <a:lnTo>
                  <a:pt x="2177143" y="14515"/>
                </a:lnTo>
                <a:lnTo>
                  <a:pt x="1451429" y="377372"/>
                </a:lnTo>
                <a:lnTo>
                  <a:pt x="0" y="391886"/>
                </a:lnTo>
                <a:lnTo>
                  <a:pt x="725714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5948909" y="1606036"/>
            <a:ext cx="1835839" cy="1835839"/>
          </a:xfrm>
          <a:custGeom>
            <a:avLst/>
            <a:gdLst>
              <a:gd name="connsiteX0" fmla="*/ 1436915 w 1451429"/>
              <a:gd name="connsiteY0" fmla="*/ 0 h 1451429"/>
              <a:gd name="connsiteX1" fmla="*/ 0 w 1451429"/>
              <a:gd name="connsiteY1" fmla="*/ 0 h 1451429"/>
              <a:gd name="connsiteX2" fmla="*/ 0 w 1451429"/>
              <a:gd name="connsiteY2" fmla="*/ 1451429 h 1451429"/>
              <a:gd name="connsiteX3" fmla="*/ 1451429 w 1451429"/>
              <a:gd name="connsiteY3" fmla="*/ 1451429 h 1451429"/>
              <a:gd name="connsiteX4" fmla="*/ 1436915 w 1451429"/>
              <a:gd name="connsiteY4" fmla="*/ 0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429" h="1451429">
                <a:moveTo>
                  <a:pt x="1436915" y="0"/>
                </a:moveTo>
                <a:lnTo>
                  <a:pt x="0" y="0"/>
                </a:lnTo>
                <a:lnTo>
                  <a:pt x="0" y="1451429"/>
                </a:lnTo>
                <a:lnTo>
                  <a:pt x="1451429" y="1451429"/>
                </a:lnTo>
                <a:lnTo>
                  <a:pt x="143691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 smtClean="0">
              <a:solidFill>
                <a:schemeClr val="tx1"/>
              </a:solidFill>
            </a:endParaRPr>
          </a:p>
        </p:txBody>
      </p:sp>
      <p:sp>
        <p:nvSpPr>
          <p:cNvPr id="13" name="شكل حر 12"/>
          <p:cNvSpPr/>
          <p:nvPr/>
        </p:nvSpPr>
        <p:spPr>
          <a:xfrm>
            <a:off x="4968733" y="1579125"/>
            <a:ext cx="2772000" cy="458959"/>
          </a:xfrm>
          <a:custGeom>
            <a:avLst/>
            <a:gdLst>
              <a:gd name="connsiteX0" fmla="*/ 2162629 w 2162629"/>
              <a:gd name="connsiteY0" fmla="*/ 0 h 362857"/>
              <a:gd name="connsiteX1" fmla="*/ 725714 w 2162629"/>
              <a:gd name="connsiteY1" fmla="*/ 14514 h 362857"/>
              <a:gd name="connsiteX2" fmla="*/ 0 w 2162629"/>
              <a:gd name="connsiteY2" fmla="*/ 362857 h 362857"/>
              <a:gd name="connsiteX3" fmla="*/ 1436914 w 2162629"/>
              <a:gd name="connsiteY3" fmla="*/ 362857 h 362857"/>
              <a:gd name="connsiteX4" fmla="*/ 2162629 w 2162629"/>
              <a:gd name="connsiteY4" fmla="*/ 0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629" h="362857">
                <a:moveTo>
                  <a:pt x="2162629" y="0"/>
                </a:moveTo>
                <a:lnTo>
                  <a:pt x="725714" y="14514"/>
                </a:lnTo>
                <a:lnTo>
                  <a:pt x="0" y="362857"/>
                </a:lnTo>
                <a:lnTo>
                  <a:pt x="1436914" y="362857"/>
                </a:lnTo>
                <a:lnTo>
                  <a:pt x="216262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976644" y="2043569"/>
            <a:ext cx="1872000" cy="18174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5" name="رابط مستقيم 24"/>
          <p:cNvCxnSpPr/>
          <p:nvPr/>
        </p:nvCxnSpPr>
        <p:spPr>
          <a:xfrm flipH="1">
            <a:off x="5946358" y="1582495"/>
            <a:ext cx="18213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 flipV="1">
            <a:off x="4985753" y="1574784"/>
            <a:ext cx="960605" cy="4476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مستقيم 90"/>
          <p:cNvCxnSpPr/>
          <p:nvPr/>
        </p:nvCxnSpPr>
        <p:spPr>
          <a:xfrm>
            <a:off x="4985753" y="2022468"/>
            <a:ext cx="18669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>
            <a:off x="4985753" y="3859477"/>
            <a:ext cx="18669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flipV="1">
            <a:off x="6852878" y="2022468"/>
            <a:ext cx="0" cy="1837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 flipV="1">
            <a:off x="4985753" y="2022468"/>
            <a:ext cx="0" cy="1834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رابط مستقيم 112"/>
          <p:cNvCxnSpPr/>
          <p:nvPr/>
        </p:nvCxnSpPr>
        <p:spPr>
          <a:xfrm flipV="1">
            <a:off x="5946358" y="1562440"/>
            <a:ext cx="0" cy="182138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رابط مستقيم 118"/>
          <p:cNvCxnSpPr/>
          <p:nvPr/>
        </p:nvCxnSpPr>
        <p:spPr>
          <a:xfrm flipH="1">
            <a:off x="4985753" y="3404080"/>
            <a:ext cx="956226" cy="46331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مربع نص 129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31" name="مربع نص 130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32" name="مربع نص 131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2" name="مربع نص 141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4" name="مربع نص 143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6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5" name="مربع نص 144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7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6" name="مربع نص 145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8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7" name="مربع نص 146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9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8" name="مربع نص 147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10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9" name="مربع نص 148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50" name="مربع نص 149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52" name="مربع نص 151"/>
          <p:cNvSpPr txBox="1"/>
          <p:nvPr/>
        </p:nvSpPr>
        <p:spPr>
          <a:xfrm>
            <a:off x="6003054" y="5881071"/>
            <a:ext cx="27957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الأحـرف</a:t>
            </a:r>
          </a:p>
        </p:txBody>
      </p:sp>
      <p:sp>
        <p:nvSpPr>
          <p:cNvPr id="1030" name="شكل حر 1029"/>
          <p:cNvSpPr/>
          <p:nvPr/>
        </p:nvSpPr>
        <p:spPr>
          <a:xfrm>
            <a:off x="6877045" y="1582495"/>
            <a:ext cx="900000" cy="2264228"/>
          </a:xfrm>
          <a:custGeom>
            <a:avLst/>
            <a:gdLst>
              <a:gd name="connsiteX0" fmla="*/ 914400 w 928915"/>
              <a:gd name="connsiteY0" fmla="*/ 0 h 2264228"/>
              <a:gd name="connsiteX1" fmla="*/ 0 w 928915"/>
              <a:gd name="connsiteY1" fmla="*/ 464457 h 2264228"/>
              <a:gd name="connsiteX2" fmla="*/ 0 w 928915"/>
              <a:gd name="connsiteY2" fmla="*/ 2264228 h 2264228"/>
              <a:gd name="connsiteX3" fmla="*/ 928915 w 928915"/>
              <a:gd name="connsiteY3" fmla="*/ 1886857 h 2264228"/>
              <a:gd name="connsiteX4" fmla="*/ 914400 w 928915"/>
              <a:gd name="connsiteY4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915" h="2264228">
                <a:moveTo>
                  <a:pt x="914400" y="0"/>
                </a:moveTo>
                <a:lnTo>
                  <a:pt x="0" y="464457"/>
                </a:lnTo>
                <a:lnTo>
                  <a:pt x="0" y="2264228"/>
                </a:lnTo>
                <a:lnTo>
                  <a:pt x="928915" y="1886857"/>
                </a:lnTo>
                <a:lnTo>
                  <a:pt x="91440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7" name="رابط مستقيم 116"/>
          <p:cNvCxnSpPr/>
          <p:nvPr/>
        </p:nvCxnSpPr>
        <p:spPr>
          <a:xfrm>
            <a:off x="5987625" y="3396166"/>
            <a:ext cx="1775848" cy="679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6852878" y="1580798"/>
            <a:ext cx="910691" cy="441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flipH="1">
            <a:off x="6852878" y="3464138"/>
            <a:ext cx="910691" cy="395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/>
          <p:nvPr/>
        </p:nvCxnSpPr>
        <p:spPr>
          <a:xfrm flipV="1">
            <a:off x="7763570" y="1574784"/>
            <a:ext cx="0" cy="18893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مربع نص 159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1" name="مربع نص 160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2" name="مربع نص 161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3" name="مربع نص 162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4" name="مربع نص 163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5" name="مربع نص 164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6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6" name="مربع نص 165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7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7" name="مربع نص 166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8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031" name="شكل بيضاوي 1030"/>
          <p:cNvSpPr/>
          <p:nvPr/>
        </p:nvSpPr>
        <p:spPr>
          <a:xfrm>
            <a:off x="6762670" y="192248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3" name="شكل بيضاوي 172"/>
          <p:cNvSpPr/>
          <p:nvPr/>
        </p:nvSpPr>
        <p:spPr>
          <a:xfrm>
            <a:off x="7640732" y="152645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شكل بيضاوي 173"/>
          <p:cNvSpPr/>
          <p:nvPr/>
        </p:nvSpPr>
        <p:spPr>
          <a:xfrm>
            <a:off x="5840532" y="148478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شكل بيضاوي 174"/>
          <p:cNvSpPr/>
          <p:nvPr/>
        </p:nvSpPr>
        <p:spPr>
          <a:xfrm>
            <a:off x="4904428" y="192220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6" name="شكل بيضاوي 175"/>
          <p:cNvSpPr/>
          <p:nvPr/>
        </p:nvSpPr>
        <p:spPr>
          <a:xfrm>
            <a:off x="4924189" y="376723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7" name="شكل بيضاوي 176"/>
          <p:cNvSpPr/>
          <p:nvPr/>
        </p:nvSpPr>
        <p:spPr>
          <a:xfrm>
            <a:off x="6767306" y="376723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8" name="شكل بيضاوي 177"/>
          <p:cNvSpPr/>
          <p:nvPr/>
        </p:nvSpPr>
        <p:spPr>
          <a:xfrm>
            <a:off x="7640732" y="338382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9" name="شكل بيضاوي 178"/>
          <p:cNvSpPr/>
          <p:nvPr/>
        </p:nvSpPr>
        <p:spPr>
          <a:xfrm>
            <a:off x="5856358" y="331408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2" name="مربع نص 181"/>
          <p:cNvSpPr txBox="1"/>
          <p:nvPr/>
        </p:nvSpPr>
        <p:spPr>
          <a:xfrm>
            <a:off x="3043569" y="5877272"/>
            <a:ext cx="2795760" cy="523220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الرؤوس</a:t>
            </a:r>
          </a:p>
        </p:txBody>
      </p:sp>
      <p:sp>
        <p:nvSpPr>
          <p:cNvPr id="185" name="مربع نص 184"/>
          <p:cNvSpPr txBox="1"/>
          <p:nvPr/>
        </p:nvSpPr>
        <p:spPr>
          <a:xfrm>
            <a:off x="112353" y="5877272"/>
            <a:ext cx="27957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الأوجه</a:t>
            </a:r>
          </a:p>
        </p:txBody>
      </p:sp>
      <p:sp>
        <p:nvSpPr>
          <p:cNvPr id="56" name="مربع نص 55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6</a:t>
            </a:r>
            <a:endParaRPr lang="ar-SA" sz="5400" b="1" dirty="0">
              <a:solidFill>
                <a:schemeClr val="tx1"/>
              </a:solidFill>
            </a:endParaRPr>
          </a:p>
        </p:txBody>
      </p:sp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1" y="1526456"/>
            <a:ext cx="2867425" cy="2514951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8" y="1909960"/>
            <a:ext cx="3086531" cy="2343477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3" y="1877027"/>
            <a:ext cx="2924583" cy="2343477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19216" y="1702096"/>
            <a:ext cx="25529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عبارة عن 6مربعات متطابقة</a:t>
            </a:r>
            <a:endParaRPr lang="ar-S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1081150" y="1100775"/>
            <a:ext cx="25529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مخطط المكعب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7589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2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0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3" grpId="0"/>
      <p:bldP spid="11" grpId="0" animBg="1"/>
      <p:bldP spid="10" grpId="0" animBg="1"/>
      <p:bldP spid="9" grpId="0" animBg="1"/>
      <p:bldP spid="13" grpId="0" animBg="1"/>
      <p:bldP spid="18" grpId="0" animBg="1"/>
      <p:bldP spid="130" grpId="0" animBg="1"/>
      <p:bldP spid="131" grpId="0" animBg="1"/>
      <p:bldP spid="132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build="p" animBg="1"/>
      <p:bldP spid="1030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031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2" grpId="0" animBg="1"/>
      <p:bldP spid="18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كل حر 27"/>
          <p:cNvSpPr/>
          <p:nvPr/>
        </p:nvSpPr>
        <p:spPr>
          <a:xfrm>
            <a:off x="3232428" y="2977737"/>
            <a:ext cx="4245429" cy="1009403"/>
          </a:xfrm>
          <a:custGeom>
            <a:avLst/>
            <a:gdLst>
              <a:gd name="connsiteX0" fmla="*/ 4245429 w 4245429"/>
              <a:gd name="connsiteY0" fmla="*/ 0 h 1009403"/>
              <a:gd name="connsiteX1" fmla="*/ 2369127 w 4245429"/>
              <a:gd name="connsiteY1" fmla="*/ 53439 h 1009403"/>
              <a:gd name="connsiteX2" fmla="*/ 0 w 4245429"/>
              <a:gd name="connsiteY2" fmla="*/ 1009403 h 1009403"/>
              <a:gd name="connsiteX3" fmla="*/ 1882239 w 4245429"/>
              <a:gd name="connsiteY3" fmla="*/ 1003465 h 1009403"/>
              <a:gd name="connsiteX4" fmla="*/ 4245429 w 4245429"/>
              <a:gd name="connsiteY4" fmla="*/ 0 h 100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429" h="1009403">
                <a:moveTo>
                  <a:pt x="4245429" y="0"/>
                </a:moveTo>
                <a:lnTo>
                  <a:pt x="2369127" y="53439"/>
                </a:lnTo>
                <a:lnTo>
                  <a:pt x="0" y="1009403"/>
                </a:lnTo>
                <a:lnTo>
                  <a:pt x="1882239" y="1003465"/>
                </a:lnTo>
                <a:lnTo>
                  <a:pt x="4245429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30" name="شكل حر 29"/>
          <p:cNvSpPr/>
          <p:nvPr/>
        </p:nvSpPr>
        <p:spPr>
          <a:xfrm>
            <a:off x="5607493" y="1416132"/>
            <a:ext cx="1870364" cy="1626920"/>
          </a:xfrm>
          <a:custGeom>
            <a:avLst/>
            <a:gdLst>
              <a:gd name="connsiteX0" fmla="*/ 914400 w 1870364"/>
              <a:gd name="connsiteY0" fmla="*/ 0 h 1626920"/>
              <a:gd name="connsiteX1" fmla="*/ 0 w 1870364"/>
              <a:gd name="connsiteY1" fmla="*/ 1626920 h 1626920"/>
              <a:gd name="connsiteX2" fmla="*/ 1870364 w 1870364"/>
              <a:gd name="connsiteY2" fmla="*/ 1555668 h 1626920"/>
              <a:gd name="connsiteX3" fmla="*/ 914400 w 1870364"/>
              <a:gd name="connsiteY3" fmla="*/ 0 h 16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64" h="1626920">
                <a:moveTo>
                  <a:pt x="914400" y="0"/>
                </a:moveTo>
                <a:lnTo>
                  <a:pt x="0" y="1626920"/>
                </a:lnTo>
                <a:lnTo>
                  <a:pt x="1870364" y="1555668"/>
                </a:lnTo>
                <a:lnTo>
                  <a:pt x="9144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31" name="شكل حر 30"/>
          <p:cNvSpPr/>
          <p:nvPr/>
        </p:nvSpPr>
        <p:spPr>
          <a:xfrm>
            <a:off x="3244303" y="1404257"/>
            <a:ext cx="3277590" cy="2582883"/>
          </a:xfrm>
          <a:custGeom>
            <a:avLst/>
            <a:gdLst>
              <a:gd name="connsiteX0" fmla="*/ 3277590 w 3277590"/>
              <a:gd name="connsiteY0" fmla="*/ 0 h 2582883"/>
              <a:gd name="connsiteX1" fmla="*/ 914400 w 3277590"/>
              <a:gd name="connsiteY1" fmla="*/ 1009402 h 2582883"/>
              <a:gd name="connsiteX2" fmla="*/ 0 w 3277590"/>
              <a:gd name="connsiteY2" fmla="*/ 2582883 h 2582883"/>
              <a:gd name="connsiteX3" fmla="*/ 2392878 w 3277590"/>
              <a:gd name="connsiteY3" fmla="*/ 1609106 h 2582883"/>
              <a:gd name="connsiteX4" fmla="*/ 3277590 w 3277590"/>
              <a:gd name="connsiteY4" fmla="*/ 0 h 258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7590" h="2582883">
                <a:moveTo>
                  <a:pt x="3277590" y="0"/>
                </a:moveTo>
                <a:lnTo>
                  <a:pt x="914400" y="1009402"/>
                </a:lnTo>
                <a:lnTo>
                  <a:pt x="0" y="2582883"/>
                </a:lnTo>
                <a:lnTo>
                  <a:pt x="2392878" y="1609106"/>
                </a:lnTo>
                <a:lnTo>
                  <a:pt x="327759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33" name="شكل حر 32"/>
          <p:cNvSpPr/>
          <p:nvPr/>
        </p:nvSpPr>
        <p:spPr>
          <a:xfrm>
            <a:off x="3232428" y="2401784"/>
            <a:ext cx="1894114" cy="1591294"/>
          </a:xfrm>
          <a:custGeom>
            <a:avLst/>
            <a:gdLst>
              <a:gd name="connsiteX0" fmla="*/ 920338 w 1894114"/>
              <a:gd name="connsiteY0" fmla="*/ 0 h 1591294"/>
              <a:gd name="connsiteX1" fmla="*/ 1894114 w 1894114"/>
              <a:gd name="connsiteY1" fmla="*/ 1591294 h 1591294"/>
              <a:gd name="connsiteX2" fmla="*/ 0 w 1894114"/>
              <a:gd name="connsiteY2" fmla="*/ 1585356 h 1591294"/>
              <a:gd name="connsiteX3" fmla="*/ 920338 w 1894114"/>
              <a:gd name="connsiteY3" fmla="*/ 0 h 159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114" h="1591294">
                <a:moveTo>
                  <a:pt x="920338" y="0"/>
                </a:moveTo>
                <a:lnTo>
                  <a:pt x="1894114" y="1591294"/>
                </a:lnTo>
                <a:lnTo>
                  <a:pt x="0" y="1585356"/>
                </a:lnTo>
                <a:lnTo>
                  <a:pt x="92033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151" name="مربع نص 150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34" name="شكل حر 33"/>
          <p:cNvSpPr/>
          <p:nvPr/>
        </p:nvSpPr>
        <p:spPr>
          <a:xfrm>
            <a:off x="4158703" y="1398319"/>
            <a:ext cx="3325091" cy="2594759"/>
          </a:xfrm>
          <a:custGeom>
            <a:avLst/>
            <a:gdLst>
              <a:gd name="connsiteX0" fmla="*/ 3325091 w 3325091"/>
              <a:gd name="connsiteY0" fmla="*/ 1591294 h 2594759"/>
              <a:gd name="connsiteX1" fmla="*/ 979715 w 3325091"/>
              <a:gd name="connsiteY1" fmla="*/ 2594759 h 2594759"/>
              <a:gd name="connsiteX2" fmla="*/ 0 w 3325091"/>
              <a:gd name="connsiteY2" fmla="*/ 1009403 h 2594759"/>
              <a:gd name="connsiteX3" fmla="*/ 2381003 w 3325091"/>
              <a:gd name="connsiteY3" fmla="*/ 0 h 2594759"/>
              <a:gd name="connsiteX4" fmla="*/ 3325091 w 3325091"/>
              <a:gd name="connsiteY4" fmla="*/ 1591294 h 25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1" h="2594759">
                <a:moveTo>
                  <a:pt x="3325091" y="1591294"/>
                </a:moveTo>
                <a:lnTo>
                  <a:pt x="979715" y="2594759"/>
                </a:lnTo>
                <a:lnTo>
                  <a:pt x="0" y="1009403"/>
                </a:lnTo>
                <a:lnTo>
                  <a:pt x="2381003" y="0"/>
                </a:lnTo>
                <a:lnTo>
                  <a:pt x="3325091" y="1591294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227913" y="28419"/>
            <a:ext cx="268207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المنشور</a:t>
            </a:r>
          </a:p>
          <a:p>
            <a:pPr>
              <a:lnSpc>
                <a:spcPct val="150000"/>
              </a:lnSpc>
            </a:pPr>
            <a:endParaRPr lang="ar-SA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 Qabas Bold" pitchFamily="2" charset="-78"/>
              <a:cs typeface="Al Qabas Bold" pitchFamily="2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 rot="16200000">
            <a:off x="3792181" y="6614970"/>
            <a:ext cx="184731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endParaRPr lang="ar-SA" sz="5400" b="1" dirty="0">
              <a:solidFill>
                <a:schemeClr val="bg1"/>
              </a:solidFill>
              <a:latin typeface="18 Khebrat Musamim" pitchFamily="50" charset="0"/>
              <a:cs typeface="18 Khebrat Musamim" pitchFamily="50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271689" y="1130393"/>
            <a:ext cx="137730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/>
              <a:t>الثلاثي</a:t>
            </a:r>
            <a:endParaRPr lang="ar-SA" sz="4400" b="1" dirty="0"/>
          </a:p>
        </p:txBody>
      </p:sp>
      <p:sp>
        <p:nvSpPr>
          <p:cNvPr id="130" name="مربع نص 129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31" name="مربع نص 130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32" name="مربع نص 131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2" name="مربع نص 141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4" name="مربع نص 143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6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5" name="مربع نص 144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7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6" name="مربع نص 145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8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7" name="مربع نص 146"/>
          <p:cNvSpPr txBox="1"/>
          <p:nvPr/>
        </p:nvSpPr>
        <p:spPr>
          <a:xfrm flipH="1">
            <a:off x="6722156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9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52" name="مربع نص 151"/>
          <p:cNvSpPr txBox="1"/>
          <p:nvPr/>
        </p:nvSpPr>
        <p:spPr>
          <a:xfrm>
            <a:off x="6003054" y="5881071"/>
            <a:ext cx="27957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الأحـرف</a:t>
            </a:r>
          </a:p>
        </p:txBody>
      </p:sp>
      <p:sp>
        <p:nvSpPr>
          <p:cNvPr id="160" name="مربع نص 159"/>
          <p:cNvSpPr txBox="1"/>
          <p:nvPr/>
        </p:nvSpPr>
        <p:spPr>
          <a:xfrm flipH="1">
            <a:off x="3748407" y="422124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1" name="مربع نص 160"/>
          <p:cNvSpPr txBox="1"/>
          <p:nvPr/>
        </p:nvSpPr>
        <p:spPr>
          <a:xfrm flipH="1">
            <a:off x="3748407" y="422124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2" name="مربع نص 161"/>
          <p:cNvSpPr txBox="1"/>
          <p:nvPr/>
        </p:nvSpPr>
        <p:spPr>
          <a:xfrm flipH="1">
            <a:off x="3748407" y="422124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3" name="مربع نص 162"/>
          <p:cNvSpPr txBox="1"/>
          <p:nvPr/>
        </p:nvSpPr>
        <p:spPr>
          <a:xfrm flipH="1">
            <a:off x="3748407" y="422124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4" name="مربع نص 163"/>
          <p:cNvSpPr txBox="1"/>
          <p:nvPr/>
        </p:nvSpPr>
        <p:spPr>
          <a:xfrm flipH="1">
            <a:off x="3748407" y="422124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5" name="مربع نص 164"/>
          <p:cNvSpPr txBox="1"/>
          <p:nvPr/>
        </p:nvSpPr>
        <p:spPr>
          <a:xfrm flipH="1">
            <a:off x="3748407" y="422124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6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82" name="مربع نص 181"/>
          <p:cNvSpPr txBox="1"/>
          <p:nvPr/>
        </p:nvSpPr>
        <p:spPr>
          <a:xfrm>
            <a:off x="3043569" y="5877272"/>
            <a:ext cx="2795760" cy="523220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الرؤوس</a:t>
            </a:r>
          </a:p>
        </p:txBody>
      </p:sp>
      <p:sp>
        <p:nvSpPr>
          <p:cNvPr id="185" name="مربع نص 184"/>
          <p:cNvSpPr txBox="1"/>
          <p:nvPr/>
        </p:nvSpPr>
        <p:spPr>
          <a:xfrm>
            <a:off x="112353" y="5877272"/>
            <a:ext cx="27957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الأوجه</a:t>
            </a:r>
          </a:p>
        </p:txBody>
      </p:sp>
      <p:sp>
        <p:nvSpPr>
          <p:cNvPr id="56" name="مربع نص 55"/>
          <p:cNvSpPr txBox="1"/>
          <p:nvPr/>
        </p:nvSpPr>
        <p:spPr>
          <a:xfrm flipH="1">
            <a:off x="885956" y="422108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 flipH="1">
            <a:off x="885956" y="422108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 flipH="1">
            <a:off x="885956" y="422108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 flipH="1">
            <a:off x="885956" y="422108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 flipH="1">
            <a:off x="885956" y="422108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cxnSp>
        <p:nvCxnSpPr>
          <p:cNvPr id="74" name="رابط مستقيم 73"/>
          <p:cNvCxnSpPr/>
          <p:nvPr/>
        </p:nvCxnSpPr>
        <p:spPr>
          <a:xfrm>
            <a:off x="3220828" y="3994930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 flipH="1" flipV="1">
            <a:off x="4154287" y="2401465"/>
            <a:ext cx="971250" cy="1592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flipV="1">
            <a:off x="3220829" y="2401465"/>
            <a:ext cx="933458" cy="158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flipV="1">
            <a:off x="5610752" y="1402687"/>
            <a:ext cx="917262" cy="159346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flipH="1">
            <a:off x="5610752" y="2972241"/>
            <a:ext cx="1871858" cy="6056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flipV="1">
            <a:off x="3220829" y="3032810"/>
            <a:ext cx="2389923" cy="96158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flipH="1">
            <a:off x="5125538" y="2993599"/>
            <a:ext cx="2357422" cy="998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/>
          <p:cNvCxnSpPr/>
          <p:nvPr/>
        </p:nvCxnSpPr>
        <p:spPr>
          <a:xfrm flipH="1" flipV="1">
            <a:off x="6528014" y="1402687"/>
            <a:ext cx="954596" cy="1593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شكل بيضاوي 81"/>
          <p:cNvSpPr/>
          <p:nvPr/>
        </p:nvSpPr>
        <p:spPr>
          <a:xfrm>
            <a:off x="3142920" y="388438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4" name="رابط مستقيم 83"/>
          <p:cNvCxnSpPr/>
          <p:nvPr/>
        </p:nvCxnSpPr>
        <p:spPr>
          <a:xfrm flipH="1">
            <a:off x="4170592" y="1402687"/>
            <a:ext cx="2357422" cy="998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شكل بيضاوي 173"/>
          <p:cNvSpPr/>
          <p:nvPr/>
        </p:nvSpPr>
        <p:spPr>
          <a:xfrm>
            <a:off x="6438014" y="1365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3" name="شكل بيضاوي 172"/>
          <p:cNvSpPr/>
          <p:nvPr/>
        </p:nvSpPr>
        <p:spPr>
          <a:xfrm>
            <a:off x="5033879" y="389546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1" name="شكل بيضاوي 1030"/>
          <p:cNvSpPr/>
          <p:nvPr/>
        </p:nvSpPr>
        <p:spPr>
          <a:xfrm>
            <a:off x="7355408" y="291035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شكل بيضاوي 174"/>
          <p:cNvSpPr/>
          <p:nvPr/>
        </p:nvSpPr>
        <p:spPr>
          <a:xfrm>
            <a:off x="5519184" y="291007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/>
          <p:cNvSpPr/>
          <p:nvPr/>
        </p:nvSpPr>
        <p:spPr>
          <a:xfrm>
            <a:off x="4080592" y="233619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1315329" y="792286"/>
            <a:ext cx="1905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المخطط</a:t>
            </a:r>
            <a:endParaRPr lang="ar-SA" sz="2400" b="1" dirty="0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" y="1416132"/>
            <a:ext cx="3105584" cy="1819529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611560" y="3417477"/>
            <a:ext cx="22616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فيه مثلثان و .......</a:t>
            </a: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4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3" grpId="0" animBg="1"/>
      <p:bldP spid="151" grpId="0" animBg="1"/>
      <p:bldP spid="34" grpId="0" animBg="1"/>
      <p:bldP spid="3" grpId="0"/>
      <p:bldP spid="5" grpId="0"/>
      <p:bldP spid="130" grpId="0" animBg="1"/>
      <p:bldP spid="131" grpId="0" animBg="1"/>
      <p:bldP spid="132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52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82" grpId="0" animBg="1"/>
      <p:bldP spid="18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82" grpId="0" animBg="1"/>
      <p:bldP spid="174" grpId="0" animBg="1"/>
      <p:bldP spid="173" grpId="0" animBg="1"/>
      <p:bldP spid="1031" grpId="0" animBg="1"/>
      <p:bldP spid="175" grpId="0" animBg="1"/>
      <p:bldP spid="83" grpId="0" animBg="1"/>
      <p:bldP spid="48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شكل بيضاوي 60"/>
          <p:cNvSpPr/>
          <p:nvPr/>
        </p:nvSpPr>
        <p:spPr>
          <a:xfrm>
            <a:off x="4139952" y="967831"/>
            <a:ext cx="2232000" cy="10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6110312" y="2808671"/>
            <a:ext cx="2232000" cy="97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151" name="مربع نص 150"/>
          <p:cNvSpPr txBox="1"/>
          <p:nvPr/>
        </p:nvSpPr>
        <p:spPr>
          <a:xfrm flipH="1">
            <a:off x="6722156" y="429189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0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791233" y="116632"/>
            <a:ext cx="223224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شكل</a:t>
            </a:r>
          </a:p>
        </p:txBody>
      </p:sp>
      <p:sp>
        <p:nvSpPr>
          <p:cNvPr id="27" name="مربع نص 26"/>
          <p:cNvSpPr txBox="1"/>
          <p:nvPr/>
        </p:nvSpPr>
        <p:spPr>
          <a:xfrm rot="16200000">
            <a:off x="3792181" y="6614970"/>
            <a:ext cx="184731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endParaRPr lang="ar-SA" sz="5400" b="1" dirty="0">
              <a:solidFill>
                <a:schemeClr val="bg1"/>
              </a:solidFill>
              <a:latin typeface="18 Khebrat Musamim" pitchFamily="50" charset="0"/>
              <a:cs typeface="18 Khebrat Musamim" pitchFamily="50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915740" y="1229851"/>
            <a:ext cx="198323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/>
              <a:t>الأسطوانة</a:t>
            </a:r>
            <a:endParaRPr lang="ar-SA" sz="4400" b="1" dirty="0"/>
          </a:p>
        </p:txBody>
      </p:sp>
      <p:sp>
        <p:nvSpPr>
          <p:cNvPr id="152" name="مربع نص 151"/>
          <p:cNvSpPr txBox="1"/>
          <p:nvPr/>
        </p:nvSpPr>
        <p:spPr>
          <a:xfrm>
            <a:off x="6003054" y="5881071"/>
            <a:ext cx="27957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الأحـرف</a:t>
            </a:r>
          </a:p>
        </p:txBody>
      </p:sp>
      <p:sp>
        <p:nvSpPr>
          <p:cNvPr id="160" name="مربع نص 159"/>
          <p:cNvSpPr txBox="1"/>
          <p:nvPr/>
        </p:nvSpPr>
        <p:spPr>
          <a:xfrm flipH="1">
            <a:off x="3748407" y="429205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0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82" name="مربع نص 181"/>
          <p:cNvSpPr txBox="1"/>
          <p:nvPr/>
        </p:nvSpPr>
        <p:spPr>
          <a:xfrm>
            <a:off x="3043569" y="5877272"/>
            <a:ext cx="2795760" cy="523220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الرؤوس</a:t>
            </a:r>
          </a:p>
        </p:txBody>
      </p:sp>
      <p:sp>
        <p:nvSpPr>
          <p:cNvPr id="185" name="مربع نص 184"/>
          <p:cNvSpPr txBox="1"/>
          <p:nvPr/>
        </p:nvSpPr>
        <p:spPr>
          <a:xfrm>
            <a:off x="112353" y="5877272"/>
            <a:ext cx="27957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الأوجه</a:t>
            </a:r>
          </a:p>
        </p:txBody>
      </p:sp>
      <p:sp>
        <p:nvSpPr>
          <p:cNvPr id="56" name="مربع نص 55"/>
          <p:cNvSpPr txBox="1"/>
          <p:nvPr/>
        </p:nvSpPr>
        <p:spPr>
          <a:xfrm flipH="1">
            <a:off x="885956" y="422124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 flipH="1">
            <a:off x="885956" y="4221248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4" name="مخطط انسيابي: قرص ممغنط 53"/>
          <p:cNvSpPr/>
          <p:nvPr/>
        </p:nvSpPr>
        <p:spPr>
          <a:xfrm flipV="1">
            <a:off x="4131099" y="954363"/>
            <a:ext cx="2232000" cy="2959454"/>
          </a:xfrm>
          <a:prstGeom prst="flowChartMagneticDisk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7" name="مخطط انسيابي: قرص ممغنط 6"/>
          <p:cNvSpPr/>
          <p:nvPr/>
        </p:nvSpPr>
        <p:spPr>
          <a:xfrm>
            <a:off x="4131099" y="954363"/>
            <a:ext cx="2232000" cy="2959454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pic>
        <p:nvPicPr>
          <p:cNvPr id="65" name="صورة 6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12" y="4273681"/>
            <a:ext cx="1676400" cy="137160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44" y="4217500"/>
            <a:ext cx="1676400" cy="1371600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75" y="4256428"/>
            <a:ext cx="1676400" cy="1371600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1138069" y="735087"/>
            <a:ext cx="1905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مخطط الأسطوانة</a:t>
            </a:r>
            <a:endParaRPr lang="ar-SA" sz="2400" b="1" dirty="0"/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4" y="1429455"/>
            <a:ext cx="3672659" cy="1865216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683568" y="3420691"/>
            <a:ext cx="25529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دائرتان ومستطيل</a:t>
            </a: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4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8" grpId="0" animBg="1"/>
      <p:bldP spid="151" grpId="0" animBg="1"/>
      <p:bldP spid="3" grpId="0"/>
      <p:bldP spid="5" grpId="0"/>
      <p:bldP spid="152" grpId="0" animBg="1"/>
      <p:bldP spid="160" grpId="0" animBg="1"/>
      <p:bldP spid="182" grpId="0" animBg="1"/>
      <p:bldP spid="185" grpId="0" animBg="1"/>
      <p:bldP spid="56" grpId="0" animBg="1"/>
      <p:bldP spid="57" grpId="0" animBg="1"/>
      <p:bldP spid="54" grpId="0" animBg="1"/>
      <p:bldP spid="7" grpId="0" animBg="1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 8"/>
          <p:cNvSpPr/>
          <p:nvPr/>
        </p:nvSpPr>
        <p:spPr>
          <a:xfrm>
            <a:off x="4916159" y="1377137"/>
            <a:ext cx="3220238" cy="1835839"/>
          </a:xfrm>
          <a:custGeom>
            <a:avLst/>
            <a:gdLst>
              <a:gd name="connsiteX0" fmla="*/ 1436915 w 1451429"/>
              <a:gd name="connsiteY0" fmla="*/ 0 h 1451429"/>
              <a:gd name="connsiteX1" fmla="*/ 0 w 1451429"/>
              <a:gd name="connsiteY1" fmla="*/ 0 h 1451429"/>
              <a:gd name="connsiteX2" fmla="*/ 0 w 1451429"/>
              <a:gd name="connsiteY2" fmla="*/ 1451429 h 1451429"/>
              <a:gd name="connsiteX3" fmla="*/ 1451429 w 1451429"/>
              <a:gd name="connsiteY3" fmla="*/ 1451429 h 1451429"/>
              <a:gd name="connsiteX4" fmla="*/ 1436915 w 1451429"/>
              <a:gd name="connsiteY4" fmla="*/ 0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429" h="1451429">
                <a:moveTo>
                  <a:pt x="1436915" y="0"/>
                </a:moveTo>
                <a:lnTo>
                  <a:pt x="0" y="0"/>
                </a:lnTo>
                <a:lnTo>
                  <a:pt x="0" y="1451429"/>
                </a:lnTo>
                <a:lnTo>
                  <a:pt x="1451429" y="1451429"/>
                </a:lnTo>
                <a:lnTo>
                  <a:pt x="143691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 smtClean="0">
              <a:solidFill>
                <a:schemeClr val="tx1"/>
              </a:solidFill>
            </a:endParaRPr>
          </a:p>
        </p:txBody>
      </p:sp>
      <p:sp>
        <p:nvSpPr>
          <p:cNvPr id="4" name="شكل حر 3"/>
          <p:cNvSpPr/>
          <p:nvPr/>
        </p:nvSpPr>
        <p:spPr>
          <a:xfrm>
            <a:off x="3939396" y="3157268"/>
            <a:ext cx="4180936" cy="471577"/>
          </a:xfrm>
          <a:custGeom>
            <a:avLst/>
            <a:gdLst>
              <a:gd name="connsiteX0" fmla="*/ 4180936 w 4180936"/>
              <a:gd name="connsiteY0" fmla="*/ 69011 h 471577"/>
              <a:gd name="connsiteX1" fmla="*/ 989162 w 4180936"/>
              <a:gd name="connsiteY1" fmla="*/ 0 h 471577"/>
              <a:gd name="connsiteX2" fmla="*/ 0 w 4180936"/>
              <a:gd name="connsiteY2" fmla="*/ 471577 h 471577"/>
              <a:gd name="connsiteX3" fmla="*/ 3266536 w 4180936"/>
              <a:gd name="connsiteY3" fmla="*/ 460075 h 471577"/>
              <a:gd name="connsiteX4" fmla="*/ 4180936 w 4180936"/>
              <a:gd name="connsiteY4" fmla="*/ 69011 h 4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936" h="471577">
                <a:moveTo>
                  <a:pt x="4180936" y="69011"/>
                </a:moveTo>
                <a:lnTo>
                  <a:pt x="989162" y="0"/>
                </a:lnTo>
                <a:lnTo>
                  <a:pt x="0" y="471577"/>
                </a:lnTo>
                <a:lnTo>
                  <a:pt x="3266536" y="460075"/>
                </a:lnTo>
                <a:lnTo>
                  <a:pt x="4180936" y="69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1" name="مربع نص 150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10857" y="-27384"/>
            <a:ext cx="268207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المنشور</a:t>
            </a:r>
          </a:p>
        </p:txBody>
      </p:sp>
      <p:sp>
        <p:nvSpPr>
          <p:cNvPr id="27" name="مربع نص 26"/>
          <p:cNvSpPr txBox="1"/>
          <p:nvPr/>
        </p:nvSpPr>
        <p:spPr>
          <a:xfrm rot="16200000">
            <a:off x="3792181" y="6614970"/>
            <a:ext cx="184731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endParaRPr lang="ar-SA" sz="5400" b="1" dirty="0">
              <a:solidFill>
                <a:schemeClr val="bg1"/>
              </a:solidFill>
              <a:latin typeface="18 Khebrat Musamim" pitchFamily="50" charset="0"/>
              <a:cs typeface="18 Khebrat Musamim" pitchFamily="50" charset="0"/>
            </a:endParaRPr>
          </a:p>
        </p:txBody>
      </p:sp>
      <p:sp>
        <p:nvSpPr>
          <p:cNvPr id="11" name="شكل حر 10"/>
          <p:cNvSpPr/>
          <p:nvPr/>
        </p:nvSpPr>
        <p:spPr>
          <a:xfrm>
            <a:off x="3923928" y="1340768"/>
            <a:ext cx="990120" cy="2331514"/>
          </a:xfrm>
          <a:custGeom>
            <a:avLst/>
            <a:gdLst>
              <a:gd name="connsiteX0" fmla="*/ 740228 w 740228"/>
              <a:gd name="connsiteY0" fmla="*/ 0 h 1843314"/>
              <a:gd name="connsiteX1" fmla="*/ 14514 w 740228"/>
              <a:gd name="connsiteY1" fmla="*/ 377371 h 1843314"/>
              <a:gd name="connsiteX2" fmla="*/ 0 w 740228"/>
              <a:gd name="connsiteY2" fmla="*/ 1843314 h 1843314"/>
              <a:gd name="connsiteX3" fmla="*/ 740228 w 740228"/>
              <a:gd name="connsiteY3" fmla="*/ 1451428 h 1843314"/>
              <a:gd name="connsiteX4" fmla="*/ 740228 w 740228"/>
              <a:gd name="connsiteY4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28" h="1843314">
                <a:moveTo>
                  <a:pt x="740228" y="0"/>
                </a:moveTo>
                <a:lnTo>
                  <a:pt x="14514" y="377371"/>
                </a:lnTo>
                <a:lnTo>
                  <a:pt x="0" y="1843314"/>
                </a:lnTo>
                <a:lnTo>
                  <a:pt x="740228" y="1451428"/>
                </a:lnTo>
                <a:lnTo>
                  <a:pt x="74022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3959932" y="1805869"/>
            <a:ext cx="3240360" cy="18174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3" name="رابط مستقيم 92"/>
          <p:cNvCxnSpPr/>
          <p:nvPr/>
        </p:nvCxnSpPr>
        <p:spPr>
          <a:xfrm>
            <a:off x="3922501" y="3621777"/>
            <a:ext cx="32818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flipV="1">
            <a:off x="7204526" y="1784768"/>
            <a:ext cx="0" cy="1837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 flipV="1">
            <a:off x="3939334" y="1774254"/>
            <a:ext cx="0" cy="1834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رابط مستقيم 112"/>
          <p:cNvCxnSpPr/>
          <p:nvPr/>
        </p:nvCxnSpPr>
        <p:spPr>
          <a:xfrm flipV="1">
            <a:off x="4896036" y="1337084"/>
            <a:ext cx="0" cy="182138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رابط مستقيم 118"/>
          <p:cNvCxnSpPr/>
          <p:nvPr/>
        </p:nvCxnSpPr>
        <p:spPr>
          <a:xfrm flipH="1">
            <a:off x="3959932" y="3166380"/>
            <a:ext cx="956226" cy="46331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مربع نص 129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31" name="مربع نص 130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32" name="مربع نص 131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2" name="مربع نص 141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4" name="مربع نص 143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6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5" name="مربع نص 144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7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6" name="مربع نص 145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8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7" name="مربع نص 146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9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8" name="مربع نص 147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10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49" name="مربع نص 148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50" name="مربع نص 149"/>
          <p:cNvSpPr txBox="1"/>
          <p:nvPr/>
        </p:nvSpPr>
        <p:spPr>
          <a:xfrm flipH="1">
            <a:off x="6588224" y="4221088"/>
            <a:ext cx="1440000" cy="144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52" name="مربع نص 151"/>
          <p:cNvSpPr txBox="1"/>
          <p:nvPr/>
        </p:nvSpPr>
        <p:spPr>
          <a:xfrm>
            <a:off x="6003054" y="5881071"/>
            <a:ext cx="27957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الأحـرف</a:t>
            </a:r>
          </a:p>
        </p:txBody>
      </p:sp>
      <p:sp>
        <p:nvSpPr>
          <p:cNvPr id="1030" name="شكل حر 1029"/>
          <p:cNvSpPr/>
          <p:nvPr/>
        </p:nvSpPr>
        <p:spPr>
          <a:xfrm>
            <a:off x="7228693" y="1344795"/>
            <a:ext cx="900000" cy="2264228"/>
          </a:xfrm>
          <a:custGeom>
            <a:avLst/>
            <a:gdLst>
              <a:gd name="connsiteX0" fmla="*/ 914400 w 928915"/>
              <a:gd name="connsiteY0" fmla="*/ 0 h 2264228"/>
              <a:gd name="connsiteX1" fmla="*/ 0 w 928915"/>
              <a:gd name="connsiteY1" fmla="*/ 464457 h 2264228"/>
              <a:gd name="connsiteX2" fmla="*/ 0 w 928915"/>
              <a:gd name="connsiteY2" fmla="*/ 2264228 h 2264228"/>
              <a:gd name="connsiteX3" fmla="*/ 928915 w 928915"/>
              <a:gd name="connsiteY3" fmla="*/ 1886857 h 2264228"/>
              <a:gd name="connsiteX4" fmla="*/ 914400 w 928915"/>
              <a:gd name="connsiteY4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915" h="2264228">
                <a:moveTo>
                  <a:pt x="914400" y="0"/>
                </a:moveTo>
                <a:lnTo>
                  <a:pt x="0" y="464457"/>
                </a:lnTo>
                <a:lnTo>
                  <a:pt x="0" y="2264228"/>
                </a:lnTo>
                <a:lnTo>
                  <a:pt x="928915" y="1886857"/>
                </a:lnTo>
                <a:lnTo>
                  <a:pt x="91440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7" name="رابط مستقيم 116"/>
          <p:cNvCxnSpPr/>
          <p:nvPr/>
        </p:nvCxnSpPr>
        <p:spPr>
          <a:xfrm>
            <a:off x="4916158" y="3158466"/>
            <a:ext cx="3198963" cy="679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flipH="1">
            <a:off x="7204526" y="3226438"/>
            <a:ext cx="910691" cy="395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/>
          <p:nvPr/>
        </p:nvCxnSpPr>
        <p:spPr>
          <a:xfrm flipV="1">
            <a:off x="8115218" y="1337084"/>
            <a:ext cx="0" cy="18893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مربع نص 159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1" name="مربع نص 160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2" name="مربع نص 161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3" name="مربع نص 162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4" name="مربع نص 163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5" name="مربع نص 164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6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6" name="مربع نص 165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7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7" name="مربع نص 166"/>
          <p:cNvSpPr txBox="1"/>
          <p:nvPr/>
        </p:nvSpPr>
        <p:spPr>
          <a:xfrm flipH="1">
            <a:off x="3780072" y="4221088"/>
            <a:ext cx="1440000" cy="14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8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82" name="مربع نص 181"/>
          <p:cNvSpPr txBox="1"/>
          <p:nvPr/>
        </p:nvSpPr>
        <p:spPr>
          <a:xfrm>
            <a:off x="3043569" y="5877272"/>
            <a:ext cx="2795760" cy="523220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الرؤوس</a:t>
            </a:r>
          </a:p>
        </p:txBody>
      </p:sp>
      <p:sp>
        <p:nvSpPr>
          <p:cNvPr id="185" name="مربع نص 184"/>
          <p:cNvSpPr txBox="1"/>
          <p:nvPr/>
        </p:nvSpPr>
        <p:spPr>
          <a:xfrm>
            <a:off x="112353" y="5877272"/>
            <a:ext cx="27957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عدد الأوجه</a:t>
            </a:r>
          </a:p>
        </p:txBody>
      </p:sp>
      <p:sp>
        <p:nvSpPr>
          <p:cNvPr id="56" name="مربع نص 55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1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2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3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4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5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 flipH="1">
            <a:off x="790233" y="4221596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6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3635896" y="344850"/>
            <a:ext cx="147027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/>
              <a:t>الرباعي</a:t>
            </a:r>
            <a:endParaRPr lang="ar-SA" sz="4000" b="1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899592" y="1016251"/>
            <a:ext cx="1905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المخطط</a:t>
            </a:r>
            <a:endParaRPr lang="ar-SA" sz="2400" b="1" dirty="0"/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6" y="1556792"/>
            <a:ext cx="2919183" cy="2122325"/>
          </a:xfrm>
          <a:prstGeom prst="rect">
            <a:avLst/>
          </a:prstGeom>
        </p:spPr>
      </p:pic>
      <p:sp>
        <p:nvSpPr>
          <p:cNvPr id="65" name="مربع نص 64"/>
          <p:cNvSpPr txBox="1"/>
          <p:nvPr/>
        </p:nvSpPr>
        <p:spPr>
          <a:xfrm>
            <a:off x="470589" y="3629690"/>
            <a:ext cx="2877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4مستطيلات و 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3959932" y="1322947"/>
            <a:ext cx="4198189" cy="471577"/>
          </a:xfrm>
          <a:custGeom>
            <a:avLst/>
            <a:gdLst>
              <a:gd name="connsiteX0" fmla="*/ 4198189 w 4198189"/>
              <a:gd name="connsiteY0" fmla="*/ 5751 h 471577"/>
              <a:gd name="connsiteX1" fmla="*/ 966159 w 4198189"/>
              <a:gd name="connsiteY1" fmla="*/ 0 h 471577"/>
              <a:gd name="connsiteX2" fmla="*/ 0 w 4198189"/>
              <a:gd name="connsiteY2" fmla="*/ 454325 h 471577"/>
              <a:gd name="connsiteX3" fmla="*/ 3289540 w 4198189"/>
              <a:gd name="connsiteY3" fmla="*/ 471577 h 471577"/>
              <a:gd name="connsiteX4" fmla="*/ 4198189 w 4198189"/>
              <a:gd name="connsiteY4" fmla="*/ 5751 h 4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8189" h="471577">
                <a:moveTo>
                  <a:pt x="4198189" y="5751"/>
                </a:moveTo>
                <a:lnTo>
                  <a:pt x="966159" y="0"/>
                </a:lnTo>
                <a:lnTo>
                  <a:pt x="0" y="454325"/>
                </a:lnTo>
                <a:lnTo>
                  <a:pt x="3289540" y="471577"/>
                </a:lnTo>
                <a:lnTo>
                  <a:pt x="4198189" y="575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5" name="رابط مستقيم 24"/>
          <p:cNvCxnSpPr/>
          <p:nvPr/>
        </p:nvCxnSpPr>
        <p:spPr>
          <a:xfrm flipH="1" flipV="1">
            <a:off x="4883106" y="1319092"/>
            <a:ext cx="3236284" cy="7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 flipV="1">
            <a:off x="3922501" y="1324740"/>
            <a:ext cx="960605" cy="4476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مستقيم 90"/>
          <p:cNvCxnSpPr/>
          <p:nvPr/>
        </p:nvCxnSpPr>
        <p:spPr>
          <a:xfrm>
            <a:off x="3922501" y="1784768"/>
            <a:ext cx="32818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7204526" y="1343098"/>
            <a:ext cx="910691" cy="441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شكل بيضاوي 175"/>
          <p:cNvSpPr/>
          <p:nvPr/>
        </p:nvSpPr>
        <p:spPr>
          <a:xfrm>
            <a:off x="3851920" y="353703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7" name="شكل بيضاوي 176"/>
          <p:cNvSpPr/>
          <p:nvPr/>
        </p:nvSpPr>
        <p:spPr>
          <a:xfrm>
            <a:off x="7118934" y="353703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8" name="شكل بيضاوي 177"/>
          <p:cNvSpPr/>
          <p:nvPr/>
        </p:nvSpPr>
        <p:spPr>
          <a:xfrm>
            <a:off x="8028384" y="312678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9" name="شكل بيضاوي 178"/>
          <p:cNvSpPr/>
          <p:nvPr/>
        </p:nvSpPr>
        <p:spPr>
          <a:xfrm>
            <a:off x="4824008" y="308387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شكل بيضاوي 174"/>
          <p:cNvSpPr/>
          <p:nvPr/>
        </p:nvSpPr>
        <p:spPr>
          <a:xfrm>
            <a:off x="3887904" y="1692001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شكل بيضاوي 173"/>
          <p:cNvSpPr/>
          <p:nvPr/>
        </p:nvSpPr>
        <p:spPr>
          <a:xfrm>
            <a:off x="4824008" y="125457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1" name="شكل بيضاوي 1030"/>
          <p:cNvSpPr/>
          <p:nvPr/>
        </p:nvSpPr>
        <p:spPr>
          <a:xfrm>
            <a:off x="7114298" y="169227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3" name="شكل بيضاوي 172"/>
          <p:cNvSpPr/>
          <p:nvPr/>
        </p:nvSpPr>
        <p:spPr>
          <a:xfrm>
            <a:off x="7992360" y="125457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61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8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2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0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6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51" grpId="0" animBg="1"/>
      <p:bldP spid="3" grpId="0"/>
      <p:bldP spid="11" grpId="0" animBg="1"/>
      <p:bldP spid="18" grpId="0" animBg="1"/>
      <p:bldP spid="130" grpId="0" animBg="1"/>
      <p:bldP spid="131" grpId="0" animBg="1"/>
      <p:bldP spid="132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build="p" animBg="1"/>
      <p:bldP spid="1030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82" grpId="0" animBg="1"/>
      <p:bldP spid="18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  <p:bldP spid="64" grpId="0"/>
      <p:bldP spid="65" grpId="0"/>
      <p:bldP spid="5" grpId="0" animBg="1"/>
      <p:bldP spid="176" grpId="0" animBg="1"/>
      <p:bldP spid="177" grpId="0" animBg="1"/>
      <p:bldP spid="178" grpId="0" animBg="1"/>
      <p:bldP spid="179" grpId="0" animBg="1"/>
      <p:bldP spid="175" grpId="0" animBg="1"/>
      <p:bldP spid="174" grpId="0" animBg="1"/>
      <p:bldP spid="1031" grpId="0" animBg="1"/>
      <p:bldP spid="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شكل حر 97"/>
          <p:cNvSpPr/>
          <p:nvPr/>
        </p:nvSpPr>
        <p:spPr>
          <a:xfrm>
            <a:off x="2698124" y="1165538"/>
            <a:ext cx="1545465" cy="2092817"/>
          </a:xfrm>
          <a:custGeom>
            <a:avLst/>
            <a:gdLst>
              <a:gd name="connsiteX0" fmla="*/ 180304 w 1545465"/>
              <a:gd name="connsiteY0" fmla="*/ 0 h 2092817"/>
              <a:gd name="connsiteX1" fmla="*/ 0 w 1545465"/>
              <a:gd name="connsiteY1" fmla="*/ 1526147 h 2092817"/>
              <a:gd name="connsiteX2" fmla="*/ 1545465 w 1545465"/>
              <a:gd name="connsiteY2" fmla="*/ 2092817 h 2092817"/>
              <a:gd name="connsiteX3" fmla="*/ 180304 w 1545465"/>
              <a:gd name="connsiteY3" fmla="*/ 0 h 209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5465" h="2092817">
                <a:moveTo>
                  <a:pt x="180304" y="0"/>
                </a:moveTo>
                <a:lnTo>
                  <a:pt x="0" y="1526147"/>
                </a:lnTo>
                <a:lnTo>
                  <a:pt x="1545465" y="2092817"/>
                </a:lnTo>
                <a:lnTo>
                  <a:pt x="18030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حر 96"/>
          <p:cNvSpPr/>
          <p:nvPr/>
        </p:nvSpPr>
        <p:spPr>
          <a:xfrm>
            <a:off x="1159099" y="2678806"/>
            <a:ext cx="3090929" cy="1313645"/>
          </a:xfrm>
          <a:custGeom>
            <a:avLst/>
            <a:gdLst>
              <a:gd name="connsiteX0" fmla="*/ 1539025 w 3090929"/>
              <a:gd name="connsiteY0" fmla="*/ 0 h 1313645"/>
              <a:gd name="connsiteX1" fmla="*/ 0 w 3090929"/>
              <a:gd name="connsiteY1" fmla="*/ 573109 h 1313645"/>
              <a:gd name="connsiteX2" fmla="*/ 1680693 w 3090929"/>
              <a:gd name="connsiteY2" fmla="*/ 1313645 h 1313645"/>
              <a:gd name="connsiteX3" fmla="*/ 3090929 w 3090929"/>
              <a:gd name="connsiteY3" fmla="*/ 573109 h 1313645"/>
              <a:gd name="connsiteX4" fmla="*/ 1539025 w 3090929"/>
              <a:gd name="connsiteY4" fmla="*/ 0 h 13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929" h="1313645">
                <a:moveTo>
                  <a:pt x="1539025" y="0"/>
                </a:moveTo>
                <a:lnTo>
                  <a:pt x="0" y="573109"/>
                </a:lnTo>
                <a:lnTo>
                  <a:pt x="1680693" y="1313645"/>
                </a:lnTo>
                <a:lnTo>
                  <a:pt x="3090929" y="573109"/>
                </a:lnTo>
                <a:lnTo>
                  <a:pt x="153902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شكل حر 101"/>
          <p:cNvSpPr/>
          <p:nvPr/>
        </p:nvSpPr>
        <p:spPr>
          <a:xfrm>
            <a:off x="1159099" y="1165538"/>
            <a:ext cx="1719329" cy="2092817"/>
          </a:xfrm>
          <a:custGeom>
            <a:avLst/>
            <a:gdLst>
              <a:gd name="connsiteX0" fmla="*/ 1719329 w 1719329"/>
              <a:gd name="connsiteY0" fmla="*/ 0 h 2092817"/>
              <a:gd name="connsiteX1" fmla="*/ 1551904 w 1719329"/>
              <a:gd name="connsiteY1" fmla="*/ 1526147 h 2092817"/>
              <a:gd name="connsiteX2" fmla="*/ 0 w 1719329"/>
              <a:gd name="connsiteY2" fmla="*/ 2092817 h 2092817"/>
              <a:gd name="connsiteX3" fmla="*/ 1719329 w 1719329"/>
              <a:gd name="connsiteY3" fmla="*/ 0 h 209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329" h="2092817">
                <a:moveTo>
                  <a:pt x="1719329" y="0"/>
                </a:moveTo>
                <a:lnTo>
                  <a:pt x="1551904" y="1526147"/>
                </a:lnTo>
                <a:lnTo>
                  <a:pt x="0" y="2092817"/>
                </a:lnTo>
                <a:lnTo>
                  <a:pt x="1719329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/>
          <p:cNvSpPr txBox="1"/>
          <p:nvPr/>
        </p:nvSpPr>
        <p:spPr>
          <a:xfrm>
            <a:off x="4644008" y="4100880"/>
            <a:ext cx="3483719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50000"/>
              </a:lnSpc>
            </a:pPr>
            <a:r>
              <a:rPr lang="ar-SA" sz="2000" b="1" dirty="0"/>
              <a:t>عدد الأحـرف :</a:t>
            </a:r>
          </a:p>
          <a:p>
            <a:pPr>
              <a:lnSpc>
                <a:spcPct val="250000"/>
              </a:lnSpc>
            </a:pPr>
            <a:r>
              <a:rPr lang="ar-SA" sz="2000" b="1" dirty="0"/>
              <a:t>عدد الرؤوس :</a:t>
            </a:r>
          </a:p>
          <a:p>
            <a:pPr>
              <a:lnSpc>
                <a:spcPct val="250000"/>
              </a:lnSpc>
            </a:pPr>
            <a:r>
              <a:rPr lang="ar-SA" sz="2000" b="1" dirty="0"/>
              <a:t>عدد الأوجــه :</a:t>
            </a:r>
          </a:p>
        </p:txBody>
      </p:sp>
      <p:sp>
        <p:nvSpPr>
          <p:cNvPr id="92" name="شكل حر 91"/>
          <p:cNvSpPr/>
          <p:nvPr/>
        </p:nvSpPr>
        <p:spPr>
          <a:xfrm>
            <a:off x="5112913" y="1206192"/>
            <a:ext cx="2762518" cy="2163651"/>
          </a:xfrm>
          <a:custGeom>
            <a:avLst/>
            <a:gdLst>
              <a:gd name="connsiteX0" fmla="*/ 1004552 w 2762518"/>
              <a:gd name="connsiteY0" fmla="*/ 0 h 2163651"/>
              <a:gd name="connsiteX1" fmla="*/ 0 w 2762518"/>
              <a:gd name="connsiteY1" fmla="*/ 2163651 h 2163651"/>
              <a:gd name="connsiteX2" fmla="*/ 2762518 w 2762518"/>
              <a:gd name="connsiteY2" fmla="*/ 2150772 h 2163651"/>
              <a:gd name="connsiteX3" fmla="*/ 1004552 w 2762518"/>
              <a:gd name="connsiteY3" fmla="*/ 0 h 216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518" h="2163651">
                <a:moveTo>
                  <a:pt x="1004552" y="0"/>
                </a:moveTo>
                <a:lnTo>
                  <a:pt x="0" y="2163651"/>
                </a:lnTo>
                <a:lnTo>
                  <a:pt x="2762518" y="2150772"/>
                </a:lnTo>
                <a:lnTo>
                  <a:pt x="100455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شكل حر 94"/>
          <p:cNvSpPr/>
          <p:nvPr/>
        </p:nvSpPr>
        <p:spPr>
          <a:xfrm>
            <a:off x="5106473" y="3348507"/>
            <a:ext cx="2756079" cy="682580"/>
          </a:xfrm>
          <a:custGeom>
            <a:avLst/>
            <a:gdLst>
              <a:gd name="connsiteX0" fmla="*/ 2756079 w 2756079"/>
              <a:gd name="connsiteY0" fmla="*/ 0 h 682580"/>
              <a:gd name="connsiteX1" fmla="*/ 0 w 2756079"/>
              <a:gd name="connsiteY1" fmla="*/ 6439 h 682580"/>
              <a:gd name="connsiteX2" fmla="*/ 998113 w 2756079"/>
              <a:gd name="connsiteY2" fmla="*/ 682580 h 682580"/>
              <a:gd name="connsiteX3" fmla="*/ 2756079 w 2756079"/>
              <a:gd name="connsiteY3" fmla="*/ 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6079" h="682580">
                <a:moveTo>
                  <a:pt x="2756079" y="0"/>
                </a:moveTo>
                <a:lnTo>
                  <a:pt x="0" y="6439"/>
                </a:lnTo>
                <a:lnTo>
                  <a:pt x="998113" y="682580"/>
                </a:lnTo>
                <a:lnTo>
                  <a:pt x="275607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227913" y="103999"/>
            <a:ext cx="268207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الهرم</a:t>
            </a:r>
          </a:p>
        </p:txBody>
      </p:sp>
      <p:sp>
        <p:nvSpPr>
          <p:cNvPr id="27" name="مربع نص 26"/>
          <p:cNvSpPr txBox="1"/>
          <p:nvPr/>
        </p:nvSpPr>
        <p:spPr>
          <a:xfrm rot="16200000">
            <a:off x="3792181" y="6614970"/>
            <a:ext cx="184731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endParaRPr lang="ar-SA" sz="5400" b="1" dirty="0">
              <a:solidFill>
                <a:schemeClr val="bg1"/>
              </a:solidFill>
              <a:latin typeface="18 Khebrat Musamim" pitchFamily="50" charset="0"/>
              <a:cs typeface="18 Khebrat Musamim" pitchFamily="50" charset="0"/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7357666" y="1268760"/>
            <a:ext cx="137730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/>
              <a:t>الثلاثي</a:t>
            </a:r>
            <a:endParaRPr lang="ar-SA" sz="4400" b="1" dirty="0"/>
          </a:p>
        </p:txBody>
      </p:sp>
      <p:sp>
        <p:nvSpPr>
          <p:cNvPr id="129" name="مستطيل 128"/>
          <p:cNvSpPr/>
          <p:nvPr/>
        </p:nvSpPr>
        <p:spPr>
          <a:xfrm>
            <a:off x="-612576" y="-27384"/>
            <a:ext cx="268207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الهرم</a:t>
            </a:r>
          </a:p>
        </p:txBody>
      </p:sp>
      <p:sp>
        <p:nvSpPr>
          <p:cNvPr id="133" name="مربع نص 132"/>
          <p:cNvSpPr txBox="1"/>
          <p:nvPr/>
        </p:nvSpPr>
        <p:spPr>
          <a:xfrm>
            <a:off x="294359" y="1137377"/>
            <a:ext cx="160011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/>
              <a:t>الرباعي</a:t>
            </a:r>
            <a:endParaRPr lang="ar-SA" sz="4400" b="1" dirty="0"/>
          </a:p>
        </p:txBody>
      </p:sp>
      <p:sp>
        <p:nvSpPr>
          <p:cNvPr id="143" name="مربع نص 142"/>
          <p:cNvSpPr txBox="1"/>
          <p:nvPr/>
        </p:nvSpPr>
        <p:spPr>
          <a:xfrm>
            <a:off x="656233" y="4100880"/>
            <a:ext cx="3483719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50000"/>
              </a:lnSpc>
            </a:pPr>
            <a:r>
              <a:rPr lang="ar-SA" sz="2000" b="1" dirty="0"/>
              <a:t>عدد الأحـرف :</a:t>
            </a:r>
          </a:p>
          <a:p>
            <a:pPr>
              <a:lnSpc>
                <a:spcPct val="250000"/>
              </a:lnSpc>
            </a:pPr>
            <a:r>
              <a:rPr lang="ar-SA" sz="2000" b="1" dirty="0" smtClean="0"/>
              <a:t>عدد </a:t>
            </a:r>
            <a:r>
              <a:rPr lang="ar-SA" sz="2000" b="1" dirty="0"/>
              <a:t>الرؤوس :</a:t>
            </a:r>
          </a:p>
          <a:p>
            <a:pPr>
              <a:lnSpc>
                <a:spcPct val="250000"/>
              </a:lnSpc>
            </a:pPr>
            <a:r>
              <a:rPr lang="ar-SA" sz="2000" b="1" dirty="0" smtClean="0"/>
              <a:t>عدد </a:t>
            </a:r>
            <a:r>
              <a:rPr lang="ar-SA" sz="2000" b="1" dirty="0"/>
              <a:t>الأوجــه :</a:t>
            </a:r>
          </a:p>
        </p:txBody>
      </p:sp>
      <p:cxnSp>
        <p:nvCxnSpPr>
          <p:cNvPr id="90" name="رابط مستقيم 89"/>
          <p:cNvCxnSpPr/>
          <p:nvPr/>
        </p:nvCxnSpPr>
        <p:spPr>
          <a:xfrm flipV="1">
            <a:off x="5100806" y="1197546"/>
            <a:ext cx="1012480" cy="2180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مربع نص 169"/>
          <p:cNvSpPr txBox="1"/>
          <p:nvPr/>
        </p:nvSpPr>
        <p:spPr>
          <a:xfrm flipH="1">
            <a:off x="6187879" y="4345940"/>
            <a:ext cx="576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6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71" name="مربع نص 170"/>
          <p:cNvSpPr txBox="1"/>
          <p:nvPr/>
        </p:nvSpPr>
        <p:spPr>
          <a:xfrm flipH="1">
            <a:off x="6187879" y="5138028"/>
            <a:ext cx="576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4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72" name="مربع نص 171"/>
          <p:cNvSpPr txBox="1"/>
          <p:nvPr/>
        </p:nvSpPr>
        <p:spPr>
          <a:xfrm flipH="1">
            <a:off x="6187879" y="5894112"/>
            <a:ext cx="576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4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80" name="مربع نص 179"/>
          <p:cNvSpPr txBox="1"/>
          <p:nvPr/>
        </p:nvSpPr>
        <p:spPr>
          <a:xfrm flipH="1">
            <a:off x="2123792" y="4345940"/>
            <a:ext cx="576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8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81" name="مربع نص 180"/>
          <p:cNvSpPr txBox="1"/>
          <p:nvPr/>
        </p:nvSpPr>
        <p:spPr>
          <a:xfrm flipH="1">
            <a:off x="2123792" y="5138028"/>
            <a:ext cx="576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5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83" name="مربع نص 182"/>
          <p:cNvSpPr txBox="1"/>
          <p:nvPr/>
        </p:nvSpPr>
        <p:spPr>
          <a:xfrm flipH="1">
            <a:off x="2123792" y="5894112"/>
            <a:ext cx="576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5</a:t>
            </a:r>
            <a:endParaRPr lang="ar-SA" sz="2800" b="1" dirty="0">
              <a:solidFill>
                <a:schemeClr val="bg1"/>
              </a:solidFill>
            </a:endParaRPr>
          </a:p>
        </p:txBody>
      </p:sp>
      <p:pic>
        <p:nvPicPr>
          <p:cNvPr id="118" name="صورة 117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2" y="4837997"/>
            <a:ext cx="1312349" cy="1123282"/>
          </a:xfrm>
          <a:prstGeom prst="rect">
            <a:avLst/>
          </a:prstGeom>
        </p:spPr>
      </p:pic>
      <p:pic>
        <p:nvPicPr>
          <p:cNvPr id="121" name="صورة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6" y="4696361"/>
            <a:ext cx="1430964" cy="1430964"/>
          </a:xfrm>
          <a:prstGeom prst="rect">
            <a:avLst/>
          </a:prstGeom>
        </p:spPr>
      </p:pic>
      <p:cxnSp>
        <p:nvCxnSpPr>
          <p:cNvPr id="115" name="رابط مستقيم 114"/>
          <p:cNvCxnSpPr/>
          <p:nvPr/>
        </p:nvCxnSpPr>
        <p:spPr>
          <a:xfrm flipV="1">
            <a:off x="2698420" y="1166741"/>
            <a:ext cx="181527" cy="152498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رابط مستقيم 119"/>
          <p:cNvCxnSpPr/>
          <p:nvPr/>
        </p:nvCxnSpPr>
        <p:spPr>
          <a:xfrm>
            <a:off x="2698420" y="2691721"/>
            <a:ext cx="1549839" cy="57615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رابط مستقيم 123"/>
          <p:cNvCxnSpPr/>
          <p:nvPr/>
        </p:nvCxnSpPr>
        <p:spPr>
          <a:xfrm flipH="1">
            <a:off x="1151755" y="2719562"/>
            <a:ext cx="1485710" cy="54831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 flipH="1">
            <a:off x="5105174" y="3358054"/>
            <a:ext cx="2707641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شكل بيضاوي 167"/>
          <p:cNvSpPr/>
          <p:nvPr/>
        </p:nvSpPr>
        <p:spPr>
          <a:xfrm>
            <a:off x="2614563" y="2614411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شكل حر 111"/>
          <p:cNvSpPr/>
          <p:nvPr/>
        </p:nvSpPr>
        <p:spPr>
          <a:xfrm>
            <a:off x="1150943" y="1196752"/>
            <a:ext cx="1725769" cy="2846231"/>
          </a:xfrm>
          <a:custGeom>
            <a:avLst/>
            <a:gdLst>
              <a:gd name="connsiteX0" fmla="*/ 1725769 w 1725769"/>
              <a:gd name="connsiteY0" fmla="*/ 0 h 2846231"/>
              <a:gd name="connsiteX1" fmla="*/ 0 w 1725769"/>
              <a:gd name="connsiteY1" fmla="*/ 2092817 h 2846231"/>
              <a:gd name="connsiteX2" fmla="*/ 1687133 w 1725769"/>
              <a:gd name="connsiteY2" fmla="*/ 2846231 h 2846231"/>
              <a:gd name="connsiteX3" fmla="*/ 1725769 w 1725769"/>
              <a:gd name="connsiteY3" fmla="*/ 0 h 28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769" h="2846231">
                <a:moveTo>
                  <a:pt x="1725769" y="0"/>
                </a:moveTo>
                <a:lnTo>
                  <a:pt x="0" y="2092817"/>
                </a:lnTo>
                <a:lnTo>
                  <a:pt x="1687133" y="2846231"/>
                </a:lnTo>
                <a:lnTo>
                  <a:pt x="1725769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شكل حر 102"/>
          <p:cNvSpPr/>
          <p:nvPr/>
        </p:nvSpPr>
        <p:spPr>
          <a:xfrm>
            <a:off x="2843808" y="1184119"/>
            <a:ext cx="1429555" cy="2839791"/>
          </a:xfrm>
          <a:custGeom>
            <a:avLst/>
            <a:gdLst>
              <a:gd name="connsiteX0" fmla="*/ 51516 w 1429555"/>
              <a:gd name="connsiteY0" fmla="*/ 0 h 2839791"/>
              <a:gd name="connsiteX1" fmla="*/ 0 w 1429555"/>
              <a:gd name="connsiteY1" fmla="*/ 2839791 h 2839791"/>
              <a:gd name="connsiteX2" fmla="*/ 1429555 w 1429555"/>
              <a:gd name="connsiteY2" fmla="*/ 2092816 h 2839791"/>
              <a:gd name="connsiteX3" fmla="*/ 51516 w 1429555"/>
              <a:gd name="connsiteY3" fmla="*/ 0 h 283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2839791">
                <a:moveTo>
                  <a:pt x="51516" y="0"/>
                </a:moveTo>
                <a:lnTo>
                  <a:pt x="0" y="2839791"/>
                </a:lnTo>
                <a:lnTo>
                  <a:pt x="1429555" y="2092816"/>
                </a:lnTo>
                <a:lnTo>
                  <a:pt x="5151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1" name="رابط مستقيم 70"/>
          <p:cNvCxnSpPr/>
          <p:nvPr/>
        </p:nvCxnSpPr>
        <p:spPr>
          <a:xfrm flipV="1">
            <a:off x="1151755" y="1179553"/>
            <a:ext cx="1728192" cy="2088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1151755" y="3267877"/>
            <a:ext cx="1675845" cy="736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2879947" y="1179553"/>
            <a:ext cx="1368312" cy="2088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شكل بيضاوي 133"/>
          <p:cNvSpPr/>
          <p:nvPr/>
        </p:nvSpPr>
        <p:spPr>
          <a:xfrm>
            <a:off x="1130857" y="315302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2827600" y="1179553"/>
            <a:ext cx="52348" cy="2825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شكل بيضاوي 136"/>
          <p:cNvSpPr/>
          <p:nvPr/>
        </p:nvSpPr>
        <p:spPr>
          <a:xfrm>
            <a:off x="2788428" y="115777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0" name="رابط مستقيم 39"/>
          <p:cNvCxnSpPr/>
          <p:nvPr/>
        </p:nvCxnSpPr>
        <p:spPr>
          <a:xfrm flipV="1">
            <a:off x="2827600" y="3267877"/>
            <a:ext cx="1420659" cy="73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شكل بيضاوي 135"/>
          <p:cNvSpPr/>
          <p:nvPr/>
        </p:nvSpPr>
        <p:spPr>
          <a:xfrm>
            <a:off x="4128548" y="316330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شكل بيضاوي 134"/>
          <p:cNvSpPr/>
          <p:nvPr/>
        </p:nvSpPr>
        <p:spPr>
          <a:xfrm>
            <a:off x="2724412" y="389707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9" name="رابط مستقيم 68"/>
          <p:cNvCxnSpPr/>
          <p:nvPr/>
        </p:nvCxnSpPr>
        <p:spPr>
          <a:xfrm>
            <a:off x="5100806" y="3357877"/>
            <a:ext cx="1012480" cy="680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شكل حر 93"/>
          <p:cNvSpPr/>
          <p:nvPr/>
        </p:nvSpPr>
        <p:spPr>
          <a:xfrm>
            <a:off x="5151624" y="1196752"/>
            <a:ext cx="1004552" cy="2846231"/>
          </a:xfrm>
          <a:custGeom>
            <a:avLst/>
            <a:gdLst>
              <a:gd name="connsiteX0" fmla="*/ 1004552 w 1004552"/>
              <a:gd name="connsiteY0" fmla="*/ 0 h 2846231"/>
              <a:gd name="connsiteX1" fmla="*/ 998112 w 1004552"/>
              <a:gd name="connsiteY1" fmla="*/ 2846231 h 2846231"/>
              <a:gd name="connsiteX2" fmla="*/ 0 w 1004552"/>
              <a:gd name="connsiteY2" fmla="*/ 2163650 h 2846231"/>
              <a:gd name="connsiteX3" fmla="*/ 1004552 w 1004552"/>
              <a:gd name="connsiteY3" fmla="*/ 0 h 28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552" h="2846231">
                <a:moveTo>
                  <a:pt x="1004552" y="0"/>
                </a:moveTo>
                <a:cubicBezTo>
                  <a:pt x="1002405" y="948744"/>
                  <a:pt x="1000259" y="1897487"/>
                  <a:pt x="998112" y="2846231"/>
                </a:cubicBezTo>
                <a:lnTo>
                  <a:pt x="0" y="2163650"/>
                </a:lnTo>
                <a:lnTo>
                  <a:pt x="100455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حر 95"/>
          <p:cNvSpPr/>
          <p:nvPr/>
        </p:nvSpPr>
        <p:spPr>
          <a:xfrm>
            <a:off x="6130598" y="1197546"/>
            <a:ext cx="1764406" cy="2839792"/>
          </a:xfrm>
          <a:custGeom>
            <a:avLst/>
            <a:gdLst>
              <a:gd name="connsiteX0" fmla="*/ 0 w 1764406"/>
              <a:gd name="connsiteY0" fmla="*/ 0 h 2839792"/>
              <a:gd name="connsiteX1" fmla="*/ 0 w 1764406"/>
              <a:gd name="connsiteY1" fmla="*/ 2839792 h 2839792"/>
              <a:gd name="connsiteX2" fmla="*/ 1764406 w 1764406"/>
              <a:gd name="connsiteY2" fmla="*/ 2150772 h 2839792"/>
              <a:gd name="connsiteX3" fmla="*/ 0 w 1764406"/>
              <a:gd name="connsiteY3" fmla="*/ 0 h 28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406" h="2839792">
                <a:moveTo>
                  <a:pt x="0" y="0"/>
                </a:moveTo>
                <a:lnTo>
                  <a:pt x="0" y="2839792"/>
                </a:lnTo>
                <a:lnTo>
                  <a:pt x="1764406" y="21507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0" name="رابط مستقيم 69"/>
          <p:cNvCxnSpPr/>
          <p:nvPr/>
        </p:nvCxnSpPr>
        <p:spPr>
          <a:xfrm flipV="1">
            <a:off x="6113286" y="1197546"/>
            <a:ext cx="0" cy="28412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 flipH="1">
            <a:off x="6123935" y="3357877"/>
            <a:ext cx="1745996" cy="670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flipH="1" flipV="1">
            <a:off x="6113286" y="1203102"/>
            <a:ext cx="1756645" cy="2154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6039583" y="389707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/>
          <p:cNvSpPr/>
          <p:nvPr/>
        </p:nvSpPr>
        <p:spPr>
          <a:xfrm>
            <a:off x="6050232" y="115777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5076056" y="325184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7739112" y="325184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47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7" grpId="0" animBg="1"/>
      <p:bldP spid="102" grpId="0" animBg="1"/>
      <p:bldP spid="141" grpId="0"/>
      <p:bldP spid="92" grpId="0" animBg="1"/>
      <p:bldP spid="95" grpId="0" animBg="1"/>
      <p:bldP spid="3" grpId="0"/>
      <p:bldP spid="63" grpId="0"/>
      <p:bldP spid="129" grpId="0"/>
      <p:bldP spid="133" grpId="0"/>
      <p:bldP spid="143" grpId="0"/>
      <p:bldP spid="170" grpId="0" animBg="1"/>
      <p:bldP spid="171" grpId="0" animBg="1"/>
      <p:bldP spid="172" grpId="0" animBg="1"/>
      <p:bldP spid="180" grpId="0" animBg="1"/>
      <p:bldP spid="181" grpId="0" animBg="1"/>
      <p:bldP spid="183" grpId="0" animBg="1"/>
      <p:bldP spid="168" grpId="0" animBg="1"/>
      <p:bldP spid="112" grpId="0" animBg="1"/>
      <p:bldP spid="103" grpId="0" animBg="1"/>
      <p:bldP spid="134" grpId="0" animBg="1"/>
      <p:bldP spid="137" grpId="0" animBg="1"/>
      <p:bldP spid="136" grpId="0" animBg="1"/>
      <p:bldP spid="135" grpId="0" animBg="1"/>
      <p:bldP spid="94" grpId="0" animBg="1"/>
      <p:bldP spid="96" grpId="0" animBg="1"/>
      <p:bldP spid="80" grpId="0" animBg="1"/>
      <p:bldP spid="83" grpId="0" animBg="1"/>
      <p:bldP spid="77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6862" r="11865" b="13156"/>
          <a:stretch/>
        </p:blipFill>
        <p:spPr>
          <a:xfrm>
            <a:off x="5580112" y="1556792"/>
            <a:ext cx="2128103" cy="264303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227913" y="103999"/>
            <a:ext cx="268207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المخروط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612576" y="-27384"/>
            <a:ext cx="268207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>
              <a:lnSpc>
                <a:spcPct val="150000"/>
              </a:lnSpc>
            </a:pPr>
            <a:r>
              <a:rPr lang="ar-S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الكرة</a:t>
            </a:r>
          </a:p>
        </p:txBody>
      </p:sp>
      <p:pic>
        <p:nvPicPr>
          <p:cNvPr id="21" name="صورة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1944216" cy="2566839"/>
          </a:xfrm>
          <a:prstGeom prst="rect">
            <a:avLst/>
          </a:prstGeom>
        </p:spPr>
      </p:pic>
      <p:sp>
        <p:nvSpPr>
          <p:cNvPr id="29" name="شكل بيضاوي 28"/>
          <p:cNvSpPr/>
          <p:nvPr/>
        </p:nvSpPr>
        <p:spPr>
          <a:xfrm>
            <a:off x="5796136" y="3681072"/>
            <a:ext cx="1800000" cy="39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/>
          </a:p>
        </p:txBody>
      </p:sp>
      <p:sp>
        <p:nvSpPr>
          <p:cNvPr id="33" name="مربع نص 32"/>
          <p:cNvSpPr txBox="1"/>
          <p:nvPr/>
        </p:nvSpPr>
        <p:spPr>
          <a:xfrm>
            <a:off x="4716016" y="4124687"/>
            <a:ext cx="3483719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50000"/>
              </a:lnSpc>
            </a:pPr>
            <a:r>
              <a:rPr lang="ar-SA" sz="2000" b="1" dirty="0"/>
              <a:t>عدد الأوجــه :</a:t>
            </a:r>
          </a:p>
          <a:p>
            <a:pPr>
              <a:lnSpc>
                <a:spcPct val="250000"/>
              </a:lnSpc>
            </a:pPr>
            <a:r>
              <a:rPr lang="ar-SA" sz="2000" b="1" dirty="0" smtClean="0"/>
              <a:t>عدد </a:t>
            </a:r>
            <a:r>
              <a:rPr lang="ar-SA" sz="2000" b="1" dirty="0"/>
              <a:t>الرؤوس :</a:t>
            </a:r>
          </a:p>
          <a:p>
            <a:pPr>
              <a:lnSpc>
                <a:spcPct val="250000"/>
              </a:lnSpc>
            </a:pPr>
            <a:r>
              <a:rPr lang="ar-SA" sz="2000" b="1" dirty="0"/>
              <a:t>عدد الأحـرف :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683568" y="4124687"/>
            <a:ext cx="3483719" cy="22667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50000"/>
              </a:lnSpc>
            </a:pPr>
            <a:r>
              <a:rPr lang="ar-SA" sz="2000" b="1" dirty="0"/>
              <a:t>عدد الأوجــه :</a:t>
            </a:r>
          </a:p>
          <a:p>
            <a:pPr>
              <a:lnSpc>
                <a:spcPct val="250000"/>
              </a:lnSpc>
            </a:pPr>
            <a:r>
              <a:rPr lang="ar-SA" sz="2000" b="1" dirty="0"/>
              <a:t>عدد الرؤوس :</a:t>
            </a:r>
          </a:p>
          <a:p>
            <a:pPr>
              <a:lnSpc>
                <a:spcPct val="250000"/>
              </a:lnSpc>
            </a:pPr>
            <a:r>
              <a:rPr lang="ar-SA" sz="2000" b="1" dirty="0"/>
              <a:t>عدد الأحـرف :</a:t>
            </a:r>
          </a:p>
        </p:txBody>
      </p:sp>
      <p:sp>
        <p:nvSpPr>
          <p:cNvPr id="35" name="مربع نص 34"/>
          <p:cNvSpPr txBox="1"/>
          <p:nvPr/>
        </p:nvSpPr>
        <p:spPr>
          <a:xfrm flipH="1">
            <a:off x="6259823" y="4369747"/>
            <a:ext cx="576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1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 flipH="1">
            <a:off x="6259823" y="5161835"/>
            <a:ext cx="576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1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 flipH="1">
            <a:off x="6259823" y="5917919"/>
            <a:ext cx="576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0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 flipH="1">
            <a:off x="2195800" y="4369747"/>
            <a:ext cx="576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0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 flipH="1">
            <a:off x="2195800" y="5161835"/>
            <a:ext cx="576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0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 flipH="1">
            <a:off x="2195800" y="5917919"/>
            <a:ext cx="576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0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6605470" y="168281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0" y="4653136"/>
            <a:ext cx="1676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9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826042" y="476208"/>
            <a:ext cx="3024336" cy="2232248"/>
            <a:chOff x="5580112" y="928293"/>
            <a:chExt cx="2664296" cy="1870637"/>
          </a:xfrm>
        </p:grpSpPr>
        <p:sp>
          <p:nvSpPr>
            <p:cNvPr id="5" name="مستطيل مستدير الزوايا 3"/>
            <p:cNvSpPr/>
            <p:nvPr/>
          </p:nvSpPr>
          <p:spPr>
            <a:xfrm rot="20692250">
              <a:off x="5759495" y="928293"/>
              <a:ext cx="2273178" cy="1836204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مستدير الزوايا 3"/>
            <p:cNvSpPr/>
            <p:nvPr/>
          </p:nvSpPr>
          <p:spPr>
            <a:xfrm>
              <a:off x="5580112" y="962726"/>
              <a:ext cx="2664296" cy="1836204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مستدير الزوايا 3"/>
            <p:cNvSpPr/>
            <p:nvPr/>
          </p:nvSpPr>
          <p:spPr>
            <a:xfrm>
              <a:off x="5796136" y="1124744"/>
              <a:ext cx="2232248" cy="1512168"/>
            </a:xfrm>
            <a:custGeom>
              <a:avLst/>
              <a:gdLst>
                <a:gd name="connsiteX0" fmla="*/ 0 w 2736304"/>
                <a:gd name="connsiteY0" fmla="*/ 252033 h 1512168"/>
                <a:gd name="connsiteX1" fmla="*/ 252033 w 2736304"/>
                <a:gd name="connsiteY1" fmla="*/ 0 h 1512168"/>
                <a:gd name="connsiteX2" fmla="*/ 2484271 w 2736304"/>
                <a:gd name="connsiteY2" fmla="*/ 0 h 1512168"/>
                <a:gd name="connsiteX3" fmla="*/ 2736304 w 2736304"/>
                <a:gd name="connsiteY3" fmla="*/ 252033 h 1512168"/>
                <a:gd name="connsiteX4" fmla="*/ 2736304 w 2736304"/>
                <a:gd name="connsiteY4" fmla="*/ 1260135 h 1512168"/>
                <a:gd name="connsiteX5" fmla="*/ 2484271 w 2736304"/>
                <a:gd name="connsiteY5" fmla="*/ 1512168 h 1512168"/>
                <a:gd name="connsiteX6" fmla="*/ 252033 w 2736304"/>
                <a:gd name="connsiteY6" fmla="*/ 1512168 h 1512168"/>
                <a:gd name="connsiteX7" fmla="*/ 0 w 2736304"/>
                <a:gd name="connsiteY7" fmla="*/ 1260135 h 1512168"/>
                <a:gd name="connsiteX8" fmla="*/ 0 w 2736304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65491 w 2749762"/>
                <a:gd name="connsiteY6" fmla="*/ 15121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  <a:gd name="connsiteX0" fmla="*/ 13458 w 2749762"/>
                <a:gd name="connsiteY0" fmla="*/ 252033 h 1512168"/>
                <a:gd name="connsiteX1" fmla="*/ 91320 w 2749762"/>
                <a:gd name="connsiteY1" fmla="*/ 145143 h 1512168"/>
                <a:gd name="connsiteX2" fmla="*/ 2497729 w 2749762"/>
                <a:gd name="connsiteY2" fmla="*/ 0 h 1512168"/>
                <a:gd name="connsiteX3" fmla="*/ 2749762 w 2749762"/>
                <a:gd name="connsiteY3" fmla="*/ 252033 h 1512168"/>
                <a:gd name="connsiteX4" fmla="*/ 2749762 w 2749762"/>
                <a:gd name="connsiteY4" fmla="*/ 1260135 h 1512168"/>
                <a:gd name="connsiteX5" fmla="*/ 2497729 w 2749762"/>
                <a:gd name="connsiteY5" fmla="*/ 1512168 h 1512168"/>
                <a:gd name="connsiteX6" fmla="*/ 207434 w 2749762"/>
                <a:gd name="connsiteY6" fmla="*/ 1308968 h 1512168"/>
                <a:gd name="connsiteX7" fmla="*/ 13458 w 2749762"/>
                <a:gd name="connsiteY7" fmla="*/ 1260135 h 1512168"/>
                <a:gd name="connsiteX8" fmla="*/ 13458 w 2749762"/>
                <a:gd name="connsiteY8" fmla="*/ 252033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762" h="1512168">
                  <a:moveTo>
                    <a:pt x="13458" y="252033"/>
                  </a:moveTo>
                  <a:cubicBezTo>
                    <a:pt x="13458" y="112839"/>
                    <a:pt x="-47874" y="145143"/>
                    <a:pt x="91320" y="145143"/>
                  </a:cubicBezTo>
                  <a:cubicBezTo>
                    <a:pt x="835399" y="145143"/>
                    <a:pt x="1753650" y="0"/>
                    <a:pt x="2497729" y="0"/>
                  </a:cubicBezTo>
                  <a:cubicBezTo>
                    <a:pt x="2636923" y="0"/>
                    <a:pt x="2749762" y="112839"/>
                    <a:pt x="2749762" y="252033"/>
                  </a:cubicBezTo>
                  <a:lnTo>
                    <a:pt x="2749762" y="1260135"/>
                  </a:lnTo>
                  <a:cubicBezTo>
                    <a:pt x="2749762" y="1399329"/>
                    <a:pt x="2636923" y="1512168"/>
                    <a:pt x="2497729" y="1512168"/>
                  </a:cubicBezTo>
                  <a:lnTo>
                    <a:pt x="207434" y="1308968"/>
                  </a:lnTo>
                  <a:cubicBezTo>
                    <a:pt x="68240" y="1308968"/>
                    <a:pt x="13458" y="1399329"/>
                    <a:pt x="13458" y="1260135"/>
                  </a:cubicBezTo>
                  <a:lnTo>
                    <a:pt x="13458" y="25203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ar-SA" sz="24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بالتعاون مع أفراد مجموعتك </a:t>
              </a:r>
              <a:endParaRPr lang="ar-S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مستطيل 7"/>
          <p:cNvSpPr/>
          <p:nvPr/>
        </p:nvSpPr>
        <p:spPr>
          <a:xfrm>
            <a:off x="1979712" y="532757"/>
            <a:ext cx="319479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استخدم</a:t>
            </a:r>
            <a:endParaRPr lang="ar-SA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 Qabas Bold" pitchFamily="2" charset="-78"/>
              <a:cs typeface="Al Qabas Bold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95536" y="1717260"/>
            <a:ext cx="55100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atin typeface="Arabic Typesetting" pitchFamily="66" charset="-78"/>
                <a:cs typeface="Arabic Typesetting" pitchFamily="66" charset="-78"/>
              </a:rPr>
              <a:t>استراتيجية العدسة المكبرة  ( كبِّر  إجابتك )</a:t>
            </a:r>
            <a:endParaRPr lang="ar-SA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52971" y="2564904"/>
            <a:ext cx="6003102" cy="1873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Al Qabas Bold" pitchFamily="2" charset="-78"/>
              </a:rPr>
              <a:t>في</a:t>
            </a:r>
            <a:endParaRPr lang="ar-SA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 Qabas Bold" pitchFamily="2" charset="-78"/>
              <a:cs typeface="Al Qabas Bold" pitchFamily="2" charset="-78"/>
            </a:endParaRPr>
          </a:p>
          <a:p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  <a:cs typeface="+mj-cs"/>
              </a:rPr>
              <a:t>معرفة اسم الشكل ووصفه وتصنيفه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7512"/>
            <a:ext cx="2375996" cy="41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267744" y="5386571"/>
            <a:ext cx="6581038" cy="113877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</a:rPr>
              <a:t>ملاحظة : </a:t>
            </a:r>
            <a:r>
              <a:rPr lang="ar-SA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</a:rPr>
              <a:t>نتوقف على </a:t>
            </a:r>
            <a:r>
              <a:rPr lang="ar-SA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</a:rPr>
              <a:t>هذه </a:t>
            </a:r>
            <a:r>
              <a:rPr lang="ar-SA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</a:rPr>
              <a:t>الشريحة  </a:t>
            </a:r>
            <a:r>
              <a:rPr lang="ar-SA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</a:rPr>
              <a:t>لمدة 10 دقائق نوزع </a:t>
            </a:r>
            <a:r>
              <a:rPr lang="ar-SA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</a:rPr>
              <a:t>ورق عمل استراتيجية ( كبَّر إجابتك ) على المجموعات وبعد التصحيح ننتقل للشرائح التالية ونناقش كل مجموعة </a:t>
            </a:r>
            <a:r>
              <a:rPr lang="ar-SA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</a:rPr>
              <a:t>عن </a:t>
            </a:r>
            <a:r>
              <a:rPr lang="ar-SA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bas Bold" pitchFamily="2" charset="-78"/>
              </a:rPr>
              <a:t>حلها وذلك بتوجيه سؤال لكل طالب في المجموعة للتأكد أن جميع أفراد المجموعة شاركوا في عملية الحل .</a:t>
            </a:r>
            <a:endParaRPr lang="ar-SA" sz="1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 Qabas Bold" pitchFamily="2" charset="-78"/>
            </a:endParaRPr>
          </a:p>
          <a:p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8030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521</Words>
  <Application>Microsoft Office PowerPoint</Application>
  <PresentationFormat>عرض على الشاشة (3:4)‏</PresentationFormat>
  <Paragraphs>233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-</dc:creator>
  <cp:lastModifiedBy>-</cp:lastModifiedBy>
  <cp:revision>116</cp:revision>
  <dcterms:created xsi:type="dcterms:W3CDTF">2020-02-04T12:52:13Z</dcterms:created>
  <dcterms:modified xsi:type="dcterms:W3CDTF">2020-02-06T21:16:30Z</dcterms:modified>
</cp:coreProperties>
</file>