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4">
  <p:sldMasterIdLst>
    <p:sldMasterId id="2147483672" r:id="rId1"/>
  </p:sldMasterIdLst>
  <p:notesMasterIdLst>
    <p:notesMasterId r:id="rId47"/>
  </p:notesMasterIdLst>
  <p:sldIdLst>
    <p:sldId id="256" r:id="rId2"/>
    <p:sldId id="306" r:id="rId3"/>
    <p:sldId id="307" r:id="rId4"/>
    <p:sldId id="305" r:id="rId5"/>
    <p:sldId id="257" r:id="rId6"/>
    <p:sldId id="260" r:id="rId7"/>
    <p:sldId id="259" r:id="rId8"/>
    <p:sldId id="261" r:id="rId9"/>
    <p:sldId id="262" r:id="rId10"/>
    <p:sldId id="263" r:id="rId11"/>
    <p:sldId id="295" r:id="rId12"/>
    <p:sldId id="264" r:id="rId13"/>
    <p:sldId id="265" r:id="rId14"/>
    <p:sldId id="266" r:id="rId15"/>
    <p:sldId id="267" r:id="rId16"/>
    <p:sldId id="269" r:id="rId17"/>
    <p:sldId id="288" r:id="rId18"/>
    <p:sldId id="270" r:id="rId19"/>
    <p:sldId id="271" r:id="rId20"/>
    <p:sldId id="294" r:id="rId21"/>
    <p:sldId id="272" r:id="rId22"/>
    <p:sldId id="291" r:id="rId23"/>
    <p:sldId id="273" r:id="rId24"/>
    <p:sldId id="274" r:id="rId25"/>
    <p:sldId id="289" r:id="rId26"/>
    <p:sldId id="301" r:id="rId27"/>
    <p:sldId id="302" r:id="rId28"/>
    <p:sldId id="303" r:id="rId29"/>
    <p:sldId id="275" r:id="rId30"/>
    <p:sldId id="304" r:id="rId31"/>
    <p:sldId id="276" r:id="rId32"/>
    <p:sldId id="292" r:id="rId33"/>
    <p:sldId id="277" r:id="rId34"/>
    <p:sldId id="293" r:id="rId35"/>
    <p:sldId id="278" r:id="rId36"/>
    <p:sldId id="296" r:id="rId37"/>
    <p:sldId id="279" r:id="rId38"/>
    <p:sldId id="280" r:id="rId39"/>
    <p:sldId id="281" r:id="rId40"/>
    <p:sldId id="282" r:id="rId41"/>
    <p:sldId id="283" r:id="rId42"/>
    <p:sldId id="297" r:id="rId43"/>
    <p:sldId id="284" r:id="rId44"/>
    <p:sldId id="287" r:id="rId45"/>
    <p:sldId id="268" r:id="rId4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1D"/>
    <a:srgbClr val="582C00"/>
    <a:srgbClr val="33CC33"/>
    <a:srgbClr val="4BDF83"/>
    <a:srgbClr val="FFFFCC"/>
    <a:srgbClr val="FFFF66"/>
    <a:srgbClr val="ED73D6"/>
    <a:srgbClr val="CCFF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نمط ذو سمات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نمط متوسط 3 - تميي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نمط ذو سمات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81" autoAdjust="0"/>
    <p:restoredTop sz="99252"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F33516F-73AB-4466-9E6E-A4EC5DF1EA03}" type="datetimeFigureOut">
              <a:rPr lang="ar-SA" smtClean="0"/>
              <a:pPr/>
              <a:t>23/05/38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B61F8B7-F08D-43DC-AB99-0EDE70CEBCB3}" type="slidenum">
              <a:rPr lang="ar-SA" smtClean="0"/>
              <a:pPr/>
              <a:t>‹#›</a:t>
            </a:fld>
            <a:endParaRPr lang="ar-SA"/>
          </a:p>
        </p:txBody>
      </p:sp>
    </p:spTree>
    <p:extLst>
      <p:ext uri="{BB962C8B-B14F-4D97-AF65-F5344CB8AC3E}">
        <p14:creationId xmlns:p14="http://schemas.microsoft.com/office/powerpoint/2010/main" val="3085340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B61F8B7-F08D-43DC-AB99-0EDE70CEBCB3}" type="slidenum">
              <a:rPr lang="ar-SA" smtClean="0"/>
              <a:pPr/>
              <a:t>8</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CBCB8F9D-7973-4D49-BF81-C6A3602E773E}" type="datetimeFigureOut">
              <a:rPr lang="ar-SA" smtClean="0"/>
              <a:pPr/>
              <a:t>23/05/38</a:t>
            </a:fld>
            <a:endParaRPr lang="ar-SA"/>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SA"/>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3E1D5AA-792F-427E-9AC7-633C8A4B0B3C}"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BCB8F9D-7973-4D49-BF81-C6A3602E773E}" type="datetimeFigureOut">
              <a:rPr lang="ar-SA" smtClean="0"/>
              <a:pPr/>
              <a:t>23/05/38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3E1D5AA-792F-427E-9AC7-633C8A4B0B3C}"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BCB8F9D-7973-4D49-BF81-C6A3602E773E}" type="datetimeFigureOut">
              <a:rPr lang="ar-SA" smtClean="0"/>
              <a:pPr/>
              <a:t>23/05/38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3E1D5AA-792F-427E-9AC7-633C8A4B0B3C}"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BCB8F9D-7973-4D49-BF81-C6A3602E773E}" type="datetimeFigureOut">
              <a:rPr lang="ar-SA" smtClean="0"/>
              <a:pPr/>
              <a:t>23/05/38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3E1D5AA-792F-427E-9AC7-633C8A4B0B3C}"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BCB8F9D-7973-4D49-BF81-C6A3602E773E}" type="datetimeFigureOut">
              <a:rPr lang="ar-SA" smtClean="0"/>
              <a:pPr/>
              <a:t>23/05/38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3E1D5AA-792F-427E-9AC7-633C8A4B0B3C}"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CBCB8F9D-7973-4D49-BF81-C6A3602E773E}" type="datetimeFigureOut">
              <a:rPr lang="ar-SA" smtClean="0"/>
              <a:pPr/>
              <a:t>23/05/38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3E1D5AA-792F-427E-9AC7-633C8A4B0B3C}"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CBCB8F9D-7973-4D49-BF81-C6A3602E773E}" type="datetimeFigureOut">
              <a:rPr lang="ar-SA" smtClean="0"/>
              <a:pPr/>
              <a:t>23/05/38</a:t>
            </a:fld>
            <a:endParaRPr lang="ar-SA"/>
          </a:p>
        </p:txBody>
      </p:sp>
      <p:sp>
        <p:nvSpPr>
          <p:cNvPr id="27" name="عنصر نائب لرقم الشريحة 26"/>
          <p:cNvSpPr>
            <a:spLocks noGrp="1"/>
          </p:cNvSpPr>
          <p:nvPr>
            <p:ph type="sldNum" sz="quarter" idx="11"/>
          </p:nvPr>
        </p:nvSpPr>
        <p:spPr/>
        <p:txBody>
          <a:bodyPr rtlCol="0"/>
          <a:lstStyle/>
          <a:p>
            <a:fld id="{B3E1D5AA-792F-427E-9AC7-633C8A4B0B3C}" type="slidenum">
              <a:rPr lang="ar-SA" smtClean="0"/>
              <a:pPr/>
              <a:t>‹#›</a:t>
            </a:fld>
            <a:endParaRPr lang="ar-SA"/>
          </a:p>
        </p:txBody>
      </p:sp>
      <p:sp>
        <p:nvSpPr>
          <p:cNvPr id="28" name="عنصر نائب للتذييل 27"/>
          <p:cNvSpPr>
            <a:spLocks noGrp="1"/>
          </p:cNvSpPr>
          <p:nvPr>
            <p:ph type="ftr" sz="quarter" idx="12"/>
          </p:nvPr>
        </p:nvSpPr>
        <p:spPr/>
        <p:txBody>
          <a:bodyPr rtlCol="0"/>
          <a:lstStyle/>
          <a:p>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CBCB8F9D-7973-4D49-BF81-C6A3602E773E}" type="datetimeFigureOut">
              <a:rPr lang="ar-SA" smtClean="0"/>
              <a:pPr/>
              <a:t>23/05/38</a:t>
            </a:fld>
            <a:endParaRPr lang="ar-SA"/>
          </a:p>
        </p:txBody>
      </p:sp>
      <p:sp>
        <p:nvSpPr>
          <p:cNvPr id="4" name="عنصر نائب للتذييل 3"/>
          <p:cNvSpPr>
            <a:spLocks noGrp="1"/>
          </p:cNvSpPr>
          <p:nvPr>
            <p:ph type="ftr" sz="quarter" idx="11"/>
          </p:nvPr>
        </p:nvSpPr>
        <p:spPr>
          <a:xfrm>
            <a:off x="5257800" y="612648"/>
            <a:ext cx="1325880" cy="457200"/>
          </a:xfrm>
        </p:spPr>
        <p:txBody>
          <a:bodyPr/>
          <a:lstStyle/>
          <a:p>
            <a:endParaRPr lang="ar-SA"/>
          </a:p>
        </p:txBody>
      </p:sp>
      <p:sp>
        <p:nvSpPr>
          <p:cNvPr id="5" name="عنصر نائب لرقم الشريحة 4"/>
          <p:cNvSpPr>
            <a:spLocks noGrp="1"/>
          </p:cNvSpPr>
          <p:nvPr>
            <p:ph type="sldNum" sz="quarter" idx="12"/>
          </p:nvPr>
        </p:nvSpPr>
        <p:spPr>
          <a:xfrm>
            <a:off x="8174736" y="2272"/>
            <a:ext cx="762000" cy="365760"/>
          </a:xfrm>
        </p:spPr>
        <p:txBody>
          <a:bodyPr/>
          <a:lstStyle/>
          <a:p>
            <a:fld id="{B3E1D5AA-792F-427E-9AC7-633C8A4B0B3C}"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BCB8F9D-7973-4D49-BF81-C6A3602E773E}" type="datetimeFigureOut">
              <a:rPr lang="ar-SA" smtClean="0"/>
              <a:pPr/>
              <a:t>23/05/38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3E1D5AA-792F-427E-9AC7-633C8A4B0B3C}"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CBCB8F9D-7973-4D49-BF81-C6A3602E773E}" type="datetimeFigureOut">
              <a:rPr lang="ar-SA" smtClean="0"/>
              <a:pPr/>
              <a:t>23/05/38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3E1D5AA-792F-427E-9AC7-633C8A4B0B3C}"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BCB8F9D-7973-4D49-BF81-C6A3602E773E}" type="datetimeFigureOut">
              <a:rPr lang="ar-SA" smtClean="0"/>
              <a:pPr/>
              <a:t>23/05/38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3E1D5AA-792F-427E-9AC7-633C8A4B0B3C}"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BCB8F9D-7973-4D49-BF81-C6A3602E773E}" type="datetimeFigureOut">
              <a:rPr lang="ar-SA" smtClean="0"/>
              <a:pPr/>
              <a:t>23/05/38</a:t>
            </a:fld>
            <a:endParaRPr lang="ar-SA"/>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SA"/>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3E1D5AA-792F-427E-9AC7-633C8A4B0B3C}"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studygs.net/crtthk.hot"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www.thinkfinity.org/studenthome.asp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P\Desktop\سكرابز 2\jb12930545692.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pic>
        <p:nvPicPr>
          <p:cNvPr id="22" name="Picture 2" descr="C:\Users\HP\Desktop\سكرابز 2\jb12930545692.gif"/>
          <p:cNvPicPr>
            <a:picLocks noChangeAspect="1" noChangeArrowheads="1" noCrop="1"/>
          </p:cNvPicPr>
          <p:nvPr/>
        </p:nvPicPr>
        <p:blipFill>
          <a:blip r:embed="rId2" cstate="print">
            <a:lum bright="20000"/>
          </a:blip>
          <a:srcRect/>
          <a:stretch>
            <a:fillRect/>
          </a:stretch>
        </p:blipFill>
        <p:spPr bwMode="auto">
          <a:xfrm>
            <a:off x="714348" y="428604"/>
            <a:ext cx="7715304" cy="5929354"/>
          </a:xfrm>
          <a:prstGeom prst="rect">
            <a:avLst/>
          </a:prstGeom>
          <a:ln>
            <a:noFill/>
          </a:ln>
          <a:effectLst>
            <a:softEdge rad="112500"/>
          </a:effectLst>
        </p:spPr>
      </p:pic>
      <p:sp>
        <p:nvSpPr>
          <p:cNvPr id="18" name="مستطيل 17"/>
          <p:cNvSpPr/>
          <p:nvPr/>
        </p:nvSpPr>
        <p:spPr>
          <a:xfrm>
            <a:off x="6926491" y="1428736"/>
            <a:ext cx="2021707" cy="1200329"/>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b="1" cap="none" spc="0" dirty="0" smtClean="0">
                <a:ln w="50800"/>
                <a:effectLst/>
              </a:rPr>
              <a:t>المملكة العربية السعودية</a:t>
            </a:r>
            <a:endParaRPr lang="ar-SA" b="1" cap="none" spc="0" dirty="0" smtClean="0">
              <a:ln w="50800"/>
              <a:effectLst/>
            </a:endParaRPr>
          </a:p>
          <a:p>
            <a:pPr algn="ctr"/>
            <a:r>
              <a:rPr lang="ar-SA" b="1" dirty="0" smtClean="0">
                <a:ln w="50800"/>
              </a:rPr>
              <a:t>وزارة التعليم</a:t>
            </a:r>
            <a:endParaRPr lang="ar-SA" b="1" dirty="0" smtClean="0">
              <a:ln w="50800"/>
            </a:endParaRPr>
          </a:p>
          <a:p>
            <a:pPr algn="ctr"/>
            <a:r>
              <a:rPr lang="ar-SA" b="1" cap="none" spc="0" dirty="0" smtClean="0">
                <a:ln w="50800"/>
                <a:effectLst/>
              </a:rPr>
              <a:t>إدارة تعليم الشرقية</a:t>
            </a:r>
            <a:endParaRPr lang="ar-SA" b="1" cap="none" spc="0" dirty="0" smtClean="0">
              <a:ln w="50800"/>
              <a:effectLst/>
            </a:endParaRPr>
          </a:p>
          <a:p>
            <a:pPr algn="ctr"/>
            <a:r>
              <a:rPr lang="ar-SA" b="1" dirty="0" smtClean="0">
                <a:ln w="50800"/>
              </a:rPr>
              <a:t>مكتب التعليم بالخبر</a:t>
            </a:r>
            <a:endParaRPr lang="ar-SA" b="1" dirty="0" smtClean="0">
              <a:ln w="50800"/>
            </a:endParaRPr>
          </a:p>
        </p:txBody>
      </p:sp>
      <p:sp>
        <p:nvSpPr>
          <p:cNvPr id="19" name="مستطيل 18"/>
          <p:cNvSpPr/>
          <p:nvPr/>
        </p:nvSpPr>
        <p:spPr>
          <a:xfrm>
            <a:off x="884864" y="5266047"/>
            <a:ext cx="7045519"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4000" b="1" cap="none" spc="0" dirty="0" smtClean="0">
                <a:ln w="50800"/>
                <a:solidFill>
                  <a:schemeClr val="tx2">
                    <a:lumMod val="75000"/>
                  </a:schemeClr>
                </a:solidFill>
                <a:effectLst/>
              </a:rPr>
              <a:t>إعداد </a:t>
            </a:r>
            <a:r>
              <a:rPr lang="ar-SA" sz="4000" b="1" cap="none" spc="0" dirty="0" smtClean="0">
                <a:ln w="50800"/>
                <a:solidFill>
                  <a:schemeClr val="tx2">
                    <a:lumMod val="75000"/>
                  </a:schemeClr>
                </a:solidFill>
                <a:effectLst/>
              </a:rPr>
              <a:t>المرشد الطلابي </a:t>
            </a:r>
            <a:r>
              <a:rPr lang="ar-SA" sz="4000" b="1" cap="none" spc="0" dirty="0" smtClean="0">
                <a:ln w="50800"/>
                <a:solidFill>
                  <a:schemeClr val="tx2">
                    <a:lumMod val="75000"/>
                  </a:schemeClr>
                </a:solidFill>
                <a:effectLst/>
              </a:rPr>
              <a:t>:عبدالرزاق الحجي</a:t>
            </a:r>
          </a:p>
        </p:txBody>
      </p:sp>
      <p:sp>
        <p:nvSpPr>
          <p:cNvPr id="20" name="مستطيل 19"/>
          <p:cNvSpPr/>
          <p:nvPr/>
        </p:nvSpPr>
        <p:spPr>
          <a:xfrm>
            <a:off x="1708591" y="1571612"/>
            <a:ext cx="4727577" cy="156966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9600" b="1" cap="none" spc="0" dirty="0" smtClean="0">
                <a:ln w="50800"/>
                <a:solidFill>
                  <a:schemeClr val="tx2">
                    <a:lumMod val="75000"/>
                  </a:schemeClr>
                </a:solidFill>
                <a:effectLst/>
                <a:latin typeface="Arial Unicode MS" pitchFamily="34" charset="-128"/>
                <a:ea typeface="Arial Unicode MS" pitchFamily="34" charset="-128"/>
                <a:cs typeface="DecoType Naskh" pitchFamily="2" charset="-78"/>
              </a:rPr>
              <a:t> أنت موهوب</a:t>
            </a:r>
            <a:endParaRPr lang="ar-SA" sz="9600" b="1" cap="none" spc="0" dirty="0">
              <a:ln w="50800"/>
              <a:solidFill>
                <a:schemeClr val="tx2">
                  <a:lumMod val="75000"/>
                </a:schemeClr>
              </a:solidFill>
              <a:effectLst/>
              <a:latin typeface="Arial Unicode MS" pitchFamily="34" charset="-128"/>
              <a:ea typeface="Arial Unicode MS" pitchFamily="34" charset="-128"/>
              <a:cs typeface="DecoType Naskh" pitchFamily="2" charset="-78"/>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349" y="868413"/>
            <a:ext cx="1726057" cy="1075747"/>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Users\HP\Desktop\الناقد والعبقري للأستاذ عبد الرزاق\qatarw_com_1705213521.jpg"/>
          <p:cNvPicPr>
            <a:picLocks noChangeAspect="1" noChangeArrowheads="1"/>
          </p:cNvPicPr>
          <p:nvPr/>
        </p:nvPicPr>
        <p:blipFill>
          <a:blip r:embed="rId2" cstate="print"/>
          <a:srcRect/>
          <a:stretch>
            <a:fillRect/>
          </a:stretch>
        </p:blipFill>
        <p:spPr bwMode="auto">
          <a:xfrm>
            <a:off x="-285784" y="0"/>
            <a:ext cx="9429784" cy="7572404"/>
          </a:xfrm>
          <a:prstGeom prst="rect">
            <a:avLst/>
          </a:prstGeom>
          <a:noFill/>
        </p:spPr>
      </p:pic>
      <p:pic>
        <p:nvPicPr>
          <p:cNvPr id="21506" name="Picture 2" descr="العصف الذهني"/>
          <p:cNvPicPr>
            <a:picLocks noChangeAspect="1" noChangeArrowheads="1"/>
          </p:cNvPicPr>
          <p:nvPr/>
        </p:nvPicPr>
        <p:blipFill>
          <a:blip r:embed="rId3" cstate="print">
            <a:clrChange>
              <a:clrFrom>
                <a:srgbClr val="FBFDFA"/>
              </a:clrFrom>
              <a:clrTo>
                <a:srgbClr val="FBFDFA">
                  <a:alpha val="0"/>
                </a:srgbClr>
              </a:clrTo>
            </a:clrChange>
          </a:blip>
          <a:srcRect/>
          <a:stretch>
            <a:fillRect/>
          </a:stretch>
        </p:blipFill>
        <p:spPr bwMode="auto">
          <a:xfrm>
            <a:off x="-1" y="285728"/>
            <a:ext cx="4514859" cy="3857652"/>
          </a:xfrm>
          <a:prstGeom prst="rect">
            <a:avLst/>
          </a:prstGeom>
          <a:noFill/>
          <a:ln w="9525">
            <a:noFill/>
            <a:miter lim="800000"/>
            <a:headEnd/>
            <a:tailEnd/>
          </a:ln>
        </p:spPr>
      </p:pic>
      <p:pic>
        <p:nvPicPr>
          <p:cNvPr id="21510" name="Picture 6" descr="C:\Users\HP\Desktop\brainstorming_book_350.jpg"/>
          <p:cNvPicPr>
            <a:picLocks noChangeAspect="1" noChangeArrowheads="1"/>
          </p:cNvPicPr>
          <p:nvPr/>
        </p:nvPicPr>
        <p:blipFill>
          <a:blip r:embed="rId4" cstate="print"/>
          <a:srcRect/>
          <a:stretch>
            <a:fillRect/>
          </a:stretch>
        </p:blipFill>
        <p:spPr bwMode="auto">
          <a:xfrm rot="685154">
            <a:off x="4292418" y="4280705"/>
            <a:ext cx="2427974" cy="3191666"/>
          </a:xfrm>
          <a:prstGeom prst="rect">
            <a:avLst/>
          </a:prstGeom>
          <a:noFill/>
        </p:spPr>
      </p:pic>
      <p:pic>
        <p:nvPicPr>
          <p:cNvPr id="21509" name="Picture 5" descr="C:\Users\HP\Desktop\35_BrainstormDomainGenerator.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337813">
            <a:off x="5942044" y="4225283"/>
            <a:ext cx="3289908" cy="3333750"/>
          </a:xfrm>
          <a:prstGeom prst="rect">
            <a:avLst/>
          </a:prstGeom>
          <a:noFill/>
        </p:spPr>
      </p:pic>
      <p:pic>
        <p:nvPicPr>
          <p:cNvPr id="2151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29256" y="0"/>
            <a:ext cx="3714744" cy="6858000"/>
          </a:xfrm>
          <a:prstGeom prst="rect">
            <a:avLst/>
          </a:prstGeom>
          <a:ln>
            <a:noFill/>
          </a:ln>
          <a:effectLst>
            <a:softEdge rad="112500"/>
          </a:effectLst>
        </p:spPr>
      </p:pic>
      <p:sp>
        <p:nvSpPr>
          <p:cNvPr id="21507" name="Rectangle 3"/>
          <p:cNvSpPr>
            <a:spLocks noChangeArrowheads="1"/>
          </p:cNvSpPr>
          <p:nvPr/>
        </p:nvSpPr>
        <p:spPr bwMode="auto">
          <a:xfrm>
            <a:off x="214282" y="4714884"/>
            <a:ext cx="385762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800" b="1" i="0" u="none" strike="noStrike" normalizeH="0" baseline="0" dirty="0" smtClean="0">
                <a:latin typeface="Andalus" pitchFamily="18" charset="-78"/>
                <a:ea typeface="Calibri" pitchFamily="34" charset="0"/>
                <a:cs typeface="Andalus" pitchFamily="18" charset="-78"/>
              </a:rPr>
              <a:t>العصف الذهني  </a:t>
            </a:r>
            <a:r>
              <a:rPr kumimoji="0" lang="en-US" sz="4000" b="1" i="0" u="none" strike="noStrike" normalizeH="0" baseline="0" dirty="0" smtClean="0">
                <a:latin typeface="Arial" pitchFamily="34" charset="0"/>
                <a:ea typeface="Calibri" pitchFamily="34" charset="0"/>
                <a:cs typeface="Arial" pitchFamily="34" charset="0"/>
              </a:rPr>
              <a:t>Brainstorming</a:t>
            </a:r>
            <a:endParaRPr kumimoji="0" lang="en-US" sz="4800" b="1" i="0" u="none" strike="noStrike" normalizeH="0" baseline="0" dirty="0" smtClean="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770" decel="100000"/>
                                        <p:tgtEl>
                                          <p:spTgt spid="21506"/>
                                        </p:tgtEl>
                                      </p:cBhvr>
                                    </p:animEffect>
                                    <p:animScale>
                                      <p:cBhvr>
                                        <p:cTn id="8" dur="770" decel="100000"/>
                                        <p:tgtEl>
                                          <p:spTgt spid="21506"/>
                                        </p:tgtEl>
                                      </p:cBhvr>
                                      <p:from x="10000" y="10000"/>
                                      <p:to x="200000" y="450000"/>
                                    </p:animScale>
                                    <p:animScale>
                                      <p:cBhvr>
                                        <p:cTn id="9" dur="1230" accel="100000" fill="hold">
                                          <p:stCondLst>
                                            <p:cond delay="770"/>
                                          </p:stCondLst>
                                        </p:cTn>
                                        <p:tgtEl>
                                          <p:spTgt spid="21506"/>
                                        </p:tgtEl>
                                      </p:cBhvr>
                                      <p:from x="200000" y="450000"/>
                                      <p:to x="100000" y="100000"/>
                                    </p:animScale>
                                    <p:set>
                                      <p:cBhvr>
                                        <p:cTn id="10" dur="770" fill="hold"/>
                                        <p:tgtEl>
                                          <p:spTgt spid="21506"/>
                                        </p:tgtEl>
                                        <p:attrNameLst>
                                          <p:attrName>ppt_x</p:attrName>
                                        </p:attrNameLst>
                                      </p:cBhvr>
                                      <p:to>
                                        <p:strVal val="(0.5)"/>
                                      </p:to>
                                    </p:set>
                                    <p:anim from="(0.5)" to="(#ppt_x)" calcmode="lin" valueType="num">
                                      <p:cBhvr>
                                        <p:cTn id="11" dur="1230" accel="100000" fill="hold">
                                          <p:stCondLst>
                                            <p:cond delay="770"/>
                                          </p:stCondLst>
                                        </p:cTn>
                                        <p:tgtEl>
                                          <p:spTgt spid="21506"/>
                                        </p:tgtEl>
                                        <p:attrNameLst>
                                          <p:attrName>ppt_x</p:attrName>
                                        </p:attrNameLst>
                                      </p:cBhvr>
                                    </p:anim>
                                    <p:set>
                                      <p:cBhvr>
                                        <p:cTn id="12" dur="770" fill="hold"/>
                                        <p:tgtEl>
                                          <p:spTgt spid="21506"/>
                                        </p:tgtEl>
                                        <p:attrNameLst>
                                          <p:attrName>ppt_y</p:attrName>
                                        </p:attrNameLst>
                                      </p:cBhvr>
                                      <p:to>
                                        <p:strVal val="(#ppt_y+0.4)"/>
                                      </p:to>
                                    </p:set>
                                    <p:anim from="(#ppt_y+0.4)" to="(#ppt_y)" calcmode="lin" valueType="num">
                                      <p:cBhvr>
                                        <p:cTn id="13" dur="1230" accel="100000" fill="hold">
                                          <p:stCondLst>
                                            <p:cond delay="770"/>
                                          </p:stCondLst>
                                        </p:cTn>
                                        <p:tgtEl>
                                          <p:spTgt spid="2150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9" presetClass="emph" presetSubtype="0" fill="hold" nodeType="clickEffect">
                                  <p:stCondLst>
                                    <p:cond delay="0"/>
                                  </p:stCondLst>
                                  <p:childTnLst>
                                    <p:animClr clrSpc="rgb" dir="cw">
                                      <p:cBhvr override="childStyle">
                                        <p:cTn id="17" dur="2000" fill="hold"/>
                                        <p:tgtEl>
                                          <p:spTgt spid="21507">
                                            <p:txEl>
                                              <p:pRg st="0" end="0"/>
                                            </p:txEl>
                                          </p:spTgt>
                                        </p:tgtEl>
                                        <p:attrNameLst>
                                          <p:attrName>style.color</p:attrName>
                                        </p:attrNameLst>
                                      </p:cBhvr>
                                      <p:to>
                                        <a:srgbClr val="67E727"/>
                                      </p:to>
                                    </p:animClr>
                                    <p:animClr clrSpc="rgb" dir="cw">
                                      <p:cBhvr>
                                        <p:cTn id="18" dur="2000" fill="hold"/>
                                        <p:tgtEl>
                                          <p:spTgt spid="21507">
                                            <p:txEl>
                                              <p:pRg st="0" end="0"/>
                                            </p:txEl>
                                          </p:spTgt>
                                        </p:tgtEl>
                                        <p:attrNameLst>
                                          <p:attrName>fillcolor</p:attrName>
                                        </p:attrNameLst>
                                      </p:cBhvr>
                                      <p:to>
                                        <a:srgbClr val="67E727"/>
                                      </p:to>
                                    </p:animClr>
                                    <p:set>
                                      <p:cBhvr>
                                        <p:cTn id="19" dur="2000" fill="hold"/>
                                        <p:tgtEl>
                                          <p:spTgt spid="21507">
                                            <p:txEl>
                                              <p:pRg st="0" end="0"/>
                                            </p:txEl>
                                          </p:spTgt>
                                        </p:tgtEl>
                                        <p:attrNameLst>
                                          <p:attrName>fill.type</p:attrName>
                                        </p:attrNameLst>
                                      </p:cBhvr>
                                      <p:to>
                                        <p:strVal val="solid"/>
                                      </p:to>
                                    </p:set>
                                    <p:set>
                                      <p:cBhvr>
                                        <p:cTn id="20" dur="2000" fill="hold"/>
                                        <p:tgtEl>
                                          <p:spTgt spid="21507">
                                            <p:txEl>
                                              <p:pRg st="0" end="0"/>
                                            </p:txEl>
                                          </p:spTgt>
                                        </p:tgtEl>
                                        <p:attrNameLst>
                                          <p:attrName>fill.on</p:attrName>
                                        </p:attrNameLst>
                                      </p:cBhvr>
                                      <p:to>
                                        <p:strVal val="true"/>
                                      </p:to>
                                    </p:set>
                                  </p:childTnLst>
                                </p:cTn>
                              </p:par>
                              <p:par>
                                <p:cTn id="21" presetID="9" presetClass="emph" presetSubtype="0" nodeType="withEffect">
                                  <p:stCondLst>
                                    <p:cond delay="0"/>
                                  </p:stCondLst>
                                  <p:childTnLst>
                                    <p:set>
                                      <p:cBhvr rctx="PPT">
                                        <p:cTn id="22" dur="indefinite"/>
                                        <p:tgtEl>
                                          <p:spTgt spid="21512"/>
                                        </p:tgtEl>
                                        <p:attrNameLst>
                                          <p:attrName>style.opacity</p:attrName>
                                        </p:attrNameLst>
                                      </p:cBhvr>
                                      <p:to>
                                        <p:strVal val="0.5"/>
                                      </p:to>
                                    </p:set>
                                    <p:animEffect filter="image" prLst="opacity: 0.5">
                                      <p:cBhvr rctx="IE">
                                        <p:cTn id="23" dur="indefinite"/>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HP\Desktop\سكرابز 2\harvest-rice-farm-1152x864.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pic>
        <p:nvPicPr>
          <p:cNvPr id="3074" name="Picture 2" descr="C:\Users\HP\Desktop\سكرابز 2\brainstorming-las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93388">
            <a:off x="-10630" y="850904"/>
            <a:ext cx="8928511" cy="6642157"/>
          </a:xfrm>
          <a:prstGeom prst="rect">
            <a:avLst/>
          </a:prstGeom>
          <a:ln>
            <a:noFill/>
          </a:ln>
          <a:effectLst>
            <a:softEdge rad="112500"/>
          </a:effectLst>
        </p:spPr>
      </p:pic>
      <p:sp>
        <p:nvSpPr>
          <p:cNvPr id="6" name="مستطيل 5"/>
          <p:cNvSpPr/>
          <p:nvPr/>
        </p:nvSpPr>
        <p:spPr>
          <a:xfrm rot="293642">
            <a:off x="2374573" y="2467297"/>
            <a:ext cx="4275331" cy="584775"/>
          </a:xfrm>
          <a:prstGeom prst="rect">
            <a:avLst/>
          </a:prstGeom>
          <a:ln>
            <a:noFill/>
          </a:ln>
        </p:spPr>
        <p:txBody>
          <a:bodyPr wrap="square">
            <a:spAutoFit/>
          </a:bodyPr>
          <a:lstStyle/>
          <a:p>
            <a:r>
              <a:rPr lang="ar-SA" sz="3200" b="1" dirty="0" smtClean="0">
                <a:ln w="10541" cmpd="sng">
                  <a:noFill/>
                  <a:prstDash val="solid"/>
                </a:ln>
                <a:solidFill>
                  <a:schemeClr val="accent6">
                    <a:lumMod val="40000"/>
                    <a:lumOff val="60000"/>
                  </a:schemeClr>
                </a:solidFill>
              </a:rPr>
              <a:t>تأجيل الأحكام المسبقة أو منعها</a:t>
            </a:r>
            <a:endParaRPr lang="ar-SA" sz="3200" b="1" dirty="0">
              <a:ln w="10541" cmpd="sng">
                <a:noFill/>
                <a:prstDash val="solid"/>
              </a:ln>
              <a:solidFill>
                <a:schemeClr val="accent6">
                  <a:lumMod val="40000"/>
                  <a:lumOff val="60000"/>
                </a:schemeClr>
              </a:solidFill>
            </a:endParaRPr>
          </a:p>
        </p:txBody>
      </p:sp>
      <p:sp>
        <p:nvSpPr>
          <p:cNvPr id="7" name="مستطيل 6"/>
          <p:cNvSpPr/>
          <p:nvPr/>
        </p:nvSpPr>
        <p:spPr>
          <a:xfrm>
            <a:off x="1857356" y="3286124"/>
            <a:ext cx="4862228" cy="646331"/>
          </a:xfrm>
          <a:prstGeom prst="rect">
            <a:avLst/>
          </a:prstGeom>
        </p:spPr>
        <p:txBody>
          <a:bodyPr wrap="none">
            <a:spAutoFit/>
          </a:bodyPr>
          <a:lstStyle/>
          <a:p>
            <a:r>
              <a:rPr lang="ar-SA" sz="3600" b="1" dirty="0" smtClean="0">
                <a:ln w="10541" cmpd="sng">
                  <a:noFill/>
                  <a:prstDash val="solid"/>
                </a:ln>
                <a:solidFill>
                  <a:schemeClr val="accent6">
                    <a:lumMod val="40000"/>
                    <a:lumOff val="60000"/>
                  </a:schemeClr>
                </a:solidFill>
              </a:rPr>
              <a:t>تشجيع الأفكار الجديدة والمغالية</a:t>
            </a:r>
            <a:endParaRPr lang="ar-SA" sz="3600" dirty="0">
              <a:ln w="10541" cmpd="sng">
                <a:noFill/>
                <a:prstDash val="solid"/>
              </a:ln>
              <a:solidFill>
                <a:schemeClr val="accent6">
                  <a:lumMod val="40000"/>
                  <a:lumOff val="60000"/>
                </a:schemeClr>
              </a:solidFill>
            </a:endParaRPr>
          </a:p>
        </p:txBody>
      </p:sp>
      <p:sp>
        <p:nvSpPr>
          <p:cNvPr id="8" name="مستطيل 7"/>
          <p:cNvSpPr/>
          <p:nvPr/>
        </p:nvSpPr>
        <p:spPr>
          <a:xfrm>
            <a:off x="2000232" y="4000504"/>
            <a:ext cx="4794902" cy="646331"/>
          </a:xfrm>
          <a:prstGeom prst="rect">
            <a:avLst/>
          </a:prstGeom>
        </p:spPr>
        <p:txBody>
          <a:bodyPr wrap="none">
            <a:spAutoFit/>
          </a:bodyPr>
          <a:lstStyle/>
          <a:p>
            <a:r>
              <a:rPr lang="ar-SA" sz="3600" b="1" dirty="0" smtClean="0">
                <a:ln w="10541" cmpd="sng">
                  <a:noFill/>
                  <a:prstDash val="solid"/>
                </a:ln>
                <a:solidFill>
                  <a:schemeClr val="accent6">
                    <a:lumMod val="40000"/>
                    <a:lumOff val="60000"/>
                  </a:schemeClr>
                </a:solidFill>
              </a:rPr>
              <a:t>تشييد البناء على أفكار الآخرين</a:t>
            </a:r>
            <a:endParaRPr lang="ar-SA" sz="3600" dirty="0">
              <a:ln w="10541" cmpd="sng">
                <a:noFill/>
                <a:prstDash val="solid"/>
              </a:ln>
              <a:solidFill>
                <a:schemeClr val="accent6">
                  <a:lumMod val="40000"/>
                  <a:lumOff val="60000"/>
                </a:schemeClr>
              </a:solidFill>
            </a:endParaRPr>
          </a:p>
        </p:txBody>
      </p:sp>
      <p:sp>
        <p:nvSpPr>
          <p:cNvPr id="9" name="مستطيل 8"/>
          <p:cNvSpPr/>
          <p:nvPr/>
        </p:nvSpPr>
        <p:spPr>
          <a:xfrm rot="326864">
            <a:off x="1951487" y="4585378"/>
            <a:ext cx="4830168" cy="707886"/>
          </a:xfrm>
          <a:prstGeom prst="rect">
            <a:avLst/>
          </a:prstGeom>
        </p:spPr>
        <p:txBody>
          <a:bodyPr wrap="none">
            <a:spAutoFit/>
          </a:bodyPr>
          <a:lstStyle/>
          <a:p>
            <a:r>
              <a:rPr lang="ar-SA" sz="4000" b="1" dirty="0" smtClean="0">
                <a:ln w="10541" cmpd="sng">
                  <a:noFill/>
                  <a:prstDash val="solid"/>
                </a:ln>
                <a:solidFill>
                  <a:schemeClr val="accent6">
                    <a:lumMod val="40000"/>
                    <a:lumOff val="60000"/>
                  </a:schemeClr>
                </a:solidFill>
              </a:rPr>
              <a:t>الكم مقدم على الكيف والنوع</a:t>
            </a:r>
            <a:endParaRPr lang="ar-SA" sz="4000" dirty="0">
              <a:ln w="10541" cmpd="sng">
                <a:noFill/>
                <a:prstDash val="solid"/>
              </a:ln>
              <a:solidFill>
                <a:schemeClr val="accent6">
                  <a:lumMod val="40000"/>
                  <a:lumOff val="60000"/>
                </a:schemeClr>
              </a:solidFill>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2000"/>
                                        <p:tgtEl>
                                          <p:spTgt spid="6">
                                            <p:txEl>
                                              <p:pRg st="0" end="0"/>
                                            </p:txEl>
                                          </p:spTgt>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ssolve">
                                      <p:cBhvr>
                                        <p:cTn id="11" dur="2000"/>
                                        <p:tgtEl>
                                          <p:spTgt spid="7">
                                            <p:txEl>
                                              <p:pRg st="0" end="0"/>
                                            </p:txEl>
                                          </p:spTgt>
                                        </p:tgtEl>
                                      </p:cBhvr>
                                    </p:animEffec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dissolve">
                                      <p:cBhvr>
                                        <p:cTn id="15" dur="2000"/>
                                        <p:tgtEl>
                                          <p:spTgt spid="8">
                                            <p:txEl>
                                              <p:pRg st="0" end="0"/>
                                            </p:txEl>
                                          </p:spTgt>
                                        </p:tgtEl>
                                      </p:cBhvr>
                                    </p:animEffect>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dissolve">
                                      <p:cBhvr>
                                        <p:cTn id="19"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HP\Desktop\header_students.jpg"/>
          <p:cNvPicPr>
            <a:picLocks noChangeAspect="1" noChangeArrowheads="1"/>
          </p:cNvPicPr>
          <p:nvPr/>
        </p:nvPicPr>
        <p:blipFill>
          <a:blip r:embed="rId2" cstate="print">
            <a:lum bright="40000"/>
          </a:blip>
          <a:srcRect/>
          <a:stretch>
            <a:fillRect/>
          </a:stretch>
        </p:blipFill>
        <p:spPr bwMode="auto">
          <a:xfrm flipH="1">
            <a:off x="-1" y="0"/>
            <a:ext cx="9144000" cy="6858000"/>
          </a:xfrm>
          <a:prstGeom prst="rect">
            <a:avLst/>
          </a:prstGeom>
          <a:ln>
            <a:noFill/>
          </a:ln>
          <a:effectLst>
            <a:softEdge rad="112500"/>
          </a:effectLst>
        </p:spPr>
      </p:pic>
      <p:sp>
        <p:nvSpPr>
          <p:cNvPr id="3" name="مستطيل 2"/>
          <p:cNvSpPr/>
          <p:nvPr/>
        </p:nvSpPr>
        <p:spPr>
          <a:xfrm>
            <a:off x="0" y="117693"/>
            <a:ext cx="9144000" cy="6678751"/>
          </a:xfrm>
          <a:prstGeom prst="rect">
            <a:avLst/>
          </a:prstGeom>
          <a:noFill/>
          <a:ln>
            <a:noFill/>
          </a:ln>
        </p:spPr>
        <p:txBody>
          <a:bodyPr wrap="square" lIns="91440" tIns="45720" rIns="91440" bIns="45720" anchor="ctr">
            <a:spAutoFit/>
          </a:bodyPr>
          <a:lstStyle/>
          <a:p>
            <a:r>
              <a:rPr lang="ar-SA" sz="3600" b="1" dirty="0" smtClean="0">
                <a:ln w="10541" cmpd="sng">
                  <a:noFill/>
                  <a:prstDash val="solid"/>
                </a:ln>
                <a:solidFill>
                  <a:schemeClr val="bg2">
                    <a:lumMod val="25000"/>
                  </a:schemeClr>
                </a:solidFill>
                <a:cs typeface="Akhbar MT" pitchFamily="2" charset="-78"/>
              </a:rPr>
              <a:t>      قواعد وآداب جلسات العصف الذهني للحصول على أفضل النتائج</a:t>
            </a:r>
            <a:r>
              <a:rPr lang="en-US" sz="3600" b="1" dirty="0" smtClean="0">
                <a:ln w="10541" cmpd="sng">
                  <a:noFill/>
                  <a:prstDash val="solid"/>
                </a:ln>
                <a:solidFill>
                  <a:schemeClr val="bg2">
                    <a:lumMod val="25000"/>
                  </a:schemeClr>
                </a:solidFill>
                <a:cs typeface="Akhbar MT" pitchFamily="2" charset="-78"/>
              </a:rPr>
              <a:t> </a:t>
            </a:r>
            <a:endParaRPr lang="ar-SA" sz="3600" b="1" dirty="0" smtClean="0">
              <a:ln w="10541" cmpd="sng">
                <a:noFill/>
                <a:prstDash val="solid"/>
              </a:ln>
              <a:solidFill>
                <a:schemeClr val="bg2">
                  <a:lumMod val="25000"/>
                </a:schemeClr>
              </a:solidFill>
              <a:cs typeface="Akhbar MT" pitchFamily="2" charset="-78"/>
            </a:endParaRPr>
          </a:p>
          <a:p>
            <a:r>
              <a:rPr lang="en-US" sz="2400" b="1" dirty="0" smtClean="0">
                <a:ln w="10541" cmpd="sng">
                  <a:solidFill>
                    <a:schemeClr val="bg2">
                      <a:lumMod val="25000"/>
                    </a:schemeClr>
                  </a:solidFill>
                  <a:prstDash val="solid"/>
                </a:ln>
              </a:rPr>
              <a:t/>
            </a:r>
            <a:br>
              <a:rPr lang="en-US" sz="2400" b="1" dirty="0" smtClean="0">
                <a:ln w="10541" cmpd="sng">
                  <a:solidFill>
                    <a:schemeClr val="bg2">
                      <a:lumMod val="25000"/>
                    </a:schemeClr>
                  </a:solidFill>
                  <a:prstDash val="solid"/>
                </a:ln>
              </a:rPr>
            </a:br>
            <a:r>
              <a:rPr lang="ar-SA" sz="2800" b="1" dirty="0" smtClean="0">
                <a:ln w="10541" cmpd="sng">
                  <a:solidFill>
                    <a:schemeClr val="bg2">
                      <a:lumMod val="25000"/>
                    </a:schemeClr>
                  </a:solidFill>
                  <a:prstDash val="solid"/>
                </a:ln>
                <a:solidFill>
                  <a:schemeClr val="bg2">
                    <a:lumMod val="90000"/>
                  </a:schemeClr>
                </a:solidFill>
              </a:rPr>
              <a:t>1-</a:t>
            </a:r>
            <a:r>
              <a:rPr lang="en-US" sz="2800" b="1" dirty="0" smtClean="0">
                <a:ln w="10541" cmpd="sng">
                  <a:solidFill>
                    <a:schemeClr val="bg2">
                      <a:lumMod val="25000"/>
                    </a:schemeClr>
                  </a:solidFill>
                  <a:prstDash val="solid"/>
                </a:ln>
                <a:solidFill>
                  <a:schemeClr val="bg2">
                    <a:lumMod val="90000"/>
                  </a:schemeClr>
                </a:solidFill>
              </a:rPr>
              <a:t> </a:t>
            </a:r>
            <a:r>
              <a:rPr lang="en-US" sz="2800" b="1" dirty="0" smtClean="0">
                <a:ln w="10541" cmpd="sng">
                  <a:solidFill>
                    <a:schemeClr val="bg2">
                      <a:lumMod val="25000"/>
                    </a:schemeClr>
                  </a:solidFill>
                  <a:prstDash val="solid"/>
                </a:ln>
              </a:rPr>
              <a:t> </a:t>
            </a:r>
            <a:r>
              <a:rPr lang="ar-SA" sz="2800" b="1" dirty="0" smtClean="0">
                <a:ln w="10541" cmpd="sng">
                  <a:solidFill>
                    <a:schemeClr val="bg2">
                      <a:lumMod val="25000"/>
                    </a:schemeClr>
                  </a:solidFill>
                  <a:prstDash val="solid"/>
                </a:ln>
                <a:solidFill>
                  <a:schemeClr val="bg2">
                    <a:lumMod val="50000"/>
                  </a:schemeClr>
                </a:solidFill>
              </a:rPr>
              <a:t>تأجيل الأحكام المسبقة أو منعها</a:t>
            </a:r>
            <a:r>
              <a:rPr lang="en-US" sz="2400" b="1" dirty="0" smtClean="0">
                <a:ln w="10541" cmpd="sng">
                  <a:solidFill>
                    <a:schemeClr val="bg2">
                      <a:lumMod val="25000"/>
                    </a:schemeClr>
                  </a:solidFill>
                  <a:prstDash val="solid"/>
                </a:ln>
              </a:rPr>
              <a:t/>
            </a:r>
            <a:br>
              <a:rPr lang="en-US" sz="2400" b="1" dirty="0" smtClean="0">
                <a:ln w="10541" cmpd="sng">
                  <a:solidFill>
                    <a:schemeClr val="bg2">
                      <a:lumMod val="25000"/>
                    </a:schemeClr>
                  </a:solidFill>
                  <a:prstDash val="solid"/>
                </a:ln>
              </a:rPr>
            </a:br>
            <a:r>
              <a:rPr lang="ar-SA" sz="2400" b="1" dirty="0" smtClean="0">
                <a:ln w="10541" cmpd="sng">
                  <a:solidFill>
                    <a:schemeClr val="bg2">
                      <a:lumMod val="25000"/>
                    </a:schemeClr>
                  </a:solidFill>
                  <a:prstDash val="solid"/>
                </a:ln>
              </a:rPr>
              <a:t>لا يسمح بنقد الأفكار أو الحكم عليها إلى أن تكتمل جلسة العصف الذهني </a:t>
            </a:r>
            <a:r>
              <a:rPr lang="ar-SA" sz="2400" b="1" dirty="0" err="1" smtClean="0">
                <a:ln w="10541" cmpd="sng">
                  <a:solidFill>
                    <a:schemeClr val="bg2">
                      <a:lumMod val="25000"/>
                    </a:schemeClr>
                  </a:solidFill>
                  <a:prstDash val="solid"/>
                </a:ln>
              </a:rPr>
              <a:t>و</a:t>
            </a:r>
            <a:r>
              <a:rPr lang="ar-SA" sz="2400" b="1" dirty="0" smtClean="0">
                <a:ln w="10541" cmpd="sng">
                  <a:solidFill>
                    <a:schemeClr val="bg2">
                      <a:lumMod val="25000"/>
                    </a:schemeClr>
                  </a:solidFill>
                  <a:prstDash val="solid"/>
                </a:ln>
              </a:rPr>
              <a:t> تسجل كل الأفكار </a:t>
            </a:r>
            <a:r>
              <a:rPr lang="ar-SA" sz="2400" b="1" dirty="0" err="1" smtClean="0">
                <a:ln w="10541" cmpd="sng">
                  <a:solidFill>
                    <a:schemeClr val="bg2">
                      <a:lumMod val="25000"/>
                    </a:schemeClr>
                  </a:solidFill>
                  <a:prstDash val="solid"/>
                </a:ln>
              </a:rPr>
              <a:t>و</a:t>
            </a:r>
            <a:r>
              <a:rPr lang="ar-SA" sz="2400" b="1" dirty="0" smtClean="0">
                <a:ln w="10541" cmpd="sng">
                  <a:solidFill>
                    <a:schemeClr val="bg2">
                      <a:lumMod val="25000"/>
                    </a:schemeClr>
                  </a:solidFill>
                  <a:prstDash val="solid"/>
                </a:ln>
              </a:rPr>
              <a:t> لو كان بعضها ساذجاً أو شاذاً ، فبدلاً من صرف الطاقة الدماغية الثمينة في نقد الأفكار المولدة يتم الاحتفاظ بها في توليد الأفكار الحلول </a:t>
            </a:r>
            <a:r>
              <a:rPr lang="ar-SA" sz="2400" b="1" dirty="0" err="1" smtClean="0">
                <a:ln w="10541" cmpd="sng">
                  <a:solidFill>
                    <a:schemeClr val="bg2">
                      <a:lumMod val="25000"/>
                    </a:schemeClr>
                  </a:solidFill>
                  <a:prstDash val="solid"/>
                </a:ln>
              </a:rPr>
              <a:t>و</a:t>
            </a:r>
            <a:r>
              <a:rPr lang="ar-SA" sz="2400" b="1" dirty="0" smtClean="0">
                <a:ln w="10541" cmpd="sng">
                  <a:solidFill>
                    <a:schemeClr val="bg2">
                      <a:lumMod val="25000"/>
                    </a:schemeClr>
                  </a:solidFill>
                  <a:prstDash val="solid"/>
                </a:ln>
              </a:rPr>
              <a:t> إنتاجها.. فالأفكار التي تبدو للوهلة الأولى غير صالحة يمكن أن تكون في بعض الأحيان ذات فائدة عظيمة عند تعديلها</a:t>
            </a:r>
            <a:r>
              <a:rPr lang="en-US" sz="2400" b="1" dirty="0" smtClean="0">
                <a:ln w="10541" cmpd="sng">
                  <a:solidFill>
                    <a:schemeClr val="bg2">
                      <a:lumMod val="25000"/>
                    </a:schemeClr>
                  </a:solidFill>
                  <a:prstDash val="solid"/>
                </a:ln>
              </a:rPr>
              <a:t>.</a:t>
            </a:r>
            <a:br>
              <a:rPr lang="en-US" sz="2400" b="1" dirty="0" smtClean="0">
                <a:ln w="10541" cmpd="sng">
                  <a:solidFill>
                    <a:schemeClr val="bg2">
                      <a:lumMod val="25000"/>
                    </a:schemeClr>
                  </a:solidFill>
                  <a:prstDash val="solid"/>
                </a:ln>
              </a:rPr>
            </a:br>
            <a:r>
              <a:rPr lang="ar-SA" sz="2400" b="1" dirty="0" smtClean="0">
                <a:ln w="10541" cmpd="sng">
                  <a:solidFill>
                    <a:schemeClr val="bg2">
                      <a:lumMod val="25000"/>
                    </a:schemeClr>
                  </a:solidFill>
                  <a:prstDash val="solid"/>
                </a:ln>
              </a:rPr>
              <a:t>إن تعليق الأحكام سيشجع الآخرين على مشاركة أفكارك الخاصة، </a:t>
            </a:r>
            <a:r>
              <a:rPr lang="ar-SA" sz="2400" b="1" dirty="0" err="1" smtClean="0">
                <a:ln w="10541" cmpd="sng">
                  <a:solidFill>
                    <a:schemeClr val="bg2">
                      <a:lumMod val="25000"/>
                    </a:schemeClr>
                  </a:solidFill>
                  <a:prstDash val="solid"/>
                </a:ln>
              </a:rPr>
              <a:t>و</a:t>
            </a:r>
            <a:r>
              <a:rPr lang="ar-SA" sz="2400" b="1" dirty="0" smtClean="0">
                <a:ln w="10541" cmpd="sng">
                  <a:solidFill>
                    <a:schemeClr val="bg2">
                      <a:lumMod val="25000"/>
                    </a:schemeClr>
                  </a:solidFill>
                  <a:prstDash val="solid"/>
                </a:ln>
              </a:rPr>
              <a:t> قد وجد في بعض الأحيان أن الأفكار النهائية تكون قريبة للسطح عند تعليق أو كبح لجام الأحكام</a:t>
            </a:r>
            <a:r>
              <a:rPr lang="en-US" sz="2400" b="1" dirty="0" smtClean="0">
                <a:ln w="10541" cmpd="sng">
                  <a:solidFill>
                    <a:schemeClr val="bg2">
                      <a:lumMod val="25000"/>
                    </a:schemeClr>
                  </a:solidFill>
                  <a:prstDash val="solid"/>
                </a:ln>
              </a:rPr>
              <a:t>.</a:t>
            </a:r>
            <a:br>
              <a:rPr lang="en-US" sz="2400" b="1" dirty="0" smtClean="0">
                <a:ln w="10541" cmpd="sng">
                  <a:solidFill>
                    <a:schemeClr val="bg2">
                      <a:lumMod val="25000"/>
                    </a:schemeClr>
                  </a:solidFill>
                  <a:prstDash val="solid"/>
                </a:ln>
              </a:rPr>
            </a:br>
            <a:r>
              <a:rPr lang="ar-SA" sz="2400" b="1" dirty="0" smtClean="0">
                <a:ln w="10541" cmpd="sng">
                  <a:solidFill>
                    <a:schemeClr val="bg2">
                      <a:lumMod val="25000"/>
                    </a:schemeClr>
                  </a:solidFill>
                  <a:prstDash val="solid"/>
                </a:ln>
                <a:solidFill>
                  <a:schemeClr val="bg2">
                    <a:lumMod val="90000"/>
                  </a:schemeClr>
                </a:solidFill>
              </a:rPr>
              <a:t>2</a:t>
            </a:r>
            <a:r>
              <a:rPr lang="ar-SA" sz="2800" b="1" dirty="0" smtClean="0">
                <a:ln w="10541" cmpd="sng">
                  <a:solidFill>
                    <a:schemeClr val="bg2">
                      <a:lumMod val="25000"/>
                    </a:schemeClr>
                  </a:solidFill>
                  <a:prstDash val="solid"/>
                </a:ln>
                <a:solidFill>
                  <a:schemeClr val="bg2">
                    <a:lumMod val="90000"/>
                  </a:schemeClr>
                </a:solidFill>
              </a:rPr>
              <a:t>-</a:t>
            </a:r>
            <a:r>
              <a:rPr lang="ar-SA" sz="2800" b="1" dirty="0" smtClean="0">
                <a:ln w="10541" cmpd="sng">
                  <a:solidFill>
                    <a:schemeClr val="bg2">
                      <a:lumMod val="25000"/>
                    </a:schemeClr>
                  </a:solidFill>
                  <a:prstDash val="solid"/>
                </a:ln>
              </a:rPr>
              <a:t> </a:t>
            </a:r>
            <a:r>
              <a:rPr lang="ar-SA" sz="2800" b="1" dirty="0" smtClean="0">
                <a:ln w="10541" cmpd="sng">
                  <a:solidFill>
                    <a:schemeClr val="bg2">
                      <a:lumMod val="25000"/>
                    </a:schemeClr>
                  </a:solidFill>
                  <a:prstDash val="solid"/>
                </a:ln>
                <a:solidFill>
                  <a:schemeClr val="bg2">
                    <a:lumMod val="50000"/>
                  </a:schemeClr>
                </a:solidFill>
              </a:rPr>
              <a:t>تشجيع الأفكار الجديدة والمغالية</a:t>
            </a:r>
            <a:r>
              <a:rPr lang="en-US" sz="2400" b="1" dirty="0" smtClean="0">
                <a:ln w="10541" cmpd="sng">
                  <a:solidFill>
                    <a:schemeClr val="bg2">
                      <a:lumMod val="25000"/>
                    </a:schemeClr>
                  </a:solidFill>
                  <a:prstDash val="solid"/>
                </a:ln>
              </a:rPr>
              <a:t/>
            </a:r>
            <a:br>
              <a:rPr lang="en-US" sz="2400" b="1" dirty="0" smtClean="0">
                <a:ln w="10541" cmpd="sng">
                  <a:solidFill>
                    <a:schemeClr val="bg2">
                      <a:lumMod val="25000"/>
                    </a:schemeClr>
                  </a:solidFill>
                  <a:prstDash val="solid"/>
                </a:ln>
              </a:rPr>
            </a:br>
            <a:r>
              <a:rPr lang="ar-SA" sz="2400" b="1" dirty="0" smtClean="0">
                <a:ln w="10541" cmpd="sng">
                  <a:solidFill>
                    <a:schemeClr val="bg2">
                      <a:lumMod val="25000"/>
                    </a:schemeClr>
                  </a:solidFill>
                  <a:prstDash val="solid"/>
                </a:ln>
              </a:rPr>
              <a:t>كما أنه بالإمكان ترويض الفرس الجموح فإن الأفكار الجامحة أو الشاذة يمكن توليفها وتهذيبها بشكل أيسر من إنتاج فكرة صالحة للوهلة الأولى</a:t>
            </a:r>
            <a:r>
              <a:rPr lang="en-US" sz="2400" b="1" dirty="0" smtClean="0">
                <a:ln w="10541" cmpd="sng">
                  <a:solidFill>
                    <a:schemeClr val="bg2">
                      <a:lumMod val="25000"/>
                    </a:schemeClr>
                  </a:solidFill>
                  <a:prstDash val="solid"/>
                </a:ln>
              </a:rPr>
              <a:t>.</a:t>
            </a:r>
            <a:br>
              <a:rPr lang="en-US" sz="2400" b="1" dirty="0" smtClean="0">
                <a:ln w="10541" cmpd="sng">
                  <a:solidFill>
                    <a:schemeClr val="bg2">
                      <a:lumMod val="25000"/>
                    </a:schemeClr>
                  </a:solidFill>
                  <a:prstDash val="solid"/>
                </a:ln>
              </a:rPr>
            </a:br>
            <a:r>
              <a:rPr lang="ar-SA" sz="2400" b="1" dirty="0" smtClean="0">
                <a:ln w="10541" cmpd="sng">
                  <a:solidFill>
                    <a:schemeClr val="bg2">
                      <a:lumMod val="25000"/>
                    </a:schemeClr>
                  </a:solidFill>
                  <a:prstDash val="solid"/>
                </a:ln>
              </a:rPr>
              <a:t>لا توجد أفكار سخيفة أو مضحكة جداً، بل توجد أفكار يمكن الضحك معها لا عليها، وجلسات العصف الذهني تحتم علينا دائماً أن نسجل أي أفكار غريبة أو غير مألوفة، بل </a:t>
            </a:r>
            <a:r>
              <a:rPr lang="ar-SA" sz="2400" b="1" dirty="0" err="1" smtClean="0">
                <a:ln w="10541" cmpd="sng">
                  <a:solidFill>
                    <a:schemeClr val="bg2">
                      <a:lumMod val="25000"/>
                    </a:schemeClr>
                  </a:solidFill>
                  <a:prstDash val="solid"/>
                </a:ln>
              </a:rPr>
              <a:t>و</a:t>
            </a:r>
            <a:r>
              <a:rPr lang="ar-SA" sz="2400" b="1" dirty="0" smtClean="0">
                <a:ln w="10541" cmpd="sng">
                  <a:solidFill>
                    <a:schemeClr val="bg2">
                      <a:lumMod val="25000"/>
                    </a:schemeClr>
                  </a:solidFill>
                  <a:prstDash val="solid"/>
                </a:ln>
              </a:rPr>
              <a:t> نغالي فيها ونمنع الصدام معها أو تسفيهها</a:t>
            </a:r>
            <a:r>
              <a:rPr lang="en-US" sz="2400" b="1" dirty="0" smtClean="0">
                <a:ln w="10541" cmpd="sng">
                  <a:solidFill>
                    <a:schemeClr val="bg2">
                      <a:lumMod val="25000"/>
                    </a:schemeClr>
                  </a:solidFill>
                  <a:prstDash val="solid"/>
                </a:ln>
              </a:rPr>
              <a:t>.</a:t>
            </a:r>
            <a:br>
              <a:rPr lang="en-US" sz="2400" b="1" dirty="0" smtClean="0">
                <a:ln w="10541" cmpd="sng">
                  <a:solidFill>
                    <a:schemeClr val="bg2">
                      <a:lumMod val="25000"/>
                    </a:schemeClr>
                  </a:solidFill>
                  <a:prstDash val="solid"/>
                </a:ln>
              </a:rPr>
            </a:br>
            <a:r>
              <a:rPr lang="ar-SA" sz="2400" b="1" dirty="0" smtClean="0">
                <a:ln w="10541" cmpd="sng">
                  <a:solidFill>
                    <a:schemeClr val="bg2">
                      <a:lumMod val="25000"/>
                    </a:schemeClr>
                  </a:solidFill>
                  <a:prstDash val="solid"/>
                </a:ln>
              </a:rPr>
              <a:t>إن الأفكار الغريبة تسهم بشكل أفضل في إثارة أسلوب جديد في التفكير، ومن السهل ترويضها لصالح الأفكار الأصلية، إذ إن الأفكار الأصلية تحفز بمثل هذه الأفكار</a:t>
            </a:r>
            <a:r>
              <a:rPr lang="en-US" sz="2400" b="1" dirty="0" smtClean="0">
                <a:ln w="10541" cmpd="sng">
                  <a:solidFill>
                    <a:schemeClr val="bg2">
                      <a:lumMod val="25000"/>
                    </a:schemeClr>
                  </a:solidFill>
                  <a:prstDash val="solid"/>
                </a:ln>
              </a:rPr>
              <a:t>.</a:t>
            </a:r>
            <a:endParaRPr lang="ar-SA" sz="2400" b="1" dirty="0">
              <a:ln w="10541" cmpd="sng">
                <a:solidFill>
                  <a:schemeClr val="bg2">
                    <a:lumMod val="25000"/>
                  </a:schemeClr>
                </a:solidFill>
                <a:prstDash val="solid"/>
              </a:ln>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Desktop\header_students.jpg"/>
          <p:cNvPicPr>
            <a:picLocks noChangeAspect="1" noChangeArrowheads="1"/>
          </p:cNvPicPr>
          <p:nvPr/>
        </p:nvPicPr>
        <p:blipFill>
          <a:blip r:embed="rId2" cstate="print">
            <a:lum bright="40000"/>
          </a:blip>
          <a:srcRect/>
          <a:stretch>
            <a:fillRect/>
          </a:stretch>
        </p:blipFill>
        <p:spPr bwMode="auto">
          <a:xfrm flipH="1">
            <a:off x="-1" y="0"/>
            <a:ext cx="9144000" cy="6858000"/>
          </a:xfrm>
          <a:prstGeom prst="rect">
            <a:avLst/>
          </a:prstGeom>
          <a:ln>
            <a:noFill/>
          </a:ln>
          <a:effectLst>
            <a:softEdge rad="112500"/>
          </a:effectLst>
        </p:spPr>
      </p:pic>
      <p:sp>
        <p:nvSpPr>
          <p:cNvPr id="3" name="مستطيل 2"/>
          <p:cNvSpPr/>
          <p:nvPr/>
        </p:nvSpPr>
        <p:spPr>
          <a:xfrm>
            <a:off x="642910" y="142852"/>
            <a:ext cx="8286776" cy="6494085"/>
          </a:xfrm>
          <a:prstGeom prst="rect">
            <a:avLst/>
          </a:prstGeom>
          <a:noFill/>
        </p:spPr>
        <p:txBody>
          <a:bodyPr wrap="square" lIns="91440" tIns="45720" rIns="91440" bIns="45720">
            <a:spAutoFit/>
          </a:bodyPr>
          <a:lstStyle/>
          <a:p>
            <a:r>
              <a:rPr lang="ar-SA" sz="2800" b="1" cap="none" spc="0" dirty="0" smtClean="0">
                <a:ln w="10541" cmpd="sng">
                  <a:solidFill>
                    <a:schemeClr val="bg2">
                      <a:lumMod val="25000"/>
                    </a:schemeClr>
                  </a:solidFill>
                  <a:prstDash val="solid"/>
                </a:ln>
                <a:solidFill>
                  <a:schemeClr val="bg2">
                    <a:lumMod val="90000"/>
                  </a:schemeClr>
                </a:solidFill>
                <a:effectLst/>
              </a:rPr>
              <a:t>3-</a:t>
            </a:r>
            <a:r>
              <a:rPr lang="ar-SA" sz="2800" b="1" cap="none" spc="0" dirty="0" smtClean="0">
                <a:ln w="10541" cmpd="sng">
                  <a:solidFill>
                    <a:schemeClr val="bg2">
                      <a:lumMod val="25000"/>
                    </a:schemeClr>
                  </a:solidFill>
                  <a:prstDash val="solid"/>
                </a:ln>
                <a:effectLst/>
              </a:rPr>
              <a:t> </a:t>
            </a:r>
            <a:r>
              <a:rPr lang="ar-SA" sz="2800" b="1" cap="none" spc="0" dirty="0" smtClean="0">
                <a:ln w="10541" cmpd="sng">
                  <a:solidFill>
                    <a:schemeClr val="bg2">
                      <a:lumMod val="25000"/>
                    </a:schemeClr>
                  </a:solidFill>
                  <a:prstDash val="solid"/>
                </a:ln>
                <a:solidFill>
                  <a:schemeClr val="bg2">
                    <a:lumMod val="50000"/>
                  </a:schemeClr>
                </a:solidFill>
                <a:effectLst/>
              </a:rPr>
              <a:t>تشييد البناء على أفكار الآخرين</a:t>
            </a:r>
            <a:r>
              <a:rPr lang="en-US" sz="2400" b="1" cap="none" spc="0" dirty="0" smtClean="0">
                <a:ln w="10541" cmpd="sng">
                  <a:solidFill>
                    <a:schemeClr val="bg2">
                      <a:lumMod val="25000"/>
                    </a:schemeClr>
                  </a:solidFill>
                  <a:prstDash val="solid"/>
                </a:ln>
                <a:effectLst/>
              </a:rPr>
              <a:t/>
            </a:r>
            <a:br>
              <a:rPr lang="en-US" sz="2400" b="1" cap="none" spc="0" dirty="0" smtClean="0">
                <a:ln w="10541" cmpd="sng">
                  <a:solidFill>
                    <a:schemeClr val="bg2">
                      <a:lumMod val="25000"/>
                    </a:schemeClr>
                  </a:solidFill>
                  <a:prstDash val="solid"/>
                </a:ln>
                <a:effectLst/>
              </a:rPr>
            </a:br>
            <a:r>
              <a:rPr lang="ar-SA" sz="2400" b="1" cap="none" spc="0" dirty="0" smtClean="0">
                <a:ln w="10541" cmpd="sng">
                  <a:solidFill>
                    <a:schemeClr val="bg2">
                      <a:lumMod val="25000"/>
                    </a:schemeClr>
                  </a:solidFill>
                  <a:prstDash val="solid"/>
                </a:ln>
                <a:effectLst/>
              </a:rPr>
              <a:t>أن نكون مستمعين رائعين أمر محمود، وأن نستخدم أفكار الآخرين للبناء عليها واكتشاف الأفكار الرائعة فذلك شرط مطلوب</a:t>
            </a:r>
            <a:r>
              <a:rPr lang="en-US" sz="2400" b="1" cap="none" spc="0" dirty="0" smtClean="0">
                <a:ln w="10541" cmpd="sng">
                  <a:solidFill>
                    <a:schemeClr val="bg2">
                      <a:lumMod val="25000"/>
                    </a:schemeClr>
                  </a:solidFill>
                  <a:prstDash val="solid"/>
                </a:ln>
                <a:effectLst/>
              </a:rPr>
              <a:t>.</a:t>
            </a:r>
            <a:br>
              <a:rPr lang="en-US" sz="2400" b="1" cap="none" spc="0" dirty="0" smtClean="0">
                <a:ln w="10541" cmpd="sng">
                  <a:solidFill>
                    <a:schemeClr val="bg2">
                      <a:lumMod val="25000"/>
                    </a:schemeClr>
                  </a:solidFill>
                  <a:prstDash val="solid"/>
                </a:ln>
                <a:effectLst/>
              </a:rPr>
            </a:br>
            <a:r>
              <a:rPr lang="ar-SA" sz="2400" b="1" cap="none" spc="0" dirty="0" smtClean="0">
                <a:ln w="10541" cmpd="sng">
                  <a:solidFill>
                    <a:schemeClr val="bg2">
                      <a:lumMod val="25000"/>
                    </a:schemeClr>
                  </a:solidFill>
                  <a:prstDash val="solid"/>
                </a:ln>
                <a:effectLst/>
              </a:rPr>
              <a:t>فالأفكار ستترابط مع بعضها البعض، فالجمع بينها سيضيف أفكاراً زائدة لكل فكرة، كما أنه سيحفز الآخرين لطرح أفكارهم الملهمة</a:t>
            </a:r>
            <a:r>
              <a:rPr lang="en-US" sz="2400" b="1" cap="none" spc="0" dirty="0" smtClean="0">
                <a:ln w="10541" cmpd="sng">
                  <a:solidFill>
                    <a:schemeClr val="bg2">
                      <a:lumMod val="25000"/>
                    </a:schemeClr>
                  </a:solidFill>
                  <a:prstDash val="solid"/>
                </a:ln>
                <a:effectLst/>
              </a:rPr>
              <a:t>.</a:t>
            </a:r>
            <a:br>
              <a:rPr lang="en-US" sz="2400" b="1" cap="none" spc="0" dirty="0" smtClean="0">
                <a:ln w="10541" cmpd="sng">
                  <a:solidFill>
                    <a:schemeClr val="bg2">
                      <a:lumMod val="25000"/>
                    </a:schemeClr>
                  </a:solidFill>
                  <a:prstDash val="solid"/>
                </a:ln>
                <a:effectLst/>
              </a:rPr>
            </a:br>
            <a:r>
              <a:rPr lang="ar-SA" sz="2400" b="1" cap="none" spc="0" dirty="0" smtClean="0">
                <a:ln w="10541" cmpd="sng">
                  <a:solidFill>
                    <a:schemeClr val="bg2">
                      <a:lumMod val="25000"/>
                    </a:schemeClr>
                  </a:solidFill>
                  <a:prstDash val="solid"/>
                </a:ln>
                <a:effectLst/>
              </a:rPr>
              <a:t>إن كل فكرة موضوعة في جلسة العصف الذهني لا بد أن يكون لها مبدأ </a:t>
            </a:r>
            <a:r>
              <a:rPr lang="ar-SA" sz="2400" b="1" cap="none" spc="0" dirty="0" err="1" smtClean="0">
                <a:ln w="10541" cmpd="sng">
                  <a:solidFill>
                    <a:schemeClr val="bg2">
                      <a:lumMod val="25000"/>
                    </a:schemeClr>
                  </a:solidFill>
                  <a:prstDash val="solid"/>
                </a:ln>
                <a:effectLst/>
              </a:rPr>
              <a:t>و</a:t>
            </a:r>
            <a:r>
              <a:rPr lang="ar-SA" sz="2400" b="1" cap="none" spc="0" dirty="0" smtClean="0">
                <a:ln w="10541" cmpd="sng">
                  <a:solidFill>
                    <a:schemeClr val="bg2">
                      <a:lumMod val="25000"/>
                    </a:schemeClr>
                  </a:solidFill>
                  <a:prstDash val="solid"/>
                </a:ln>
                <a:effectLst/>
              </a:rPr>
              <a:t> مفهوم تستند إليه، وعدم الاستفادة من هذه الفكرة أو تلك قد يفوت علينا فرصاً </a:t>
            </a:r>
            <a:r>
              <a:rPr lang="ar-SA" sz="2400" b="1" cap="none" spc="0" dirty="0" err="1" smtClean="0">
                <a:ln w="10541" cmpd="sng">
                  <a:solidFill>
                    <a:schemeClr val="bg2">
                      <a:lumMod val="25000"/>
                    </a:schemeClr>
                  </a:solidFill>
                  <a:prstDash val="solid"/>
                </a:ln>
                <a:effectLst/>
              </a:rPr>
              <a:t>و</a:t>
            </a:r>
            <a:r>
              <a:rPr lang="ar-SA" sz="2400" b="1" cap="none" spc="0" dirty="0" smtClean="0">
                <a:ln w="10541" cmpd="sng">
                  <a:solidFill>
                    <a:schemeClr val="bg2">
                      <a:lumMod val="25000"/>
                    </a:schemeClr>
                  </a:solidFill>
                  <a:prstDash val="solid"/>
                </a:ln>
                <a:effectLst/>
              </a:rPr>
              <a:t> يهدر </a:t>
            </a:r>
            <a:r>
              <a:rPr lang="ar-SA" sz="2400" b="1" cap="none" spc="0" dirty="0" err="1" smtClean="0">
                <a:ln w="10541" cmpd="sng">
                  <a:solidFill>
                    <a:schemeClr val="bg2">
                      <a:lumMod val="25000"/>
                    </a:schemeClr>
                  </a:solidFill>
                  <a:prstDash val="solid"/>
                </a:ln>
                <a:effectLst/>
              </a:rPr>
              <a:t>أوقاتاً</a:t>
            </a:r>
            <a:r>
              <a:rPr lang="ar-SA" sz="2400" b="1" cap="none" spc="0" dirty="0" smtClean="0">
                <a:ln w="10541" cmpd="sng">
                  <a:solidFill>
                    <a:schemeClr val="bg2">
                      <a:lumMod val="25000"/>
                    </a:schemeClr>
                  </a:solidFill>
                  <a:prstDash val="solid"/>
                </a:ln>
                <a:effectLst/>
              </a:rPr>
              <a:t> في سبيل الوصول إلى أفكار أصلية، فكما أن الأفكار الغريبة يمكن تحويلها إلى حلول صالحة فإنه في الغالب يكون تبني أفكار الآخرين أسهل من توليد فكرة أصلية تامة</a:t>
            </a:r>
            <a:r>
              <a:rPr lang="en-US" sz="2400" b="1" cap="none" spc="0" dirty="0" smtClean="0">
                <a:ln w="10541" cmpd="sng">
                  <a:solidFill>
                    <a:schemeClr val="bg2">
                      <a:lumMod val="25000"/>
                    </a:schemeClr>
                  </a:solidFill>
                  <a:prstDash val="solid"/>
                </a:ln>
                <a:effectLst/>
              </a:rPr>
              <a:t>.</a:t>
            </a:r>
            <a:br>
              <a:rPr lang="en-US" sz="2400" b="1" cap="none" spc="0" dirty="0" smtClean="0">
                <a:ln w="10541" cmpd="sng">
                  <a:solidFill>
                    <a:schemeClr val="bg2">
                      <a:lumMod val="25000"/>
                    </a:schemeClr>
                  </a:solidFill>
                  <a:prstDash val="solid"/>
                </a:ln>
                <a:effectLst/>
              </a:rPr>
            </a:br>
            <a:r>
              <a:rPr lang="ar-SA" sz="2800" b="1" cap="none" spc="0" dirty="0" smtClean="0">
                <a:ln w="10541" cmpd="sng">
                  <a:solidFill>
                    <a:schemeClr val="bg2">
                      <a:lumMod val="25000"/>
                    </a:schemeClr>
                  </a:solidFill>
                  <a:prstDash val="solid"/>
                </a:ln>
                <a:solidFill>
                  <a:schemeClr val="bg2">
                    <a:lumMod val="90000"/>
                  </a:schemeClr>
                </a:solidFill>
                <a:effectLst/>
              </a:rPr>
              <a:t>4-</a:t>
            </a:r>
            <a:r>
              <a:rPr lang="ar-SA" sz="2800" b="1" cap="none" spc="0" dirty="0" smtClean="0">
                <a:ln w="10541" cmpd="sng">
                  <a:solidFill>
                    <a:schemeClr val="bg2">
                      <a:lumMod val="25000"/>
                    </a:schemeClr>
                  </a:solidFill>
                  <a:prstDash val="solid"/>
                </a:ln>
                <a:effectLst/>
              </a:rPr>
              <a:t> </a:t>
            </a:r>
            <a:r>
              <a:rPr lang="ar-SA" sz="2800" b="1" cap="none" spc="0" dirty="0" smtClean="0">
                <a:ln w="10541" cmpd="sng">
                  <a:solidFill>
                    <a:schemeClr val="bg2">
                      <a:lumMod val="25000"/>
                    </a:schemeClr>
                  </a:solidFill>
                  <a:prstDash val="solid"/>
                </a:ln>
                <a:solidFill>
                  <a:schemeClr val="bg2">
                    <a:lumMod val="50000"/>
                  </a:schemeClr>
                </a:solidFill>
                <a:effectLst/>
              </a:rPr>
              <a:t>الكم مقدم على الكيف والنوع</a:t>
            </a:r>
            <a:r>
              <a:rPr lang="en-US" sz="2400" b="1" cap="none" spc="0" dirty="0" smtClean="0">
                <a:ln w="10541" cmpd="sng">
                  <a:solidFill>
                    <a:schemeClr val="bg2">
                      <a:lumMod val="25000"/>
                    </a:schemeClr>
                  </a:solidFill>
                  <a:prstDash val="solid"/>
                </a:ln>
                <a:effectLst/>
              </a:rPr>
              <a:t/>
            </a:r>
            <a:br>
              <a:rPr lang="en-US" sz="2400" b="1" cap="none" spc="0" dirty="0" smtClean="0">
                <a:ln w="10541" cmpd="sng">
                  <a:solidFill>
                    <a:schemeClr val="bg2">
                      <a:lumMod val="25000"/>
                    </a:schemeClr>
                  </a:solidFill>
                  <a:prstDash val="solid"/>
                </a:ln>
                <a:effectLst/>
              </a:rPr>
            </a:br>
            <a:r>
              <a:rPr lang="ar-SA" sz="2400" b="1" cap="none" spc="0" dirty="0" smtClean="0">
                <a:ln w="10541" cmpd="sng">
                  <a:solidFill>
                    <a:schemeClr val="bg2">
                      <a:lumMod val="25000"/>
                    </a:schemeClr>
                  </a:solidFill>
                  <a:prstDash val="solid"/>
                </a:ln>
                <a:effectLst/>
              </a:rPr>
              <a:t>إن جلسة العصف الذهني تعتمد بالدرجة الأولى على توليد أكبر عدد ممكن من الأفكار، ومن هذه الأفكار المولدة ستكون هناك فرصة كبيرة للوصول إلى الأفكار الرائعة. ومهمتنا هنا أن نتعود اصطياد كل الأفكار في غير تفضيل أو وصف، وجمع أكبر قدر منها، فالانسياب المتدفق للأفكار يقلل الرغبة في التقويم، ويساعد على فقد </a:t>
            </a:r>
            <a:r>
              <a:rPr lang="ar-SA" sz="2400" b="1" cap="none" spc="0" dirty="0" err="1" smtClean="0">
                <a:ln w="10541" cmpd="sng">
                  <a:solidFill>
                    <a:schemeClr val="bg2">
                      <a:lumMod val="25000"/>
                    </a:schemeClr>
                  </a:solidFill>
                  <a:prstDash val="solid"/>
                </a:ln>
                <a:effectLst/>
              </a:rPr>
              <a:t>كوابح</a:t>
            </a:r>
            <a:r>
              <a:rPr lang="ar-SA" sz="2400" b="1" cap="none" spc="0" dirty="0" smtClean="0">
                <a:ln w="10541" cmpd="sng">
                  <a:solidFill>
                    <a:schemeClr val="bg2">
                      <a:lumMod val="25000"/>
                    </a:schemeClr>
                  </a:solidFill>
                  <a:prstDash val="solid"/>
                </a:ln>
                <a:effectLst/>
              </a:rPr>
              <a:t> الأفكار، </a:t>
            </a:r>
            <a:r>
              <a:rPr lang="ar-SA" sz="2400" b="1" cap="none" spc="0" dirty="0" err="1" smtClean="0">
                <a:ln w="10541" cmpd="sng">
                  <a:solidFill>
                    <a:schemeClr val="bg2">
                      <a:lumMod val="25000"/>
                    </a:schemeClr>
                  </a:solidFill>
                  <a:prstDash val="solid"/>
                </a:ln>
                <a:effectLst/>
              </a:rPr>
              <a:t>و</a:t>
            </a:r>
            <a:r>
              <a:rPr lang="ar-SA" sz="2400" b="1" cap="none" spc="0" dirty="0" smtClean="0">
                <a:ln w="10541" cmpd="sng">
                  <a:solidFill>
                    <a:schemeClr val="bg2">
                      <a:lumMod val="25000"/>
                    </a:schemeClr>
                  </a:solidFill>
                  <a:prstDash val="solid"/>
                </a:ln>
                <a:effectLst/>
              </a:rPr>
              <a:t> قد قيل إن الأفكار الرائعة تأتي مع القوائم الكبيرة للأفكار المولدة، والكم يولد الكيف </a:t>
            </a:r>
            <a:r>
              <a:rPr lang="ar-SA" sz="2400" b="1" cap="none" spc="0" dirty="0" err="1" smtClean="0">
                <a:ln w="10541" cmpd="sng">
                  <a:solidFill>
                    <a:schemeClr val="bg2">
                      <a:lumMod val="25000"/>
                    </a:schemeClr>
                  </a:solidFill>
                  <a:prstDash val="solid"/>
                </a:ln>
                <a:effectLst/>
              </a:rPr>
              <a:t>و</a:t>
            </a:r>
            <a:r>
              <a:rPr lang="ar-SA" sz="2400" b="1" cap="none" spc="0" dirty="0" smtClean="0">
                <a:ln w="10541" cmpd="sng">
                  <a:solidFill>
                    <a:schemeClr val="bg2">
                      <a:lumMod val="25000"/>
                    </a:schemeClr>
                  </a:solidFill>
                  <a:prstDash val="solid"/>
                </a:ln>
                <a:effectLst/>
              </a:rPr>
              <a:t> النوع</a:t>
            </a:r>
            <a:endParaRPr lang="ar-SA" sz="2400" b="1" cap="none" spc="0" dirty="0">
              <a:ln w="10541" cmpd="sng">
                <a:solidFill>
                  <a:schemeClr val="bg2">
                    <a:lumMod val="25000"/>
                  </a:schemeClr>
                </a:solidFill>
                <a:prstDash val="solid"/>
              </a:ln>
              <a:effectLst/>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الناقد والعبقري للأستاذ عبد الرزاق\17908.jpg"/>
          <p:cNvPicPr>
            <a:picLocks noChangeAspect="1" noChangeArrowheads="1"/>
          </p:cNvPicPr>
          <p:nvPr/>
        </p:nvPicPr>
        <p:blipFill>
          <a:blip r:embed="rId2" cstate="print"/>
          <a:srcRect/>
          <a:stretch>
            <a:fillRect/>
          </a:stretch>
        </p:blipFill>
        <p:spPr bwMode="auto">
          <a:xfrm flipH="1">
            <a:off x="-2" y="0"/>
            <a:ext cx="9144002" cy="6858000"/>
          </a:xfrm>
          <a:prstGeom prst="rect">
            <a:avLst/>
          </a:prstGeom>
          <a:ln>
            <a:noFill/>
          </a:ln>
          <a:effectLst>
            <a:softEdge rad="112500"/>
          </a:effectLst>
        </p:spPr>
      </p:pic>
      <p:graphicFrame>
        <p:nvGraphicFramePr>
          <p:cNvPr id="4" name="جدول 3"/>
          <p:cNvGraphicFramePr>
            <a:graphicFrameLocks noGrp="1"/>
          </p:cNvGraphicFramePr>
          <p:nvPr/>
        </p:nvGraphicFramePr>
        <p:xfrm>
          <a:off x="142844" y="571480"/>
          <a:ext cx="8858312" cy="1087913"/>
        </p:xfrm>
        <a:graphic>
          <a:graphicData uri="http://schemas.openxmlformats.org/drawingml/2006/table">
            <a:tbl>
              <a:tblPr/>
              <a:tblGrid>
                <a:gridCol w="8858312"/>
              </a:tblGrid>
              <a:tr h="737393">
                <a:tc>
                  <a:txBody>
                    <a:bodyPr/>
                    <a:lstStyle/>
                    <a:p>
                      <a:pPr marL="685800" indent="-228600" algn="l" rtl="1">
                        <a:lnSpc>
                          <a:spcPct val="115000"/>
                        </a:lnSpc>
                        <a:spcAft>
                          <a:spcPts val="0"/>
                        </a:spcAft>
                        <a:tabLst>
                          <a:tab pos="6309360" algn="r"/>
                        </a:tabLst>
                      </a:pPr>
                      <a:endParaRPr lang="en-US" sz="1100" dirty="0">
                        <a:latin typeface="Calibri"/>
                        <a:ea typeface="Calibri"/>
                        <a:cs typeface="Arial"/>
                      </a:endParaRPr>
                    </a:p>
                    <a:p>
                      <a:pPr algn="l" rtl="1">
                        <a:lnSpc>
                          <a:spcPct val="115000"/>
                        </a:lnSpc>
                        <a:spcAft>
                          <a:spcPts val="0"/>
                        </a:spcAft>
                      </a:pPr>
                      <a:r>
                        <a:rPr lang="en-US" sz="2000" b="1" dirty="0">
                          <a:solidFill>
                            <a:srgbClr val="1F497D"/>
                          </a:solidFill>
                          <a:latin typeface="Benguiat Bk BT"/>
                          <a:ea typeface="Calibri"/>
                          <a:cs typeface="Arial"/>
                        </a:rPr>
                        <a:t>THINKING LIKE A GENIUS    </a:t>
                      </a:r>
                      <a:endParaRPr lang="en-US" sz="1100" dirty="0">
                        <a:latin typeface="Calibri"/>
                        <a:ea typeface="Calibri"/>
                        <a:cs typeface="Arial"/>
                      </a:endParaRPr>
                    </a:p>
                  </a:txBody>
                  <a:tcPr marL="55418" marR="55418" marT="0" marB="0">
                    <a:lnL>
                      <a:noFill/>
                    </a:lnL>
                    <a:lnR>
                      <a:noFill/>
                    </a:lnR>
                    <a:lnT>
                      <a:noFill/>
                    </a:lnT>
                    <a:lnB w="76200" cap="flat" cmpd="sng" algn="ctr">
                      <a:solidFill>
                        <a:srgbClr val="92D050"/>
                      </a:solidFill>
                      <a:prstDash val="solid"/>
                      <a:round/>
                      <a:headEnd type="none" w="med" len="med"/>
                      <a:tailEnd type="none" w="med" len="med"/>
                    </a:lnB>
                    <a:noFill/>
                  </a:tcPr>
                </a:tc>
              </a:tr>
              <a:tr h="262715">
                <a:tc>
                  <a:txBody>
                    <a:bodyPr/>
                    <a:lstStyle/>
                    <a:p>
                      <a:pPr marL="685800" marR="434340" indent="-228600" algn="l" rtl="1">
                        <a:lnSpc>
                          <a:spcPct val="115000"/>
                        </a:lnSpc>
                        <a:spcAft>
                          <a:spcPts val="1000"/>
                        </a:spcAft>
                      </a:pPr>
                      <a:r>
                        <a:rPr lang="en-US" sz="2000" b="1" dirty="0">
                          <a:solidFill>
                            <a:srgbClr val="1F497D"/>
                          </a:solidFill>
                          <a:latin typeface="Benguiat Bk BT"/>
                          <a:ea typeface="Calibri"/>
                          <a:cs typeface="Arial"/>
                        </a:rPr>
                        <a:t>GRADE</a:t>
                      </a:r>
                      <a:r>
                        <a:rPr lang="en-US" sz="2000" b="1" dirty="0">
                          <a:solidFill>
                            <a:srgbClr val="92D050"/>
                          </a:solidFill>
                          <a:latin typeface="Benguiat Bk BT"/>
                          <a:ea typeface="Calibri"/>
                          <a:cs typeface="Arial"/>
                        </a:rPr>
                        <a:t> 11 </a:t>
                      </a:r>
                      <a:r>
                        <a:rPr lang="en-US" sz="2000" b="1" dirty="0">
                          <a:solidFill>
                            <a:srgbClr val="1F497D"/>
                          </a:solidFill>
                          <a:latin typeface="Benguiat Bk BT"/>
                          <a:ea typeface="Calibri"/>
                          <a:cs typeface="Arial"/>
                        </a:rPr>
                        <a:t>LESSON</a:t>
                      </a:r>
                      <a:r>
                        <a:rPr lang="en-US" sz="2000" b="1" dirty="0">
                          <a:solidFill>
                            <a:srgbClr val="92D050"/>
                          </a:solidFill>
                          <a:latin typeface="Benguiat Bk BT"/>
                          <a:ea typeface="Calibri"/>
                          <a:cs typeface="Arial"/>
                        </a:rPr>
                        <a:t> 36</a:t>
                      </a:r>
                      <a:endParaRPr lang="en-US" sz="1100" dirty="0">
                        <a:latin typeface="Calibri"/>
                        <a:ea typeface="Calibri"/>
                        <a:cs typeface="Arial"/>
                      </a:endParaRPr>
                    </a:p>
                  </a:txBody>
                  <a:tcPr marL="55418" marR="55418" marT="0" marB="0">
                    <a:lnL>
                      <a:noFill/>
                    </a:lnL>
                    <a:lnR>
                      <a:noFill/>
                    </a:lnR>
                    <a:lnT w="76200" cap="flat" cmpd="sng" algn="ctr">
                      <a:solidFill>
                        <a:srgbClr val="92D050"/>
                      </a:solidFill>
                      <a:prstDash val="solid"/>
                      <a:round/>
                      <a:headEnd type="none" w="med" len="med"/>
                      <a:tailEnd type="none" w="med" len="med"/>
                    </a:lnT>
                    <a:lnB>
                      <a:noFill/>
                    </a:lnB>
                    <a:noFill/>
                  </a:tcPr>
                </a:tc>
              </a:tr>
            </a:tbl>
          </a:graphicData>
        </a:graphic>
      </p:graphicFrame>
      <p:sp>
        <p:nvSpPr>
          <p:cNvPr id="5" name="مستطيل 4"/>
          <p:cNvSpPr/>
          <p:nvPr/>
        </p:nvSpPr>
        <p:spPr>
          <a:xfrm rot="337975">
            <a:off x="4750688" y="4334303"/>
            <a:ext cx="393569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5400" b="1" cap="none" spc="0" dirty="0" smtClean="0">
                <a:ln w="50800"/>
                <a:effectLst/>
                <a:cs typeface="Akhbar MT" pitchFamily="2" charset="-78"/>
              </a:rPr>
              <a:t>التفكير مثل العباقرة</a:t>
            </a:r>
            <a:endParaRPr lang="ar-SA" sz="5400" b="1" cap="none" spc="0" dirty="0">
              <a:ln w="50800"/>
              <a:effectLst/>
              <a:cs typeface="Akhbar MT" pitchFamily="2" charset="-78"/>
            </a:endParaRPr>
          </a:p>
        </p:txBody>
      </p:sp>
      <p:pic>
        <p:nvPicPr>
          <p:cNvPr id="1027" name="Picture 2" descr="MPj04365080000[1]"/>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7327900" y="1357298"/>
            <a:ext cx="1816100" cy="1828800"/>
          </a:xfrm>
          <a:prstGeom prst="ellipse">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3000" fill="hold"/>
                                        <p:tgtEl>
                                          <p:spTgt spid="5">
                                            <p:txEl>
                                              <p:pRg st="0" end="0"/>
                                            </p:txEl>
                                          </p:spTgt>
                                        </p:tgtEl>
                                        <p:attrNameLst>
                                          <p:attrName>style.color</p:attrName>
                                        </p:attrNameLst>
                                      </p:cBhvr>
                                      <p:by>
                                        <p:hsl h="7200000" s="0" l="0"/>
                                      </p:by>
                                    </p:animClr>
                                    <p:animClr clrSpc="hsl" dir="cw">
                                      <p:cBhvr>
                                        <p:cTn id="7" dur="3000" fill="hold"/>
                                        <p:tgtEl>
                                          <p:spTgt spid="5">
                                            <p:txEl>
                                              <p:pRg st="0" end="0"/>
                                            </p:txEl>
                                          </p:spTgt>
                                        </p:tgtEl>
                                        <p:attrNameLst>
                                          <p:attrName>fillcolor</p:attrName>
                                        </p:attrNameLst>
                                      </p:cBhvr>
                                      <p:by>
                                        <p:hsl h="7200000" s="0" l="0"/>
                                      </p:by>
                                    </p:animClr>
                                    <p:animClr clrSpc="hsl" dir="cw">
                                      <p:cBhvr>
                                        <p:cTn id="8" dur="3000" fill="hold"/>
                                        <p:tgtEl>
                                          <p:spTgt spid="5">
                                            <p:txEl>
                                              <p:pRg st="0" end="0"/>
                                            </p:txEl>
                                          </p:spTgt>
                                        </p:tgtEl>
                                        <p:attrNameLst>
                                          <p:attrName>stroke.color</p:attrName>
                                        </p:attrNameLst>
                                      </p:cBhvr>
                                      <p:by>
                                        <p:hsl h="7200000" s="0" l="0"/>
                                      </p:by>
                                    </p:animClr>
                                    <p:set>
                                      <p:cBhvr>
                                        <p:cTn id="9" dur="3000" fill="hold"/>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5">
                                            <p:txEl>
                                              <p:pRg st="0" end="0"/>
                                            </p:txEl>
                                          </p:spTgt>
                                        </p:tgtEl>
                                        <p:attrNameLst>
                                          <p:attrName>style.color</p:attrName>
                                        </p:attrNameLst>
                                      </p:cBhvr>
                                      <p:to>
                                        <a:schemeClr val="accent2"/>
                                      </p:to>
                                    </p:animClr>
                                    <p:animClr clrSpc="rgb" dir="cw">
                                      <p:cBhvr>
                                        <p:cTn id="14" dur="500" fill="hold"/>
                                        <p:tgtEl>
                                          <p:spTgt spid="5">
                                            <p:txEl>
                                              <p:pRg st="0" end="0"/>
                                            </p:txEl>
                                          </p:spTgt>
                                        </p:tgtEl>
                                        <p:attrNameLst>
                                          <p:attrName>fillcolor</p:attrName>
                                        </p:attrNameLst>
                                      </p:cBhvr>
                                      <p:to>
                                        <a:schemeClr val="accent2"/>
                                      </p:to>
                                    </p:animClr>
                                    <p:set>
                                      <p:cBhvr>
                                        <p:cTn id="15" dur="500" fill="hold"/>
                                        <p:tgtEl>
                                          <p:spTgt spid="5">
                                            <p:txEl>
                                              <p:pRg st="0" end="0"/>
                                            </p:txEl>
                                          </p:spTgt>
                                        </p:tgtEl>
                                        <p:attrNameLst>
                                          <p:attrName>fill.type</p:attrName>
                                        </p:attrNameLst>
                                      </p:cBhvr>
                                      <p:to>
                                        <p:strVal val="solid"/>
                                      </p:to>
                                    </p:set>
                                    <p:set>
                                      <p:cBhvr>
                                        <p:cTn id="16" dur="500" fill="hold"/>
                                        <p:tgtEl>
                                          <p:spTgt spid="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الناقد والعبقري للأستاذ عبد الرزاق\98494281it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3" name="Rectangle 1"/>
          <p:cNvSpPr>
            <a:spLocks noChangeArrowheads="1"/>
          </p:cNvSpPr>
          <p:nvPr/>
        </p:nvSpPr>
        <p:spPr bwMode="auto">
          <a:xfrm>
            <a:off x="500034" y="142852"/>
            <a:ext cx="864396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strike="noStrike" cap="none" normalizeH="0" baseline="0" dirty="0" smtClean="0">
                <a:ln>
                  <a:noFill/>
                </a:ln>
                <a:solidFill>
                  <a:srgbClr val="ED73D6"/>
                </a:solidFill>
                <a:effectLst/>
                <a:latin typeface="Calibri" pitchFamily="34" charset="0"/>
                <a:ea typeface="Calibri" pitchFamily="34" charset="0"/>
                <a:cs typeface="Arial" pitchFamily="34" charset="0"/>
              </a:rPr>
              <a:t>الوقت المطلوب   </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strike="noStrike" cap="none" normalizeH="0" baseline="0" dirty="0" smtClean="0">
                <a:ln>
                  <a:noFill/>
                </a:ln>
                <a:solidFill>
                  <a:schemeClr val="tx1"/>
                </a:solidFill>
                <a:effectLst/>
                <a:latin typeface="Calibri" pitchFamily="34" charset="0"/>
                <a:ea typeface="Calibri" pitchFamily="34" charset="0"/>
                <a:cs typeface="Arial" pitchFamily="34" charset="0"/>
              </a:rPr>
              <a:t>30 - 50 دقيقه .</a:t>
            </a:r>
            <a:endParaRPr kumimoji="0" lang="en-US" sz="1050" b="1" i="0"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strike="noStrike" cap="none" normalizeH="0" baseline="0" dirty="0" smtClean="0">
                <a:ln>
                  <a:noFill/>
                </a:ln>
                <a:solidFill>
                  <a:srgbClr val="ED73D6"/>
                </a:solidFill>
                <a:effectLst/>
                <a:latin typeface="Calibri" pitchFamily="34" charset="0"/>
                <a:ea typeface="Calibri" pitchFamily="34" charset="0"/>
                <a:cs typeface="Arial" pitchFamily="34" charset="0"/>
              </a:rPr>
              <a:t>معايير المحتوى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الطلاب سوف يكتسبون السلوك ، المعرفة والمهارات التي تشارك في فعالية التعليم في المدرسة وفي حياتهم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strike="noStrike" cap="none" normalizeH="0" baseline="0" dirty="0" smtClean="0">
                <a:ln>
                  <a:noFill/>
                </a:ln>
                <a:solidFill>
                  <a:srgbClr val="ED73D6"/>
                </a:solidFill>
                <a:effectLst/>
                <a:latin typeface="Calibri" pitchFamily="34" charset="0"/>
                <a:ea typeface="Calibri" pitchFamily="34" charset="0"/>
                <a:cs typeface="Arial" pitchFamily="34" charset="0"/>
              </a:rPr>
              <a:t>مؤشرات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strike="noStrike" cap="none" normalizeH="0" baseline="0" dirty="0" smtClean="0">
                <a:ln>
                  <a:noFill/>
                </a:ln>
                <a:solidFill>
                  <a:schemeClr val="accent2">
                    <a:lumMod val="50000"/>
                  </a:schemeClr>
                </a:solidFill>
                <a:effectLst/>
                <a:latin typeface="Calibri" pitchFamily="34" charset="0"/>
                <a:ea typeface="Calibri" pitchFamily="34" charset="0"/>
                <a:cs typeface="Arial" pitchFamily="34" charset="0"/>
              </a:rPr>
              <a:t> </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الطلاب سوف يوضحون القدرة على استخدام الفعالية المتنوعة والتفكير الإبداعي والتعليم الاستراتيجي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strike="noStrike" cap="none" normalizeH="0" baseline="0" dirty="0" smtClean="0">
                <a:ln>
                  <a:noFill/>
                </a:ln>
                <a:solidFill>
                  <a:srgbClr val="ED73D6"/>
                </a:solidFill>
                <a:effectLst/>
                <a:latin typeface="Calibri" pitchFamily="34" charset="0"/>
                <a:ea typeface="Calibri" pitchFamily="34" charset="0"/>
                <a:cs typeface="Arial" pitchFamily="34" charset="0"/>
              </a:rPr>
              <a:t>الهدف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strike="noStrike" cap="none" normalizeH="0" baseline="0" dirty="0" smtClean="0">
                <a:ln>
                  <a:noFill/>
                </a:ln>
                <a:solidFill>
                  <a:schemeClr val="accent2">
                    <a:lumMod val="50000"/>
                  </a:schemeClr>
                </a:solidFill>
                <a:effectLst/>
                <a:latin typeface="Calibri" pitchFamily="34" charset="0"/>
                <a:ea typeface="Calibri" pitchFamily="34" charset="0"/>
                <a:cs typeface="Arial" pitchFamily="34" charset="0"/>
              </a:rPr>
              <a:t> </a:t>
            </a:r>
            <a:r>
              <a:rPr kumimoji="0" lang="ar-SA" sz="2000" b="1" i="0" strike="noStrike" cap="none" normalizeH="0" baseline="0" dirty="0" smtClean="0">
                <a:ln>
                  <a:noFill/>
                </a:ln>
                <a:solidFill>
                  <a:schemeClr val="tx1"/>
                </a:solidFill>
                <a:effectLst/>
                <a:latin typeface="Calibri" pitchFamily="34" charset="0"/>
                <a:ea typeface="Calibri" pitchFamily="34" charset="0"/>
                <a:cs typeface="Arial" pitchFamily="34" charset="0"/>
              </a:rPr>
              <a:t>الطلاب سوف يناقشون الاستراتيجيات ثم يستطيعون التفكير مثل العباقرة .</a:t>
            </a:r>
            <a:endParaRPr kumimoji="0" lang="en-US" sz="1050" b="1" i="0"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strike="noStrike" cap="none" normalizeH="0" baseline="0" dirty="0" smtClean="0">
                <a:ln>
                  <a:noFill/>
                </a:ln>
                <a:solidFill>
                  <a:srgbClr val="ED73D6"/>
                </a:solidFill>
                <a:effectLst/>
                <a:latin typeface="Calibri" pitchFamily="34" charset="0"/>
                <a:ea typeface="Calibri" pitchFamily="34" charset="0"/>
                <a:cs typeface="Arial" pitchFamily="34" charset="0"/>
              </a:rPr>
              <a:t>بيانات النشاط  </a:t>
            </a:r>
            <a:endParaRPr kumimoji="0" lang="en-US" sz="1100" b="1" i="0" strike="noStrike" cap="none" normalizeH="0" baseline="0" dirty="0" smtClean="0">
              <a:ln>
                <a:noFill/>
              </a:ln>
              <a:solidFill>
                <a:srgbClr val="ED73D6"/>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الطلاب سوف يشاركون في نقاشات المجموعة بما يتعلق بالتوصيات الإستراتيجية وترجمة الأمثال الرمزية                                                                        ( النوادر والحِكم ، والقصص والروايات والأساطير ) بما يتعلق بالتفكير مثل العباقرة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ar-SA" sz="2400" b="1" i="0" strike="noStrike" cap="none" normalizeH="0" baseline="0" dirty="0" smtClean="0">
                <a:ln>
                  <a:noFill/>
                </a:ln>
                <a:solidFill>
                  <a:srgbClr val="ED73D6"/>
                </a:solidFill>
                <a:effectLst/>
                <a:latin typeface="Calibri" pitchFamily="34" charset="0"/>
                <a:ea typeface="Calibri" pitchFamily="34" charset="0"/>
                <a:cs typeface="Arial" pitchFamily="34" charset="0"/>
              </a:rPr>
              <a:t>المواد </a:t>
            </a:r>
            <a:r>
              <a:rPr kumimoji="0" lang="ar-SA" sz="2000" b="1" i="0" strike="noStrike" cap="none" normalizeH="0" baseline="0" dirty="0" smtClean="0">
                <a:ln>
                  <a:noFill/>
                </a:ln>
                <a:solidFill>
                  <a:srgbClr val="ED73D6"/>
                </a:solidFill>
                <a:effectLst/>
                <a:latin typeface="Calibri" pitchFamily="34" charset="0"/>
                <a:ea typeface="Calibri" pitchFamily="34" charset="0"/>
                <a:cs typeface="Arial" pitchFamily="34" charset="0"/>
              </a:rPr>
              <a:t> </a:t>
            </a:r>
            <a:endParaRPr kumimoji="0" lang="en-US" sz="1050" b="1" i="0" strike="noStrike" cap="none" normalizeH="0" baseline="0" dirty="0" smtClean="0">
              <a:ln>
                <a:noFill/>
              </a:ln>
              <a:solidFill>
                <a:srgbClr val="ED73D6"/>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قلم حبر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سبورة طباشير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Handout1</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نشرات توزيع الاستراتيجيات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Handout2</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نشرات توزيع الأمثال الرمزية .</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073">
                                            <p:txEl>
                                              <p:pRg st="0" end="0"/>
                                            </p:txEl>
                                          </p:spTgt>
                                        </p:tgtEl>
                                        <p:attrNameLst>
                                          <p:attrName>style.visibility</p:attrName>
                                        </p:attrNameLst>
                                      </p:cBhvr>
                                      <p:to>
                                        <p:strVal val="visible"/>
                                      </p:to>
                                    </p:set>
                                    <p:anim calcmode="lin" valueType="num">
                                      <p:cBhvr>
                                        <p:cTn id="7" dur="2000" fill="hold"/>
                                        <p:tgtEl>
                                          <p:spTgt spid="307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307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307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30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073">
                                            <p:txEl>
                                              <p:pRg st="1" end="1"/>
                                            </p:txEl>
                                          </p:spTgt>
                                        </p:tgtEl>
                                        <p:attrNameLst>
                                          <p:attrName>style.visibility</p:attrName>
                                        </p:attrNameLst>
                                      </p:cBhvr>
                                      <p:to>
                                        <p:strVal val="visible"/>
                                      </p:to>
                                    </p:set>
                                    <p:animEffect transition="in" filter="circle(in)">
                                      <p:cBhvr>
                                        <p:cTn id="15" dur="2000"/>
                                        <p:tgtEl>
                                          <p:spTgt spid="307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3073">
                                            <p:txEl>
                                              <p:pRg st="2" end="2"/>
                                            </p:txEl>
                                          </p:spTgt>
                                        </p:tgtEl>
                                        <p:attrNameLst>
                                          <p:attrName>style.visibility</p:attrName>
                                        </p:attrNameLst>
                                      </p:cBhvr>
                                      <p:to>
                                        <p:strVal val="visible"/>
                                      </p:to>
                                    </p:set>
                                    <p:anim calcmode="lin" valueType="num">
                                      <p:cBhvr>
                                        <p:cTn id="20" dur="2000" fill="hold"/>
                                        <p:tgtEl>
                                          <p:spTgt spid="307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2000" fill="hold"/>
                                        <p:tgtEl>
                                          <p:spTgt spid="307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2000" fill="hold"/>
                                        <p:tgtEl>
                                          <p:spTgt spid="307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2000" fill="hold"/>
                                        <p:tgtEl>
                                          <p:spTgt spid="307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073">
                                            <p:txEl>
                                              <p:pRg st="3" end="3"/>
                                            </p:txEl>
                                          </p:spTgt>
                                        </p:tgtEl>
                                        <p:attrNameLst>
                                          <p:attrName>style.visibility</p:attrName>
                                        </p:attrNameLst>
                                      </p:cBhvr>
                                      <p:to>
                                        <p:strVal val="visible"/>
                                      </p:to>
                                    </p:set>
                                    <p:animEffect transition="in" filter="circle(in)">
                                      <p:cBhvr>
                                        <p:cTn id="28" dur="2000"/>
                                        <p:tgtEl>
                                          <p:spTgt spid="307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3073">
                                            <p:txEl>
                                              <p:pRg st="4" end="4"/>
                                            </p:txEl>
                                          </p:spTgt>
                                        </p:tgtEl>
                                        <p:attrNameLst>
                                          <p:attrName>style.visibility</p:attrName>
                                        </p:attrNameLst>
                                      </p:cBhvr>
                                      <p:to>
                                        <p:strVal val="visible"/>
                                      </p:to>
                                    </p:set>
                                    <p:anim calcmode="lin" valueType="num">
                                      <p:cBhvr>
                                        <p:cTn id="33" dur="2000" fill="hold"/>
                                        <p:tgtEl>
                                          <p:spTgt spid="307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2000" fill="hold"/>
                                        <p:tgtEl>
                                          <p:spTgt spid="307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2000" fill="hold"/>
                                        <p:tgtEl>
                                          <p:spTgt spid="307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2000" fill="hold"/>
                                        <p:tgtEl>
                                          <p:spTgt spid="307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073">
                                            <p:txEl>
                                              <p:pRg st="5" end="5"/>
                                            </p:txEl>
                                          </p:spTgt>
                                        </p:tgtEl>
                                        <p:attrNameLst>
                                          <p:attrName>style.visibility</p:attrName>
                                        </p:attrNameLst>
                                      </p:cBhvr>
                                      <p:to>
                                        <p:strVal val="visible"/>
                                      </p:to>
                                    </p:set>
                                    <p:animEffect transition="in" filter="circle(in)">
                                      <p:cBhvr>
                                        <p:cTn id="41" dur="2000"/>
                                        <p:tgtEl>
                                          <p:spTgt spid="307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nodeType="clickEffect">
                                  <p:stCondLst>
                                    <p:cond delay="0"/>
                                  </p:stCondLst>
                                  <p:childTnLst>
                                    <p:set>
                                      <p:cBhvr>
                                        <p:cTn id="45" dur="1" fill="hold">
                                          <p:stCondLst>
                                            <p:cond delay="0"/>
                                          </p:stCondLst>
                                        </p:cTn>
                                        <p:tgtEl>
                                          <p:spTgt spid="3073">
                                            <p:txEl>
                                              <p:pRg st="6" end="6"/>
                                            </p:txEl>
                                          </p:spTgt>
                                        </p:tgtEl>
                                        <p:attrNameLst>
                                          <p:attrName>style.visibility</p:attrName>
                                        </p:attrNameLst>
                                      </p:cBhvr>
                                      <p:to>
                                        <p:strVal val="visible"/>
                                      </p:to>
                                    </p:set>
                                    <p:anim calcmode="lin" valueType="num">
                                      <p:cBhvr>
                                        <p:cTn id="46" dur="2000" fill="hold"/>
                                        <p:tgtEl>
                                          <p:spTgt spid="307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2000" fill="hold"/>
                                        <p:tgtEl>
                                          <p:spTgt spid="307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2000" fill="hold"/>
                                        <p:tgtEl>
                                          <p:spTgt spid="307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2000" fill="hold"/>
                                        <p:tgtEl>
                                          <p:spTgt spid="307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3073">
                                            <p:txEl>
                                              <p:pRg st="7" end="7"/>
                                            </p:txEl>
                                          </p:spTgt>
                                        </p:tgtEl>
                                        <p:attrNameLst>
                                          <p:attrName>style.visibility</p:attrName>
                                        </p:attrNameLst>
                                      </p:cBhvr>
                                      <p:to>
                                        <p:strVal val="visible"/>
                                      </p:to>
                                    </p:set>
                                    <p:animEffect transition="in" filter="circle(in)">
                                      <p:cBhvr>
                                        <p:cTn id="54" dur="2000"/>
                                        <p:tgtEl>
                                          <p:spTgt spid="307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9" presetClass="entr" presetSubtype="0" accel="100000" fill="hold" nodeType="clickEffect">
                                  <p:stCondLst>
                                    <p:cond delay="0"/>
                                  </p:stCondLst>
                                  <p:childTnLst>
                                    <p:set>
                                      <p:cBhvr>
                                        <p:cTn id="58" dur="1" fill="hold">
                                          <p:stCondLst>
                                            <p:cond delay="0"/>
                                          </p:stCondLst>
                                        </p:cTn>
                                        <p:tgtEl>
                                          <p:spTgt spid="3073">
                                            <p:txEl>
                                              <p:pRg st="8" end="8"/>
                                            </p:txEl>
                                          </p:spTgt>
                                        </p:tgtEl>
                                        <p:attrNameLst>
                                          <p:attrName>style.visibility</p:attrName>
                                        </p:attrNameLst>
                                      </p:cBhvr>
                                      <p:to>
                                        <p:strVal val="visible"/>
                                      </p:to>
                                    </p:set>
                                    <p:anim calcmode="lin" valueType="num">
                                      <p:cBhvr>
                                        <p:cTn id="59" dur="2000" fill="hold"/>
                                        <p:tgtEl>
                                          <p:spTgt spid="307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0" dur="2000" fill="hold"/>
                                        <p:tgtEl>
                                          <p:spTgt spid="307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1" dur="2000" fill="hold"/>
                                        <p:tgtEl>
                                          <p:spTgt spid="307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2" dur="2000" fill="hold"/>
                                        <p:tgtEl>
                                          <p:spTgt spid="307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3073">
                                            <p:txEl>
                                              <p:pRg st="9" end="9"/>
                                            </p:txEl>
                                          </p:spTgt>
                                        </p:tgtEl>
                                        <p:attrNameLst>
                                          <p:attrName>style.visibility</p:attrName>
                                        </p:attrNameLst>
                                      </p:cBhvr>
                                      <p:to>
                                        <p:strVal val="visible"/>
                                      </p:to>
                                    </p:set>
                                    <p:animEffect transition="in" filter="circle(in)">
                                      <p:cBhvr>
                                        <p:cTn id="67" dur="2000"/>
                                        <p:tgtEl>
                                          <p:spTgt spid="307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9" presetClass="entr" presetSubtype="0" accel="100000" fill="hold" nodeType="clickEffect">
                                  <p:stCondLst>
                                    <p:cond delay="0"/>
                                  </p:stCondLst>
                                  <p:childTnLst>
                                    <p:set>
                                      <p:cBhvr>
                                        <p:cTn id="71" dur="1" fill="hold">
                                          <p:stCondLst>
                                            <p:cond delay="0"/>
                                          </p:stCondLst>
                                        </p:cTn>
                                        <p:tgtEl>
                                          <p:spTgt spid="3073">
                                            <p:txEl>
                                              <p:pRg st="10" end="10"/>
                                            </p:txEl>
                                          </p:spTgt>
                                        </p:tgtEl>
                                        <p:attrNameLst>
                                          <p:attrName>style.visibility</p:attrName>
                                        </p:attrNameLst>
                                      </p:cBhvr>
                                      <p:to>
                                        <p:strVal val="visible"/>
                                      </p:to>
                                    </p:set>
                                    <p:anim calcmode="lin" valueType="num">
                                      <p:cBhvr>
                                        <p:cTn id="72" dur="2000" fill="hold"/>
                                        <p:tgtEl>
                                          <p:spTgt spid="3073">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3" dur="2000" fill="hold"/>
                                        <p:tgtEl>
                                          <p:spTgt spid="3073">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4" dur="2000" fill="hold"/>
                                        <p:tgtEl>
                                          <p:spTgt spid="3073">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75" dur="2000" fill="hold"/>
                                        <p:tgtEl>
                                          <p:spTgt spid="307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3073">
                                            <p:txEl>
                                              <p:pRg st="11" end="11"/>
                                            </p:txEl>
                                          </p:spTgt>
                                        </p:tgtEl>
                                        <p:attrNameLst>
                                          <p:attrName>style.visibility</p:attrName>
                                        </p:attrNameLst>
                                      </p:cBhvr>
                                      <p:to>
                                        <p:strVal val="visible"/>
                                      </p:to>
                                    </p:set>
                                    <p:animEffect transition="in" filter="circle(in)">
                                      <p:cBhvr>
                                        <p:cTn id="80" dur="2000"/>
                                        <p:tgtEl>
                                          <p:spTgt spid="3073">
                                            <p:txEl>
                                              <p:pRg st="11" end="11"/>
                                            </p:txEl>
                                          </p:spTgt>
                                        </p:tgtEl>
                                      </p:cBhvr>
                                    </p:animEffect>
                                  </p:childTnLst>
                                </p:cTn>
                              </p:par>
                              <p:par>
                                <p:cTn id="81" presetID="6" presetClass="entr" presetSubtype="16" fill="hold" nodeType="withEffect">
                                  <p:stCondLst>
                                    <p:cond delay="0"/>
                                  </p:stCondLst>
                                  <p:childTnLst>
                                    <p:set>
                                      <p:cBhvr>
                                        <p:cTn id="82" dur="1" fill="hold">
                                          <p:stCondLst>
                                            <p:cond delay="0"/>
                                          </p:stCondLst>
                                        </p:cTn>
                                        <p:tgtEl>
                                          <p:spTgt spid="3073">
                                            <p:txEl>
                                              <p:pRg st="12" end="12"/>
                                            </p:txEl>
                                          </p:spTgt>
                                        </p:tgtEl>
                                        <p:attrNameLst>
                                          <p:attrName>style.visibility</p:attrName>
                                        </p:attrNameLst>
                                      </p:cBhvr>
                                      <p:to>
                                        <p:strVal val="visible"/>
                                      </p:to>
                                    </p:set>
                                    <p:animEffect transition="in" filter="circle(in)">
                                      <p:cBhvr>
                                        <p:cTn id="83" dur="2000"/>
                                        <p:tgtEl>
                                          <p:spTgt spid="3073">
                                            <p:txEl>
                                              <p:pRg st="12" end="12"/>
                                            </p:txEl>
                                          </p:spTgt>
                                        </p:tgtEl>
                                      </p:cBhvr>
                                    </p:animEffect>
                                  </p:childTnLst>
                                </p:cTn>
                              </p:par>
                              <p:par>
                                <p:cTn id="84" presetID="6" presetClass="entr" presetSubtype="16" fill="hold" nodeType="withEffect">
                                  <p:stCondLst>
                                    <p:cond delay="0"/>
                                  </p:stCondLst>
                                  <p:childTnLst>
                                    <p:set>
                                      <p:cBhvr>
                                        <p:cTn id="85" dur="1" fill="hold">
                                          <p:stCondLst>
                                            <p:cond delay="0"/>
                                          </p:stCondLst>
                                        </p:cTn>
                                        <p:tgtEl>
                                          <p:spTgt spid="3073">
                                            <p:txEl>
                                              <p:pRg st="13" end="13"/>
                                            </p:txEl>
                                          </p:spTgt>
                                        </p:tgtEl>
                                        <p:attrNameLst>
                                          <p:attrName>style.visibility</p:attrName>
                                        </p:attrNameLst>
                                      </p:cBhvr>
                                      <p:to>
                                        <p:strVal val="visible"/>
                                      </p:to>
                                    </p:set>
                                    <p:animEffect transition="in" filter="circle(in)">
                                      <p:cBhvr>
                                        <p:cTn id="86" dur="2000"/>
                                        <p:tgtEl>
                                          <p:spTgt spid="3073">
                                            <p:txEl>
                                              <p:pRg st="13" end="13"/>
                                            </p:txEl>
                                          </p:spTgt>
                                        </p:tgtEl>
                                      </p:cBhvr>
                                    </p:animEffect>
                                  </p:childTnLst>
                                </p:cTn>
                              </p:par>
                              <p:par>
                                <p:cTn id="87" presetID="6" presetClass="entr" presetSubtype="16" fill="hold" nodeType="withEffect">
                                  <p:stCondLst>
                                    <p:cond delay="0"/>
                                  </p:stCondLst>
                                  <p:childTnLst>
                                    <p:set>
                                      <p:cBhvr>
                                        <p:cTn id="88" dur="1" fill="hold">
                                          <p:stCondLst>
                                            <p:cond delay="0"/>
                                          </p:stCondLst>
                                        </p:cTn>
                                        <p:tgtEl>
                                          <p:spTgt spid="3073">
                                            <p:txEl>
                                              <p:pRg st="14" end="14"/>
                                            </p:txEl>
                                          </p:spTgt>
                                        </p:tgtEl>
                                        <p:attrNameLst>
                                          <p:attrName>style.visibility</p:attrName>
                                        </p:attrNameLst>
                                      </p:cBhvr>
                                      <p:to>
                                        <p:strVal val="visible"/>
                                      </p:to>
                                    </p:set>
                                    <p:animEffect transition="in" filter="circle(in)">
                                      <p:cBhvr>
                                        <p:cTn id="89" dur="2000"/>
                                        <p:tgtEl>
                                          <p:spTgt spid="307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سكرابز 2\blue-sky-nature-1440x900.jpg"/>
          <p:cNvPicPr>
            <a:picLocks noChangeAspect="1" noChangeArrowheads="1"/>
          </p:cNvPicPr>
          <p:nvPr/>
        </p:nvPicPr>
        <p:blipFill>
          <a:blip r:embed="rId2" cstate="print"/>
          <a:srcRect/>
          <a:stretch>
            <a:fillRect/>
          </a:stretch>
        </p:blipFill>
        <p:spPr bwMode="auto">
          <a:xfrm>
            <a:off x="0" y="0"/>
            <a:ext cx="9358346" cy="6858000"/>
          </a:xfrm>
          <a:prstGeom prst="rect">
            <a:avLst/>
          </a:prstGeom>
          <a:noFill/>
        </p:spPr>
      </p:pic>
      <p:sp>
        <p:nvSpPr>
          <p:cNvPr id="31745" name="Rectangle 1"/>
          <p:cNvSpPr>
            <a:spLocks noChangeArrowheads="1"/>
          </p:cNvSpPr>
          <p:nvPr/>
        </p:nvSpPr>
        <p:spPr bwMode="auto">
          <a:xfrm>
            <a:off x="0" y="2071678"/>
            <a:ext cx="8786842"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3200" b="1" i="0" strike="noStrike" cap="none" normalizeH="0" baseline="0" dirty="0" smtClean="0">
                <a:ln>
                  <a:noFill/>
                </a:ln>
                <a:solidFill>
                  <a:schemeClr val="accent6">
                    <a:lumMod val="50000"/>
                  </a:schemeClr>
                </a:solidFill>
                <a:effectLst/>
                <a:latin typeface="Calibri" pitchFamily="34" charset="0"/>
                <a:ea typeface="Calibri" pitchFamily="34" charset="0"/>
                <a:cs typeface="Arial" pitchFamily="34" charset="0"/>
              </a:rPr>
              <a:t>الإجراءات</a:t>
            </a:r>
          </a:p>
          <a:p>
            <a:pPr marL="0" marR="0" lvl="0" indent="0" defTabSz="914400" rtl="1" eaLnBrk="1" fontAlgn="base" latinLnBrk="0" hangingPunct="1">
              <a:lnSpc>
                <a:spcPct val="100000"/>
              </a:lnSpc>
              <a:spcBef>
                <a:spcPct val="0"/>
              </a:spcBef>
              <a:spcAft>
                <a:spcPct val="0"/>
              </a:spcAft>
              <a:buClrTx/>
              <a:buSzTx/>
              <a:buFontTx/>
              <a:buNone/>
              <a:tabLst/>
            </a:pPr>
            <a:endParaRPr kumimoji="0" lang="en-US" sz="1400" b="1" i="0"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قل قبل أن نصبح مخترعون ، علماء عظماء ، أو ملحنون عظماء ، أو مشهور لفكرة أصيلة أو أسلوب ، هؤلاء الناس كانوا فقط يعتبرون متوسطين أو أقل من المتوسط.</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يوجد أشياء محددة مابين كل هؤلاء الناس مشترك ؛ هم يفكرون مثل العباقرة وأنت تستطيع ذلك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درس اليوم سوف نراجع بعض المفاتيح الأساسية في التفكير مثل العباقرة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دعنا نبدأ بسؤالك ماذا تعتقد بهذه البيانات .. المرشدون يكتبون هذه على السبورة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المفكر يرى أفعاله كخبرات ومكتسبات لمحاولة إيجاد شي ما .. النجاح والفشل بالنسبة له إجابات لكل </a:t>
            </a:r>
            <a:r>
              <a:rPr kumimoji="0" lang="ar-SA" sz="2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ماسبق</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Friedrich    Nietzsche    . 1844 - 1900  German</a:t>
            </a:r>
            <a:endParaRPr kumimoji="0" lang="ar-SA" sz="24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lang="ar-SA" sz="1000" b="1" dirty="0" smtClean="0">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1745">
                                            <p:txEl>
                                              <p:pRg st="0" end="0"/>
                                            </p:txEl>
                                          </p:spTgt>
                                        </p:tgtEl>
                                        <p:attrNameLst>
                                          <p:attrName>style.visibility</p:attrName>
                                        </p:attrNameLst>
                                      </p:cBhvr>
                                      <p:to>
                                        <p:strVal val="visible"/>
                                      </p:to>
                                    </p:set>
                                    <p:anim calcmode="lin" valueType="num">
                                      <p:cBhvr>
                                        <p:cTn id="7" dur="2000" fill="hold"/>
                                        <p:tgtEl>
                                          <p:spTgt spid="3174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1745">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174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174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1745">
                                            <p:txEl>
                                              <p:pRg st="2" end="2"/>
                                            </p:txEl>
                                          </p:spTgt>
                                        </p:tgtEl>
                                        <p:attrNameLst>
                                          <p:attrName>style.visibility</p:attrName>
                                        </p:attrNameLst>
                                      </p:cBhvr>
                                      <p:to>
                                        <p:strVal val="visible"/>
                                      </p:to>
                                    </p:set>
                                    <p:animEffect transition="in" filter="wipe(down)">
                                      <p:cBhvr>
                                        <p:cTn id="15" dur="580">
                                          <p:stCondLst>
                                            <p:cond delay="0"/>
                                          </p:stCondLst>
                                        </p:cTn>
                                        <p:tgtEl>
                                          <p:spTgt spid="31745">
                                            <p:txEl>
                                              <p:pRg st="2" end="2"/>
                                            </p:txEl>
                                          </p:spTgt>
                                        </p:tgtEl>
                                      </p:cBhvr>
                                    </p:animEffect>
                                    <p:anim calcmode="lin" valueType="num">
                                      <p:cBhvr>
                                        <p:cTn id="16" dur="1822" tmFilter="0,0; 0.14,0.36; 0.43,0.73; 0.71,0.91; 1.0,1.0">
                                          <p:stCondLst>
                                            <p:cond delay="0"/>
                                          </p:stCondLst>
                                        </p:cTn>
                                        <p:tgtEl>
                                          <p:spTgt spid="31745">
                                            <p:txEl>
                                              <p:pRg st="2" end="2"/>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1745">
                                            <p:txEl>
                                              <p:pRg st="2" end="2"/>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1745">
                                            <p:txEl>
                                              <p:pRg st="2" end="2"/>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1745">
                                            <p:txEl>
                                              <p:pRg st="2" end="2"/>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1745">
                                            <p:txEl>
                                              <p:pRg st="2" end="2"/>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1745">
                                            <p:txEl>
                                              <p:pRg st="2" end="2"/>
                                            </p:txEl>
                                          </p:spTgt>
                                        </p:tgtEl>
                                      </p:cBhvr>
                                      <p:to x="100000" y="60000"/>
                                    </p:animScale>
                                    <p:animScale>
                                      <p:cBhvr>
                                        <p:cTn id="22" dur="166" decel="50000">
                                          <p:stCondLst>
                                            <p:cond delay="676"/>
                                          </p:stCondLst>
                                        </p:cTn>
                                        <p:tgtEl>
                                          <p:spTgt spid="31745">
                                            <p:txEl>
                                              <p:pRg st="2" end="2"/>
                                            </p:txEl>
                                          </p:spTgt>
                                        </p:tgtEl>
                                      </p:cBhvr>
                                      <p:to x="100000" y="100000"/>
                                    </p:animScale>
                                    <p:animScale>
                                      <p:cBhvr>
                                        <p:cTn id="23" dur="26">
                                          <p:stCondLst>
                                            <p:cond delay="1312"/>
                                          </p:stCondLst>
                                        </p:cTn>
                                        <p:tgtEl>
                                          <p:spTgt spid="31745">
                                            <p:txEl>
                                              <p:pRg st="2" end="2"/>
                                            </p:txEl>
                                          </p:spTgt>
                                        </p:tgtEl>
                                      </p:cBhvr>
                                      <p:to x="100000" y="80000"/>
                                    </p:animScale>
                                    <p:animScale>
                                      <p:cBhvr>
                                        <p:cTn id="24" dur="166" decel="50000">
                                          <p:stCondLst>
                                            <p:cond delay="1338"/>
                                          </p:stCondLst>
                                        </p:cTn>
                                        <p:tgtEl>
                                          <p:spTgt spid="31745">
                                            <p:txEl>
                                              <p:pRg st="2" end="2"/>
                                            </p:txEl>
                                          </p:spTgt>
                                        </p:tgtEl>
                                      </p:cBhvr>
                                      <p:to x="100000" y="100000"/>
                                    </p:animScale>
                                    <p:animScale>
                                      <p:cBhvr>
                                        <p:cTn id="25" dur="26">
                                          <p:stCondLst>
                                            <p:cond delay="1642"/>
                                          </p:stCondLst>
                                        </p:cTn>
                                        <p:tgtEl>
                                          <p:spTgt spid="31745">
                                            <p:txEl>
                                              <p:pRg st="2" end="2"/>
                                            </p:txEl>
                                          </p:spTgt>
                                        </p:tgtEl>
                                      </p:cBhvr>
                                      <p:to x="100000" y="90000"/>
                                    </p:animScale>
                                    <p:animScale>
                                      <p:cBhvr>
                                        <p:cTn id="26" dur="166" decel="50000">
                                          <p:stCondLst>
                                            <p:cond delay="1668"/>
                                          </p:stCondLst>
                                        </p:cTn>
                                        <p:tgtEl>
                                          <p:spTgt spid="31745">
                                            <p:txEl>
                                              <p:pRg st="2" end="2"/>
                                            </p:txEl>
                                          </p:spTgt>
                                        </p:tgtEl>
                                      </p:cBhvr>
                                      <p:to x="100000" y="100000"/>
                                    </p:animScale>
                                    <p:animScale>
                                      <p:cBhvr>
                                        <p:cTn id="27" dur="26">
                                          <p:stCondLst>
                                            <p:cond delay="1808"/>
                                          </p:stCondLst>
                                        </p:cTn>
                                        <p:tgtEl>
                                          <p:spTgt spid="31745">
                                            <p:txEl>
                                              <p:pRg st="2" end="2"/>
                                            </p:txEl>
                                          </p:spTgt>
                                        </p:tgtEl>
                                      </p:cBhvr>
                                      <p:to x="100000" y="95000"/>
                                    </p:animScale>
                                    <p:animScale>
                                      <p:cBhvr>
                                        <p:cTn id="28" dur="166" decel="50000">
                                          <p:stCondLst>
                                            <p:cond delay="1834"/>
                                          </p:stCondLst>
                                        </p:cTn>
                                        <p:tgtEl>
                                          <p:spTgt spid="31745">
                                            <p:txEl>
                                              <p:pRg st="2" end="2"/>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31745">
                                            <p:txEl>
                                              <p:pRg st="3" end="3"/>
                                            </p:txEl>
                                          </p:spTgt>
                                        </p:tgtEl>
                                        <p:attrNameLst>
                                          <p:attrName>style.visibility</p:attrName>
                                        </p:attrNameLst>
                                      </p:cBhvr>
                                      <p:to>
                                        <p:strVal val="visible"/>
                                      </p:to>
                                    </p:set>
                                    <p:animEffect transition="in" filter="wipe(down)">
                                      <p:cBhvr>
                                        <p:cTn id="31" dur="580">
                                          <p:stCondLst>
                                            <p:cond delay="0"/>
                                          </p:stCondLst>
                                        </p:cTn>
                                        <p:tgtEl>
                                          <p:spTgt spid="31745">
                                            <p:txEl>
                                              <p:pRg st="3" end="3"/>
                                            </p:txEl>
                                          </p:spTgt>
                                        </p:tgtEl>
                                      </p:cBhvr>
                                    </p:animEffect>
                                    <p:anim calcmode="lin" valueType="num">
                                      <p:cBhvr>
                                        <p:cTn id="32" dur="1822" tmFilter="0,0; 0.14,0.36; 0.43,0.73; 0.71,0.91; 1.0,1.0">
                                          <p:stCondLst>
                                            <p:cond delay="0"/>
                                          </p:stCondLst>
                                        </p:cTn>
                                        <p:tgtEl>
                                          <p:spTgt spid="31745">
                                            <p:txEl>
                                              <p:pRg st="3" end="3"/>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1745">
                                            <p:txEl>
                                              <p:pRg st="3" end="3"/>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1745">
                                            <p:txEl>
                                              <p:pRg st="3" end="3"/>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1745">
                                            <p:txEl>
                                              <p:pRg st="3" end="3"/>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1745">
                                            <p:txEl>
                                              <p:pRg st="3" end="3"/>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1745">
                                            <p:txEl>
                                              <p:pRg st="3" end="3"/>
                                            </p:txEl>
                                          </p:spTgt>
                                        </p:tgtEl>
                                      </p:cBhvr>
                                      <p:to x="100000" y="60000"/>
                                    </p:animScale>
                                    <p:animScale>
                                      <p:cBhvr>
                                        <p:cTn id="38" dur="166" decel="50000">
                                          <p:stCondLst>
                                            <p:cond delay="676"/>
                                          </p:stCondLst>
                                        </p:cTn>
                                        <p:tgtEl>
                                          <p:spTgt spid="31745">
                                            <p:txEl>
                                              <p:pRg st="3" end="3"/>
                                            </p:txEl>
                                          </p:spTgt>
                                        </p:tgtEl>
                                      </p:cBhvr>
                                      <p:to x="100000" y="100000"/>
                                    </p:animScale>
                                    <p:animScale>
                                      <p:cBhvr>
                                        <p:cTn id="39" dur="26">
                                          <p:stCondLst>
                                            <p:cond delay="1312"/>
                                          </p:stCondLst>
                                        </p:cTn>
                                        <p:tgtEl>
                                          <p:spTgt spid="31745">
                                            <p:txEl>
                                              <p:pRg st="3" end="3"/>
                                            </p:txEl>
                                          </p:spTgt>
                                        </p:tgtEl>
                                      </p:cBhvr>
                                      <p:to x="100000" y="80000"/>
                                    </p:animScale>
                                    <p:animScale>
                                      <p:cBhvr>
                                        <p:cTn id="40" dur="166" decel="50000">
                                          <p:stCondLst>
                                            <p:cond delay="1338"/>
                                          </p:stCondLst>
                                        </p:cTn>
                                        <p:tgtEl>
                                          <p:spTgt spid="31745">
                                            <p:txEl>
                                              <p:pRg st="3" end="3"/>
                                            </p:txEl>
                                          </p:spTgt>
                                        </p:tgtEl>
                                      </p:cBhvr>
                                      <p:to x="100000" y="100000"/>
                                    </p:animScale>
                                    <p:animScale>
                                      <p:cBhvr>
                                        <p:cTn id="41" dur="26">
                                          <p:stCondLst>
                                            <p:cond delay="1642"/>
                                          </p:stCondLst>
                                        </p:cTn>
                                        <p:tgtEl>
                                          <p:spTgt spid="31745">
                                            <p:txEl>
                                              <p:pRg st="3" end="3"/>
                                            </p:txEl>
                                          </p:spTgt>
                                        </p:tgtEl>
                                      </p:cBhvr>
                                      <p:to x="100000" y="90000"/>
                                    </p:animScale>
                                    <p:animScale>
                                      <p:cBhvr>
                                        <p:cTn id="42" dur="166" decel="50000">
                                          <p:stCondLst>
                                            <p:cond delay="1668"/>
                                          </p:stCondLst>
                                        </p:cTn>
                                        <p:tgtEl>
                                          <p:spTgt spid="31745">
                                            <p:txEl>
                                              <p:pRg st="3" end="3"/>
                                            </p:txEl>
                                          </p:spTgt>
                                        </p:tgtEl>
                                      </p:cBhvr>
                                      <p:to x="100000" y="100000"/>
                                    </p:animScale>
                                    <p:animScale>
                                      <p:cBhvr>
                                        <p:cTn id="43" dur="26">
                                          <p:stCondLst>
                                            <p:cond delay="1808"/>
                                          </p:stCondLst>
                                        </p:cTn>
                                        <p:tgtEl>
                                          <p:spTgt spid="31745">
                                            <p:txEl>
                                              <p:pRg st="3" end="3"/>
                                            </p:txEl>
                                          </p:spTgt>
                                        </p:tgtEl>
                                      </p:cBhvr>
                                      <p:to x="100000" y="95000"/>
                                    </p:animScale>
                                    <p:animScale>
                                      <p:cBhvr>
                                        <p:cTn id="44" dur="166" decel="50000">
                                          <p:stCondLst>
                                            <p:cond delay="1834"/>
                                          </p:stCondLst>
                                        </p:cTn>
                                        <p:tgtEl>
                                          <p:spTgt spid="31745">
                                            <p:txEl>
                                              <p:pRg st="3" end="3"/>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31745">
                                            <p:txEl>
                                              <p:pRg st="4" end="4"/>
                                            </p:txEl>
                                          </p:spTgt>
                                        </p:tgtEl>
                                        <p:attrNameLst>
                                          <p:attrName>style.visibility</p:attrName>
                                        </p:attrNameLst>
                                      </p:cBhvr>
                                      <p:to>
                                        <p:strVal val="visible"/>
                                      </p:to>
                                    </p:set>
                                    <p:animEffect transition="in" filter="wipe(down)">
                                      <p:cBhvr>
                                        <p:cTn id="47" dur="580">
                                          <p:stCondLst>
                                            <p:cond delay="0"/>
                                          </p:stCondLst>
                                        </p:cTn>
                                        <p:tgtEl>
                                          <p:spTgt spid="31745">
                                            <p:txEl>
                                              <p:pRg st="4" end="4"/>
                                            </p:txEl>
                                          </p:spTgt>
                                        </p:tgtEl>
                                      </p:cBhvr>
                                    </p:animEffect>
                                    <p:anim calcmode="lin" valueType="num">
                                      <p:cBhvr>
                                        <p:cTn id="48" dur="1822" tmFilter="0,0; 0.14,0.36; 0.43,0.73; 0.71,0.91; 1.0,1.0">
                                          <p:stCondLst>
                                            <p:cond delay="0"/>
                                          </p:stCondLst>
                                        </p:cTn>
                                        <p:tgtEl>
                                          <p:spTgt spid="31745">
                                            <p:txEl>
                                              <p:pRg st="4" end="4"/>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1745">
                                            <p:txEl>
                                              <p:pRg st="4" end="4"/>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1745">
                                            <p:txEl>
                                              <p:pRg st="4" end="4"/>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1745">
                                            <p:txEl>
                                              <p:pRg st="4" end="4"/>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1745">
                                            <p:txEl>
                                              <p:pRg st="4" end="4"/>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1745">
                                            <p:txEl>
                                              <p:pRg st="4" end="4"/>
                                            </p:txEl>
                                          </p:spTgt>
                                        </p:tgtEl>
                                      </p:cBhvr>
                                      <p:to x="100000" y="60000"/>
                                    </p:animScale>
                                    <p:animScale>
                                      <p:cBhvr>
                                        <p:cTn id="54" dur="166" decel="50000">
                                          <p:stCondLst>
                                            <p:cond delay="676"/>
                                          </p:stCondLst>
                                        </p:cTn>
                                        <p:tgtEl>
                                          <p:spTgt spid="31745">
                                            <p:txEl>
                                              <p:pRg st="4" end="4"/>
                                            </p:txEl>
                                          </p:spTgt>
                                        </p:tgtEl>
                                      </p:cBhvr>
                                      <p:to x="100000" y="100000"/>
                                    </p:animScale>
                                    <p:animScale>
                                      <p:cBhvr>
                                        <p:cTn id="55" dur="26">
                                          <p:stCondLst>
                                            <p:cond delay="1312"/>
                                          </p:stCondLst>
                                        </p:cTn>
                                        <p:tgtEl>
                                          <p:spTgt spid="31745">
                                            <p:txEl>
                                              <p:pRg st="4" end="4"/>
                                            </p:txEl>
                                          </p:spTgt>
                                        </p:tgtEl>
                                      </p:cBhvr>
                                      <p:to x="100000" y="80000"/>
                                    </p:animScale>
                                    <p:animScale>
                                      <p:cBhvr>
                                        <p:cTn id="56" dur="166" decel="50000">
                                          <p:stCondLst>
                                            <p:cond delay="1338"/>
                                          </p:stCondLst>
                                        </p:cTn>
                                        <p:tgtEl>
                                          <p:spTgt spid="31745">
                                            <p:txEl>
                                              <p:pRg st="4" end="4"/>
                                            </p:txEl>
                                          </p:spTgt>
                                        </p:tgtEl>
                                      </p:cBhvr>
                                      <p:to x="100000" y="100000"/>
                                    </p:animScale>
                                    <p:animScale>
                                      <p:cBhvr>
                                        <p:cTn id="57" dur="26">
                                          <p:stCondLst>
                                            <p:cond delay="1642"/>
                                          </p:stCondLst>
                                        </p:cTn>
                                        <p:tgtEl>
                                          <p:spTgt spid="31745">
                                            <p:txEl>
                                              <p:pRg st="4" end="4"/>
                                            </p:txEl>
                                          </p:spTgt>
                                        </p:tgtEl>
                                      </p:cBhvr>
                                      <p:to x="100000" y="90000"/>
                                    </p:animScale>
                                    <p:animScale>
                                      <p:cBhvr>
                                        <p:cTn id="58" dur="166" decel="50000">
                                          <p:stCondLst>
                                            <p:cond delay="1668"/>
                                          </p:stCondLst>
                                        </p:cTn>
                                        <p:tgtEl>
                                          <p:spTgt spid="31745">
                                            <p:txEl>
                                              <p:pRg st="4" end="4"/>
                                            </p:txEl>
                                          </p:spTgt>
                                        </p:tgtEl>
                                      </p:cBhvr>
                                      <p:to x="100000" y="100000"/>
                                    </p:animScale>
                                    <p:animScale>
                                      <p:cBhvr>
                                        <p:cTn id="59" dur="26">
                                          <p:stCondLst>
                                            <p:cond delay="1808"/>
                                          </p:stCondLst>
                                        </p:cTn>
                                        <p:tgtEl>
                                          <p:spTgt spid="31745">
                                            <p:txEl>
                                              <p:pRg st="4" end="4"/>
                                            </p:txEl>
                                          </p:spTgt>
                                        </p:tgtEl>
                                      </p:cBhvr>
                                      <p:to x="100000" y="95000"/>
                                    </p:animScale>
                                    <p:animScale>
                                      <p:cBhvr>
                                        <p:cTn id="60" dur="166" decel="50000">
                                          <p:stCondLst>
                                            <p:cond delay="1834"/>
                                          </p:stCondLst>
                                        </p:cTn>
                                        <p:tgtEl>
                                          <p:spTgt spid="31745">
                                            <p:txEl>
                                              <p:pRg st="4" end="4"/>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31745">
                                            <p:txEl>
                                              <p:pRg st="5" end="5"/>
                                            </p:txEl>
                                          </p:spTgt>
                                        </p:tgtEl>
                                        <p:attrNameLst>
                                          <p:attrName>style.visibility</p:attrName>
                                        </p:attrNameLst>
                                      </p:cBhvr>
                                      <p:to>
                                        <p:strVal val="visible"/>
                                      </p:to>
                                    </p:set>
                                    <p:animEffect transition="in" filter="wipe(down)">
                                      <p:cBhvr>
                                        <p:cTn id="63" dur="580">
                                          <p:stCondLst>
                                            <p:cond delay="0"/>
                                          </p:stCondLst>
                                        </p:cTn>
                                        <p:tgtEl>
                                          <p:spTgt spid="31745">
                                            <p:txEl>
                                              <p:pRg st="5" end="5"/>
                                            </p:txEl>
                                          </p:spTgt>
                                        </p:tgtEl>
                                      </p:cBhvr>
                                    </p:animEffect>
                                    <p:anim calcmode="lin" valueType="num">
                                      <p:cBhvr>
                                        <p:cTn id="64" dur="1822" tmFilter="0,0; 0.14,0.36; 0.43,0.73; 0.71,0.91; 1.0,1.0">
                                          <p:stCondLst>
                                            <p:cond delay="0"/>
                                          </p:stCondLst>
                                        </p:cTn>
                                        <p:tgtEl>
                                          <p:spTgt spid="31745">
                                            <p:txEl>
                                              <p:pRg st="5" end="5"/>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1745">
                                            <p:txEl>
                                              <p:pRg st="5" end="5"/>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1745">
                                            <p:txEl>
                                              <p:pRg st="5" end="5"/>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1745">
                                            <p:txEl>
                                              <p:pRg st="5" end="5"/>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1745">
                                            <p:txEl>
                                              <p:pRg st="5" end="5"/>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31745">
                                            <p:txEl>
                                              <p:pRg st="5" end="5"/>
                                            </p:txEl>
                                          </p:spTgt>
                                        </p:tgtEl>
                                      </p:cBhvr>
                                      <p:to x="100000" y="60000"/>
                                    </p:animScale>
                                    <p:animScale>
                                      <p:cBhvr>
                                        <p:cTn id="70" dur="166" decel="50000">
                                          <p:stCondLst>
                                            <p:cond delay="676"/>
                                          </p:stCondLst>
                                        </p:cTn>
                                        <p:tgtEl>
                                          <p:spTgt spid="31745">
                                            <p:txEl>
                                              <p:pRg st="5" end="5"/>
                                            </p:txEl>
                                          </p:spTgt>
                                        </p:tgtEl>
                                      </p:cBhvr>
                                      <p:to x="100000" y="100000"/>
                                    </p:animScale>
                                    <p:animScale>
                                      <p:cBhvr>
                                        <p:cTn id="71" dur="26">
                                          <p:stCondLst>
                                            <p:cond delay="1312"/>
                                          </p:stCondLst>
                                        </p:cTn>
                                        <p:tgtEl>
                                          <p:spTgt spid="31745">
                                            <p:txEl>
                                              <p:pRg st="5" end="5"/>
                                            </p:txEl>
                                          </p:spTgt>
                                        </p:tgtEl>
                                      </p:cBhvr>
                                      <p:to x="100000" y="80000"/>
                                    </p:animScale>
                                    <p:animScale>
                                      <p:cBhvr>
                                        <p:cTn id="72" dur="166" decel="50000">
                                          <p:stCondLst>
                                            <p:cond delay="1338"/>
                                          </p:stCondLst>
                                        </p:cTn>
                                        <p:tgtEl>
                                          <p:spTgt spid="31745">
                                            <p:txEl>
                                              <p:pRg st="5" end="5"/>
                                            </p:txEl>
                                          </p:spTgt>
                                        </p:tgtEl>
                                      </p:cBhvr>
                                      <p:to x="100000" y="100000"/>
                                    </p:animScale>
                                    <p:animScale>
                                      <p:cBhvr>
                                        <p:cTn id="73" dur="26">
                                          <p:stCondLst>
                                            <p:cond delay="1642"/>
                                          </p:stCondLst>
                                        </p:cTn>
                                        <p:tgtEl>
                                          <p:spTgt spid="31745">
                                            <p:txEl>
                                              <p:pRg st="5" end="5"/>
                                            </p:txEl>
                                          </p:spTgt>
                                        </p:tgtEl>
                                      </p:cBhvr>
                                      <p:to x="100000" y="90000"/>
                                    </p:animScale>
                                    <p:animScale>
                                      <p:cBhvr>
                                        <p:cTn id="74" dur="166" decel="50000">
                                          <p:stCondLst>
                                            <p:cond delay="1668"/>
                                          </p:stCondLst>
                                        </p:cTn>
                                        <p:tgtEl>
                                          <p:spTgt spid="31745">
                                            <p:txEl>
                                              <p:pRg st="5" end="5"/>
                                            </p:txEl>
                                          </p:spTgt>
                                        </p:tgtEl>
                                      </p:cBhvr>
                                      <p:to x="100000" y="100000"/>
                                    </p:animScale>
                                    <p:animScale>
                                      <p:cBhvr>
                                        <p:cTn id="75" dur="26">
                                          <p:stCondLst>
                                            <p:cond delay="1808"/>
                                          </p:stCondLst>
                                        </p:cTn>
                                        <p:tgtEl>
                                          <p:spTgt spid="31745">
                                            <p:txEl>
                                              <p:pRg st="5" end="5"/>
                                            </p:txEl>
                                          </p:spTgt>
                                        </p:tgtEl>
                                      </p:cBhvr>
                                      <p:to x="100000" y="95000"/>
                                    </p:animScale>
                                    <p:animScale>
                                      <p:cBhvr>
                                        <p:cTn id="76" dur="166" decel="50000">
                                          <p:stCondLst>
                                            <p:cond delay="1834"/>
                                          </p:stCondLst>
                                        </p:cTn>
                                        <p:tgtEl>
                                          <p:spTgt spid="31745">
                                            <p:txEl>
                                              <p:pRg st="5" end="5"/>
                                            </p:txEl>
                                          </p:spTgt>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31745">
                                            <p:txEl>
                                              <p:pRg st="6" end="6"/>
                                            </p:txEl>
                                          </p:spTgt>
                                        </p:tgtEl>
                                        <p:attrNameLst>
                                          <p:attrName>style.visibility</p:attrName>
                                        </p:attrNameLst>
                                      </p:cBhvr>
                                      <p:to>
                                        <p:strVal val="visible"/>
                                      </p:to>
                                    </p:set>
                                    <p:animEffect transition="in" filter="wipe(down)">
                                      <p:cBhvr>
                                        <p:cTn id="79" dur="580">
                                          <p:stCondLst>
                                            <p:cond delay="0"/>
                                          </p:stCondLst>
                                        </p:cTn>
                                        <p:tgtEl>
                                          <p:spTgt spid="31745">
                                            <p:txEl>
                                              <p:pRg st="6" end="6"/>
                                            </p:txEl>
                                          </p:spTgt>
                                        </p:tgtEl>
                                      </p:cBhvr>
                                    </p:animEffect>
                                    <p:anim calcmode="lin" valueType="num">
                                      <p:cBhvr>
                                        <p:cTn id="80" dur="1822" tmFilter="0,0; 0.14,0.36; 0.43,0.73; 0.71,0.91; 1.0,1.0">
                                          <p:stCondLst>
                                            <p:cond delay="0"/>
                                          </p:stCondLst>
                                        </p:cTn>
                                        <p:tgtEl>
                                          <p:spTgt spid="31745">
                                            <p:txEl>
                                              <p:pRg st="6" end="6"/>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1745">
                                            <p:txEl>
                                              <p:pRg st="6" end="6"/>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1745">
                                            <p:txEl>
                                              <p:pRg st="6" end="6"/>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1745">
                                            <p:txEl>
                                              <p:pRg st="6" end="6"/>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1745">
                                            <p:txEl>
                                              <p:pRg st="6" end="6"/>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1745">
                                            <p:txEl>
                                              <p:pRg st="6" end="6"/>
                                            </p:txEl>
                                          </p:spTgt>
                                        </p:tgtEl>
                                      </p:cBhvr>
                                      <p:to x="100000" y="60000"/>
                                    </p:animScale>
                                    <p:animScale>
                                      <p:cBhvr>
                                        <p:cTn id="86" dur="166" decel="50000">
                                          <p:stCondLst>
                                            <p:cond delay="676"/>
                                          </p:stCondLst>
                                        </p:cTn>
                                        <p:tgtEl>
                                          <p:spTgt spid="31745">
                                            <p:txEl>
                                              <p:pRg st="6" end="6"/>
                                            </p:txEl>
                                          </p:spTgt>
                                        </p:tgtEl>
                                      </p:cBhvr>
                                      <p:to x="100000" y="100000"/>
                                    </p:animScale>
                                    <p:animScale>
                                      <p:cBhvr>
                                        <p:cTn id="87" dur="26">
                                          <p:stCondLst>
                                            <p:cond delay="1312"/>
                                          </p:stCondLst>
                                        </p:cTn>
                                        <p:tgtEl>
                                          <p:spTgt spid="31745">
                                            <p:txEl>
                                              <p:pRg st="6" end="6"/>
                                            </p:txEl>
                                          </p:spTgt>
                                        </p:tgtEl>
                                      </p:cBhvr>
                                      <p:to x="100000" y="80000"/>
                                    </p:animScale>
                                    <p:animScale>
                                      <p:cBhvr>
                                        <p:cTn id="88" dur="166" decel="50000">
                                          <p:stCondLst>
                                            <p:cond delay="1338"/>
                                          </p:stCondLst>
                                        </p:cTn>
                                        <p:tgtEl>
                                          <p:spTgt spid="31745">
                                            <p:txEl>
                                              <p:pRg st="6" end="6"/>
                                            </p:txEl>
                                          </p:spTgt>
                                        </p:tgtEl>
                                      </p:cBhvr>
                                      <p:to x="100000" y="100000"/>
                                    </p:animScale>
                                    <p:animScale>
                                      <p:cBhvr>
                                        <p:cTn id="89" dur="26">
                                          <p:stCondLst>
                                            <p:cond delay="1642"/>
                                          </p:stCondLst>
                                        </p:cTn>
                                        <p:tgtEl>
                                          <p:spTgt spid="31745">
                                            <p:txEl>
                                              <p:pRg st="6" end="6"/>
                                            </p:txEl>
                                          </p:spTgt>
                                        </p:tgtEl>
                                      </p:cBhvr>
                                      <p:to x="100000" y="90000"/>
                                    </p:animScale>
                                    <p:animScale>
                                      <p:cBhvr>
                                        <p:cTn id="90" dur="166" decel="50000">
                                          <p:stCondLst>
                                            <p:cond delay="1668"/>
                                          </p:stCondLst>
                                        </p:cTn>
                                        <p:tgtEl>
                                          <p:spTgt spid="31745">
                                            <p:txEl>
                                              <p:pRg st="6" end="6"/>
                                            </p:txEl>
                                          </p:spTgt>
                                        </p:tgtEl>
                                      </p:cBhvr>
                                      <p:to x="100000" y="100000"/>
                                    </p:animScale>
                                    <p:animScale>
                                      <p:cBhvr>
                                        <p:cTn id="91" dur="26">
                                          <p:stCondLst>
                                            <p:cond delay="1808"/>
                                          </p:stCondLst>
                                        </p:cTn>
                                        <p:tgtEl>
                                          <p:spTgt spid="31745">
                                            <p:txEl>
                                              <p:pRg st="6" end="6"/>
                                            </p:txEl>
                                          </p:spTgt>
                                        </p:tgtEl>
                                      </p:cBhvr>
                                      <p:to x="100000" y="95000"/>
                                    </p:animScale>
                                    <p:animScale>
                                      <p:cBhvr>
                                        <p:cTn id="92" dur="166" decel="50000">
                                          <p:stCondLst>
                                            <p:cond delay="1834"/>
                                          </p:stCondLst>
                                        </p:cTn>
                                        <p:tgtEl>
                                          <p:spTgt spid="31745">
                                            <p:txEl>
                                              <p:pRg st="6" end="6"/>
                                            </p:txEl>
                                          </p:spTgt>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31745">
                                            <p:txEl>
                                              <p:pRg st="7" end="7"/>
                                            </p:txEl>
                                          </p:spTgt>
                                        </p:tgtEl>
                                        <p:attrNameLst>
                                          <p:attrName>style.visibility</p:attrName>
                                        </p:attrNameLst>
                                      </p:cBhvr>
                                      <p:to>
                                        <p:strVal val="visible"/>
                                      </p:to>
                                    </p:set>
                                    <p:animEffect transition="in" filter="wipe(down)">
                                      <p:cBhvr>
                                        <p:cTn id="95" dur="580">
                                          <p:stCondLst>
                                            <p:cond delay="0"/>
                                          </p:stCondLst>
                                        </p:cTn>
                                        <p:tgtEl>
                                          <p:spTgt spid="31745">
                                            <p:txEl>
                                              <p:pRg st="7" end="7"/>
                                            </p:txEl>
                                          </p:spTgt>
                                        </p:tgtEl>
                                      </p:cBhvr>
                                    </p:animEffect>
                                    <p:anim calcmode="lin" valueType="num">
                                      <p:cBhvr>
                                        <p:cTn id="96" dur="1822" tmFilter="0,0; 0.14,0.36; 0.43,0.73; 0.71,0.91; 1.0,1.0">
                                          <p:stCondLst>
                                            <p:cond delay="0"/>
                                          </p:stCondLst>
                                        </p:cTn>
                                        <p:tgtEl>
                                          <p:spTgt spid="31745">
                                            <p:txEl>
                                              <p:pRg st="7" end="7"/>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1745">
                                            <p:txEl>
                                              <p:pRg st="7" end="7"/>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1745">
                                            <p:txEl>
                                              <p:pRg st="7" end="7"/>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1745">
                                            <p:txEl>
                                              <p:pRg st="7" end="7"/>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1745">
                                            <p:txEl>
                                              <p:pRg st="7" end="7"/>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31745">
                                            <p:txEl>
                                              <p:pRg st="7" end="7"/>
                                            </p:txEl>
                                          </p:spTgt>
                                        </p:tgtEl>
                                      </p:cBhvr>
                                      <p:to x="100000" y="60000"/>
                                    </p:animScale>
                                    <p:animScale>
                                      <p:cBhvr>
                                        <p:cTn id="102" dur="166" decel="50000">
                                          <p:stCondLst>
                                            <p:cond delay="676"/>
                                          </p:stCondLst>
                                        </p:cTn>
                                        <p:tgtEl>
                                          <p:spTgt spid="31745">
                                            <p:txEl>
                                              <p:pRg st="7" end="7"/>
                                            </p:txEl>
                                          </p:spTgt>
                                        </p:tgtEl>
                                      </p:cBhvr>
                                      <p:to x="100000" y="100000"/>
                                    </p:animScale>
                                    <p:animScale>
                                      <p:cBhvr>
                                        <p:cTn id="103" dur="26">
                                          <p:stCondLst>
                                            <p:cond delay="1312"/>
                                          </p:stCondLst>
                                        </p:cTn>
                                        <p:tgtEl>
                                          <p:spTgt spid="31745">
                                            <p:txEl>
                                              <p:pRg st="7" end="7"/>
                                            </p:txEl>
                                          </p:spTgt>
                                        </p:tgtEl>
                                      </p:cBhvr>
                                      <p:to x="100000" y="80000"/>
                                    </p:animScale>
                                    <p:animScale>
                                      <p:cBhvr>
                                        <p:cTn id="104" dur="166" decel="50000">
                                          <p:stCondLst>
                                            <p:cond delay="1338"/>
                                          </p:stCondLst>
                                        </p:cTn>
                                        <p:tgtEl>
                                          <p:spTgt spid="31745">
                                            <p:txEl>
                                              <p:pRg st="7" end="7"/>
                                            </p:txEl>
                                          </p:spTgt>
                                        </p:tgtEl>
                                      </p:cBhvr>
                                      <p:to x="100000" y="100000"/>
                                    </p:animScale>
                                    <p:animScale>
                                      <p:cBhvr>
                                        <p:cTn id="105" dur="26">
                                          <p:stCondLst>
                                            <p:cond delay="1642"/>
                                          </p:stCondLst>
                                        </p:cTn>
                                        <p:tgtEl>
                                          <p:spTgt spid="31745">
                                            <p:txEl>
                                              <p:pRg st="7" end="7"/>
                                            </p:txEl>
                                          </p:spTgt>
                                        </p:tgtEl>
                                      </p:cBhvr>
                                      <p:to x="100000" y="90000"/>
                                    </p:animScale>
                                    <p:animScale>
                                      <p:cBhvr>
                                        <p:cTn id="106" dur="166" decel="50000">
                                          <p:stCondLst>
                                            <p:cond delay="1668"/>
                                          </p:stCondLst>
                                        </p:cTn>
                                        <p:tgtEl>
                                          <p:spTgt spid="31745">
                                            <p:txEl>
                                              <p:pRg st="7" end="7"/>
                                            </p:txEl>
                                          </p:spTgt>
                                        </p:tgtEl>
                                      </p:cBhvr>
                                      <p:to x="100000" y="100000"/>
                                    </p:animScale>
                                    <p:animScale>
                                      <p:cBhvr>
                                        <p:cTn id="107" dur="26">
                                          <p:stCondLst>
                                            <p:cond delay="1808"/>
                                          </p:stCondLst>
                                        </p:cTn>
                                        <p:tgtEl>
                                          <p:spTgt spid="31745">
                                            <p:txEl>
                                              <p:pRg st="7" end="7"/>
                                            </p:txEl>
                                          </p:spTgt>
                                        </p:tgtEl>
                                      </p:cBhvr>
                                      <p:to x="100000" y="95000"/>
                                    </p:animScale>
                                    <p:animScale>
                                      <p:cBhvr>
                                        <p:cTn id="108" dur="166" decel="50000">
                                          <p:stCondLst>
                                            <p:cond delay="1834"/>
                                          </p:stCondLst>
                                        </p:cTn>
                                        <p:tgtEl>
                                          <p:spTgt spid="31745">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P\Desktop\سكرابز 2\blue-sky-nature-1440x900.jpg"/>
          <p:cNvPicPr>
            <a:picLocks noChangeAspect="1" noChangeArrowheads="1"/>
          </p:cNvPicPr>
          <p:nvPr/>
        </p:nvPicPr>
        <p:blipFill>
          <a:blip r:embed="rId2" cstate="print"/>
          <a:srcRect/>
          <a:stretch>
            <a:fillRect/>
          </a:stretch>
        </p:blipFill>
        <p:spPr bwMode="auto">
          <a:xfrm>
            <a:off x="0" y="0"/>
            <a:ext cx="9358346" cy="6858000"/>
          </a:xfrm>
          <a:prstGeom prst="rect">
            <a:avLst/>
          </a:prstGeom>
          <a:noFill/>
        </p:spPr>
      </p:pic>
      <p:sp>
        <p:nvSpPr>
          <p:cNvPr id="2" name="مستطيل 1"/>
          <p:cNvSpPr/>
          <p:nvPr/>
        </p:nvSpPr>
        <p:spPr>
          <a:xfrm>
            <a:off x="928662" y="1928802"/>
            <a:ext cx="7500990" cy="4524315"/>
          </a:xfrm>
          <a:prstGeom prst="rect">
            <a:avLst/>
          </a:prstGeom>
        </p:spPr>
        <p:txBody>
          <a:bodyPr wrap="square">
            <a:spAutoFit/>
          </a:bodyPr>
          <a:lstStyle/>
          <a:p>
            <a:pPr lvl="0" eaLnBrk="0" fontAlgn="base" hangingPunct="0">
              <a:spcBef>
                <a:spcPct val="0"/>
              </a:spcBef>
              <a:spcAft>
                <a:spcPct val="0"/>
              </a:spcAft>
              <a:buFontTx/>
              <a:buChar char="•"/>
            </a:pPr>
            <a:r>
              <a:rPr lang="ar-SA" sz="2400" b="1" dirty="0" smtClean="0">
                <a:latin typeface="Calibri" pitchFamily="34" charset="0"/>
                <a:ea typeface="Calibri" pitchFamily="34" charset="0"/>
                <a:cs typeface="Arial" pitchFamily="34" charset="0"/>
              </a:rPr>
              <a:t>بعدها الطلاب يناقشون هذا المثال .. المرشد ربما يقول إذا نحن لم نحاول في الأشياء باعتقاد أنها تعمل صالحة أو على </a:t>
            </a:r>
            <a:r>
              <a:rPr lang="ar-SA" sz="2400" b="1" dirty="0" err="1" smtClean="0">
                <a:latin typeface="Calibri" pitchFamily="34" charset="0"/>
                <a:ea typeface="Calibri" pitchFamily="34" charset="0"/>
                <a:cs typeface="Arial" pitchFamily="34" charset="0"/>
              </a:rPr>
              <a:t>مايرام</a:t>
            </a:r>
            <a:r>
              <a:rPr lang="ar-SA" sz="2400" b="1" dirty="0" smtClean="0">
                <a:latin typeface="Calibri" pitchFamily="34" charset="0"/>
                <a:ea typeface="Calibri" pitchFamily="34" charset="0"/>
                <a:cs typeface="Arial" pitchFamily="34" charset="0"/>
              </a:rPr>
              <a:t> ، لأن نحن نخشى الفشل نحن نرغب وننمي ونتعلم ونرغب في خلق شيء ما عظيم  .. بعض الأحيان نحن نصنع أخطاء كثيرة قبل أن نعمل الصحيح .</a:t>
            </a:r>
            <a:endParaRPr lang="en-US" sz="1100" b="1" dirty="0" smtClean="0">
              <a:latin typeface="Arial" pitchFamily="34" charset="0"/>
              <a:cs typeface="Arial" pitchFamily="34" charset="0"/>
            </a:endParaRPr>
          </a:p>
          <a:p>
            <a:pPr lvl="0" eaLnBrk="0" fontAlgn="base" hangingPunct="0">
              <a:spcBef>
                <a:spcPct val="0"/>
              </a:spcBef>
              <a:spcAft>
                <a:spcPct val="0"/>
              </a:spcAft>
              <a:buFontTx/>
              <a:buChar char="•"/>
            </a:pPr>
            <a:r>
              <a:rPr lang="ar-SA" sz="2400" b="1" dirty="0" smtClean="0">
                <a:latin typeface="Calibri" pitchFamily="34" charset="0"/>
                <a:ea typeface="Calibri" pitchFamily="34" charset="0"/>
                <a:cs typeface="Arial" pitchFamily="34" charset="0"/>
              </a:rPr>
              <a:t>قسم الطلاب الى مجموعات صغيرة .</a:t>
            </a:r>
            <a:endParaRPr lang="en-US" sz="1100" b="1" dirty="0" smtClean="0">
              <a:latin typeface="Arial" pitchFamily="34" charset="0"/>
              <a:cs typeface="Arial" pitchFamily="34" charset="0"/>
            </a:endParaRPr>
          </a:p>
          <a:p>
            <a:pPr lvl="0" eaLnBrk="0" fontAlgn="base" hangingPunct="0">
              <a:spcBef>
                <a:spcPct val="0"/>
              </a:spcBef>
              <a:spcAft>
                <a:spcPct val="0"/>
              </a:spcAft>
              <a:buFontTx/>
              <a:buChar char="•"/>
            </a:pPr>
            <a:r>
              <a:rPr lang="ar-SA" sz="2400" b="1" dirty="0" smtClean="0">
                <a:latin typeface="Calibri" pitchFamily="34" charset="0"/>
                <a:ea typeface="Calibri" pitchFamily="34" charset="0"/>
                <a:cs typeface="Arial" pitchFamily="34" charset="0"/>
              </a:rPr>
              <a:t>قبل البدء بالحصة أعط استراتيجيات مقطوعة من </a:t>
            </a:r>
            <a:r>
              <a:rPr lang="en-US" sz="2400" b="1" dirty="0" smtClean="0">
                <a:latin typeface="Arial" pitchFamily="34" charset="0"/>
                <a:ea typeface="Calibri" pitchFamily="34" charset="0"/>
                <a:cs typeface="Arial" pitchFamily="34" charset="0"/>
              </a:rPr>
              <a:t>Handout1</a:t>
            </a:r>
            <a:r>
              <a:rPr lang="ar-SA" sz="2400" b="1" dirty="0" smtClean="0">
                <a:latin typeface="Calibri" pitchFamily="34" charset="0"/>
                <a:ea typeface="Calibri" pitchFamily="34" charset="0"/>
                <a:cs typeface="Arial" pitchFamily="34" charset="0"/>
              </a:rPr>
              <a:t> من داخل المجموعات . </a:t>
            </a:r>
            <a:r>
              <a:rPr lang="ar-SA" sz="2400" b="1" dirty="0" err="1" smtClean="0">
                <a:latin typeface="Calibri" pitchFamily="34" charset="0"/>
                <a:ea typeface="Calibri" pitchFamily="34" charset="0"/>
                <a:cs typeface="Arial" pitchFamily="34" charset="0"/>
              </a:rPr>
              <a:t>اعط</a:t>
            </a:r>
            <a:r>
              <a:rPr lang="ar-SA" sz="2400" b="1" dirty="0" smtClean="0">
                <a:latin typeface="Calibri" pitchFamily="34" charset="0"/>
                <a:ea typeface="Calibri" pitchFamily="34" charset="0"/>
                <a:cs typeface="Arial" pitchFamily="34" charset="0"/>
              </a:rPr>
              <a:t> فكرتين لكل مجموعة .</a:t>
            </a:r>
            <a:endParaRPr lang="en-US" sz="1100" b="1" dirty="0" smtClean="0">
              <a:latin typeface="Arial" pitchFamily="34" charset="0"/>
              <a:cs typeface="Arial" pitchFamily="34" charset="0"/>
            </a:endParaRPr>
          </a:p>
          <a:p>
            <a:pPr lvl="0" eaLnBrk="0" fontAlgn="base" hangingPunct="0">
              <a:spcBef>
                <a:spcPct val="0"/>
              </a:spcBef>
              <a:spcAft>
                <a:spcPct val="0"/>
              </a:spcAft>
              <a:buFontTx/>
              <a:buChar char="•"/>
            </a:pPr>
            <a:r>
              <a:rPr lang="ar-SA" sz="2400" b="1" dirty="0" smtClean="0">
                <a:latin typeface="Calibri" pitchFamily="34" charset="0"/>
                <a:ea typeface="Calibri" pitchFamily="34" charset="0"/>
                <a:cs typeface="Arial" pitchFamily="34" charset="0"/>
              </a:rPr>
              <a:t>اسأل أعضاء المجموعة ليناقشوا إستراتيجيتهم ويقرروا ماذا تقصد .</a:t>
            </a:r>
            <a:endParaRPr lang="en-US" sz="1100" b="1" dirty="0" smtClean="0">
              <a:latin typeface="Arial" pitchFamily="34" charset="0"/>
              <a:cs typeface="Arial" pitchFamily="34" charset="0"/>
            </a:endParaRPr>
          </a:p>
          <a:p>
            <a:pPr lvl="0" eaLnBrk="0" fontAlgn="base" hangingPunct="0">
              <a:spcBef>
                <a:spcPct val="0"/>
              </a:spcBef>
              <a:spcAft>
                <a:spcPct val="0"/>
              </a:spcAft>
              <a:buFontTx/>
              <a:buChar char="•"/>
            </a:pPr>
            <a:r>
              <a:rPr lang="ar-SA" sz="2400" b="1" dirty="0" smtClean="0">
                <a:latin typeface="Calibri" pitchFamily="34" charset="0"/>
                <a:ea typeface="Calibri" pitchFamily="34" charset="0"/>
                <a:cs typeface="Arial" pitchFamily="34" charset="0"/>
              </a:rPr>
              <a:t>بعد ما المجموعات يأخذوا دقائق قليلة من المناقشة اجعل كل مجموعة تأخذ دور المشاركة </a:t>
            </a:r>
            <a:r>
              <a:rPr lang="ar-SA" sz="2400" b="1" dirty="0" err="1" smtClean="0">
                <a:latin typeface="Calibri" pitchFamily="34" charset="0"/>
                <a:ea typeface="Calibri" pitchFamily="34" charset="0"/>
                <a:cs typeface="Arial" pitchFamily="34" charset="0"/>
              </a:rPr>
              <a:t>لاستراتيجيتهم</a:t>
            </a:r>
            <a:r>
              <a:rPr lang="ar-SA" sz="2400" b="1" dirty="0" smtClean="0">
                <a:latin typeface="Calibri" pitchFamily="34" charset="0"/>
                <a:ea typeface="Calibri" pitchFamily="34" charset="0"/>
                <a:cs typeface="Arial" pitchFamily="34" charset="0"/>
              </a:rPr>
              <a:t> للتفكير مثل العباقرة مع كل الفصل .</a:t>
            </a:r>
            <a:endParaRPr lang="en-US" sz="1100" b="1" dirty="0" smtClean="0">
              <a:latin typeface="Arial" pitchFamily="34" charset="0"/>
              <a:cs typeface="Arial" pitchFamily="34" charset="0"/>
            </a:endParaRPr>
          </a:p>
          <a:p>
            <a:pPr lvl="0" eaLnBrk="0" fontAlgn="base" hangingPunct="0">
              <a:spcBef>
                <a:spcPct val="0"/>
              </a:spcBef>
              <a:spcAft>
                <a:spcPct val="0"/>
              </a:spcAft>
              <a:buFontTx/>
              <a:buChar char="•"/>
            </a:pPr>
            <a:r>
              <a:rPr lang="ar-SA" sz="2400" b="1" dirty="0" smtClean="0">
                <a:latin typeface="Calibri" pitchFamily="34" charset="0"/>
                <a:ea typeface="Calibri" pitchFamily="34" charset="0"/>
                <a:cs typeface="Arial" pitchFamily="34" charset="0"/>
              </a:rPr>
              <a:t>كرر إجراء المجموعة باستخدام مجموعة </a:t>
            </a:r>
            <a:r>
              <a:rPr lang="en-US" sz="2400" b="1" dirty="0" smtClean="0">
                <a:latin typeface="Arial" pitchFamily="34" charset="0"/>
                <a:ea typeface="Calibri" pitchFamily="34" charset="0"/>
                <a:cs typeface="Arial" pitchFamily="34" charset="0"/>
              </a:rPr>
              <a:t>Handout2</a:t>
            </a:r>
            <a:r>
              <a:rPr lang="ar-SA" sz="2400" b="1" dirty="0" smtClean="0">
                <a:latin typeface="Calibri" pitchFamily="34" charset="0"/>
                <a:ea typeface="Calibri" pitchFamily="34" charset="0"/>
                <a:cs typeface="Arial" pitchFamily="34" charset="0"/>
              </a:rPr>
              <a:t> مع الأمثال الرمزية ، واجعل الطلاب يعطون حكاياتهم ويشرحون ماذا تعني ! </a:t>
            </a:r>
            <a:endParaRPr lang="en-US" sz="1100" b="1" dirty="0" smtClean="0">
              <a:latin typeface="Arial" pitchFamily="34" charset="0"/>
              <a:cs typeface="Arial"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80">
                                          <p:stCondLst>
                                            <p:cond delay="0"/>
                                          </p:stCondLst>
                                        </p:cTn>
                                        <p:tgtEl>
                                          <p:spTgt spid="2">
                                            <p:txEl>
                                              <p:pRg st="1" end="1"/>
                                            </p:txEl>
                                          </p:spTgt>
                                        </p:tgtEl>
                                      </p:cBhvr>
                                    </p:animEffect>
                                    <p:anim calcmode="lin" valueType="num">
                                      <p:cBhvr>
                                        <p:cTn id="2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1" end="1"/>
                                            </p:txEl>
                                          </p:spTgt>
                                        </p:tgtEl>
                                      </p:cBhvr>
                                      <p:to x="100000" y="60000"/>
                                    </p:animScale>
                                    <p:animScale>
                                      <p:cBhvr>
                                        <p:cTn id="30" dur="166" decel="50000">
                                          <p:stCondLst>
                                            <p:cond delay="676"/>
                                          </p:stCondLst>
                                        </p:cTn>
                                        <p:tgtEl>
                                          <p:spTgt spid="2">
                                            <p:txEl>
                                              <p:pRg st="1" end="1"/>
                                            </p:txEl>
                                          </p:spTgt>
                                        </p:tgtEl>
                                      </p:cBhvr>
                                      <p:to x="100000" y="100000"/>
                                    </p:animScale>
                                    <p:animScale>
                                      <p:cBhvr>
                                        <p:cTn id="31" dur="26">
                                          <p:stCondLst>
                                            <p:cond delay="1312"/>
                                          </p:stCondLst>
                                        </p:cTn>
                                        <p:tgtEl>
                                          <p:spTgt spid="2">
                                            <p:txEl>
                                              <p:pRg st="1" end="1"/>
                                            </p:txEl>
                                          </p:spTgt>
                                        </p:tgtEl>
                                      </p:cBhvr>
                                      <p:to x="100000" y="80000"/>
                                    </p:animScale>
                                    <p:animScale>
                                      <p:cBhvr>
                                        <p:cTn id="32" dur="166" decel="50000">
                                          <p:stCondLst>
                                            <p:cond delay="1338"/>
                                          </p:stCondLst>
                                        </p:cTn>
                                        <p:tgtEl>
                                          <p:spTgt spid="2">
                                            <p:txEl>
                                              <p:pRg st="1" end="1"/>
                                            </p:txEl>
                                          </p:spTgt>
                                        </p:tgtEl>
                                      </p:cBhvr>
                                      <p:to x="100000" y="100000"/>
                                    </p:animScale>
                                    <p:animScale>
                                      <p:cBhvr>
                                        <p:cTn id="33" dur="26">
                                          <p:stCondLst>
                                            <p:cond delay="1642"/>
                                          </p:stCondLst>
                                        </p:cTn>
                                        <p:tgtEl>
                                          <p:spTgt spid="2">
                                            <p:txEl>
                                              <p:pRg st="1" end="1"/>
                                            </p:txEl>
                                          </p:spTgt>
                                        </p:tgtEl>
                                      </p:cBhvr>
                                      <p:to x="100000" y="90000"/>
                                    </p:animScale>
                                    <p:animScale>
                                      <p:cBhvr>
                                        <p:cTn id="34" dur="166" decel="50000">
                                          <p:stCondLst>
                                            <p:cond delay="1668"/>
                                          </p:stCondLst>
                                        </p:cTn>
                                        <p:tgtEl>
                                          <p:spTgt spid="2">
                                            <p:txEl>
                                              <p:pRg st="1" end="1"/>
                                            </p:txEl>
                                          </p:spTgt>
                                        </p:tgtEl>
                                      </p:cBhvr>
                                      <p:to x="100000" y="100000"/>
                                    </p:animScale>
                                    <p:animScale>
                                      <p:cBhvr>
                                        <p:cTn id="35" dur="26">
                                          <p:stCondLst>
                                            <p:cond delay="1808"/>
                                          </p:stCondLst>
                                        </p:cTn>
                                        <p:tgtEl>
                                          <p:spTgt spid="2">
                                            <p:txEl>
                                              <p:pRg st="1" end="1"/>
                                            </p:txEl>
                                          </p:spTgt>
                                        </p:tgtEl>
                                      </p:cBhvr>
                                      <p:to x="100000" y="95000"/>
                                    </p:animScale>
                                    <p:animScale>
                                      <p:cBhvr>
                                        <p:cTn id="36" dur="166" decel="50000">
                                          <p:stCondLst>
                                            <p:cond delay="1834"/>
                                          </p:stCondLst>
                                        </p:cTn>
                                        <p:tgtEl>
                                          <p:spTgt spid="2">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down)">
                                      <p:cBhvr>
                                        <p:cTn id="39" dur="580">
                                          <p:stCondLst>
                                            <p:cond delay="0"/>
                                          </p:stCondLst>
                                        </p:cTn>
                                        <p:tgtEl>
                                          <p:spTgt spid="2">
                                            <p:txEl>
                                              <p:pRg st="2" end="2"/>
                                            </p:txEl>
                                          </p:spTgt>
                                        </p:tgtEl>
                                      </p:cBhvr>
                                    </p:animEffect>
                                    <p:anim calcmode="lin" valueType="num">
                                      <p:cBhvr>
                                        <p:cTn id="40"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xEl>
                                              <p:pRg st="2" end="2"/>
                                            </p:txEl>
                                          </p:spTgt>
                                        </p:tgtEl>
                                      </p:cBhvr>
                                      <p:to x="100000" y="60000"/>
                                    </p:animScale>
                                    <p:animScale>
                                      <p:cBhvr>
                                        <p:cTn id="46" dur="166" decel="50000">
                                          <p:stCondLst>
                                            <p:cond delay="676"/>
                                          </p:stCondLst>
                                        </p:cTn>
                                        <p:tgtEl>
                                          <p:spTgt spid="2">
                                            <p:txEl>
                                              <p:pRg st="2" end="2"/>
                                            </p:txEl>
                                          </p:spTgt>
                                        </p:tgtEl>
                                      </p:cBhvr>
                                      <p:to x="100000" y="100000"/>
                                    </p:animScale>
                                    <p:animScale>
                                      <p:cBhvr>
                                        <p:cTn id="47" dur="26">
                                          <p:stCondLst>
                                            <p:cond delay="1312"/>
                                          </p:stCondLst>
                                        </p:cTn>
                                        <p:tgtEl>
                                          <p:spTgt spid="2">
                                            <p:txEl>
                                              <p:pRg st="2" end="2"/>
                                            </p:txEl>
                                          </p:spTgt>
                                        </p:tgtEl>
                                      </p:cBhvr>
                                      <p:to x="100000" y="80000"/>
                                    </p:animScale>
                                    <p:animScale>
                                      <p:cBhvr>
                                        <p:cTn id="48" dur="166" decel="50000">
                                          <p:stCondLst>
                                            <p:cond delay="1338"/>
                                          </p:stCondLst>
                                        </p:cTn>
                                        <p:tgtEl>
                                          <p:spTgt spid="2">
                                            <p:txEl>
                                              <p:pRg st="2" end="2"/>
                                            </p:txEl>
                                          </p:spTgt>
                                        </p:tgtEl>
                                      </p:cBhvr>
                                      <p:to x="100000" y="100000"/>
                                    </p:animScale>
                                    <p:animScale>
                                      <p:cBhvr>
                                        <p:cTn id="49" dur="26">
                                          <p:stCondLst>
                                            <p:cond delay="1642"/>
                                          </p:stCondLst>
                                        </p:cTn>
                                        <p:tgtEl>
                                          <p:spTgt spid="2">
                                            <p:txEl>
                                              <p:pRg st="2" end="2"/>
                                            </p:txEl>
                                          </p:spTgt>
                                        </p:tgtEl>
                                      </p:cBhvr>
                                      <p:to x="100000" y="90000"/>
                                    </p:animScale>
                                    <p:animScale>
                                      <p:cBhvr>
                                        <p:cTn id="50" dur="166" decel="50000">
                                          <p:stCondLst>
                                            <p:cond delay="1668"/>
                                          </p:stCondLst>
                                        </p:cTn>
                                        <p:tgtEl>
                                          <p:spTgt spid="2">
                                            <p:txEl>
                                              <p:pRg st="2" end="2"/>
                                            </p:txEl>
                                          </p:spTgt>
                                        </p:tgtEl>
                                      </p:cBhvr>
                                      <p:to x="100000" y="100000"/>
                                    </p:animScale>
                                    <p:animScale>
                                      <p:cBhvr>
                                        <p:cTn id="51" dur="26">
                                          <p:stCondLst>
                                            <p:cond delay="1808"/>
                                          </p:stCondLst>
                                        </p:cTn>
                                        <p:tgtEl>
                                          <p:spTgt spid="2">
                                            <p:txEl>
                                              <p:pRg st="2" end="2"/>
                                            </p:txEl>
                                          </p:spTgt>
                                        </p:tgtEl>
                                      </p:cBhvr>
                                      <p:to x="100000" y="95000"/>
                                    </p:animScale>
                                    <p:animScale>
                                      <p:cBhvr>
                                        <p:cTn id="52" dur="166" decel="50000">
                                          <p:stCondLst>
                                            <p:cond delay="1834"/>
                                          </p:stCondLst>
                                        </p:cTn>
                                        <p:tgtEl>
                                          <p:spTgt spid="2">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Effect transition="in" filter="wipe(down)">
                                      <p:cBhvr>
                                        <p:cTn id="55" dur="580">
                                          <p:stCondLst>
                                            <p:cond delay="0"/>
                                          </p:stCondLst>
                                        </p:cTn>
                                        <p:tgtEl>
                                          <p:spTgt spid="2">
                                            <p:txEl>
                                              <p:pRg st="3" end="3"/>
                                            </p:txEl>
                                          </p:spTgt>
                                        </p:tgtEl>
                                      </p:cBhvr>
                                    </p:animEffect>
                                    <p:anim calcmode="lin" valueType="num">
                                      <p:cBhvr>
                                        <p:cTn id="56"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2">
                                            <p:txEl>
                                              <p:pRg st="3" end="3"/>
                                            </p:txEl>
                                          </p:spTgt>
                                        </p:tgtEl>
                                      </p:cBhvr>
                                      <p:to x="100000" y="60000"/>
                                    </p:animScale>
                                    <p:animScale>
                                      <p:cBhvr>
                                        <p:cTn id="62" dur="166" decel="50000">
                                          <p:stCondLst>
                                            <p:cond delay="676"/>
                                          </p:stCondLst>
                                        </p:cTn>
                                        <p:tgtEl>
                                          <p:spTgt spid="2">
                                            <p:txEl>
                                              <p:pRg st="3" end="3"/>
                                            </p:txEl>
                                          </p:spTgt>
                                        </p:tgtEl>
                                      </p:cBhvr>
                                      <p:to x="100000" y="100000"/>
                                    </p:animScale>
                                    <p:animScale>
                                      <p:cBhvr>
                                        <p:cTn id="63" dur="26">
                                          <p:stCondLst>
                                            <p:cond delay="1312"/>
                                          </p:stCondLst>
                                        </p:cTn>
                                        <p:tgtEl>
                                          <p:spTgt spid="2">
                                            <p:txEl>
                                              <p:pRg st="3" end="3"/>
                                            </p:txEl>
                                          </p:spTgt>
                                        </p:tgtEl>
                                      </p:cBhvr>
                                      <p:to x="100000" y="80000"/>
                                    </p:animScale>
                                    <p:animScale>
                                      <p:cBhvr>
                                        <p:cTn id="64" dur="166" decel="50000">
                                          <p:stCondLst>
                                            <p:cond delay="1338"/>
                                          </p:stCondLst>
                                        </p:cTn>
                                        <p:tgtEl>
                                          <p:spTgt spid="2">
                                            <p:txEl>
                                              <p:pRg st="3" end="3"/>
                                            </p:txEl>
                                          </p:spTgt>
                                        </p:tgtEl>
                                      </p:cBhvr>
                                      <p:to x="100000" y="100000"/>
                                    </p:animScale>
                                    <p:animScale>
                                      <p:cBhvr>
                                        <p:cTn id="65" dur="26">
                                          <p:stCondLst>
                                            <p:cond delay="1642"/>
                                          </p:stCondLst>
                                        </p:cTn>
                                        <p:tgtEl>
                                          <p:spTgt spid="2">
                                            <p:txEl>
                                              <p:pRg st="3" end="3"/>
                                            </p:txEl>
                                          </p:spTgt>
                                        </p:tgtEl>
                                      </p:cBhvr>
                                      <p:to x="100000" y="90000"/>
                                    </p:animScale>
                                    <p:animScale>
                                      <p:cBhvr>
                                        <p:cTn id="66" dur="166" decel="50000">
                                          <p:stCondLst>
                                            <p:cond delay="1668"/>
                                          </p:stCondLst>
                                        </p:cTn>
                                        <p:tgtEl>
                                          <p:spTgt spid="2">
                                            <p:txEl>
                                              <p:pRg st="3" end="3"/>
                                            </p:txEl>
                                          </p:spTgt>
                                        </p:tgtEl>
                                      </p:cBhvr>
                                      <p:to x="100000" y="100000"/>
                                    </p:animScale>
                                    <p:animScale>
                                      <p:cBhvr>
                                        <p:cTn id="67" dur="26">
                                          <p:stCondLst>
                                            <p:cond delay="1808"/>
                                          </p:stCondLst>
                                        </p:cTn>
                                        <p:tgtEl>
                                          <p:spTgt spid="2">
                                            <p:txEl>
                                              <p:pRg st="3" end="3"/>
                                            </p:txEl>
                                          </p:spTgt>
                                        </p:tgtEl>
                                      </p:cBhvr>
                                      <p:to x="100000" y="95000"/>
                                    </p:animScale>
                                    <p:animScale>
                                      <p:cBhvr>
                                        <p:cTn id="68" dur="166" decel="50000">
                                          <p:stCondLst>
                                            <p:cond delay="1834"/>
                                          </p:stCondLst>
                                        </p:cTn>
                                        <p:tgtEl>
                                          <p:spTgt spid="2">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
                                            <p:txEl>
                                              <p:pRg st="4" end="4"/>
                                            </p:txEl>
                                          </p:spTgt>
                                        </p:tgtEl>
                                        <p:attrNameLst>
                                          <p:attrName>style.visibility</p:attrName>
                                        </p:attrNameLst>
                                      </p:cBhvr>
                                      <p:to>
                                        <p:strVal val="visible"/>
                                      </p:to>
                                    </p:set>
                                    <p:animEffect transition="in" filter="wipe(down)">
                                      <p:cBhvr>
                                        <p:cTn id="71" dur="580">
                                          <p:stCondLst>
                                            <p:cond delay="0"/>
                                          </p:stCondLst>
                                        </p:cTn>
                                        <p:tgtEl>
                                          <p:spTgt spid="2">
                                            <p:txEl>
                                              <p:pRg st="4" end="4"/>
                                            </p:txEl>
                                          </p:spTgt>
                                        </p:tgtEl>
                                      </p:cBhvr>
                                    </p:animEffect>
                                    <p:anim calcmode="lin" valueType="num">
                                      <p:cBhvr>
                                        <p:cTn id="7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2">
                                            <p:txEl>
                                              <p:pRg st="4" end="4"/>
                                            </p:txEl>
                                          </p:spTgt>
                                        </p:tgtEl>
                                      </p:cBhvr>
                                      <p:to x="100000" y="60000"/>
                                    </p:animScale>
                                    <p:animScale>
                                      <p:cBhvr>
                                        <p:cTn id="78" dur="166" decel="50000">
                                          <p:stCondLst>
                                            <p:cond delay="676"/>
                                          </p:stCondLst>
                                        </p:cTn>
                                        <p:tgtEl>
                                          <p:spTgt spid="2">
                                            <p:txEl>
                                              <p:pRg st="4" end="4"/>
                                            </p:txEl>
                                          </p:spTgt>
                                        </p:tgtEl>
                                      </p:cBhvr>
                                      <p:to x="100000" y="100000"/>
                                    </p:animScale>
                                    <p:animScale>
                                      <p:cBhvr>
                                        <p:cTn id="79" dur="26">
                                          <p:stCondLst>
                                            <p:cond delay="1312"/>
                                          </p:stCondLst>
                                        </p:cTn>
                                        <p:tgtEl>
                                          <p:spTgt spid="2">
                                            <p:txEl>
                                              <p:pRg st="4" end="4"/>
                                            </p:txEl>
                                          </p:spTgt>
                                        </p:tgtEl>
                                      </p:cBhvr>
                                      <p:to x="100000" y="80000"/>
                                    </p:animScale>
                                    <p:animScale>
                                      <p:cBhvr>
                                        <p:cTn id="80" dur="166" decel="50000">
                                          <p:stCondLst>
                                            <p:cond delay="1338"/>
                                          </p:stCondLst>
                                        </p:cTn>
                                        <p:tgtEl>
                                          <p:spTgt spid="2">
                                            <p:txEl>
                                              <p:pRg st="4" end="4"/>
                                            </p:txEl>
                                          </p:spTgt>
                                        </p:tgtEl>
                                      </p:cBhvr>
                                      <p:to x="100000" y="100000"/>
                                    </p:animScale>
                                    <p:animScale>
                                      <p:cBhvr>
                                        <p:cTn id="81" dur="26">
                                          <p:stCondLst>
                                            <p:cond delay="1642"/>
                                          </p:stCondLst>
                                        </p:cTn>
                                        <p:tgtEl>
                                          <p:spTgt spid="2">
                                            <p:txEl>
                                              <p:pRg st="4" end="4"/>
                                            </p:txEl>
                                          </p:spTgt>
                                        </p:tgtEl>
                                      </p:cBhvr>
                                      <p:to x="100000" y="90000"/>
                                    </p:animScale>
                                    <p:animScale>
                                      <p:cBhvr>
                                        <p:cTn id="82" dur="166" decel="50000">
                                          <p:stCondLst>
                                            <p:cond delay="1668"/>
                                          </p:stCondLst>
                                        </p:cTn>
                                        <p:tgtEl>
                                          <p:spTgt spid="2">
                                            <p:txEl>
                                              <p:pRg st="4" end="4"/>
                                            </p:txEl>
                                          </p:spTgt>
                                        </p:tgtEl>
                                      </p:cBhvr>
                                      <p:to x="100000" y="100000"/>
                                    </p:animScale>
                                    <p:animScale>
                                      <p:cBhvr>
                                        <p:cTn id="83" dur="26">
                                          <p:stCondLst>
                                            <p:cond delay="1808"/>
                                          </p:stCondLst>
                                        </p:cTn>
                                        <p:tgtEl>
                                          <p:spTgt spid="2">
                                            <p:txEl>
                                              <p:pRg st="4" end="4"/>
                                            </p:txEl>
                                          </p:spTgt>
                                        </p:tgtEl>
                                      </p:cBhvr>
                                      <p:to x="100000" y="95000"/>
                                    </p:animScale>
                                    <p:animScale>
                                      <p:cBhvr>
                                        <p:cTn id="84" dur="166" decel="50000">
                                          <p:stCondLst>
                                            <p:cond delay="1834"/>
                                          </p:stCondLst>
                                        </p:cTn>
                                        <p:tgtEl>
                                          <p:spTgt spid="2">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down)">
                                      <p:cBhvr>
                                        <p:cTn id="87" dur="580">
                                          <p:stCondLst>
                                            <p:cond delay="0"/>
                                          </p:stCondLst>
                                        </p:cTn>
                                        <p:tgtEl>
                                          <p:spTgt spid="2">
                                            <p:txEl>
                                              <p:pRg st="5" end="5"/>
                                            </p:txEl>
                                          </p:spTgt>
                                        </p:tgtEl>
                                      </p:cBhvr>
                                    </p:animEffect>
                                    <p:anim calcmode="lin" valueType="num">
                                      <p:cBhvr>
                                        <p:cTn id="88"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2">
                                            <p:txEl>
                                              <p:pRg st="5" end="5"/>
                                            </p:txEl>
                                          </p:spTgt>
                                        </p:tgtEl>
                                      </p:cBhvr>
                                      <p:to x="100000" y="60000"/>
                                    </p:animScale>
                                    <p:animScale>
                                      <p:cBhvr>
                                        <p:cTn id="94" dur="166" decel="50000">
                                          <p:stCondLst>
                                            <p:cond delay="676"/>
                                          </p:stCondLst>
                                        </p:cTn>
                                        <p:tgtEl>
                                          <p:spTgt spid="2">
                                            <p:txEl>
                                              <p:pRg st="5" end="5"/>
                                            </p:txEl>
                                          </p:spTgt>
                                        </p:tgtEl>
                                      </p:cBhvr>
                                      <p:to x="100000" y="100000"/>
                                    </p:animScale>
                                    <p:animScale>
                                      <p:cBhvr>
                                        <p:cTn id="95" dur="26">
                                          <p:stCondLst>
                                            <p:cond delay="1312"/>
                                          </p:stCondLst>
                                        </p:cTn>
                                        <p:tgtEl>
                                          <p:spTgt spid="2">
                                            <p:txEl>
                                              <p:pRg st="5" end="5"/>
                                            </p:txEl>
                                          </p:spTgt>
                                        </p:tgtEl>
                                      </p:cBhvr>
                                      <p:to x="100000" y="80000"/>
                                    </p:animScale>
                                    <p:animScale>
                                      <p:cBhvr>
                                        <p:cTn id="96" dur="166" decel="50000">
                                          <p:stCondLst>
                                            <p:cond delay="1338"/>
                                          </p:stCondLst>
                                        </p:cTn>
                                        <p:tgtEl>
                                          <p:spTgt spid="2">
                                            <p:txEl>
                                              <p:pRg st="5" end="5"/>
                                            </p:txEl>
                                          </p:spTgt>
                                        </p:tgtEl>
                                      </p:cBhvr>
                                      <p:to x="100000" y="100000"/>
                                    </p:animScale>
                                    <p:animScale>
                                      <p:cBhvr>
                                        <p:cTn id="97" dur="26">
                                          <p:stCondLst>
                                            <p:cond delay="1642"/>
                                          </p:stCondLst>
                                        </p:cTn>
                                        <p:tgtEl>
                                          <p:spTgt spid="2">
                                            <p:txEl>
                                              <p:pRg st="5" end="5"/>
                                            </p:txEl>
                                          </p:spTgt>
                                        </p:tgtEl>
                                      </p:cBhvr>
                                      <p:to x="100000" y="90000"/>
                                    </p:animScale>
                                    <p:animScale>
                                      <p:cBhvr>
                                        <p:cTn id="98" dur="166" decel="50000">
                                          <p:stCondLst>
                                            <p:cond delay="1668"/>
                                          </p:stCondLst>
                                        </p:cTn>
                                        <p:tgtEl>
                                          <p:spTgt spid="2">
                                            <p:txEl>
                                              <p:pRg st="5" end="5"/>
                                            </p:txEl>
                                          </p:spTgt>
                                        </p:tgtEl>
                                      </p:cBhvr>
                                      <p:to x="100000" y="100000"/>
                                    </p:animScale>
                                    <p:animScale>
                                      <p:cBhvr>
                                        <p:cTn id="99" dur="26">
                                          <p:stCondLst>
                                            <p:cond delay="1808"/>
                                          </p:stCondLst>
                                        </p:cTn>
                                        <p:tgtEl>
                                          <p:spTgt spid="2">
                                            <p:txEl>
                                              <p:pRg st="5" end="5"/>
                                            </p:txEl>
                                          </p:spTgt>
                                        </p:tgtEl>
                                      </p:cBhvr>
                                      <p:to x="100000" y="95000"/>
                                    </p:animScale>
                                    <p:animScale>
                                      <p:cBhvr>
                                        <p:cTn id="100" dur="166" decel="50000">
                                          <p:stCondLst>
                                            <p:cond delay="1834"/>
                                          </p:stCondLst>
                                        </p:cTn>
                                        <p:tgtEl>
                                          <p:spTgt spid="2">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HP\Desktop\سكرابز 2\domain-3779c5565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21" name="Rectangle 1"/>
          <p:cNvSpPr>
            <a:spLocks noChangeArrowheads="1"/>
          </p:cNvSpPr>
          <p:nvPr/>
        </p:nvSpPr>
        <p:spPr bwMode="auto">
          <a:xfrm>
            <a:off x="2071670" y="214290"/>
            <a:ext cx="6929454"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ar-SA" sz="3200" b="1" i="0" strike="noStrike" cap="none" normalizeH="0" baseline="0" dirty="0" smtClean="0">
                <a:ln>
                  <a:noFill/>
                </a:ln>
                <a:solidFill>
                  <a:schemeClr val="accent4">
                    <a:lumMod val="75000"/>
                  </a:schemeClr>
                </a:solidFill>
                <a:effectLst/>
                <a:latin typeface="Calibri" pitchFamily="34" charset="0"/>
                <a:ea typeface="Calibri" pitchFamily="34" charset="0"/>
                <a:cs typeface="Arial" pitchFamily="34" charset="0"/>
              </a:rPr>
              <a:t>نقاش</a:t>
            </a:r>
            <a:r>
              <a:rPr kumimoji="0" lang="ar-SA" sz="2400" b="1" i="0" strike="noStrike" cap="none" normalizeH="0" baseline="0" dirty="0" smtClean="0">
                <a:ln>
                  <a:noFill/>
                </a:ln>
                <a:solidFill>
                  <a:schemeClr val="accent4">
                    <a:lumMod val="75000"/>
                  </a:schemeClr>
                </a:solidFill>
                <a:effectLst/>
                <a:latin typeface="Calibri" pitchFamily="34" charset="0"/>
                <a:ea typeface="Calibri" pitchFamily="34" charset="0"/>
                <a:cs typeface="Arial" pitchFamily="34" charset="0"/>
              </a:rPr>
              <a:t> </a:t>
            </a:r>
            <a:endParaRPr lang="en-US" sz="2400" b="1" dirty="0" smtClean="0">
              <a:solidFill>
                <a:schemeClr val="accent4">
                  <a:lumMod val="75000"/>
                </a:schemeClr>
              </a:solidFill>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ماهو الشيء الذي تعتقد أنك حقاً تتفوق فيه ، لكنك خائف أنك لا تستطيع تحقيقه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مالحكمة التي تعلمتها اليوم والتي ربما تساعدك على النجاح في شيء ما  أنت تريد محاولته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ماذا كانت القصة الرمزية المفضلة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ماهي خطتك وإستراتيجيتك التي وجدتها مسلية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مصادر إضافية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strike="noStrike" cap="none" normalizeH="0" baseline="0" dirty="0" smtClean="0">
                <a:ln>
                  <a:noFill/>
                </a:ln>
                <a:solidFill>
                  <a:schemeClr val="accent4">
                    <a:lumMod val="50000"/>
                  </a:schemeClr>
                </a:solidFill>
                <a:effectLst/>
                <a:latin typeface="Calibri" pitchFamily="34" charset="0"/>
                <a:ea typeface="Calibri" pitchFamily="34" charset="0"/>
                <a:cs typeface="Arial" pitchFamily="34" charset="0"/>
              </a:rPr>
              <a:t>النشاطات الممتدة / نطاق النشاطات</a:t>
            </a:r>
            <a:endParaRPr kumimoji="0" lang="en-US" sz="1200" b="1" i="0"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اختار إستراتيجية أو إستراتيجيتين وطبقها لشيء أنت تريد التحسن فيه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strike="noStrike" cap="none" normalizeH="0" baseline="0" dirty="0" smtClean="0">
                <a:ln>
                  <a:noFill/>
                </a:ln>
                <a:solidFill>
                  <a:schemeClr val="accent4">
                    <a:lumMod val="50000"/>
                  </a:schemeClr>
                </a:solidFill>
                <a:effectLst/>
                <a:latin typeface="Calibri" pitchFamily="34" charset="0"/>
                <a:ea typeface="Calibri" pitchFamily="34" charset="0"/>
                <a:cs typeface="Arial" pitchFamily="34" charset="0"/>
              </a:rPr>
              <a:t>المهنة</a:t>
            </a:r>
            <a:endParaRPr kumimoji="0" lang="en-US" sz="1200" b="1" i="0"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الطلاب : أكمّل أو أحدّث تقييم مهاراتي ( أنظر مهارات التطوير والاقتدارات في حقيبة الوثائق وخذ ملاحظات في المناطق لتعمل بها .</a:t>
            </a:r>
            <a:r>
              <a:rPr lang="ar-SA" sz="1100" b="1" dirty="0" smtClean="0">
                <a:latin typeface="Arial" pitchFamily="34" charset="0"/>
                <a:ea typeface="Calibri" pitchFamily="34" charset="0"/>
                <a:cs typeface="Arial" pitchFamily="34" charset="0"/>
              </a:rPr>
              <a:t> </a:t>
            </a: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ar-SA" sz="2800" b="1" i="0" strike="noStrike" cap="none" normalizeH="0" baseline="0" dirty="0" smtClean="0">
                <a:ln>
                  <a:noFill/>
                </a:ln>
                <a:solidFill>
                  <a:schemeClr val="accent4">
                    <a:lumMod val="50000"/>
                  </a:schemeClr>
                </a:solidFill>
                <a:effectLst/>
                <a:latin typeface="Calibri" pitchFamily="34" charset="0"/>
                <a:ea typeface="Calibri" pitchFamily="34" charset="0"/>
                <a:cs typeface="Arial" pitchFamily="34" charset="0"/>
              </a:rPr>
              <a:t>المستشارون   </a:t>
            </a:r>
            <a:r>
              <a:rPr kumimoji="0" lang="en-US" sz="2800" b="1" i="0" strike="noStrike" cap="none" normalizeH="0" baseline="0" dirty="0" smtClean="0">
                <a:ln>
                  <a:noFill/>
                </a:ln>
                <a:solidFill>
                  <a:schemeClr val="accent4">
                    <a:lumMod val="50000"/>
                  </a:schemeClr>
                </a:solidFill>
                <a:effectLst/>
                <a:latin typeface="Arial" pitchFamily="34" charset="0"/>
                <a:ea typeface="Calibri" pitchFamily="34" charset="0"/>
                <a:cs typeface="Arial" pitchFamily="34" charset="0"/>
              </a:rPr>
              <a:t>Advisors</a:t>
            </a:r>
            <a:endParaRPr kumimoji="0" lang="en-US" sz="1100" b="1" i="0"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أنظر تقرير حقيبة الوثائق :أرسل خطة التعليم الثانوي .  </a:t>
            </a:r>
            <a:endParaRPr kumimoji="0" lang="ar-SA"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0721">
                                            <p:txEl>
                                              <p:pRg st="0" end="0"/>
                                            </p:txEl>
                                          </p:spTgt>
                                        </p:tgtEl>
                                        <p:attrNameLst>
                                          <p:attrName>style.visibility</p:attrName>
                                        </p:attrNameLst>
                                      </p:cBhvr>
                                      <p:to>
                                        <p:strVal val="visible"/>
                                      </p:to>
                                    </p:set>
                                    <p:anim calcmode="lin" valueType="num">
                                      <p:cBhvr>
                                        <p:cTn id="7" dur="2000" fill="hold"/>
                                        <p:tgtEl>
                                          <p:spTgt spid="3072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3072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30721">
                                            <p:txEl>
                                              <p:pRg st="0" end="0"/>
                                            </p:txEl>
                                          </p:spTgt>
                                        </p:tgtEl>
                                        <p:attrNameLst>
                                          <p:attrName>ppt_y</p:attrName>
                                        </p:attrNameLst>
                                      </p:cBhvr>
                                      <p:tavLst>
                                        <p:tav tm="0">
                                          <p:val>
                                            <p:strVal val="#ppt_y"/>
                                          </p:val>
                                        </p:tav>
                                        <p:tav tm="100000">
                                          <p:val>
                                            <p:strVal val="#ppt_y"/>
                                          </p:val>
                                        </p:tav>
                                      </p:tavLst>
                                    </p:anim>
                                    <p:animEffect transition="in" filter="fade">
                                      <p:cBhvr>
                                        <p:cTn id="10" dur="2000"/>
                                        <p:tgtEl>
                                          <p:spTgt spid="307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30721">
                                            <p:txEl>
                                              <p:pRg st="1" end="1"/>
                                            </p:txEl>
                                          </p:spTgt>
                                        </p:tgtEl>
                                        <p:attrNameLst>
                                          <p:attrName>style.visibility</p:attrName>
                                        </p:attrNameLst>
                                      </p:cBhvr>
                                      <p:to>
                                        <p:strVal val="visible"/>
                                      </p:to>
                                    </p:set>
                                    <p:anim calcmode="lin" valueType="num">
                                      <p:cBhvr additive="base">
                                        <p:cTn id="15" dur="2000" fill="hold"/>
                                        <p:tgtEl>
                                          <p:spTgt spid="30721">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0721">
                                            <p:txEl>
                                              <p:pRg st="1" end="1"/>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30721">
                                            <p:txEl>
                                              <p:pRg st="2" end="2"/>
                                            </p:txEl>
                                          </p:spTgt>
                                        </p:tgtEl>
                                        <p:attrNameLst>
                                          <p:attrName>style.visibility</p:attrName>
                                        </p:attrNameLst>
                                      </p:cBhvr>
                                      <p:to>
                                        <p:strVal val="visible"/>
                                      </p:to>
                                    </p:set>
                                    <p:anim calcmode="lin" valueType="num">
                                      <p:cBhvr additive="base">
                                        <p:cTn id="19" dur="5000" fill="hold"/>
                                        <p:tgtEl>
                                          <p:spTgt spid="30721">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0721">
                                            <p:txEl>
                                              <p:pRg st="2" end="2"/>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30721">
                                            <p:txEl>
                                              <p:pRg st="3" end="3"/>
                                            </p:txEl>
                                          </p:spTgt>
                                        </p:tgtEl>
                                        <p:attrNameLst>
                                          <p:attrName>style.visibility</p:attrName>
                                        </p:attrNameLst>
                                      </p:cBhvr>
                                      <p:to>
                                        <p:strVal val="visible"/>
                                      </p:to>
                                    </p:set>
                                    <p:anim calcmode="lin" valueType="num">
                                      <p:cBhvr additive="base">
                                        <p:cTn id="23" dur="5000" fill="hold"/>
                                        <p:tgtEl>
                                          <p:spTgt spid="30721">
                                            <p:txEl>
                                              <p:pRg st="3" end="3"/>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30721">
                                            <p:txEl>
                                              <p:pRg st="3" end="3"/>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30721">
                                            <p:txEl>
                                              <p:pRg st="4" end="4"/>
                                            </p:txEl>
                                          </p:spTgt>
                                        </p:tgtEl>
                                        <p:attrNameLst>
                                          <p:attrName>style.visibility</p:attrName>
                                        </p:attrNameLst>
                                      </p:cBhvr>
                                      <p:to>
                                        <p:strVal val="visible"/>
                                      </p:to>
                                    </p:set>
                                    <p:anim calcmode="lin" valueType="num">
                                      <p:cBhvr additive="base">
                                        <p:cTn id="27" dur="5000" fill="hold"/>
                                        <p:tgtEl>
                                          <p:spTgt spid="30721">
                                            <p:txEl>
                                              <p:pRg st="4" end="4"/>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30721">
                                            <p:txEl>
                                              <p:pRg st="4" end="4"/>
                                            </p:txEl>
                                          </p:spTgt>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30721">
                                            <p:txEl>
                                              <p:pRg st="5" end="5"/>
                                            </p:txEl>
                                          </p:spTgt>
                                        </p:tgtEl>
                                        <p:attrNameLst>
                                          <p:attrName>style.visibility</p:attrName>
                                        </p:attrNameLst>
                                      </p:cBhvr>
                                      <p:to>
                                        <p:strVal val="visible"/>
                                      </p:to>
                                    </p:set>
                                    <p:anim calcmode="lin" valueType="num">
                                      <p:cBhvr additive="base">
                                        <p:cTn id="31" dur="5000" fill="hold"/>
                                        <p:tgtEl>
                                          <p:spTgt spid="30721">
                                            <p:txEl>
                                              <p:pRg st="5" end="5"/>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07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8" presetClass="entr" presetSubtype="0" accel="50000" fill="hold" nodeType="clickEffect">
                                  <p:stCondLst>
                                    <p:cond delay="0"/>
                                  </p:stCondLst>
                                  <p:childTnLst>
                                    <p:set>
                                      <p:cBhvr>
                                        <p:cTn id="36" dur="1" fill="hold">
                                          <p:stCondLst>
                                            <p:cond delay="0"/>
                                          </p:stCondLst>
                                        </p:cTn>
                                        <p:tgtEl>
                                          <p:spTgt spid="30721">
                                            <p:txEl>
                                              <p:pRg st="6" end="6"/>
                                            </p:txEl>
                                          </p:spTgt>
                                        </p:tgtEl>
                                        <p:attrNameLst>
                                          <p:attrName>style.visibility</p:attrName>
                                        </p:attrNameLst>
                                      </p:cBhvr>
                                      <p:to>
                                        <p:strVal val="visible"/>
                                      </p:to>
                                    </p:set>
                                    <p:anim calcmode="lin" valueType="num">
                                      <p:cBhvr>
                                        <p:cTn id="37" dur="2000" fill="hold"/>
                                        <p:tgtEl>
                                          <p:spTgt spid="30721">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2000" fill="hold"/>
                                        <p:tgtEl>
                                          <p:spTgt spid="30721">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39" dur="2000" fill="hold"/>
                                        <p:tgtEl>
                                          <p:spTgt spid="30721">
                                            <p:txEl>
                                              <p:pRg st="6" end="6"/>
                                            </p:txEl>
                                          </p:spTgt>
                                        </p:tgtEl>
                                        <p:attrNameLst>
                                          <p:attrName>ppt_y</p:attrName>
                                        </p:attrNameLst>
                                      </p:cBhvr>
                                      <p:tavLst>
                                        <p:tav tm="0">
                                          <p:val>
                                            <p:strVal val="#ppt_y"/>
                                          </p:val>
                                        </p:tav>
                                        <p:tav tm="100000">
                                          <p:val>
                                            <p:strVal val="#ppt_y"/>
                                          </p:val>
                                        </p:tav>
                                      </p:tavLst>
                                    </p:anim>
                                    <p:animEffect transition="in" filter="fade">
                                      <p:cBhvr>
                                        <p:cTn id="40" dur="2000"/>
                                        <p:tgtEl>
                                          <p:spTgt spid="3072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7" presetClass="entr" presetSubtype="4" fill="hold" nodeType="clickEffect">
                                  <p:stCondLst>
                                    <p:cond delay="0"/>
                                  </p:stCondLst>
                                  <p:childTnLst>
                                    <p:set>
                                      <p:cBhvr>
                                        <p:cTn id="44" dur="1" fill="hold">
                                          <p:stCondLst>
                                            <p:cond delay="0"/>
                                          </p:stCondLst>
                                        </p:cTn>
                                        <p:tgtEl>
                                          <p:spTgt spid="30721">
                                            <p:txEl>
                                              <p:pRg st="7" end="7"/>
                                            </p:txEl>
                                          </p:spTgt>
                                        </p:tgtEl>
                                        <p:attrNameLst>
                                          <p:attrName>style.visibility</p:attrName>
                                        </p:attrNameLst>
                                      </p:cBhvr>
                                      <p:to>
                                        <p:strVal val="visible"/>
                                      </p:to>
                                    </p:set>
                                    <p:anim calcmode="lin" valueType="num">
                                      <p:cBhvr additive="base">
                                        <p:cTn id="45" dur="2000" fill="hold"/>
                                        <p:tgtEl>
                                          <p:spTgt spid="30721">
                                            <p:txEl>
                                              <p:pRg st="7" end="7"/>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307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8" presetClass="entr" presetSubtype="0" accel="50000" fill="hold" nodeType="clickEffect">
                                  <p:stCondLst>
                                    <p:cond delay="0"/>
                                  </p:stCondLst>
                                  <p:childTnLst>
                                    <p:set>
                                      <p:cBhvr>
                                        <p:cTn id="50" dur="1" fill="hold">
                                          <p:stCondLst>
                                            <p:cond delay="0"/>
                                          </p:stCondLst>
                                        </p:cTn>
                                        <p:tgtEl>
                                          <p:spTgt spid="30721">
                                            <p:txEl>
                                              <p:pRg st="8" end="8"/>
                                            </p:txEl>
                                          </p:spTgt>
                                        </p:tgtEl>
                                        <p:attrNameLst>
                                          <p:attrName>style.visibility</p:attrName>
                                        </p:attrNameLst>
                                      </p:cBhvr>
                                      <p:to>
                                        <p:strVal val="visible"/>
                                      </p:to>
                                    </p:set>
                                    <p:anim calcmode="lin" valueType="num">
                                      <p:cBhvr>
                                        <p:cTn id="51" dur="2000" fill="hold"/>
                                        <p:tgtEl>
                                          <p:spTgt spid="30721">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2" dur="2000" fill="hold"/>
                                        <p:tgtEl>
                                          <p:spTgt spid="30721">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53" dur="2000" fill="hold"/>
                                        <p:tgtEl>
                                          <p:spTgt spid="30721">
                                            <p:txEl>
                                              <p:pRg st="8" end="8"/>
                                            </p:txEl>
                                          </p:spTgt>
                                        </p:tgtEl>
                                        <p:attrNameLst>
                                          <p:attrName>ppt_y</p:attrName>
                                        </p:attrNameLst>
                                      </p:cBhvr>
                                      <p:tavLst>
                                        <p:tav tm="0">
                                          <p:val>
                                            <p:strVal val="#ppt_y"/>
                                          </p:val>
                                        </p:tav>
                                        <p:tav tm="100000">
                                          <p:val>
                                            <p:strVal val="#ppt_y"/>
                                          </p:val>
                                        </p:tav>
                                      </p:tavLst>
                                    </p:anim>
                                    <p:animEffect transition="in" filter="fade">
                                      <p:cBhvr>
                                        <p:cTn id="54" dur="2000"/>
                                        <p:tgtEl>
                                          <p:spTgt spid="30721">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7" presetClass="entr" presetSubtype="4" fill="hold" nodeType="clickEffect">
                                  <p:stCondLst>
                                    <p:cond delay="0"/>
                                  </p:stCondLst>
                                  <p:childTnLst>
                                    <p:set>
                                      <p:cBhvr>
                                        <p:cTn id="58" dur="1" fill="hold">
                                          <p:stCondLst>
                                            <p:cond delay="0"/>
                                          </p:stCondLst>
                                        </p:cTn>
                                        <p:tgtEl>
                                          <p:spTgt spid="30721">
                                            <p:txEl>
                                              <p:pRg st="9" end="9"/>
                                            </p:txEl>
                                          </p:spTgt>
                                        </p:tgtEl>
                                        <p:attrNameLst>
                                          <p:attrName>style.visibility</p:attrName>
                                        </p:attrNameLst>
                                      </p:cBhvr>
                                      <p:to>
                                        <p:strVal val="visible"/>
                                      </p:to>
                                    </p:set>
                                    <p:anim calcmode="lin" valueType="num">
                                      <p:cBhvr additive="base">
                                        <p:cTn id="59" dur="2000" fill="hold"/>
                                        <p:tgtEl>
                                          <p:spTgt spid="30721">
                                            <p:txEl>
                                              <p:pRg st="9" end="9"/>
                                            </p:txEl>
                                          </p:spTgt>
                                        </p:tgtEl>
                                        <p:attrNameLst>
                                          <p:attrName>ppt_x</p:attrName>
                                        </p:attrNameLst>
                                      </p:cBhvr>
                                      <p:tavLst>
                                        <p:tav tm="0">
                                          <p:val>
                                            <p:strVal val="#ppt_x"/>
                                          </p:val>
                                        </p:tav>
                                        <p:tav tm="100000">
                                          <p:val>
                                            <p:strVal val="#ppt_x"/>
                                          </p:val>
                                        </p:tav>
                                      </p:tavLst>
                                    </p:anim>
                                    <p:anim calcmode="lin" valueType="num">
                                      <p:cBhvr additive="base">
                                        <p:cTn id="60" dur="2000" fill="hold"/>
                                        <p:tgtEl>
                                          <p:spTgt spid="3072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8" presetClass="entr" presetSubtype="0" accel="50000" fill="hold" nodeType="clickEffect">
                                  <p:stCondLst>
                                    <p:cond delay="0"/>
                                  </p:stCondLst>
                                  <p:childTnLst>
                                    <p:set>
                                      <p:cBhvr>
                                        <p:cTn id="64" dur="1" fill="hold">
                                          <p:stCondLst>
                                            <p:cond delay="0"/>
                                          </p:stCondLst>
                                        </p:cTn>
                                        <p:tgtEl>
                                          <p:spTgt spid="30721">
                                            <p:txEl>
                                              <p:pRg st="10" end="10"/>
                                            </p:txEl>
                                          </p:spTgt>
                                        </p:tgtEl>
                                        <p:attrNameLst>
                                          <p:attrName>style.visibility</p:attrName>
                                        </p:attrNameLst>
                                      </p:cBhvr>
                                      <p:to>
                                        <p:strVal val="visible"/>
                                      </p:to>
                                    </p:set>
                                    <p:anim calcmode="lin" valueType="num">
                                      <p:cBhvr>
                                        <p:cTn id="65" dur="2000" fill="hold"/>
                                        <p:tgtEl>
                                          <p:spTgt spid="30721">
                                            <p:txEl>
                                              <p:pRg st="10" end="1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2000" fill="hold"/>
                                        <p:tgtEl>
                                          <p:spTgt spid="30721">
                                            <p:txEl>
                                              <p:pRg st="10" end="10"/>
                                            </p:txEl>
                                          </p:spTgt>
                                        </p:tgtEl>
                                        <p:attrNameLst>
                                          <p:attrName>ppt_x</p:attrName>
                                        </p:attrNameLst>
                                      </p:cBhvr>
                                      <p:tavLst>
                                        <p:tav tm="0">
                                          <p:val>
                                            <p:fltVal val="-1"/>
                                          </p:val>
                                        </p:tav>
                                        <p:tav tm="50000">
                                          <p:val>
                                            <p:fltVal val="0.95"/>
                                          </p:val>
                                        </p:tav>
                                        <p:tav tm="100000">
                                          <p:val>
                                            <p:strVal val="#ppt_x"/>
                                          </p:val>
                                        </p:tav>
                                      </p:tavLst>
                                    </p:anim>
                                    <p:anim calcmode="lin" valueType="num">
                                      <p:cBhvr>
                                        <p:cTn id="67" dur="2000" fill="hold"/>
                                        <p:tgtEl>
                                          <p:spTgt spid="30721">
                                            <p:txEl>
                                              <p:pRg st="10" end="10"/>
                                            </p:txEl>
                                          </p:spTgt>
                                        </p:tgtEl>
                                        <p:attrNameLst>
                                          <p:attrName>ppt_y</p:attrName>
                                        </p:attrNameLst>
                                      </p:cBhvr>
                                      <p:tavLst>
                                        <p:tav tm="0">
                                          <p:val>
                                            <p:strVal val="#ppt_y"/>
                                          </p:val>
                                        </p:tav>
                                        <p:tav tm="100000">
                                          <p:val>
                                            <p:strVal val="#ppt_y"/>
                                          </p:val>
                                        </p:tav>
                                      </p:tavLst>
                                    </p:anim>
                                    <p:animEffect transition="in" filter="fade">
                                      <p:cBhvr>
                                        <p:cTn id="68" dur="2000"/>
                                        <p:tgtEl>
                                          <p:spTgt spid="30721">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7" presetClass="entr" presetSubtype="4" fill="hold" nodeType="clickEffect">
                                  <p:stCondLst>
                                    <p:cond delay="0"/>
                                  </p:stCondLst>
                                  <p:childTnLst>
                                    <p:set>
                                      <p:cBhvr>
                                        <p:cTn id="72" dur="1" fill="hold">
                                          <p:stCondLst>
                                            <p:cond delay="0"/>
                                          </p:stCondLst>
                                        </p:cTn>
                                        <p:tgtEl>
                                          <p:spTgt spid="30721">
                                            <p:txEl>
                                              <p:pRg st="11" end="11"/>
                                            </p:txEl>
                                          </p:spTgt>
                                        </p:tgtEl>
                                        <p:attrNameLst>
                                          <p:attrName>style.visibility</p:attrName>
                                        </p:attrNameLst>
                                      </p:cBhvr>
                                      <p:to>
                                        <p:strVal val="visible"/>
                                      </p:to>
                                    </p:set>
                                    <p:anim calcmode="lin" valueType="num">
                                      <p:cBhvr additive="base">
                                        <p:cTn id="73" dur="2000" fill="hold"/>
                                        <p:tgtEl>
                                          <p:spTgt spid="30721">
                                            <p:txEl>
                                              <p:pRg st="11" end="11"/>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3072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esktop\سكرابز 2\سكربز جاهز\domain-f9a49718b6.gif"/>
          <p:cNvPicPr>
            <a:picLocks noChangeAspect="1" noChangeArrowheads="1"/>
          </p:cNvPicPr>
          <p:nvPr/>
        </p:nvPicPr>
        <p:blipFill>
          <a:blip r:embed="rId2" cstate="print">
            <a:lum bright="20000"/>
          </a:blip>
          <a:srcRect/>
          <a:stretch>
            <a:fillRect/>
          </a:stretch>
        </p:blipFill>
        <p:spPr bwMode="auto">
          <a:xfrm flipH="1">
            <a:off x="0" y="0"/>
            <a:ext cx="9144000" cy="6858000"/>
          </a:xfrm>
          <a:prstGeom prst="rect">
            <a:avLst/>
          </a:prstGeom>
          <a:noFill/>
        </p:spPr>
      </p:pic>
      <p:graphicFrame>
        <p:nvGraphicFramePr>
          <p:cNvPr id="2" name="جدول 1"/>
          <p:cNvGraphicFramePr>
            <a:graphicFrameLocks noGrp="1"/>
          </p:cNvGraphicFramePr>
          <p:nvPr/>
        </p:nvGraphicFramePr>
        <p:xfrm>
          <a:off x="0" y="142852"/>
          <a:ext cx="9144000" cy="1056236"/>
        </p:xfrm>
        <a:graphic>
          <a:graphicData uri="http://schemas.openxmlformats.org/drawingml/2006/table">
            <a:tbl>
              <a:tblPr/>
              <a:tblGrid>
                <a:gridCol w="9144000"/>
              </a:tblGrid>
              <a:tr h="635612">
                <a:tc>
                  <a:txBody>
                    <a:bodyPr/>
                    <a:lstStyle/>
                    <a:p>
                      <a:pPr marL="685800" indent="-228600" algn="r" rtl="1">
                        <a:lnSpc>
                          <a:spcPct val="115000"/>
                        </a:lnSpc>
                        <a:spcAft>
                          <a:spcPts val="0"/>
                        </a:spcAft>
                        <a:tabLst>
                          <a:tab pos="6309360" algn="r"/>
                        </a:tabLst>
                      </a:pPr>
                      <a:endParaRPr lang="en-US" sz="1200" b="1" dirty="0">
                        <a:latin typeface="Calibri"/>
                        <a:ea typeface="Calibri"/>
                        <a:cs typeface="Arial"/>
                      </a:endParaRPr>
                    </a:p>
                    <a:p>
                      <a:pPr algn="l" rtl="1">
                        <a:lnSpc>
                          <a:spcPct val="115000"/>
                        </a:lnSpc>
                        <a:spcAft>
                          <a:spcPts val="0"/>
                        </a:spcAft>
                      </a:pPr>
                      <a:r>
                        <a:rPr lang="en-US" sz="2400" b="1" dirty="0">
                          <a:solidFill>
                            <a:srgbClr val="1F497D"/>
                          </a:solidFill>
                          <a:latin typeface="Benguiat Bk BT"/>
                          <a:ea typeface="Calibri"/>
                          <a:cs typeface="Arial"/>
                        </a:rPr>
                        <a:t>THINKING LIKE A GENIUS    Handout 1                             	</a:t>
                      </a:r>
                      <a:endParaRPr lang="en-US" sz="1200" b="1" dirty="0">
                        <a:latin typeface="Calibri"/>
                        <a:ea typeface="Calibri"/>
                        <a:cs typeface="Arial"/>
                      </a:endParaRPr>
                    </a:p>
                  </a:txBody>
                  <a:tcPr marL="56639" marR="56639" marT="0" marB="0">
                    <a:lnL>
                      <a:noFill/>
                    </a:lnL>
                    <a:lnR>
                      <a:noFill/>
                    </a:lnR>
                    <a:lnT>
                      <a:noFill/>
                    </a:lnT>
                    <a:lnB w="76200" cap="flat" cmpd="sng" algn="ctr">
                      <a:solidFill>
                        <a:srgbClr val="92D050"/>
                      </a:solidFill>
                      <a:prstDash val="solid"/>
                      <a:round/>
                      <a:headEnd type="none" w="med" len="med"/>
                      <a:tailEnd type="none" w="med" len="med"/>
                    </a:lnB>
                    <a:noFill/>
                  </a:tcPr>
                </a:tc>
              </a:tr>
              <a:tr h="260538">
                <a:tc>
                  <a:txBody>
                    <a:bodyPr/>
                    <a:lstStyle/>
                    <a:p>
                      <a:pPr marL="685800" marR="434340" indent="-228600" algn="l" rtl="1">
                        <a:lnSpc>
                          <a:spcPct val="115000"/>
                        </a:lnSpc>
                        <a:spcAft>
                          <a:spcPts val="1000"/>
                        </a:spcAft>
                      </a:pPr>
                      <a:r>
                        <a:rPr lang="en-US" sz="2400" b="1" dirty="0">
                          <a:solidFill>
                            <a:srgbClr val="1F497D"/>
                          </a:solidFill>
                          <a:latin typeface="Benguiat Bk BT"/>
                          <a:ea typeface="Calibri"/>
                          <a:cs typeface="Arial"/>
                        </a:rPr>
                        <a:t>GRADE</a:t>
                      </a:r>
                      <a:r>
                        <a:rPr lang="en-US" sz="2400" b="1" dirty="0">
                          <a:solidFill>
                            <a:srgbClr val="92D050"/>
                          </a:solidFill>
                          <a:latin typeface="Benguiat Bk BT"/>
                          <a:ea typeface="Calibri"/>
                          <a:cs typeface="Arial"/>
                        </a:rPr>
                        <a:t> 11 </a:t>
                      </a:r>
                      <a:r>
                        <a:rPr lang="en-US" sz="2400" b="1" dirty="0">
                          <a:solidFill>
                            <a:srgbClr val="1F497D"/>
                          </a:solidFill>
                          <a:latin typeface="Benguiat Bk BT"/>
                          <a:ea typeface="Calibri"/>
                          <a:cs typeface="Arial"/>
                        </a:rPr>
                        <a:t>LESSON</a:t>
                      </a:r>
                      <a:r>
                        <a:rPr lang="en-US" sz="2400" b="1" dirty="0">
                          <a:solidFill>
                            <a:srgbClr val="92D050"/>
                          </a:solidFill>
                          <a:latin typeface="Benguiat Bk BT"/>
                          <a:ea typeface="Calibri"/>
                          <a:cs typeface="Arial"/>
                        </a:rPr>
                        <a:t> 36</a:t>
                      </a:r>
                      <a:endParaRPr lang="en-US" sz="1200" b="1" dirty="0">
                        <a:latin typeface="Calibri"/>
                        <a:ea typeface="Calibri"/>
                        <a:cs typeface="Arial"/>
                      </a:endParaRPr>
                    </a:p>
                  </a:txBody>
                  <a:tcPr marL="56639" marR="56639" marT="0" marB="0">
                    <a:lnL>
                      <a:noFill/>
                    </a:lnL>
                    <a:lnR>
                      <a:noFill/>
                    </a:lnR>
                    <a:lnT w="76200" cap="flat" cmpd="sng" algn="ctr">
                      <a:solidFill>
                        <a:srgbClr val="92D050"/>
                      </a:solidFill>
                      <a:prstDash val="solid"/>
                      <a:round/>
                      <a:headEnd type="none" w="med" len="med"/>
                      <a:tailEnd type="none" w="med" len="med"/>
                    </a:lnT>
                    <a:lnB>
                      <a:noFill/>
                    </a:lnB>
                    <a:noFill/>
                  </a:tcPr>
                </a:tc>
              </a:tr>
            </a:tbl>
          </a:graphicData>
        </a:graphic>
      </p:graphicFrame>
      <p:sp>
        <p:nvSpPr>
          <p:cNvPr id="29697" name="Rectangle 1"/>
          <p:cNvSpPr>
            <a:spLocks noChangeArrowheads="1"/>
          </p:cNvSpPr>
          <p:nvPr/>
        </p:nvSpPr>
        <p:spPr bwMode="auto">
          <a:xfrm>
            <a:off x="2786050" y="1214422"/>
            <a:ext cx="635795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حتى </a:t>
            </a:r>
            <a:r>
              <a:rPr kumimoji="0" lang="ar-SA" sz="2400" b="1"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اذا</a:t>
            </a: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لم تكن عبقرياً تستطيع استخدام نفس الاستراتيجيات التي أستخدمها </a:t>
            </a:r>
            <a:r>
              <a:rPr kumimoji="0" lang="ar-SA" sz="2800" b="1" i="0" u="none" strike="noStrike" cap="none" normalizeH="0" baseline="0" dirty="0" smtClean="0">
                <a:ln>
                  <a:noFill/>
                </a:ln>
                <a:solidFill>
                  <a:schemeClr val="accent6">
                    <a:lumMod val="40000"/>
                    <a:lumOff val="60000"/>
                  </a:schemeClr>
                </a:solidFill>
                <a:effectLst/>
                <a:latin typeface="Calibri" pitchFamily="34" charset="0"/>
                <a:ea typeface="Calibri" pitchFamily="34" charset="0"/>
                <a:cs typeface="Arial" pitchFamily="34" charset="0"/>
              </a:rPr>
              <a:t>أرسطو وأنشتاين </a:t>
            </a: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لتعد القوة لعقلك وتفكيرك الإبداعي ولإدارة مستقبلك بشكل أفضل " .</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الاستراتيجيات التالية تشجعك لتفكر بإنتاجية بدلاً من التناسلية التقليدية لتصل إلى حلول المشاكل .</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هذه الاستراتيجيات عامة كأسلوب تفكير للعباقرة العلماء في العلوم ، الفن ، والصناعة من خلال التاريخ " .</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أنظر إلى المشاكل بطرق متعددة ومختلفة ..</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أوجد تصورات جديدة لم يأخذها أحد  وفكر بها وكذلك لم ينشرها أحد .</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accent6">
                    <a:lumMod val="40000"/>
                    <a:lumOff val="60000"/>
                  </a:schemeClr>
                </a:solidFill>
                <a:effectLst/>
                <a:latin typeface="Calibri" pitchFamily="34" charset="0"/>
                <a:ea typeface="Calibri" pitchFamily="34" charset="0"/>
                <a:cs typeface="Arial" pitchFamily="34" charset="0"/>
              </a:rPr>
              <a:t>ليوناردو دافنشي</a:t>
            </a: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اعتقد ذلك للحصول على معرفة هيكلة المشكلة ، تبدأ بتعلم كيفية هيكلتها بطرق مختلفة .</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هو شعر بالطريقة الأولى إلى أن النظر إلى المشكلة كان بتحيز عميق . دائماً المشكلة تعاد هيكلتها وتصبح جديدة .</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p:txBody>
      </p:sp>
      <p:grpSp>
        <p:nvGrpSpPr>
          <p:cNvPr id="15" name="مجموعة 14"/>
          <p:cNvGrpSpPr/>
          <p:nvPr/>
        </p:nvGrpSpPr>
        <p:grpSpPr>
          <a:xfrm>
            <a:off x="0" y="1428736"/>
            <a:ext cx="1214446" cy="2176177"/>
            <a:chOff x="214282" y="1500174"/>
            <a:chExt cx="1214446" cy="2176177"/>
          </a:xfrm>
        </p:grpSpPr>
        <p:pic>
          <p:nvPicPr>
            <p:cNvPr id="29698" name="Picture 2" descr="C:\Users\HP\Desktop\الناقد والعبقري للأستاذ عبد الرزاق\اناشتاين.jpg"/>
            <p:cNvPicPr>
              <a:picLocks noChangeAspect="1" noChangeArrowheads="1"/>
            </p:cNvPicPr>
            <p:nvPr/>
          </p:nvPicPr>
          <p:blipFill>
            <a:blip r:embed="rId3" cstate="print"/>
            <a:srcRect/>
            <a:stretch>
              <a:fillRect/>
            </a:stretch>
          </p:blipFill>
          <p:spPr bwMode="auto">
            <a:xfrm>
              <a:off x="214282" y="1500174"/>
              <a:ext cx="1214446" cy="1571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مستطيل 9"/>
            <p:cNvSpPr/>
            <p:nvPr/>
          </p:nvSpPr>
          <p:spPr>
            <a:xfrm>
              <a:off x="214282" y="3214686"/>
              <a:ext cx="1195327"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Einstein</a:t>
              </a:r>
              <a:endParaRPr lang="ar-SA"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16" name="مجموعة 15"/>
          <p:cNvGrpSpPr/>
          <p:nvPr/>
        </p:nvGrpSpPr>
        <p:grpSpPr>
          <a:xfrm>
            <a:off x="428596" y="4357694"/>
            <a:ext cx="2085891" cy="2157596"/>
            <a:chOff x="357158" y="4171844"/>
            <a:chExt cx="2085891" cy="2157596"/>
          </a:xfrm>
        </p:grpSpPr>
        <p:pic>
          <p:nvPicPr>
            <p:cNvPr id="29700" name="Picture 4" descr="C:\Users\HP\Desktop\الناقد والعبقري للأستاذ عبد الرزاق\لينالدو دفنشي.jpg"/>
            <p:cNvPicPr>
              <a:picLocks noChangeAspect="1" noChangeArrowheads="1"/>
            </p:cNvPicPr>
            <p:nvPr/>
          </p:nvPicPr>
          <p:blipFill>
            <a:blip r:embed="rId4" cstate="print"/>
            <a:srcRect/>
            <a:stretch>
              <a:fillRect/>
            </a:stretch>
          </p:blipFill>
          <p:spPr bwMode="auto">
            <a:xfrm>
              <a:off x="571472" y="4171844"/>
              <a:ext cx="1344929" cy="16146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مستطيل 10"/>
            <p:cNvSpPr/>
            <p:nvPr/>
          </p:nvSpPr>
          <p:spPr>
            <a:xfrm>
              <a:off x="357158" y="5929330"/>
              <a:ext cx="2085891"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Leonardo </a:t>
              </a:r>
              <a:r>
                <a:rPr lang="en-US" sz="20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Da</a:t>
              </a:r>
              <a:r>
                <a:rPr lang="en-US"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20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vinci</a:t>
              </a:r>
              <a:endParaRPr lang="ar-SA"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17" name="مجموعة 16"/>
          <p:cNvGrpSpPr/>
          <p:nvPr/>
        </p:nvGrpSpPr>
        <p:grpSpPr>
          <a:xfrm>
            <a:off x="1571604" y="1428736"/>
            <a:ext cx="1285884" cy="2176177"/>
            <a:chOff x="-1071602" y="1214422"/>
            <a:chExt cx="1285884" cy="2176177"/>
          </a:xfrm>
        </p:grpSpPr>
        <p:pic>
          <p:nvPicPr>
            <p:cNvPr id="29699" name="Picture 3" descr="C:\Users\HP\Desktop\الناقد والعبقري للأستاذ عبد الرزاق\ارسطو.jpg"/>
            <p:cNvPicPr>
              <a:picLocks noChangeAspect="1" noChangeArrowheads="1"/>
            </p:cNvPicPr>
            <p:nvPr/>
          </p:nvPicPr>
          <p:blipFill>
            <a:blip r:embed="rId5" cstate="print"/>
            <a:srcRect/>
            <a:stretch>
              <a:fillRect/>
            </a:stretch>
          </p:blipFill>
          <p:spPr bwMode="auto">
            <a:xfrm>
              <a:off x="-1071602" y="1214422"/>
              <a:ext cx="1285884" cy="15204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مستطيل 12"/>
            <p:cNvSpPr/>
            <p:nvPr/>
          </p:nvSpPr>
          <p:spPr>
            <a:xfrm>
              <a:off x="-1071602" y="2928934"/>
              <a:ext cx="1282659"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Aristotle</a:t>
              </a:r>
              <a:endParaRPr lang="ar-SA"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9697">
                                            <p:txEl>
                                              <p:pRg st="0" end="0"/>
                                            </p:txEl>
                                          </p:spTgt>
                                        </p:tgtEl>
                                        <p:attrNameLst>
                                          <p:attrName>style.visibility</p:attrName>
                                        </p:attrNameLst>
                                      </p:cBhvr>
                                      <p:to>
                                        <p:strVal val="visible"/>
                                      </p:to>
                                    </p:set>
                                    <p:animEffect transition="in" filter="wipe(down)">
                                      <p:cBhvr>
                                        <p:cTn id="7" dur="580">
                                          <p:stCondLst>
                                            <p:cond delay="0"/>
                                          </p:stCondLst>
                                        </p:cTn>
                                        <p:tgtEl>
                                          <p:spTgt spid="29697">
                                            <p:txEl>
                                              <p:pRg st="0" end="0"/>
                                            </p:txEl>
                                          </p:spTgt>
                                        </p:tgtEl>
                                      </p:cBhvr>
                                    </p:animEffect>
                                    <p:anim calcmode="lin" valueType="num">
                                      <p:cBhvr>
                                        <p:cTn id="8" dur="1822" tmFilter="0,0; 0.14,0.36; 0.43,0.73; 0.71,0.91; 1.0,1.0">
                                          <p:stCondLst>
                                            <p:cond delay="0"/>
                                          </p:stCondLst>
                                        </p:cTn>
                                        <p:tgtEl>
                                          <p:spTgt spid="2969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69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69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69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69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9697">
                                            <p:txEl>
                                              <p:pRg st="0" end="0"/>
                                            </p:txEl>
                                          </p:spTgt>
                                        </p:tgtEl>
                                      </p:cBhvr>
                                      <p:to x="100000" y="60000"/>
                                    </p:animScale>
                                    <p:animScale>
                                      <p:cBhvr>
                                        <p:cTn id="14" dur="166" decel="50000">
                                          <p:stCondLst>
                                            <p:cond delay="676"/>
                                          </p:stCondLst>
                                        </p:cTn>
                                        <p:tgtEl>
                                          <p:spTgt spid="29697">
                                            <p:txEl>
                                              <p:pRg st="0" end="0"/>
                                            </p:txEl>
                                          </p:spTgt>
                                        </p:tgtEl>
                                      </p:cBhvr>
                                      <p:to x="100000" y="100000"/>
                                    </p:animScale>
                                    <p:animScale>
                                      <p:cBhvr>
                                        <p:cTn id="15" dur="26">
                                          <p:stCondLst>
                                            <p:cond delay="1312"/>
                                          </p:stCondLst>
                                        </p:cTn>
                                        <p:tgtEl>
                                          <p:spTgt spid="29697">
                                            <p:txEl>
                                              <p:pRg st="0" end="0"/>
                                            </p:txEl>
                                          </p:spTgt>
                                        </p:tgtEl>
                                      </p:cBhvr>
                                      <p:to x="100000" y="80000"/>
                                    </p:animScale>
                                    <p:animScale>
                                      <p:cBhvr>
                                        <p:cTn id="16" dur="166" decel="50000">
                                          <p:stCondLst>
                                            <p:cond delay="1338"/>
                                          </p:stCondLst>
                                        </p:cTn>
                                        <p:tgtEl>
                                          <p:spTgt spid="29697">
                                            <p:txEl>
                                              <p:pRg st="0" end="0"/>
                                            </p:txEl>
                                          </p:spTgt>
                                        </p:tgtEl>
                                      </p:cBhvr>
                                      <p:to x="100000" y="100000"/>
                                    </p:animScale>
                                    <p:animScale>
                                      <p:cBhvr>
                                        <p:cTn id="17" dur="26">
                                          <p:stCondLst>
                                            <p:cond delay="1642"/>
                                          </p:stCondLst>
                                        </p:cTn>
                                        <p:tgtEl>
                                          <p:spTgt spid="29697">
                                            <p:txEl>
                                              <p:pRg st="0" end="0"/>
                                            </p:txEl>
                                          </p:spTgt>
                                        </p:tgtEl>
                                      </p:cBhvr>
                                      <p:to x="100000" y="90000"/>
                                    </p:animScale>
                                    <p:animScale>
                                      <p:cBhvr>
                                        <p:cTn id="18" dur="166" decel="50000">
                                          <p:stCondLst>
                                            <p:cond delay="1668"/>
                                          </p:stCondLst>
                                        </p:cTn>
                                        <p:tgtEl>
                                          <p:spTgt spid="29697">
                                            <p:txEl>
                                              <p:pRg st="0" end="0"/>
                                            </p:txEl>
                                          </p:spTgt>
                                        </p:tgtEl>
                                      </p:cBhvr>
                                      <p:to x="100000" y="100000"/>
                                    </p:animScale>
                                    <p:animScale>
                                      <p:cBhvr>
                                        <p:cTn id="19" dur="26">
                                          <p:stCondLst>
                                            <p:cond delay="1808"/>
                                          </p:stCondLst>
                                        </p:cTn>
                                        <p:tgtEl>
                                          <p:spTgt spid="29697">
                                            <p:txEl>
                                              <p:pRg st="0" end="0"/>
                                            </p:txEl>
                                          </p:spTgt>
                                        </p:tgtEl>
                                      </p:cBhvr>
                                      <p:to x="100000" y="95000"/>
                                    </p:animScale>
                                    <p:animScale>
                                      <p:cBhvr>
                                        <p:cTn id="20" dur="166" decel="50000">
                                          <p:stCondLst>
                                            <p:cond delay="1834"/>
                                          </p:stCondLst>
                                        </p:cTn>
                                        <p:tgtEl>
                                          <p:spTgt spid="29697">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9697">
                                            <p:txEl>
                                              <p:pRg st="1" end="1"/>
                                            </p:txEl>
                                          </p:spTgt>
                                        </p:tgtEl>
                                        <p:attrNameLst>
                                          <p:attrName>style.visibility</p:attrName>
                                        </p:attrNameLst>
                                      </p:cBhvr>
                                      <p:to>
                                        <p:strVal val="visible"/>
                                      </p:to>
                                    </p:set>
                                    <p:animEffect transition="in" filter="wipe(down)">
                                      <p:cBhvr>
                                        <p:cTn id="23" dur="580">
                                          <p:stCondLst>
                                            <p:cond delay="0"/>
                                          </p:stCondLst>
                                        </p:cTn>
                                        <p:tgtEl>
                                          <p:spTgt spid="29697">
                                            <p:txEl>
                                              <p:pRg st="1" end="1"/>
                                            </p:txEl>
                                          </p:spTgt>
                                        </p:tgtEl>
                                      </p:cBhvr>
                                    </p:animEffect>
                                    <p:anim calcmode="lin" valueType="num">
                                      <p:cBhvr>
                                        <p:cTn id="24" dur="1822" tmFilter="0,0; 0.14,0.36; 0.43,0.73; 0.71,0.91; 1.0,1.0">
                                          <p:stCondLst>
                                            <p:cond delay="0"/>
                                          </p:stCondLst>
                                        </p:cTn>
                                        <p:tgtEl>
                                          <p:spTgt spid="29697">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9697">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9697">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9697">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9697">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9697">
                                            <p:txEl>
                                              <p:pRg st="1" end="1"/>
                                            </p:txEl>
                                          </p:spTgt>
                                        </p:tgtEl>
                                      </p:cBhvr>
                                      <p:to x="100000" y="60000"/>
                                    </p:animScale>
                                    <p:animScale>
                                      <p:cBhvr>
                                        <p:cTn id="30" dur="166" decel="50000">
                                          <p:stCondLst>
                                            <p:cond delay="676"/>
                                          </p:stCondLst>
                                        </p:cTn>
                                        <p:tgtEl>
                                          <p:spTgt spid="29697">
                                            <p:txEl>
                                              <p:pRg st="1" end="1"/>
                                            </p:txEl>
                                          </p:spTgt>
                                        </p:tgtEl>
                                      </p:cBhvr>
                                      <p:to x="100000" y="100000"/>
                                    </p:animScale>
                                    <p:animScale>
                                      <p:cBhvr>
                                        <p:cTn id="31" dur="26">
                                          <p:stCondLst>
                                            <p:cond delay="1312"/>
                                          </p:stCondLst>
                                        </p:cTn>
                                        <p:tgtEl>
                                          <p:spTgt spid="29697">
                                            <p:txEl>
                                              <p:pRg st="1" end="1"/>
                                            </p:txEl>
                                          </p:spTgt>
                                        </p:tgtEl>
                                      </p:cBhvr>
                                      <p:to x="100000" y="80000"/>
                                    </p:animScale>
                                    <p:animScale>
                                      <p:cBhvr>
                                        <p:cTn id="32" dur="166" decel="50000">
                                          <p:stCondLst>
                                            <p:cond delay="1338"/>
                                          </p:stCondLst>
                                        </p:cTn>
                                        <p:tgtEl>
                                          <p:spTgt spid="29697">
                                            <p:txEl>
                                              <p:pRg st="1" end="1"/>
                                            </p:txEl>
                                          </p:spTgt>
                                        </p:tgtEl>
                                      </p:cBhvr>
                                      <p:to x="100000" y="100000"/>
                                    </p:animScale>
                                    <p:animScale>
                                      <p:cBhvr>
                                        <p:cTn id="33" dur="26">
                                          <p:stCondLst>
                                            <p:cond delay="1642"/>
                                          </p:stCondLst>
                                        </p:cTn>
                                        <p:tgtEl>
                                          <p:spTgt spid="29697">
                                            <p:txEl>
                                              <p:pRg st="1" end="1"/>
                                            </p:txEl>
                                          </p:spTgt>
                                        </p:tgtEl>
                                      </p:cBhvr>
                                      <p:to x="100000" y="90000"/>
                                    </p:animScale>
                                    <p:animScale>
                                      <p:cBhvr>
                                        <p:cTn id="34" dur="166" decel="50000">
                                          <p:stCondLst>
                                            <p:cond delay="1668"/>
                                          </p:stCondLst>
                                        </p:cTn>
                                        <p:tgtEl>
                                          <p:spTgt spid="29697">
                                            <p:txEl>
                                              <p:pRg st="1" end="1"/>
                                            </p:txEl>
                                          </p:spTgt>
                                        </p:tgtEl>
                                      </p:cBhvr>
                                      <p:to x="100000" y="100000"/>
                                    </p:animScale>
                                    <p:animScale>
                                      <p:cBhvr>
                                        <p:cTn id="35" dur="26">
                                          <p:stCondLst>
                                            <p:cond delay="1808"/>
                                          </p:stCondLst>
                                        </p:cTn>
                                        <p:tgtEl>
                                          <p:spTgt spid="29697">
                                            <p:txEl>
                                              <p:pRg st="1" end="1"/>
                                            </p:txEl>
                                          </p:spTgt>
                                        </p:tgtEl>
                                      </p:cBhvr>
                                      <p:to x="100000" y="95000"/>
                                    </p:animScale>
                                    <p:animScale>
                                      <p:cBhvr>
                                        <p:cTn id="36" dur="166" decel="50000">
                                          <p:stCondLst>
                                            <p:cond delay="1834"/>
                                          </p:stCondLst>
                                        </p:cTn>
                                        <p:tgtEl>
                                          <p:spTgt spid="29697">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9697">
                                            <p:txEl>
                                              <p:pRg st="2" end="2"/>
                                            </p:txEl>
                                          </p:spTgt>
                                        </p:tgtEl>
                                        <p:attrNameLst>
                                          <p:attrName>style.visibility</p:attrName>
                                        </p:attrNameLst>
                                      </p:cBhvr>
                                      <p:to>
                                        <p:strVal val="visible"/>
                                      </p:to>
                                    </p:set>
                                    <p:animEffect transition="in" filter="wipe(down)">
                                      <p:cBhvr>
                                        <p:cTn id="39" dur="580">
                                          <p:stCondLst>
                                            <p:cond delay="0"/>
                                          </p:stCondLst>
                                        </p:cTn>
                                        <p:tgtEl>
                                          <p:spTgt spid="29697">
                                            <p:txEl>
                                              <p:pRg st="2" end="2"/>
                                            </p:txEl>
                                          </p:spTgt>
                                        </p:tgtEl>
                                      </p:cBhvr>
                                    </p:animEffect>
                                    <p:anim calcmode="lin" valueType="num">
                                      <p:cBhvr>
                                        <p:cTn id="40" dur="1822" tmFilter="0,0; 0.14,0.36; 0.43,0.73; 0.71,0.91; 1.0,1.0">
                                          <p:stCondLst>
                                            <p:cond delay="0"/>
                                          </p:stCondLst>
                                        </p:cTn>
                                        <p:tgtEl>
                                          <p:spTgt spid="29697">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9697">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9697">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9697">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9697">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9697">
                                            <p:txEl>
                                              <p:pRg st="2" end="2"/>
                                            </p:txEl>
                                          </p:spTgt>
                                        </p:tgtEl>
                                      </p:cBhvr>
                                      <p:to x="100000" y="60000"/>
                                    </p:animScale>
                                    <p:animScale>
                                      <p:cBhvr>
                                        <p:cTn id="46" dur="166" decel="50000">
                                          <p:stCondLst>
                                            <p:cond delay="676"/>
                                          </p:stCondLst>
                                        </p:cTn>
                                        <p:tgtEl>
                                          <p:spTgt spid="29697">
                                            <p:txEl>
                                              <p:pRg st="2" end="2"/>
                                            </p:txEl>
                                          </p:spTgt>
                                        </p:tgtEl>
                                      </p:cBhvr>
                                      <p:to x="100000" y="100000"/>
                                    </p:animScale>
                                    <p:animScale>
                                      <p:cBhvr>
                                        <p:cTn id="47" dur="26">
                                          <p:stCondLst>
                                            <p:cond delay="1312"/>
                                          </p:stCondLst>
                                        </p:cTn>
                                        <p:tgtEl>
                                          <p:spTgt spid="29697">
                                            <p:txEl>
                                              <p:pRg st="2" end="2"/>
                                            </p:txEl>
                                          </p:spTgt>
                                        </p:tgtEl>
                                      </p:cBhvr>
                                      <p:to x="100000" y="80000"/>
                                    </p:animScale>
                                    <p:animScale>
                                      <p:cBhvr>
                                        <p:cTn id="48" dur="166" decel="50000">
                                          <p:stCondLst>
                                            <p:cond delay="1338"/>
                                          </p:stCondLst>
                                        </p:cTn>
                                        <p:tgtEl>
                                          <p:spTgt spid="29697">
                                            <p:txEl>
                                              <p:pRg st="2" end="2"/>
                                            </p:txEl>
                                          </p:spTgt>
                                        </p:tgtEl>
                                      </p:cBhvr>
                                      <p:to x="100000" y="100000"/>
                                    </p:animScale>
                                    <p:animScale>
                                      <p:cBhvr>
                                        <p:cTn id="49" dur="26">
                                          <p:stCondLst>
                                            <p:cond delay="1642"/>
                                          </p:stCondLst>
                                        </p:cTn>
                                        <p:tgtEl>
                                          <p:spTgt spid="29697">
                                            <p:txEl>
                                              <p:pRg st="2" end="2"/>
                                            </p:txEl>
                                          </p:spTgt>
                                        </p:tgtEl>
                                      </p:cBhvr>
                                      <p:to x="100000" y="90000"/>
                                    </p:animScale>
                                    <p:animScale>
                                      <p:cBhvr>
                                        <p:cTn id="50" dur="166" decel="50000">
                                          <p:stCondLst>
                                            <p:cond delay="1668"/>
                                          </p:stCondLst>
                                        </p:cTn>
                                        <p:tgtEl>
                                          <p:spTgt spid="29697">
                                            <p:txEl>
                                              <p:pRg st="2" end="2"/>
                                            </p:txEl>
                                          </p:spTgt>
                                        </p:tgtEl>
                                      </p:cBhvr>
                                      <p:to x="100000" y="100000"/>
                                    </p:animScale>
                                    <p:animScale>
                                      <p:cBhvr>
                                        <p:cTn id="51" dur="26">
                                          <p:stCondLst>
                                            <p:cond delay="1808"/>
                                          </p:stCondLst>
                                        </p:cTn>
                                        <p:tgtEl>
                                          <p:spTgt spid="29697">
                                            <p:txEl>
                                              <p:pRg st="2" end="2"/>
                                            </p:txEl>
                                          </p:spTgt>
                                        </p:tgtEl>
                                      </p:cBhvr>
                                      <p:to x="100000" y="95000"/>
                                    </p:animScale>
                                    <p:animScale>
                                      <p:cBhvr>
                                        <p:cTn id="52" dur="166" decel="50000">
                                          <p:stCondLst>
                                            <p:cond delay="1834"/>
                                          </p:stCondLst>
                                        </p:cTn>
                                        <p:tgtEl>
                                          <p:spTgt spid="29697">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9" presetClass="entr" presetSubtype="1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2000" fill="hold"/>
                                        <p:tgtEl>
                                          <p:spTgt spid="17"/>
                                        </p:tgtEl>
                                        <p:attrNameLst>
                                          <p:attrName>ppt_w</p:attrName>
                                        </p:attrNameLst>
                                      </p:cBhvr>
                                      <p:tavLst>
                                        <p:tav tm="0" fmla="#ppt_w*sin(2.5*pi*$)">
                                          <p:val>
                                            <p:fltVal val="0"/>
                                          </p:val>
                                        </p:tav>
                                        <p:tav tm="100000">
                                          <p:val>
                                            <p:fltVal val="1"/>
                                          </p:val>
                                        </p:tav>
                                      </p:tavLst>
                                    </p:anim>
                                    <p:anim calcmode="lin" valueType="num">
                                      <p:cBhvr>
                                        <p:cTn id="58"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9" presetClass="entr" presetSubtype="1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2000" fill="hold"/>
                                        <p:tgtEl>
                                          <p:spTgt spid="15"/>
                                        </p:tgtEl>
                                        <p:attrNameLst>
                                          <p:attrName>ppt_w</p:attrName>
                                        </p:attrNameLst>
                                      </p:cBhvr>
                                      <p:tavLst>
                                        <p:tav tm="0" fmla="#ppt_w*sin(2.5*pi*$)">
                                          <p:val>
                                            <p:fltVal val="0"/>
                                          </p:val>
                                        </p:tav>
                                        <p:tav tm="100000">
                                          <p:val>
                                            <p:fltVal val="1"/>
                                          </p:val>
                                        </p:tav>
                                      </p:tavLst>
                                    </p:anim>
                                    <p:anim calcmode="lin" valueType="num">
                                      <p:cBhvr>
                                        <p:cTn id="6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29697">
                                            <p:txEl>
                                              <p:pRg st="3" end="3"/>
                                            </p:txEl>
                                          </p:spTgt>
                                        </p:tgtEl>
                                        <p:attrNameLst>
                                          <p:attrName>style.visibility</p:attrName>
                                        </p:attrNameLst>
                                      </p:cBhvr>
                                      <p:to>
                                        <p:strVal val="visible"/>
                                      </p:to>
                                    </p:set>
                                    <p:animEffect transition="in" filter="wipe(down)">
                                      <p:cBhvr>
                                        <p:cTn id="69" dur="580">
                                          <p:stCondLst>
                                            <p:cond delay="0"/>
                                          </p:stCondLst>
                                        </p:cTn>
                                        <p:tgtEl>
                                          <p:spTgt spid="29697">
                                            <p:txEl>
                                              <p:pRg st="3" end="3"/>
                                            </p:txEl>
                                          </p:spTgt>
                                        </p:tgtEl>
                                      </p:cBhvr>
                                    </p:animEffect>
                                    <p:anim calcmode="lin" valueType="num">
                                      <p:cBhvr>
                                        <p:cTn id="70" dur="1822" tmFilter="0,0; 0.14,0.36; 0.43,0.73; 0.71,0.91; 1.0,1.0">
                                          <p:stCondLst>
                                            <p:cond delay="0"/>
                                          </p:stCondLst>
                                        </p:cTn>
                                        <p:tgtEl>
                                          <p:spTgt spid="29697">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9697">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9697">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9697">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9697">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29697">
                                            <p:txEl>
                                              <p:pRg st="3" end="3"/>
                                            </p:txEl>
                                          </p:spTgt>
                                        </p:tgtEl>
                                      </p:cBhvr>
                                      <p:to x="100000" y="60000"/>
                                    </p:animScale>
                                    <p:animScale>
                                      <p:cBhvr>
                                        <p:cTn id="76" dur="166" decel="50000">
                                          <p:stCondLst>
                                            <p:cond delay="676"/>
                                          </p:stCondLst>
                                        </p:cTn>
                                        <p:tgtEl>
                                          <p:spTgt spid="29697">
                                            <p:txEl>
                                              <p:pRg st="3" end="3"/>
                                            </p:txEl>
                                          </p:spTgt>
                                        </p:tgtEl>
                                      </p:cBhvr>
                                      <p:to x="100000" y="100000"/>
                                    </p:animScale>
                                    <p:animScale>
                                      <p:cBhvr>
                                        <p:cTn id="77" dur="26">
                                          <p:stCondLst>
                                            <p:cond delay="1312"/>
                                          </p:stCondLst>
                                        </p:cTn>
                                        <p:tgtEl>
                                          <p:spTgt spid="29697">
                                            <p:txEl>
                                              <p:pRg st="3" end="3"/>
                                            </p:txEl>
                                          </p:spTgt>
                                        </p:tgtEl>
                                      </p:cBhvr>
                                      <p:to x="100000" y="80000"/>
                                    </p:animScale>
                                    <p:animScale>
                                      <p:cBhvr>
                                        <p:cTn id="78" dur="166" decel="50000">
                                          <p:stCondLst>
                                            <p:cond delay="1338"/>
                                          </p:stCondLst>
                                        </p:cTn>
                                        <p:tgtEl>
                                          <p:spTgt spid="29697">
                                            <p:txEl>
                                              <p:pRg st="3" end="3"/>
                                            </p:txEl>
                                          </p:spTgt>
                                        </p:tgtEl>
                                      </p:cBhvr>
                                      <p:to x="100000" y="100000"/>
                                    </p:animScale>
                                    <p:animScale>
                                      <p:cBhvr>
                                        <p:cTn id="79" dur="26">
                                          <p:stCondLst>
                                            <p:cond delay="1642"/>
                                          </p:stCondLst>
                                        </p:cTn>
                                        <p:tgtEl>
                                          <p:spTgt spid="29697">
                                            <p:txEl>
                                              <p:pRg st="3" end="3"/>
                                            </p:txEl>
                                          </p:spTgt>
                                        </p:tgtEl>
                                      </p:cBhvr>
                                      <p:to x="100000" y="90000"/>
                                    </p:animScale>
                                    <p:animScale>
                                      <p:cBhvr>
                                        <p:cTn id="80" dur="166" decel="50000">
                                          <p:stCondLst>
                                            <p:cond delay="1668"/>
                                          </p:stCondLst>
                                        </p:cTn>
                                        <p:tgtEl>
                                          <p:spTgt spid="29697">
                                            <p:txEl>
                                              <p:pRg st="3" end="3"/>
                                            </p:txEl>
                                          </p:spTgt>
                                        </p:tgtEl>
                                      </p:cBhvr>
                                      <p:to x="100000" y="100000"/>
                                    </p:animScale>
                                    <p:animScale>
                                      <p:cBhvr>
                                        <p:cTn id="81" dur="26">
                                          <p:stCondLst>
                                            <p:cond delay="1808"/>
                                          </p:stCondLst>
                                        </p:cTn>
                                        <p:tgtEl>
                                          <p:spTgt spid="29697">
                                            <p:txEl>
                                              <p:pRg st="3" end="3"/>
                                            </p:txEl>
                                          </p:spTgt>
                                        </p:tgtEl>
                                      </p:cBhvr>
                                      <p:to x="100000" y="95000"/>
                                    </p:animScale>
                                    <p:animScale>
                                      <p:cBhvr>
                                        <p:cTn id="82" dur="166" decel="50000">
                                          <p:stCondLst>
                                            <p:cond delay="1834"/>
                                          </p:stCondLst>
                                        </p:cTn>
                                        <p:tgtEl>
                                          <p:spTgt spid="29697">
                                            <p:txEl>
                                              <p:pRg st="3" end="3"/>
                                            </p:txEl>
                                          </p:spTgt>
                                        </p:tgtEl>
                                      </p:cBhvr>
                                      <p:to x="100000" y="100000"/>
                                    </p:animScale>
                                  </p:childTnLst>
                                </p:cTn>
                              </p:par>
                              <p:par>
                                <p:cTn id="83" presetID="26" presetClass="entr" presetSubtype="0" fill="hold" nodeType="withEffect">
                                  <p:stCondLst>
                                    <p:cond delay="0"/>
                                  </p:stCondLst>
                                  <p:childTnLst>
                                    <p:set>
                                      <p:cBhvr>
                                        <p:cTn id="84" dur="1" fill="hold">
                                          <p:stCondLst>
                                            <p:cond delay="0"/>
                                          </p:stCondLst>
                                        </p:cTn>
                                        <p:tgtEl>
                                          <p:spTgt spid="29697">
                                            <p:txEl>
                                              <p:pRg st="4" end="4"/>
                                            </p:txEl>
                                          </p:spTgt>
                                        </p:tgtEl>
                                        <p:attrNameLst>
                                          <p:attrName>style.visibility</p:attrName>
                                        </p:attrNameLst>
                                      </p:cBhvr>
                                      <p:to>
                                        <p:strVal val="visible"/>
                                      </p:to>
                                    </p:set>
                                    <p:animEffect transition="in" filter="wipe(down)">
                                      <p:cBhvr>
                                        <p:cTn id="85" dur="580">
                                          <p:stCondLst>
                                            <p:cond delay="0"/>
                                          </p:stCondLst>
                                        </p:cTn>
                                        <p:tgtEl>
                                          <p:spTgt spid="29697">
                                            <p:txEl>
                                              <p:pRg st="4" end="4"/>
                                            </p:txEl>
                                          </p:spTgt>
                                        </p:tgtEl>
                                      </p:cBhvr>
                                    </p:animEffect>
                                    <p:anim calcmode="lin" valueType="num">
                                      <p:cBhvr>
                                        <p:cTn id="86" dur="1822" tmFilter="0,0; 0.14,0.36; 0.43,0.73; 0.71,0.91; 1.0,1.0">
                                          <p:stCondLst>
                                            <p:cond delay="0"/>
                                          </p:stCondLst>
                                        </p:cTn>
                                        <p:tgtEl>
                                          <p:spTgt spid="29697">
                                            <p:txEl>
                                              <p:pRg st="4" end="4"/>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9697">
                                            <p:txEl>
                                              <p:pRg st="4" end="4"/>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9697">
                                            <p:txEl>
                                              <p:pRg st="4" end="4"/>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9697">
                                            <p:txEl>
                                              <p:pRg st="4" end="4"/>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9697">
                                            <p:txEl>
                                              <p:pRg st="4" end="4"/>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29697">
                                            <p:txEl>
                                              <p:pRg st="4" end="4"/>
                                            </p:txEl>
                                          </p:spTgt>
                                        </p:tgtEl>
                                      </p:cBhvr>
                                      <p:to x="100000" y="60000"/>
                                    </p:animScale>
                                    <p:animScale>
                                      <p:cBhvr>
                                        <p:cTn id="92" dur="166" decel="50000">
                                          <p:stCondLst>
                                            <p:cond delay="676"/>
                                          </p:stCondLst>
                                        </p:cTn>
                                        <p:tgtEl>
                                          <p:spTgt spid="29697">
                                            <p:txEl>
                                              <p:pRg st="4" end="4"/>
                                            </p:txEl>
                                          </p:spTgt>
                                        </p:tgtEl>
                                      </p:cBhvr>
                                      <p:to x="100000" y="100000"/>
                                    </p:animScale>
                                    <p:animScale>
                                      <p:cBhvr>
                                        <p:cTn id="93" dur="26">
                                          <p:stCondLst>
                                            <p:cond delay="1312"/>
                                          </p:stCondLst>
                                        </p:cTn>
                                        <p:tgtEl>
                                          <p:spTgt spid="29697">
                                            <p:txEl>
                                              <p:pRg st="4" end="4"/>
                                            </p:txEl>
                                          </p:spTgt>
                                        </p:tgtEl>
                                      </p:cBhvr>
                                      <p:to x="100000" y="80000"/>
                                    </p:animScale>
                                    <p:animScale>
                                      <p:cBhvr>
                                        <p:cTn id="94" dur="166" decel="50000">
                                          <p:stCondLst>
                                            <p:cond delay="1338"/>
                                          </p:stCondLst>
                                        </p:cTn>
                                        <p:tgtEl>
                                          <p:spTgt spid="29697">
                                            <p:txEl>
                                              <p:pRg st="4" end="4"/>
                                            </p:txEl>
                                          </p:spTgt>
                                        </p:tgtEl>
                                      </p:cBhvr>
                                      <p:to x="100000" y="100000"/>
                                    </p:animScale>
                                    <p:animScale>
                                      <p:cBhvr>
                                        <p:cTn id="95" dur="26">
                                          <p:stCondLst>
                                            <p:cond delay="1642"/>
                                          </p:stCondLst>
                                        </p:cTn>
                                        <p:tgtEl>
                                          <p:spTgt spid="29697">
                                            <p:txEl>
                                              <p:pRg st="4" end="4"/>
                                            </p:txEl>
                                          </p:spTgt>
                                        </p:tgtEl>
                                      </p:cBhvr>
                                      <p:to x="100000" y="90000"/>
                                    </p:animScale>
                                    <p:animScale>
                                      <p:cBhvr>
                                        <p:cTn id="96" dur="166" decel="50000">
                                          <p:stCondLst>
                                            <p:cond delay="1668"/>
                                          </p:stCondLst>
                                        </p:cTn>
                                        <p:tgtEl>
                                          <p:spTgt spid="29697">
                                            <p:txEl>
                                              <p:pRg st="4" end="4"/>
                                            </p:txEl>
                                          </p:spTgt>
                                        </p:tgtEl>
                                      </p:cBhvr>
                                      <p:to x="100000" y="100000"/>
                                    </p:animScale>
                                    <p:animScale>
                                      <p:cBhvr>
                                        <p:cTn id="97" dur="26">
                                          <p:stCondLst>
                                            <p:cond delay="1808"/>
                                          </p:stCondLst>
                                        </p:cTn>
                                        <p:tgtEl>
                                          <p:spTgt spid="29697">
                                            <p:txEl>
                                              <p:pRg st="4" end="4"/>
                                            </p:txEl>
                                          </p:spTgt>
                                        </p:tgtEl>
                                      </p:cBhvr>
                                      <p:to x="100000" y="95000"/>
                                    </p:animScale>
                                    <p:animScale>
                                      <p:cBhvr>
                                        <p:cTn id="98" dur="166" decel="50000">
                                          <p:stCondLst>
                                            <p:cond delay="1834"/>
                                          </p:stCondLst>
                                        </p:cTn>
                                        <p:tgtEl>
                                          <p:spTgt spid="29697">
                                            <p:txEl>
                                              <p:pRg st="4" end="4"/>
                                            </p:txEl>
                                          </p:spTgt>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9697">
                                            <p:txEl>
                                              <p:pRg st="5" end="5"/>
                                            </p:txEl>
                                          </p:spTgt>
                                        </p:tgtEl>
                                        <p:attrNameLst>
                                          <p:attrName>style.visibility</p:attrName>
                                        </p:attrNameLst>
                                      </p:cBhvr>
                                      <p:to>
                                        <p:strVal val="visible"/>
                                      </p:to>
                                    </p:set>
                                    <p:animEffect transition="in" filter="wipe(down)">
                                      <p:cBhvr>
                                        <p:cTn id="101" dur="580">
                                          <p:stCondLst>
                                            <p:cond delay="0"/>
                                          </p:stCondLst>
                                        </p:cTn>
                                        <p:tgtEl>
                                          <p:spTgt spid="29697">
                                            <p:txEl>
                                              <p:pRg st="5" end="5"/>
                                            </p:txEl>
                                          </p:spTgt>
                                        </p:tgtEl>
                                      </p:cBhvr>
                                    </p:animEffect>
                                    <p:anim calcmode="lin" valueType="num">
                                      <p:cBhvr>
                                        <p:cTn id="102" dur="1822" tmFilter="0,0; 0.14,0.36; 0.43,0.73; 0.71,0.91; 1.0,1.0">
                                          <p:stCondLst>
                                            <p:cond delay="0"/>
                                          </p:stCondLst>
                                        </p:cTn>
                                        <p:tgtEl>
                                          <p:spTgt spid="29697">
                                            <p:txEl>
                                              <p:pRg st="5" end="5"/>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9697">
                                            <p:txEl>
                                              <p:pRg st="5" end="5"/>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9697">
                                            <p:txEl>
                                              <p:pRg st="5" end="5"/>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9697">
                                            <p:txEl>
                                              <p:pRg st="5" end="5"/>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9697">
                                            <p:txEl>
                                              <p:pRg st="5" end="5"/>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29697">
                                            <p:txEl>
                                              <p:pRg st="5" end="5"/>
                                            </p:txEl>
                                          </p:spTgt>
                                        </p:tgtEl>
                                      </p:cBhvr>
                                      <p:to x="100000" y="60000"/>
                                    </p:animScale>
                                    <p:animScale>
                                      <p:cBhvr>
                                        <p:cTn id="108" dur="166" decel="50000">
                                          <p:stCondLst>
                                            <p:cond delay="676"/>
                                          </p:stCondLst>
                                        </p:cTn>
                                        <p:tgtEl>
                                          <p:spTgt spid="29697">
                                            <p:txEl>
                                              <p:pRg st="5" end="5"/>
                                            </p:txEl>
                                          </p:spTgt>
                                        </p:tgtEl>
                                      </p:cBhvr>
                                      <p:to x="100000" y="100000"/>
                                    </p:animScale>
                                    <p:animScale>
                                      <p:cBhvr>
                                        <p:cTn id="109" dur="26">
                                          <p:stCondLst>
                                            <p:cond delay="1312"/>
                                          </p:stCondLst>
                                        </p:cTn>
                                        <p:tgtEl>
                                          <p:spTgt spid="29697">
                                            <p:txEl>
                                              <p:pRg st="5" end="5"/>
                                            </p:txEl>
                                          </p:spTgt>
                                        </p:tgtEl>
                                      </p:cBhvr>
                                      <p:to x="100000" y="80000"/>
                                    </p:animScale>
                                    <p:animScale>
                                      <p:cBhvr>
                                        <p:cTn id="110" dur="166" decel="50000">
                                          <p:stCondLst>
                                            <p:cond delay="1338"/>
                                          </p:stCondLst>
                                        </p:cTn>
                                        <p:tgtEl>
                                          <p:spTgt spid="29697">
                                            <p:txEl>
                                              <p:pRg st="5" end="5"/>
                                            </p:txEl>
                                          </p:spTgt>
                                        </p:tgtEl>
                                      </p:cBhvr>
                                      <p:to x="100000" y="100000"/>
                                    </p:animScale>
                                    <p:animScale>
                                      <p:cBhvr>
                                        <p:cTn id="111" dur="26">
                                          <p:stCondLst>
                                            <p:cond delay="1642"/>
                                          </p:stCondLst>
                                        </p:cTn>
                                        <p:tgtEl>
                                          <p:spTgt spid="29697">
                                            <p:txEl>
                                              <p:pRg st="5" end="5"/>
                                            </p:txEl>
                                          </p:spTgt>
                                        </p:tgtEl>
                                      </p:cBhvr>
                                      <p:to x="100000" y="90000"/>
                                    </p:animScale>
                                    <p:animScale>
                                      <p:cBhvr>
                                        <p:cTn id="112" dur="166" decel="50000">
                                          <p:stCondLst>
                                            <p:cond delay="1668"/>
                                          </p:stCondLst>
                                        </p:cTn>
                                        <p:tgtEl>
                                          <p:spTgt spid="29697">
                                            <p:txEl>
                                              <p:pRg st="5" end="5"/>
                                            </p:txEl>
                                          </p:spTgt>
                                        </p:tgtEl>
                                      </p:cBhvr>
                                      <p:to x="100000" y="100000"/>
                                    </p:animScale>
                                    <p:animScale>
                                      <p:cBhvr>
                                        <p:cTn id="113" dur="26">
                                          <p:stCondLst>
                                            <p:cond delay="1808"/>
                                          </p:stCondLst>
                                        </p:cTn>
                                        <p:tgtEl>
                                          <p:spTgt spid="29697">
                                            <p:txEl>
                                              <p:pRg st="5" end="5"/>
                                            </p:txEl>
                                          </p:spTgt>
                                        </p:tgtEl>
                                      </p:cBhvr>
                                      <p:to x="100000" y="95000"/>
                                    </p:animScale>
                                    <p:animScale>
                                      <p:cBhvr>
                                        <p:cTn id="114" dur="166" decel="50000">
                                          <p:stCondLst>
                                            <p:cond delay="1834"/>
                                          </p:stCondLst>
                                        </p:cTn>
                                        <p:tgtEl>
                                          <p:spTgt spid="29697">
                                            <p:txEl>
                                              <p:pRg st="5" end="5"/>
                                            </p:txEl>
                                          </p:spTgt>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697">
                                            <p:txEl>
                                              <p:pRg st="6" end="6"/>
                                            </p:txEl>
                                          </p:spTgt>
                                        </p:tgtEl>
                                        <p:attrNameLst>
                                          <p:attrName>style.visibility</p:attrName>
                                        </p:attrNameLst>
                                      </p:cBhvr>
                                      <p:to>
                                        <p:strVal val="visible"/>
                                      </p:to>
                                    </p:set>
                                    <p:animEffect transition="in" filter="wipe(down)">
                                      <p:cBhvr>
                                        <p:cTn id="117" dur="580">
                                          <p:stCondLst>
                                            <p:cond delay="0"/>
                                          </p:stCondLst>
                                        </p:cTn>
                                        <p:tgtEl>
                                          <p:spTgt spid="29697">
                                            <p:txEl>
                                              <p:pRg st="6" end="6"/>
                                            </p:txEl>
                                          </p:spTgt>
                                        </p:tgtEl>
                                      </p:cBhvr>
                                    </p:animEffect>
                                    <p:anim calcmode="lin" valueType="num">
                                      <p:cBhvr>
                                        <p:cTn id="118" dur="1822" tmFilter="0,0; 0.14,0.36; 0.43,0.73; 0.71,0.91; 1.0,1.0">
                                          <p:stCondLst>
                                            <p:cond delay="0"/>
                                          </p:stCondLst>
                                        </p:cTn>
                                        <p:tgtEl>
                                          <p:spTgt spid="29697">
                                            <p:txEl>
                                              <p:pRg st="6" end="6"/>
                                            </p:tx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697">
                                            <p:txEl>
                                              <p:pRg st="6" end="6"/>
                                            </p:tx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697">
                                            <p:txEl>
                                              <p:pRg st="6" end="6"/>
                                            </p:tx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697">
                                            <p:txEl>
                                              <p:pRg st="6" end="6"/>
                                            </p:tx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697">
                                            <p:txEl>
                                              <p:pRg st="6" end="6"/>
                                            </p:tx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697">
                                            <p:txEl>
                                              <p:pRg st="6" end="6"/>
                                            </p:txEl>
                                          </p:spTgt>
                                        </p:tgtEl>
                                      </p:cBhvr>
                                      <p:to x="100000" y="60000"/>
                                    </p:animScale>
                                    <p:animScale>
                                      <p:cBhvr>
                                        <p:cTn id="124" dur="166" decel="50000">
                                          <p:stCondLst>
                                            <p:cond delay="676"/>
                                          </p:stCondLst>
                                        </p:cTn>
                                        <p:tgtEl>
                                          <p:spTgt spid="29697">
                                            <p:txEl>
                                              <p:pRg st="6" end="6"/>
                                            </p:txEl>
                                          </p:spTgt>
                                        </p:tgtEl>
                                      </p:cBhvr>
                                      <p:to x="100000" y="100000"/>
                                    </p:animScale>
                                    <p:animScale>
                                      <p:cBhvr>
                                        <p:cTn id="125" dur="26">
                                          <p:stCondLst>
                                            <p:cond delay="1312"/>
                                          </p:stCondLst>
                                        </p:cTn>
                                        <p:tgtEl>
                                          <p:spTgt spid="29697">
                                            <p:txEl>
                                              <p:pRg st="6" end="6"/>
                                            </p:txEl>
                                          </p:spTgt>
                                        </p:tgtEl>
                                      </p:cBhvr>
                                      <p:to x="100000" y="80000"/>
                                    </p:animScale>
                                    <p:animScale>
                                      <p:cBhvr>
                                        <p:cTn id="126" dur="166" decel="50000">
                                          <p:stCondLst>
                                            <p:cond delay="1338"/>
                                          </p:stCondLst>
                                        </p:cTn>
                                        <p:tgtEl>
                                          <p:spTgt spid="29697">
                                            <p:txEl>
                                              <p:pRg st="6" end="6"/>
                                            </p:txEl>
                                          </p:spTgt>
                                        </p:tgtEl>
                                      </p:cBhvr>
                                      <p:to x="100000" y="100000"/>
                                    </p:animScale>
                                    <p:animScale>
                                      <p:cBhvr>
                                        <p:cTn id="127" dur="26">
                                          <p:stCondLst>
                                            <p:cond delay="1642"/>
                                          </p:stCondLst>
                                        </p:cTn>
                                        <p:tgtEl>
                                          <p:spTgt spid="29697">
                                            <p:txEl>
                                              <p:pRg st="6" end="6"/>
                                            </p:txEl>
                                          </p:spTgt>
                                        </p:tgtEl>
                                      </p:cBhvr>
                                      <p:to x="100000" y="90000"/>
                                    </p:animScale>
                                    <p:animScale>
                                      <p:cBhvr>
                                        <p:cTn id="128" dur="166" decel="50000">
                                          <p:stCondLst>
                                            <p:cond delay="1668"/>
                                          </p:stCondLst>
                                        </p:cTn>
                                        <p:tgtEl>
                                          <p:spTgt spid="29697">
                                            <p:txEl>
                                              <p:pRg st="6" end="6"/>
                                            </p:txEl>
                                          </p:spTgt>
                                        </p:tgtEl>
                                      </p:cBhvr>
                                      <p:to x="100000" y="100000"/>
                                    </p:animScale>
                                    <p:animScale>
                                      <p:cBhvr>
                                        <p:cTn id="129" dur="26">
                                          <p:stCondLst>
                                            <p:cond delay="1808"/>
                                          </p:stCondLst>
                                        </p:cTn>
                                        <p:tgtEl>
                                          <p:spTgt spid="29697">
                                            <p:txEl>
                                              <p:pRg st="6" end="6"/>
                                            </p:txEl>
                                          </p:spTgt>
                                        </p:tgtEl>
                                      </p:cBhvr>
                                      <p:to x="100000" y="95000"/>
                                    </p:animScale>
                                    <p:animScale>
                                      <p:cBhvr>
                                        <p:cTn id="130" dur="166" decel="50000">
                                          <p:stCondLst>
                                            <p:cond delay="1834"/>
                                          </p:stCondLst>
                                        </p:cTn>
                                        <p:tgtEl>
                                          <p:spTgt spid="29697">
                                            <p:txEl>
                                              <p:pRg st="6" end="6"/>
                                            </p:txEl>
                                          </p:spTgt>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19" presetClass="entr" presetSubtype="10" fill="hold" nodeType="clickEffect">
                                  <p:stCondLst>
                                    <p:cond delay="0"/>
                                  </p:stCondLst>
                                  <p:childTnLst>
                                    <p:set>
                                      <p:cBhvr>
                                        <p:cTn id="134" dur="1" fill="hold">
                                          <p:stCondLst>
                                            <p:cond delay="0"/>
                                          </p:stCondLst>
                                        </p:cTn>
                                        <p:tgtEl>
                                          <p:spTgt spid="16"/>
                                        </p:tgtEl>
                                        <p:attrNameLst>
                                          <p:attrName>style.visibility</p:attrName>
                                        </p:attrNameLst>
                                      </p:cBhvr>
                                      <p:to>
                                        <p:strVal val="visible"/>
                                      </p:to>
                                    </p:set>
                                    <p:anim calcmode="lin" valueType="num">
                                      <p:cBhvr>
                                        <p:cTn id="135" dur="2000" fill="hold"/>
                                        <p:tgtEl>
                                          <p:spTgt spid="16"/>
                                        </p:tgtEl>
                                        <p:attrNameLst>
                                          <p:attrName>ppt_w</p:attrName>
                                        </p:attrNameLst>
                                      </p:cBhvr>
                                      <p:tavLst>
                                        <p:tav tm="0" fmla="#ppt_w*sin(2.5*pi*$)">
                                          <p:val>
                                            <p:fltVal val="0"/>
                                          </p:val>
                                        </p:tav>
                                        <p:tav tm="100000">
                                          <p:val>
                                            <p:fltVal val="1"/>
                                          </p:val>
                                        </p:tav>
                                      </p:tavLst>
                                    </p:anim>
                                    <p:anim calcmode="lin" valueType="num">
                                      <p:cBhvr>
                                        <p:cTn id="136"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سكرابز 2\سكربز جاهز\hubble-orion-nebula-500x375.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8" name="مستطيل 7"/>
          <p:cNvSpPr/>
          <p:nvPr/>
        </p:nvSpPr>
        <p:spPr>
          <a:xfrm>
            <a:off x="2428860" y="0"/>
            <a:ext cx="4312399"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000" b="1" cap="none" spc="0" dirty="0" smtClean="0">
                <a:ln w="11430"/>
                <a:solidFill>
                  <a:schemeClr val="accent2">
                    <a:lumMod val="50000"/>
                  </a:schemeClr>
                </a:solidFill>
                <a:effectLst>
                  <a:outerShdw blurRad="50800" dist="39000" dir="5460000" algn="tl">
                    <a:srgbClr val="000000">
                      <a:alpha val="38000"/>
                    </a:srgbClr>
                  </a:outerShdw>
                </a:effectLst>
                <a:cs typeface="DecoType Naskh" pitchFamily="2" charset="-78"/>
              </a:rPr>
              <a:t>محتويات النشاط</a:t>
            </a:r>
            <a:endParaRPr lang="ar-SA" sz="8000" b="1" cap="none" spc="0" dirty="0">
              <a:ln w="11430"/>
              <a:solidFill>
                <a:schemeClr val="accent2">
                  <a:lumMod val="50000"/>
                </a:schemeClr>
              </a:solidFill>
              <a:effectLst>
                <a:outerShdw blurRad="50800" dist="39000" dir="5460000" algn="tl">
                  <a:srgbClr val="000000">
                    <a:alpha val="38000"/>
                  </a:srgbClr>
                </a:outerShdw>
              </a:effectLst>
              <a:cs typeface="DecoType Naskh" pitchFamily="2" charset="-78"/>
            </a:endParaRPr>
          </a:p>
        </p:txBody>
      </p:sp>
      <p:pic>
        <p:nvPicPr>
          <p:cNvPr id="2056" name="Picture 8" descr="C:\Users\HP\Desktop\سكرابز 2\زموز\get-3-2009-p5cayt06.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928889">
            <a:off x="4527267" y="674157"/>
            <a:ext cx="3114681" cy="5440835"/>
          </a:xfrm>
          <a:prstGeom prst="rect">
            <a:avLst/>
          </a:prstGeom>
          <a:noFill/>
        </p:spPr>
      </p:pic>
      <p:sp>
        <p:nvSpPr>
          <p:cNvPr id="18" name="مستطيل 17"/>
          <p:cNvSpPr/>
          <p:nvPr/>
        </p:nvSpPr>
        <p:spPr>
          <a:xfrm>
            <a:off x="5929322" y="1428736"/>
            <a:ext cx="2004913"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400" b="1" cap="none" spc="0" dirty="0" err="1" smtClean="0">
                <a:ln w="11430"/>
                <a:solidFill>
                  <a:schemeClr val="accent6">
                    <a:lumMod val="75000"/>
                  </a:schemeClr>
                </a:solidFill>
                <a:effectLst>
                  <a:outerShdw blurRad="50800" dist="39000" dir="5460000" algn="tl">
                    <a:srgbClr val="000000">
                      <a:alpha val="38000"/>
                    </a:srgbClr>
                  </a:outerShdw>
                </a:effectLst>
                <a:cs typeface="DecoType Naskh" pitchFamily="2" charset="-78"/>
              </a:rPr>
              <a:t>االتفكير</a:t>
            </a:r>
            <a:r>
              <a:rPr lang="ar-SA" sz="4400" b="1" cap="none" spc="0" dirty="0" smtClean="0">
                <a:ln w="11430"/>
                <a:solidFill>
                  <a:schemeClr val="accent6">
                    <a:lumMod val="75000"/>
                  </a:schemeClr>
                </a:solidFill>
                <a:effectLst>
                  <a:outerShdw blurRad="50800" dist="39000" dir="5460000" algn="tl">
                    <a:srgbClr val="000000">
                      <a:alpha val="38000"/>
                    </a:srgbClr>
                  </a:outerShdw>
                </a:effectLst>
                <a:cs typeface="DecoType Naskh" pitchFamily="2" charset="-78"/>
              </a:rPr>
              <a:t> الناقد</a:t>
            </a:r>
            <a:endParaRPr lang="ar-SA" sz="4400" b="1" cap="none" spc="0" dirty="0">
              <a:ln w="11430"/>
              <a:solidFill>
                <a:schemeClr val="accent6">
                  <a:lumMod val="75000"/>
                </a:schemeClr>
              </a:solidFill>
              <a:effectLst>
                <a:outerShdw blurRad="50800" dist="39000" dir="5460000" algn="tl">
                  <a:srgbClr val="000000">
                    <a:alpha val="38000"/>
                  </a:srgbClr>
                </a:outerShdw>
              </a:effectLst>
              <a:cs typeface="DecoType Naskh" pitchFamily="2" charset="-78"/>
            </a:endParaRPr>
          </a:p>
        </p:txBody>
      </p:sp>
      <p:pic>
        <p:nvPicPr>
          <p:cNvPr id="19" name="Picture 8" descr="C:\Users\HP\Desktop\سكرابز 2\زموز\get-3-2009-p5cayt06.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8199039">
            <a:off x="1357016" y="432384"/>
            <a:ext cx="3114681" cy="5440835"/>
          </a:xfrm>
          <a:prstGeom prst="rect">
            <a:avLst/>
          </a:prstGeom>
          <a:noFill/>
        </p:spPr>
      </p:pic>
      <p:pic>
        <p:nvPicPr>
          <p:cNvPr id="20" name="Picture 8" descr="C:\Users\HP\Desktop\سكرابز 2\زموز\get-3-2009-p5cayt06.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2429153">
            <a:off x="878620" y="1341252"/>
            <a:ext cx="3114681" cy="5440835"/>
          </a:xfrm>
          <a:prstGeom prst="rect">
            <a:avLst/>
          </a:prstGeom>
          <a:noFill/>
        </p:spPr>
      </p:pic>
      <p:sp>
        <p:nvSpPr>
          <p:cNvPr id="15" name="مستطيل 14"/>
          <p:cNvSpPr/>
          <p:nvPr/>
        </p:nvSpPr>
        <p:spPr>
          <a:xfrm>
            <a:off x="785786" y="1428736"/>
            <a:ext cx="2171141"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600" b="1" cap="none" spc="0" dirty="0" smtClean="0">
                <a:ln w="11430"/>
                <a:solidFill>
                  <a:schemeClr val="accent6">
                    <a:lumMod val="75000"/>
                  </a:schemeClr>
                </a:solidFill>
                <a:effectLst>
                  <a:outerShdw blurRad="50800" dist="39000" dir="5460000" algn="tl">
                    <a:srgbClr val="000000">
                      <a:alpha val="38000"/>
                    </a:srgbClr>
                  </a:outerShdw>
                </a:effectLst>
                <a:cs typeface="DecoType Naskh" pitchFamily="2" charset="-78"/>
              </a:rPr>
              <a:t>التفكير مثل العباقرة </a:t>
            </a:r>
            <a:endParaRPr lang="ar-SA" sz="3600" b="1" cap="none" spc="0" dirty="0">
              <a:ln w="11430"/>
              <a:solidFill>
                <a:schemeClr val="accent6">
                  <a:lumMod val="75000"/>
                </a:schemeClr>
              </a:solidFill>
              <a:effectLst>
                <a:outerShdw blurRad="50800" dist="39000" dir="5460000" algn="tl">
                  <a:srgbClr val="000000">
                    <a:alpha val="38000"/>
                  </a:srgbClr>
                </a:outerShdw>
              </a:effectLst>
              <a:cs typeface="DecoType Naskh" pitchFamily="2" charset="-78"/>
            </a:endParaRPr>
          </a:p>
        </p:txBody>
      </p:sp>
      <p:pic>
        <p:nvPicPr>
          <p:cNvPr id="21" name="Picture 8" descr="C:\Users\HP\Desktop\سكرابز 2\زموز\get-3-2009-p5cayt06.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7018530">
            <a:off x="4645322" y="1830295"/>
            <a:ext cx="3114681" cy="5440835"/>
          </a:xfrm>
          <a:prstGeom prst="rect">
            <a:avLst/>
          </a:prstGeom>
          <a:noFill/>
        </p:spPr>
      </p:pic>
      <p:pic>
        <p:nvPicPr>
          <p:cNvPr id="22" name="Picture 8" descr="C:\Users\HP\Desktop\سكرابز 2\زموز\get-3-2009-p5cayt06.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439946">
            <a:off x="2884512" y="3505427"/>
            <a:ext cx="3114681" cy="5440835"/>
          </a:xfrm>
          <a:prstGeom prst="rect">
            <a:avLst/>
          </a:prstGeom>
          <a:noFill/>
        </p:spPr>
      </p:pic>
      <p:sp>
        <p:nvSpPr>
          <p:cNvPr id="17" name="مستطيل 16"/>
          <p:cNvSpPr/>
          <p:nvPr/>
        </p:nvSpPr>
        <p:spPr>
          <a:xfrm>
            <a:off x="6286512" y="4929198"/>
            <a:ext cx="2102279"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000" b="1" cap="none" spc="0" dirty="0" smtClean="0">
                <a:ln w="11430"/>
                <a:solidFill>
                  <a:schemeClr val="accent6">
                    <a:lumMod val="75000"/>
                  </a:schemeClr>
                </a:solidFill>
                <a:effectLst>
                  <a:outerShdw blurRad="50800" dist="39000" dir="5460000" algn="tl">
                    <a:srgbClr val="000000">
                      <a:alpha val="38000"/>
                    </a:srgbClr>
                  </a:outerShdw>
                </a:effectLst>
                <a:cs typeface="DecoType Naskh" pitchFamily="2" charset="-78"/>
              </a:rPr>
              <a:t>العصف الذهني</a:t>
            </a:r>
            <a:endParaRPr lang="ar-SA" sz="4000" b="1" cap="none" spc="0" dirty="0">
              <a:ln w="11430"/>
              <a:solidFill>
                <a:schemeClr val="accent6">
                  <a:lumMod val="75000"/>
                </a:schemeClr>
              </a:solidFill>
              <a:effectLst>
                <a:outerShdw blurRad="50800" dist="39000" dir="5460000" algn="tl">
                  <a:srgbClr val="000000">
                    <a:alpha val="38000"/>
                  </a:srgbClr>
                </a:outerShdw>
              </a:effectLst>
              <a:cs typeface="DecoType Naskh" pitchFamily="2" charset="-78"/>
            </a:endParaRPr>
          </a:p>
        </p:txBody>
      </p:sp>
      <p:sp>
        <p:nvSpPr>
          <p:cNvPr id="16" name="مستطيل 15"/>
          <p:cNvSpPr/>
          <p:nvPr/>
        </p:nvSpPr>
        <p:spPr>
          <a:xfrm>
            <a:off x="3071802" y="4071942"/>
            <a:ext cx="237193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600" b="1" cap="none" spc="0" dirty="0" smtClean="0">
                <a:ln w="11430"/>
                <a:solidFill>
                  <a:schemeClr val="accent6">
                    <a:lumMod val="75000"/>
                  </a:schemeClr>
                </a:solidFill>
                <a:effectLst>
                  <a:outerShdw blurRad="50800" dist="39000" dir="5460000" algn="tl">
                    <a:srgbClr val="000000">
                      <a:alpha val="38000"/>
                    </a:srgbClr>
                  </a:outerShdw>
                </a:effectLst>
                <a:cs typeface="DecoType Naskh" pitchFamily="2" charset="-78"/>
              </a:rPr>
              <a:t>إستراتيجيات التفكير</a:t>
            </a:r>
            <a:endParaRPr lang="ar-SA" sz="3600" b="1" cap="none" spc="0" dirty="0">
              <a:ln w="11430"/>
              <a:solidFill>
                <a:schemeClr val="accent6">
                  <a:lumMod val="75000"/>
                </a:schemeClr>
              </a:solidFill>
              <a:effectLst>
                <a:outerShdw blurRad="50800" dist="39000" dir="5460000" algn="tl">
                  <a:srgbClr val="000000">
                    <a:alpha val="38000"/>
                  </a:srgbClr>
                </a:outerShdw>
              </a:effectLst>
              <a:cs typeface="DecoType Naskh" pitchFamily="2" charset="-78"/>
            </a:endParaRPr>
          </a:p>
        </p:txBody>
      </p:sp>
      <p:sp>
        <p:nvSpPr>
          <p:cNvPr id="13" name="مستطيل 12"/>
          <p:cNvSpPr/>
          <p:nvPr/>
        </p:nvSpPr>
        <p:spPr>
          <a:xfrm>
            <a:off x="428596" y="4714884"/>
            <a:ext cx="2215619"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200" b="1" dirty="0" smtClean="0">
                <a:ln w="11430"/>
                <a:solidFill>
                  <a:schemeClr val="accent6">
                    <a:lumMod val="75000"/>
                  </a:schemeClr>
                </a:solidFill>
                <a:effectLst>
                  <a:outerShdw blurRad="50800" dist="39000" dir="5460000" algn="tl">
                    <a:srgbClr val="000000">
                      <a:alpha val="38000"/>
                    </a:srgbClr>
                  </a:outerShdw>
                </a:effectLst>
                <a:cs typeface="DecoType Naskh" pitchFamily="2" charset="-78"/>
              </a:rPr>
              <a:t>خطوات البحث العلمي</a:t>
            </a:r>
            <a:endParaRPr lang="ar-SA" sz="3200" b="1" dirty="0">
              <a:ln w="11430"/>
              <a:solidFill>
                <a:schemeClr val="accent6">
                  <a:lumMod val="75000"/>
                </a:schemeClr>
              </a:solidFill>
              <a:effectLst>
                <a:outerShdw blurRad="50800" dist="39000" dir="5460000" algn="tl">
                  <a:srgbClr val="000000">
                    <a:alpha val="38000"/>
                  </a:srgbClr>
                </a:outerShdw>
              </a:effectLst>
              <a:cs typeface="DecoType Naskh" pitchFamily="2" charset="-78"/>
            </a:endParaRPr>
          </a:p>
        </p:txBody>
      </p:sp>
      <p:pic>
        <p:nvPicPr>
          <p:cNvPr id="24" name="Picture 8" descr="C:\Users\HP\Desktop\سكرابز 2\زموز\get-3-2009-p5cayt06.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9632739">
            <a:off x="2817371" y="-1922675"/>
            <a:ext cx="3114681" cy="5440835"/>
          </a:xfrm>
          <a:prstGeom prst="rect">
            <a:avLst/>
          </a:prstGeom>
          <a:noFill/>
        </p:spPr>
      </p:pic>
      <p:sp>
        <p:nvSpPr>
          <p:cNvPr id="23" name="مستطيل 22"/>
          <p:cNvSpPr/>
          <p:nvPr/>
        </p:nvSpPr>
        <p:spPr>
          <a:xfrm>
            <a:off x="3714744" y="1643050"/>
            <a:ext cx="1526171"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400" b="1" cap="none" spc="0" dirty="0" smtClean="0">
                <a:ln w="11430"/>
                <a:solidFill>
                  <a:schemeClr val="accent6">
                    <a:lumMod val="75000"/>
                  </a:schemeClr>
                </a:solidFill>
                <a:effectLst>
                  <a:outerShdw blurRad="50800" dist="39000" dir="5460000" algn="tl">
                    <a:srgbClr val="000000">
                      <a:alpha val="38000"/>
                    </a:srgbClr>
                  </a:outerShdw>
                </a:effectLst>
                <a:cs typeface="DecoType Naskh" pitchFamily="2" charset="-78"/>
              </a:rPr>
              <a:t>ورش عمل</a:t>
            </a:r>
            <a:endParaRPr lang="ar-SA" sz="4400" b="1" cap="none" spc="0" dirty="0">
              <a:ln w="11430"/>
              <a:solidFill>
                <a:schemeClr val="accent6">
                  <a:lumMod val="75000"/>
                </a:schemeClr>
              </a:solidFill>
              <a:effectLst>
                <a:outerShdw blurRad="50800" dist="39000" dir="5460000" algn="tl">
                  <a:srgbClr val="000000">
                    <a:alpha val="38000"/>
                  </a:srgbClr>
                </a:outerShdw>
              </a:effectLst>
              <a:cs typeface="DecoType Naskh"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770" decel="100000"/>
                                        <p:tgtEl>
                                          <p:spTgt spid="8">
                                            <p:txEl>
                                              <p:pRg st="0" end="0"/>
                                            </p:txEl>
                                          </p:spTgt>
                                        </p:tgtEl>
                                      </p:cBhvr>
                                    </p:animEffect>
                                    <p:animScale>
                                      <p:cBhvr>
                                        <p:cTn id="8" dur="770" decel="100000"/>
                                        <p:tgtEl>
                                          <p:spTgt spid="8">
                                            <p:txEl>
                                              <p:pRg st="0" end="0"/>
                                            </p:txEl>
                                          </p:spTgt>
                                        </p:tgtEl>
                                      </p:cBhvr>
                                      <p:from x="10000" y="10000"/>
                                      <p:to x="200000" y="450000"/>
                                    </p:animScale>
                                    <p:animScale>
                                      <p:cBhvr>
                                        <p:cTn id="9" dur="1230" accel="100000" fill="hold">
                                          <p:stCondLst>
                                            <p:cond delay="770"/>
                                          </p:stCondLst>
                                        </p:cTn>
                                        <p:tgtEl>
                                          <p:spTgt spid="8">
                                            <p:txEl>
                                              <p:pRg st="0" end="0"/>
                                            </p:txEl>
                                          </p:spTgt>
                                        </p:tgtEl>
                                      </p:cBhvr>
                                      <p:from x="200000" y="450000"/>
                                      <p:to x="100000" y="100000"/>
                                    </p:animScale>
                                    <p:set>
                                      <p:cBhvr>
                                        <p:cTn id="10" dur="770" fill="hold"/>
                                        <p:tgtEl>
                                          <p:spTgt spid="8">
                                            <p:txEl>
                                              <p:pRg st="0" end="0"/>
                                            </p:txEl>
                                          </p:spTgt>
                                        </p:tgtEl>
                                        <p:attrNameLst>
                                          <p:attrName>ppt_x</p:attrName>
                                        </p:attrNameLst>
                                      </p:cBhvr>
                                      <p:to>
                                        <p:strVal val="(0.5)"/>
                                      </p:to>
                                    </p:set>
                                    <p:anim from="(0.5)" to="(#ppt_x)" calcmode="lin" valueType="num">
                                      <p:cBhvr>
                                        <p:cTn id="11" dur="1230" accel="100000" fill="hold">
                                          <p:stCondLst>
                                            <p:cond delay="770"/>
                                          </p:stCondLst>
                                        </p:cTn>
                                        <p:tgtEl>
                                          <p:spTgt spid="8">
                                            <p:txEl>
                                              <p:pRg st="0" end="0"/>
                                            </p:txEl>
                                          </p:spTgt>
                                        </p:tgtEl>
                                        <p:attrNameLst>
                                          <p:attrName>ppt_x</p:attrName>
                                        </p:attrNameLst>
                                      </p:cBhvr>
                                    </p:anim>
                                    <p:set>
                                      <p:cBhvr>
                                        <p:cTn id="12" dur="770" fill="hold"/>
                                        <p:tgtEl>
                                          <p:spTgt spid="8">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8">
                                            <p:txEl>
                                              <p:pRg st="0" end="0"/>
                                            </p:txEl>
                                          </p:spTgt>
                                        </p:tgtEl>
                                        <p:attrNameLst>
                                          <p:attrName>ppt_y</p:attrName>
                                        </p:attrNameLst>
                                      </p:cBhvr>
                                    </p:anim>
                                  </p:childTnLst>
                                </p:cTn>
                              </p:par>
                            </p:childTnLst>
                          </p:cTn>
                        </p:par>
                        <p:par>
                          <p:cTn id="14" fill="hold">
                            <p:stCondLst>
                              <p:cond delay="2000"/>
                            </p:stCondLst>
                            <p:childTnLst>
                              <p:par>
                                <p:cTn id="15" presetID="15" presetClass="entr" presetSubtype="0" fill="hold" nodeType="afterEffect">
                                  <p:stCondLst>
                                    <p:cond delay="0"/>
                                  </p:stCondLst>
                                  <p:childTnLst>
                                    <p:set>
                                      <p:cBhvr>
                                        <p:cTn id="16" dur="1" fill="hold">
                                          <p:stCondLst>
                                            <p:cond delay="0"/>
                                          </p:stCondLst>
                                        </p:cTn>
                                        <p:tgtEl>
                                          <p:spTgt spid="2056"/>
                                        </p:tgtEl>
                                        <p:attrNameLst>
                                          <p:attrName>style.visibility</p:attrName>
                                        </p:attrNameLst>
                                      </p:cBhvr>
                                      <p:to>
                                        <p:strVal val="visible"/>
                                      </p:to>
                                    </p:set>
                                    <p:anim calcmode="lin" valueType="num">
                                      <p:cBhvr>
                                        <p:cTn id="17" dur="1000" fill="hold"/>
                                        <p:tgtEl>
                                          <p:spTgt spid="2056"/>
                                        </p:tgtEl>
                                        <p:attrNameLst>
                                          <p:attrName>ppt_w</p:attrName>
                                        </p:attrNameLst>
                                      </p:cBhvr>
                                      <p:tavLst>
                                        <p:tav tm="0">
                                          <p:val>
                                            <p:fltVal val="0"/>
                                          </p:val>
                                        </p:tav>
                                        <p:tav tm="100000">
                                          <p:val>
                                            <p:strVal val="#ppt_w"/>
                                          </p:val>
                                        </p:tav>
                                      </p:tavLst>
                                    </p:anim>
                                    <p:anim calcmode="lin" valueType="num">
                                      <p:cBhvr>
                                        <p:cTn id="18" dur="1000" fill="hold"/>
                                        <p:tgtEl>
                                          <p:spTgt spid="2056"/>
                                        </p:tgtEl>
                                        <p:attrNameLst>
                                          <p:attrName>ppt_h</p:attrName>
                                        </p:attrNameLst>
                                      </p:cBhvr>
                                      <p:tavLst>
                                        <p:tav tm="0">
                                          <p:val>
                                            <p:fltVal val="0"/>
                                          </p:val>
                                        </p:tav>
                                        <p:tav tm="100000">
                                          <p:val>
                                            <p:strVal val="#ppt_h"/>
                                          </p:val>
                                        </p:tav>
                                      </p:tavLst>
                                    </p:anim>
                                    <p:anim calcmode="lin" valueType="num">
                                      <p:cBhvr>
                                        <p:cTn id="19" dur="1000" fill="hold"/>
                                        <p:tgtEl>
                                          <p:spTgt spid="205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056"/>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3000"/>
                            </p:stCondLst>
                            <p:childTnLst>
                              <p:par>
                                <p:cTn id="22" presetID="15"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2000" fill="hold"/>
                                        <p:tgtEl>
                                          <p:spTgt spid="19"/>
                                        </p:tgtEl>
                                        <p:attrNameLst>
                                          <p:attrName>ppt_w</p:attrName>
                                        </p:attrNameLst>
                                      </p:cBhvr>
                                      <p:tavLst>
                                        <p:tav tm="0">
                                          <p:val>
                                            <p:fltVal val="0"/>
                                          </p:val>
                                        </p:tav>
                                        <p:tav tm="100000">
                                          <p:val>
                                            <p:strVal val="#ppt_w"/>
                                          </p:val>
                                        </p:tav>
                                      </p:tavLst>
                                    </p:anim>
                                    <p:anim calcmode="lin" valueType="num">
                                      <p:cBhvr>
                                        <p:cTn id="25" dur="2000" fill="hold"/>
                                        <p:tgtEl>
                                          <p:spTgt spid="19"/>
                                        </p:tgtEl>
                                        <p:attrNameLst>
                                          <p:attrName>ppt_h</p:attrName>
                                        </p:attrNameLst>
                                      </p:cBhvr>
                                      <p:tavLst>
                                        <p:tav tm="0">
                                          <p:val>
                                            <p:fltVal val="0"/>
                                          </p:val>
                                        </p:tav>
                                        <p:tav tm="100000">
                                          <p:val>
                                            <p:strVal val="#ppt_h"/>
                                          </p:val>
                                        </p:tav>
                                      </p:tavLst>
                                    </p:anim>
                                    <p:anim calcmode="lin" valueType="num">
                                      <p:cBhvr>
                                        <p:cTn id="26" dur="2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7" dur="2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5000"/>
                            </p:stCondLst>
                            <p:childTnLst>
                              <p:par>
                                <p:cTn id="29" presetID="15"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 calcmode="lin" valueType="num">
                                      <p:cBhvr>
                                        <p:cTn id="33"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6000"/>
                            </p:stCondLst>
                            <p:childTnLst>
                              <p:par>
                                <p:cTn id="36" presetID="15"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 calcmode="lin" valueType="num">
                                      <p:cBhvr>
                                        <p:cTn id="40"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7000"/>
                            </p:stCondLst>
                            <p:childTnLst>
                              <p:par>
                                <p:cTn id="43" presetID="15"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000" fill="hold"/>
                                        <p:tgtEl>
                                          <p:spTgt spid="22"/>
                                        </p:tgtEl>
                                        <p:attrNameLst>
                                          <p:attrName>ppt_w</p:attrName>
                                        </p:attrNameLst>
                                      </p:cBhvr>
                                      <p:tavLst>
                                        <p:tav tm="0">
                                          <p:val>
                                            <p:fltVal val="0"/>
                                          </p:val>
                                        </p:tav>
                                        <p:tav tm="100000">
                                          <p:val>
                                            <p:strVal val="#ppt_w"/>
                                          </p:val>
                                        </p:tav>
                                      </p:tavLst>
                                    </p:anim>
                                    <p:anim calcmode="lin" valueType="num">
                                      <p:cBhvr>
                                        <p:cTn id="46" dur="1000" fill="hold"/>
                                        <p:tgtEl>
                                          <p:spTgt spid="22"/>
                                        </p:tgtEl>
                                        <p:attrNameLst>
                                          <p:attrName>ppt_h</p:attrName>
                                        </p:attrNameLst>
                                      </p:cBhvr>
                                      <p:tavLst>
                                        <p:tav tm="0">
                                          <p:val>
                                            <p:fltVal val="0"/>
                                          </p:val>
                                        </p:tav>
                                        <p:tav tm="100000">
                                          <p:val>
                                            <p:strVal val="#ppt_h"/>
                                          </p:val>
                                        </p:tav>
                                      </p:tavLst>
                                    </p:anim>
                                    <p:anim calcmode="lin" valueType="num">
                                      <p:cBhvr>
                                        <p:cTn id="47"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8000"/>
                            </p:stCondLst>
                            <p:childTnLst>
                              <p:par>
                                <p:cTn id="50" presetID="15" presetClass="entr" presetSubtype="0"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1000" fill="hold"/>
                                        <p:tgtEl>
                                          <p:spTgt spid="24"/>
                                        </p:tgtEl>
                                        <p:attrNameLst>
                                          <p:attrName>ppt_w</p:attrName>
                                        </p:attrNameLst>
                                      </p:cBhvr>
                                      <p:tavLst>
                                        <p:tav tm="0">
                                          <p:val>
                                            <p:fltVal val="0"/>
                                          </p:val>
                                        </p:tav>
                                        <p:tav tm="100000">
                                          <p:val>
                                            <p:strVal val="#ppt_w"/>
                                          </p:val>
                                        </p:tav>
                                      </p:tavLst>
                                    </p:anim>
                                    <p:anim calcmode="lin" valueType="num">
                                      <p:cBhvr>
                                        <p:cTn id="53" dur="1000" fill="hold"/>
                                        <p:tgtEl>
                                          <p:spTgt spid="24"/>
                                        </p:tgtEl>
                                        <p:attrNameLst>
                                          <p:attrName>ppt_h</p:attrName>
                                        </p:attrNameLst>
                                      </p:cBhvr>
                                      <p:tavLst>
                                        <p:tav tm="0">
                                          <p:val>
                                            <p:fltVal val="0"/>
                                          </p:val>
                                        </p:tav>
                                        <p:tav tm="100000">
                                          <p:val>
                                            <p:strVal val="#ppt_h"/>
                                          </p:val>
                                        </p:tav>
                                      </p:tavLst>
                                    </p:anim>
                                    <p:anim calcmode="lin" valueType="num">
                                      <p:cBhvr>
                                        <p:cTn id="54"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9000"/>
                            </p:stCondLst>
                            <p:childTnLst>
                              <p:par>
                                <p:cTn id="57" presetID="26"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80">
                                          <p:stCondLst>
                                            <p:cond delay="0"/>
                                          </p:stCondLst>
                                        </p:cTn>
                                        <p:tgtEl>
                                          <p:spTgt spid="18"/>
                                        </p:tgtEl>
                                      </p:cBhvr>
                                    </p:animEffect>
                                    <p:anim calcmode="lin" valueType="num">
                                      <p:cBhvr>
                                        <p:cTn id="6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5" dur="26">
                                          <p:stCondLst>
                                            <p:cond delay="650"/>
                                          </p:stCondLst>
                                        </p:cTn>
                                        <p:tgtEl>
                                          <p:spTgt spid="18"/>
                                        </p:tgtEl>
                                      </p:cBhvr>
                                      <p:to x="100000" y="60000"/>
                                    </p:animScale>
                                    <p:animScale>
                                      <p:cBhvr>
                                        <p:cTn id="66" dur="166" decel="50000">
                                          <p:stCondLst>
                                            <p:cond delay="676"/>
                                          </p:stCondLst>
                                        </p:cTn>
                                        <p:tgtEl>
                                          <p:spTgt spid="18"/>
                                        </p:tgtEl>
                                      </p:cBhvr>
                                      <p:to x="100000" y="100000"/>
                                    </p:animScale>
                                    <p:animScale>
                                      <p:cBhvr>
                                        <p:cTn id="67" dur="26">
                                          <p:stCondLst>
                                            <p:cond delay="1312"/>
                                          </p:stCondLst>
                                        </p:cTn>
                                        <p:tgtEl>
                                          <p:spTgt spid="18"/>
                                        </p:tgtEl>
                                      </p:cBhvr>
                                      <p:to x="100000" y="80000"/>
                                    </p:animScale>
                                    <p:animScale>
                                      <p:cBhvr>
                                        <p:cTn id="68" dur="166" decel="50000">
                                          <p:stCondLst>
                                            <p:cond delay="1338"/>
                                          </p:stCondLst>
                                        </p:cTn>
                                        <p:tgtEl>
                                          <p:spTgt spid="18"/>
                                        </p:tgtEl>
                                      </p:cBhvr>
                                      <p:to x="100000" y="100000"/>
                                    </p:animScale>
                                    <p:animScale>
                                      <p:cBhvr>
                                        <p:cTn id="69" dur="26">
                                          <p:stCondLst>
                                            <p:cond delay="1642"/>
                                          </p:stCondLst>
                                        </p:cTn>
                                        <p:tgtEl>
                                          <p:spTgt spid="18"/>
                                        </p:tgtEl>
                                      </p:cBhvr>
                                      <p:to x="100000" y="90000"/>
                                    </p:animScale>
                                    <p:animScale>
                                      <p:cBhvr>
                                        <p:cTn id="70" dur="166" decel="50000">
                                          <p:stCondLst>
                                            <p:cond delay="1668"/>
                                          </p:stCondLst>
                                        </p:cTn>
                                        <p:tgtEl>
                                          <p:spTgt spid="18"/>
                                        </p:tgtEl>
                                      </p:cBhvr>
                                      <p:to x="100000" y="100000"/>
                                    </p:animScale>
                                    <p:animScale>
                                      <p:cBhvr>
                                        <p:cTn id="71" dur="26">
                                          <p:stCondLst>
                                            <p:cond delay="1808"/>
                                          </p:stCondLst>
                                        </p:cTn>
                                        <p:tgtEl>
                                          <p:spTgt spid="18"/>
                                        </p:tgtEl>
                                      </p:cBhvr>
                                      <p:to x="100000" y="95000"/>
                                    </p:animScale>
                                    <p:animScale>
                                      <p:cBhvr>
                                        <p:cTn id="72" dur="166" decel="50000">
                                          <p:stCondLst>
                                            <p:cond delay="1834"/>
                                          </p:stCondLst>
                                        </p:cTn>
                                        <p:tgtEl>
                                          <p:spTgt spid="18"/>
                                        </p:tgtEl>
                                      </p:cBhvr>
                                      <p:to x="100000" y="100000"/>
                                    </p:animScale>
                                  </p:childTnLst>
                                </p:cTn>
                              </p:par>
                            </p:childTnLst>
                          </p:cTn>
                        </p:par>
                        <p:par>
                          <p:cTn id="73" fill="hold">
                            <p:stCondLst>
                              <p:cond delay="11000"/>
                            </p:stCondLst>
                            <p:childTnLst>
                              <p:par>
                                <p:cTn id="74" presetID="26" presetClass="entr" presetSubtype="0" fill="hold" nodeType="afterEffect">
                                  <p:stCondLst>
                                    <p:cond delay="0"/>
                                  </p:stCondLst>
                                  <p:childTnLst>
                                    <p:set>
                                      <p:cBhvr>
                                        <p:cTn id="75" dur="1" fill="hold">
                                          <p:stCondLst>
                                            <p:cond delay="0"/>
                                          </p:stCondLst>
                                        </p:cTn>
                                        <p:tgtEl>
                                          <p:spTgt spid="17">
                                            <p:txEl>
                                              <p:pRg st="0" end="0"/>
                                            </p:txEl>
                                          </p:spTgt>
                                        </p:tgtEl>
                                        <p:attrNameLst>
                                          <p:attrName>style.visibility</p:attrName>
                                        </p:attrNameLst>
                                      </p:cBhvr>
                                      <p:to>
                                        <p:strVal val="visible"/>
                                      </p:to>
                                    </p:set>
                                    <p:animEffect transition="in" filter="wipe(down)">
                                      <p:cBhvr>
                                        <p:cTn id="76" dur="580">
                                          <p:stCondLst>
                                            <p:cond delay="0"/>
                                          </p:stCondLst>
                                        </p:cTn>
                                        <p:tgtEl>
                                          <p:spTgt spid="17">
                                            <p:txEl>
                                              <p:pRg st="0" end="0"/>
                                            </p:txEl>
                                          </p:spTgt>
                                        </p:tgtEl>
                                      </p:cBhvr>
                                    </p:animEffect>
                                    <p:anim calcmode="lin" valueType="num">
                                      <p:cBhvr>
                                        <p:cTn id="77" dur="1822"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7">
                                            <p:txEl>
                                              <p:pRg st="0" end="0"/>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17">
                                            <p:txEl>
                                              <p:pRg st="0" end="0"/>
                                            </p:txEl>
                                          </p:spTgt>
                                        </p:tgtEl>
                                      </p:cBhvr>
                                      <p:to x="100000" y="60000"/>
                                    </p:animScale>
                                    <p:animScale>
                                      <p:cBhvr>
                                        <p:cTn id="83" dur="166" decel="50000">
                                          <p:stCondLst>
                                            <p:cond delay="676"/>
                                          </p:stCondLst>
                                        </p:cTn>
                                        <p:tgtEl>
                                          <p:spTgt spid="17">
                                            <p:txEl>
                                              <p:pRg st="0" end="0"/>
                                            </p:txEl>
                                          </p:spTgt>
                                        </p:tgtEl>
                                      </p:cBhvr>
                                      <p:to x="100000" y="100000"/>
                                    </p:animScale>
                                    <p:animScale>
                                      <p:cBhvr>
                                        <p:cTn id="84" dur="26">
                                          <p:stCondLst>
                                            <p:cond delay="1312"/>
                                          </p:stCondLst>
                                        </p:cTn>
                                        <p:tgtEl>
                                          <p:spTgt spid="17">
                                            <p:txEl>
                                              <p:pRg st="0" end="0"/>
                                            </p:txEl>
                                          </p:spTgt>
                                        </p:tgtEl>
                                      </p:cBhvr>
                                      <p:to x="100000" y="80000"/>
                                    </p:animScale>
                                    <p:animScale>
                                      <p:cBhvr>
                                        <p:cTn id="85" dur="166" decel="50000">
                                          <p:stCondLst>
                                            <p:cond delay="1338"/>
                                          </p:stCondLst>
                                        </p:cTn>
                                        <p:tgtEl>
                                          <p:spTgt spid="17">
                                            <p:txEl>
                                              <p:pRg st="0" end="0"/>
                                            </p:txEl>
                                          </p:spTgt>
                                        </p:tgtEl>
                                      </p:cBhvr>
                                      <p:to x="100000" y="100000"/>
                                    </p:animScale>
                                    <p:animScale>
                                      <p:cBhvr>
                                        <p:cTn id="86" dur="26">
                                          <p:stCondLst>
                                            <p:cond delay="1642"/>
                                          </p:stCondLst>
                                        </p:cTn>
                                        <p:tgtEl>
                                          <p:spTgt spid="17">
                                            <p:txEl>
                                              <p:pRg st="0" end="0"/>
                                            </p:txEl>
                                          </p:spTgt>
                                        </p:tgtEl>
                                      </p:cBhvr>
                                      <p:to x="100000" y="90000"/>
                                    </p:animScale>
                                    <p:animScale>
                                      <p:cBhvr>
                                        <p:cTn id="87" dur="166" decel="50000">
                                          <p:stCondLst>
                                            <p:cond delay="1668"/>
                                          </p:stCondLst>
                                        </p:cTn>
                                        <p:tgtEl>
                                          <p:spTgt spid="17">
                                            <p:txEl>
                                              <p:pRg st="0" end="0"/>
                                            </p:txEl>
                                          </p:spTgt>
                                        </p:tgtEl>
                                      </p:cBhvr>
                                      <p:to x="100000" y="100000"/>
                                    </p:animScale>
                                    <p:animScale>
                                      <p:cBhvr>
                                        <p:cTn id="88" dur="26">
                                          <p:stCondLst>
                                            <p:cond delay="1808"/>
                                          </p:stCondLst>
                                        </p:cTn>
                                        <p:tgtEl>
                                          <p:spTgt spid="17">
                                            <p:txEl>
                                              <p:pRg st="0" end="0"/>
                                            </p:txEl>
                                          </p:spTgt>
                                        </p:tgtEl>
                                      </p:cBhvr>
                                      <p:to x="100000" y="95000"/>
                                    </p:animScale>
                                    <p:animScale>
                                      <p:cBhvr>
                                        <p:cTn id="89" dur="166" decel="50000">
                                          <p:stCondLst>
                                            <p:cond delay="1834"/>
                                          </p:stCondLst>
                                        </p:cTn>
                                        <p:tgtEl>
                                          <p:spTgt spid="17">
                                            <p:txEl>
                                              <p:pRg st="0" end="0"/>
                                            </p:txEl>
                                          </p:spTgt>
                                        </p:tgtEl>
                                      </p:cBhvr>
                                      <p:to x="100000" y="100000"/>
                                    </p:animScale>
                                  </p:childTnLst>
                                </p:cTn>
                              </p:par>
                            </p:childTnLst>
                          </p:cTn>
                        </p:par>
                        <p:par>
                          <p:cTn id="90" fill="hold">
                            <p:stCondLst>
                              <p:cond delay="13000"/>
                            </p:stCondLst>
                            <p:childTnLst>
                              <p:par>
                                <p:cTn id="91" presetID="26" presetClass="entr" presetSubtype="0" fill="hold" nodeType="afterEffect">
                                  <p:stCondLst>
                                    <p:cond delay="0"/>
                                  </p:stCondLst>
                                  <p:childTnLst>
                                    <p:set>
                                      <p:cBhvr>
                                        <p:cTn id="92" dur="1" fill="hold">
                                          <p:stCondLst>
                                            <p:cond delay="0"/>
                                          </p:stCondLst>
                                        </p:cTn>
                                        <p:tgtEl>
                                          <p:spTgt spid="16">
                                            <p:txEl>
                                              <p:pRg st="0" end="0"/>
                                            </p:txEl>
                                          </p:spTgt>
                                        </p:tgtEl>
                                        <p:attrNameLst>
                                          <p:attrName>style.visibility</p:attrName>
                                        </p:attrNameLst>
                                      </p:cBhvr>
                                      <p:to>
                                        <p:strVal val="visible"/>
                                      </p:to>
                                    </p:set>
                                    <p:animEffect transition="in" filter="wipe(down)">
                                      <p:cBhvr>
                                        <p:cTn id="93" dur="580">
                                          <p:stCondLst>
                                            <p:cond delay="0"/>
                                          </p:stCondLst>
                                        </p:cTn>
                                        <p:tgtEl>
                                          <p:spTgt spid="16">
                                            <p:txEl>
                                              <p:pRg st="0" end="0"/>
                                            </p:txEl>
                                          </p:spTgt>
                                        </p:tgtEl>
                                      </p:cBhvr>
                                    </p:animEffect>
                                    <p:anim calcmode="lin" valueType="num">
                                      <p:cBhvr>
                                        <p:cTn id="94" dur="1822"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6">
                                            <p:txEl>
                                              <p:pRg st="0" end="0"/>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16">
                                            <p:txEl>
                                              <p:pRg st="0" end="0"/>
                                            </p:txEl>
                                          </p:spTgt>
                                        </p:tgtEl>
                                      </p:cBhvr>
                                      <p:to x="100000" y="60000"/>
                                    </p:animScale>
                                    <p:animScale>
                                      <p:cBhvr>
                                        <p:cTn id="100" dur="166" decel="50000">
                                          <p:stCondLst>
                                            <p:cond delay="676"/>
                                          </p:stCondLst>
                                        </p:cTn>
                                        <p:tgtEl>
                                          <p:spTgt spid="16">
                                            <p:txEl>
                                              <p:pRg st="0" end="0"/>
                                            </p:txEl>
                                          </p:spTgt>
                                        </p:tgtEl>
                                      </p:cBhvr>
                                      <p:to x="100000" y="100000"/>
                                    </p:animScale>
                                    <p:animScale>
                                      <p:cBhvr>
                                        <p:cTn id="101" dur="26">
                                          <p:stCondLst>
                                            <p:cond delay="1312"/>
                                          </p:stCondLst>
                                        </p:cTn>
                                        <p:tgtEl>
                                          <p:spTgt spid="16">
                                            <p:txEl>
                                              <p:pRg st="0" end="0"/>
                                            </p:txEl>
                                          </p:spTgt>
                                        </p:tgtEl>
                                      </p:cBhvr>
                                      <p:to x="100000" y="80000"/>
                                    </p:animScale>
                                    <p:animScale>
                                      <p:cBhvr>
                                        <p:cTn id="102" dur="166" decel="50000">
                                          <p:stCondLst>
                                            <p:cond delay="1338"/>
                                          </p:stCondLst>
                                        </p:cTn>
                                        <p:tgtEl>
                                          <p:spTgt spid="16">
                                            <p:txEl>
                                              <p:pRg st="0" end="0"/>
                                            </p:txEl>
                                          </p:spTgt>
                                        </p:tgtEl>
                                      </p:cBhvr>
                                      <p:to x="100000" y="100000"/>
                                    </p:animScale>
                                    <p:animScale>
                                      <p:cBhvr>
                                        <p:cTn id="103" dur="26">
                                          <p:stCondLst>
                                            <p:cond delay="1642"/>
                                          </p:stCondLst>
                                        </p:cTn>
                                        <p:tgtEl>
                                          <p:spTgt spid="16">
                                            <p:txEl>
                                              <p:pRg st="0" end="0"/>
                                            </p:txEl>
                                          </p:spTgt>
                                        </p:tgtEl>
                                      </p:cBhvr>
                                      <p:to x="100000" y="90000"/>
                                    </p:animScale>
                                    <p:animScale>
                                      <p:cBhvr>
                                        <p:cTn id="104" dur="166" decel="50000">
                                          <p:stCondLst>
                                            <p:cond delay="1668"/>
                                          </p:stCondLst>
                                        </p:cTn>
                                        <p:tgtEl>
                                          <p:spTgt spid="16">
                                            <p:txEl>
                                              <p:pRg st="0" end="0"/>
                                            </p:txEl>
                                          </p:spTgt>
                                        </p:tgtEl>
                                      </p:cBhvr>
                                      <p:to x="100000" y="100000"/>
                                    </p:animScale>
                                    <p:animScale>
                                      <p:cBhvr>
                                        <p:cTn id="105" dur="26">
                                          <p:stCondLst>
                                            <p:cond delay="1808"/>
                                          </p:stCondLst>
                                        </p:cTn>
                                        <p:tgtEl>
                                          <p:spTgt spid="16">
                                            <p:txEl>
                                              <p:pRg st="0" end="0"/>
                                            </p:txEl>
                                          </p:spTgt>
                                        </p:tgtEl>
                                      </p:cBhvr>
                                      <p:to x="100000" y="95000"/>
                                    </p:animScale>
                                    <p:animScale>
                                      <p:cBhvr>
                                        <p:cTn id="106" dur="166" decel="50000">
                                          <p:stCondLst>
                                            <p:cond delay="1834"/>
                                          </p:stCondLst>
                                        </p:cTn>
                                        <p:tgtEl>
                                          <p:spTgt spid="16">
                                            <p:txEl>
                                              <p:pRg st="0" end="0"/>
                                            </p:txEl>
                                          </p:spTgt>
                                        </p:tgtEl>
                                      </p:cBhvr>
                                      <p:to x="100000" y="100000"/>
                                    </p:animScale>
                                  </p:childTnLst>
                                </p:cTn>
                              </p:par>
                            </p:childTnLst>
                          </p:cTn>
                        </p:par>
                        <p:par>
                          <p:cTn id="107" fill="hold">
                            <p:stCondLst>
                              <p:cond delay="15000"/>
                            </p:stCondLst>
                            <p:childTnLst>
                              <p:par>
                                <p:cTn id="108" presetID="26" presetClass="entr" presetSubtype="0" fill="hold" nodeType="afterEffect">
                                  <p:stCondLst>
                                    <p:cond delay="0"/>
                                  </p:stCondLst>
                                  <p:childTnLst>
                                    <p:set>
                                      <p:cBhvr>
                                        <p:cTn id="109" dur="1" fill="hold">
                                          <p:stCondLst>
                                            <p:cond delay="0"/>
                                          </p:stCondLst>
                                        </p:cTn>
                                        <p:tgtEl>
                                          <p:spTgt spid="15">
                                            <p:txEl>
                                              <p:pRg st="0" end="0"/>
                                            </p:txEl>
                                          </p:spTgt>
                                        </p:tgtEl>
                                        <p:attrNameLst>
                                          <p:attrName>style.visibility</p:attrName>
                                        </p:attrNameLst>
                                      </p:cBhvr>
                                      <p:to>
                                        <p:strVal val="visible"/>
                                      </p:to>
                                    </p:set>
                                    <p:animEffect transition="in" filter="wipe(down)">
                                      <p:cBhvr>
                                        <p:cTn id="110" dur="580">
                                          <p:stCondLst>
                                            <p:cond delay="0"/>
                                          </p:stCondLst>
                                        </p:cTn>
                                        <p:tgtEl>
                                          <p:spTgt spid="15">
                                            <p:txEl>
                                              <p:pRg st="0" end="0"/>
                                            </p:txEl>
                                          </p:spTgt>
                                        </p:tgtEl>
                                      </p:cBhvr>
                                    </p:animEffect>
                                    <p:anim calcmode="lin" valueType="num">
                                      <p:cBhvr>
                                        <p:cTn id="111" dur="1822" tmFilter="0,0; 0.14,0.36; 0.43,0.73; 0.71,0.91; 1.0,1.0">
                                          <p:stCondLst>
                                            <p:cond delay="0"/>
                                          </p:stCondLst>
                                        </p:cTn>
                                        <p:tgtEl>
                                          <p:spTgt spid="15">
                                            <p:txEl>
                                              <p:pRg st="0" end="0"/>
                                            </p:txEl>
                                          </p:spTgt>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5">
                                            <p:txEl>
                                              <p:pRg st="0" end="0"/>
                                            </p:txEl>
                                          </p:spTgt>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5">
                                            <p:txEl>
                                              <p:pRg st="0" end="0"/>
                                            </p:txEl>
                                          </p:spTgt>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5">
                                            <p:txEl>
                                              <p:pRg st="0" end="0"/>
                                            </p:txEl>
                                          </p:spTgt>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5">
                                            <p:txEl>
                                              <p:pRg st="0" end="0"/>
                                            </p:txEl>
                                          </p:spTgt>
                                        </p:tgtEl>
                                        <p:attrNameLst>
                                          <p:attrName>ppt_y</p:attrName>
                                        </p:attrNameLst>
                                      </p:cBhvr>
                                      <p:tavLst>
                                        <p:tav tm="0" fmla="#ppt_y-sin(pi*$)/81">
                                          <p:val>
                                            <p:fltVal val="0"/>
                                          </p:val>
                                        </p:tav>
                                        <p:tav tm="100000">
                                          <p:val>
                                            <p:fltVal val="1"/>
                                          </p:val>
                                        </p:tav>
                                      </p:tavLst>
                                    </p:anim>
                                    <p:animScale>
                                      <p:cBhvr>
                                        <p:cTn id="116" dur="26">
                                          <p:stCondLst>
                                            <p:cond delay="650"/>
                                          </p:stCondLst>
                                        </p:cTn>
                                        <p:tgtEl>
                                          <p:spTgt spid="15">
                                            <p:txEl>
                                              <p:pRg st="0" end="0"/>
                                            </p:txEl>
                                          </p:spTgt>
                                        </p:tgtEl>
                                      </p:cBhvr>
                                      <p:to x="100000" y="60000"/>
                                    </p:animScale>
                                    <p:animScale>
                                      <p:cBhvr>
                                        <p:cTn id="117" dur="166" decel="50000">
                                          <p:stCondLst>
                                            <p:cond delay="676"/>
                                          </p:stCondLst>
                                        </p:cTn>
                                        <p:tgtEl>
                                          <p:spTgt spid="15">
                                            <p:txEl>
                                              <p:pRg st="0" end="0"/>
                                            </p:txEl>
                                          </p:spTgt>
                                        </p:tgtEl>
                                      </p:cBhvr>
                                      <p:to x="100000" y="100000"/>
                                    </p:animScale>
                                    <p:animScale>
                                      <p:cBhvr>
                                        <p:cTn id="118" dur="26">
                                          <p:stCondLst>
                                            <p:cond delay="1312"/>
                                          </p:stCondLst>
                                        </p:cTn>
                                        <p:tgtEl>
                                          <p:spTgt spid="15">
                                            <p:txEl>
                                              <p:pRg st="0" end="0"/>
                                            </p:txEl>
                                          </p:spTgt>
                                        </p:tgtEl>
                                      </p:cBhvr>
                                      <p:to x="100000" y="80000"/>
                                    </p:animScale>
                                    <p:animScale>
                                      <p:cBhvr>
                                        <p:cTn id="119" dur="166" decel="50000">
                                          <p:stCondLst>
                                            <p:cond delay="1338"/>
                                          </p:stCondLst>
                                        </p:cTn>
                                        <p:tgtEl>
                                          <p:spTgt spid="15">
                                            <p:txEl>
                                              <p:pRg st="0" end="0"/>
                                            </p:txEl>
                                          </p:spTgt>
                                        </p:tgtEl>
                                      </p:cBhvr>
                                      <p:to x="100000" y="100000"/>
                                    </p:animScale>
                                    <p:animScale>
                                      <p:cBhvr>
                                        <p:cTn id="120" dur="26">
                                          <p:stCondLst>
                                            <p:cond delay="1642"/>
                                          </p:stCondLst>
                                        </p:cTn>
                                        <p:tgtEl>
                                          <p:spTgt spid="15">
                                            <p:txEl>
                                              <p:pRg st="0" end="0"/>
                                            </p:txEl>
                                          </p:spTgt>
                                        </p:tgtEl>
                                      </p:cBhvr>
                                      <p:to x="100000" y="90000"/>
                                    </p:animScale>
                                    <p:animScale>
                                      <p:cBhvr>
                                        <p:cTn id="121" dur="166" decel="50000">
                                          <p:stCondLst>
                                            <p:cond delay="1668"/>
                                          </p:stCondLst>
                                        </p:cTn>
                                        <p:tgtEl>
                                          <p:spTgt spid="15">
                                            <p:txEl>
                                              <p:pRg st="0" end="0"/>
                                            </p:txEl>
                                          </p:spTgt>
                                        </p:tgtEl>
                                      </p:cBhvr>
                                      <p:to x="100000" y="100000"/>
                                    </p:animScale>
                                    <p:animScale>
                                      <p:cBhvr>
                                        <p:cTn id="122" dur="26">
                                          <p:stCondLst>
                                            <p:cond delay="1808"/>
                                          </p:stCondLst>
                                        </p:cTn>
                                        <p:tgtEl>
                                          <p:spTgt spid="15">
                                            <p:txEl>
                                              <p:pRg st="0" end="0"/>
                                            </p:txEl>
                                          </p:spTgt>
                                        </p:tgtEl>
                                      </p:cBhvr>
                                      <p:to x="100000" y="95000"/>
                                    </p:animScale>
                                    <p:animScale>
                                      <p:cBhvr>
                                        <p:cTn id="123" dur="166" decel="50000">
                                          <p:stCondLst>
                                            <p:cond delay="1834"/>
                                          </p:stCondLst>
                                        </p:cTn>
                                        <p:tgtEl>
                                          <p:spTgt spid="15">
                                            <p:txEl>
                                              <p:pRg st="0" end="0"/>
                                            </p:txEl>
                                          </p:spTgt>
                                        </p:tgtEl>
                                      </p:cBhvr>
                                      <p:to x="100000" y="100000"/>
                                    </p:animScale>
                                  </p:childTnLst>
                                </p:cTn>
                              </p:par>
                            </p:childTnLst>
                          </p:cTn>
                        </p:par>
                        <p:par>
                          <p:cTn id="124" fill="hold">
                            <p:stCondLst>
                              <p:cond delay="17000"/>
                            </p:stCondLst>
                            <p:childTnLst>
                              <p:par>
                                <p:cTn id="125" presetID="26" presetClass="entr" presetSubtype="0" fill="hold" nodeType="afterEffect">
                                  <p:stCondLst>
                                    <p:cond delay="0"/>
                                  </p:stCondLst>
                                  <p:childTnLst>
                                    <p:set>
                                      <p:cBhvr>
                                        <p:cTn id="126" dur="1" fill="hold">
                                          <p:stCondLst>
                                            <p:cond delay="0"/>
                                          </p:stCondLst>
                                        </p:cTn>
                                        <p:tgtEl>
                                          <p:spTgt spid="13">
                                            <p:txEl>
                                              <p:pRg st="0" end="0"/>
                                            </p:txEl>
                                          </p:spTgt>
                                        </p:tgtEl>
                                        <p:attrNameLst>
                                          <p:attrName>style.visibility</p:attrName>
                                        </p:attrNameLst>
                                      </p:cBhvr>
                                      <p:to>
                                        <p:strVal val="visible"/>
                                      </p:to>
                                    </p:set>
                                    <p:animEffect transition="in" filter="wipe(down)">
                                      <p:cBhvr>
                                        <p:cTn id="127" dur="580">
                                          <p:stCondLst>
                                            <p:cond delay="0"/>
                                          </p:stCondLst>
                                        </p:cTn>
                                        <p:tgtEl>
                                          <p:spTgt spid="13">
                                            <p:txEl>
                                              <p:pRg st="0" end="0"/>
                                            </p:txEl>
                                          </p:spTgt>
                                        </p:tgtEl>
                                      </p:cBhvr>
                                    </p:animEffect>
                                    <p:anim calcmode="lin" valueType="num">
                                      <p:cBhvr>
                                        <p:cTn id="128"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13">
                                            <p:txEl>
                                              <p:pRg st="0" end="0"/>
                                            </p:txEl>
                                          </p:spTgt>
                                        </p:tgtEl>
                                      </p:cBhvr>
                                      <p:to x="100000" y="60000"/>
                                    </p:animScale>
                                    <p:animScale>
                                      <p:cBhvr>
                                        <p:cTn id="134" dur="166" decel="50000">
                                          <p:stCondLst>
                                            <p:cond delay="676"/>
                                          </p:stCondLst>
                                        </p:cTn>
                                        <p:tgtEl>
                                          <p:spTgt spid="13">
                                            <p:txEl>
                                              <p:pRg st="0" end="0"/>
                                            </p:txEl>
                                          </p:spTgt>
                                        </p:tgtEl>
                                      </p:cBhvr>
                                      <p:to x="100000" y="100000"/>
                                    </p:animScale>
                                    <p:animScale>
                                      <p:cBhvr>
                                        <p:cTn id="135" dur="26">
                                          <p:stCondLst>
                                            <p:cond delay="1312"/>
                                          </p:stCondLst>
                                        </p:cTn>
                                        <p:tgtEl>
                                          <p:spTgt spid="13">
                                            <p:txEl>
                                              <p:pRg st="0" end="0"/>
                                            </p:txEl>
                                          </p:spTgt>
                                        </p:tgtEl>
                                      </p:cBhvr>
                                      <p:to x="100000" y="80000"/>
                                    </p:animScale>
                                    <p:animScale>
                                      <p:cBhvr>
                                        <p:cTn id="136" dur="166" decel="50000">
                                          <p:stCondLst>
                                            <p:cond delay="1338"/>
                                          </p:stCondLst>
                                        </p:cTn>
                                        <p:tgtEl>
                                          <p:spTgt spid="13">
                                            <p:txEl>
                                              <p:pRg st="0" end="0"/>
                                            </p:txEl>
                                          </p:spTgt>
                                        </p:tgtEl>
                                      </p:cBhvr>
                                      <p:to x="100000" y="100000"/>
                                    </p:animScale>
                                    <p:animScale>
                                      <p:cBhvr>
                                        <p:cTn id="137" dur="26">
                                          <p:stCondLst>
                                            <p:cond delay="1642"/>
                                          </p:stCondLst>
                                        </p:cTn>
                                        <p:tgtEl>
                                          <p:spTgt spid="13">
                                            <p:txEl>
                                              <p:pRg st="0" end="0"/>
                                            </p:txEl>
                                          </p:spTgt>
                                        </p:tgtEl>
                                      </p:cBhvr>
                                      <p:to x="100000" y="90000"/>
                                    </p:animScale>
                                    <p:animScale>
                                      <p:cBhvr>
                                        <p:cTn id="138" dur="166" decel="50000">
                                          <p:stCondLst>
                                            <p:cond delay="1668"/>
                                          </p:stCondLst>
                                        </p:cTn>
                                        <p:tgtEl>
                                          <p:spTgt spid="13">
                                            <p:txEl>
                                              <p:pRg st="0" end="0"/>
                                            </p:txEl>
                                          </p:spTgt>
                                        </p:tgtEl>
                                      </p:cBhvr>
                                      <p:to x="100000" y="100000"/>
                                    </p:animScale>
                                    <p:animScale>
                                      <p:cBhvr>
                                        <p:cTn id="139" dur="26">
                                          <p:stCondLst>
                                            <p:cond delay="1808"/>
                                          </p:stCondLst>
                                        </p:cTn>
                                        <p:tgtEl>
                                          <p:spTgt spid="13">
                                            <p:txEl>
                                              <p:pRg st="0" end="0"/>
                                            </p:txEl>
                                          </p:spTgt>
                                        </p:tgtEl>
                                      </p:cBhvr>
                                      <p:to x="100000" y="95000"/>
                                    </p:animScale>
                                    <p:animScale>
                                      <p:cBhvr>
                                        <p:cTn id="140" dur="166" decel="50000">
                                          <p:stCondLst>
                                            <p:cond delay="1834"/>
                                          </p:stCondLst>
                                        </p:cTn>
                                        <p:tgtEl>
                                          <p:spTgt spid="13">
                                            <p:txEl>
                                              <p:pRg st="0" end="0"/>
                                            </p:txEl>
                                          </p:spTgt>
                                        </p:tgtEl>
                                      </p:cBhvr>
                                      <p:to x="100000" y="100000"/>
                                    </p:animScale>
                                  </p:childTnLst>
                                </p:cTn>
                              </p:par>
                            </p:childTnLst>
                          </p:cTn>
                        </p:par>
                        <p:par>
                          <p:cTn id="141" fill="hold">
                            <p:stCondLst>
                              <p:cond delay="19000"/>
                            </p:stCondLst>
                            <p:childTnLst>
                              <p:par>
                                <p:cTn id="142" presetID="26" presetClass="entr" presetSubtype="0" fill="hold" nodeType="afterEffect">
                                  <p:stCondLst>
                                    <p:cond delay="0"/>
                                  </p:stCondLst>
                                  <p:childTnLst>
                                    <p:set>
                                      <p:cBhvr>
                                        <p:cTn id="143" dur="1" fill="hold">
                                          <p:stCondLst>
                                            <p:cond delay="0"/>
                                          </p:stCondLst>
                                        </p:cTn>
                                        <p:tgtEl>
                                          <p:spTgt spid="23">
                                            <p:txEl>
                                              <p:pRg st="0" end="0"/>
                                            </p:txEl>
                                          </p:spTgt>
                                        </p:tgtEl>
                                        <p:attrNameLst>
                                          <p:attrName>style.visibility</p:attrName>
                                        </p:attrNameLst>
                                      </p:cBhvr>
                                      <p:to>
                                        <p:strVal val="visible"/>
                                      </p:to>
                                    </p:set>
                                    <p:animEffect transition="in" filter="wipe(down)">
                                      <p:cBhvr>
                                        <p:cTn id="144" dur="580">
                                          <p:stCondLst>
                                            <p:cond delay="0"/>
                                          </p:stCondLst>
                                        </p:cTn>
                                        <p:tgtEl>
                                          <p:spTgt spid="23">
                                            <p:txEl>
                                              <p:pRg st="0" end="0"/>
                                            </p:txEl>
                                          </p:spTgt>
                                        </p:tgtEl>
                                      </p:cBhvr>
                                    </p:animEffect>
                                    <p:anim calcmode="lin" valueType="num">
                                      <p:cBhvr>
                                        <p:cTn id="145" dur="1822" tmFilter="0,0; 0.14,0.36; 0.43,0.73; 0.71,0.91; 1.0,1.0">
                                          <p:stCondLst>
                                            <p:cond delay="0"/>
                                          </p:stCondLst>
                                        </p:cTn>
                                        <p:tgtEl>
                                          <p:spTgt spid="23">
                                            <p:txEl>
                                              <p:pRg st="0" end="0"/>
                                            </p:txEl>
                                          </p:spTgt>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23">
                                            <p:txEl>
                                              <p:pRg st="0" end="0"/>
                                            </p:txEl>
                                          </p:spTgt>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23">
                                            <p:txEl>
                                              <p:pRg st="0" end="0"/>
                                            </p:txEl>
                                          </p:spTgt>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23">
                                            <p:txEl>
                                              <p:pRg st="0" end="0"/>
                                            </p:txEl>
                                          </p:spTgt>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23">
                                            <p:txEl>
                                              <p:pRg st="0" end="0"/>
                                            </p:txEl>
                                          </p:spTgt>
                                        </p:tgtEl>
                                        <p:attrNameLst>
                                          <p:attrName>ppt_y</p:attrName>
                                        </p:attrNameLst>
                                      </p:cBhvr>
                                      <p:tavLst>
                                        <p:tav tm="0" fmla="#ppt_y-sin(pi*$)/81">
                                          <p:val>
                                            <p:fltVal val="0"/>
                                          </p:val>
                                        </p:tav>
                                        <p:tav tm="100000">
                                          <p:val>
                                            <p:fltVal val="1"/>
                                          </p:val>
                                        </p:tav>
                                      </p:tavLst>
                                    </p:anim>
                                    <p:animScale>
                                      <p:cBhvr>
                                        <p:cTn id="150" dur="26">
                                          <p:stCondLst>
                                            <p:cond delay="650"/>
                                          </p:stCondLst>
                                        </p:cTn>
                                        <p:tgtEl>
                                          <p:spTgt spid="23">
                                            <p:txEl>
                                              <p:pRg st="0" end="0"/>
                                            </p:txEl>
                                          </p:spTgt>
                                        </p:tgtEl>
                                      </p:cBhvr>
                                      <p:to x="100000" y="60000"/>
                                    </p:animScale>
                                    <p:animScale>
                                      <p:cBhvr>
                                        <p:cTn id="151" dur="166" decel="50000">
                                          <p:stCondLst>
                                            <p:cond delay="676"/>
                                          </p:stCondLst>
                                        </p:cTn>
                                        <p:tgtEl>
                                          <p:spTgt spid="23">
                                            <p:txEl>
                                              <p:pRg st="0" end="0"/>
                                            </p:txEl>
                                          </p:spTgt>
                                        </p:tgtEl>
                                      </p:cBhvr>
                                      <p:to x="100000" y="100000"/>
                                    </p:animScale>
                                    <p:animScale>
                                      <p:cBhvr>
                                        <p:cTn id="152" dur="26">
                                          <p:stCondLst>
                                            <p:cond delay="1312"/>
                                          </p:stCondLst>
                                        </p:cTn>
                                        <p:tgtEl>
                                          <p:spTgt spid="23">
                                            <p:txEl>
                                              <p:pRg st="0" end="0"/>
                                            </p:txEl>
                                          </p:spTgt>
                                        </p:tgtEl>
                                      </p:cBhvr>
                                      <p:to x="100000" y="80000"/>
                                    </p:animScale>
                                    <p:animScale>
                                      <p:cBhvr>
                                        <p:cTn id="153" dur="166" decel="50000">
                                          <p:stCondLst>
                                            <p:cond delay="1338"/>
                                          </p:stCondLst>
                                        </p:cTn>
                                        <p:tgtEl>
                                          <p:spTgt spid="23">
                                            <p:txEl>
                                              <p:pRg st="0" end="0"/>
                                            </p:txEl>
                                          </p:spTgt>
                                        </p:tgtEl>
                                      </p:cBhvr>
                                      <p:to x="100000" y="100000"/>
                                    </p:animScale>
                                    <p:animScale>
                                      <p:cBhvr>
                                        <p:cTn id="154" dur="26">
                                          <p:stCondLst>
                                            <p:cond delay="1642"/>
                                          </p:stCondLst>
                                        </p:cTn>
                                        <p:tgtEl>
                                          <p:spTgt spid="23">
                                            <p:txEl>
                                              <p:pRg st="0" end="0"/>
                                            </p:txEl>
                                          </p:spTgt>
                                        </p:tgtEl>
                                      </p:cBhvr>
                                      <p:to x="100000" y="90000"/>
                                    </p:animScale>
                                    <p:animScale>
                                      <p:cBhvr>
                                        <p:cTn id="155" dur="166" decel="50000">
                                          <p:stCondLst>
                                            <p:cond delay="1668"/>
                                          </p:stCondLst>
                                        </p:cTn>
                                        <p:tgtEl>
                                          <p:spTgt spid="23">
                                            <p:txEl>
                                              <p:pRg st="0" end="0"/>
                                            </p:txEl>
                                          </p:spTgt>
                                        </p:tgtEl>
                                      </p:cBhvr>
                                      <p:to x="100000" y="100000"/>
                                    </p:animScale>
                                    <p:animScale>
                                      <p:cBhvr>
                                        <p:cTn id="156" dur="26">
                                          <p:stCondLst>
                                            <p:cond delay="1808"/>
                                          </p:stCondLst>
                                        </p:cTn>
                                        <p:tgtEl>
                                          <p:spTgt spid="23">
                                            <p:txEl>
                                              <p:pRg st="0" end="0"/>
                                            </p:txEl>
                                          </p:spTgt>
                                        </p:tgtEl>
                                      </p:cBhvr>
                                      <p:to x="100000" y="95000"/>
                                    </p:animScale>
                                    <p:animScale>
                                      <p:cBhvr>
                                        <p:cTn id="157" dur="166" decel="50000">
                                          <p:stCondLst>
                                            <p:cond delay="1834"/>
                                          </p:stCondLst>
                                        </p:cTn>
                                        <p:tgtEl>
                                          <p:spTgt spid="2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esktop\سكرابز 2\سكربز جاهز\w6w200504140953443dbdc69e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مستطيل 1"/>
          <p:cNvSpPr/>
          <p:nvPr/>
        </p:nvSpPr>
        <p:spPr>
          <a:xfrm>
            <a:off x="4000496" y="0"/>
            <a:ext cx="5143504" cy="5262979"/>
          </a:xfrm>
          <a:prstGeom prst="rect">
            <a:avLst/>
          </a:prstGeom>
        </p:spPr>
        <p:txBody>
          <a:bodyPr wrap="square">
            <a:spAutoFit/>
          </a:bodyPr>
          <a:lstStyle/>
          <a:p>
            <a:pPr lvl="0" eaLnBrk="0" fontAlgn="base" hangingPunct="0">
              <a:spcBef>
                <a:spcPct val="0"/>
              </a:spcBef>
              <a:spcAft>
                <a:spcPct val="0"/>
              </a:spcAft>
              <a:buFontTx/>
              <a:buChar char="•"/>
            </a:pPr>
            <a:r>
              <a:rPr lang="ar-SA" sz="2800" b="1" dirty="0" smtClean="0">
                <a:solidFill>
                  <a:schemeClr val="tx2">
                    <a:lumMod val="60000"/>
                    <a:lumOff val="40000"/>
                  </a:schemeClr>
                </a:solidFill>
                <a:latin typeface="Calibri" pitchFamily="34" charset="0"/>
                <a:ea typeface="Calibri" pitchFamily="34" charset="0"/>
                <a:cs typeface="Arial" pitchFamily="34" charset="0"/>
              </a:rPr>
              <a:t>التخيل</a:t>
            </a:r>
            <a:endParaRPr lang="en-US" sz="1200" b="1" dirty="0" smtClean="0">
              <a:solidFill>
                <a:schemeClr val="tx2">
                  <a:lumMod val="60000"/>
                  <a:lumOff val="40000"/>
                </a:schemeClr>
              </a:solidFill>
              <a:latin typeface="Arial" pitchFamily="34" charset="0"/>
              <a:cs typeface="Arial" pitchFamily="34" charset="0"/>
            </a:endParaRPr>
          </a:p>
          <a:p>
            <a:pPr lvl="0" eaLnBrk="0" fontAlgn="base" hangingPunct="0">
              <a:spcBef>
                <a:spcPct val="0"/>
              </a:spcBef>
              <a:spcAft>
                <a:spcPct val="0"/>
              </a:spcAft>
            </a:pPr>
            <a:r>
              <a:rPr lang="ar-SA" sz="2000" b="1" dirty="0" smtClean="0">
                <a:latin typeface="Calibri" pitchFamily="34" charset="0"/>
                <a:ea typeface="Calibri" pitchFamily="34" charset="0"/>
                <a:cs typeface="Arial" pitchFamily="34" charset="0"/>
              </a:rPr>
              <a:t>عندما فكر</a:t>
            </a:r>
            <a:r>
              <a:rPr lang="ar-SA" sz="2000" b="1" dirty="0" smtClean="0">
                <a:solidFill>
                  <a:srgbClr val="993300"/>
                </a:solidFill>
                <a:latin typeface="Calibri" pitchFamily="34" charset="0"/>
                <a:ea typeface="Calibri" pitchFamily="34" charset="0"/>
                <a:cs typeface="Arial" pitchFamily="34" charset="0"/>
              </a:rPr>
              <a:t> (اينشتاين)</a:t>
            </a:r>
            <a:r>
              <a:rPr lang="ar-SA" sz="2000" b="1" dirty="0" smtClean="0">
                <a:latin typeface="Calibri" pitchFamily="34" charset="0"/>
                <a:ea typeface="Calibri" pitchFamily="34" charset="0"/>
                <a:cs typeface="Arial" pitchFamily="34" charset="0"/>
              </a:rPr>
              <a:t> في المشكلة هو دائماً وجد أن من الضروري تشكيل الموضوع بطرق مختلفة قدر الإمكان ويتضمن استخدام الرسم البياني . هو تخيل الحلول واعتقد أن تلك الكلمات  والأرقام لا تلعب كثيراً </a:t>
            </a:r>
            <a:r>
              <a:rPr lang="ar-SA" sz="2000" b="1" dirty="0" err="1" smtClean="0">
                <a:latin typeface="Calibri" pitchFamily="34" charset="0"/>
                <a:ea typeface="Calibri" pitchFamily="34" charset="0"/>
                <a:cs typeface="Arial" pitchFamily="34" charset="0"/>
              </a:rPr>
              <a:t>أودوراً</a:t>
            </a:r>
            <a:r>
              <a:rPr lang="ar-SA" sz="2000" b="1" dirty="0" smtClean="0">
                <a:latin typeface="Calibri" pitchFamily="34" charset="0"/>
                <a:ea typeface="Calibri" pitchFamily="34" charset="0"/>
                <a:cs typeface="Arial" pitchFamily="34" charset="0"/>
              </a:rPr>
              <a:t> هاماً في </a:t>
            </a:r>
            <a:r>
              <a:rPr lang="ar-SA" sz="2000" b="1" dirty="0" err="1" smtClean="0">
                <a:latin typeface="Calibri" pitchFamily="34" charset="0"/>
                <a:ea typeface="Calibri" pitchFamily="34" charset="0"/>
                <a:cs typeface="Arial" pitchFamily="34" charset="0"/>
              </a:rPr>
              <a:t>اجراءات</a:t>
            </a:r>
            <a:r>
              <a:rPr lang="ar-SA" sz="2000" b="1" dirty="0" smtClean="0">
                <a:latin typeface="Calibri" pitchFamily="34" charset="0"/>
                <a:ea typeface="Calibri" pitchFamily="34" charset="0"/>
                <a:cs typeface="Arial" pitchFamily="34" charset="0"/>
              </a:rPr>
              <a:t> التفكير .</a:t>
            </a:r>
            <a:endParaRPr lang="en-US" sz="1050" b="1" dirty="0" smtClean="0">
              <a:latin typeface="Arial" pitchFamily="34" charset="0"/>
              <a:cs typeface="Arial" pitchFamily="34" charset="0"/>
            </a:endParaRPr>
          </a:p>
          <a:p>
            <a:pPr lvl="0" eaLnBrk="0" fontAlgn="base" hangingPunct="0">
              <a:spcBef>
                <a:spcPct val="0"/>
              </a:spcBef>
              <a:spcAft>
                <a:spcPct val="0"/>
              </a:spcAft>
              <a:buFontTx/>
              <a:buChar char="•"/>
            </a:pPr>
            <a:r>
              <a:rPr lang="ar-SA" sz="2800" b="1" dirty="0" smtClean="0">
                <a:solidFill>
                  <a:schemeClr val="tx2">
                    <a:lumMod val="60000"/>
                    <a:lumOff val="40000"/>
                  </a:schemeClr>
                </a:solidFill>
                <a:latin typeface="Calibri" pitchFamily="34" charset="0"/>
                <a:ea typeface="Calibri" pitchFamily="34" charset="0"/>
                <a:cs typeface="Arial" pitchFamily="34" charset="0"/>
              </a:rPr>
              <a:t>الإنتاج</a:t>
            </a:r>
            <a:endParaRPr lang="en-US" sz="1200" b="1" dirty="0" smtClean="0">
              <a:solidFill>
                <a:schemeClr val="tx2">
                  <a:lumMod val="60000"/>
                  <a:lumOff val="40000"/>
                </a:schemeClr>
              </a:solidFill>
              <a:latin typeface="Arial" pitchFamily="34" charset="0"/>
              <a:cs typeface="Arial" pitchFamily="34" charset="0"/>
            </a:endParaRPr>
          </a:p>
          <a:p>
            <a:pPr lvl="0" eaLnBrk="0" fontAlgn="base" hangingPunct="0">
              <a:spcBef>
                <a:spcPct val="0"/>
              </a:spcBef>
              <a:spcAft>
                <a:spcPct val="0"/>
              </a:spcAft>
            </a:pPr>
            <a:r>
              <a:rPr lang="ar-SA" sz="2000" b="1" dirty="0" smtClean="0">
                <a:latin typeface="Calibri" pitchFamily="34" charset="0"/>
                <a:ea typeface="Calibri" pitchFamily="34" charset="0"/>
                <a:cs typeface="Arial" pitchFamily="34" charset="0"/>
              </a:rPr>
              <a:t>الميزة الشهيرة في العباقرة هي الإنتاجية .</a:t>
            </a:r>
            <a:endParaRPr lang="en-US" sz="1050" b="1" dirty="0" smtClean="0">
              <a:latin typeface="Arial" pitchFamily="34" charset="0"/>
              <a:cs typeface="Arial" pitchFamily="34" charset="0"/>
            </a:endParaRPr>
          </a:p>
          <a:p>
            <a:pPr lvl="0" eaLnBrk="0" fontAlgn="base" hangingPunct="0">
              <a:spcBef>
                <a:spcPct val="0"/>
              </a:spcBef>
              <a:spcAft>
                <a:spcPct val="0"/>
              </a:spcAft>
            </a:pPr>
            <a:r>
              <a:rPr lang="ar-SA" sz="2000" b="1" dirty="0" smtClean="0">
                <a:solidFill>
                  <a:srgbClr val="993300"/>
                </a:solidFill>
                <a:latin typeface="Calibri" pitchFamily="34" charset="0"/>
                <a:ea typeface="Calibri" pitchFamily="34" charset="0"/>
                <a:cs typeface="Arial" pitchFamily="34" charset="0"/>
              </a:rPr>
              <a:t>( توماس </a:t>
            </a:r>
            <a:r>
              <a:rPr lang="ar-SA" sz="2000" b="1" dirty="0" err="1" smtClean="0">
                <a:solidFill>
                  <a:srgbClr val="993300"/>
                </a:solidFill>
                <a:latin typeface="Calibri" pitchFamily="34" charset="0"/>
                <a:ea typeface="Calibri" pitchFamily="34" charset="0"/>
                <a:cs typeface="Arial" pitchFamily="34" charset="0"/>
              </a:rPr>
              <a:t>أديسيون</a:t>
            </a:r>
            <a:r>
              <a:rPr lang="ar-SA" sz="2000" b="1" dirty="0" smtClean="0">
                <a:solidFill>
                  <a:srgbClr val="993300"/>
                </a:solidFill>
                <a:latin typeface="Calibri" pitchFamily="34" charset="0"/>
                <a:ea typeface="Calibri" pitchFamily="34" charset="0"/>
                <a:cs typeface="Arial" pitchFamily="34" charset="0"/>
              </a:rPr>
              <a:t> ) </a:t>
            </a:r>
            <a:r>
              <a:rPr lang="ar-SA" sz="2000" b="1" dirty="0" smtClean="0">
                <a:latin typeface="Calibri" pitchFamily="34" charset="0"/>
                <a:ea typeface="Calibri" pitchFamily="34" charset="0"/>
                <a:cs typeface="Arial" pitchFamily="34" charset="0"/>
              </a:rPr>
              <a:t>عقد </a:t>
            </a:r>
            <a:r>
              <a:rPr lang="ar-SA" sz="2000" b="1" u="sng" dirty="0" smtClean="0">
                <a:latin typeface="Calibri" pitchFamily="34" charset="0"/>
                <a:ea typeface="Calibri" pitchFamily="34" charset="0"/>
                <a:cs typeface="Arial" pitchFamily="34" charset="0"/>
              </a:rPr>
              <a:t>1.093</a:t>
            </a:r>
            <a:r>
              <a:rPr lang="ar-SA" sz="2000" b="1" dirty="0" smtClean="0">
                <a:latin typeface="Calibri" pitchFamily="34" charset="0"/>
                <a:ea typeface="Calibri" pitchFamily="34" charset="0"/>
                <a:cs typeface="Arial" pitchFamily="34" charset="0"/>
              </a:rPr>
              <a:t> براءة اختراع هي ضمن </a:t>
            </a:r>
            <a:r>
              <a:rPr lang="ar-SA" sz="2000" b="1" dirty="0" err="1" smtClean="0">
                <a:latin typeface="Calibri" pitchFamily="34" charset="0"/>
                <a:ea typeface="Calibri" pitchFamily="34" charset="0"/>
                <a:cs typeface="Arial" pitchFamily="34" charset="0"/>
              </a:rPr>
              <a:t>الانتاجية</a:t>
            </a:r>
            <a:r>
              <a:rPr lang="ar-SA" sz="2000" b="1" dirty="0" smtClean="0">
                <a:latin typeface="Calibri" pitchFamily="34" charset="0"/>
                <a:ea typeface="Calibri" pitchFamily="34" charset="0"/>
                <a:cs typeface="Arial" pitchFamily="34" charset="0"/>
              </a:rPr>
              <a:t> بإعطاء نفسه ومساعديه أفكار مشتركة في دراسة </a:t>
            </a:r>
            <a:r>
              <a:rPr lang="ar-SA" sz="2000" b="1" u="sng" dirty="0" smtClean="0">
                <a:latin typeface="Calibri" pitchFamily="34" charset="0"/>
                <a:ea typeface="Calibri" pitchFamily="34" charset="0"/>
                <a:cs typeface="Arial" pitchFamily="34" charset="0"/>
              </a:rPr>
              <a:t>2.036</a:t>
            </a:r>
            <a:r>
              <a:rPr lang="ar-SA" sz="2000" b="1" dirty="0" smtClean="0">
                <a:latin typeface="Calibri" pitchFamily="34" charset="0"/>
                <a:ea typeface="Calibri" pitchFamily="34" charset="0"/>
                <a:cs typeface="Arial" pitchFamily="34" charset="0"/>
              </a:rPr>
              <a:t> عالِم خلال التاريخ .</a:t>
            </a:r>
            <a:endParaRPr lang="en-US" sz="1050" b="1" dirty="0" smtClean="0">
              <a:latin typeface="Arial" pitchFamily="34" charset="0"/>
              <a:cs typeface="Arial" pitchFamily="34" charset="0"/>
            </a:endParaRPr>
          </a:p>
          <a:p>
            <a:pPr lvl="0" eaLnBrk="0" fontAlgn="base" hangingPunct="0">
              <a:spcBef>
                <a:spcPct val="0"/>
              </a:spcBef>
              <a:spcAft>
                <a:spcPct val="0"/>
              </a:spcAft>
            </a:pPr>
            <a:r>
              <a:rPr lang="ar-SA" sz="2000" b="1" dirty="0" smtClean="0">
                <a:latin typeface="Calibri" pitchFamily="34" charset="0"/>
                <a:ea typeface="Calibri" pitchFamily="34" charset="0"/>
                <a:cs typeface="Arial" pitchFamily="34" charset="0"/>
              </a:rPr>
              <a:t>العميد </a:t>
            </a:r>
            <a:r>
              <a:rPr lang="ar-SA" sz="2000" b="1" dirty="0" smtClean="0">
                <a:solidFill>
                  <a:srgbClr val="993300"/>
                </a:solidFill>
                <a:latin typeface="Calibri" pitchFamily="34" charset="0"/>
                <a:ea typeface="Calibri" pitchFamily="34" charset="0"/>
                <a:cs typeface="Arial" pitchFamily="34" charset="0"/>
              </a:rPr>
              <a:t>( </a:t>
            </a:r>
            <a:r>
              <a:rPr lang="ar-SA" sz="2000" b="1" dirty="0" err="1" smtClean="0">
                <a:solidFill>
                  <a:srgbClr val="993300"/>
                </a:solidFill>
                <a:latin typeface="Calibri" pitchFamily="34" charset="0"/>
                <a:ea typeface="Calibri" pitchFamily="34" charset="0"/>
                <a:cs typeface="Arial" pitchFamily="34" charset="0"/>
              </a:rPr>
              <a:t>كيث</a:t>
            </a:r>
            <a:r>
              <a:rPr lang="ar-SA" sz="2000" b="1" dirty="0" smtClean="0">
                <a:solidFill>
                  <a:srgbClr val="993300"/>
                </a:solidFill>
                <a:latin typeface="Calibri" pitchFamily="34" charset="0"/>
                <a:ea typeface="Calibri" pitchFamily="34" charset="0"/>
                <a:cs typeface="Arial" pitchFamily="34" charset="0"/>
              </a:rPr>
              <a:t> </a:t>
            </a:r>
            <a:r>
              <a:rPr lang="ar-SA" sz="2000" b="1" dirty="0" err="1" smtClean="0">
                <a:solidFill>
                  <a:srgbClr val="993300"/>
                </a:solidFill>
                <a:latin typeface="Calibri" pitchFamily="34" charset="0"/>
                <a:ea typeface="Calibri" pitchFamily="34" charset="0"/>
                <a:cs typeface="Arial" pitchFamily="34" charset="0"/>
              </a:rPr>
              <a:t>سيمونثن</a:t>
            </a:r>
            <a:r>
              <a:rPr lang="ar-SA" sz="2000" b="1" dirty="0" smtClean="0">
                <a:solidFill>
                  <a:srgbClr val="993300"/>
                </a:solidFill>
                <a:latin typeface="Calibri" pitchFamily="34" charset="0"/>
                <a:ea typeface="Calibri" pitchFamily="34" charset="0"/>
                <a:cs typeface="Arial" pitchFamily="34" charset="0"/>
              </a:rPr>
              <a:t> )</a:t>
            </a:r>
            <a:r>
              <a:rPr lang="ar-SA" sz="2000" b="1" dirty="0" smtClean="0">
                <a:latin typeface="Calibri" pitchFamily="34" charset="0"/>
                <a:ea typeface="Calibri" pitchFamily="34" charset="0"/>
                <a:cs typeface="Arial" pitchFamily="34" charset="0"/>
              </a:rPr>
              <a:t> في جامعة كاليفورنيا في </a:t>
            </a:r>
            <a:r>
              <a:rPr lang="ar-SA" sz="2000" b="1" dirty="0" err="1" smtClean="0">
                <a:latin typeface="Calibri" pitchFamily="34" charset="0"/>
                <a:ea typeface="Calibri" pitchFamily="34" charset="0"/>
                <a:cs typeface="Arial" pitchFamily="34" charset="0"/>
              </a:rPr>
              <a:t>ديفز</a:t>
            </a:r>
            <a:r>
              <a:rPr lang="ar-SA" sz="2000" b="1" dirty="0" smtClean="0">
                <a:latin typeface="Calibri" pitchFamily="34" charset="0"/>
                <a:ea typeface="Calibri" pitchFamily="34" charset="0"/>
                <a:cs typeface="Arial" pitchFamily="34" charset="0"/>
              </a:rPr>
              <a:t> </a:t>
            </a:r>
            <a:r>
              <a:rPr lang="en-US" sz="2000" b="1" dirty="0" smtClean="0">
                <a:latin typeface="Arial" pitchFamily="34" charset="0"/>
                <a:ea typeface="Calibri" pitchFamily="34" charset="0"/>
                <a:cs typeface="Arial" pitchFamily="34" charset="0"/>
              </a:rPr>
              <a:t>Davis</a:t>
            </a:r>
            <a:r>
              <a:rPr lang="ar-SA" sz="2000" b="1" dirty="0" smtClean="0">
                <a:latin typeface="Calibri" pitchFamily="34" charset="0"/>
                <a:ea typeface="Calibri" pitchFamily="34" charset="0"/>
                <a:cs typeface="Arial" pitchFamily="34" charset="0"/>
              </a:rPr>
              <a:t> أن معظم العلماء المحترمون ينتجون ليس فقط الأعمال الجيدة لكن أيضاً العديد من الأعمال السيئة . هم لا يخافون من الفشل </a:t>
            </a:r>
            <a:r>
              <a:rPr lang="ar-SA" sz="2000" b="1" dirty="0" err="1" smtClean="0">
                <a:latin typeface="Calibri" pitchFamily="34" charset="0"/>
                <a:ea typeface="Calibri" pitchFamily="34" charset="0"/>
                <a:cs typeface="Arial" pitchFamily="34" charset="0"/>
              </a:rPr>
              <a:t>أوأن</a:t>
            </a:r>
            <a:r>
              <a:rPr lang="ar-SA" sz="2000" b="1" dirty="0" smtClean="0">
                <a:latin typeface="Calibri" pitchFamily="34" charset="0"/>
                <a:ea typeface="Calibri" pitchFamily="34" charset="0"/>
                <a:cs typeface="Arial" pitchFamily="34" charset="0"/>
              </a:rPr>
              <a:t> ينتجون شيء عادي للوصول إلى الامتياز  .</a:t>
            </a:r>
            <a:endParaRPr lang="en-US" sz="1050" b="1" dirty="0" smtClean="0">
              <a:latin typeface="Arial" pitchFamily="34" charset="0"/>
              <a:cs typeface="Arial" pitchFamily="34" charset="0"/>
            </a:endParaRPr>
          </a:p>
        </p:txBody>
      </p:sp>
      <p:grpSp>
        <p:nvGrpSpPr>
          <p:cNvPr id="13" name="مجموعة 12"/>
          <p:cNvGrpSpPr/>
          <p:nvPr/>
        </p:nvGrpSpPr>
        <p:grpSpPr>
          <a:xfrm>
            <a:off x="928662" y="4143380"/>
            <a:ext cx="1784463" cy="2471812"/>
            <a:chOff x="0" y="3071810"/>
            <a:chExt cx="1784463" cy="2471812"/>
          </a:xfrm>
        </p:grpSpPr>
        <p:pic>
          <p:nvPicPr>
            <p:cNvPr id="3" name="Picture 5" descr="C:\Users\HP\Desktop\الناقد والعبقري للأستاذ عبد الرزاق\كيث سيمونثن.jpg"/>
            <p:cNvPicPr>
              <a:picLocks noChangeAspect="1" noChangeArrowheads="1"/>
            </p:cNvPicPr>
            <p:nvPr/>
          </p:nvPicPr>
          <p:blipFill>
            <a:blip r:embed="rId3" cstate="print">
              <a:grayscl/>
            </a:blip>
            <a:srcRect/>
            <a:stretch>
              <a:fillRect/>
            </a:stretch>
          </p:blipFill>
          <p:spPr bwMode="auto">
            <a:xfrm>
              <a:off x="285720" y="3071810"/>
              <a:ext cx="1190633" cy="1785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مستطيل 6"/>
            <p:cNvSpPr/>
            <p:nvPr/>
          </p:nvSpPr>
          <p:spPr>
            <a:xfrm>
              <a:off x="0" y="5143512"/>
              <a:ext cx="1784463"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Case Simonson</a:t>
              </a:r>
              <a:endParaRPr lang="ar-SA"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12" name="مجموعة 11"/>
          <p:cNvGrpSpPr/>
          <p:nvPr/>
        </p:nvGrpSpPr>
        <p:grpSpPr>
          <a:xfrm>
            <a:off x="2500298" y="2357430"/>
            <a:ext cx="1782283" cy="2328936"/>
            <a:chOff x="2214546" y="3143248"/>
            <a:chExt cx="1782283" cy="2328936"/>
          </a:xfrm>
        </p:grpSpPr>
        <p:pic>
          <p:nvPicPr>
            <p:cNvPr id="4" name="Picture 6" descr="C:\Users\HP\Desktop\الناقد والعبقري للأستاذ عبد الرزاق\توماس ادسون.jpg"/>
            <p:cNvPicPr>
              <a:picLocks noChangeAspect="1" noChangeArrowheads="1"/>
            </p:cNvPicPr>
            <p:nvPr/>
          </p:nvPicPr>
          <p:blipFill>
            <a:blip r:embed="rId4" cstate="print"/>
            <a:srcRect/>
            <a:stretch>
              <a:fillRect/>
            </a:stretch>
          </p:blipFill>
          <p:spPr bwMode="auto">
            <a:xfrm>
              <a:off x="2500298" y="3143248"/>
              <a:ext cx="1214446" cy="17394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مستطيل 7"/>
            <p:cNvSpPr/>
            <p:nvPr/>
          </p:nvSpPr>
          <p:spPr>
            <a:xfrm>
              <a:off x="2214546" y="5072074"/>
              <a:ext cx="1782283"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Thomas Edison</a:t>
              </a:r>
              <a:endParaRPr lang="ar-SA"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11" name="مجموعة 10"/>
          <p:cNvGrpSpPr/>
          <p:nvPr/>
        </p:nvGrpSpPr>
        <p:grpSpPr>
          <a:xfrm>
            <a:off x="1357290" y="428604"/>
            <a:ext cx="1420642" cy="2369596"/>
            <a:chOff x="1142976" y="642918"/>
            <a:chExt cx="1420642" cy="2369596"/>
          </a:xfrm>
        </p:grpSpPr>
        <p:pic>
          <p:nvPicPr>
            <p:cNvPr id="5" name="Picture 2" descr="C:\Users\HP\Desktop\الناقد والعبقري للأستاذ عبد الرزاق\اناشتاين.jpg"/>
            <p:cNvPicPr>
              <a:picLocks noChangeAspect="1" noChangeArrowheads="1"/>
            </p:cNvPicPr>
            <p:nvPr/>
          </p:nvPicPr>
          <p:blipFill>
            <a:blip r:embed="rId5" cstate="print"/>
            <a:srcRect/>
            <a:stretch>
              <a:fillRect/>
            </a:stretch>
          </p:blipFill>
          <p:spPr bwMode="auto">
            <a:xfrm>
              <a:off x="1142976" y="642918"/>
              <a:ext cx="1420642" cy="1785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مستطيل 8"/>
            <p:cNvSpPr/>
            <p:nvPr/>
          </p:nvSpPr>
          <p:spPr>
            <a:xfrm>
              <a:off x="1428728" y="2643182"/>
              <a:ext cx="937500" cy="369332"/>
            </a:xfrm>
            <a:prstGeom prst="rect">
              <a:avLst/>
            </a:prstGeom>
          </p:spPr>
          <p:txBody>
            <a:bodyPr wrap="none">
              <a:spAutoFit/>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Einstein</a:t>
              </a:r>
              <a:endParaRPr lang="ar-SA" dirty="0"/>
            </a:p>
          </p:txBody>
        </p:sp>
      </p:gr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2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3" dur="2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000" fill="hold"/>
                                        <p:tgtEl>
                                          <p:spTgt spid="11"/>
                                        </p:tgtEl>
                                        <p:attrNameLst>
                                          <p:attrName>ppt_w</p:attrName>
                                        </p:attrNameLst>
                                      </p:cBhvr>
                                      <p:tavLst>
                                        <p:tav tm="0" fmla="#ppt_w*sin(2.5*pi*$)">
                                          <p:val>
                                            <p:fltVal val="0"/>
                                          </p:val>
                                        </p:tav>
                                        <p:tav tm="100000">
                                          <p:val>
                                            <p:fltVal val="1"/>
                                          </p:val>
                                        </p:tav>
                                      </p:tavLst>
                                    </p:anim>
                                    <p:anim calcmode="lin" valueType="num">
                                      <p:cBhvr>
                                        <p:cTn id="20"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20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p:cTn id="30" dur="20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31" dur="2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2" dur="2000"/>
                                        <p:tgtEl>
                                          <p:spTgt spid="2">
                                            <p:txEl>
                                              <p:pRg st="3" end="3"/>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4" end="4"/>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 calcmode="lin" valueType="num">
                                      <p:cBhvr>
                                        <p:cTn id="40" dur="10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41"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9"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2000" fill="hold"/>
                                        <p:tgtEl>
                                          <p:spTgt spid="12"/>
                                        </p:tgtEl>
                                        <p:attrNameLst>
                                          <p:attrName>ppt_w</p:attrName>
                                        </p:attrNameLst>
                                      </p:cBhvr>
                                      <p:tavLst>
                                        <p:tav tm="0" fmla="#ppt_w*sin(2.5*pi*$)">
                                          <p:val>
                                            <p:fltVal val="0"/>
                                          </p:val>
                                        </p:tav>
                                        <p:tav tm="100000">
                                          <p:val>
                                            <p:fltVal val="1"/>
                                          </p:val>
                                        </p:tav>
                                      </p:tavLst>
                                    </p:anim>
                                    <p:anim calcmode="lin" valueType="num">
                                      <p:cBhvr>
                                        <p:cTn id="4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9" presetClass="entr" presetSubtype="1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2000" fill="hold"/>
                                        <p:tgtEl>
                                          <p:spTgt spid="13"/>
                                        </p:tgtEl>
                                        <p:attrNameLst>
                                          <p:attrName>ppt_w</p:attrName>
                                        </p:attrNameLst>
                                      </p:cBhvr>
                                      <p:tavLst>
                                        <p:tav tm="0" fmla="#ppt_w*sin(2.5*pi*$)">
                                          <p:val>
                                            <p:fltVal val="0"/>
                                          </p:val>
                                        </p:tav>
                                        <p:tav tm="100000">
                                          <p:val>
                                            <p:fltVal val="1"/>
                                          </p:val>
                                        </p:tav>
                                      </p:tavLst>
                                    </p:anim>
                                    <p:anim calcmode="lin" valueType="num">
                                      <p:cBhvr>
                                        <p:cTn id="5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P\Desktop\سكرابز 2\الطبيعه\متحركه\9137alhnuf.gif"/>
          <p:cNvPicPr>
            <a:picLocks noChangeAspect="1" noChangeArrowheads="1" noCrop="1"/>
          </p:cNvPicPr>
          <p:nvPr/>
        </p:nvPicPr>
        <p:blipFill>
          <a:blip r:embed="rId2" cstate="print">
            <a:lum bright="20000"/>
          </a:blip>
          <a:srcRect/>
          <a:stretch>
            <a:fillRect/>
          </a:stretch>
        </p:blipFill>
        <p:spPr bwMode="auto">
          <a:xfrm>
            <a:off x="0" y="0"/>
            <a:ext cx="9144000" cy="6858000"/>
          </a:xfrm>
          <a:prstGeom prst="rect">
            <a:avLst/>
          </a:prstGeom>
          <a:noFill/>
        </p:spPr>
      </p:pic>
      <p:sp>
        <p:nvSpPr>
          <p:cNvPr id="28673" name="Rectangle 1"/>
          <p:cNvSpPr>
            <a:spLocks noChangeArrowheads="1"/>
          </p:cNvSpPr>
          <p:nvPr/>
        </p:nvSpPr>
        <p:spPr bwMode="auto">
          <a:xfrm>
            <a:off x="3643306" y="428604"/>
            <a:ext cx="528638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SA" sz="2800" b="1" i="0" u="none" strike="noStrike" cap="none" normalizeH="0" baseline="0" dirty="0" smtClean="0">
                <a:ln>
                  <a:noFill/>
                </a:ln>
                <a:effectLst/>
                <a:latin typeface="Calibri" pitchFamily="34" charset="0"/>
                <a:ea typeface="Calibri" pitchFamily="34" charset="0"/>
                <a:cs typeface="Arial" pitchFamily="34" charset="0"/>
              </a:rPr>
              <a:t>صنع التوليفة الجديدة :</a:t>
            </a:r>
            <a:endParaRPr kumimoji="0" lang="en-US" sz="1200" b="1"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accent4">
                    <a:lumMod val="50000"/>
                  </a:schemeClr>
                </a:solidFill>
                <a:effectLst/>
                <a:latin typeface="Calibri" pitchFamily="34" charset="0"/>
                <a:ea typeface="Calibri" pitchFamily="34" charset="0"/>
                <a:cs typeface="Arial" pitchFamily="34" charset="0"/>
              </a:rPr>
              <a:t>الدمج ، </a:t>
            </a:r>
            <a:r>
              <a:rPr kumimoji="0" lang="ar-SA" sz="2400" b="1" i="0" u="none" strike="noStrike" cap="none" normalizeH="0" baseline="0" dirty="0" err="1" smtClean="0">
                <a:ln>
                  <a:noFill/>
                </a:ln>
                <a:solidFill>
                  <a:schemeClr val="accent4">
                    <a:lumMod val="50000"/>
                  </a:schemeClr>
                </a:solidFill>
                <a:effectLst/>
                <a:latin typeface="Calibri" pitchFamily="34" charset="0"/>
                <a:ea typeface="Calibri" pitchFamily="34" charset="0"/>
                <a:cs typeface="Arial" pitchFamily="34" charset="0"/>
              </a:rPr>
              <a:t>اعادة</a:t>
            </a:r>
            <a:r>
              <a:rPr kumimoji="0" lang="ar-SA" sz="2400" b="1" i="0" u="none" strike="noStrike" cap="none" normalizeH="0" baseline="0" dirty="0" smtClean="0">
                <a:ln>
                  <a:noFill/>
                </a:ln>
                <a:solidFill>
                  <a:schemeClr val="accent4">
                    <a:lumMod val="50000"/>
                  </a:schemeClr>
                </a:solidFill>
                <a:effectLst/>
                <a:latin typeface="Calibri" pitchFamily="34" charset="0"/>
                <a:ea typeface="Calibri" pitchFamily="34" charset="0"/>
                <a:cs typeface="Arial" pitchFamily="34" charset="0"/>
              </a:rPr>
              <a:t> الدمج ، الأفكار ، الصور ، الأفكار إلى تشكيلات ومركبات مختلفة </a:t>
            </a:r>
            <a:r>
              <a:rPr kumimoji="0" lang="ar-SA" sz="2400" b="1" i="0" u="none" strike="noStrike" cap="none" normalizeH="0" baseline="0" dirty="0" err="1" smtClean="0">
                <a:ln>
                  <a:noFill/>
                </a:ln>
                <a:solidFill>
                  <a:schemeClr val="accent4">
                    <a:lumMod val="50000"/>
                  </a:schemeClr>
                </a:solidFill>
                <a:effectLst/>
                <a:latin typeface="Calibri" pitchFamily="34" charset="0"/>
                <a:ea typeface="Calibri" pitchFamily="34" charset="0"/>
                <a:cs typeface="Arial" pitchFamily="34" charset="0"/>
              </a:rPr>
              <a:t>لامشكلة</a:t>
            </a:r>
            <a:r>
              <a:rPr kumimoji="0" lang="ar-SA" sz="2400" b="1" i="0" u="none" strike="noStrike" cap="none" normalizeH="0" baseline="0" dirty="0" smtClean="0">
                <a:ln>
                  <a:noFill/>
                </a:ln>
                <a:solidFill>
                  <a:schemeClr val="accent4">
                    <a:lumMod val="50000"/>
                  </a:schemeClr>
                </a:solidFill>
                <a:effectLst/>
                <a:latin typeface="Calibri" pitchFamily="34" charset="0"/>
                <a:ea typeface="Calibri" pitchFamily="34" charset="0"/>
                <a:cs typeface="Arial" pitchFamily="34" charset="0"/>
              </a:rPr>
              <a:t> ، وبغض النظر عن مدى التعارض أو الغير عادي .</a:t>
            </a:r>
            <a:endParaRPr kumimoji="0" lang="en-US" sz="1100" b="1"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accent4">
                    <a:lumMod val="50000"/>
                  </a:schemeClr>
                </a:solidFill>
                <a:effectLst/>
                <a:latin typeface="Calibri" pitchFamily="34" charset="0"/>
                <a:ea typeface="Calibri" pitchFamily="34" charset="0"/>
                <a:cs typeface="Arial" pitchFamily="34" charset="0"/>
              </a:rPr>
              <a:t>قوانين الوراثة التي تقوم عليها العلوم الحديثة من الجينات كلها مبنية وآتية من الراهب النمساوي      ( </a:t>
            </a:r>
            <a:r>
              <a:rPr kumimoji="0" lang="ar-SA" sz="2400" b="1"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جريجو</a:t>
            </a: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SA" sz="2400" b="1"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مندل</a:t>
            </a: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chemeClr val="accent4">
                    <a:lumMod val="50000"/>
                  </a:schemeClr>
                </a:solidFill>
                <a:effectLst/>
                <a:latin typeface="Calibri" pitchFamily="34" charset="0"/>
                <a:ea typeface="Calibri" pitchFamily="34" charset="0"/>
                <a:cs typeface="Arial" pitchFamily="34" charset="0"/>
              </a:rPr>
              <a:t>) الذي جمع الرياضيات وعلم الأحياء ليخلق علم جديد .</a:t>
            </a:r>
            <a:endParaRPr kumimoji="0" lang="en-US" sz="1100" b="1"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effectLst/>
                <a:latin typeface="Calibri" pitchFamily="34" charset="0"/>
                <a:ea typeface="Calibri" pitchFamily="34" charset="0"/>
                <a:cs typeface="Arial" pitchFamily="34" charset="0"/>
              </a:rPr>
              <a:t>تكوين العلاقات :</a:t>
            </a:r>
            <a:endParaRPr kumimoji="0" lang="en-US" sz="1200" b="1"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accent4">
                    <a:lumMod val="50000"/>
                  </a:schemeClr>
                </a:solidFill>
                <a:effectLst/>
                <a:latin typeface="Calibri" pitchFamily="34" charset="0"/>
                <a:ea typeface="Calibri" pitchFamily="34" charset="0"/>
                <a:cs typeface="Arial" pitchFamily="34" charset="0"/>
              </a:rPr>
              <a:t>أضع علاقات بين المواضيع المتباينة والمختلفة      ( </a:t>
            </a:r>
            <a:r>
              <a:rPr kumimoji="0" lang="ar-SA" sz="2400" b="1" i="0" u="none" strike="noStrike" cap="none" normalizeH="0" baseline="0" dirty="0" smtClean="0" bmk="OLE_LINK2">
                <a:ln>
                  <a:noFill/>
                </a:ln>
                <a:solidFill>
                  <a:schemeClr val="bg1"/>
                </a:solidFill>
                <a:effectLst/>
                <a:latin typeface="Calibri" pitchFamily="34" charset="0"/>
                <a:ea typeface="Calibri" pitchFamily="34" charset="0"/>
                <a:cs typeface="Arial" pitchFamily="34" charset="0"/>
              </a:rPr>
              <a:t>دافنشي </a:t>
            </a:r>
            <a:r>
              <a:rPr kumimoji="0" lang="ar-SA" sz="2400" b="1" i="0" u="none" strike="noStrike" cap="none" normalizeH="0" baseline="0" dirty="0" err="1" smtClean="0" bmk="OLE_LINK2">
                <a:ln>
                  <a:noFill/>
                </a:ln>
                <a:solidFill>
                  <a:schemeClr val="bg1"/>
                </a:solidFill>
                <a:effectLst/>
                <a:latin typeface="Calibri" pitchFamily="34" charset="0"/>
                <a:ea typeface="Calibri" pitchFamily="34" charset="0"/>
                <a:cs typeface="Arial" pitchFamily="34" charset="0"/>
              </a:rPr>
              <a:t>فورسد</a:t>
            </a:r>
            <a:r>
              <a:rPr kumimoji="0" lang="ar-SA" sz="2400" b="1" i="0" u="none" strike="noStrike" cap="none" normalizeH="0" baseline="0" dirty="0" smtClean="0" bmk="OLE_LINK2">
                <a:ln>
                  <a:noFill/>
                </a:ln>
                <a:solidFill>
                  <a:schemeClr val="bg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chemeClr val="accent4">
                    <a:lumMod val="50000"/>
                  </a:schemeClr>
                </a:solidFill>
                <a:effectLst/>
                <a:latin typeface="Calibri" pitchFamily="34" charset="0"/>
                <a:ea typeface="Calibri" pitchFamily="34" charset="0"/>
                <a:cs typeface="Arial" pitchFamily="34" charset="0"/>
              </a:rPr>
              <a:t>) أجبر علاقة </a:t>
            </a:r>
            <a:r>
              <a:rPr kumimoji="0" lang="ar-SA" sz="2400" b="1" i="0" u="none" strike="noStrike" cap="none" normalizeH="0" baseline="0" dirty="0" err="1" smtClean="0">
                <a:ln>
                  <a:noFill/>
                </a:ln>
                <a:solidFill>
                  <a:schemeClr val="accent4">
                    <a:lumMod val="50000"/>
                  </a:schemeClr>
                </a:solidFill>
                <a:effectLst/>
                <a:latin typeface="Calibri" pitchFamily="34" charset="0"/>
                <a:ea typeface="Calibri" pitchFamily="34" charset="0"/>
                <a:cs typeface="Arial" pitchFamily="34" charset="0"/>
              </a:rPr>
              <a:t>قسرية</a:t>
            </a:r>
            <a:r>
              <a:rPr kumimoji="0" lang="ar-SA" sz="2400" b="1" i="0" u="none" strike="noStrike" cap="none" normalizeH="0" baseline="0" dirty="0" smtClean="0">
                <a:ln>
                  <a:noFill/>
                </a:ln>
                <a:solidFill>
                  <a:schemeClr val="accent4">
                    <a:lumMod val="50000"/>
                  </a:schemeClr>
                </a:solidFill>
                <a:effectLst/>
                <a:latin typeface="Calibri" pitchFamily="34" charset="0"/>
                <a:ea typeface="Calibri" pitchFamily="34" charset="0"/>
                <a:cs typeface="Arial" pitchFamily="34" charset="0"/>
              </a:rPr>
              <a:t> بين صوت الجرس والحجر الذي يسقط في الماء . هذه جعلته ليصنع اتصالات لذلك الصوت ويرحل في الموجات .</a:t>
            </a:r>
            <a:endParaRPr kumimoji="0" lang="en-US" sz="1100" b="1"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accent4">
                    <a:lumMod val="50000"/>
                  </a:schemeClr>
                </a:solidFill>
                <a:effectLst/>
                <a:latin typeface="Calibri" pitchFamily="34" charset="0"/>
                <a:ea typeface="Calibri" pitchFamily="34" charset="0"/>
                <a:cs typeface="Arial" pitchFamily="34" charset="0"/>
              </a:rPr>
              <a:t>(</a:t>
            </a: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صامويل موريس </a:t>
            </a:r>
            <a:r>
              <a:rPr kumimoji="0" lang="ar-SA" sz="2400" b="1" i="0" u="none" strike="noStrike" cap="none" normalizeH="0" baseline="0" dirty="0" smtClean="0">
                <a:ln>
                  <a:noFill/>
                </a:ln>
                <a:solidFill>
                  <a:schemeClr val="accent4">
                    <a:lumMod val="50000"/>
                  </a:schemeClr>
                </a:solidFill>
                <a:effectLst/>
                <a:latin typeface="Calibri" pitchFamily="34" charset="0"/>
                <a:ea typeface="Calibri" pitchFamily="34" charset="0"/>
                <a:cs typeface="Arial" pitchFamily="34" charset="0"/>
              </a:rPr>
              <a:t>) اخترع محطات الإبدال لإشارات التلغراف عندما لاحظ محطات الإبدال الخاصة بالخيول .</a:t>
            </a:r>
            <a:endParaRPr kumimoji="0" lang="en-US" sz="1100" b="1"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grpSp>
        <p:nvGrpSpPr>
          <p:cNvPr id="14" name="مجموعة 13"/>
          <p:cNvGrpSpPr/>
          <p:nvPr/>
        </p:nvGrpSpPr>
        <p:grpSpPr>
          <a:xfrm>
            <a:off x="0" y="3643314"/>
            <a:ext cx="1712392" cy="2471812"/>
            <a:chOff x="0" y="3643314"/>
            <a:chExt cx="1712392" cy="2471812"/>
          </a:xfrm>
        </p:grpSpPr>
        <p:pic>
          <p:nvPicPr>
            <p:cNvPr id="28677" name="Picture 5" descr="C:\Users\HP\Desktop\الناقد والعبقري للأستاذ عبد الرزاق\صمويل مورس.jpg"/>
            <p:cNvPicPr>
              <a:picLocks noChangeAspect="1" noChangeArrowheads="1"/>
            </p:cNvPicPr>
            <p:nvPr/>
          </p:nvPicPr>
          <p:blipFill>
            <a:blip r:embed="rId3" cstate="print"/>
            <a:srcRect/>
            <a:stretch>
              <a:fillRect/>
            </a:stretch>
          </p:blipFill>
          <p:spPr bwMode="auto">
            <a:xfrm>
              <a:off x="214282" y="3643314"/>
              <a:ext cx="1249096" cy="16430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مستطيل 7"/>
            <p:cNvSpPr/>
            <p:nvPr/>
          </p:nvSpPr>
          <p:spPr>
            <a:xfrm>
              <a:off x="0" y="5715016"/>
              <a:ext cx="1712392"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Samuel Morse</a:t>
              </a:r>
              <a:endParaRPr lang="ar-SA"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13" name="مجموعة 12"/>
          <p:cNvGrpSpPr/>
          <p:nvPr/>
        </p:nvGrpSpPr>
        <p:grpSpPr>
          <a:xfrm>
            <a:off x="2000232" y="3714752"/>
            <a:ext cx="1440932" cy="2390491"/>
            <a:chOff x="2000232" y="3714752"/>
            <a:chExt cx="1440932" cy="2390491"/>
          </a:xfrm>
        </p:grpSpPr>
        <p:pic>
          <p:nvPicPr>
            <p:cNvPr id="28674" name="Picture 2" descr="C:\Users\HP\Desktop\الناقد والعبقري للأستاذ عبد الرزاق\دفنشي فورسد.jpg"/>
            <p:cNvPicPr>
              <a:picLocks noChangeAspect="1" noChangeArrowheads="1"/>
            </p:cNvPicPr>
            <p:nvPr/>
          </p:nvPicPr>
          <p:blipFill>
            <a:blip r:embed="rId4" cstate="print"/>
            <a:srcRect/>
            <a:stretch>
              <a:fillRect/>
            </a:stretch>
          </p:blipFill>
          <p:spPr bwMode="auto">
            <a:xfrm>
              <a:off x="2000232" y="3714752"/>
              <a:ext cx="1344094" cy="15716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مستطيل 8"/>
            <p:cNvSpPr/>
            <p:nvPr/>
          </p:nvSpPr>
          <p:spPr>
            <a:xfrm>
              <a:off x="2214546" y="5643578"/>
              <a:ext cx="1226618"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Da</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Vinci</a:t>
              </a:r>
              <a:endParaRPr lang="ar-SA"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12" name="مجموعة 11"/>
          <p:cNvGrpSpPr/>
          <p:nvPr/>
        </p:nvGrpSpPr>
        <p:grpSpPr>
          <a:xfrm>
            <a:off x="1071538" y="857232"/>
            <a:ext cx="1214446" cy="2400374"/>
            <a:chOff x="1071538" y="857232"/>
            <a:chExt cx="1214446" cy="2400374"/>
          </a:xfrm>
        </p:grpSpPr>
        <p:pic>
          <p:nvPicPr>
            <p:cNvPr id="28675" name="Picture 3" descr="C:\Users\HP\Desktop\الناقد والعبقري للأستاذ عبد الرزاق\مندل.jpg"/>
            <p:cNvPicPr>
              <a:picLocks noChangeAspect="1" noChangeArrowheads="1"/>
            </p:cNvPicPr>
            <p:nvPr/>
          </p:nvPicPr>
          <p:blipFill>
            <a:blip r:embed="rId5" cstate="print"/>
            <a:srcRect/>
            <a:stretch>
              <a:fillRect/>
            </a:stretch>
          </p:blipFill>
          <p:spPr bwMode="auto">
            <a:xfrm>
              <a:off x="1071538" y="857232"/>
              <a:ext cx="1214446" cy="18216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مستطيل 9"/>
            <p:cNvSpPr/>
            <p:nvPr/>
          </p:nvSpPr>
          <p:spPr>
            <a:xfrm>
              <a:off x="1142976" y="2857496"/>
              <a:ext cx="1007006"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Mendel</a:t>
              </a:r>
              <a:endParaRPr lang="ar-SA"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8673">
                                            <p:txEl>
                                              <p:pRg st="0" end="0"/>
                                            </p:txEl>
                                          </p:spTgt>
                                        </p:tgtEl>
                                        <p:attrNameLst>
                                          <p:attrName>style.visibility</p:attrName>
                                        </p:attrNameLst>
                                      </p:cBhvr>
                                      <p:to>
                                        <p:strVal val="visible"/>
                                      </p:to>
                                    </p:set>
                                    <p:anim calcmode="lin" valueType="num">
                                      <p:cBhvr>
                                        <p:cTn id="7" dur="2000" fill="hold"/>
                                        <p:tgtEl>
                                          <p:spTgt spid="28673">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2867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2867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28673">
                                            <p:txEl>
                                              <p:pRg st="1" end="1"/>
                                            </p:txEl>
                                          </p:spTgt>
                                        </p:tgtEl>
                                        <p:attrNameLst>
                                          <p:attrName>style.visibility</p:attrName>
                                        </p:attrNameLst>
                                      </p:cBhvr>
                                      <p:to>
                                        <p:strVal val="visible"/>
                                      </p:to>
                                    </p:set>
                                    <p:animEffect transition="in" filter="fade">
                                      <p:cBhvr>
                                        <p:cTn id="14" dur="1600" decel="100000"/>
                                        <p:tgtEl>
                                          <p:spTgt spid="28673">
                                            <p:txEl>
                                              <p:pRg st="1" end="1"/>
                                            </p:txEl>
                                          </p:spTgt>
                                        </p:tgtEl>
                                      </p:cBhvr>
                                    </p:animEffect>
                                    <p:anim calcmode="lin" valueType="num">
                                      <p:cBhvr>
                                        <p:cTn id="15" dur="1600" decel="100000" fill="hold"/>
                                        <p:tgtEl>
                                          <p:spTgt spid="28673">
                                            <p:txEl>
                                              <p:pRg st="1" end="1"/>
                                            </p:txEl>
                                          </p:spTgt>
                                        </p:tgtEl>
                                        <p:attrNameLst>
                                          <p:attrName>style.rotation</p:attrName>
                                        </p:attrNameLst>
                                      </p:cBhvr>
                                      <p:tavLst>
                                        <p:tav tm="0">
                                          <p:val>
                                            <p:fltVal val="-90"/>
                                          </p:val>
                                        </p:tav>
                                        <p:tav tm="100000">
                                          <p:val>
                                            <p:fltVal val="0"/>
                                          </p:val>
                                        </p:tav>
                                      </p:tavLst>
                                    </p:anim>
                                    <p:anim calcmode="lin" valueType="num">
                                      <p:cBhvr>
                                        <p:cTn id="16" dur="1600" decel="100000" fill="hold"/>
                                        <p:tgtEl>
                                          <p:spTgt spid="28673">
                                            <p:txEl>
                                              <p:pRg st="1" end="1"/>
                                            </p:txEl>
                                          </p:spTgt>
                                        </p:tgtEl>
                                        <p:attrNameLst>
                                          <p:attrName>ppt_x</p:attrName>
                                        </p:attrNameLst>
                                      </p:cBhvr>
                                      <p:tavLst>
                                        <p:tav tm="0">
                                          <p:val>
                                            <p:strVal val="#ppt_x+0.4"/>
                                          </p:val>
                                        </p:tav>
                                        <p:tav tm="100000">
                                          <p:val>
                                            <p:strVal val="#ppt_x-0.05"/>
                                          </p:val>
                                        </p:tav>
                                      </p:tavLst>
                                    </p:anim>
                                    <p:anim calcmode="lin" valueType="num">
                                      <p:cBhvr>
                                        <p:cTn id="17" dur="1600" decel="100000" fill="hold"/>
                                        <p:tgtEl>
                                          <p:spTgt spid="28673">
                                            <p:txEl>
                                              <p:pRg st="1" end="1"/>
                                            </p:txEl>
                                          </p:spTgt>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28673">
                                            <p:txEl>
                                              <p:pRg st="1" end="1"/>
                                            </p:txEl>
                                          </p:spTgt>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28673">
                                            <p:txEl>
                                              <p:pRg st="1" end="1"/>
                                            </p:txEl>
                                          </p:spTgt>
                                        </p:tgtEl>
                                        <p:attrNameLst>
                                          <p:attrName>ppt_y</p:attrName>
                                        </p:attrNameLst>
                                      </p:cBhvr>
                                      <p:tavLst>
                                        <p:tav tm="0">
                                          <p:val>
                                            <p:strVal val="#ppt_y+0.1"/>
                                          </p:val>
                                        </p:tav>
                                        <p:tav tm="100000">
                                          <p:val>
                                            <p:strVal val="#ppt_y"/>
                                          </p:val>
                                        </p:tav>
                                      </p:tavLst>
                                    </p:anim>
                                  </p:childTnLst>
                                </p:cTn>
                              </p:par>
                              <p:par>
                                <p:cTn id="20" presetID="30" presetClass="entr" presetSubtype="0" fill="hold" nodeType="withEffect">
                                  <p:stCondLst>
                                    <p:cond delay="0"/>
                                  </p:stCondLst>
                                  <p:childTnLst>
                                    <p:set>
                                      <p:cBhvr>
                                        <p:cTn id="21" dur="1" fill="hold">
                                          <p:stCondLst>
                                            <p:cond delay="0"/>
                                          </p:stCondLst>
                                        </p:cTn>
                                        <p:tgtEl>
                                          <p:spTgt spid="28673">
                                            <p:txEl>
                                              <p:pRg st="2" end="2"/>
                                            </p:txEl>
                                          </p:spTgt>
                                        </p:tgtEl>
                                        <p:attrNameLst>
                                          <p:attrName>style.visibility</p:attrName>
                                        </p:attrNameLst>
                                      </p:cBhvr>
                                      <p:to>
                                        <p:strVal val="visible"/>
                                      </p:to>
                                    </p:set>
                                    <p:animEffect transition="in" filter="fade">
                                      <p:cBhvr>
                                        <p:cTn id="22" dur="800" decel="100000"/>
                                        <p:tgtEl>
                                          <p:spTgt spid="28673">
                                            <p:txEl>
                                              <p:pRg st="2" end="2"/>
                                            </p:txEl>
                                          </p:spTgt>
                                        </p:tgtEl>
                                      </p:cBhvr>
                                    </p:animEffect>
                                    <p:anim calcmode="lin" valueType="num">
                                      <p:cBhvr>
                                        <p:cTn id="23" dur="800" decel="100000" fill="hold"/>
                                        <p:tgtEl>
                                          <p:spTgt spid="28673">
                                            <p:txEl>
                                              <p:pRg st="2" end="2"/>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28673">
                                            <p:txEl>
                                              <p:pRg st="2" end="2"/>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28673">
                                            <p:txEl>
                                              <p:pRg st="2" end="2"/>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8673">
                                            <p:txEl>
                                              <p:pRg st="2" end="2"/>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867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2000" fill="hold"/>
                                        <p:tgtEl>
                                          <p:spTgt spid="12"/>
                                        </p:tgtEl>
                                        <p:attrNameLst>
                                          <p:attrName>ppt_w</p:attrName>
                                        </p:attrNameLst>
                                      </p:cBhvr>
                                      <p:tavLst>
                                        <p:tav tm="0" fmla="#ppt_w*sin(2.5*pi*$)">
                                          <p:val>
                                            <p:fltVal val="0"/>
                                          </p:val>
                                        </p:tav>
                                        <p:tav tm="100000">
                                          <p:val>
                                            <p:fltVal val="1"/>
                                          </p:val>
                                        </p:tav>
                                      </p:tavLst>
                                    </p:anim>
                                    <p:anim calcmode="lin" valueType="num">
                                      <p:cBhvr>
                                        <p:cTn id="3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28673">
                                            <p:txEl>
                                              <p:pRg st="3" end="3"/>
                                            </p:txEl>
                                          </p:spTgt>
                                        </p:tgtEl>
                                        <p:attrNameLst>
                                          <p:attrName>style.visibility</p:attrName>
                                        </p:attrNameLst>
                                      </p:cBhvr>
                                      <p:to>
                                        <p:strVal val="visible"/>
                                      </p:to>
                                    </p:set>
                                    <p:anim calcmode="lin" valueType="num">
                                      <p:cBhvr>
                                        <p:cTn id="38" dur="2000" fill="hold"/>
                                        <p:tgtEl>
                                          <p:spTgt spid="28673">
                                            <p:txEl>
                                              <p:pRg st="3" end="3"/>
                                            </p:txEl>
                                          </p:spTgt>
                                        </p:tgtEl>
                                        <p:attrNameLst>
                                          <p:attrName>ppt_w</p:attrName>
                                        </p:attrNameLst>
                                      </p:cBhvr>
                                      <p:tavLst>
                                        <p:tav tm="0">
                                          <p:val>
                                            <p:strVal val="#ppt_w+.3"/>
                                          </p:val>
                                        </p:tav>
                                        <p:tav tm="100000">
                                          <p:val>
                                            <p:strVal val="#ppt_w"/>
                                          </p:val>
                                        </p:tav>
                                      </p:tavLst>
                                    </p:anim>
                                    <p:anim calcmode="lin" valueType="num">
                                      <p:cBhvr>
                                        <p:cTn id="39" dur="2000" fill="hold"/>
                                        <p:tgtEl>
                                          <p:spTgt spid="28673">
                                            <p:txEl>
                                              <p:pRg st="3" end="3"/>
                                            </p:txEl>
                                          </p:spTgt>
                                        </p:tgtEl>
                                        <p:attrNameLst>
                                          <p:attrName>ppt_h</p:attrName>
                                        </p:attrNameLst>
                                      </p:cBhvr>
                                      <p:tavLst>
                                        <p:tav tm="0">
                                          <p:val>
                                            <p:strVal val="#ppt_h"/>
                                          </p:val>
                                        </p:tav>
                                        <p:tav tm="100000">
                                          <p:val>
                                            <p:strVal val="#ppt_h"/>
                                          </p:val>
                                        </p:tav>
                                      </p:tavLst>
                                    </p:anim>
                                    <p:animEffect transition="in" filter="fade">
                                      <p:cBhvr>
                                        <p:cTn id="40" dur="2000"/>
                                        <p:tgtEl>
                                          <p:spTgt spid="2867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28673">
                                            <p:txEl>
                                              <p:pRg st="4" end="4"/>
                                            </p:txEl>
                                          </p:spTgt>
                                        </p:tgtEl>
                                        <p:attrNameLst>
                                          <p:attrName>style.visibility</p:attrName>
                                        </p:attrNameLst>
                                      </p:cBhvr>
                                      <p:to>
                                        <p:strVal val="visible"/>
                                      </p:to>
                                    </p:set>
                                    <p:animEffect transition="in" filter="fade">
                                      <p:cBhvr>
                                        <p:cTn id="45" dur="1600" decel="100000"/>
                                        <p:tgtEl>
                                          <p:spTgt spid="28673">
                                            <p:txEl>
                                              <p:pRg st="4" end="4"/>
                                            </p:txEl>
                                          </p:spTgt>
                                        </p:tgtEl>
                                      </p:cBhvr>
                                    </p:animEffect>
                                    <p:anim calcmode="lin" valueType="num">
                                      <p:cBhvr>
                                        <p:cTn id="46" dur="1600" decel="100000" fill="hold"/>
                                        <p:tgtEl>
                                          <p:spTgt spid="28673">
                                            <p:txEl>
                                              <p:pRg st="4" end="4"/>
                                            </p:txEl>
                                          </p:spTgt>
                                        </p:tgtEl>
                                        <p:attrNameLst>
                                          <p:attrName>style.rotation</p:attrName>
                                        </p:attrNameLst>
                                      </p:cBhvr>
                                      <p:tavLst>
                                        <p:tav tm="0">
                                          <p:val>
                                            <p:fltVal val="-90"/>
                                          </p:val>
                                        </p:tav>
                                        <p:tav tm="100000">
                                          <p:val>
                                            <p:fltVal val="0"/>
                                          </p:val>
                                        </p:tav>
                                      </p:tavLst>
                                    </p:anim>
                                    <p:anim calcmode="lin" valueType="num">
                                      <p:cBhvr>
                                        <p:cTn id="47" dur="1600" decel="100000" fill="hold"/>
                                        <p:tgtEl>
                                          <p:spTgt spid="28673">
                                            <p:txEl>
                                              <p:pRg st="4" end="4"/>
                                            </p:txEl>
                                          </p:spTgt>
                                        </p:tgtEl>
                                        <p:attrNameLst>
                                          <p:attrName>ppt_x</p:attrName>
                                        </p:attrNameLst>
                                      </p:cBhvr>
                                      <p:tavLst>
                                        <p:tav tm="0">
                                          <p:val>
                                            <p:strVal val="#ppt_x+0.4"/>
                                          </p:val>
                                        </p:tav>
                                        <p:tav tm="100000">
                                          <p:val>
                                            <p:strVal val="#ppt_x-0.05"/>
                                          </p:val>
                                        </p:tav>
                                      </p:tavLst>
                                    </p:anim>
                                    <p:anim calcmode="lin" valueType="num">
                                      <p:cBhvr>
                                        <p:cTn id="48" dur="1600" decel="100000" fill="hold"/>
                                        <p:tgtEl>
                                          <p:spTgt spid="28673">
                                            <p:txEl>
                                              <p:pRg st="4" end="4"/>
                                            </p:txEl>
                                          </p:spTgt>
                                        </p:tgtEl>
                                        <p:attrNameLst>
                                          <p:attrName>ppt_y</p:attrName>
                                        </p:attrNameLst>
                                      </p:cBhvr>
                                      <p:tavLst>
                                        <p:tav tm="0">
                                          <p:val>
                                            <p:strVal val="#ppt_y-0.4"/>
                                          </p:val>
                                        </p:tav>
                                        <p:tav tm="100000">
                                          <p:val>
                                            <p:strVal val="#ppt_y+0.1"/>
                                          </p:val>
                                        </p:tav>
                                      </p:tavLst>
                                    </p:anim>
                                    <p:anim calcmode="lin" valueType="num">
                                      <p:cBhvr>
                                        <p:cTn id="49" dur="400" accel="100000" fill="hold">
                                          <p:stCondLst>
                                            <p:cond delay="1600"/>
                                          </p:stCondLst>
                                        </p:cTn>
                                        <p:tgtEl>
                                          <p:spTgt spid="28673">
                                            <p:txEl>
                                              <p:pRg st="4" end="4"/>
                                            </p:txEl>
                                          </p:spTgt>
                                        </p:tgtEl>
                                        <p:attrNameLst>
                                          <p:attrName>ppt_x</p:attrName>
                                        </p:attrNameLst>
                                      </p:cBhvr>
                                      <p:tavLst>
                                        <p:tav tm="0">
                                          <p:val>
                                            <p:strVal val="#ppt_x-0.05"/>
                                          </p:val>
                                        </p:tav>
                                        <p:tav tm="100000">
                                          <p:val>
                                            <p:strVal val="#ppt_x"/>
                                          </p:val>
                                        </p:tav>
                                      </p:tavLst>
                                    </p:anim>
                                    <p:anim calcmode="lin" valueType="num">
                                      <p:cBhvr>
                                        <p:cTn id="50" dur="400" accel="100000" fill="hold">
                                          <p:stCondLst>
                                            <p:cond delay="1600"/>
                                          </p:stCondLst>
                                        </p:cTn>
                                        <p:tgtEl>
                                          <p:spTgt spid="28673">
                                            <p:txEl>
                                              <p:pRg st="4" end="4"/>
                                            </p:txEl>
                                          </p:spTgt>
                                        </p:tgtEl>
                                        <p:attrNameLst>
                                          <p:attrName>ppt_y</p:attrName>
                                        </p:attrNameLst>
                                      </p:cBhvr>
                                      <p:tavLst>
                                        <p:tav tm="0">
                                          <p:val>
                                            <p:strVal val="#ppt_y+0.1"/>
                                          </p:val>
                                        </p:tav>
                                        <p:tav tm="100000">
                                          <p:val>
                                            <p:strVal val="#ppt_y"/>
                                          </p:val>
                                        </p:tav>
                                      </p:tavLst>
                                    </p:anim>
                                  </p:childTnLst>
                                </p:cTn>
                              </p:par>
                              <p:par>
                                <p:cTn id="51" presetID="30" presetClass="entr" presetSubtype="0" fill="hold" nodeType="withEffect">
                                  <p:stCondLst>
                                    <p:cond delay="0"/>
                                  </p:stCondLst>
                                  <p:childTnLst>
                                    <p:set>
                                      <p:cBhvr>
                                        <p:cTn id="52" dur="1" fill="hold">
                                          <p:stCondLst>
                                            <p:cond delay="0"/>
                                          </p:stCondLst>
                                        </p:cTn>
                                        <p:tgtEl>
                                          <p:spTgt spid="28673">
                                            <p:txEl>
                                              <p:pRg st="5" end="5"/>
                                            </p:txEl>
                                          </p:spTgt>
                                        </p:tgtEl>
                                        <p:attrNameLst>
                                          <p:attrName>style.visibility</p:attrName>
                                        </p:attrNameLst>
                                      </p:cBhvr>
                                      <p:to>
                                        <p:strVal val="visible"/>
                                      </p:to>
                                    </p:set>
                                    <p:animEffect transition="in" filter="fade">
                                      <p:cBhvr>
                                        <p:cTn id="53" dur="800" decel="100000"/>
                                        <p:tgtEl>
                                          <p:spTgt spid="28673">
                                            <p:txEl>
                                              <p:pRg st="5" end="5"/>
                                            </p:txEl>
                                          </p:spTgt>
                                        </p:tgtEl>
                                      </p:cBhvr>
                                    </p:animEffect>
                                    <p:anim calcmode="lin" valueType="num">
                                      <p:cBhvr>
                                        <p:cTn id="54" dur="800" decel="100000" fill="hold"/>
                                        <p:tgtEl>
                                          <p:spTgt spid="28673">
                                            <p:txEl>
                                              <p:pRg st="5" end="5"/>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28673">
                                            <p:txEl>
                                              <p:pRg st="5" end="5"/>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28673">
                                            <p:txEl>
                                              <p:pRg st="5" end="5"/>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28673">
                                            <p:txEl>
                                              <p:pRg st="5" end="5"/>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2867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9" presetClass="entr" presetSubtype="1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2000" fill="hold"/>
                                        <p:tgtEl>
                                          <p:spTgt spid="13"/>
                                        </p:tgtEl>
                                        <p:attrNameLst>
                                          <p:attrName>ppt_w</p:attrName>
                                        </p:attrNameLst>
                                      </p:cBhvr>
                                      <p:tavLst>
                                        <p:tav tm="0" fmla="#ppt_w*sin(2.5*pi*$)">
                                          <p:val>
                                            <p:fltVal val="0"/>
                                          </p:val>
                                        </p:tav>
                                        <p:tav tm="100000">
                                          <p:val>
                                            <p:fltVal val="1"/>
                                          </p:val>
                                        </p:tav>
                                      </p:tavLst>
                                    </p:anim>
                                    <p:anim calcmode="lin" valueType="num">
                                      <p:cBhvr>
                                        <p:cTn id="6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9" presetClass="entr" presetSubtype="1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2000" fill="hold"/>
                                        <p:tgtEl>
                                          <p:spTgt spid="14"/>
                                        </p:tgtEl>
                                        <p:attrNameLst>
                                          <p:attrName>ppt_w</p:attrName>
                                        </p:attrNameLst>
                                      </p:cBhvr>
                                      <p:tavLst>
                                        <p:tav tm="0" fmla="#ppt_w*sin(2.5*pi*$)">
                                          <p:val>
                                            <p:fltVal val="0"/>
                                          </p:val>
                                        </p:tav>
                                        <p:tav tm="100000">
                                          <p:val>
                                            <p:fltVal val="1"/>
                                          </p:val>
                                        </p:tav>
                                      </p:tavLst>
                                    </p:anim>
                                    <p:anim calcmode="lin" valueType="num">
                                      <p:cBhvr>
                                        <p:cTn id="7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P\Desktop\الناقد والعبقري للأستاذ عبد الرزاق\_reaching.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sp>
        <p:nvSpPr>
          <p:cNvPr id="2" name="مستطيل 1"/>
          <p:cNvSpPr/>
          <p:nvPr/>
        </p:nvSpPr>
        <p:spPr>
          <a:xfrm>
            <a:off x="4143372" y="714356"/>
            <a:ext cx="4572000" cy="2000548"/>
          </a:xfrm>
          <a:prstGeom prst="rect">
            <a:avLst/>
          </a:prstGeom>
        </p:spPr>
        <p:txBody>
          <a:bodyPr>
            <a:spAutoFit/>
          </a:bodyPr>
          <a:lstStyle/>
          <a:p>
            <a:pPr lvl="0" eaLnBrk="0" fontAlgn="base" hangingPunct="0">
              <a:spcBef>
                <a:spcPct val="0"/>
              </a:spcBef>
              <a:spcAft>
                <a:spcPct val="0"/>
              </a:spcAft>
              <a:buFontTx/>
              <a:buChar char="•"/>
            </a:pPr>
            <a:r>
              <a:rPr lang="ar-SA" sz="2400" b="1" dirty="0" smtClean="0">
                <a:solidFill>
                  <a:schemeClr val="bg1"/>
                </a:solidFill>
                <a:latin typeface="Calibri" pitchFamily="34" charset="0"/>
                <a:ea typeface="Calibri" pitchFamily="34" charset="0"/>
                <a:cs typeface="Arial" pitchFamily="34" charset="0"/>
              </a:rPr>
              <a:t>فكّر في المعكوسات والنقائض </a:t>
            </a:r>
            <a:r>
              <a:rPr lang="ar-SA" sz="2400" b="1" dirty="0" err="1" smtClean="0">
                <a:solidFill>
                  <a:schemeClr val="bg1"/>
                </a:solidFill>
                <a:latin typeface="Calibri" pitchFamily="34" charset="0"/>
                <a:ea typeface="Calibri" pitchFamily="34" charset="0"/>
                <a:cs typeface="Arial" pitchFamily="34" charset="0"/>
              </a:rPr>
              <a:t>والأضداء</a:t>
            </a:r>
            <a:r>
              <a:rPr lang="ar-SA" sz="2400" b="1" dirty="0" smtClean="0">
                <a:solidFill>
                  <a:schemeClr val="bg1"/>
                </a:solidFill>
                <a:latin typeface="Calibri" pitchFamily="34" charset="0"/>
                <a:ea typeface="Calibri" pitchFamily="34" charset="0"/>
                <a:cs typeface="Arial" pitchFamily="34" charset="0"/>
              </a:rPr>
              <a:t> :</a:t>
            </a:r>
            <a:endParaRPr lang="en-US" sz="1100" b="1"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ar-SA" sz="2000" b="1" dirty="0" smtClean="0">
                <a:latin typeface="Calibri" pitchFamily="34" charset="0"/>
                <a:ea typeface="Calibri" pitchFamily="34" charset="0"/>
                <a:cs typeface="Arial" pitchFamily="34" charset="0"/>
              </a:rPr>
              <a:t>الفيزيائي ( </a:t>
            </a:r>
            <a:r>
              <a:rPr lang="ar-SA" sz="2000" b="1" dirty="0" err="1" smtClean="0">
                <a:solidFill>
                  <a:schemeClr val="accent6">
                    <a:lumMod val="50000"/>
                  </a:schemeClr>
                </a:solidFill>
                <a:latin typeface="Calibri" pitchFamily="34" charset="0"/>
                <a:ea typeface="Calibri" pitchFamily="34" charset="0"/>
                <a:cs typeface="Arial" pitchFamily="34" charset="0"/>
              </a:rPr>
              <a:t>نيلز</a:t>
            </a:r>
            <a:r>
              <a:rPr lang="ar-SA" sz="2000" b="1" dirty="0" smtClean="0">
                <a:solidFill>
                  <a:schemeClr val="accent6">
                    <a:lumMod val="50000"/>
                  </a:schemeClr>
                </a:solidFill>
                <a:latin typeface="Calibri" pitchFamily="34" charset="0"/>
                <a:ea typeface="Calibri" pitchFamily="34" charset="0"/>
                <a:cs typeface="Arial" pitchFamily="34" charset="0"/>
              </a:rPr>
              <a:t> </a:t>
            </a:r>
            <a:r>
              <a:rPr lang="ar-SA" sz="2000" b="1" dirty="0" err="1" smtClean="0">
                <a:solidFill>
                  <a:schemeClr val="accent6">
                    <a:lumMod val="50000"/>
                  </a:schemeClr>
                </a:solidFill>
                <a:latin typeface="Calibri" pitchFamily="34" charset="0"/>
                <a:ea typeface="Calibri" pitchFamily="34" charset="0"/>
                <a:cs typeface="Arial" pitchFamily="34" charset="0"/>
              </a:rPr>
              <a:t>بوهر</a:t>
            </a:r>
            <a:r>
              <a:rPr lang="ar-SA" sz="2000" b="1" dirty="0" smtClean="0">
                <a:solidFill>
                  <a:schemeClr val="accent6">
                    <a:lumMod val="50000"/>
                  </a:schemeClr>
                </a:solidFill>
                <a:latin typeface="Calibri" pitchFamily="34" charset="0"/>
                <a:ea typeface="Calibri" pitchFamily="34" charset="0"/>
                <a:cs typeface="Arial" pitchFamily="34" charset="0"/>
              </a:rPr>
              <a:t> </a:t>
            </a:r>
            <a:r>
              <a:rPr lang="ar-SA" sz="2000" b="1" dirty="0" smtClean="0">
                <a:latin typeface="Calibri" pitchFamily="34" charset="0"/>
                <a:ea typeface="Calibri" pitchFamily="34" charset="0"/>
                <a:cs typeface="Arial" pitchFamily="34" charset="0"/>
              </a:rPr>
              <a:t>) اعتقد ذلك ، فإذا أنت عقدت الأضداد معاً وعلقت فكرك وثم عقلك تحرك إلى مستوى جديد قدرته إلى تخيل الضوء كجسيم موجّه أدت وقادت لتصوره إلى أساس ومبدأ التكامل . تعليق الفكر بالمنطق ربما يسمح لعقلك أن يخلق شيئاً جديداً. </a:t>
            </a:r>
            <a:endParaRPr lang="ar-SA" sz="2800" b="1" dirty="0" smtClean="0">
              <a:latin typeface="Arial" pitchFamily="34" charset="0"/>
              <a:cs typeface="Arial" pitchFamily="34" charset="0"/>
            </a:endParaRPr>
          </a:p>
        </p:txBody>
      </p:sp>
      <p:sp>
        <p:nvSpPr>
          <p:cNvPr id="4" name="مستطيل 3"/>
          <p:cNvSpPr/>
          <p:nvPr/>
        </p:nvSpPr>
        <p:spPr>
          <a:xfrm>
            <a:off x="4071934" y="3143248"/>
            <a:ext cx="4572000" cy="1754326"/>
          </a:xfrm>
          <a:prstGeom prst="rect">
            <a:avLst/>
          </a:prstGeom>
        </p:spPr>
        <p:txBody>
          <a:bodyPr>
            <a:spAutoFit/>
          </a:bodyPr>
          <a:lstStyle/>
          <a:p>
            <a:pPr lvl="0" fontAlgn="base">
              <a:spcBef>
                <a:spcPct val="0"/>
              </a:spcBef>
              <a:spcAft>
                <a:spcPct val="0"/>
              </a:spcAft>
              <a:buFontTx/>
              <a:buChar char="•"/>
            </a:pPr>
            <a:r>
              <a:rPr lang="ar-SA" sz="2800" b="1" dirty="0" smtClean="0">
                <a:solidFill>
                  <a:schemeClr val="bg1"/>
                </a:solidFill>
                <a:latin typeface="Calibri" pitchFamily="34" charset="0"/>
                <a:ea typeface="Calibri" pitchFamily="34" charset="0"/>
                <a:cs typeface="Arial" pitchFamily="34" charset="0"/>
              </a:rPr>
              <a:t>التفكير المجازي :</a:t>
            </a:r>
            <a:endParaRPr lang="en-US" sz="1200" b="1"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ar-SA" sz="2000" b="1" dirty="0" smtClean="0">
                <a:latin typeface="Calibri" pitchFamily="34" charset="0"/>
                <a:ea typeface="Calibri" pitchFamily="34" charset="0"/>
                <a:cs typeface="Arial" pitchFamily="34" charset="0"/>
              </a:rPr>
              <a:t>(</a:t>
            </a:r>
            <a:r>
              <a:rPr lang="ar-SA" sz="2000" b="1" dirty="0" err="1" smtClean="0">
                <a:latin typeface="Calibri" pitchFamily="34" charset="0"/>
                <a:ea typeface="Calibri" pitchFamily="34" charset="0"/>
                <a:cs typeface="Arial" pitchFamily="34" charset="0"/>
              </a:rPr>
              <a:t>ا</a:t>
            </a:r>
            <a:r>
              <a:rPr lang="ar-SA" sz="2000" b="1" dirty="0" err="1" smtClean="0">
                <a:solidFill>
                  <a:schemeClr val="accent6">
                    <a:lumMod val="50000"/>
                  </a:schemeClr>
                </a:solidFill>
                <a:latin typeface="Calibri" pitchFamily="34" charset="0"/>
                <a:ea typeface="Calibri" pitchFamily="34" charset="0"/>
                <a:cs typeface="Arial" pitchFamily="34" charset="0"/>
              </a:rPr>
              <a:t>رسطو</a:t>
            </a:r>
            <a:r>
              <a:rPr lang="ar-SA" sz="2000" b="1" dirty="0" smtClean="0">
                <a:solidFill>
                  <a:schemeClr val="accent6">
                    <a:lumMod val="50000"/>
                  </a:schemeClr>
                </a:solidFill>
                <a:latin typeface="Calibri" pitchFamily="34" charset="0"/>
                <a:ea typeface="Calibri" pitchFamily="34" charset="0"/>
                <a:cs typeface="Arial" pitchFamily="34" charset="0"/>
              </a:rPr>
              <a:t> </a:t>
            </a:r>
            <a:r>
              <a:rPr lang="ar-SA" sz="2000" b="1" dirty="0" smtClean="0">
                <a:latin typeface="Calibri" pitchFamily="34" charset="0"/>
                <a:ea typeface="Calibri" pitchFamily="34" charset="0"/>
                <a:cs typeface="Arial" pitchFamily="34" charset="0"/>
              </a:rPr>
              <a:t>) اعتبر المجاز علاقة للعبقرية واعتقد أن الفرد الذي لديه السعة والاستيعاب لفهم التصورات مابين وجودها من منطقتين مفصولتين وربطهم مع بعض يكون الشخص موهوب .</a:t>
            </a:r>
            <a:endParaRPr lang="en-US" sz="1050" b="1" dirty="0" smtClean="0">
              <a:latin typeface="Arial" pitchFamily="34" charset="0"/>
              <a:cs typeface="Arial" pitchFamily="34" charset="0"/>
            </a:endParaRPr>
          </a:p>
        </p:txBody>
      </p:sp>
      <p:grpSp>
        <p:nvGrpSpPr>
          <p:cNvPr id="9" name="مجموعة 8"/>
          <p:cNvGrpSpPr/>
          <p:nvPr/>
        </p:nvGrpSpPr>
        <p:grpSpPr>
          <a:xfrm>
            <a:off x="4500562" y="4714884"/>
            <a:ext cx="1465914" cy="2143116"/>
            <a:chOff x="714348" y="3737930"/>
            <a:chExt cx="1465914" cy="2143116"/>
          </a:xfrm>
        </p:grpSpPr>
        <p:pic>
          <p:nvPicPr>
            <p:cNvPr id="5" name="Picture 3" descr="C:\Users\HP\Desktop\الناقد والعبقري للأستاذ عبد الرزاق\ارسطو.jpg"/>
            <p:cNvPicPr>
              <a:picLocks noChangeAspect="1" noChangeArrowheads="1"/>
            </p:cNvPicPr>
            <p:nvPr/>
          </p:nvPicPr>
          <p:blipFill>
            <a:blip r:embed="rId3" cstate="print"/>
            <a:srcRect/>
            <a:stretch>
              <a:fillRect/>
            </a:stretch>
          </p:blipFill>
          <p:spPr bwMode="auto">
            <a:xfrm>
              <a:off x="785786" y="3737930"/>
              <a:ext cx="1214446" cy="16154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مستطيل 5"/>
            <p:cNvSpPr/>
            <p:nvPr/>
          </p:nvSpPr>
          <p:spPr>
            <a:xfrm>
              <a:off x="714348" y="5357826"/>
              <a:ext cx="1465914"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Aristotle</a:t>
              </a:r>
              <a:endParaRPr lang="ar-SA"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8" name="مجموعة 7"/>
          <p:cNvGrpSpPr/>
          <p:nvPr/>
        </p:nvGrpSpPr>
        <p:grpSpPr>
          <a:xfrm>
            <a:off x="2500298" y="571480"/>
            <a:ext cx="1285884" cy="2513601"/>
            <a:chOff x="1428728" y="714356"/>
            <a:chExt cx="1285884" cy="2513601"/>
          </a:xfrm>
        </p:grpSpPr>
        <p:pic>
          <p:nvPicPr>
            <p:cNvPr id="3" name="Picture 4" descr="C:\Users\HP\Desktop\الناقد والعبقري للأستاذ عبد الرزاق\نيلز بوهر.jpg"/>
            <p:cNvPicPr>
              <a:picLocks noChangeAspect="1" noChangeArrowheads="1"/>
            </p:cNvPicPr>
            <p:nvPr/>
          </p:nvPicPr>
          <p:blipFill>
            <a:blip r:embed="rId4" cstate="print"/>
            <a:srcRect/>
            <a:stretch>
              <a:fillRect/>
            </a:stretch>
          </p:blipFill>
          <p:spPr bwMode="auto">
            <a:xfrm>
              <a:off x="1428728" y="714356"/>
              <a:ext cx="1285884" cy="18593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مستطيل 6"/>
            <p:cNvSpPr/>
            <p:nvPr/>
          </p:nvSpPr>
          <p:spPr>
            <a:xfrm>
              <a:off x="1571604" y="2643182"/>
              <a:ext cx="1002197"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Bohr</a:t>
              </a:r>
              <a:endParaRPr lang="ar-SA"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2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9"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0" fill="hold"/>
                                        <p:tgtEl>
                                          <p:spTgt spid="8"/>
                                        </p:tgtEl>
                                        <p:attrNameLst>
                                          <p:attrName>ppt_w</p:attrName>
                                        </p:attrNameLst>
                                      </p:cBhvr>
                                      <p:tavLst>
                                        <p:tav tm="0" fmla="#ppt_w*sin(2.5*pi*$)">
                                          <p:val>
                                            <p:fltVal val="0"/>
                                          </p:val>
                                        </p:tav>
                                        <p:tav tm="100000">
                                          <p:val>
                                            <p:fltVal val="1"/>
                                          </p:val>
                                        </p:tav>
                                      </p:tavLst>
                                    </p:anim>
                                    <p:anim calcmode="lin" valueType="num">
                                      <p:cBhvr>
                                        <p:cTn id="22"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20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28" dur="2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9" dur="2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30" dur="2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31" dur="20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20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9" presetClass="entr" presetSubtype="1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0" fill="hold"/>
                                        <p:tgtEl>
                                          <p:spTgt spid="9"/>
                                        </p:tgtEl>
                                        <p:attrNameLst>
                                          <p:attrName>ppt_w</p:attrName>
                                        </p:attrNameLst>
                                      </p:cBhvr>
                                      <p:tavLst>
                                        <p:tav tm="0" fmla="#ppt_w*sin(2.5*pi*$)">
                                          <p:val>
                                            <p:fltVal val="0"/>
                                          </p:val>
                                        </p:tav>
                                        <p:tav tm="100000">
                                          <p:val>
                                            <p:fltVal val="1"/>
                                          </p:val>
                                        </p:tav>
                                      </p:tavLst>
                                    </p:anim>
                                    <p:anim calcmode="lin" valueType="num">
                                      <p:cBhvr>
                                        <p:cTn id="42"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Users\HP\Desktop\سكرابز 2\سكربز جاهز\get-7-2010-sez_ae_urxyenzd.gif"/>
          <p:cNvPicPr>
            <a:picLocks noChangeAspect="1" noChangeArrowheads="1" noCrop="1"/>
          </p:cNvPicPr>
          <p:nvPr/>
        </p:nvPicPr>
        <p:blipFill>
          <a:blip r:embed="rId2" cstate="print"/>
          <a:srcRect/>
          <a:stretch>
            <a:fillRect/>
          </a:stretch>
        </p:blipFill>
        <p:spPr bwMode="auto">
          <a:xfrm>
            <a:off x="0" y="-1000156"/>
            <a:ext cx="9144000" cy="7858156"/>
          </a:xfrm>
          <a:prstGeom prst="rect">
            <a:avLst/>
          </a:prstGeom>
          <a:noFill/>
        </p:spPr>
      </p:pic>
      <p:sp>
        <p:nvSpPr>
          <p:cNvPr id="27649" name="Rectangle 1"/>
          <p:cNvSpPr>
            <a:spLocks noChangeArrowheads="1"/>
          </p:cNvSpPr>
          <p:nvPr/>
        </p:nvSpPr>
        <p:spPr bwMode="auto">
          <a:xfrm>
            <a:off x="1142976" y="487025"/>
            <a:ext cx="778671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accent2">
                    <a:lumMod val="50000"/>
                  </a:schemeClr>
                </a:solidFill>
                <a:effectLst/>
                <a:latin typeface="Calibri" pitchFamily="34" charset="0"/>
                <a:ea typeface="Calibri" pitchFamily="34" charset="0"/>
                <a:cs typeface="Arial" pitchFamily="34" charset="0"/>
              </a:rPr>
              <a:t>جهز نفسك للتغيير :</a:t>
            </a:r>
            <a:endParaRPr kumimoji="0" lang="en-US" sz="1100" b="1" i="0" u="none" strike="noStrike" cap="none" normalizeH="0" baseline="0" dirty="0" smtClean="0">
              <a:ln>
                <a:noFill/>
              </a:ln>
              <a:solidFill>
                <a:schemeClr val="accent2">
                  <a:lumMod val="5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كلما نحاول أن نفعل شيء ما ونفشل وننتهي بعمل شيء آخر وهذا </a:t>
            </a:r>
            <a:r>
              <a:rPr kumimoji="0" lang="ar-SA" sz="2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اول</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قاعدة أو مبدأ لحدوث الإبداع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الفشل يمكن يكون منتج ومثمر فقط إذا نحن لم نركز عليه كنتيجة غير مثمرة ، وبدلاً من ذلك : نحلل الإجراءات ومحتوياتها وكيف نستطيع تغييرهم للوصول إلى نتائج أخرى .. لا تسأل الأسئلة: لماذا أنا فشلت ؟! " لكن بدلاً من ذلك ، قل : ماذا أنا أفعل "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accent2">
                    <a:lumMod val="50000"/>
                  </a:schemeClr>
                </a:solidFill>
                <a:effectLst/>
                <a:latin typeface="Calibri" pitchFamily="34" charset="0"/>
                <a:ea typeface="Calibri" pitchFamily="34" charset="0"/>
                <a:cs typeface="Arial" pitchFamily="34" charset="0"/>
              </a:rPr>
              <a:t>امتلك الصبر :</a:t>
            </a:r>
            <a:endParaRPr kumimoji="0" lang="en-US" sz="1100" b="1" i="0" u="none" strike="noStrike" cap="none" normalizeH="0" baseline="0" dirty="0" smtClean="0">
              <a:ln>
                <a:noFill/>
              </a:ln>
              <a:solidFill>
                <a:schemeClr val="accent2">
                  <a:lumMod val="5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ar-SA" sz="2400" b="1" i="0" u="none" strike="noStrike" cap="none" normalizeH="0" baseline="0" dirty="0" err="1" smtClean="0">
                <a:ln>
                  <a:noFill/>
                </a:ln>
                <a:solidFill>
                  <a:schemeClr val="accent6">
                    <a:lumMod val="50000"/>
                  </a:schemeClr>
                </a:solidFill>
                <a:effectLst/>
                <a:latin typeface="Calibri" pitchFamily="34" charset="0"/>
                <a:ea typeface="Calibri" pitchFamily="34" charset="0"/>
                <a:cs typeface="Arial" pitchFamily="34" charset="0"/>
              </a:rPr>
              <a:t>باول</a:t>
            </a:r>
            <a:r>
              <a:rPr kumimoji="0" lang="ar-SA" sz="2400" b="1" i="0" u="none" strike="noStrike" cap="none" normalizeH="0" baseline="0" dirty="0" smtClean="0">
                <a:ln>
                  <a:noFill/>
                </a:ln>
                <a:solidFill>
                  <a:schemeClr val="accent6">
                    <a:lumMod val="50000"/>
                  </a:schemeClr>
                </a:solidFill>
                <a:effectLst/>
                <a:latin typeface="Calibri" pitchFamily="34" charset="0"/>
                <a:ea typeface="Calibri" pitchFamily="34" charset="0"/>
                <a:cs typeface="Arial" pitchFamily="34" charset="0"/>
              </a:rPr>
              <a:t> سيزان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1839 – 1906 وُسِم واحداً من عظماء رسامي القرن التاسع عشر ويسمى دائماً بأبّ الفن الحديث ومؤسسي الجسر بين الانطباعيين والتكعيبيين .. ومن خلال حياته عمل فقط القليل من المعارض على الرغم من </a:t>
            </a:r>
            <a:r>
              <a:rPr kumimoji="0" lang="ar-SA" sz="2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تاثر</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الفنانين الذين لحقوا به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كان عظيم كمبتدع مع الأشكال والتشكيل ، كان عظيم في عبقريته ومع ذلك كان ليس واضحاً وحتى وقت متأخر من الحياة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هو رفض القبول في مدرسة الفنون الجميلة في سن 22 سنة ومعرضه الشخصي الأول كان في سن 56 سنة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عبقريته أنتجت العديد من سنوات الممارسة والتجارب </a:t>
            </a:r>
            <a:r>
              <a:rPr kumimoji="0" lang="ar-SA" sz="2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الابتكارية</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ar-SA" sz="32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مجموعة 5"/>
          <p:cNvGrpSpPr/>
          <p:nvPr/>
        </p:nvGrpSpPr>
        <p:grpSpPr>
          <a:xfrm>
            <a:off x="0" y="2285992"/>
            <a:ext cx="1214446" cy="2442163"/>
            <a:chOff x="1285852" y="2428868"/>
            <a:chExt cx="1263180" cy="2585039"/>
          </a:xfrm>
        </p:grpSpPr>
        <p:pic>
          <p:nvPicPr>
            <p:cNvPr id="27650" name="Picture 2" descr="C:\Users\HP\Desktop\الناقد والعبقري للأستاذ عبد الرزاق\باول سيزان.jpg"/>
            <p:cNvPicPr>
              <a:picLocks noChangeAspect="1" noChangeArrowheads="1"/>
            </p:cNvPicPr>
            <p:nvPr/>
          </p:nvPicPr>
          <p:blipFill>
            <a:blip r:embed="rId3" cstate="print"/>
            <a:srcRect/>
            <a:stretch>
              <a:fillRect/>
            </a:stretch>
          </p:blipFill>
          <p:spPr bwMode="auto">
            <a:xfrm>
              <a:off x="1285852" y="2428868"/>
              <a:ext cx="1263180" cy="1785951"/>
            </a:xfrm>
            <a:prstGeom prst="ellipse">
              <a:avLst/>
            </a:prstGeom>
            <a:no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مستطيل 4"/>
            <p:cNvSpPr/>
            <p:nvPr/>
          </p:nvSpPr>
          <p:spPr>
            <a:xfrm>
              <a:off x="1500166" y="4429132"/>
              <a:ext cx="958916"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Bool</a:t>
              </a:r>
              <a:endParaRPr lang="ar-SA"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7649">
                                            <p:txEl>
                                              <p:pRg st="0" end="0"/>
                                            </p:txEl>
                                          </p:spTgt>
                                        </p:tgtEl>
                                        <p:attrNameLst>
                                          <p:attrName>style.visibility</p:attrName>
                                        </p:attrNameLst>
                                      </p:cBhvr>
                                      <p:to>
                                        <p:strVal val="visible"/>
                                      </p:to>
                                    </p:set>
                                    <p:animEffect transition="in" filter="fade">
                                      <p:cBhvr>
                                        <p:cTn id="7" dur="2000"/>
                                        <p:tgtEl>
                                          <p:spTgt spid="27649">
                                            <p:txEl>
                                              <p:pRg st="0" end="0"/>
                                            </p:txEl>
                                          </p:spTgt>
                                        </p:tgtEl>
                                      </p:cBhvr>
                                    </p:animEffect>
                                    <p:anim calcmode="lin" valueType="num">
                                      <p:cBhvr>
                                        <p:cTn id="8" dur="2000" fill="hold"/>
                                        <p:tgtEl>
                                          <p:spTgt spid="27649">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7649">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764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649">
                                            <p:txEl>
                                              <p:pRg st="1" end="1"/>
                                            </p:txEl>
                                          </p:spTgt>
                                        </p:tgtEl>
                                        <p:attrNameLst>
                                          <p:attrName>style.visibility</p:attrName>
                                        </p:attrNameLst>
                                      </p:cBhvr>
                                      <p:to>
                                        <p:strVal val="visible"/>
                                      </p:to>
                                    </p:set>
                                    <p:animEffect transition="in" filter="blinds(horizontal)">
                                      <p:cBhvr>
                                        <p:cTn id="15" dur="2000"/>
                                        <p:tgtEl>
                                          <p:spTgt spid="27649">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7649">
                                            <p:txEl>
                                              <p:pRg st="2" end="2"/>
                                            </p:txEl>
                                          </p:spTgt>
                                        </p:tgtEl>
                                        <p:attrNameLst>
                                          <p:attrName>style.visibility</p:attrName>
                                        </p:attrNameLst>
                                      </p:cBhvr>
                                      <p:to>
                                        <p:strVal val="visible"/>
                                      </p:to>
                                    </p:set>
                                    <p:animEffect transition="in" filter="blinds(horizontal)">
                                      <p:cBhvr>
                                        <p:cTn id="18" dur="2000"/>
                                        <p:tgtEl>
                                          <p:spTgt spid="2764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7649">
                                            <p:txEl>
                                              <p:pRg st="3" end="3"/>
                                            </p:txEl>
                                          </p:spTgt>
                                        </p:tgtEl>
                                        <p:attrNameLst>
                                          <p:attrName>style.visibility</p:attrName>
                                        </p:attrNameLst>
                                      </p:cBhvr>
                                      <p:to>
                                        <p:strVal val="visible"/>
                                      </p:to>
                                    </p:set>
                                    <p:animEffect transition="in" filter="fade">
                                      <p:cBhvr>
                                        <p:cTn id="23" dur="2000"/>
                                        <p:tgtEl>
                                          <p:spTgt spid="27649">
                                            <p:txEl>
                                              <p:pRg st="3" end="3"/>
                                            </p:txEl>
                                          </p:spTgt>
                                        </p:tgtEl>
                                      </p:cBhvr>
                                    </p:animEffect>
                                    <p:anim calcmode="lin" valueType="num">
                                      <p:cBhvr>
                                        <p:cTn id="24" dur="2000" fill="hold"/>
                                        <p:tgtEl>
                                          <p:spTgt spid="27649">
                                            <p:txEl>
                                              <p:pRg st="3" end="3"/>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27649">
                                            <p:txEl>
                                              <p:pRg st="3" end="3"/>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764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7649">
                                            <p:txEl>
                                              <p:pRg st="4" end="4"/>
                                            </p:txEl>
                                          </p:spTgt>
                                        </p:tgtEl>
                                        <p:attrNameLst>
                                          <p:attrName>style.visibility</p:attrName>
                                        </p:attrNameLst>
                                      </p:cBhvr>
                                      <p:to>
                                        <p:strVal val="visible"/>
                                      </p:to>
                                    </p:set>
                                    <p:animEffect transition="in" filter="blinds(horizontal)">
                                      <p:cBhvr>
                                        <p:cTn id="31" dur="2000"/>
                                        <p:tgtEl>
                                          <p:spTgt spid="27649">
                                            <p:txEl>
                                              <p:pRg st="4" end="4"/>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7649">
                                            <p:txEl>
                                              <p:pRg st="5" end="5"/>
                                            </p:txEl>
                                          </p:spTgt>
                                        </p:tgtEl>
                                        <p:attrNameLst>
                                          <p:attrName>style.visibility</p:attrName>
                                        </p:attrNameLst>
                                      </p:cBhvr>
                                      <p:to>
                                        <p:strVal val="visible"/>
                                      </p:to>
                                    </p:set>
                                    <p:animEffect transition="in" filter="blinds(horizontal)">
                                      <p:cBhvr>
                                        <p:cTn id="34" dur="2000"/>
                                        <p:tgtEl>
                                          <p:spTgt spid="27649">
                                            <p:txEl>
                                              <p:pRg st="5" end="5"/>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7649">
                                            <p:txEl>
                                              <p:pRg st="6" end="6"/>
                                            </p:txEl>
                                          </p:spTgt>
                                        </p:tgtEl>
                                        <p:attrNameLst>
                                          <p:attrName>style.visibility</p:attrName>
                                        </p:attrNameLst>
                                      </p:cBhvr>
                                      <p:to>
                                        <p:strVal val="visible"/>
                                      </p:to>
                                    </p:set>
                                    <p:animEffect transition="in" filter="blinds(horizontal)">
                                      <p:cBhvr>
                                        <p:cTn id="37" dur="2000"/>
                                        <p:tgtEl>
                                          <p:spTgt spid="27649">
                                            <p:txEl>
                                              <p:pRg st="6" end="6"/>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7649">
                                            <p:txEl>
                                              <p:pRg st="7" end="7"/>
                                            </p:txEl>
                                          </p:spTgt>
                                        </p:tgtEl>
                                        <p:attrNameLst>
                                          <p:attrName>style.visibility</p:attrName>
                                        </p:attrNameLst>
                                      </p:cBhvr>
                                      <p:to>
                                        <p:strVal val="visible"/>
                                      </p:to>
                                    </p:set>
                                    <p:animEffect transition="in" filter="blinds(horizontal)">
                                      <p:cBhvr>
                                        <p:cTn id="40" dur="2000"/>
                                        <p:tgtEl>
                                          <p:spTgt spid="27649">
                                            <p:txEl>
                                              <p:pRg st="7" end="7"/>
                                            </p:txEl>
                                          </p:spTgt>
                                        </p:tgtEl>
                                      </p:cBhvr>
                                    </p:animEffect>
                                  </p:childTnLst>
                                </p:cTn>
                              </p:par>
                              <p:par>
                                <p:cTn id="41" presetID="19" presetClass="entr" presetSubtype="1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2000" fill="hold"/>
                                        <p:tgtEl>
                                          <p:spTgt spid="6"/>
                                        </p:tgtEl>
                                        <p:attrNameLst>
                                          <p:attrName>ppt_w</p:attrName>
                                        </p:attrNameLst>
                                      </p:cBhvr>
                                      <p:tavLst>
                                        <p:tav tm="0" fmla="#ppt_w*sin(2.5*pi*$)">
                                          <p:val>
                                            <p:fltVal val="0"/>
                                          </p:val>
                                        </p:tav>
                                        <p:tav tm="100000">
                                          <p:val>
                                            <p:fltVal val="1"/>
                                          </p:val>
                                        </p:tav>
                                      </p:tavLst>
                                    </p:anim>
                                    <p:anim calcmode="lin" valueType="num">
                                      <p:cBhvr>
                                        <p:cTn id="4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سكرابز 2\سكربز جاهز\animated_35.gif"/>
          <p:cNvPicPr>
            <a:picLocks noChangeAspect="1" noChangeArrowheads="1" noCrop="1"/>
          </p:cNvPicPr>
          <p:nvPr/>
        </p:nvPicPr>
        <p:blipFill>
          <a:blip r:embed="rId2" cstate="print">
            <a:lum bright="10000"/>
          </a:blip>
          <a:srcRect/>
          <a:stretch>
            <a:fillRect/>
          </a:stretch>
        </p:blipFill>
        <p:spPr bwMode="auto">
          <a:xfrm>
            <a:off x="0" y="0"/>
            <a:ext cx="9144000" cy="6858000"/>
          </a:xfrm>
          <a:prstGeom prst="rect">
            <a:avLst/>
          </a:prstGeom>
          <a:noFill/>
        </p:spPr>
      </p:pic>
      <p:graphicFrame>
        <p:nvGraphicFramePr>
          <p:cNvPr id="2" name="جدول 1"/>
          <p:cNvGraphicFramePr>
            <a:graphicFrameLocks noGrp="1"/>
          </p:cNvGraphicFramePr>
          <p:nvPr/>
        </p:nvGraphicFramePr>
        <p:xfrm>
          <a:off x="-32" y="214290"/>
          <a:ext cx="9144032" cy="1143008"/>
        </p:xfrm>
        <a:graphic>
          <a:graphicData uri="http://schemas.openxmlformats.org/drawingml/2006/table">
            <a:tbl>
              <a:tblPr/>
              <a:tblGrid>
                <a:gridCol w="9144032"/>
              </a:tblGrid>
              <a:tr h="703390">
                <a:tc>
                  <a:txBody>
                    <a:bodyPr/>
                    <a:lstStyle/>
                    <a:p>
                      <a:pPr marL="685800" indent="-228600" algn="r" rtl="1">
                        <a:lnSpc>
                          <a:spcPct val="115000"/>
                        </a:lnSpc>
                        <a:spcAft>
                          <a:spcPts val="0"/>
                        </a:spcAft>
                        <a:tabLst>
                          <a:tab pos="6309360" algn="r"/>
                        </a:tabLst>
                      </a:pPr>
                      <a:endParaRPr lang="en-US" sz="1200" b="1" dirty="0">
                        <a:latin typeface="Calibri"/>
                        <a:ea typeface="Calibri"/>
                        <a:cs typeface="Arial"/>
                      </a:endParaRPr>
                    </a:p>
                    <a:p>
                      <a:pPr algn="l" rtl="1">
                        <a:lnSpc>
                          <a:spcPct val="115000"/>
                        </a:lnSpc>
                        <a:spcAft>
                          <a:spcPts val="0"/>
                        </a:spcAft>
                      </a:pPr>
                      <a:r>
                        <a:rPr lang="en-US" sz="2400" b="1" dirty="0">
                          <a:solidFill>
                            <a:srgbClr val="1F497D"/>
                          </a:solidFill>
                          <a:latin typeface="Benguiat Bk BT"/>
                          <a:ea typeface="Calibri"/>
                          <a:cs typeface="Arial"/>
                        </a:rPr>
                        <a:t>THINKING LIKE A GENIUS    Handout 2                             	</a:t>
                      </a:r>
                      <a:endParaRPr lang="en-US" sz="1200" b="1" dirty="0">
                        <a:latin typeface="Calibri"/>
                        <a:ea typeface="Calibri"/>
                        <a:cs typeface="Arial"/>
                      </a:endParaRPr>
                    </a:p>
                  </a:txBody>
                  <a:tcPr marL="55418" marR="55418" marT="0" marB="0">
                    <a:lnL>
                      <a:noFill/>
                    </a:lnL>
                    <a:lnR>
                      <a:noFill/>
                    </a:lnR>
                    <a:lnT>
                      <a:noFill/>
                    </a:lnT>
                    <a:lnB w="76200" cap="flat" cmpd="sng" algn="ctr">
                      <a:solidFill>
                        <a:srgbClr val="92D050"/>
                      </a:solidFill>
                      <a:prstDash val="solid"/>
                      <a:round/>
                      <a:headEnd type="none" w="med" len="med"/>
                      <a:tailEnd type="none" w="med" len="med"/>
                    </a:lnB>
                    <a:noFill/>
                  </a:tcPr>
                </a:tc>
              </a:tr>
              <a:tr h="439618">
                <a:tc>
                  <a:txBody>
                    <a:bodyPr/>
                    <a:lstStyle/>
                    <a:p>
                      <a:pPr marL="685800" marR="434340" indent="-228600" algn="l" rtl="1">
                        <a:lnSpc>
                          <a:spcPct val="115000"/>
                        </a:lnSpc>
                        <a:spcAft>
                          <a:spcPts val="1000"/>
                        </a:spcAft>
                      </a:pPr>
                      <a:r>
                        <a:rPr lang="en-US" sz="2400" b="1" dirty="0">
                          <a:solidFill>
                            <a:srgbClr val="1F497D"/>
                          </a:solidFill>
                          <a:latin typeface="Benguiat Bk BT"/>
                          <a:ea typeface="Calibri"/>
                          <a:cs typeface="Arial"/>
                        </a:rPr>
                        <a:t>GRADE</a:t>
                      </a:r>
                      <a:r>
                        <a:rPr lang="en-US" sz="2400" b="1" dirty="0">
                          <a:solidFill>
                            <a:srgbClr val="92D050"/>
                          </a:solidFill>
                          <a:latin typeface="Benguiat Bk BT"/>
                          <a:ea typeface="Calibri"/>
                          <a:cs typeface="Arial"/>
                        </a:rPr>
                        <a:t> 11 </a:t>
                      </a:r>
                      <a:r>
                        <a:rPr lang="en-US" sz="2400" b="1" dirty="0">
                          <a:solidFill>
                            <a:srgbClr val="1F497D"/>
                          </a:solidFill>
                          <a:latin typeface="Benguiat Bk BT"/>
                          <a:ea typeface="Calibri"/>
                          <a:cs typeface="Arial"/>
                        </a:rPr>
                        <a:t>LESSON</a:t>
                      </a:r>
                      <a:r>
                        <a:rPr lang="en-US" sz="2400" b="1" dirty="0">
                          <a:solidFill>
                            <a:srgbClr val="92D050"/>
                          </a:solidFill>
                          <a:latin typeface="Benguiat Bk BT"/>
                          <a:ea typeface="Calibri"/>
                          <a:cs typeface="Arial"/>
                        </a:rPr>
                        <a:t> 36</a:t>
                      </a:r>
                      <a:endParaRPr lang="en-US" sz="1200" b="1" dirty="0">
                        <a:latin typeface="Calibri"/>
                        <a:ea typeface="Calibri"/>
                        <a:cs typeface="Arial"/>
                      </a:endParaRPr>
                    </a:p>
                  </a:txBody>
                  <a:tcPr marL="55418" marR="55418" marT="0" marB="0">
                    <a:lnL>
                      <a:noFill/>
                    </a:lnL>
                    <a:lnR>
                      <a:noFill/>
                    </a:lnR>
                    <a:lnT w="76200" cap="flat" cmpd="sng" algn="ctr">
                      <a:solidFill>
                        <a:srgbClr val="92D050"/>
                      </a:solidFill>
                      <a:prstDash val="solid"/>
                      <a:round/>
                      <a:headEnd type="none" w="med" len="med"/>
                      <a:tailEnd type="none" w="med" len="med"/>
                    </a:lnT>
                    <a:lnB>
                      <a:noFill/>
                    </a:lnB>
                    <a:noFill/>
                  </a:tcPr>
                </a:tc>
              </a:tr>
            </a:tbl>
          </a:graphicData>
        </a:graphic>
      </p:graphicFrame>
      <p:sp>
        <p:nvSpPr>
          <p:cNvPr id="43009" name="Rectangle 1"/>
          <p:cNvSpPr>
            <a:spLocks noChangeArrowheads="1"/>
          </p:cNvSpPr>
          <p:nvPr/>
        </p:nvSpPr>
        <p:spPr bwMode="auto">
          <a:xfrm>
            <a:off x="1357290" y="1357298"/>
            <a:ext cx="742952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كما ننمو في السن والحكمة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نحن نتعلم لنتعرف على قوتنا وضعفنا ونتقبلهم . نحن نعمل </a:t>
            </a:r>
            <a:r>
              <a:rPr kumimoji="0" lang="ar-SA" sz="2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لنلائم</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حياتنا مع المواهب والعطايا التي ولدنا عليها </a:t>
            </a:r>
            <a:r>
              <a:rPr kumimoji="0" lang="ar-SA" sz="2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وافتطقناها</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من ربنا .. هذه العملية لنجد مكاننا في العالم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كما نحن نترك ونتعرف ونرتب قوانا نكتشف ونعرض أنفسنا إلى </a:t>
            </a:r>
            <a:r>
              <a:rPr kumimoji="0" lang="ar-SA" sz="2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مانحن</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عليه حقاً . اكتشافنا لمكاننا في العالم يصبح فرصة للتعبير عن عبقريتنا وخصوصيتنا في مجموعة مهاراتنا التي نستطيع أن نشارك بها . هي تقع ضمن كل واحد منا.</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ربما البعض يقول عندنا شيء قليل للمشاركة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ولكن </a:t>
            </a:r>
            <a:r>
              <a:rPr kumimoji="0" lang="ar-SA" sz="2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اذا</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شاركنا بأشياء قليلة عظيمة ، حقيقية لغرضنا نحن سوف نتجاوز هؤلاء الناس الذين عملوا أشياء متدنية للغاية وعديمة الجدوى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الشيء القليل الذي فعل بعظمه ربما يلتقط ويضخم بواسطة  الآخرين وهكذا بالآخرين ... الخ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حقيقة الأنبياء والقادة الذين يردوننا العمل لأجله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3009">
                                            <p:txEl>
                                              <p:pRg st="0" end="0"/>
                                            </p:txEl>
                                          </p:spTgt>
                                        </p:tgtEl>
                                        <p:attrNameLst>
                                          <p:attrName>style.visibility</p:attrName>
                                        </p:attrNameLst>
                                      </p:cBhvr>
                                      <p:to>
                                        <p:strVal val="visible"/>
                                      </p:to>
                                    </p:set>
                                    <p:animEffect transition="in" filter="diamond(in)">
                                      <p:cBhvr>
                                        <p:cTn id="7" dur="2000"/>
                                        <p:tgtEl>
                                          <p:spTgt spid="4300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3009">
                                            <p:txEl>
                                              <p:pRg st="1" end="1"/>
                                            </p:txEl>
                                          </p:spTgt>
                                        </p:tgtEl>
                                        <p:attrNameLst>
                                          <p:attrName>style.visibility</p:attrName>
                                        </p:attrNameLst>
                                      </p:cBhvr>
                                      <p:to>
                                        <p:strVal val="visible"/>
                                      </p:to>
                                    </p:set>
                                    <p:animEffect transition="in" filter="diamond(in)">
                                      <p:cBhvr>
                                        <p:cTn id="10" dur="2000"/>
                                        <p:tgtEl>
                                          <p:spTgt spid="43009">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43009">
                                            <p:txEl>
                                              <p:pRg st="2" end="2"/>
                                            </p:txEl>
                                          </p:spTgt>
                                        </p:tgtEl>
                                        <p:attrNameLst>
                                          <p:attrName>style.visibility</p:attrName>
                                        </p:attrNameLst>
                                      </p:cBhvr>
                                      <p:to>
                                        <p:strVal val="visible"/>
                                      </p:to>
                                    </p:set>
                                    <p:animEffect transition="in" filter="diamond(in)">
                                      <p:cBhvr>
                                        <p:cTn id="13" dur="2000"/>
                                        <p:tgtEl>
                                          <p:spTgt spid="43009">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43009">
                                            <p:txEl>
                                              <p:pRg st="3" end="3"/>
                                            </p:txEl>
                                          </p:spTgt>
                                        </p:tgtEl>
                                        <p:attrNameLst>
                                          <p:attrName>style.visibility</p:attrName>
                                        </p:attrNameLst>
                                      </p:cBhvr>
                                      <p:to>
                                        <p:strVal val="visible"/>
                                      </p:to>
                                    </p:set>
                                    <p:animEffect transition="in" filter="diamond(in)">
                                      <p:cBhvr>
                                        <p:cTn id="16" dur="2000"/>
                                        <p:tgtEl>
                                          <p:spTgt spid="43009">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43009">
                                            <p:txEl>
                                              <p:pRg st="4" end="4"/>
                                            </p:txEl>
                                          </p:spTgt>
                                        </p:tgtEl>
                                        <p:attrNameLst>
                                          <p:attrName>style.visibility</p:attrName>
                                        </p:attrNameLst>
                                      </p:cBhvr>
                                      <p:to>
                                        <p:strVal val="visible"/>
                                      </p:to>
                                    </p:set>
                                    <p:animEffect transition="in" filter="diamond(in)">
                                      <p:cBhvr>
                                        <p:cTn id="19" dur="2000"/>
                                        <p:tgtEl>
                                          <p:spTgt spid="43009">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43009">
                                            <p:txEl>
                                              <p:pRg st="5" end="5"/>
                                            </p:txEl>
                                          </p:spTgt>
                                        </p:tgtEl>
                                        <p:attrNameLst>
                                          <p:attrName>style.visibility</p:attrName>
                                        </p:attrNameLst>
                                      </p:cBhvr>
                                      <p:to>
                                        <p:strVal val="visible"/>
                                      </p:to>
                                    </p:set>
                                    <p:animEffect transition="in" filter="diamond(in)">
                                      <p:cBhvr>
                                        <p:cTn id="22" dur="2000"/>
                                        <p:tgtEl>
                                          <p:spTgt spid="43009">
                                            <p:txEl>
                                              <p:pRg st="5" end="5"/>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43009">
                                            <p:txEl>
                                              <p:pRg st="6" end="6"/>
                                            </p:txEl>
                                          </p:spTgt>
                                        </p:tgtEl>
                                        <p:attrNameLst>
                                          <p:attrName>style.visibility</p:attrName>
                                        </p:attrNameLst>
                                      </p:cBhvr>
                                      <p:to>
                                        <p:strVal val="visible"/>
                                      </p:to>
                                    </p:set>
                                    <p:animEffect transition="in" filter="diamond(in)">
                                      <p:cBhvr>
                                        <p:cTn id="25" dur="2000"/>
                                        <p:tgtEl>
                                          <p:spTgt spid="430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سكرابز 2\سكربز جاهز\bluebells_4_by_vladstudio-500x375.jpg"/>
          <p:cNvPicPr>
            <a:picLocks noChangeAspect="1" noChangeArrowheads="1"/>
          </p:cNvPicPr>
          <p:nvPr/>
        </p:nvPicPr>
        <p:blipFill>
          <a:blip r:embed="rId2" cstate="print">
            <a:lum bright="20000"/>
          </a:blip>
          <a:srcRect/>
          <a:stretch>
            <a:fillRect/>
          </a:stretch>
        </p:blipFill>
        <p:spPr bwMode="auto">
          <a:xfrm>
            <a:off x="0" y="0"/>
            <a:ext cx="9144000" cy="6858000"/>
          </a:xfrm>
          <a:prstGeom prst="rect">
            <a:avLst/>
          </a:prstGeom>
          <a:noFill/>
        </p:spPr>
      </p:pic>
      <p:sp>
        <p:nvSpPr>
          <p:cNvPr id="2" name="مستطيل 1"/>
          <p:cNvSpPr/>
          <p:nvPr/>
        </p:nvSpPr>
        <p:spPr>
          <a:xfrm>
            <a:off x="0" y="0"/>
            <a:ext cx="9144000" cy="5262979"/>
          </a:xfrm>
          <a:prstGeom prst="rect">
            <a:avLst/>
          </a:prstGeom>
        </p:spPr>
        <p:txBody>
          <a:bodyPr wrap="square">
            <a:spAutoFit/>
          </a:bodyPr>
          <a:lstStyle/>
          <a:p>
            <a:pPr lvl="0" eaLnBrk="0" fontAlgn="base" hangingPunct="0">
              <a:spcBef>
                <a:spcPct val="0"/>
              </a:spcBef>
              <a:spcAft>
                <a:spcPct val="0"/>
              </a:spcAft>
            </a:pPr>
            <a:r>
              <a:rPr lang="ar-SA" sz="2400" b="1" dirty="0" smtClean="0">
                <a:solidFill>
                  <a:schemeClr val="bg1"/>
                </a:solidFill>
                <a:latin typeface="Calibri" pitchFamily="34" charset="0"/>
                <a:ea typeface="Calibri" pitchFamily="34" charset="0"/>
                <a:cs typeface="Arial" pitchFamily="34" charset="0"/>
              </a:rPr>
              <a:t>اعتراف صحيح وقبول </a:t>
            </a:r>
            <a:r>
              <a:rPr lang="ar-SA" sz="2400" b="1" dirty="0" err="1" smtClean="0">
                <a:solidFill>
                  <a:schemeClr val="bg1"/>
                </a:solidFill>
                <a:latin typeface="Calibri" pitchFamily="34" charset="0"/>
                <a:ea typeface="Calibri" pitchFamily="34" charset="0"/>
                <a:cs typeface="Arial" pitchFamily="34" charset="0"/>
              </a:rPr>
              <a:t>مانحن</a:t>
            </a:r>
            <a:r>
              <a:rPr lang="ar-SA" sz="2400" b="1" dirty="0" smtClean="0">
                <a:solidFill>
                  <a:schemeClr val="bg1"/>
                </a:solidFill>
                <a:latin typeface="Calibri" pitchFamily="34" charset="0"/>
                <a:ea typeface="Calibri" pitchFamily="34" charset="0"/>
                <a:cs typeface="Arial" pitchFamily="34" charset="0"/>
              </a:rPr>
              <a:t> عليه لرؤية الجمال والقدوة في كل واحد منا بشكل حسن ، لكل واحد منا لنرى ونتقبل بجمال </a:t>
            </a:r>
            <a:r>
              <a:rPr lang="ar-SA" sz="2400" b="1" dirty="0" err="1" smtClean="0">
                <a:solidFill>
                  <a:schemeClr val="bg1"/>
                </a:solidFill>
                <a:latin typeface="Calibri" pitchFamily="34" charset="0"/>
                <a:ea typeface="Calibri" pitchFamily="34" charset="0"/>
                <a:cs typeface="Arial" pitchFamily="34" charset="0"/>
              </a:rPr>
              <a:t>الأخرين</a:t>
            </a:r>
            <a:r>
              <a:rPr lang="ar-SA" sz="2400" b="1" dirty="0" smtClean="0">
                <a:solidFill>
                  <a:schemeClr val="bg1"/>
                </a:solidFill>
                <a:latin typeface="Calibri" pitchFamily="34" charset="0"/>
                <a:ea typeface="Calibri" pitchFamily="34" charset="0"/>
                <a:cs typeface="Arial" pitchFamily="34" charset="0"/>
              </a:rPr>
              <a:t> .. مع هذا التصور الصادق مع النفس الممارسة للعبقرية تأخذك لأعلى مراحل الروحية .</a:t>
            </a:r>
            <a:endParaRPr lang="en-US" sz="1100" b="1"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ar-SA" sz="2400" b="1" dirty="0" smtClean="0">
                <a:solidFill>
                  <a:schemeClr val="bg1"/>
                </a:solidFill>
                <a:latin typeface="Calibri" pitchFamily="34" charset="0"/>
                <a:ea typeface="Calibri" pitchFamily="34" charset="0"/>
                <a:cs typeface="Arial" pitchFamily="34" charset="0"/>
              </a:rPr>
              <a:t>بشكل طبيعي ، العباقرة يندفعون ضد الحدود ( الخروج عن المألوف ) </a:t>
            </a:r>
            <a:endParaRPr lang="en-US" sz="1100" b="1"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ar-SA" sz="2400" b="1" dirty="0" smtClean="0">
                <a:solidFill>
                  <a:schemeClr val="bg1"/>
                </a:solidFill>
                <a:latin typeface="Calibri" pitchFamily="34" charset="0"/>
                <a:ea typeface="Calibri" pitchFamily="34" charset="0"/>
                <a:cs typeface="Arial" pitchFamily="34" charset="0"/>
              </a:rPr>
              <a:t>من الثقافة  ، الدين ، المجتمع والبيئة المفتوحة .. تخدم هذه الحدود سبب معين        ( القيم ، التقاليد ... الخ ) ويجب أن يكون مفتخر بها لأنها السبب في تقييم الإنسان تجاه المجتمع والبيئة والدين ... الخ </a:t>
            </a:r>
            <a:endParaRPr lang="en-US" sz="1100" b="1"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ar-SA" sz="2400" b="1" dirty="0" smtClean="0">
                <a:solidFill>
                  <a:schemeClr val="bg1"/>
                </a:solidFill>
                <a:latin typeface="Calibri" pitchFamily="34" charset="0"/>
                <a:ea typeface="Calibri" pitchFamily="34" charset="0"/>
                <a:cs typeface="Arial" pitchFamily="34" charset="0"/>
              </a:rPr>
              <a:t>الأمة أو الناس أو المجتمع فقط يكونون أقوياء </a:t>
            </a:r>
            <a:endParaRPr lang="en-US" sz="1100" b="1"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ar-SA" sz="2400" b="1" dirty="0" smtClean="0">
                <a:solidFill>
                  <a:schemeClr val="bg1"/>
                </a:solidFill>
                <a:latin typeface="Calibri" pitchFamily="34" charset="0"/>
                <a:ea typeface="Calibri" pitchFamily="34" charset="0"/>
                <a:cs typeface="Arial" pitchFamily="34" charset="0"/>
              </a:rPr>
              <a:t>كلما الأفراد اكتسبوا هم يرتفعوا على مستوى العبقرية الفردية . الأنبياء والقادة عندما يشجعوننا نتبعهم ، هم يسألوننا لنسمع رسالتهم ونتمكن </a:t>
            </a:r>
            <a:r>
              <a:rPr lang="ar-SA" sz="2400" b="1" dirty="0" err="1" smtClean="0">
                <a:solidFill>
                  <a:schemeClr val="bg1"/>
                </a:solidFill>
                <a:latin typeface="Calibri" pitchFamily="34" charset="0"/>
                <a:ea typeface="Calibri" pitchFamily="34" charset="0"/>
                <a:cs typeface="Arial" pitchFamily="34" charset="0"/>
              </a:rPr>
              <a:t>ونتكتسب</a:t>
            </a:r>
            <a:r>
              <a:rPr lang="ar-SA" sz="2400" b="1" dirty="0" smtClean="0">
                <a:solidFill>
                  <a:schemeClr val="bg1"/>
                </a:solidFill>
                <a:latin typeface="Calibri" pitchFamily="34" charset="0"/>
                <a:ea typeface="Calibri" pitchFamily="34" charset="0"/>
                <a:cs typeface="Arial" pitchFamily="34" charset="0"/>
              </a:rPr>
              <a:t> من حياتنا .</a:t>
            </a:r>
            <a:endParaRPr lang="en-US" sz="1100" b="1"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ar-SA" sz="2400" b="1" dirty="0" smtClean="0">
                <a:solidFill>
                  <a:schemeClr val="bg1"/>
                </a:solidFill>
                <a:latin typeface="Calibri" pitchFamily="34" charset="0"/>
                <a:ea typeface="Calibri" pitchFamily="34" charset="0"/>
                <a:cs typeface="Arial" pitchFamily="34" charset="0"/>
              </a:rPr>
              <a:t>كمجتمع حيواني اتجاهنا يكون تأسيسي :</a:t>
            </a:r>
            <a:endParaRPr lang="en-US" sz="1100" b="1"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ar-SA" sz="2400" b="1" dirty="0" smtClean="0">
                <a:solidFill>
                  <a:schemeClr val="bg1"/>
                </a:solidFill>
                <a:latin typeface="Calibri" pitchFamily="34" charset="0"/>
                <a:ea typeface="Calibri" pitchFamily="34" charset="0"/>
                <a:cs typeface="Arial" pitchFamily="34" charset="0"/>
              </a:rPr>
              <a:t>الرسالة ، النظام </a:t>
            </a:r>
            <a:r>
              <a:rPr lang="ar-SA" sz="2400" b="1" dirty="0" err="1" smtClean="0">
                <a:solidFill>
                  <a:schemeClr val="bg1"/>
                </a:solidFill>
                <a:latin typeface="Calibri" pitchFamily="34" charset="0"/>
                <a:ea typeface="Calibri" pitchFamily="34" charset="0"/>
                <a:cs typeface="Arial" pitchFamily="34" charset="0"/>
              </a:rPr>
              <a:t>المعتقدي</a:t>
            </a:r>
            <a:r>
              <a:rPr lang="ar-SA" sz="2400" b="1" dirty="0" smtClean="0">
                <a:solidFill>
                  <a:schemeClr val="bg1"/>
                </a:solidFill>
                <a:latin typeface="Calibri" pitchFamily="34" charset="0"/>
                <a:ea typeface="Calibri" pitchFamily="34" charset="0"/>
                <a:cs typeface="Arial" pitchFamily="34" charset="0"/>
              </a:rPr>
              <a:t> المبني والنظام </a:t>
            </a:r>
            <a:r>
              <a:rPr lang="ar-SA" sz="2400" b="1" dirty="0" err="1" smtClean="0">
                <a:solidFill>
                  <a:schemeClr val="bg1"/>
                </a:solidFill>
                <a:latin typeface="Calibri" pitchFamily="34" charset="0"/>
                <a:ea typeface="Calibri" pitchFamily="34" charset="0"/>
                <a:cs typeface="Arial" pitchFamily="34" charset="0"/>
              </a:rPr>
              <a:t>الطاقوسي</a:t>
            </a:r>
            <a:r>
              <a:rPr lang="ar-SA" sz="2400" b="1" dirty="0" smtClean="0">
                <a:solidFill>
                  <a:schemeClr val="bg1"/>
                </a:solidFill>
                <a:latin typeface="Calibri" pitchFamily="34" charset="0"/>
                <a:ea typeface="Calibri" pitchFamily="34" charset="0"/>
                <a:cs typeface="Arial" pitchFamily="34" charset="0"/>
              </a:rPr>
              <a:t> مع ذلك نحتاج أن نكون  </a:t>
            </a:r>
            <a:r>
              <a:rPr lang="ar-SA" sz="2400" b="1" dirty="0" err="1" smtClean="0">
                <a:solidFill>
                  <a:schemeClr val="bg1"/>
                </a:solidFill>
                <a:latin typeface="Calibri" pitchFamily="34" charset="0"/>
                <a:ea typeface="Calibri" pitchFamily="34" charset="0"/>
                <a:cs typeface="Arial" pitchFamily="34" charset="0"/>
              </a:rPr>
              <a:t>متيقضين</a:t>
            </a:r>
            <a:r>
              <a:rPr lang="ar-SA" sz="2400" b="1" dirty="0" smtClean="0">
                <a:solidFill>
                  <a:schemeClr val="bg1"/>
                </a:solidFill>
                <a:latin typeface="Calibri" pitchFamily="34" charset="0"/>
                <a:ea typeface="Calibri" pitchFamily="34" charset="0"/>
                <a:cs typeface="Arial" pitchFamily="34" charset="0"/>
              </a:rPr>
              <a:t> ومتأهبين عندما تكون روحانياتنا وعبقريتنا محددة بسبب القيود والبيئة التي ربما بنيت عليه بعد </a:t>
            </a:r>
            <a:r>
              <a:rPr lang="ar-SA" sz="2400" b="1" dirty="0" err="1" smtClean="0">
                <a:solidFill>
                  <a:schemeClr val="bg1"/>
                </a:solidFill>
                <a:latin typeface="Calibri" pitchFamily="34" charset="0"/>
                <a:ea typeface="Calibri" pitchFamily="34" charset="0"/>
                <a:cs typeface="Arial" pitchFamily="34" charset="0"/>
              </a:rPr>
              <a:t>البنى</a:t>
            </a:r>
            <a:r>
              <a:rPr lang="ar-SA" sz="2400" b="1" dirty="0" smtClean="0">
                <a:solidFill>
                  <a:schemeClr val="bg1"/>
                </a:solidFill>
                <a:latin typeface="Calibri" pitchFamily="34" charset="0"/>
                <a:ea typeface="Calibri" pitchFamily="34" charset="0"/>
                <a:cs typeface="Arial" pitchFamily="34" charset="0"/>
              </a:rPr>
              <a:t> ، والقائد الذي يكون متعارض ومتعاكس مع رسالته </a:t>
            </a:r>
            <a:r>
              <a:rPr lang="ar-SA" dirty="0" smtClean="0">
                <a:solidFill>
                  <a:schemeClr val="bg1"/>
                </a:solidFill>
                <a:latin typeface="Calibri" pitchFamily="34" charset="0"/>
                <a:ea typeface="Calibri" pitchFamily="34" charset="0"/>
                <a:cs typeface="Arial" pitchFamily="34" charset="0"/>
              </a:rPr>
              <a:t>.</a:t>
            </a:r>
            <a:endParaRPr lang="ar-SA" sz="2400" dirty="0" smtClean="0">
              <a:solidFill>
                <a:schemeClr val="bg1"/>
              </a:solidFill>
              <a:latin typeface="Arial" pitchFamily="34" charset="0"/>
              <a:cs typeface="Arial" pitchFamily="34" charset="0"/>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edge">
                                      <p:cBhvr>
                                        <p:cTn id="10" dur="2000"/>
                                        <p:tgtEl>
                                          <p:spTgt spid="2">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edge">
                                      <p:cBhvr>
                                        <p:cTn id="13" dur="2000"/>
                                        <p:tgtEl>
                                          <p:spTgt spid="2">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edge">
                                      <p:cBhvr>
                                        <p:cTn id="16" dur="2000"/>
                                        <p:tgtEl>
                                          <p:spTgt spid="2">
                                            <p:txEl>
                                              <p:pRg st="3" end="3"/>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edge">
                                      <p:cBhvr>
                                        <p:cTn id="19" dur="2000"/>
                                        <p:tgtEl>
                                          <p:spTgt spid="2">
                                            <p:txEl>
                                              <p:pRg st="4" end="4"/>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edge">
                                      <p:cBhvr>
                                        <p:cTn id="22" dur="2000"/>
                                        <p:tgtEl>
                                          <p:spTgt spid="2">
                                            <p:txEl>
                                              <p:pRg st="5" end="5"/>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edge">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سكرابز 2\سكربز جاهز\nsaayate2acbeaefd.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2" name="مربع نص 1"/>
          <p:cNvSpPr txBox="1"/>
          <p:nvPr/>
        </p:nvSpPr>
        <p:spPr>
          <a:xfrm>
            <a:off x="1285852" y="857232"/>
            <a:ext cx="6414172" cy="4801314"/>
          </a:xfrm>
          <a:prstGeom prst="rect">
            <a:avLst/>
          </a:prstGeom>
          <a:noFill/>
        </p:spPr>
        <p:txBody>
          <a:bodyPr wrap="square" rtlCol="1">
            <a:spAutoFit/>
          </a:bodyPr>
          <a:lstStyle/>
          <a:p>
            <a:r>
              <a:rPr lang="ar-SA" sz="3200" b="1" dirty="0" smtClean="0"/>
              <a:t>العباقرة يتميزون </a:t>
            </a:r>
            <a:r>
              <a:rPr lang="ar-SA" sz="3200" b="1" dirty="0" err="1" smtClean="0"/>
              <a:t>بصدقية</a:t>
            </a:r>
            <a:r>
              <a:rPr lang="ar-SA" sz="3200" b="1" dirty="0" smtClean="0"/>
              <a:t> الاعتراف</a:t>
            </a:r>
          </a:p>
          <a:p>
            <a:endParaRPr lang="ar-SA" sz="3200" b="1" dirty="0" smtClean="0"/>
          </a:p>
          <a:p>
            <a:r>
              <a:rPr lang="ar-SA" sz="2800" dirty="0" smtClean="0"/>
              <a:t>ويجتمع مع التواضع وحتى مواجهة تلك الحالات من الظروف التي وضعناها .</a:t>
            </a:r>
          </a:p>
          <a:p>
            <a:r>
              <a:rPr lang="ar-SA" sz="2800" dirty="0" smtClean="0"/>
              <a:t>وصنعنا التشتت جانبا والمؤثرات والأشياء من شبابنا لأنها ليست صحيحة. هل تخضع إلى الضعف الذي نحن ليس علية. نحتاج إلى التميز والاختيار بوضعه إما سوء تقدير لقوتنا أو ردة فعل غير مناسبة لبيئتنا . إذا ذهبنا في</a:t>
            </a:r>
          </a:p>
          <a:p>
            <a:r>
              <a:rPr lang="ar-SA" sz="2800" dirty="0" smtClean="0"/>
              <a:t>طريق غير سوي أو غير مستقيم , فعل يتعارض مع هدفنا نحن لسنا مثاليين. يجب أن نتعلم الدروس المتقدمة </a:t>
            </a:r>
          </a:p>
          <a:p>
            <a:endParaRPr lang="ar-SA" dirty="0" smtClean="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iterate type="lt">
                                    <p:tmPct val="10000"/>
                                  </p:iterate>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anim calcmode="lin" valueType="num">
                                      <p:cBhvr>
                                        <p:cTn id="17" dur="1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iterate type="lt">
                                    <p:tmPct val="10000"/>
                                  </p:iterate>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23" dur="1000" fill="hold"/>
                                        <p:tgtEl>
                                          <p:spTgt spid="2">
                                            <p:txEl>
                                              <p:pRg st="3" end="3"/>
                                            </p:txEl>
                                          </p:spTgt>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iterate type="lt">
                                    <p:tmPct val="10000"/>
                                  </p:iterate>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2000"/>
                                        <p:tgtEl>
                                          <p:spTgt spid="2">
                                            <p:txEl>
                                              <p:pRg st="4" end="4"/>
                                            </p:txEl>
                                          </p:spTgt>
                                        </p:tgtEl>
                                      </p:cBhvr>
                                    </p:animEffect>
                                    <p:anim calcmode="lin" valueType="num">
                                      <p:cBhvr>
                                        <p:cTn id="27"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28"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سكرابز 2\سكربز جاهز\get-7-2010-sez_ae_ylpeuy4x.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2" name="مربع نص 1"/>
          <p:cNvSpPr txBox="1"/>
          <p:nvPr/>
        </p:nvSpPr>
        <p:spPr>
          <a:xfrm>
            <a:off x="928662" y="1928802"/>
            <a:ext cx="7257144" cy="4308872"/>
          </a:xfrm>
          <a:prstGeom prst="rect">
            <a:avLst/>
          </a:prstGeom>
          <a:noFill/>
        </p:spPr>
        <p:txBody>
          <a:bodyPr wrap="square" rtlCol="1">
            <a:spAutoFit/>
          </a:bodyPr>
          <a:lstStyle/>
          <a:p>
            <a:r>
              <a:rPr lang="ar-SA" sz="2400" dirty="0" smtClean="0"/>
              <a:t>نحن نبقى ثابتين , نحن نتعاون ونضم الأيادي مع الذي يسيرون معنا على مسارات حياتنا الروحية </a:t>
            </a:r>
          </a:p>
          <a:p>
            <a:r>
              <a:rPr lang="ar-SA" sz="2400" dirty="0" smtClean="0"/>
              <a:t>تعلم أن عبقرية الآخرين سوف توجهنا أيضا. </a:t>
            </a:r>
          </a:p>
          <a:p>
            <a:r>
              <a:rPr lang="ar-SA" sz="2400" dirty="0" smtClean="0"/>
              <a:t>الآخرون سوف يكونون هناك ليرفعوننا معهم .. </a:t>
            </a:r>
          </a:p>
          <a:p>
            <a:r>
              <a:rPr lang="ar-SA" sz="2400" dirty="0" smtClean="0"/>
              <a:t>عبقريتنا الكاملة تأخذ المكان حيث يمكننا التغلب على الاستطراد والتجاوزات . </a:t>
            </a:r>
          </a:p>
          <a:p>
            <a:r>
              <a:rPr lang="ar-SA" sz="2400" dirty="0" smtClean="0"/>
              <a:t>هناك عبقرية فائقة في العمل . </a:t>
            </a:r>
          </a:p>
          <a:p>
            <a:r>
              <a:rPr lang="ar-SA" sz="4000" dirty="0" err="1" smtClean="0"/>
              <a:t>لاتقيّد</a:t>
            </a:r>
            <a:r>
              <a:rPr lang="ar-SA" sz="4000" dirty="0" smtClean="0"/>
              <a:t> نفسك للمعايير </a:t>
            </a:r>
          </a:p>
          <a:p>
            <a:r>
              <a:rPr lang="ar-SA" sz="2400" dirty="0" smtClean="0"/>
              <a:t>اعتبرهم معايير ومبنية منهم على أساس الممارسة ثم </a:t>
            </a:r>
            <a:r>
              <a:rPr lang="ar-SA" sz="2400" dirty="0" err="1" smtClean="0"/>
              <a:t>لاتخاف</a:t>
            </a:r>
            <a:r>
              <a:rPr lang="ar-SA" sz="2400" dirty="0" smtClean="0"/>
              <a:t> أن تتحرك بعيدا من الطبيعي وخارج الصندوق أو التفكير أو خارج المنهج.</a:t>
            </a:r>
          </a:p>
          <a:p>
            <a:endParaRPr lang="ar-SA" dirty="0"/>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 calcmode="lin" valueType="num">
                                      <p:cBhvr>
                                        <p:cTn id="24" dur="2000" fill="hold"/>
                                        <p:tgtEl>
                                          <p:spTgt spid="2">
                                            <p:txEl>
                                              <p:pRg st="5" end="5"/>
                                            </p:txEl>
                                          </p:spTgt>
                                        </p:tgtEl>
                                        <p:attrNameLst>
                                          <p:attrName>ppt_w</p:attrName>
                                        </p:attrNameLst>
                                      </p:cBhvr>
                                      <p:tavLst>
                                        <p:tav tm="0">
                                          <p:val>
                                            <p:strVal val="#ppt_w*0.05"/>
                                          </p:val>
                                        </p:tav>
                                        <p:tav tm="100000">
                                          <p:val>
                                            <p:strVal val="#ppt_w"/>
                                          </p:val>
                                        </p:tav>
                                      </p:tavLst>
                                    </p:anim>
                                    <p:anim calcmode="lin" valueType="num">
                                      <p:cBhvr>
                                        <p:cTn id="25" dur="20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26" dur="2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27" dur="2000" fill="hold"/>
                                        <p:tgtEl>
                                          <p:spTgt spid="2">
                                            <p:txEl>
                                              <p:pRg st="5" end="5"/>
                                            </p:txEl>
                                          </p:spTgt>
                                        </p:tgtEl>
                                        <p:attrNameLst>
                                          <p:attrName>ppt_y</p:attrName>
                                        </p:attrNameLst>
                                      </p:cBhvr>
                                      <p:tavLst>
                                        <p:tav tm="0">
                                          <p:val>
                                            <p:strVal val="#ppt_y"/>
                                          </p:val>
                                        </p:tav>
                                        <p:tav tm="100000">
                                          <p:val>
                                            <p:strVal val="#ppt_y"/>
                                          </p:val>
                                        </p:tav>
                                      </p:tavLst>
                                    </p:anim>
                                    <p:animEffect transition="in" filter="fade">
                                      <p:cBhvr>
                                        <p:cTn id="28" dur="20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الناقد والعبقري للأستاذ عبد الرزاق\v30v-1b0c1d1482.jpg"/>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2" name="مربع نص 1"/>
          <p:cNvSpPr txBox="1"/>
          <p:nvPr/>
        </p:nvSpPr>
        <p:spPr>
          <a:xfrm>
            <a:off x="3929058" y="428604"/>
            <a:ext cx="4929190" cy="5201424"/>
          </a:xfrm>
          <a:prstGeom prst="rect">
            <a:avLst/>
          </a:prstGeom>
          <a:noFill/>
        </p:spPr>
        <p:txBody>
          <a:bodyPr wrap="square" rtlCol="1">
            <a:spAutoFit/>
          </a:bodyPr>
          <a:lstStyle/>
          <a:p>
            <a:r>
              <a:rPr lang="ar-SA" sz="3200" b="1" dirty="0" smtClean="0"/>
              <a:t>اقرأ بتوسع وعمق</a:t>
            </a:r>
          </a:p>
          <a:p>
            <a:endParaRPr lang="ar-SA" sz="2000" dirty="0" smtClean="0"/>
          </a:p>
          <a:p>
            <a:r>
              <a:rPr lang="ar-SA" sz="2800" dirty="0" smtClean="0"/>
              <a:t>بالإضافة إلى أن يكون رجل دولة , دبلوماسي , مؤلف , إعلان الاستغلال , رئيس الولايات المتحدة توماس جيفرسون . كان ملاحظ عليه الزراعة , بستاني ومهندس معماري , لغوي , رياضي , مساح , محامي , مؤلف , قانوني , مخترع , عامل , حفريات , مؤسس , جامعة فرجينيا , كما كان طالب جامعي سابق درس 15 ساعة في اليوم ونهمة وفضوله كان لنطاق أكاديمي واسع .</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2000" fill="hold"/>
                                        <p:tgtEl>
                                          <p:spTgt spid="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2000" fill="hold"/>
                                        <p:tgtEl>
                                          <p:spTgt spid="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2000" fill="hold"/>
                                        <p:tgtEl>
                                          <p:spTgt spid="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esktop\سكرابز 2\سكربز جاهز\flove_by_azazyl-500x4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1987" name="Rectangle 3"/>
          <p:cNvSpPr>
            <a:spLocks noChangeArrowheads="1"/>
          </p:cNvSpPr>
          <p:nvPr/>
        </p:nvSpPr>
        <p:spPr bwMode="auto">
          <a:xfrm>
            <a:off x="4357686" y="214290"/>
            <a:ext cx="2500298"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4000" b="1" i="0" strike="noStrike" cap="none" normalizeH="0" baseline="0" dirty="0" smtClean="0">
                <a:ln>
                  <a:noFill/>
                </a:ln>
                <a:solidFill>
                  <a:srgbClr val="FFFF66"/>
                </a:solidFill>
                <a:effectLst/>
                <a:latin typeface="Sakkal Majalla" pitchFamily="2" charset="-78"/>
                <a:ea typeface="Calibri" pitchFamily="34" charset="0"/>
                <a:cs typeface="Sakkal Majalla" pitchFamily="2" charset="-78"/>
              </a:rPr>
              <a:t>الاستراتيجيات</a:t>
            </a:r>
            <a:endParaRPr kumimoji="0" lang="en-US" sz="1400" b="1" i="0" strike="noStrike" cap="none" normalizeH="0" baseline="0" dirty="0" smtClean="0">
              <a:ln>
                <a:noFill/>
              </a:ln>
              <a:solidFill>
                <a:srgbClr val="FFFF66"/>
              </a:solidFill>
              <a:effectLst/>
              <a:latin typeface="Sakkal Majalla" pitchFamily="2" charset="-78"/>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pic>
        <p:nvPicPr>
          <p:cNvPr id="41986" name="Picture 2" descr="TabaPicture"/>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0" y="2428868"/>
            <a:ext cx="2343150" cy="2786082"/>
          </a:xfrm>
          <a:prstGeom prst="ellipse">
            <a:avLst/>
          </a:prstGeom>
          <a:ln>
            <a:noFill/>
          </a:ln>
          <a:effectLst>
            <a:softEdge rad="112500"/>
          </a:effectLst>
        </p:spPr>
      </p:pic>
      <p:sp>
        <p:nvSpPr>
          <p:cNvPr id="41988" name="Rectangle 4"/>
          <p:cNvSpPr>
            <a:spLocks noChangeArrowheads="1"/>
          </p:cNvSpPr>
          <p:nvPr/>
        </p:nvSpPr>
        <p:spPr bwMode="auto">
          <a:xfrm>
            <a:off x="3714744" y="1000108"/>
            <a:ext cx="542925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C000"/>
                </a:solidFill>
                <a:effectLst/>
                <a:latin typeface="Arial Unicode MS" pitchFamily="34" charset="-128"/>
                <a:ea typeface="Arial Unicode MS" pitchFamily="34" charset="-128"/>
                <a:cs typeface="Arial Unicode MS" pitchFamily="34" charset="-128"/>
              </a:rPr>
              <a:t>من الاستراتيجيات المهمة هي استراتيجيه هيلدا تابا التي تفترض استراتيجياتها كما يلي:</a:t>
            </a:r>
            <a:endParaRPr kumimoji="0" lang="en-US" sz="1400" b="1" i="0" u="none" strike="noStrike" cap="none" normalizeH="0" baseline="0" dirty="0" smtClean="0">
              <a:ln>
                <a:noFill/>
              </a:ln>
              <a:solidFill>
                <a:srgbClr val="FFC000"/>
              </a:solidFill>
              <a:effectLst/>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FF66"/>
                </a:solidFill>
                <a:effectLst/>
                <a:latin typeface="Calibri" pitchFamily="34" charset="0"/>
                <a:ea typeface="Calibri" pitchFamily="34" charset="0"/>
                <a:cs typeface="Arial" pitchFamily="34" charset="0"/>
              </a:rPr>
              <a:t>1.التفكير قدرة يمكن تعلمها تنموياً ولذلك فإنه يمكن تعليمها </a:t>
            </a:r>
            <a:endParaRPr kumimoji="0" lang="en-US" sz="1100" b="1" i="0" u="none" strike="noStrike" cap="none" normalizeH="0" baseline="0" dirty="0" smtClean="0">
              <a:ln>
                <a:noFill/>
              </a:ln>
              <a:solidFill>
                <a:srgbClr val="FFFF66"/>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FF66"/>
                </a:solidFill>
                <a:effectLst/>
                <a:latin typeface="Calibri" pitchFamily="34" charset="0"/>
                <a:ea typeface="Calibri" pitchFamily="34" charset="0"/>
                <a:cs typeface="Arial" pitchFamily="34" charset="0"/>
              </a:rPr>
              <a:t>2.يتطلب التفكير تفاعلاً مثمراً بين الفرد والمعلومة بحيث تكون المعلومة ذات معنا فقط عندما يقوم الفرد بتطبيق بعض العمليات العقلية عليها </a:t>
            </a:r>
            <a:endParaRPr kumimoji="0" lang="en-US" sz="1100" b="1" i="0" u="none" strike="noStrike" cap="none" normalizeH="0" baseline="0" dirty="0" smtClean="0">
              <a:ln>
                <a:noFill/>
              </a:ln>
              <a:solidFill>
                <a:srgbClr val="FFFF66"/>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FF66"/>
                </a:solidFill>
                <a:effectLst/>
                <a:latin typeface="Calibri" pitchFamily="34" charset="0"/>
                <a:ea typeface="Calibri" pitchFamily="34" charset="0"/>
                <a:cs typeface="Arial" pitchFamily="34" charset="0"/>
              </a:rPr>
              <a:t>3.</a:t>
            </a:r>
            <a:r>
              <a:rPr kumimoji="0" lang="ar-SA" sz="2400" b="1" i="0" u="none" strike="noStrike" cap="none" normalizeH="0" baseline="0" dirty="0" err="1" smtClean="0">
                <a:ln>
                  <a:noFill/>
                </a:ln>
                <a:solidFill>
                  <a:srgbClr val="FFFF66"/>
                </a:solidFill>
                <a:effectLst/>
                <a:latin typeface="Calibri" pitchFamily="34" charset="0"/>
                <a:ea typeface="Calibri" pitchFamily="34" charset="0"/>
                <a:cs typeface="Arial" pitchFamily="34" charset="0"/>
              </a:rPr>
              <a:t>لايستطيع</a:t>
            </a:r>
            <a:r>
              <a:rPr kumimoji="0" lang="ar-SA" sz="2400" b="1" i="0" u="none" strike="noStrike" cap="none" normalizeH="0" baseline="0" dirty="0" smtClean="0">
                <a:ln>
                  <a:noFill/>
                </a:ln>
                <a:solidFill>
                  <a:srgbClr val="FFFF66"/>
                </a:solidFill>
                <a:effectLst/>
                <a:latin typeface="Calibri" pitchFamily="34" charset="0"/>
                <a:ea typeface="Calibri" pitchFamily="34" charset="0"/>
                <a:cs typeface="Arial" pitchFamily="34" charset="0"/>
              </a:rPr>
              <a:t> المعلم تزويد التلاميذ بالقدرة على التفكير </a:t>
            </a:r>
            <a:endParaRPr kumimoji="0" lang="en-US" sz="1100" b="1" i="0" u="none" strike="noStrike" cap="none" normalizeH="0" baseline="0" dirty="0" smtClean="0">
              <a:ln>
                <a:noFill/>
              </a:ln>
              <a:solidFill>
                <a:srgbClr val="FFFF66"/>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FF66"/>
                </a:solidFill>
                <a:effectLst/>
                <a:latin typeface="Calibri" pitchFamily="34" charset="0"/>
                <a:ea typeface="Calibri" pitchFamily="34" charset="0"/>
                <a:cs typeface="Arial" pitchFamily="34" charset="0"/>
              </a:rPr>
              <a:t>4. يمكن تطوير استراتيجيات تستخدم لتطوير وتحسين تفكير التلاميذ</a:t>
            </a:r>
            <a:endParaRPr kumimoji="0" lang="en-US" sz="1100" b="1" i="0" u="none" strike="noStrike" cap="none" normalizeH="0" baseline="0" dirty="0" smtClean="0">
              <a:ln>
                <a:noFill/>
              </a:ln>
              <a:solidFill>
                <a:srgbClr val="FFFF66"/>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FF66"/>
                </a:solidFill>
                <a:effectLst/>
                <a:latin typeface="Calibri" pitchFamily="34" charset="0"/>
                <a:ea typeface="Calibri" pitchFamily="34" charset="0"/>
                <a:cs typeface="Arial" pitchFamily="34" charset="0"/>
              </a:rPr>
              <a:t>5.نوعية التفكير تختلف من شخص الى أخر ولكن جميع الأشخاص الأسوياء باستطاعتهم التفكير عند المستوى التجريد</a:t>
            </a:r>
            <a:endParaRPr kumimoji="0" lang="en-US" sz="1100" b="1" i="0" u="none" strike="noStrike" cap="none" normalizeH="0" baseline="0" dirty="0" smtClean="0">
              <a:ln>
                <a:noFill/>
              </a:ln>
              <a:solidFill>
                <a:srgbClr val="FFFF66"/>
              </a:solidFill>
              <a:effectLst/>
              <a:latin typeface="Arial" pitchFamily="34" charset="0"/>
              <a:cs typeface="Arial" pitchFamily="34"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down)">
                                      <p:cBhvr>
                                        <p:cTn id="7" dur="580">
                                          <p:stCondLst>
                                            <p:cond delay="0"/>
                                          </p:stCondLst>
                                        </p:cTn>
                                        <p:tgtEl>
                                          <p:spTgt spid="41987">
                                            <p:txEl>
                                              <p:pRg st="0" end="0"/>
                                            </p:txEl>
                                          </p:spTgt>
                                        </p:tgtEl>
                                      </p:cBhvr>
                                    </p:animEffect>
                                    <p:anim calcmode="lin" valueType="num">
                                      <p:cBhvr>
                                        <p:cTn id="8" dur="1822" tmFilter="0,0; 0.14,0.36; 0.43,0.73; 0.71,0.91; 1.0,1.0">
                                          <p:stCondLst>
                                            <p:cond delay="0"/>
                                          </p:stCondLst>
                                        </p:cTn>
                                        <p:tgtEl>
                                          <p:spTgt spid="4198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98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98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98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98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1987">
                                            <p:txEl>
                                              <p:pRg st="0" end="0"/>
                                            </p:txEl>
                                          </p:spTgt>
                                        </p:tgtEl>
                                      </p:cBhvr>
                                      <p:to x="100000" y="60000"/>
                                    </p:animScale>
                                    <p:animScale>
                                      <p:cBhvr>
                                        <p:cTn id="14" dur="166" decel="50000">
                                          <p:stCondLst>
                                            <p:cond delay="676"/>
                                          </p:stCondLst>
                                        </p:cTn>
                                        <p:tgtEl>
                                          <p:spTgt spid="41987">
                                            <p:txEl>
                                              <p:pRg st="0" end="0"/>
                                            </p:txEl>
                                          </p:spTgt>
                                        </p:tgtEl>
                                      </p:cBhvr>
                                      <p:to x="100000" y="100000"/>
                                    </p:animScale>
                                    <p:animScale>
                                      <p:cBhvr>
                                        <p:cTn id="15" dur="26">
                                          <p:stCondLst>
                                            <p:cond delay="1312"/>
                                          </p:stCondLst>
                                        </p:cTn>
                                        <p:tgtEl>
                                          <p:spTgt spid="41987">
                                            <p:txEl>
                                              <p:pRg st="0" end="0"/>
                                            </p:txEl>
                                          </p:spTgt>
                                        </p:tgtEl>
                                      </p:cBhvr>
                                      <p:to x="100000" y="80000"/>
                                    </p:animScale>
                                    <p:animScale>
                                      <p:cBhvr>
                                        <p:cTn id="16" dur="166" decel="50000">
                                          <p:stCondLst>
                                            <p:cond delay="1338"/>
                                          </p:stCondLst>
                                        </p:cTn>
                                        <p:tgtEl>
                                          <p:spTgt spid="41987">
                                            <p:txEl>
                                              <p:pRg st="0" end="0"/>
                                            </p:txEl>
                                          </p:spTgt>
                                        </p:tgtEl>
                                      </p:cBhvr>
                                      <p:to x="100000" y="100000"/>
                                    </p:animScale>
                                    <p:animScale>
                                      <p:cBhvr>
                                        <p:cTn id="17" dur="26">
                                          <p:stCondLst>
                                            <p:cond delay="1642"/>
                                          </p:stCondLst>
                                        </p:cTn>
                                        <p:tgtEl>
                                          <p:spTgt spid="41987">
                                            <p:txEl>
                                              <p:pRg st="0" end="0"/>
                                            </p:txEl>
                                          </p:spTgt>
                                        </p:tgtEl>
                                      </p:cBhvr>
                                      <p:to x="100000" y="90000"/>
                                    </p:animScale>
                                    <p:animScale>
                                      <p:cBhvr>
                                        <p:cTn id="18" dur="166" decel="50000">
                                          <p:stCondLst>
                                            <p:cond delay="1668"/>
                                          </p:stCondLst>
                                        </p:cTn>
                                        <p:tgtEl>
                                          <p:spTgt spid="41987">
                                            <p:txEl>
                                              <p:pRg st="0" end="0"/>
                                            </p:txEl>
                                          </p:spTgt>
                                        </p:tgtEl>
                                      </p:cBhvr>
                                      <p:to x="100000" y="100000"/>
                                    </p:animScale>
                                    <p:animScale>
                                      <p:cBhvr>
                                        <p:cTn id="19" dur="26">
                                          <p:stCondLst>
                                            <p:cond delay="1808"/>
                                          </p:stCondLst>
                                        </p:cTn>
                                        <p:tgtEl>
                                          <p:spTgt spid="41987">
                                            <p:txEl>
                                              <p:pRg st="0" end="0"/>
                                            </p:txEl>
                                          </p:spTgt>
                                        </p:tgtEl>
                                      </p:cBhvr>
                                      <p:to x="100000" y="95000"/>
                                    </p:animScale>
                                    <p:animScale>
                                      <p:cBhvr>
                                        <p:cTn id="20" dur="166" decel="50000">
                                          <p:stCondLst>
                                            <p:cond delay="1834"/>
                                          </p:stCondLst>
                                        </p:cTn>
                                        <p:tgtEl>
                                          <p:spTgt spid="4198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41986"/>
                                        </p:tgtEl>
                                        <p:attrNameLst>
                                          <p:attrName>style.visibility</p:attrName>
                                        </p:attrNameLst>
                                      </p:cBhvr>
                                      <p:to>
                                        <p:strVal val="visible"/>
                                      </p:to>
                                    </p:set>
                                    <p:anim calcmode="lin" valueType="num">
                                      <p:cBhvr>
                                        <p:cTn id="25" dur="2000" fill="hold"/>
                                        <p:tgtEl>
                                          <p:spTgt spid="41986"/>
                                        </p:tgtEl>
                                        <p:attrNameLst>
                                          <p:attrName>ppt_w</p:attrName>
                                        </p:attrNameLst>
                                      </p:cBhvr>
                                      <p:tavLst>
                                        <p:tav tm="0" fmla="#ppt_w*sin(2.5*pi*$)">
                                          <p:val>
                                            <p:fltVal val="0"/>
                                          </p:val>
                                        </p:tav>
                                        <p:tav tm="100000">
                                          <p:val>
                                            <p:fltVal val="1"/>
                                          </p:val>
                                        </p:tav>
                                      </p:tavLst>
                                    </p:anim>
                                    <p:anim calcmode="lin" valueType="num">
                                      <p:cBhvr>
                                        <p:cTn id="26" dur="2000" fill="hold"/>
                                        <p:tgtEl>
                                          <p:spTgt spid="4198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41988">
                                            <p:txEl>
                                              <p:pRg st="0" end="0"/>
                                            </p:txEl>
                                          </p:spTgt>
                                        </p:tgtEl>
                                        <p:attrNameLst>
                                          <p:attrName>style.visibility</p:attrName>
                                        </p:attrNameLst>
                                      </p:cBhvr>
                                      <p:to>
                                        <p:strVal val="visible"/>
                                      </p:to>
                                    </p:set>
                                    <p:animEffect transition="in" filter="wedge">
                                      <p:cBhvr>
                                        <p:cTn id="31" dur="2000"/>
                                        <p:tgtEl>
                                          <p:spTgt spid="4198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nodeType="clickEffect">
                                  <p:stCondLst>
                                    <p:cond delay="0"/>
                                  </p:stCondLst>
                                  <p:childTnLst>
                                    <p:set>
                                      <p:cBhvr>
                                        <p:cTn id="35" dur="1" fill="hold">
                                          <p:stCondLst>
                                            <p:cond delay="0"/>
                                          </p:stCondLst>
                                        </p:cTn>
                                        <p:tgtEl>
                                          <p:spTgt spid="41988">
                                            <p:txEl>
                                              <p:pRg st="1" end="1"/>
                                            </p:txEl>
                                          </p:spTgt>
                                        </p:tgtEl>
                                        <p:attrNameLst>
                                          <p:attrName>style.visibility</p:attrName>
                                        </p:attrNameLst>
                                      </p:cBhvr>
                                      <p:to>
                                        <p:strVal val="visible"/>
                                      </p:to>
                                    </p:set>
                                    <p:anim from="(-#ppt_w/2)" to="(#ppt_x)" calcmode="lin" valueType="num">
                                      <p:cBhvr>
                                        <p:cTn id="36" dur="1200" fill="hold">
                                          <p:stCondLst>
                                            <p:cond delay="0"/>
                                          </p:stCondLst>
                                        </p:cTn>
                                        <p:tgtEl>
                                          <p:spTgt spid="41988">
                                            <p:txEl>
                                              <p:pRg st="1" end="1"/>
                                            </p:txEl>
                                          </p:spTgt>
                                        </p:tgtEl>
                                        <p:attrNameLst>
                                          <p:attrName>ppt_x</p:attrName>
                                        </p:attrNameLst>
                                      </p:cBhvr>
                                    </p:anim>
                                    <p:anim from="0" to="-1.0" calcmode="lin" valueType="num">
                                      <p:cBhvr>
                                        <p:cTn id="37" dur="400" decel="50000" autoRev="1" fill="hold">
                                          <p:stCondLst>
                                            <p:cond delay="1200"/>
                                          </p:stCondLst>
                                        </p:cTn>
                                        <p:tgtEl>
                                          <p:spTgt spid="41988">
                                            <p:txEl>
                                              <p:pRg st="1" end="1"/>
                                            </p:txEl>
                                          </p:spTgt>
                                        </p:tgtEl>
                                        <p:attrNameLst>
                                          <p:attrName>xshear</p:attrName>
                                        </p:attrNameLst>
                                      </p:cBhvr>
                                    </p:anim>
                                    <p:animScale>
                                      <p:cBhvr>
                                        <p:cTn id="38" dur="400" decel="100000" autoRev="1" fill="hold">
                                          <p:stCondLst>
                                            <p:cond delay="1200"/>
                                          </p:stCondLst>
                                        </p:cTn>
                                        <p:tgtEl>
                                          <p:spTgt spid="41988">
                                            <p:txEl>
                                              <p:pRg st="1" end="1"/>
                                            </p:txEl>
                                          </p:spTgt>
                                        </p:tgtEl>
                                      </p:cBhvr>
                                      <p:from x="100000" y="100000"/>
                                      <p:to x="80000" y="100000"/>
                                    </p:animScale>
                                    <p:anim by="(#ppt_h/3+#ppt_w*0.1)" calcmode="lin" valueType="num">
                                      <p:cBhvr additive="sum">
                                        <p:cTn id="39" dur="400" decel="100000" autoRev="1" fill="hold">
                                          <p:stCondLst>
                                            <p:cond delay="1200"/>
                                          </p:stCondLst>
                                        </p:cTn>
                                        <p:tgtEl>
                                          <p:spTgt spid="41988">
                                            <p:txEl>
                                              <p:pRg st="1" end="1"/>
                                            </p:txEl>
                                          </p:spTgt>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nodeType="clickEffect">
                                  <p:stCondLst>
                                    <p:cond delay="0"/>
                                  </p:stCondLst>
                                  <p:childTnLst>
                                    <p:set>
                                      <p:cBhvr>
                                        <p:cTn id="43" dur="1" fill="hold">
                                          <p:stCondLst>
                                            <p:cond delay="0"/>
                                          </p:stCondLst>
                                        </p:cTn>
                                        <p:tgtEl>
                                          <p:spTgt spid="41988">
                                            <p:txEl>
                                              <p:pRg st="2" end="2"/>
                                            </p:txEl>
                                          </p:spTgt>
                                        </p:tgtEl>
                                        <p:attrNameLst>
                                          <p:attrName>style.visibility</p:attrName>
                                        </p:attrNameLst>
                                      </p:cBhvr>
                                      <p:to>
                                        <p:strVal val="visible"/>
                                      </p:to>
                                    </p:set>
                                    <p:anim from="(-#ppt_w/2)" to="(#ppt_x)" calcmode="lin" valueType="num">
                                      <p:cBhvr>
                                        <p:cTn id="44" dur="1200" fill="hold">
                                          <p:stCondLst>
                                            <p:cond delay="0"/>
                                          </p:stCondLst>
                                        </p:cTn>
                                        <p:tgtEl>
                                          <p:spTgt spid="41988">
                                            <p:txEl>
                                              <p:pRg st="2" end="2"/>
                                            </p:txEl>
                                          </p:spTgt>
                                        </p:tgtEl>
                                        <p:attrNameLst>
                                          <p:attrName>ppt_x</p:attrName>
                                        </p:attrNameLst>
                                      </p:cBhvr>
                                    </p:anim>
                                    <p:anim from="0" to="-1.0" calcmode="lin" valueType="num">
                                      <p:cBhvr>
                                        <p:cTn id="45" dur="400" decel="50000" autoRev="1" fill="hold">
                                          <p:stCondLst>
                                            <p:cond delay="1200"/>
                                          </p:stCondLst>
                                        </p:cTn>
                                        <p:tgtEl>
                                          <p:spTgt spid="41988">
                                            <p:txEl>
                                              <p:pRg st="2" end="2"/>
                                            </p:txEl>
                                          </p:spTgt>
                                        </p:tgtEl>
                                        <p:attrNameLst>
                                          <p:attrName>xshear</p:attrName>
                                        </p:attrNameLst>
                                      </p:cBhvr>
                                    </p:anim>
                                    <p:animScale>
                                      <p:cBhvr>
                                        <p:cTn id="46" dur="400" decel="100000" autoRev="1" fill="hold">
                                          <p:stCondLst>
                                            <p:cond delay="1200"/>
                                          </p:stCondLst>
                                        </p:cTn>
                                        <p:tgtEl>
                                          <p:spTgt spid="41988">
                                            <p:txEl>
                                              <p:pRg st="2" end="2"/>
                                            </p:txEl>
                                          </p:spTgt>
                                        </p:tgtEl>
                                      </p:cBhvr>
                                      <p:from x="100000" y="100000"/>
                                      <p:to x="80000" y="100000"/>
                                    </p:animScale>
                                    <p:anim by="(#ppt_h/3+#ppt_w*0.1)" calcmode="lin" valueType="num">
                                      <p:cBhvr additive="sum">
                                        <p:cTn id="47" dur="400" decel="100000" autoRev="1" fill="hold">
                                          <p:stCondLst>
                                            <p:cond delay="1200"/>
                                          </p:stCondLst>
                                        </p:cTn>
                                        <p:tgtEl>
                                          <p:spTgt spid="41988">
                                            <p:txEl>
                                              <p:pRg st="2" end="2"/>
                                            </p:txEl>
                                          </p:spTgt>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34" presetClass="entr" presetSubtype="0" fill="hold" nodeType="clickEffect">
                                  <p:stCondLst>
                                    <p:cond delay="0"/>
                                  </p:stCondLst>
                                  <p:childTnLst>
                                    <p:set>
                                      <p:cBhvr>
                                        <p:cTn id="51" dur="1" fill="hold">
                                          <p:stCondLst>
                                            <p:cond delay="0"/>
                                          </p:stCondLst>
                                        </p:cTn>
                                        <p:tgtEl>
                                          <p:spTgt spid="41988">
                                            <p:txEl>
                                              <p:pRg st="3" end="3"/>
                                            </p:txEl>
                                          </p:spTgt>
                                        </p:tgtEl>
                                        <p:attrNameLst>
                                          <p:attrName>style.visibility</p:attrName>
                                        </p:attrNameLst>
                                      </p:cBhvr>
                                      <p:to>
                                        <p:strVal val="visible"/>
                                      </p:to>
                                    </p:set>
                                    <p:anim from="(-#ppt_w/2)" to="(#ppt_x)" calcmode="lin" valueType="num">
                                      <p:cBhvr>
                                        <p:cTn id="52" dur="1200" fill="hold">
                                          <p:stCondLst>
                                            <p:cond delay="0"/>
                                          </p:stCondLst>
                                        </p:cTn>
                                        <p:tgtEl>
                                          <p:spTgt spid="41988">
                                            <p:txEl>
                                              <p:pRg st="3" end="3"/>
                                            </p:txEl>
                                          </p:spTgt>
                                        </p:tgtEl>
                                        <p:attrNameLst>
                                          <p:attrName>ppt_x</p:attrName>
                                        </p:attrNameLst>
                                      </p:cBhvr>
                                    </p:anim>
                                    <p:anim from="0" to="-1.0" calcmode="lin" valueType="num">
                                      <p:cBhvr>
                                        <p:cTn id="53" dur="400" decel="50000" autoRev="1" fill="hold">
                                          <p:stCondLst>
                                            <p:cond delay="1200"/>
                                          </p:stCondLst>
                                        </p:cTn>
                                        <p:tgtEl>
                                          <p:spTgt spid="41988">
                                            <p:txEl>
                                              <p:pRg st="3" end="3"/>
                                            </p:txEl>
                                          </p:spTgt>
                                        </p:tgtEl>
                                        <p:attrNameLst>
                                          <p:attrName>xshear</p:attrName>
                                        </p:attrNameLst>
                                      </p:cBhvr>
                                    </p:anim>
                                    <p:animScale>
                                      <p:cBhvr>
                                        <p:cTn id="54" dur="400" decel="100000" autoRev="1" fill="hold">
                                          <p:stCondLst>
                                            <p:cond delay="1200"/>
                                          </p:stCondLst>
                                        </p:cTn>
                                        <p:tgtEl>
                                          <p:spTgt spid="41988">
                                            <p:txEl>
                                              <p:pRg st="3" end="3"/>
                                            </p:txEl>
                                          </p:spTgt>
                                        </p:tgtEl>
                                      </p:cBhvr>
                                      <p:from x="100000" y="100000"/>
                                      <p:to x="80000" y="100000"/>
                                    </p:animScale>
                                    <p:anim by="(#ppt_h/3+#ppt_w*0.1)" calcmode="lin" valueType="num">
                                      <p:cBhvr additive="sum">
                                        <p:cTn id="55" dur="400" decel="100000" autoRev="1" fill="hold">
                                          <p:stCondLst>
                                            <p:cond delay="1200"/>
                                          </p:stCondLst>
                                        </p:cTn>
                                        <p:tgtEl>
                                          <p:spTgt spid="41988">
                                            <p:txEl>
                                              <p:pRg st="3" end="3"/>
                                            </p:txEl>
                                          </p:spTgt>
                                        </p:tgtEl>
                                        <p:attrNameLst>
                                          <p:attrName>ppt_x</p:attrName>
                                        </p:attrNameLst>
                                      </p:cBhvr>
                                    </p:anim>
                                  </p:childTnLst>
                                </p:cTn>
                              </p:par>
                            </p:childTnLst>
                          </p:cTn>
                        </p:par>
                      </p:childTnLst>
                    </p:cTn>
                  </p:par>
                  <p:par>
                    <p:cTn id="56" fill="hold">
                      <p:stCondLst>
                        <p:cond delay="indefinite"/>
                      </p:stCondLst>
                      <p:childTnLst>
                        <p:par>
                          <p:cTn id="57" fill="hold">
                            <p:stCondLst>
                              <p:cond delay="0"/>
                            </p:stCondLst>
                            <p:childTnLst>
                              <p:par>
                                <p:cTn id="58" presetID="34" presetClass="entr" presetSubtype="0" fill="hold" nodeType="clickEffect">
                                  <p:stCondLst>
                                    <p:cond delay="0"/>
                                  </p:stCondLst>
                                  <p:childTnLst>
                                    <p:set>
                                      <p:cBhvr>
                                        <p:cTn id="59" dur="1" fill="hold">
                                          <p:stCondLst>
                                            <p:cond delay="0"/>
                                          </p:stCondLst>
                                        </p:cTn>
                                        <p:tgtEl>
                                          <p:spTgt spid="41988">
                                            <p:txEl>
                                              <p:pRg st="4" end="4"/>
                                            </p:txEl>
                                          </p:spTgt>
                                        </p:tgtEl>
                                        <p:attrNameLst>
                                          <p:attrName>style.visibility</p:attrName>
                                        </p:attrNameLst>
                                      </p:cBhvr>
                                      <p:to>
                                        <p:strVal val="visible"/>
                                      </p:to>
                                    </p:set>
                                    <p:anim from="(-#ppt_w/2)" to="(#ppt_x)" calcmode="lin" valueType="num">
                                      <p:cBhvr>
                                        <p:cTn id="60" dur="1200" fill="hold">
                                          <p:stCondLst>
                                            <p:cond delay="0"/>
                                          </p:stCondLst>
                                        </p:cTn>
                                        <p:tgtEl>
                                          <p:spTgt spid="41988">
                                            <p:txEl>
                                              <p:pRg st="4" end="4"/>
                                            </p:txEl>
                                          </p:spTgt>
                                        </p:tgtEl>
                                        <p:attrNameLst>
                                          <p:attrName>ppt_x</p:attrName>
                                        </p:attrNameLst>
                                      </p:cBhvr>
                                    </p:anim>
                                    <p:anim from="0" to="-1.0" calcmode="lin" valueType="num">
                                      <p:cBhvr>
                                        <p:cTn id="61" dur="400" decel="50000" autoRev="1" fill="hold">
                                          <p:stCondLst>
                                            <p:cond delay="1200"/>
                                          </p:stCondLst>
                                        </p:cTn>
                                        <p:tgtEl>
                                          <p:spTgt spid="41988">
                                            <p:txEl>
                                              <p:pRg st="4" end="4"/>
                                            </p:txEl>
                                          </p:spTgt>
                                        </p:tgtEl>
                                        <p:attrNameLst>
                                          <p:attrName>xshear</p:attrName>
                                        </p:attrNameLst>
                                      </p:cBhvr>
                                    </p:anim>
                                    <p:animScale>
                                      <p:cBhvr>
                                        <p:cTn id="62" dur="400" decel="100000" autoRev="1" fill="hold">
                                          <p:stCondLst>
                                            <p:cond delay="1200"/>
                                          </p:stCondLst>
                                        </p:cTn>
                                        <p:tgtEl>
                                          <p:spTgt spid="41988">
                                            <p:txEl>
                                              <p:pRg st="4" end="4"/>
                                            </p:txEl>
                                          </p:spTgt>
                                        </p:tgtEl>
                                      </p:cBhvr>
                                      <p:from x="100000" y="100000"/>
                                      <p:to x="80000" y="100000"/>
                                    </p:animScale>
                                    <p:anim by="(#ppt_h/3+#ppt_w*0.1)" calcmode="lin" valueType="num">
                                      <p:cBhvr additive="sum">
                                        <p:cTn id="63" dur="400" decel="100000" autoRev="1" fill="hold">
                                          <p:stCondLst>
                                            <p:cond delay="1200"/>
                                          </p:stCondLst>
                                        </p:cTn>
                                        <p:tgtEl>
                                          <p:spTgt spid="41988">
                                            <p:txEl>
                                              <p:pRg st="4" end="4"/>
                                            </p:txEl>
                                          </p:spTgt>
                                        </p:tgtEl>
                                        <p:attrNameLst>
                                          <p:attrName>ppt_x</p:attrName>
                                        </p:attrNameLst>
                                      </p:cBhvr>
                                    </p:anim>
                                  </p:childTnLst>
                                </p:cTn>
                              </p:par>
                            </p:childTnLst>
                          </p:cTn>
                        </p:par>
                      </p:childTnLst>
                    </p:cTn>
                  </p:par>
                  <p:par>
                    <p:cTn id="64" fill="hold">
                      <p:stCondLst>
                        <p:cond delay="indefinite"/>
                      </p:stCondLst>
                      <p:childTnLst>
                        <p:par>
                          <p:cTn id="65" fill="hold">
                            <p:stCondLst>
                              <p:cond delay="0"/>
                            </p:stCondLst>
                            <p:childTnLst>
                              <p:par>
                                <p:cTn id="66" presetID="34" presetClass="entr" presetSubtype="0" fill="hold" nodeType="clickEffect">
                                  <p:stCondLst>
                                    <p:cond delay="0"/>
                                  </p:stCondLst>
                                  <p:childTnLst>
                                    <p:set>
                                      <p:cBhvr>
                                        <p:cTn id="67" dur="1" fill="hold">
                                          <p:stCondLst>
                                            <p:cond delay="0"/>
                                          </p:stCondLst>
                                        </p:cTn>
                                        <p:tgtEl>
                                          <p:spTgt spid="41988">
                                            <p:txEl>
                                              <p:pRg st="5" end="5"/>
                                            </p:txEl>
                                          </p:spTgt>
                                        </p:tgtEl>
                                        <p:attrNameLst>
                                          <p:attrName>style.visibility</p:attrName>
                                        </p:attrNameLst>
                                      </p:cBhvr>
                                      <p:to>
                                        <p:strVal val="visible"/>
                                      </p:to>
                                    </p:set>
                                    <p:anim from="(-#ppt_w/2)" to="(#ppt_x)" calcmode="lin" valueType="num">
                                      <p:cBhvr>
                                        <p:cTn id="68" dur="1200" fill="hold">
                                          <p:stCondLst>
                                            <p:cond delay="0"/>
                                          </p:stCondLst>
                                        </p:cTn>
                                        <p:tgtEl>
                                          <p:spTgt spid="41988">
                                            <p:txEl>
                                              <p:pRg st="5" end="5"/>
                                            </p:txEl>
                                          </p:spTgt>
                                        </p:tgtEl>
                                        <p:attrNameLst>
                                          <p:attrName>ppt_x</p:attrName>
                                        </p:attrNameLst>
                                      </p:cBhvr>
                                    </p:anim>
                                    <p:anim from="0" to="-1.0" calcmode="lin" valueType="num">
                                      <p:cBhvr>
                                        <p:cTn id="69" dur="400" decel="50000" autoRev="1" fill="hold">
                                          <p:stCondLst>
                                            <p:cond delay="1200"/>
                                          </p:stCondLst>
                                        </p:cTn>
                                        <p:tgtEl>
                                          <p:spTgt spid="41988">
                                            <p:txEl>
                                              <p:pRg st="5" end="5"/>
                                            </p:txEl>
                                          </p:spTgt>
                                        </p:tgtEl>
                                        <p:attrNameLst>
                                          <p:attrName>xshear</p:attrName>
                                        </p:attrNameLst>
                                      </p:cBhvr>
                                    </p:anim>
                                    <p:animScale>
                                      <p:cBhvr>
                                        <p:cTn id="70" dur="400" decel="100000" autoRev="1" fill="hold">
                                          <p:stCondLst>
                                            <p:cond delay="1200"/>
                                          </p:stCondLst>
                                        </p:cTn>
                                        <p:tgtEl>
                                          <p:spTgt spid="41988">
                                            <p:txEl>
                                              <p:pRg st="5" end="5"/>
                                            </p:txEl>
                                          </p:spTgt>
                                        </p:tgtEl>
                                      </p:cBhvr>
                                      <p:from x="100000" y="100000"/>
                                      <p:to x="80000" y="100000"/>
                                    </p:animScale>
                                    <p:anim by="(#ppt_h/3+#ppt_w*0.1)" calcmode="lin" valueType="num">
                                      <p:cBhvr additive="sum">
                                        <p:cTn id="71" dur="400" decel="100000" autoRev="1" fill="hold">
                                          <p:stCondLst>
                                            <p:cond delay="1200"/>
                                          </p:stCondLst>
                                        </p:cTn>
                                        <p:tgtEl>
                                          <p:spTgt spid="41988">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76853" y="620688"/>
            <a:ext cx="4633000" cy="923330"/>
          </a:xfrm>
          <a:prstGeom prst="rect">
            <a:avLst/>
          </a:prstGeom>
          <a:noFill/>
        </p:spPr>
        <p:txBody>
          <a:bodyPr wrap="none" lIns="91440" tIns="45720" rIns="91440" bIns="45720">
            <a:spAutoFit/>
          </a:bodyPr>
          <a:lstStyle/>
          <a:p>
            <a:pPr algn="ctr"/>
            <a:r>
              <a:rPr lang="ar-SA"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الهدف من البرنامج </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مستطيل 2"/>
          <p:cNvSpPr/>
          <p:nvPr/>
        </p:nvSpPr>
        <p:spPr>
          <a:xfrm>
            <a:off x="1184499" y="3645024"/>
            <a:ext cx="6817707" cy="1446550"/>
          </a:xfrm>
          <a:prstGeom prst="rect">
            <a:avLst/>
          </a:prstGeom>
          <a:noFill/>
        </p:spPr>
        <p:txBody>
          <a:bodyPr wrap="square" lIns="91440" tIns="45720" rIns="91440" bIns="45720">
            <a:spAutoFit/>
          </a:bodyPr>
          <a:lstStyle/>
          <a:p>
            <a:pPr algn="ctr"/>
            <a:r>
              <a:rPr lang="ar-SA"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2.تزويد المرشد الطلابي بمهارات التعامل مع الطلاب الموهوبين</a:t>
            </a:r>
            <a:endParaRPr lang="ar-SA"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مستطيل 3"/>
          <p:cNvSpPr/>
          <p:nvPr/>
        </p:nvSpPr>
        <p:spPr>
          <a:xfrm>
            <a:off x="1259632" y="1552375"/>
            <a:ext cx="6408712" cy="1754326"/>
          </a:xfrm>
          <a:prstGeom prst="rect">
            <a:avLst/>
          </a:prstGeom>
          <a:solidFill>
            <a:schemeClr val="bg1"/>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تنمية الحس الإرشادي في اكتشاف الطلاب الموهوبين عن طريق الأنشطة الفصلية</a:t>
            </a:r>
            <a:endPar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99615217"/>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heel(1)">
                                      <p:cBhvr>
                                        <p:cTn id="1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P\Desktop\سكرابز 2\سكربز جاهز\flove_by_azazyl-500x4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مستطيل 1"/>
          <p:cNvSpPr/>
          <p:nvPr/>
        </p:nvSpPr>
        <p:spPr>
          <a:xfrm>
            <a:off x="3786182" y="428604"/>
            <a:ext cx="5072066" cy="4893647"/>
          </a:xfrm>
          <a:prstGeom prst="rect">
            <a:avLst/>
          </a:prstGeom>
        </p:spPr>
        <p:txBody>
          <a:bodyPr wrap="square">
            <a:spAutoFit/>
          </a:bodyPr>
          <a:lstStyle/>
          <a:p>
            <a:pPr lvl="0" eaLnBrk="0" fontAlgn="base" hangingPunct="0">
              <a:spcBef>
                <a:spcPct val="0"/>
              </a:spcBef>
              <a:spcAft>
                <a:spcPct val="0"/>
              </a:spcAft>
            </a:pPr>
            <a:r>
              <a:rPr lang="ar-SA" sz="2400" b="1" dirty="0" smtClean="0">
                <a:solidFill>
                  <a:srgbClr val="FFFF66"/>
                </a:solidFill>
                <a:latin typeface="Calibri" pitchFamily="34" charset="0"/>
                <a:ea typeface="Calibri" pitchFamily="34" charset="0"/>
                <a:cs typeface="Arial" pitchFamily="34" charset="0"/>
              </a:rPr>
              <a:t>6.جميع المواد الدراسية توفر إطار مناسب للتفكير</a:t>
            </a:r>
            <a:endParaRPr lang="en-US" sz="1100" b="1" dirty="0" smtClean="0">
              <a:solidFill>
                <a:srgbClr val="FFFF66"/>
              </a:solidFill>
              <a:latin typeface="Arial" pitchFamily="34" charset="0"/>
              <a:cs typeface="Arial" pitchFamily="34" charset="0"/>
            </a:endParaRPr>
          </a:p>
          <a:p>
            <a:pPr lvl="0" eaLnBrk="0" fontAlgn="base" hangingPunct="0">
              <a:spcBef>
                <a:spcPct val="0"/>
              </a:spcBef>
              <a:spcAft>
                <a:spcPct val="0"/>
              </a:spcAft>
            </a:pPr>
            <a:r>
              <a:rPr lang="ar-SA" sz="2400" b="1" dirty="0" smtClean="0">
                <a:solidFill>
                  <a:srgbClr val="FFFF66"/>
                </a:solidFill>
                <a:latin typeface="Calibri" pitchFamily="34" charset="0"/>
                <a:ea typeface="Calibri" pitchFamily="34" charset="0"/>
                <a:cs typeface="Arial" pitchFamily="34" charset="0"/>
              </a:rPr>
              <a:t>7.تشجيع وتطوير التفكير لدى التلاميذ عن طريق استخدام استراتيجيات تعليمية دقيقه</a:t>
            </a:r>
            <a:endParaRPr lang="en-US" sz="1100" b="1" dirty="0" smtClean="0">
              <a:solidFill>
                <a:srgbClr val="FFFF66"/>
              </a:solidFill>
              <a:latin typeface="Arial" pitchFamily="34" charset="0"/>
              <a:cs typeface="Arial" pitchFamily="34" charset="0"/>
            </a:endParaRPr>
          </a:p>
          <a:p>
            <a:pPr lvl="0" eaLnBrk="0" fontAlgn="base" hangingPunct="0">
              <a:spcBef>
                <a:spcPct val="0"/>
              </a:spcBef>
              <a:spcAft>
                <a:spcPct val="0"/>
              </a:spcAft>
            </a:pPr>
            <a:r>
              <a:rPr lang="ar-SA" sz="2400" b="1" dirty="0" smtClean="0">
                <a:solidFill>
                  <a:srgbClr val="FFFF66"/>
                </a:solidFill>
                <a:latin typeface="Calibri" pitchFamily="34" charset="0"/>
                <a:ea typeface="Calibri" pitchFamily="34" charset="0"/>
                <a:cs typeface="Arial" pitchFamily="34" charset="0"/>
              </a:rPr>
              <a:t>8.يأخذ التفكير </a:t>
            </a:r>
            <a:r>
              <a:rPr lang="ar-SA" sz="2400" b="1" dirty="0" err="1" smtClean="0">
                <a:solidFill>
                  <a:srgbClr val="FFFF66"/>
                </a:solidFill>
                <a:latin typeface="Calibri" pitchFamily="34" charset="0"/>
                <a:ea typeface="Calibri" pitchFamily="34" charset="0"/>
                <a:cs typeface="Arial" pitchFamily="34" charset="0"/>
              </a:rPr>
              <a:t>اشكالاً</a:t>
            </a:r>
            <a:r>
              <a:rPr lang="ar-SA" sz="2400" b="1" dirty="0" smtClean="0">
                <a:solidFill>
                  <a:srgbClr val="FFFF66"/>
                </a:solidFill>
                <a:latin typeface="Calibri" pitchFamily="34" charset="0"/>
                <a:ea typeface="Calibri" pitchFamily="34" charset="0"/>
                <a:cs typeface="Arial" pitchFamily="34" charset="0"/>
              </a:rPr>
              <a:t> متعددة وعمليات التفكير التي يراد تطويرها يجب أن تكون محددة وواضحة في ذهن المدرس</a:t>
            </a:r>
            <a:endParaRPr lang="en-US" sz="1100" b="1" dirty="0" smtClean="0">
              <a:solidFill>
                <a:srgbClr val="FFFF66"/>
              </a:solidFill>
              <a:latin typeface="Arial" pitchFamily="34" charset="0"/>
              <a:cs typeface="Arial" pitchFamily="34" charset="0"/>
            </a:endParaRPr>
          </a:p>
          <a:p>
            <a:pPr lvl="0" eaLnBrk="0" fontAlgn="base" hangingPunct="0">
              <a:spcBef>
                <a:spcPct val="0"/>
              </a:spcBef>
              <a:spcAft>
                <a:spcPct val="0"/>
              </a:spcAft>
            </a:pPr>
            <a:r>
              <a:rPr lang="ar-SA" sz="2400" b="1" dirty="0" smtClean="0">
                <a:solidFill>
                  <a:srgbClr val="FFFF66"/>
                </a:solidFill>
                <a:latin typeface="Calibri" pitchFamily="34" charset="0"/>
                <a:ea typeface="Calibri" pitchFamily="34" charset="0"/>
                <a:cs typeface="Arial" pitchFamily="34" charset="0"/>
              </a:rPr>
              <a:t>9.تعليم التلاميذ في التفكير هو هدف أساسي في التربية</a:t>
            </a:r>
            <a:endParaRPr lang="en-US" sz="1100" b="1" dirty="0" smtClean="0">
              <a:solidFill>
                <a:srgbClr val="FFFF66"/>
              </a:solidFill>
              <a:latin typeface="Arial" pitchFamily="34" charset="0"/>
              <a:cs typeface="Arial" pitchFamily="34" charset="0"/>
            </a:endParaRPr>
          </a:p>
          <a:p>
            <a:pPr lvl="0" eaLnBrk="0" fontAlgn="base" hangingPunct="0">
              <a:spcBef>
                <a:spcPct val="0"/>
              </a:spcBef>
              <a:spcAft>
                <a:spcPct val="0"/>
              </a:spcAft>
            </a:pPr>
            <a:r>
              <a:rPr lang="ar-SA" sz="2400" b="1" dirty="0" smtClean="0">
                <a:solidFill>
                  <a:srgbClr val="FFFF66"/>
                </a:solidFill>
                <a:latin typeface="Calibri" pitchFamily="34" charset="0"/>
                <a:ea typeface="Calibri" pitchFamily="34" charset="0"/>
                <a:cs typeface="Arial" pitchFamily="34" charset="0"/>
              </a:rPr>
              <a:t>10.تجميع القدر الكبير من المعلومات ليس بذات أهمية قبل البدء في التفكير في موضوع ما</a:t>
            </a:r>
            <a:endParaRPr lang="en-US" sz="1100" b="1" dirty="0" smtClean="0">
              <a:solidFill>
                <a:srgbClr val="FFFF66"/>
              </a:solidFill>
              <a:latin typeface="Arial" pitchFamily="34" charset="0"/>
              <a:cs typeface="Arial" pitchFamily="34" charset="0"/>
            </a:endParaRPr>
          </a:p>
          <a:p>
            <a:pPr lvl="0" eaLnBrk="0" fontAlgn="base" hangingPunct="0">
              <a:spcBef>
                <a:spcPct val="0"/>
              </a:spcBef>
              <a:spcAft>
                <a:spcPct val="0"/>
              </a:spcAft>
            </a:pPr>
            <a:r>
              <a:rPr lang="ar-SA" sz="2400" b="1" dirty="0" smtClean="0">
                <a:solidFill>
                  <a:srgbClr val="FFFF66"/>
                </a:solidFill>
                <a:latin typeface="Calibri" pitchFamily="34" charset="0"/>
                <a:ea typeface="Calibri" pitchFamily="34" charset="0"/>
                <a:cs typeface="Arial" pitchFamily="34" charset="0"/>
              </a:rPr>
              <a:t>11.تعلم التفكير ليس نتيجة حفظ أفكار الآخرين .</a:t>
            </a:r>
            <a:endParaRPr lang="en-US" sz="1100" b="1" dirty="0" smtClean="0">
              <a:solidFill>
                <a:srgbClr val="FFFF66"/>
              </a:solidFill>
              <a:latin typeface="Arial" pitchFamily="34" charset="0"/>
              <a:cs typeface="Arial" pitchFamily="34" charset="0"/>
            </a:endParaRPr>
          </a:p>
          <a:p>
            <a:pPr lvl="0" eaLnBrk="0" fontAlgn="base" hangingPunct="0">
              <a:spcBef>
                <a:spcPct val="0"/>
              </a:spcBef>
              <a:spcAft>
                <a:spcPct val="0"/>
              </a:spcAft>
            </a:pPr>
            <a:r>
              <a:rPr lang="ar-SA" sz="2400" b="1" dirty="0" smtClean="0">
                <a:solidFill>
                  <a:srgbClr val="FFFF66"/>
                </a:solidFill>
                <a:latin typeface="Calibri" pitchFamily="34" charset="0"/>
                <a:ea typeface="Calibri" pitchFamily="34" charset="0"/>
                <a:cs typeface="Arial" pitchFamily="34" charset="0"/>
              </a:rPr>
              <a:t>12.فعالية تفكير الناس تعتمد بدرجة كبيرة على خبرتهم في التفكير</a:t>
            </a:r>
            <a:endParaRPr lang="ar-SA" sz="3200" b="1" dirty="0" smtClean="0">
              <a:solidFill>
                <a:srgbClr val="FFFF66"/>
              </a:solidFill>
              <a:latin typeface="Arial" pitchFamily="34" charset="0"/>
              <a:cs typeface="Arial" pitchFamily="34" charset="0"/>
            </a:endParaRPr>
          </a:p>
        </p:txBody>
      </p:sp>
      <p:pic>
        <p:nvPicPr>
          <p:cNvPr id="4" name="Picture 2" descr="TabaPicture"/>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0" y="2285992"/>
            <a:ext cx="2343150" cy="278608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fmla="#ppt_w*sin(2.5*pi*$)">
                                          <p:val>
                                            <p:fltVal val="0"/>
                                          </p:val>
                                        </p:tav>
                                        <p:tav tm="100000">
                                          <p:val>
                                            <p:fltVal val="1"/>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from="(-#ppt_w/2)" to="(#ppt_x)" calcmode="lin" valueType="num">
                                      <p:cBhvr>
                                        <p:cTn id="13" dur="1200" fill="hold">
                                          <p:stCondLst>
                                            <p:cond delay="0"/>
                                          </p:stCondLst>
                                        </p:cTn>
                                        <p:tgtEl>
                                          <p:spTgt spid="2">
                                            <p:txEl>
                                              <p:pRg st="0" end="0"/>
                                            </p:txEl>
                                          </p:spTgt>
                                        </p:tgtEl>
                                        <p:attrNameLst>
                                          <p:attrName>ppt_x</p:attrName>
                                        </p:attrNameLst>
                                      </p:cBhvr>
                                    </p:anim>
                                    <p:anim from="0" to="-1.0" calcmode="lin" valueType="num">
                                      <p:cBhvr>
                                        <p:cTn id="14" dur="400" decel="50000" autoRev="1" fill="hold">
                                          <p:stCondLst>
                                            <p:cond delay="1200"/>
                                          </p:stCondLst>
                                        </p:cTn>
                                        <p:tgtEl>
                                          <p:spTgt spid="2">
                                            <p:txEl>
                                              <p:pRg st="0" end="0"/>
                                            </p:txEl>
                                          </p:spTgt>
                                        </p:tgtEl>
                                        <p:attrNameLst>
                                          <p:attrName>xshear</p:attrName>
                                        </p:attrNameLst>
                                      </p:cBhvr>
                                    </p:anim>
                                    <p:animScale>
                                      <p:cBhvr>
                                        <p:cTn id="15" dur="400" decel="100000" autoRev="1" fill="hold">
                                          <p:stCondLst>
                                            <p:cond delay="1200"/>
                                          </p:stCondLst>
                                        </p:cTn>
                                        <p:tgtEl>
                                          <p:spTgt spid="2">
                                            <p:txEl>
                                              <p:pRg st="0" end="0"/>
                                            </p:txEl>
                                          </p:spTgt>
                                        </p:tgtEl>
                                      </p:cBhvr>
                                      <p:from x="100000" y="100000"/>
                                      <p:to x="80000" y="100000"/>
                                    </p:animScale>
                                    <p:anim by="(#ppt_h/3+#ppt_w*0.1)" calcmode="lin" valueType="num">
                                      <p:cBhvr additive="sum">
                                        <p:cTn id="16" dur="400" decel="100000" autoRev="1" fill="hold">
                                          <p:stCondLst>
                                            <p:cond delay="1200"/>
                                          </p:stCondLst>
                                        </p:cTn>
                                        <p:tgtEl>
                                          <p:spTgt spid="2">
                                            <p:txEl>
                                              <p:pRg st="0" end="0"/>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from="(-#ppt_w/2)" to="(#ppt_x)" calcmode="lin" valueType="num">
                                      <p:cBhvr>
                                        <p:cTn id="21" dur="1200" fill="hold">
                                          <p:stCondLst>
                                            <p:cond delay="0"/>
                                          </p:stCondLst>
                                        </p:cTn>
                                        <p:tgtEl>
                                          <p:spTgt spid="2">
                                            <p:txEl>
                                              <p:pRg st="1" end="1"/>
                                            </p:txEl>
                                          </p:spTgt>
                                        </p:tgtEl>
                                        <p:attrNameLst>
                                          <p:attrName>ppt_x</p:attrName>
                                        </p:attrNameLst>
                                      </p:cBhvr>
                                    </p:anim>
                                    <p:anim from="0" to="-1.0" calcmode="lin" valueType="num">
                                      <p:cBhvr>
                                        <p:cTn id="22" dur="400" decel="50000" autoRev="1" fill="hold">
                                          <p:stCondLst>
                                            <p:cond delay="1200"/>
                                          </p:stCondLst>
                                        </p:cTn>
                                        <p:tgtEl>
                                          <p:spTgt spid="2">
                                            <p:txEl>
                                              <p:pRg st="1" end="1"/>
                                            </p:txEl>
                                          </p:spTgt>
                                        </p:tgtEl>
                                        <p:attrNameLst>
                                          <p:attrName>xshear</p:attrName>
                                        </p:attrNameLst>
                                      </p:cBhvr>
                                    </p:anim>
                                    <p:animScale>
                                      <p:cBhvr>
                                        <p:cTn id="23" dur="400" decel="100000" autoRev="1" fill="hold">
                                          <p:stCondLst>
                                            <p:cond delay="1200"/>
                                          </p:stCondLst>
                                        </p:cTn>
                                        <p:tgtEl>
                                          <p:spTgt spid="2">
                                            <p:txEl>
                                              <p:pRg st="1" end="1"/>
                                            </p:txEl>
                                          </p:spTgt>
                                        </p:tgtEl>
                                      </p:cBhvr>
                                      <p:from x="100000" y="100000"/>
                                      <p:to x="80000" y="100000"/>
                                    </p:animScale>
                                    <p:anim by="(#ppt_h/3+#ppt_w*0.1)" calcmode="lin" valueType="num">
                                      <p:cBhvr additive="sum">
                                        <p:cTn id="24" dur="400" decel="100000" autoRev="1" fill="hold">
                                          <p:stCondLst>
                                            <p:cond delay="1200"/>
                                          </p:stCondLst>
                                        </p:cTn>
                                        <p:tgtEl>
                                          <p:spTgt spid="2">
                                            <p:txEl>
                                              <p:pRg st="1" end="1"/>
                                            </p:txEl>
                                          </p:spTgt>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from="(-#ppt_w/2)" to="(#ppt_x)" calcmode="lin" valueType="num">
                                      <p:cBhvr>
                                        <p:cTn id="29" dur="1200" fill="hold">
                                          <p:stCondLst>
                                            <p:cond delay="0"/>
                                          </p:stCondLst>
                                        </p:cTn>
                                        <p:tgtEl>
                                          <p:spTgt spid="2">
                                            <p:txEl>
                                              <p:pRg st="2" end="2"/>
                                            </p:txEl>
                                          </p:spTgt>
                                        </p:tgtEl>
                                        <p:attrNameLst>
                                          <p:attrName>ppt_x</p:attrName>
                                        </p:attrNameLst>
                                      </p:cBhvr>
                                    </p:anim>
                                    <p:anim from="0" to="-1.0" calcmode="lin" valueType="num">
                                      <p:cBhvr>
                                        <p:cTn id="30" dur="400" decel="50000" autoRev="1" fill="hold">
                                          <p:stCondLst>
                                            <p:cond delay="1200"/>
                                          </p:stCondLst>
                                        </p:cTn>
                                        <p:tgtEl>
                                          <p:spTgt spid="2">
                                            <p:txEl>
                                              <p:pRg st="2" end="2"/>
                                            </p:txEl>
                                          </p:spTgt>
                                        </p:tgtEl>
                                        <p:attrNameLst>
                                          <p:attrName>xshear</p:attrName>
                                        </p:attrNameLst>
                                      </p:cBhvr>
                                    </p:anim>
                                    <p:animScale>
                                      <p:cBhvr>
                                        <p:cTn id="31" dur="400" decel="100000" autoRev="1" fill="hold">
                                          <p:stCondLst>
                                            <p:cond delay="1200"/>
                                          </p:stCondLst>
                                        </p:cTn>
                                        <p:tgtEl>
                                          <p:spTgt spid="2">
                                            <p:txEl>
                                              <p:pRg st="2" end="2"/>
                                            </p:txEl>
                                          </p:spTgt>
                                        </p:tgtEl>
                                      </p:cBhvr>
                                      <p:from x="100000" y="100000"/>
                                      <p:to x="80000" y="100000"/>
                                    </p:animScale>
                                    <p:anim by="(#ppt_h/3+#ppt_w*0.1)" calcmode="lin" valueType="num">
                                      <p:cBhvr additive="sum">
                                        <p:cTn id="32" dur="400" decel="100000" autoRev="1" fill="hold">
                                          <p:stCondLst>
                                            <p:cond delay="1200"/>
                                          </p:stCondLst>
                                        </p:cTn>
                                        <p:tgtEl>
                                          <p:spTgt spid="2">
                                            <p:txEl>
                                              <p:pRg st="2" end="2"/>
                                            </p:txEl>
                                          </p:spTgt>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from="(-#ppt_w/2)" to="(#ppt_x)" calcmode="lin" valueType="num">
                                      <p:cBhvr>
                                        <p:cTn id="37" dur="1200" fill="hold">
                                          <p:stCondLst>
                                            <p:cond delay="0"/>
                                          </p:stCondLst>
                                        </p:cTn>
                                        <p:tgtEl>
                                          <p:spTgt spid="2">
                                            <p:txEl>
                                              <p:pRg st="3" end="3"/>
                                            </p:txEl>
                                          </p:spTgt>
                                        </p:tgtEl>
                                        <p:attrNameLst>
                                          <p:attrName>ppt_x</p:attrName>
                                        </p:attrNameLst>
                                      </p:cBhvr>
                                    </p:anim>
                                    <p:anim from="0" to="-1.0" calcmode="lin" valueType="num">
                                      <p:cBhvr>
                                        <p:cTn id="38" dur="400" decel="50000" autoRev="1" fill="hold">
                                          <p:stCondLst>
                                            <p:cond delay="1200"/>
                                          </p:stCondLst>
                                        </p:cTn>
                                        <p:tgtEl>
                                          <p:spTgt spid="2">
                                            <p:txEl>
                                              <p:pRg st="3" end="3"/>
                                            </p:txEl>
                                          </p:spTgt>
                                        </p:tgtEl>
                                        <p:attrNameLst>
                                          <p:attrName>xshear</p:attrName>
                                        </p:attrNameLst>
                                      </p:cBhvr>
                                    </p:anim>
                                    <p:animScale>
                                      <p:cBhvr>
                                        <p:cTn id="39" dur="400" decel="100000" autoRev="1" fill="hold">
                                          <p:stCondLst>
                                            <p:cond delay="1200"/>
                                          </p:stCondLst>
                                        </p:cTn>
                                        <p:tgtEl>
                                          <p:spTgt spid="2">
                                            <p:txEl>
                                              <p:pRg st="3" end="3"/>
                                            </p:txEl>
                                          </p:spTgt>
                                        </p:tgtEl>
                                      </p:cBhvr>
                                      <p:from x="100000" y="100000"/>
                                      <p:to x="80000" y="100000"/>
                                    </p:animScale>
                                    <p:anim by="(#ppt_h/3+#ppt_w*0.1)" calcmode="lin" valueType="num">
                                      <p:cBhvr additive="sum">
                                        <p:cTn id="40" dur="400" decel="100000" autoRev="1" fill="hold">
                                          <p:stCondLst>
                                            <p:cond delay="1200"/>
                                          </p:stCondLst>
                                        </p:cTn>
                                        <p:tgtEl>
                                          <p:spTgt spid="2">
                                            <p:txEl>
                                              <p:pRg st="3" end="3"/>
                                            </p:txEl>
                                          </p:spTgt>
                                        </p:tgtEl>
                                        <p:attrNameLst>
                                          <p:attrName>ppt_x</p:attrName>
                                        </p:attrNameLst>
                                      </p:cBhvr>
                                    </p:anim>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from="(-#ppt_w/2)" to="(#ppt_x)" calcmode="lin" valueType="num">
                                      <p:cBhvr>
                                        <p:cTn id="45" dur="1200" fill="hold">
                                          <p:stCondLst>
                                            <p:cond delay="0"/>
                                          </p:stCondLst>
                                        </p:cTn>
                                        <p:tgtEl>
                                          <p:spTgt spid="2">
                                            <p:txEl>
                                              <p:pRg st="4" end="4"/>
                                            </p:txEl>
                                          </p:spTgt>
                                        </p:tgtEl>
                                        <p:attrNameLst>
                                          <p:attrName>ppt_x</p:attrName>
                                        </p:attrNameLst>
                                      </p:cBhvr>
                                    </p:anim>
                                    <p:anim from="0" to="-1.0" calcmode="lin" valueType="num">
                                      <p:cBhvr>
                                        <p:cTn id="46" dur="400" decel="50000" autoRev="1" fill="hold">
                                          <p:stCondLst>
                                            <p:cond delay="1200"/>
                                          </p:stCondLst>
                                        </p:cTn>
                                        <p:tgtEl>
                                          <p:spTgt spid="2">
                                            <p:txEl>
                                              <p:pRg st="4" end="4"/>
                                            </p:txEl>
                                          </p:spTgt>
                                        </p:tgtEl>
                                        <p:attrNameLst>
                                          <p:attrName>xshear</p:attrName>
                                        </p:attrNameLst>
                                      </p:cBhvr>
                                    </p:anim>
                                    <p:animScale>
                                      <p:cBhvr>
                                        <p:cTn id="47" dur="400" decel="100000" autoRev="1" fill="hold">
                                          <p:stCondLst>
                                            <p:cond delay="1200"/>
                                          </p:stCondLst>
                                        </p:cTn>
                                        <p:tgtEl>
                                          <p:spTgt spid="2">
                                            <p:txEl>
                                              <p:pRg st="4" end="4"/>
                                            </p:txEl>
                                          </p:spTgt>
                                        </p:tgtEl>
                                      </p:cBhvr>
                                      <p:from x="100000" y="100000"/>
                                      <p:to x="80000" y="100000"/>
                                    </p:animScale>
                                    <p:anim by="(#ppt_h/3+#ppt_w*0.1)" calcmode="lin" valueType="num">
                                      <p:cBhvr additive="sum">
                                        <p:cTn id="48" dur="400" decel="100000" autoRev="1" fill="hold">
                                          <p:stCondLst>
                                            <p:cond delay="1200"/>
                                          </p:stCondLst>
                                        </p:cTn>
                                        <p:tgtEl>
                                          <p:spTgt spid="2">
                                            <p:txEl>
                                              <p:pRg st="4" end="4"/>
                                            </p:txEl>
                                          </p:spTgt>
                                        </p:tgtEl>
                                        <p:attrNameLst>
                                          <p:attrName>ppt_x</p:attrName>
                                        </p:attrNameLst>
                                      </p:cBhvr>
                                    </p:anim>
                                  </p:childTnLst>
                                </p:cTn>
                              </p:par>
                            </p:childTnLst>
                          </p:cTn>
                        </p:par>
                      </p:childTnLst>
                    </p:cTn>
                  </p:par>
                  <p:par>
                    <p:cTn id="49" fill="hold">
                      <p:stCondLst>
                        <p:cond delay="indefinite"/>
                      </p:stCondLst>
                      <p:childTnLst>
                        <p:par>
                          <p:cTn id="50" fill="hold">
                            <p:stCondLst>
                              <p:cond delay="0"/>
                            </p:stCondLst>
                            <p:childTnLst>
                              <p:par>
                                <p:cTn id="51" presetID="34" presetClass="entr" presetSubtype="0" fill="hold"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 from="(-#ppt_w/2)" to="(#ppt_x)" calcmode="lin" valueType="num">
                                      <p:cBhvr>
                                        <p:cTn id="53" dur="1200" fill="hold">
                                          <p:stCondLst>
                                            <p:cond delay="0"/>
                                          </p:stCondLst>
                                        </p:cTn>
                                        <p:tgtEl>
                                          <p:spTgt spid="2">
                                            <p:txEl>
                                              <p:pRg st="5" end="5"/>
                                            </p:txEl>
                                          </p:spTgt>
                                        </p:tgtEl>
                                        <p:attrNameLst>
                                          <p:attrName>ppt_x</p:attrName>
                                        </p:attrNameLst>
                                      </p:cBhvr>
                                    </p:anim>
                                    <p:anim from="0" to="-1.0" calcmode="lin" valueType="num">
                                      <p:cBhvr>
                                        <p:cTn id="54" dur="400" decel="50000" autoRev="1" fill="hold">
                                          <p:stCondLst>
                                            <p:cond delay="1200"/>
                                          </p:stCondLst>
                                        </p:cTn>
                                        <p:tgtEl>
                                          <p:spTgt spid="2">
                                            <p:txEl>
                                              <p:pRg st="5" end="5"/>
                                            </p:txEl>
                                          </p:spTgt>
                                        </p:tgtEl>
                                        <p:attrNameLst>
                                          <p:attrName>xshear</p:attrName>
                                        </p:attrNameLst>
                                      </p:cBhvr>
                                    </p:anim>
                                    <p:animScale>
                                      <p:cBhvr>
                                        <p:cTn id="55" dur="400" decel="100000" autoRev="1" fill="hold">
                                          <p:stCondLst>
                                            <p:cond delay="1200"/>
                                          </p:stCondLst>
                                        </p:cTn>
                                        <p:tgtEl>
                                          <p:spTgt spid="2">
                                            <p:txEl>
                                              <p:pRg st="5" end="5"/>
                                            </p:txEl>
                                          </p:spTgt>
                                        </p:tgtEl>
                                      </p:cBhvr>
                                      <p:from x="100000" y="100000"/>
                                      <p:to x="80000" y="100000"/>
                                    </p:animScale>
                                    <p:anim by="(#ppt_h/3+#ppt_w*0.1)" calcmode="lin" valueType="num">
                                      <p:cBhvr additive="sum">
                                        <p:cTn id="56" dur="400" decel="100000" autoRev="1" fill="hold">
                                          <p:stCondLst>
                                            <p:cond delay="1200"/>
                                          </p:stCondLst>
                                        </p:cTn>
                                        <p:tgtEl>
                                          <p:spTgt spid="2">
                                            <p:txEl>
                                              <p:pRg st="5" end="5"/>
                                            </p:txEl>
                                          </p:spTgt>
                                        </p:tgtEl>
                                        <p:attrNameLst>
                                          <p:attrName>ppt_x</p:attrName>
                                        </p:attrNameLst>
                                      </p:cBhvr>
                                    </p:anim>
                                  </p:childTnLst>
                                </p:cTn>
                              </p:par>
                            </p:childTnLst>
                          </p:cTn>
                        </p:par>
                      </p:childTnLst>
                    </p:cTn>
                  </p:par>
                  <p:par>
                    <p:cTn id="57" fill="hold">
                      <p:stCondLst>
                        <p:cond delay="indefinite"/>
                      </p:stCondLst>
                      <p:childTnLst>
                        <p:par>
                          <p:cTn id="58" fill="hold">
                            <p:stCondLst>
                              <p:cond delay="0"/>
                            </p:stCondLst>
                            <p:childTnLst>
                              <p:par>
                                <p:cTn id="59" presetID="34" presetClass="entr" presetSubtype="0" fill="hold" nodeType="click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anim from="(-#ppt_w/2)" to="(#ppt_x)" calcmode="lin" valueType="num">
                                      <p:cBhvr>
                                        <p:cTn id="61" dur="1200" fill="hold">
                                          <p:stCondLst>
                                            <p:cond delay="0"/>
                                          </p:stCondLst>
                                        </p:cTn>
                                        <p:tgtEl>
                                          <p:spTgt spid="2">
                                            <p:txEl>
                                              <p:pRg st="6" end="6"/>
                                            </p:txEl>
                                          </p:spTgt>
                                        </p:tgtEl>
                                        <p:attrNameLst>
                                          <p:attrName>ppt_x</p:attrName>
                                        </p:attrNameLst>
                                      </p:cBhvr>
                                    </p:anim>
                                    <p:anim from="0" to="-1.0" calcmode="lin" valueType="num">
                                      <p:cBhvr>
                                        <p:cTn id="62" dur="400" decel="50000" autoRev="1" fill="hold">
                                          <p:stCondLst>
                                            <p:cond delay="1200"/>
                                          </p:stCondLst>
                                        </p:cTn>
                                        <p:tgtEl>
                                          <p:spTgt spid="2">
                                            <p:txEl>
                                              <p:pRg st="6" end="6"/>
                                            </p:txEl>
                                          </p:spTgt>
                                        </p:tgtEl>
                                        <p:attrNameLst>
                                          <p:attrName>xshear</p:attrName>
                                        </p:attrNameLst>
                                      </p:cBhvr>
                                    </p:anim>
                                    <p:animScale>
                                      <p:cBhvr>
                                        <p:cTn id="63" dur="400" decel="100000" autoRev="1" fill="hold">
                                          <p:stCondLst>
                                            <p:cond delay="1200"/>
                                          </p:stCondLst>
                                        </p:cTn>
                                        <p:tgtEl>
                                          <p:spTgt spid="2">
                                            <p:txEl>
                                              <p:pRg st="6" end="6"/>
                                            </p:txEl>
                                          </p:spTgt>
                                        </p:tgtEl>
                                      </p:cBhvr>
                                      <p:from x="100000" y="100000"/>
                                      <p:to x="80000" y="100000"/>
                                    </p:animScale>
                                    <p:anim by="(#ppt_h/3+#ppt_w*0.1)" calcmode="lin" valueType="num">
                                      <p:cBhvr additive="sum">
                                        <p:cTn id="64" dur="400" decel="100000" autoRev="1" fill="hold">
                                          <p:stCondLst>
                                            <p:cond delay="1200"/>
                                          </p:stCondLst>
                                        </p:cTn>
                                        <p:tgtEl>
                                          <p:spTgt spid="2">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HP\Desktop\سكرابز 2\سكربز جاهز\d804292475.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pic>
        <p:nvPicPr>
          <p:cNvPr id="6146" name="Picture 2" descr="C:\Users\HP\Desktop\سكرابز 2\سكربز جاهز\flv65115jq3_th.png"/>
          <p:cNvPicPr>
            <a:picLocks noChangeAspect="1" noChangeArrowheads="1"/>
          </p:cNvPicPr>
          <p:nvPr/>
        </p:nvPicPr>
        <p:blipFill>
          <a:blip r:embed="rId3" cstate="print">
            <a:clrChange>
              <a:clrFrom>
                <a:srgbClr val="010101"/>
              </a:clrFrom>
              <a:clrTo>
                <a:srgbClr val="010101">
                  <a:alpha val="0"/>
                </a:srgbClr>
              </a:clrTo>
            </a:clrChange>
          </a:blip>
          <a:srcRect/>
          <a:stretch>
            <a:fillRect/>
          </a:stretch>
        </p:blipFill>
        <p:spPr bwMode="auto">
          <a:xfrm>
            <a:off x="-1214478" y="0"/>
            <a:ext cx="11358642" cy="8001056"/>
          </a:xfrm>
          <a:prstGeom prst="rect">
            <a:avLst/>
          </a:prstGeom>
          <a:noFill/>
          <a:effectLst>
            <a:softEdge rad="317500"/>
          </a:effectLst>
        </p:spPr>
      </p:pic>
      <p:sp>
        <p:nvSpPr>
          <p:cNvPr id="40961" name="Rectangle 1"/>
          <p:cNvSpPr>
            <a:spLocks noChangeArrowheads="1"/>
          </p:cNvSpPr>
          <p:nvPr/>
        </p:nvSpPr>
        <p:spPr bwMode="auto">
          <a:xfrm>
            <a:off x="214282" y="2928934"/>
            <a:ext cx="8358214" cy="38241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tab pos="914400" algn="l"/>
              </a:tabLst>
            </a:pPr>
            <a:r>
              <a:rPr kumimoji="0" lang="ar-SA" sz="2800" b="1" i="0" u="none" strike="noStrike" cap="none" normalizeH="0" baseline="0" dirty="0" smtClean="0">
                <a:ln>
                  <a:noFill/>
                </a:ln>
                <a:solidFill>
                  <a:schemeClr val="accent2">
                    <a:lumMod val="50000"/>
                  </a:schemeClr>
                </a:solidFill>
                <a:effectLst/>
                <a:latin typeface="Calibri" pitchFamily="34" charset="0"/>
                <a:ea typeface="Calibri" pitchFamily="34" charset="0"/>
                <a:cs typeface="Arial" pitchFamily="34" charset="0"/>
              </a:rPr>
              <a:t>الأولى : </a:t>
            </a:r>
            <a:r>
              <a:rPr kumimoji="0" lang="ar-SA" sz="2800" b="1" i="0" u="none" strike="noStrike" cap="none" normalizeH="0" baseline="0" dirty="0" err="1" smtClean="0">
                <a:ln>
                  <a:noFill/>
                </a:ln>
                <a:solidFill>
                  <a:schemeClr val="accent2">
                    <a:lumMod val="50000"/>
                  </a:schemeClr>
                </a:solidFill>
                <a:effectLst/>
                <a:latin typeface="Calibri" pitchFamily="34" charset="0"/>
                <a:ea typeface="Calibri" pitchFamily="34" charset="0"/>
                <a:cs typeface="Arial" pitchFamily="34" charset="0"/>
              </a:rPr>
              <a:t>استراتيجية</a:t>
            </a:r>
            <a:r>
              <a:rPr kumimoji="0" lang="ar-SA" sz="2800" b="1" i="0" u="none" strike="noStrike" cap="none" normalizeH="0" baseline="0" dirty="0" smtClean="0">
                <a:ln>
                  <a:noFill/>
                </a:ln>
                <a:solidFill>
                  <a:schemeClr val="accent2">
                    <a:lumMod val="50000"/>
                  </a:schemeClr>
                </a:solidFill>
                <a:effectLst/>
                <a:latin typeface="Calibri" pitchFamily="34" charset="0"/>
                <a:ea typeface="Calibri" pitchFamily="34" charset="0"/>
                <a:cs typeface="Arial" pitchFamily="34" charset="0"/>
              </a:rPr>
              <a:t> تنمية المفاهيم </a:t>
            </a:r>
          </a:p>
          <a:p>
            <a:pPr marL="0" marR="0" lvl="0" indent="0" algn="r" defTabSz="914400" rtl="1" eaLnBrk="0" fontAlgn="base" latinLnBrk="0" hangingPunct="0">
              <a:lnSpc>
                <a:spcPct val="100000"/>
              </a:lnSpc>
              <a:spcBef>
                <a:spcPct val="0"/>
              </a:spcBef>
              <a:spcAft>
                <a:spcPct val="0"/>
              </a:spcAft>
              <a:buClrTx/>
              <a:buSzTx/>
              <a:buFontTx/>
              <a:buNone/>
              <a:tabLst>
                <a:tab pos="914400" algn="l"/>
              </a:tabLst>
            </a:pPr>
            <a:endParaRPr kumimoji="0" lang="en-US" sz="1050" b="1" i="0" u="none" strike="noStrike" cap="none" normalizeH="0" baseline="0" dirty="0" smtClean="0">
              <a:ln>
                <a:noFill/>
              </a:ln>
              <a:solidFill>
                <a:schemeClr val="accent2">
                  <a:lumMod val="5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914400" algn="l"/>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الهدف من </a:t>
            </a:r>
            <a:r>
              <a:rPr kumimoji="0" lang="ar-SA" sz="20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استراتيجية</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تنمية المفاهيم هو : تقييم مستوى نمو المفاهيم لدى التلاميذ وتشجيعهم على اكتشاف علاقات جديدة بين المفاهيم بينما ينظمون كم كبير من المعلومات ,, بشكل عام فإن هذه                            </a:t>
            </a:r>
            <a:r>
              <a:rPr kumimoji="0" lang="ar-SA" sz="2000" b="1" i="0" u="none" strike="noStrike" cap="none" normalizeH="0" baseline="0" dirty="0" err="1" smtClean="0">
                <a:ln>
                  <a:noFill/>
                </a:ln>
                <a:solidFill>
                  <a:schemeClr val="accent6">
                    <a:lumMod val="75000"/>
                  </a:schemeClr>
                </a:solidFill>
                <a:effectLst/>
                <a:latin typeface="Calibri" pitchFamily="34" charset="0"/>
                <a:ea typeface="Calibri" pitchFamily="34" charset="0"/>
                <a:cs typeface="Arial" pitchFamily="34" charset="0"/>
              </a:rPr>
              <a:t>الاستراتيجية</a:t>
            </a:r>
            <a:r>
              <a:rPr kumimoji="0" lang="ar-SA" sz="2000" b="1" i="0" u="none" strike="noStrike" cap="none" normalizeH="0" baseline="0" dirty="0" smtClean="0">
                <a:ln>
                  <a:noFill/>
                </a:ln>
                <a:solidFill>
                  <a:schemeClr val="accent6">
                    <a:lumMod val="75000"/>
                  </a:schemeClr>
                </a:solidFill>
                <a:effectLst/>
                <a:latin typeface="Calibri" pitchFamily="34" charset="0"/>
                <a:ea typeface="Calibri" pitchFamily="34" charset="0"/>
                <a:cs typeface="Arial" pitchFamily="34" charset="0"/>
              </a:rPr>
              <a:t> تساعد التلاميذ على تنمية </a:t>
            </a:r>
            <a:endParaRPr kumimoji="0" lang="en-US" sz="1050" b="1"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914400" algn="l"/>
              </a:tabLst>
            </a:pPr>
            <a:r>
              <a:rPr kumimoji="0" lang="ar-SA" sz="2000"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ا.</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انفتاح ومرونة أكبر في عملية التفكير</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914400" algn="l"/>
              </a:tabLst>
            </a:pPr>
            <a:r>
              <a:rPr kumimoji="0" lang="ar-SA" sz="2000"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ب.</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تركيبة معرفية لتنظيم المعلومات</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914400" algn="l"/>
              </a:tabLst>
            </a:pPr>
            <a:r>
              <a:rPr kumimoji="0" lang="ar-SA" sz="2000"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ج.</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عملية تنظيم وإعادة تنظيم المعلومات في المستقبل</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914400" algn="l"/>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المنطق من وراء خطوات الإستراتيجية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914400" algn="l"/>
              </a:tabLst>
            </a:pPr>
            <a:r>
              <a:rPr kumimoji="0" lang="ar-SA" sz="24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الخطوة الأولى : </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التسجيل في القائمة  (</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listing</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914400" algn="l"/>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الهدف من هذه الخطوة هو وضع المعلومات في صورة ذات معنى بالنسبة للتلاميذ :(مكونات وخصائص وأشكال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مستطيل 2"/>
          <p:cNvSpPr/>
          <p:nvPr/>
        </p:nvSpPr>
        <p:spPr>
          <a:xfrm>
            <a:off x="2603796" y="642918"/>
            <a:ext cx="4487126" cy="646331"/>
          </a:xfrm>
          <a:prstGeom prst="rect">
            <a:avLst/>
          </a:prstGeom>
        </p:spPr>
        <p:txBody>
          <a:bodyPr wrap="none">
            <a:spAutoFit/>
          </a:bodyPr>
          <a:lstStyle/>
          <a:p>
            <a:pPr lvl="0" algn="ctr" fontAlgn="base">
              <a:spcBef>
                <a:spcPct val="0"/>
              </a:spcBef>
              <a:spcAft>
                <a:spcPct val="0"/>
              </a:spcAft>
              <a:tabLst>
                <a:tab pos="914400" algn="l"/>
              </a:tabLst>
            </a:pPr>
            <a:r>
              <a:rPr lang="ar-SA" sz="3600" b="1" dirty="0" smtClean="0">
                <a:solidFill>
                  <a:schemeClr val="accent2">
                    <a:lumMod val="50000"/>
                  </a:schemeClr>
                </a:solidFill>
                <a:latin typeface="Microsoft Sans Serif" pitchFamily="34" charset="0"/>
                <a:ea typeface="Calibri" pitchFamily="34" charset="0"/>
                <a:cs typeface="Microsoft Sans Serif" pitchFamily="34" charset="0"/>
              </a:rPr>
              <a:t>من أنواع هذه </a:t>
            </a:r>
            <a:r>
              <a:rPr lang="ar-SA" sz="3600" b="1" dirty="0" smtClean="0">
                <a:solidFill>
                  <a:schemeClr val="accent2">
                    <a:lumMod val="50000"/>
                  </a:schemeClr>
                </a:solidFill>
                <a:latin typeface="Microsoft Sans Serif" pitchFamily="34" charset="0"/>
                <a:ea typeface="Calibri" pitchFamily="34" charset="0"/>
                <a:cs typeface="Microsoft Sans Serif" pitchFamily="34" charset="0"/>
              </a:rPr>
              <a:t>الاستراتيجية   </a:t>
            </a:r>
            <a:endParaRPr lang="en-US" sz="1200" b="1" dirty="0" smtClean="0">
              <a:solidFill>
                <a:schemeClr val="accent2">
                  <a:lumMod val="50000"/>
                </a:schemeClr>
              </a:solidFill>
              <a:latin typeface="Microsoft Sans Serif" pitchFamily="34" charset="0"/>
              <a:cs typeface="Microsoft Sans Serif" pitchFamily="34"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200" fill="hold"/>
                                        <p:tgtEl>
                                          <p:spTgt spid="3">
                                            <p:txEl>
                                              <p:pRg st="0" end="0"/>
                                            </p:txEl>
                                          </p:spTgt>
                                        </p:tgtEl>
                                        <p:attrNameLst>
                                          <p:attrName>style.color</p:attrName>
                                        </p:attrNameLst>
                                      </p:cBhvr>
                                      <p:to>
                                        <a:schemeClr val="accent2"/>
                                      </p:to>
                                    </p:animClr>
                                    <p:animClr clrSpc="rgb" dir="cw">
                                      <p:cBhvr>
                                        <p:cTn id="7" dur="200" fill="hold"/>
                                        <p:tgtEl>
                                          <p:spTgt spid="3">
                                            <p:txEl>
                                              <p:pRg st="0" end="0"/>
                                            </p:txEl>
                                          </p:spTgt>
                                        </p:tgtEl>
                                        <p:attrNameLst>
                                          <p:attrName>fillcolor</p:attrName>
                                        </p:attrNameLst>
                                      </p:cBhvr>
                                      <p:to>
                                        <a:schemeClr val="accent2"/>
                                      </p:to>
                                    </p:animClr>
                                    <p:set>
                                      <p:cBhvr>
                                        <p:cTn id="8" dur="200" fill="hold"/>
                                        <p:tgtEl>
                                          <p:spTgt spid="3">
                                            <p:txEl>
                                              <p:pRg st="0" end="0"/>
                                            </p:txEl>
                                          </p:spTgt>
                                        </p:tgtEl>
                                        <p:attrNameLst>
                                          <p:attrName>fill.type</p:attrName>
                                        </p:attrNameLst>
                                      </p:cBhvr>
                                      <p:to>
                                        <p:strVal val="solid"/>
                                      </p:to>
                                    </p:set>
                                    <p:set>
                                      <p:cBhvr>
                                        <p:cTn id="9" dur="200" fill="hold"/>
                                        <p:tgtEl>
                                          <p:spTgt spid="3">
                                            <p:txEl>
                                              <p:pRg st="0" end="0"/>
                                            </p:txEl>
                                          </p:spTgt>
                                        </p:tgtEl>
                                        <p:attrNameLst>
                                          <p:attrName>fill.on</p:attrName>
                                        </p:attrNameLst>
                                      </p:cBhvr>
                                      <p:to>
                                        <p:strVal val="true"/>
                                      </p:to>
                                    </p:set>
                                    <p:animRot by="120000">
                                      <p:cBhvr>
                                        <p:cTn id="10" dur="200" fill="hold">
                                          <p:stCondLst>
                                            <p:cond delay="0"/>
                                          </p:stCondLst>
                                        </p:cTn>
                                        <p:tgtEl>
                                          <p:spTgt spid="3">
                                            <p:txEl>
                                              <p:pRg st="0" end="0"/>
                                            </p:txEl>
                                          </p:spTgt>
                                        </p:tgtEl>
                                        <p:attrNameLst>
                                          <p:attrName>r</p:attrName>
                                        </p:attrNameLst>
                                      </p:cBhvr>
                                    </p:animRot>
                                    <p:animRot by="-240000">
                                      <p:cBhvr>
                                        <p:cTn id="11" dur="400" fill="hold">
                                          <p:stCondLst>
                                            <p:cond delay="400"/>
                                          </p:stCondLst>
                                        </p:cTn>
                                        <p:tgtEl>
                                          <p:spTgt spid="3">
                                            <p:txEl>
                                              <p:pRg st="0" end="0"/>
                                            </p:txEl>
                                          </p:spTgt>
                                        </p:tgtEl>
                                        <p:attrNameLst>
                                          <p:attrName>r</p:attrName>
                                        </p:attrNameLst>
                                      </p:cBhvr>
                                    </p:animRot>
                                    <p:animRot by="240000">
                                      <p:cBhvr>
                                        <p:cTn id="12" dur="400" fill="hold">
                                          <p:stCondLst>
                                            <p:cond delay="800"/>
                                          </p:stCondLst>
                                        </p:cTn>
                                        <p:tgtEl>
                                          <p:spTgt spid="3">
                                            <p:txEl>
                                              <p:pRg st="0" end="0"/>
                                            </p:txEl>
                                          </p:spTgt>
                                        </p:tgtEl>
                                        <p:attrNameLst>
                                          <p:attrName>r</p:attrName>
                                        </p:attrNameLst>
                                      </p:cBhvr>
                                    </p:animRot>
                                    <p:animRot by="-240000">
                                      <p:cBhvr>
                                        <p:cTn id="13" dur="400" fill="hold">
                                          <p:stCondLst>
                                            <p:cond delay="1200"/>
                                          </p:stCondLst>
                                        </p:cTn>
                                        <p:tgtEl>
                                          <p:spTgt spid="3">
                                            <p:txEl>
                                              <p:pRg st="0" end="0"/>
                                            </p:txEl>
                                          </p:spTgt>
                                        </p:tgtEl>
                                        <p:attrNameLst>
                                          <p:attrName>r</p:attrName>
                                        </p:attrNameLst>
                                      </p:cBhvr>
                                    </p:animRot>
                                    <p:animRot by="120000">
                                      <p:cBhvr>
                                        <p:cTn id="14" dur="400" fill="hold">
                                          <p:stCondLst>
                                            <p:cond delay="1600"/>
                                          </p:stCondLst>
                                        </p:cTn>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40961">
                                            <p:txEl>
                                              <p:pRg st="0" end="0"/>
                                            </p:txEl>
                                          </p:spTgt>
                                        </p:tgtEl>
                                        <p:attrNameLst>
                                          <p:attrName>style.visibility</p:attrName>
                                        </p:attrNameLst>
                                      </p:cBhvr>
                                      <p:to>
                                        <p:strVal val="visible"/>
                                      </p:to>
                                    </p:set>
                                    <p:anim calcmode="lin" valueType="num">
                                      <p:cBhvr>
                                        <p:cTn id="19" dur="2000" fill="hold"/>
                                        <p:tgtEl>
                                          <p:spTgt spid="4096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2000" fill="hold"/>
                                        <p:tgtEl>
                                          <p:spTgt spid="4096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2000" fill="hold"/>
                                        <p:tgtEl>
                                          <p:spTgt spid="4096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2000" fill="hold"/>
                                        <p:tgtEl>
                                          <p:spTgt spid="409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0961">
                                            <p:txEl>
                                              <p:pRg st="2" end="2"/>
                                            </p:txEl>
                                          </p:spTgt>
                                        </p:tgtEl>
                                        <p:attrNameLst>
                                          <p:attrName>style.visibility</p:attrName>
                                        </p:attrNameLst>
                                      </p:cBhvr>
                                      <p:to>
                                        <p:strVal val="visible"/>
                                      </p:to>
                                    </p:set>
                                    <p:animEffect transition="in" filter="wipe(down)">
                                      <p:cBhvr>
                                        <p:cTn id="27" dur="580">
                                          <p:stCondLst>
                                            <p:cond delay="0"/>
                                          </p:stCondLst>
                                        </p:cTn>
                                        <p:tgtEl>
                                          <p:spTgt spid="40961">
                                            <p:txEl>
                                              <p:pRg st="2" end="2"/>
                                            </p:txEl>
                                          </p:spTgt>
                                        </p:tgtEl>
                                      </p:cBhvr>
                                    </p:animEffect>
                                    <p:anim calcmode="lin" valueType="num">
                                      <p:cBhvr>
                                        <p:cTn id="28" dur="1822" tmFilter="0,0; 0.14,0.36; 0.43,0.73; 0.71,0.91; 1.0,1.0">
                                          <p:stCondLst>
                                            <p:cond delay="0"/>
                                          </p:stCondLst>
                                        </p:cTn>
                                        <p:tgtEl>
                                          <p:spTgt spid="40961">
                                            <p:txEl>
                                              <p:pRg st="2" end="2"/>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0961">
                                            <p:txEl>
                                              <p:pRg st="2" end="2"/>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0961">
                                            <p:txEl>
                                              <p:pRg st="2" end="2"/>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0961">
                                            <p:txEl>
                                              <p:pRg st="2" end="2"/>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0961">
                                            <p:txEl>
                                              <p:pRg st="2" end="2"/>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40961">
                                            <p:txEl>
                                              <p:pRg st="2" end="2"/>
                                            </p:txEl>
                                          </p:spTgt>
                                        </p:tgtEl>
                                      </p:cBhvr>
                                      <p:to x="100000" y="60000"/>
                                    </p:animScale>
                                    <p:animScale>
                                      <p:cBhvr>
                                        <p:cTn id="34" dur="166" decel="50000">
                                          <p:stCondLst>
                                            <p:cond delay="676"/>
                                          </p:stCondLst>
                                        </p:cTn>
                                        <p:tgtEl>
                                          <p:spTgt spid="40961">
                                            <p:txEl>
                                              <p:pRg st="2" end="2"/>
                                            </p:txEl>
                                          </p:spTgt>
                                        </p:tgtEl>
                                      </p:cBhvr>
                                      <p:to x="100000" y="100000"/>
                                    </p:animScale>
                                    <p:animScale>
                                      <p:cBhvr>
                                        <p:cTn id="35" dur="26">
                                          <p:stCondLst>
                                            <p:cond delay="1312"/>
                                          </p:stCondLst>
                                        </p:cTn>
                                        <p:tgtEl>
                                          <p:spTgt spid="40961">
                                            <p:txEl>
                                              <p:pRg st="2" end="2"/>
                                            </p:txEl>
                                          </p:spTgt>
                                        </p:tgtEl>
                                      </p:cBhvr>
                                      <p:to x="100000" y="80000"/>
                                    </p:animScale>
                                    <p:animScale>
                                      <p:cBhvr>
                                        <p:cTn id="36" dur="166" decel="50000">
                                          <p:stCondLst>
                                            <p:cond delay="1338"/>
                                          </p:stCondLst>
                                        </p:cTn>
                                        <p:tgtEl>
                                          <p:spTgt spid="40961">
                                            <p:txEl>
                                              <p:pRg st="2" end="2"/>
                                            </p:txEl>
                                          </p:spTgt>
                                        </p:tgtEl>
                                      </p:cBhvr>
                                      <p:to x="100000" y="100000"/>
                                    </p:animScale>
                                    <p:animScale>
                                      <p:cBhvr>
                                        <p:cTn id="37" dur="26">
                                          <p:stCondLst>
                                            <p:cond delay="1642"/>
                                          </p:stCondLst>
                                        </p:cTn>
                                        <p:tgtEl>
                                          <p:spTgt spid="40961">
                                            <p:txEl>
                                              <p:pRg st="2" end="2"/>
                                            </p:txEl>
                                          </p:spTgt>
                                        </p:tgtEl>
                                      </p:cBhvr>
                                      <p:to x="100000" y="90000"/>
                                    </p:animScale>
                                    <p:animScale>
                                      <p:cBhvr>
                                        <p:cTn id="38" dur="166" decel="50000">
                                          <p:stCondLst>
                                            <p:cond delay="1668"/>
                                          </p:stCondLst>
                                        </p:cTn>
                                        <p:tgtEl>
                                          <p:spTgt spid="40961">
                                            <p:txEl>
                                              <p:pRg st="2" end="2"/>
                                            </p:txEl>
                                          </p:spTgt>
                                        </p:tgtEl>
                                      </p:cBhvr>
                                      <p:to x="100000" y="100000"/>
                                    </p:animScale>
                                    <p:animScale>
                                      <p:cBhvr>
                                        <p:cTn id="39" dur="26">
                                          <p:stCondLst>
                                            <p:cond delay="1808"/>
                                          </p:stCondLst>
                                        </p:cTn>
                                        <p:tgtEl>
                                          <p:spTgt spid="40961">
                                            <p:txEl>
                                              <p:pRg st="2" end="2"/>
                                            </p:txEl>
                                          </p:spTgt>
                                        </p:tgtEl>
                                      </p:cBhvr>
                                      <p:to x="100000" y="95000"/>
                                    </p:animScale>
                                    <p:animScale>
                                      <p:cBhvr>
                                        <p:cTn id="40" dur="166" decel="50000">
                                          <p:stCondLst>
                                            <p:cond delay="1834"/>
                                          </p:stCondLst>
                                        </p:cTn>
                                        <p:tgtEl>
                                          <p:spTgt spid="40961">
                                            <p:txEl>
                                              <p:pRg st="2" end="2"/>
                                            </p:txEl>
                                          </p:spTgt>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40961">
                                            <p:txEl>
                                              <p:pRg st="3" end="3"/>
                                            </p:txEl>
                                          </p:spTgt>
                                        </p:tgtEl>
                                        <p:attrNameLst>
                                          <p:attrName>style.visibility</p:attrName>
                                        </p:attrNameLst>
                                      </p:cBhvr>
                                      <p:to>
                                        <p:strVal val="visible"/>
                                      </p:to>
                                    </p:set>
                                    <p:animEffect transition="in" filter="wipe(down)">
                                      <p:cBhvr>
                                        <p:cTn id="45" dur="580">
                                          <p:stCondLst>
                                            <p:cond delay="0"/>
                                          </p:stCondLst>
                                        </p:cTn>
                                        <p:tgtEl>
                                          <p:spTgt spid="40961">
                                            <p:txEl>
                                              <p:pRg st="3" end="3"/>
                                            </p:txEl>
                                          </p:spTgt>
                                        </p:tgtEl>
                                      </p:cBhvr>
                                    </p:animEffect>
                                    <p:anim calcmode="lin" valueType="num">
                                      <p:cBhvr>
                                        <p:cTn id="46" dur="1822" tmFilter="0,0; 0.14,0.36; 0.43,0.73; 0.71,0.91; 1.0,1.0">
                                          <p:stCondLst>
                                            <p:cond delay="0"/>
                                          </p:stCondLst>
                                        </p:cTn>
                                        <p:tgtEl>
                                          <p:spTgt spid="40961">
                                            <p:txEl>
                                              <p:pRg st="3" end="3"/>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0961">
                                            <p:txEl>
                                              <p:pRg st="3" end="3"/>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0961">
                                            <p:txEl>
                                              <p:pRg st="3" end="3"/>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0961">
                                            <p:txEl>
                                              <p:pRg st="3" end="3"/>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0961">
                                            <p:txEl>
                                              <p:pRg st="3" end="3"/>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40961">
                                            <p:txEl>
                                              <p:pRg st="3" end="3"/>
                                            </p:txEl>
                                          </p:spTgt>
                                        </p:tgtEl>
                                      </p:cBhvr>
                                      <p:to x="100000" y="60000"/>
                                    </p:animScale>
                                    <p:animScale>
                                      <p:cBhvr>
                                        <p:cTn id="52" dur="166" decel="50000">
                                          <p:stCondLst>
                                            <p:cond delay="676"/>
                                          </p:stCondLst>
                                        </p:cTn>
                                        <p:tgtEl>
                                          <p:spTgt spid="40961">
                                            <p:txEl>
                                              <p:pRg st="3" end="3"/>
                                            </p:txEl>
                                          </p:spTgt>
                                        </p:tgtEl>
                                      </p:cBhvr>
                                      <p:to x="100000" y="100000"/>
                                    </p:animScale>
                                    <p:animScale>
                                      <p:cBhvr>
                                        <p:cTn id="53" dur="26">
                                          <p:stCondLst>
                                            <p:cond delay="1312"/>
                                          </p:stCondLst>
                                        </p:cTn>
                                        <p:tgtEl>
                                          <p:spTgt spid="40961">
                                            <p:txEl>
                                              <p:pRg st="3" end="3"/>
                                            </p:txEl>
                                          </p:spTgt>
                                        </p:tgtEl>
                                      </p:cBhvr>
                                      <p:to x="100000" y="80000"/>
                                    </p:animScale>
                                    <p:animScale>
                                      <p:cBhvr>
                                        <p:cTn id="54" dur="166" decel="50000">
                                          <p:stCondLst>
                                            <p:cond delay="1338"/>
                                          </p:stCondLst>
                                        </p:cTn>
                                        <p:tgtEl>
                                          <p:spTgt spid="40961">
                                            <p:txEl>
                                              <p:pRg st="3" end="3"/>
                                            </p:txEl>
                                          </p:spTgt>
                                        </p:tgtEl>
                                      </p:cBhvr>
                                      <p:to x="100000" y="100000"/>
                                    </p:animScale>
                                    <p:animScale>
                                      <p:cBhvr>
                                        <p:cTn id="55" dur="26">
                                          <p:stCondLst>
                                            <p:cond delay="1642"/>
                                          </p:stCondLst>
                                        </p:cTn>
                                        <p:tgtEl>
                                          <p:spTgt spid="40961">
                                            <p:txEl>
                                              <p:pRg st="3" end="3"/>
                                            </p:txEl>
                                          </p:spTgt>
                                        </p:tgtEl>
                                      </p:cBhvr>
                                      <p:to x="100000" y="90000"/>
                                    </p:animScale>
                                    <p:animScale>
                                      <p:cBhvr>
                                        <p:cTn id="56" dur="166" decel="50000">
                                          <p:stCondLst>
                                            <p:cond delay="1668"/>
                                          </p:stCondLst>
                                        </p:cTn>
                                        <p:tgtEl>
                                          <p:spTgt spid="40961">
                                            <p:txEl>
                                              <p:pRg st="3" end="3"/>
                                            </p:txEl>
                                          </p:spTgt>
                                        </p:tgtEl>
                                      </p:cBhvr>
                                      <p:to x="100000" y="100000"/>
                                    </p:animScale>
                                    <p:animScale>
                                      <p:cBhvr>
                                        <p:cTn id="57" dur="26">
                                          <p:stCondLst>
                                            <p:cond delay="1808"/>
                                          </p:stCondLst>
                                        </p:cTn>
                                        <p:tgtEl>
                                          <p:spTgt spid="40961">
                                            <p:txEl>
                                              <p:pRg st="3" end="3"/>
                                            </p:txEl>
                                          </p:spTgt>
                                        </p:tgtEl>
                                      </p:cBhvr>
                                      <p:to x="100000" y="95000"/>
                                    </p:animScale>
                                    <p:animScale>
                                      <p:cBhvr>
                                        <p:cTn id="58" dur="166" decel="50000">
                                          <p:stCondLst>
                                            <p:cond delay="1834"/>
                                          </p:stCondLst>
                                        </p:cTn>
                                        <p:tgtEl>
                                          <p:spTgt spid="40961">
                                            <p:txEl>
                                              <p:pRg st="3" end="3"/>
                                            </p:txEl>
                                          </p:spTgt>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40961">
                                            <p:txEl>
                                              <p:pRg st="4" end="4"/>
                                            </p:txEl>
                                          </p:spTgt>
                                        </p:tgtEl>
                                        <p:attrNameLst>
                                          <p:attrName>style.visibility</p:attrName>
                                        </p:attrNameLst>
                                      </p:cBhvr>
                                      <p:to>
                                        <p:strVal val="visible"/>
                                      </p:to>
                                    </p:set>
                                    <p:animEffect transition="in" filter="wipe(down)">
                                      <p:cBhvr>
                                        <p:cTn id="61" dur="580">
                                          <p:stCondLst>
                                            <p:cond delay="0"/>
                                          </p:stCondLst>
                                        </p:cTn>
                                        <p:tgtEl>
                                          <p:spTgt spid="40961">
                                            <p:txEl>
                                              <p:pRg st="4" end="4"/>
                                            </p:txEl>
                                          </p:spTgt>
                                        </p:tgtEl>
                                      </p:cBhvr>
                                    </p:animEffect>
                                    <p:anim calcmode="lin" valueType="num">
                                      <p:cBhvr>
                                        <p:cTn id="62" dur="1822" tmFilter="0,0; 0.14,0.36; 0.43,0.73; 0.71,0.91; 1.0,1.0">
                                          <p:stCondLst>
                                            <p:cond delay="0"/>
                                          </p:stCondLst>
                                        </p:cTn>
                                        <p:tgtEl>
                                          <p:spTgt spid="40961">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0961">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0961">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0961">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0961">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0961">
                                            <p:txEl>
                                              <p:pRg st="4" end="4"/>
                                            </p:txEl>
                                          </p:spTgt>
                                        </p:tgtEl>
                                      </p:cBhvr>
                                      <p:to x="100000" y="60000"/>
                                    </p:animScale>
                                    <p:animScale>
                                      <p:cBhvr>
                                        <p:cTn id="68" dur="166" decel="50000">
                                          <p:stCondLst>
                                            <p:cond delay="676"/>
                                          </p:stCondLst>
                                        </p:cTn>
                                        <p:tgtEl>
                                          <p:spTgt spid="40961">
                                            <p:txEl>
                                              <p:pRg st="4" end="4"/>
                                            </p:txEl>
                                          </p:spTgt>
                                        </p:tgtEl>
                                      </p:cBhvr>
                                      <p:to x="100000" y="100000"/>
                                    </p:animScale>
                                    <p:animScale>
                                      <p:cBhvr>
                                        <p:cTn id="69" dur="26">
                                          <p:stCondLst>
                                            <p:cond delay="1312"/>
                                          </p:stCondLst>
                                        </p:cTn>
                                        <p:tgtEl>
                                          <p:spTgt spid="40961">
                                            <p:txEl>
                                              <p:pRg st="4" end="4"/>
                                            </p:txEl>
                                          </p:spTgt>
                                        </p:tgtEl>
                                      </p:cBhvr>
                                      <p:to x="100000" y="80000"/>
                                    </p:animScale>
                                    <p:animScale>
                                      <p:cBhvr>
                                        <p:cTn id="70" dur="166" decel="50000">
                                          <p:stCondLst>
                                            <p:cond delay="1338"/>
                                          </p:stCondLst>
                                        </p:cTn>
                                        <p:tgtEl>
                                          <p:spTgt spid="40961">
                                            <p:txEl>
                                              <p:pRg st="4" end="4"/>
                                            </p:txEl>
                                          </p:spTgt>
                                        </p:tgtEl>
                                      </p:cBhvr>
                                      <p:to x="100000" y="100000"/>
                                    </p:animScale>
                                    <p:animScale>
                                      <p:cBhvr>
                                        <p:cTn id="71" dur="26">
                                          <p:stCondLst>
                                            <p:cond delay="1642"/>
                                          </p:stCondLst>
                                        </p:cTn>
                                        <p:tgtEl>
                                          <p:spTgt spid="40961">
                                            <p:txEl>
                                              <p:pRg st="4" end="4"/>
                                            </p:txEl>
                                          </p:spTgt>
                                        </p:tgtEl>
                                      </p:cBhvr>
                                      <p:to x="100000" y="90000"/>
                                    </p:animScale>
                                    <p:animScale>
                                      <p:cBhvr>
                                        <p:cTn id="72" dur="166" decel="50000">
                                          <p:stCondLst>
                                            <p:cond delay="1668"/>
                                          </p:stCondLst>
                                        </p:cTn>
                                        <p:tgtEl>
                                          <p:spTgt spid="40961">
                                            <p:txEl>
                                              <p:pRg st="4" end="4"/>
                                            </p:txEl>
                                          </p:spTgt>
                                        </p:tgtEl>
                                      </p:cBhvr>
                                      <p:to x="100000" y="100000"/>
                                    </p:animScale>
                                    <p:animScale>
                                      <p:cBhvr>
                                        <p:cTn id="73" dur="26">
                                          <p:stCondLst>
                                            <p:cond delay="1808"/>
                                          </p:stCondLst>
                                        </p:cTn>
                                        <p:tgtEl>
                                          <p:spTgt spid="40961">
                                            <p:txEl>
                                              <p:pRg st="4" end="4"/>
                                            </p:txEl>
                                          </p:spTgt>
                                        </p:tgtEl>
                                      </p:cBhvr>
                                      <p:to x="100000" y="95000"/>
                                    </p:animScale>
                                    <p:animScale>
                                      <p:cBhvr>
                                        <p:cTn id="74" dur="166" decel="50000">
                                          <p:stCondLst>
                                            <p:cond delay="1834"/>
                                          </p:stCondLst>
                                        </p:cTn>
                                        <p:tgtEl>
                                          <p:spTgt spid="40961">
                                            <p:txEl>
                                              <p:pRg st="4" end="4"/>
                                            </p:txEl>
                                          </p:spTgt>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40961">
                                            <p:txEl>
                                              <p:pRg st="5" end="5"/>
                                            </p:txEl>
                                          </p:spTgt>
                                        </p:tgtEl>
                                        <p:attrNameLst>
                                          <p:attrName>style.visibility</p:attrName>
                                        </p:attrNameLst>
                                      </p:cBhvr>
                                      <p:to>
                                        <p:strVal val="visible"/>
                                      </p:to>
                                    </p:set>
                                    <p:animEffect transition="in" filter="wipe(down)">
                                      <p:cBhvr>
                                        <p:cTn id="77" dur="580">
                                          <p:stCondLst>
                                            <p:cond delay="0"/>
                                          </p:stCondLst>
                                        </p:cTn>
                                        <p:tgtEl>
                                          <p:spTgt spid="40961">
                                            <p:txEl>
                                              <p:pRg st="5" end="5"/>
                                            </p:txEl>
                                          </p:spTgt>
                                        </p:tgtEl>
                                      </p:cBhvr>
                                    </p:animEffect>
                                    <p:anim calcmode="lin" valueType="num">
                                      <p:cBhvr>
                                        <p:cTn id="78" dur="1822" tmFilter="0,0; 0.14,0.36; 0.43,0.73; 0.71,0.91; 1.0,1.0">
                                          <p:stCondLst>
                                            <p:cond delay="0"/>
                                          </p:stCondLst>
                                        </p:cTn>
                                        <p:tgtEl>
                                          <p:spTgt spid="40961">
                                            <p:txEl>
                                              <p:pRg st="5" end="5"/>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0961">
                                            <p:txEl>
                                              <p:pRg st="5" end="5"/>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0961">
                                            <p:txEl>
                                              <p:pRg st="5" end="5"/>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0961">
                                            <p:txEl>
                                              <p:pRg st="5" end="5"/>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0961">
                                            <p:txEl>
                                              <p:pRg st="5" end="5"/>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40961">
                                            <p:txEl>
                                              <p:pRg st="5" end="5"/>
                                            </p:txEl>
                                          </p:spTgt>
                                        </p:tgtEl>
                                      </p:cBhvr>
                                      <p:to x="100000" y="60000"/>
                                    </p:animScale>
                                    <p:animScale>
                                      <p:cBhvr>
                                        <p:cTn id="84" dur="166" decel="50000">
                                          <p:stCondLst>
                                            <p:cond delay="676"/>
                                          </p:stCondLst>
                                        </p:cTn>
                                        <p:tgtEl>
                                          <p:spTgt spid="40961">
                                            <p:txEl>
                                              <p:pRg st="5" end="5"/>
                                            </p:txEl>
                                          </p:spTgt>
                                        </p:tgtEl>
                                      </p:cBhvr>
                                      <p:to x="100000" y="100000"/>
                                    </p:animScale>
                                    <p:animScale>
                                      <p:cBhvr>
                                        <p:cTn id="85" dur="26">
                                          <p:stCondLst>
                                            <p:cond delay="1312"/>
                                          </p:stCondLst>
                                        </p:cTn>
                                        <p:tgtEl>
                                          <p:spTgt spid="40961">
                                            <p:txEl>
                                              <p:pRg st="5" end="5"/>
                                            </p:txEl>
                                          </p:spTgt>
                                        </p:tgtEl>
                                      </p:cBhvr>
                                      <p:to x="100000" y="80000"/>
                                    </p:animScale>
                                    <p:animScale>
                                      <p:cBhvr>
                                        <p:cTn id="86" dur="166" decel="50000">
                                          <p:stCondLst>
                                            <p:cond delay="1338"/>
                                          </p:stCondLst>
                                        </p:cTn>
                                        <p:tgtEl>
                                          <p:spTgt spid="40961">
                                            <p:txEl>
                                              <p:pRg st="5" end="5"/>
                                            </p:txEl>
                                          </p:spTgt>
                                        </p:tgtEl>
                                      </p:cBhvr>
                                      <p:to x="100000" y="100000"/>
                                    </p:animScale>
                                    <p:animScale>
                                      <p:cBhvr>
                                        <p:cTn id="87" dur="26">
                                          <p:stCondLst>
                                            <p:cond delay="1642"/>
                                          </p:stCondLst>
                                        </p:cTn>
                                        <p:tgtEl>
                                          <p:spTgt spid="40961">
                                            <p:txEl>
                                              <p:pRg st="5" end="5"/>
                                            </p:txEl>
                                          </p:spTgt>
                                        </p:tgtEl>
                                      </p:cBhvr>
                                      <p:to x="100000" y="90000"/>
                                    </p:animScale>
                                    <p:animScale>
                                      <p:cBhvr>
                                        <p:cTn id="88" dur="166" decel="50000">
                                          <p:stCondLst>
                                            <p:cond delay="1668"/>
                                          </p:stCondLst>
                                        </p:cTn>
                                        <p:tgtEl>
                                          <p:spTgt spid="40961">
                                            <p:txEl>
                                              <p:pRg st="5" end="5"/>
                                            </p:txEl>
                                          </p:spTgt>
                                        </p:tgtEl>
                                      </p:cBhvr>
                                      <p:to x="100000" y="100000"/>
                                    </p:animScale>
                                    <p:animScale>
                                      <p:cBhvr>
                                        <p:cTn id="89" dur="26">
                                          <p:stCondLst>
                                            <p:cond delay="1808"/>
                                          </p:stCondLst>
                                        </p:cTn>
                                        <p:tgtEl>
                                          <p:spTgt spid="40961">
                                            <p:txEl>
                                              <p:pRg st="5" end="5"/>
                                            </p:txEl>
                                          </p:spTgt>
                                        </p:tgtEl>
                                      </p:cBhvr>
                                      <p:to x="100000" y="95000"/>
                                    </p:animScale>
                                    <p:animScale>
                                      <p:cBhvr>
                                        <p:cTn id="90" dur="166" decel="50000">
                                          <p:stCondLst>
                                            <p:cond delay="1834"/>
                                          </p:stCondLst>
                                        </p:cTn>
                                        <p:tgtEl>
                                          <p:spTgt spid="40961">
                                            <p:txEl>
                                              <p:pRg st="5" end="5"/>
                                            </p:txEl>
                                          </p:spTgt>
                                        </p:tgtEl>
                                      </p:cBhvr>
                                      <p:to x="100000" y="100000"/>
                                    </p:animScale>
                                  </p:childTnLst>
                                </p:cTn>
                              </p:par>
                              <p:par>
                                <p:cTn id="91" presetID="26" presetClass="entr" presetSubtype="0" fill="hold" nodeType="withEffect">
                                  <p:stCondLst>
                                    <p:cond delay="0"/>
                                  </p:stCondLst>
                                  <p:childTnLst>
                                    <p:set>
                                      <p:cBhvr>
                                        <p:cTn id="92" dur="1" fill="hold">
                                          <p:stCondLst>
                                            <p:cond delay="0"/>
                                          </p:stCondLst>
                                        </p:cTn>
                                        <p:tgtEl>
                                          <p:spTgt spid="40961">
                                            <p:txEl>
                                              <p:pRg st="6" end="6"/>
                                            </p:txEl>
                                          </p:spTgt>
                                        </p:tgtEl>
                                        <p:attrNameLst>
                                          <p:attrName>style.visibility</p:attrName>
                                        </p:attrNameLst>
                                      </p:cBhvr>
                                      <p:to>
                                        <p:strVal val="visible"/>
                                      </p:to>
                                    </p:set>
                                    <p:animEffect transition="in" filter="wipe(down)">
                                      <p:cBhvr>
                                        <p:cTn id="93" dur="580">
                                          <p:stCondLst>
                                            <p:cond delay="0"/>
                                          </p:stCondLst>
                                        </p:cTn>
                                        <p:tgtEl>
                                          <p:spTgt spid="40961">
                                            <p:txEl>
                                              <p:pRg st="6" end="6"/>
                                            </p:txEl>
                                          </p:spTgt>
                                        </p:tgtEl>
                                      </p:cBhvr>
                                    </p:animEffect>
                                    <p:anim calcmode="lin" valueType="num">
                                      <p:cBhvr>
                                        <p:cTn id="94" dur="1822" tmFilter="0,0; 0.14,0.36; 0.43,0.73; 0.71,0.91; 1.0,1.0">
                                          <p:stCondLst>
                                            <p:cond delay="0"/>
                                          </p:stCondLst>
                                        </p:cTn>
                                        <p:tgtEl>
                                          <p:spTgt spid="40961">
                                            <p:txEl>
                                              <p:pRg st="6" end="6"/>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40961">
                                            <p:txEl>
                                              <p:pRg st="6" end="6"/>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40961">
                                            <p:txEl>
                                              <p:pRg st="6" end="6"/>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40961">
                                            <p:txEl>
                                              <p:pRg st="6" end="6"/>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40961">
                                            <p:txEl>
                                              <p:pRg st="6" end="6"/>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40961">
                                            <p:txEl>
                                              <p:pRg st="6" end="6"/>
                                            </p:txEl>
                                          </p:spTgt>
                                        </p:tgtEl>
                                      </p:cBhvr>
                                      <p:to x="100000" y="60000"/>
                                    </p:animScale>
                                    <p:animScale>
                                      <p:cBhvr>
                                        <p:cTn id="100" dur="166" decel="50000">
                                          <p:stCondLst>
                                            <p:cond delay="676"/>
                                          </p:stCondLst>
                                        </p:cTn>
                                        <p:tgtEl>
                                          <p:spTgt spid="40961">
                                            <p:txEl>
                                              <p:pRg st="6" end="6"/>
                                            </p:txEl>
                                          </p:spTgt>
                                        </p:tgtEl>
                                      </p:cBhvr>
                                      <p:to x="100000" y="100000"/>
                                    </p:animScale>
                                    <p:animScale>
                                      <p:cBhvr>
                                        <p:cTn id="101" dur="26">
                                          <p:stCondLst>
                                            <p:cond delay="1312"/>
                                          </p:stCondLst>
                                        </p:cTn>
                                        <p:tgtEl>
                                          <p:spTgt spid="40961">
                                            <p:txEl>
                                              <p:pRg st="6" end="6"/>
                                            </p:txEl>
                                          </p:spTgt>
                                        </p:tgtEl>
                                      </p:cBhvr>
                                      <p:to x="100000" y="80000"/>
                                    </p:animScale>
                                    <p:animScale>
                                      <p:cBhvr>
                                        <p:cTn id="102" dur="166" decel="50000">
                                          <p:stCondLst>
                                            <p:cond delay="1338"/>
                                          </p:stCondLst>
                                        </p:cTn>
                                        <p:tgtEl>
                                          <p:spTgt spid="40961">
                                            <p:txEl>
                                              <p:pRg st="6" end="6"/>
                                            </p:txEl>
                                          </p:spTgt>
                                        </p:tgtEl>
                                      </p:cBhvr>
                                      <p:to x="100000" y="100000"/>
                                    </p:animScale>
                                    <p:animScale>
                                      <p:cBhvr>
                                        <p:cTn id="103" dur="26">
                                          <p:stCondLst>
                                            <p:cond delay="1642"/>
                                          </p:stCondLst>
                                        </p:cTn>
                                        <p:tgtEl>
                                          <p:spTgt spid="40961">
                                            <p:txEl>
                                              <p:pRg st="6" end="6"/>
                                            </p:txEl>
                                          </p:spTgt>
                                        </p:tgtEl>
                                      </p:cBhvr>
                                      <p:to x="100000" y="90000"/>
                                    </p:animScale>
                                    <p:animScale>
                                      <p:cBhvr>
                                        <p:cTn id="104" dur="166" decel="50000">
                                          <p:stCondLst>
                                            <p:cond delay="1668"/>
                                          </p:stCondLst>
                                        </p:cTn>
                                        <p:tgtEl>
                                          <p:spTgt spid="40961">
                                            <p:txEl>
                                              <p:pRg st="6" end="6"/>
                                            </p:txEl>
                                          </p:spTgt>
                                        </p:tgtEl>
                                      </p:cBhvr>
                                      <p:to x="100000" y="100000"/>
                                    </p:animScale>
                                    <p:animScale>
                                      <p:cBhvr>
                                        <p:cTn id="105" dur="26">
                                          <p:stCondLst>
                                            <p:cond delay="1808"/>
                                          </p:stCondLst>
                                        </p:cTn>
                                        <p:tgtEl>
                                          <p:spTgt spid="40961">
                                            <p:txEl>
                                              <p:pRg st="6" end="6"/>
                                            </p:txEl>
                                          </p:spTgt>
                                        </p:tgtEl>
                                      </p:cBhvr>
                                      <p:to x="100000" y="95000"/>
                                    </p:animScale>
                                    <p:animScale>
                                      <p:cBhvr>
                                        <p:cTn id="106" dur="166" decel="50000">
                                          <p:stCondLst>
                                            <p:cond delay="1834"/>
                                          </p:stCondLst>
                                        </p:cTn>
                                        <p:tgtEl>
                                          <p:spTgt spid="40961">
                                            <p:txEl>
                                              <p:pRg st="6" end="6"/>
                                            </p:txEl>
                                          </p:spTgt>
                                        </p:tgtEl>
                                      </p:cBhvr>
                                      <p:to x="100000" y="100000"/>
                                    </p:animScale>
                                  </p:childTnLst>
                                </p:cTn>
                              </p:par>
                              <p:par>
                                <p:cTn id="107" presetID="26" presetClass="entr" presetSubtype="0" fill="hold" nodeType="withEffect">
                                  <p:stCondLst>
                                    <p:cond delay="0"/>
                                  </p:stCondLst>
                                  <p:childTnLst>
                                    <p:set>
                                      <p:cBhvr>
                                        <p:cTn id="108" dur="1" fill="hold">
                                          <p:stCondLst>
                                            <p:cond delay="0"/>
                                          </p:stCondLst>
                                        </p:cTn>
                                        <p:tgtEl>
                                          <p:spTgt spid="40961">
                                            <p:txEl>
                                              <p:pRg st="7" end="7"/>
                                            </p:txEl>
                                          </p:spTgt>
                                        </p:tgtEl>
                                        <p:attrNameLst>
                                          <p:attrName>style.visibility</p:attrName>
                                        </p:attrNameLst>
                                      </p:cBhvr>
                                      <p:to>
                                        <p:strVal val="visible"/>
                                      </p:to>
                                    </p:set>
                                    <p:animEffect transition="in" filter="wipe(down)">
                                      <p:cBhvr>
                                        <p:cTn id="109" dur="580">
                                          <p:stCondLst>
                                            <p:cond delay="0"/>
                                          </p:stCondLst>
                                        </p:cTn>
                                        <p:tgtEl>
                                          <p:spTgt spid="40961">
                                            <p:txEl>
                                              <p:pRg st="7" end="7"/>
                                            </p:txEl>
                                          </p:spTgt>
                                        </p:tgtEl>
                                      </p:cBhvr>
                                    </p:animEffect>
                                    <p:anim calcmode="lin" valueType="num">
                                      <p:cBhvr>
                                        <p:cTn id="110" dur="1822" tmFilter="0,0; 0.14,0.36; 0.43,0.73; 0.71,0.91; 1.0,1.0">
                                          <p:stCondLst>
                                            <p:cond delay="0"/>
                                          </p:stCondLst>
                                        </p:cTn>
                                        <p:tgtEl>
                                          <p:spTgt spid="40961">
                                            <p:txEl>
                                              <p:pRg st="7" end="7"/>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40961">
                                            <p:txEl>
                                              <p:pRg st="7" end="7"/>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40961">
                                            <p:txEl>
                                              <p:pRg st="7" end="7"/>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40961">
                                            <p:txEl>
                                              <p:pRg st="7" end="7"/>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40961">
                                            <p:txEl>
                                              <p:pRg st="7" end="7"/>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40961">
                                            <p:txEl>
                                              <p:pRg st="7" end="7"/>
                                            </p:txEl>
                                          </p:spTgt>
                                        </p:tgtEl>
                                      </p:cBhvr>
                                      <p:to x="100000" y="60000"/>
                                    </p:animScale>
                                    <p:animScale>
                                      <p:cBhvr>
                                        <p:cTn id="116" dur="166" decel="50000">
                                          <p:stCondLst>
                                            <p:cond delay="676"/>
                                          </p:stCondLst>
                                        </p:cTn>
                                        <p:tgtEl>
                                          <p:spTgt spid="40961">
                                            <p:txEl>
                                              <p:pRg st="7" end="7"/>
                                            </p:txEl>
                                          </p:spTgt>
                                        </p:tgtEl>
                                      </p:cBhvr>
                                      <p:to x="100000" y="100000"/>
                                    </p:animScale>
                                    <p:animScale>
                                      <p:cBhvr>
                                        <p:cTn id="117" dur="26">
                                          <p:stCondLst>
                                            <p:cond delay="1312"/>
                                          </p:stCondLst>
                                        </p:cTn>
                                        <p:tgtEl>
                                          <p:spTgt spid="40961">
                                            <p:txEl>
                                              <p:pRg st="7" end="7"/>
                                            </p:txEl>
                                          </p:spTgt>
                                        </p:tgtEl>
                                      </p:cBhvr>
                                      <p:to x="100000" y="80000"/>
                                    </p:animScale>
                                    <p:animScale>
                                      <p:cBhvr>
                                        <p:cTn id="118" dur="166" decel="50000">
                                          <p:stCondLst>
                                            <p:cond delay="1338"/>
                                          </p:stCondLst>
                                        </p:cTn>
                                        <p:tgtEl>
                                          <p:spTgt spid="40961">
                                            <p:txEl>
                                              <p:pRg st="7" end="7"/>
                                            </p:txEl>
                                          </p:spTgt>
                                        </p:tgtEl>
                                      </p:cBhvr>
                                      <p:to x="100000" y="100000"/>
                                    </p:animScale>
                                    <p:animScale>
                                      <p:cBhvr>
                                        <p:cTn id="119" dur="26">
                                          <p:stCondLst>
                                            <p:cond delay="1642"/>
                                          </p:stCondLst>
                                        </p:cTn>
                                        <p:tgtEl>
                                          <p:spTgt spid="40961">
                                            <p:txEl>
                                              <p:pRg st="7" end="7"/>
                                            </p:txEl>
                                          </p:spTgt>
                                        </p:tgtEl>
                                      </p:cBhvr>
                                      <p:to x="100000" y="90000"/>
                                    </p:animScale>
                                    <p:animScale>
                                      <p:cBhvr>
                                        <p:cTn id="120" dur="166" decel="50000">
                                          <p:stCondLst>
                                            <p:cond delay="1668"/>
                                          </p:stCondLst>
                                        </p:cTn>
                                        <p:tgtEl>
                                          <p:spTgt spid="40961">
                                            <p:txEl>
                                              <p:pRg st="7" end="7"/>
                                            </p:txEl>
                                          </p:spTgt>
                                        </p:tgtEl>
                                      </p:cBhvr>
                                      <p:to x="100000" y="100000"/>
                                    </p:animScale>
                                    <p:animScale>
                                      <p:cBhvr>
                                        <p:cTn id="121" dur="26">
                                          <p:stCondLst>
                                            <p:cond delay="1808"/>
                                          </p:stCondLst>
                                        </p:cTn>
                                        <p:tgtEl>
                                          <p:spTgt spid="40961">
                                            <p:txEl>
                                              <p:pRg st="7" end="7"/>
                                            </p:txEl>
                                          </p:spTgt>
                                        </p:tgtEl>
                                      </p:cBhvr>
                                      <p:to x="100000" y="95000"/>
                                    </p:animScale>
                                    <p:animScale>
                                      <p:cBhvr>
                                        <p:cTn id="122" dur="166" decel="50000">
                                          <p:stCondLst>
                                            <p:cond delay="1834"/>
                                          </p:stCondLst>
                                        </p:cTn>
                                        <p:tgtEl>
                                          <p:spTgt spid="40961">
                                            <p:txEl>
                                              <p:pRg st="7" end="7"/>
                                            </p:txEl>
                                          </p:spTgt>
                                        </p:tgtEl>
                                      </p:cBhvr>
                                      <p:to x="100000" y="100000"/>
                                    </p:animScale>
                                  </p:childTnLst>
                                </p:cTn>
                              </p:par>
                              <p:par>
                                <p:cTn id="123" presetID="26" presetClass="entr" presetSubtype="0" fill="hold" nodeType="withEffect">
                                  <p:stCondLst>
                                    <p:cond delay="0"/>
                                  </p:stCondLst>
                                  <p:childTnLst>
                                    <p:set>
                                      <p:cBhvr>
                                        <p:cTn id="124" dur="1" fill="hold">
                                          <p:stCondLst>
                                            <p:cond delay="0"/>
                                          </p:stCondLst>
                                        </p:cTn>
                                        <p:tgtEl>
                                          <p:spTgt spid="40961">
                                            <p:txEl>
                                              <p:pRg st="8" end="8"/>
                                            </p:txEl>
                                          </p:spTgt>
                                        </p:tgtEl>
                                        <p:attrNameLst>
                                          <p:attrName>style.visibility</p:attrName>
                                        </p:attrNameLst>
                                      </p:cBhvr>
                                      <p:to>
                                        <p:strVal val="visible"/>
                                      </p:to>
                                    </p:set>
                                    <p:animEffect transition="in" filter="wipe(down)">
                                      <p:cBhvr>
                                        <p:cTn id="125" dur="580">
                                          <p:stCondLst>
                                            <p:cond delay="0"/>
                                          </p:stCondLst>
                                        </p:cTn>
                                        <p:tgtEl>
                                          <p:spTgt spid="40961">
                                            <p:txEl>
                                              <p:pRg st="8" end="8"/>
                                            </p:txEl>
                                          </p:spTgt>
                                        </p:tgtEl>
                                      </p:cBhvr>
                                    </p:animEffect>
                                    <p:anim calcmode="lin" valueType="num">
                                      <p:cBhvr>
                                        <p:cTn id="126" dur="1822" tmFilter="0,0; 0.14,0.36; 0.43,0.73; 0.71,0.91; 1.0,1.0">
                                          <p:stCondLst>
                                            <p:cond delay="0"/>
                                          </p:stCondLst>
                                        </p:cTn>
                                        <p:tgtEl>
                                          <p:spTgt spid="40961">
                                            <p:txEl>
                                              <p:pRg st="8" end="8"/>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40961">
                                            <p:txEl>
                                              <p:pRg st="8" end="8"/>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40961">
                                            <p:txEl>
                                              <p:pRg st="8" end="8"/>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40961">
                                            <p:txEl>
                                              <p:pRg st="8" end="8"/>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40961">
                                            <p:txEl>
                                              <p:pRg st="8" end="8"/>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40961">
                                            <p:txEl>
                                              <p:pRg st="8" end="8"/>
                                            </p:txEl>
                                          </p:spTgt>
                                        </p:tgtEl>
                                      </p:cBhvr>
                                      <p:to x="100000" y="60000"/>
                                    </p:animScale>
                                    <p:animScale>
                                      <p:cBhvr>
                                        <p:cTn id="132" dur="166" decel="50000">
                                          <p:stCondLst>
                                            <p:cond delay="676"/>
                                          </p:stCondLst>
                                        </p:cTn>
                                        <p:tgtEl>
                                          <p:spTgt spid="40961">
                                            <p:txEl>
                                              <p:pRg st="8" end="8"/>
                                            </p:txEl>
                                          </p:spTgt>
                                        </p:tgtEl>
                                      </p:cBhvr>
                                      <p:to x="100000" y="100000"/>
                                    </p:animScale>
                                    <p:animScale>
                                      <p:cBhvr>
                                        <p:cTn id="133" dur="26">
                                          <p:stCondLst>
                                            <p:cond delay="1312"/>
                                          </p:stCondLst>
                                        </p:cTn>
                                        <p:tgtEl>
                                          <p:spTgt spid="40961">
                                            <p:txEl>
                                              <p:pRg st="8" end="8"/>
                                            </p:txEl>
                                          </p:spTgt>
                                        </p:tgtEl>
                                      </p:cBhvr>
                                      <p:to x="100000" y="80000"/>
                                    </p:animScale>
                                    <p:animScale>
                                      <p:cBhvr>
                                        <p:cTn id="134" dur="166" decel="50000">
                                          <p:stCondLst>
                                            <p:cond delay="1338"/>
                                          </p:stCondLst>
                                        </p:cTn>
                                        <p:tgtEl>
                                          <p:spTgt spid="40961">
                                            <p:txEl>
                                              <p:pRg st="8" end="8"/>
                                            </p:txEl>
                                          </p:spTgt>
                                        </p:tgtEl>
                                      </p:cBhvr>
                                      <p:to x="100000" y="100000"/>
                                    </p:animScale>
                                    <p:animScale>
                                      <p:cBhvr>
                                        <p:cTn id="135" dur="26">
                                          <p:stCondLst>
                                            <p:cond delay="1642"/>
                                          </p:stCondLst>
                                        </p:cTn>
                                        <p:tgtEl>
                                          <p:spTgt spid="40961">
                                            <p:txEl>
                                              <p:pRg st="8" end="8"/>
                                            </p:txEl>
                                          </p:spTgt>
                                        </p:tgtEl>
                                      </p:cBhvr>
                                      <p:to x="100000" y="90000"/>
                                    </p:animScale>
                                    <p:animScale>
                                      <p:cBhvr>
                                        <p:cTn id="136" dur="166" decel="50000">
                                          <p:stCondLst>
                                            <p:cond delay="1668"/>
                                          </p:stCondLst>
                                        </p:cTn>
                                        <p:tgtEl>
                                          <p:spTgt spid="40961">
                                            <p:txEl>
                                              <p:pRg st="8" end="8"/>
                                            </p:txEl>
                                          </p:spTgt>
                                        </p:tgtEl>
                                      </p:cBhvr>
                                      <p:to x="100000" y="100000"/>
                                    </p:animScale>
                                    <p:animScale>
                                      <p:cBhvr>
                                        <p:cTn id="137" dur="26">
                                          <p:stCondLst>
                                            <p:cond delay="1808"/>
                                          </p:stCondLst>
                                        </p:cTn>
                                        <p:tgtEl>
                                          <p:spTgt spid="40961">
                                            <p:txEl>
                                              <p:pRg st="8" end="8"/>
                                            </p:txEl>
                                          </p:spTgt>
                                        </p:tgtEl>
                                      </p:cBhvr>
                                      <p:to x="100000" y="95000"/>
                                    </p:animScale>
                                    <p:animScale>
                                      <p:cBhvr>
                                        <p:cTn id="138" dur="166" decel="50000">
                                          <p:stCondLst>
                                            <p:cond delay="1834"/>
                                          </p:stCondLst>
                                        </p:cTn>
                                        <p:tgtEl>
                                          <p:spTgt spid="40961">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esktop\سكرابز 2\سكربز جاهز\get-7-2010-sez_ae_cn5ncg2o.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1643042" y="1142984"/>
            <a:ext cx="5786462" cy="4893647"/>
          </a:xfrm>
          <a:prstGeom prst="rect">
            <a:avLst/>
          </a:prstGeom>
        </p:spPr>
        <p:txBody>
          <a:bodyPr wrap="square">
            <a:spAutoFit/>
          </a:bodyPr>
          <a:lstStyle/>
          <a:p>
            <a:pPr lvl="0" eaLnBrk="0" fontAlgn="base" hangingPunct="0">
              <a:spcBef>
                <a:spcPct val="0"/>
              </a:spcBef>
              <a:spcAft>
                <a:spcPct val="0"/>
              </a:spcAft>
              <a:tabLst>
                <a:tab pos="914400" algn="l"/>
              </a:tabLst>
            </a:pPr>
            <a:r>
              <a:rPr lang="ar-SA" sz="2400" b="1" dirty="0" smtClean="0">
                <a:solidFill>
                  <a:schemeClr val="accent5">
                    <a:lumMod val="75000"/>
                  </a:schemeClr>
                </a:solidFill>
                <a:latin typeface="Arial Unicode MS" pitchFamily="34" charset="-128"/>
                <a:ea typeface="Arial Unicode MS" pitchFamily="34" charset="-128"/>
                <a:cs typeface="Arial Unicode MS" pitchFamily="34" charset="-128"/>
              </a:rPr>
              <a:t>الخطوة الثانية : </a:t>
            </a:r>
            <a:r>
              <a:rPr lang="ar-SA" sz="2000" b="1" dirty="0" smtClean="0">
                <a:latin typeface="Calibri" pitchFamily="34" charset="0"/>
                <a:ea typeface="Calibri" pitchFamily="34" charset="0"/>
                <a:cs typeface="Arial" pitchFamily="34" charset="0"/>
              </a:rPr>
              <a:t>التجميع </a:t>
            </a:r>
            <a:r>
              <a:rPr lang="en-US" sz="2000" b="1" dirty="0" smtClean="0">
                <a:latin typeface="Arial" pitchFamily="34" charset="0"/>
                <a:ea typeface="Calibri" pitchFamily="34" charset="0"/>
                <a:cs typeface="Arial" pitchFamily="34" charset="0"/>
              </a:rPr>
              <a:t>grouping</a:t>
            </a:r>
            <a:endParaRPr lang="en-US" sz="1050" b="1" dirty="0" smtClean="0">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latin typeface="Calibri" pitchFamily="34" charset="0"/>
                <a:ea typeface="Calibri" pitchFamily="34" charset="0"/>
                <a:cs typeface="Arial" pitchFamily="34" charset="0"/>
              </a:rPr>
              <a:t>بينما يجمع التلاميذ المعلومات وفقاً للتشابه والعلاقات فإنهم يدخلون أنفسهم في عملية ملاحظة التشابه والإختلاف بين خواص الأشياء أو العلاقة بينهما كما تؤدي هذه الخطوة الى الحصول على أسباب وراء عملية التجميع والتي تساعد التلاميذ على توضيح تبريراتهم لأنفسهم وللآخرين والسماح الى التلاميذ الآخرين زيادة عناصر المجموعة التي كونها الآخرون وتمكين المدرسين من فهم تركيبة التلاميذ المعرفية الإدراكية</a:t>
            </a:r>
          </a:p>
          <a:p>
            <a:pPr lvl="0" eaLnBrk="0" fontAlgn="base" hangingPunct="0">
              <a:spcBef>
                <a:spcPct val="0"/>
              </a:spcBef>
              <a:spcAft>
                <a:spcPct val="0"/>
              </a:spcAft>
              <a:tabLst>
                <a:tab pos="914400" algn="l"/>
              </a:tabLst>
            </a:pPr>
            <a:r>
              <a:rPr lang="ar-SA" sz="2400" b="1" dirty="0" smtClean="0">
                <a:solidFill>
                  <a:schemeClr val="accent5">
                    <a:lumMod val="75000"/>
                  </a:schemeClr>
                </a:solidFill>
                <a:latin typeface="Arial Unicode MS" pitchFamily="34" charset="-128"/>
                <a:ea typeface="Arial Unicode MS" pitchFamily="34" charset="-128"/>
                <a:cs typeface="Arial Unicode MS" pitchFamily="34" charset="-128"/>
              </a:rPr>
              <a:t>الخطوة الثالثة: </a:t>
            </a:r>
            <a:r>
              <a:rPr lang="ar-SA" sz="2000" b="1" dirty="0" smtClean="0">
                <a:latin typeface="Calibri" pitchFamily="34" charset="0"/>
                <a:ea typeface="Calibri" pitchFamily="34" charset="0"/>
                <a:cs typeface="Arial" pitchFamily="34" charset="0"/>
              </a:rPr>
              <a:t>العنونة : القدرة على إيجاد كلمة أو مقطع من الكلمات للتعبير عن علاقة تعبر عن عملية تركيب وتشكيل علاقات مجددة </a:t>
            </a:r>
            <a:endParaRPr lang="en-US" sz="1050" b="1" dirty="0" smtClean="0">
              <a:latin typeface="Arial" pitchFamily="34" charset="0"/>
              <a:cs typeface="Arial" pitchFamily="34" charset="0"/>
            </a:endParaRPr>
          </a:p>
          <a:p>
            <a:pPr lvl="0" eaLnBrk="0" fontAlgn="base" hangingPunct="0">
              <a:spcBef>
                <a:spcPct val="0"/>
              </a:spcBef>
              <a:spcAft>
                <a:spcPct val="0"/>
              </a:spcAft>
              <a:tabLst>
                <a:tab pos="914400" algn="l"/>
              </a:tabLst>
            </a:pPr>
            <a:r>
              <a:rPr lang="ar-SA" sz="2400" b="1" dirty="0" smtClean="0">
                <a:solidFill>
                  <a:schemeClr val="accent5">
                    <a:lumMod val="75000"/>
                  </a:schemeClr>
                </a:solidFill>
                <a:latin typeface="Arial Unicode MS" pitchFamily="34" charset="-128"/>
                <a:ea typeface="Arial Unicode MS" pitchFamily="34" charset="-128"/>
                <a:cs typeface="Arial Unicode MS" pitchFamily="34" charset="-128"/>
              </a:rPr>
              <a:t>الخطوة الرابعة : </a:t>
            </a:r>
            <a:r>
              <a:rPr lang="ar-SA" sz="2000" b="1" dirty="0" smtClean="0">
                <a:latin typeface="Calibri" pitchFamily="34" charset="0"/>
                <a:ea typeface="Calibri" pitchFamily="34" charset="0"/>
                <a:cs typeface="Arial" pitchFamily="34" charset="0"/>
              </a:rPr>
              <a:t>التصنيف ضمن فئة أكبر (التقليص)</a:t>
            </a:r>
            <a:endParaRPr lang="en-US" sz="1050" b="1" dirty="0" smtClean="0">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latin typeface="Calibri" pitchFamily="34" charset="0"/>
                <a:ea typeface="Calibri" pitchFamily="34" charset="0"/>
                <a:cs typeface="Arial" pitchFamily="34" charset="0"/>
              </a:rPr>
              <a:t>الهدف من هذه الخطوة هو استكشاف علاقات جديدة بين الأشياء أو الظواهر أو المعلومات أو العناوين وتهدف هذه العملية الوصول الى مفاهيم أعلى وأكثر تجريداً وتعميماً </a:t>
            </a:r>
            <a:endParaRPr lang="en-US" sz="1050" b="1" dirty="0" smtClean="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80">
                                          <p:stCondLst>
                                            <p:cond delay="0"/>
                                          </p:stCondLst>
                                        </p:cTn>
                                        <p:tgtEl>
                                          <p:spTgt spid="3">
                                            <p:txEl>
                                              <p:pRg st="2" end="2"/>
                                            </p:txEl>
                                          </p:spTgt>
                                        </p:tgtEl>
                                      </p:cBhvr>
                                    </p:animEffect>
                                    <p:anim calcmode="lin" valueType="num">
                                      <p:cBhvr>
                                        <p:cTn id="3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2" end="2"/>
                                            </p:txEl>
                                          </p:spTgt>
                                        </p:tgtEl>
                                      </p:cBhvr>
                                      <p:to x="100000" y="60000"/>
                                    </p:animScale>
                                    <p:animScale>
                                      <p:cBhvr>
                                        <p:cTn id="40" dur="166" decel="50000">
                                          <p:stCondLst>
                                            <p:cond delay="676"/>
                                          </p:stCondLst>
                                        </p:cTn>
                                        <p:tgtEl>
                                          <p:spTgt spid="3">
                                            <p:txEl>
                                              <p:pRg st="2" end="2"/>
                                            </p:txEl>
                                          </p:spTgt>
                                        </p:tgtEl>
                                      </p:cBhvr>
                                      <p:to x="100000" y="100000"/>
                                    </p:animScale>
                                    <p:animScale>
                                      <p:cBhvr>
                                        <p:cTn id="41" dur="26">
                                          <p:stCondLst>
                                            <p:cond delay="1312"/>
                                          </p:stCondLst>
                                        </p:cTn>
                                        <p:tgtEl>
                                          <p:spTgt spid="3">
                                            <p:txEl>
                                              <p:pRg st="2" end="2"/>
                                            </p:txEl>
                                          </p:spTgt>
                                        </p:tgtEl>
                                      </p:cBhvr>
                                      <p:to x="100000" y="80000"/>
                                    </p:animScale>
                                    <p:animScale>
                                      <p:cBhvr>
                                        <p:cTn id="42" dur="166" decel="50000">
                                          <p:stCondLst>
                                            <p:cond delay="1338"/>
                                          </p:stCondLst>
                                        </p:cTn>
                                        <p:tgtEl>
                                          <p:spTgt spid="3">
                                            <p:txEl>
                                              <p:pRg st="2" end="2"/>
                                            </p:txEl>
                                          </p:spTgt>
                                        </p:tgtEl>
                                      </p:cBhvr>
                                      <p:to x="100000" y="100000"/>
                                    </p:animScale>
                                    <p:animScale>
                                      <p:cBhvr>
                                        <p:cTn id="43" dur="26">
                                          <p:stCondLst>
                                            <p:cond delay="1642"/>
                                          </p:stCondLst>
                                        </p:cTn>
                                        <p:tgtEl>
                                          <p:spTgt spid="3">
                                            <p:txEl>
                                              <p:pRg st="2" end="2"/>
                                            </p:txEl>
                                          </p:spTgt>
                                        </p:tgtEl>
                                      </p:cBhvr>
                                      <p:to x="100000" y="90000"/>
                                    </p:animScale>
                                    <p:animScale>
                                      <p:cBhvr>
                                        <p:cTn id="44" dur="166" decel="50000">
                                          <p:stCondLst>
                                            <p:cond delay="1668"/>
                                          </p:stCondLst>
                                        </p:cTn>
                                        <p:tgtEl>
                                          <p:spTgt spid="3">
                                            <p:txEl>
                                              <p:pRg st="2" end="2"/>
                                            </p:txEl>
                                          </p:spTgt>
                                        </p:tgtEl>
                                      </p:cBhvr>
                                      <p:to x="100000" y="100000"/>
                                    </p:animScale>
                                    <p:animScale>
                                      <p:cBhvr>
                                        <p:cTn id="45" dur="26">
                                          <p:stCondLst>
                                            <p:cond delay="1808"/>
                                          </p:stCondLst>
                                        </p:cTn>
                                        <p:tgtEl>
                                          <p:spTgt spid="3">
                                            <p:txEl>
                                              <p:pRg st="2" end="2"/>
                                            </p:txEl>
                                          </p:spTgt>
                                        </p:tgtEl>
                                      </p:cBhvr>
                                      <p:to x="100000" y="95000"/>
                                    </p:animScale>
                                    <p:animScale>
                                      <p:cBhvr>
                                        <p:cTn id="46" dur="166" decel="50000">
                                          <p:stCondLst>
                                            <p:cond delay="1834"/>
                                          </p:stCondLst>
                                        </p:cTn>
                                        <p:tgtEl>
                                          <p:spTgt spid="3">
                                            <p:txEl>
                                              <p:pRg st="2" end="2"/>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wipe(down)">
                                      <p:cBhvr>
                                        <p:cTn id="51" dur="580">
                                          <p:stCondLst>
                                            <p:cond delay="0"/>
                                          </p:stCondLst>
                                        </p:cTn>
                                        <p:tgtEl>
                                          <p:spTgt spid="3">
                                            <p:txEl>
                                              <p:pRg st="3" end="3"/>
                                            </p:txEl>
                                          </p:spTgt>
                                        </p:tgtEl>
                                      </p:cBhvr>
                                    </p:animEffect>
                                    <p:anim calcmode="lin" valueType="num">
                                      <p:cBhvr>
                                        <p:cTn id="5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3" end="3"/>
                                            </p:txEl>
                                          </p:spTgt>
                                        </p:tgtEl>
                                      </p:cBhvr>
                                      <p:to x="100000" y="60000"/>
                                    </p:animScale>
                                    <p:animScale>
                                      <p:cBhvr>
                                        <p:cTn id="58" dur="166" decel="50000">
                                          <p:stCondLst>
                                            <p:cond delay="676"/>
                                          </p:stCondLst>
                                        </p:cTn>
                                        <p:tgtEl>
                                          <p:spTgt spid="3">
                                            <p:txEl>
                                              <p:pRg st="3" end="3"/>
                                            </p:txEl>
                                          </p:spTgt>
                                        </p:tgtEl>
                                      </p:cBhvr>
                                      <p:to x="100000" y="100000"/>
                                    </p:animScale>
                                    <p:animScale>
                                      <p:cBhvr>
                                        <p:cTn id="59" dur="26">
                                          <p:stCondLst>
                                            <p:cond delay="1312"/>
                                          </p:stCondLst>
                                        </p:cTn>
                                        <p:tgtEl>
                                          <p:spTgt spid="3">
                                            <p:txEl>
                                              <p:pRg st="3" end="3"/>
                                            </p:txEl>
                                          </p:spTgt>
                                        </p:tgtEl>
                                      </p:cBhvr>
                                      <p:to x="100000" y="80000"/>
                                    </p:animScale>
                                    <p:animScale>
                                      <p:cBhvr>
                                        <p:cTn id="60" dur="166" decel="50000">
                                          <p:stCondLst>
                                            <p:cond delay="1338"/>
                                          </p:stCondLst>
                                        </p:cTn>
                                        <p:tgtEl>
                                          <p:spTgt spid="3">
                                            <p:txEl>
                                              <p:pRg st="3" end="3"/>
                                            </p:txEl>
                                          </p:spTgt>
                                        </p:tgtEl>
                                      </p:cBhvr>
                                      <p:to x="100000" y="100000"/>
                                    </p:animScale>
                                    <p:animScale>
                                      <p:cBhvr>
                                        <p:cTn id="61" dur="26">
                                          <p:stCondLst>
                                            <p:cond delay="1642"/>
                                          </p:stCondLst>
                                        </p:cTn>
                                        <p:tgtEl>
                                          <p:spTgt spid="3">
                                            <p:txEl>
                                              <p:pRg st="3" end="3"/>
                                            </p:txEl>
                                          </p:spTgt>
                                        </p:tgtEl>
                                      </p:cBhvr>
                                      <p:to x="100000" y="90000"/>
                                    </p:animScale>
                                    <p:animScale>
                                      <p:cBhvr>
                                        <p:cTn id="62" dur="166" decel="50000">
                                          <p:stCondLst>
                                            <p:cond delay="1668"/>
                                          </p:stCondLst>
                                        </p:cTn>
                                        <p:tgtEl>
                                          <p:spTgt spid="3">
                                            <p:txEl>
                                              <p:pRg st="3" end="3"/>
                                            </p:txEl>
                                          </p:spTgt>
                                        </p:tgtEl>
                                      </p:cBhvr>
                                      <p:to x="100000" y="100000"/>
                                    </p:animScale>
                                    <p:animScale>
                                      <p:cBhvr>
                                        <p:cTn id="63" dur="26">
                                          <p:stCondLst>
                                            <p:cond delay="1808"/>
                                          </p:stCondLst>
                                        </p:cTn>
                                        <p:tgtEl>
                                          <p:spTgt spid="3">
                                            <p:txEl>
                                              <p:pRg st="3" end="3"/>
                                            </p:txEl>
                                          </p:spTgt>
                                        </p:tgtEl>
                                      </p:cBhvr>
                                      <p:to x="100000" y="95000"/>
                                    </p:animScale>
                                    <p:animScale>
                                      <p:cBhvr>
                                        <p:cTn id="64" dur="166" decel="50000">
                                          <p:stCondLst>
                                            <p:cond delay="1834"/>
                                          </p:stCondLst>
                                        </p:cTn>
                                        <p:tgtEl>
                                          <p:spTgt spid="3">
                                            <p:txEl>
                                              <p:pRg st="3" end="3"/>
                                            </p:txEl>
                                          </p:spTgt>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wipe(down)">
                                      <p:cBhvr>
                                        <p:cTn id="67" dur="580">
                                          <p:stCondLst>
                                            <p:cond delay="0"/>
                                          </p:stCondLst>
                                        </p:cTn>
                                        <p:tgtEl>
                                          <p:spTgt spid="3">
                                            <p:txEl>
                                              <p:pRg st="4" end="4"/>
                                            </p:txEl>
                                          </p:spTgt>
                                        </p:tgtEl>
                                      </p:cBhvr>
                                    </p:animEffect>
                                    <p:anim calcmode="lin" valueType="num">
                                      <p:cBhvr>
                                        <p:cTn id="6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4" end="4"/>
                                            </p:txEl>
                                          </p:spTgt>
                                        </p:tgtEl>
                                      </p:cBhvr>
                                      <p:to x="100000" y="60000"/>
                                    </p:animScale>
                                    <p:animScale>
                                      <p:cBhvr>
                                        <p:cTn id="74" dur="166" decel="50000">
                                          <p:stCondLst>
                                            <p:cond delay="676"/>
                                          </p:stCondLst>
                                        </p:cTn>
                                        <p:tgtEl>
                                          <p:spTgt spid="3">
                                            <p:txEl>
                                              <p:pRg st="4" end="4"/>
                                            </p:txEl>
                                          </p:spTgt>
                                        </p:tgtEl>
                                      </p:cBhvr>
                                      <p:to x="100000" y="100000"/>
                                    </p:animScale>
                                    <p:animScale>
                                      <p:cBhvr>
                                        <p:cTn id="75" dur="26">
                                          <p:stCondLst>
                                            <p:cond delay="1312"/>
                                          </p:stCondLst>
                                        </p:cTn>
                                        <p:tgtEl>
                                          <p:spTgt spid="3">
                                            <p:txEl>
                                              <p:pRg st="4" end="4"/>
                                            </p:txEl>
                                          </p:spTgt>
                                        </p:tgtEl>
                                      </p:cBhvr>
                                      <p:to x="100000" y="80000"/>
                                    </p:animScale>
                                    <p:animScale>
                                      <p:cBhvr>
                                        <p:cTn id="76" dur="166" decel="50000">
                                          <p:stCondLst>
                                            <p:cond delay="1338"/>
                                          </p:stCondLst>
                                        </p:cTn>
                                        <p:tgtEl>
                                          <p:spTgt spid="3">
                                            <p:txEl>
                                              <p:pRg st="4" end="4"/>
                                            </p:txEl>
                                          </p:spTgt>
                                        </p:tgtEl>
                                      </p:cBhvr>
                                      <p:to x="100000" y="100000"/>
                                    </p:animScale>
                                    <p:animScale>
                                      <p:cBhvr>
                                        <p:cTn id="77" dur="26">
                                          <p:stCondLst>
                                            <p:cond delay="1642"/>
                                          </p:stCondLst>
                                        </p:cTn>
                                        <p:tgtEl>
                                          <p:spTgt spid="3">
                                            <p:txEl>
                                              <p:pRg st="4" end="4"/>
                                            </p:txEl>
                                          </p:spTgt>
                                        </p:tgtEl>
                                      </p:cBhvr>
                                      <p:to x="100000" y="90000"/>
                                    </p:animScale>
                                    <p:animScale>
                                      <p:cBhvr>
                                        <p:cTn id="78" dur="166" decel="50000">
                                          <p:stCondLst>
                                            <p:cond delay="1668"/>
                                          </p:stCondLst>
                                        </p:cTn>
                                        <p:tgtEl>
                                          <p:spTgt spid="3">
                                            <p:txEl>
                                              <p:pRg st="4" end="4"/>
                                            </p:txEl>
                                          </p:spTgt>
                                        </p:tgtEl>
                                      </p:cBhvr>
                                      <p:to x="100000" y="100000"/>
                                    </p:animScale>
                                    <p:animScale>
                                      <p:cBhvr>
                                        <p:cTn id="79" dur="26">
                                          <p:stCondLst>
                                            <p:cond delay="1808"/>
                                          </p:stCondLst>
                                        </p:cTn>
                                        <p:tgtEl>
                                          <p:spTgt spid="3">
                                            <p:txEl>
                                              <p:pRg st="4" end="4"/>
                                            </p:txEl>
                                          </p:spTgt>
                                        </p:tgtEl>
                                      </p:cBhvr>
                                      <p:to x="100000" y="95000"/>
                                    </p:animScale>
                                    <p:animScale>
                                      <p:cBhvr>
                                        <p:cTn id="8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HP\Desktop\سكرابز 2\سكربز جاهز\1653738o31sjg5ub8.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pic>
        <p:nvPicPr>
          <p:cNvPr id="8195" name="Picture 3" descr="C:\Users\HP\Desktop\سكرابز 2\سكربز جاهز\1653738o31sjg5ub8.gif"/>
          <p:cNvPicPr>
            <a:picLocks noChangeAspect="1" noChangeArrowheads="1" noCrop="1"/>
          </p:cNvPicPr>
          <p:nvPr/>
        </p:nvPicPr>
        <p:blipFill>
          <a:blip r:embed="rId2" cstate="print">
            <a:lum bright="10000"/>
          </a:blip>
          <a:srcRect/>
          <a:stretch>
            <a:fillRect/>
          </a:stretch>
        </p:blipFill>
        <p:spPr bwMode="auto">
          <a:xfrm>
            <a:off x="785787" y="642918"/>
            <a:ext cx="7358114" cy="5715016"/>
          </a:xfrm>
          <a:prstGeom prst="rect">
            <a:avLst/>
          </a:prstGeom>
          <a:noFill/>
          <a:effectLst>
            <a:softEdge rad="317500"/>
          </a:effectLst>
        </p:spPr>
      </p:pic>
      <p:sp>
        <p:nvSpPr>
          <p:cNvPr id="3" name="مستطيل 2"/>
          <p:cNvSpPr/>
          <p:nvPr/>
        </p:nvSpPr>
        <p:spPr>
          <a:xfrm>
            <a:off x="1428728" y="1142984"/>
            <a:ext cx="6286512" cy="3600986"/>
          </a:xfrm>
          <a:prstGeom prst="rect">
            <a:avLst/>
          </a:prstGeom>
        </p:spPr>
        <p:txBody>
          <a:bodyPr wrap="square">
            <a:spAutoFit/>
          </a:bodyPr>
          <a:lstStyle/>
          <a:p>
            <a:pPr lvl="0" eaLnBrk="0" fontAlgn="base" hangingPunct="0">
              <a:spcBef>
                <a:spcPct val="0"/>
              </a:spcBef>
              <a:spcAft>
                <a:spcPct val="0"/>
              </a:spcAft>
              <a:tabLst>
                <a:tab pos="914400" algn="l"/>
              </a:tabLst>
            </a:pPr>
            <a:r>
              <a:rPr lang="ar-SA" sz="2800" b="1" dirty="0" smtClean="0">
                <a:latin typeface="Calibri" pitchFamily="34" charset="0"/>
                <a:ea typeface="Calibri" pitchFamily="34" charset="0"/>
                <a:cs typeface="Arial" pitchFamily="34" charset="0"/>
              </a:rPr>
              <a:t>الثانية </a:t>
            </a:r>
            <a:r>
              <a:rPr lang="ar-SA" sz="2800" b="1" dirty="0" err="1" smtClean="0">
                <a:latin typeface="Calibri" pitchFamily="34" charset="0"/>
                <a:ea typeface="Calibri" pitchFamily="34" charset="0"/>
                <a:cs typeface="Arial" pitchFamily="34" charset="0"/>
              </a:rPr>
              <a:t>استراتيجية</a:t>
            </a:r>
            <a:r>
              <a:rPr lang="ar-SA" sz="2800" b="1" dirty="0" smtClean="0">
                <a:latin typeface="Calibri" pitchFamily="34" charset="0"/>
                <a:ea typeface="Calibri" pitchFamily="34" charset="0"/>
                <a:cs typeface="Arial" pitchFamily="34" charset="0"/>
              </a:rPr>
              <a:t> حل الخلاف (الصراع)</a:t>
            </a:r>
            <a:endParaRPr lang="en-US" sz="1200" b="1" dirty="0" smtClean="0">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latin typeface="Calibri" pitchFamily="34" charset="0"/>
                <a:ea typeface="Calibri" pitchFamily="34" charset="0"/>
                <a:cs typeface="Arial" pitchFamily="34" charset="0"/>
              </a:rPr>
              <a:t>الهدف: تهدف </a:t>
            </a:r>
            <a:r>
              <a:rPr lang="ar-SA" sz="2000" b="1" dirty="0" err="1" smtClean="0">
                <a:latin typeface="Calibri" pitchFamily="34" charset="0"/>
                <a:ea typeface="Calibri" pitchFamily="34" charset="0"/>
                <a:cs typeface="Arial" pitchFamily="34" charset="0"/>
              </a:rPr>
              <a:t>الاستراتيجية</a:t>
            </a:r>
            <a:r>
              <a:rPr lang="ar-SA" sz="2000" b="1" dirty="0" smtClean="0">
                <a:latin typeface="Calibri" pitchFamily="34" charset="0"/>
                <a:ea typeface="Calibri" pitchFamily="34" charset="0"/>
                <a:cs typeface="Arial" pitchFamily="34" charset="0"/>
              </a:rPr>
              <a:t> الى تمكين التلاميذ من التعامل مع المواقف التي تتطلب أراء ومشاعر في حل المشاكل والخلافات التي تدور بين الموجودين في تلك المواقف من خلال مقارنة المواقف الواردة في الدرس بتلك التي مرت عليهم في حياتهم الخاصة يستطيع التلاميذ تقييم الحلول المقترحة والمجيء بحلول بديلة</a:t>
            </a:r>
            <a:endParaRPr lang="en-US" sz="1050" b="1" dirty="0" smtClean="0">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latin typeface="Calibri" pitchFamily="34" charset="0"/>
                <a:ea typeface="Calibri" pitchFamily="34" charset="0"/>
                <a:cs typeface="Arial" pitchFamily="34" charset="0"/>
              </a:rPr>
              <a:t>المنطق من وراء خطوات هذه </a:t>
            </a:r>
            <a:r>
              <a:rPr lang="ar-SA" sz="2000" b="1" dirty="0" err="1" smtClean="0">
                <a:latin typeface="Calibri" pitchFamily="34" charset="0"/>
                <a:ea typeface="Calibri" pitchFamily="34" charset="0"/>
                <a:cs typeface="Arial" pitchFamily="34" charset="0"/>
              </a:rPr>
              <a:t>الاستراتيجية</a:t>
            </a:r>
            <a:r>
              <a:rPr lang="ar-SA" sz="2000" b="1" dirty="0" smtClean="0">
                <a:latin typeface="Calibri" pitchFamily="34" charset="0"/>
                <a:ea typeface="Calibri" pitchFamily="34" charset="0"/>
                <a:cs typeface="Arial" pitchFamily="34" charset="0"/>
              </a:rPr>
              <a:t> :</a:t>
            </a:r>
            <a:endParaRPr lang="en-US" sz="1050" b="1" dirty="0" smtClean="0">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latin typeface="Arial Unicode MS" pitchFamily="34" charset="-128"/>
                <a:ea typeface="Arial Unicode MS" pitchFamily="34" charset="-128"/>
                <a:cs typeface="Arial Unicode MS" pitchFamily="34" charset="-128"/>
              </a:rPr>
              <a:t>الخطوة الأولى : </a:t>
            </a:r>
            <a:r>
              <a:rPr lang="ar-SA" sz="2000" b="1" dirty="0" smtClean="0">
                <a:latin typeface="Calibri" pitchFamily="34" charset="0"/>
                <a:ea typeface="Calibri" pitchFamily="34" charset="0"/>
                <a:cs typeface="Arial" pitchFamily="34" charset="0"/>
              </a:rPr>
              <a:t>المعلومات</a:t>
            </a:r>
            <a:endParaRPr lang="en-US" sz="1050" b="1" dirty="0" smtClean="0">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latin typeface="Calibri" pitchFamily="34" charset="0"/>
                <a:ea typeface="Calibri" pitchFamily="34" charset="0"/>
                <a:cs typeface="Arial" pitchFamily="34" charset="0"/>
              </a:rPr>
              <a:t>هدفها : التعرف على الأحداث التي قام بها شخصيات المقالة أو القصة وتدوينها في دفتر الملاحظات أو على السبورة</a:t>
            </a:r>
            <a:endParaRPr lang="en-US" sz="1050" b="1" dirty="0" smtClean="0">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latin typeface="Arial Unicode MS" pitchFamily="34" charset="-128"/>
                <a:ea typeface="Arial Unicode MS" pitchFamily="34" charset="-128"/>
                <a:cs typeface="Arial Unicode MS" pitchFamily="34" charset="-128"/>
              </a:rPr>
              <a:t>الخطوة الثانية </a:t>
            </a:r>
            <a:r>
              <a:rPr lang="ar-SA" sz="2000" b="1" dirty="0" smtClean="0">
                <a:latin typeface="Calibri" pitchFamily="34" charset="0"/>
                <a:ea typeface="Calibri" pitchFamily="34" charset="0"/>
                <a:cs typeface="Arial" pitchFamily="34" charset="0"/>
              </a:rPr>
              <a:t>أٍسباب للأفعال والشعور</a:t>
            </a:r>
            <a:endParaRPr lang="en-US" sz="1050" b="1" dirty="0" smtClean="0">
              <a:latin typeface="Arial" pitchFamily="34" charset="0"/>
              <a:cs typeface="Arial" pitchFamily="34" charset="0"/>
            </a:endParaRPr>
          </a:p>
        </p:txBody>
      </p:sp>
      <p:sp>
        <p:nvSpPr>
          <p:cNvPr id="4" name="مستطيل 3"/>
          <p:cNvSpPr/>
          <p:nvPr/>
        </p:nvSpPr>
        <p:spPr>
          <a:xfrm>
            <a:off x="2643174" y="4714884"/>
            <a:ext cx="5000628" cy="707886"/>
          </a:xfrm>
          <a:prstGeom prst="rect">
            <a:avLst/>
          </a:prstGeom>
        </p:spPr>
        <p:txBody>
          <a:bodyPr wrap="square">
            <a:spAutoFit/>
          </a:bodyPr>
          <a:lstStyle/>
          <a:p>
            <a:pPr lvl="0" eaLnBrk="0" fontAlgn="base" hangingPunct="0">
              <a:spcBef>
                <a:spcPct val="0"/>
              </a:spcBef>
              <a:spcAft>
                <a:spcPct val="0"/>
              </a:spcAft>
              <a:tabLst>
                <a:tab pos="914400" algn="l"/>
              </a:tabLst>
            </a:pPr>
            <a:r>
              <a:rPr lang="ar-SA" sz="2000" b="1" dirty="0" smtClean="0">
                <a:latin typeface="Calibri" pitchFamily="34" charset="0"/>
                <a:ea typeface="Calibri" pitchFamily="34" charset="0"/>
                <a:cs typeface="Arial" pitchFamily="34" charset="0"/>
              </a:rPr>
              <a:t>هدف الخطوة مساعدة التلاميذ على رؤية التعقيدات في الأحداث التي يقوم بها الناس ومدى صعوبة تعاملهم بها </a:t>
            </a:r>
            <a:endParaRPr lang="en-US" sz="1050" b="1" dirty="0" smtClean="0">
              <a:latin typeface="Arial" pitchFamily="34" charset="0"/>
              <a:cs typeface="Arial"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80">
                                          <p:stCondLst>
                                            <p:cond delay="0"/>
                                          </p:stCondLst>
                                        </p:cTn>
                                        <p:tgtEl>
                                          <p:spTgt spid="3">
                                            <p:txEl>
                                              <p:pRg st="1" end="1"/>
                                            </p:txEl>
                                          </p:spTgt>
                                        </p:tgtEl>
                                      </p:cBhvr>
                                    </p:animEffect>
                                    <p:anim calcmode="lin" valueType="num">
                                      <p:cBhvr>
                                        <p:cTn id="1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1" end="1"/>
                                            </p:txEl>
                                          </p:spTgt>
                                        </p:tgtEl>
                                      </p:cBhvr>
                                      <p:to x="100000" y="60000"/>
                                    </p:animScale>
                                    <p:animScale>
                                      <p:cBhvr>
                                        <p:cTn id="22" dur="166" decel="50000">
                                          <p:stCondLst>
                                            <p:cond delay="676"/>
                                          </p:stCondLst>
                                        </p:cTn>
                                        <p:tgtEl>
                                          <p:spTgt spid="3">
                                            <p:txEl>
                                              <p:pRg st="1" end="1"/>
                                            </p:txEl>
                                          </p:spTgt>
                                        </p:tgtEl>
                                      </p:cBhvr>
                                      <p:to x="100000" y="100000"/>
                                    </p:animScale>
                                    <p:animScale>
                                      <p:cBhvr>
                                        <p:cTn id="23" dur="26">
                                          <p:stCondLst>
                                            <p:cond delay="1312"/>
                                          </p:stCondLst>
                                        </p:cTn>
                                        <p:tgtEl>
                                          <p:spTgt spid="3">
                                            <p:txEl>
                                              <p:pRg st="1" end="1"/>
                                            </p:txEl>
                                          </p:spTgt>
                                        </p:tgtEl>
                                      </p:cBhvr>
                                      <p:to x="100000" y="80000"/>
                                    </p:animScale>
                                    <p:animScale>
                                      <p:cBhvr>
                                        <p:cTn id="24" dur="166" decel="50000">
                                          <p:stCondLst>
                                            <p:cond delay="1338"/>
                                          </p:stCondLst>
                                        </p:cTn>
                                        <p:tgtEl>
                                          <p:spTgt spid="3">
                                            <p:txEl>
                                              <p:pRg st="1" end="1"/>
                                            </p:txEl>
                                          </p:spTgt>
                                        </p:tgtEl>
                                      </p:cBhvr>
                                      <p:to x="100000" y="100000"/>
                                    </p:animScale>
                                    <p:animScale>
                                      <p:cBhvr>
                                        <p:cTn id="25" dur="26">
                                          <p:stCondLst>
                                            <p:cond delay="1642"/>
                                          </p:stCondLst>
                                        </p:cTn>
                                        <p:tgtEl>
                                          <p:spTgt spid="3">
                                            <p:txEl>
                                              <p:pRg st="1" end="1"/>
                                            </p:txEl>
                                          </p:spTgt>
                                        </p:tgtEl>
                                      </p:cBhvr>
                                      <p:to x="100000" y="90000"/>
                                    </p:animScale>
                                    <p:animScale>
                                      <p:cBhvr>
                                        <p:cTn id="26" dur="166" decel="50000">
                                          <p:stCondLst>
                                            <p:cond delay="1668"/>
                                          </p:stCondLst>
                                        </p:cTn>
                                        <p:tgtEl>
                                          <p:spTgt spid="3">
                                            <p:txEl>
                                              <p:pRg st="1" end="1"/>
                                            </p:txEl>
                                          </p:spTgt>
                                        </p:tgtEl>
                                      </p:cBhvr>
                                      <p:to x="100000" y="100000"/>
                                    </p:animScale>
                                    <p:animScale>
                                      <p:cBhvr>
                                        <p:cTn id="27" dur="26">
                                          <p:stCondLst>
                                            <p:cond delay="1808"/>
                                          </p:stCondLst>
                                        </p:cTn>
                                        <p:tgtEl>
                                          <p:spTgt spid="3">
                                            <p:txEl>
                                              <p:pRg st="1" end="1"/>
                                            </p:txEl>
                                          </p:spTgt>
                                        </p:tgtEl>
                                      </p:cBhvr>
                                      <p:to x="100000" y="95000"/>
                                    </p:animScale>
                                    <p:animScale>
                                      <p:cBhvr>
                                        <p:cTn id="28" dur="166" decel="50000">
                                          <p:stCondLst>
                                            <p:cond delay="1834"/>
                                          </p:stCondLst>
                                        </p:cTn>
                                        <p:tgtEl>
                                          <p:spTgt spid="3">
                                            <p:txEl>
                                              <p:pRg st="1" end="1"/>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80">
                                          <p:stCondLst>
                                            <p:cond delay="0"/>
                                          </p:stCondLst>
                                        </p:cTn>
                                        <p:tgtEl>
                                          <p:spTgt spid="3">
                                            <p:txEl>
                                              <p:pRg st="2" end="2"/>
                                            </p:txEl>
                                          </p:spTgt>
                                        </p:tgtEl>
                                      </p:cBhvr>
                                    </p:animEffect>
                                    <p:anim calcmode="lin" valueType="num">
                                      <p:cBhvr>
                                        <p:cTn id="3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2" end="2"/>
                                            </p:txEl>
                                          </p:spTgt>
                                        </p:tgtEl>
                                      </p:cBhvr>
                                      <p:to x="100000" y="60000"/>
                                    </p:animScale>
                                    <p:animScale>
                                      <p:cBhvr>
                                        <p:cTn id="38" dur="166" decel="50000">
                                          <p:stCondLst>
                                            <p:cond delay="676"/>
                                          </p:stCondLst>
                                        </p:cTn>
                                        <p:tgtEl>
                                          <p:spTgt spid="3">
                                            <p:txEl>
                                              <p:pRg st="2" end="2"/>
                                            </p:txEl>
                                          </p:spTgt>
                                        </p:tgtEl>
                                      </p:cBhvr>
                                      <p:to x="100000" y="100000"/>
                                    </p:animScale>
                                    <p:animScale>
                                      <p:cBhvr>
                                        <p:cTn id="39" dur="26">
                                          <p:stCondLst>
                                            <p:cond delay="1312"/>
                                          </p:stCondLst>
                                        </p:cTn>
                                        <p:tgtEl>
                                          <p:spTgt spid="3">
                                            <p:txEl>
                                              <p:pRg st="2" end="2"/>
                                            </p:txEl>
                                          </p:spTgt>
                                        </p:tgtEl>
                                      </p:cBhvr>
                                      <p:to x="100000" y="80000"/>
                                    </p:animScale>
                                    <p:animScale>
                                      <p:cBhvr>
                                        <p:cTn id="40" dur="166" decel="50000">
                                          <p:stCondLst>
                                            <p:cond delay="1338"/>
                                          </p:stCondLst>
                                        </p:cTn>
                                        <p:tgtEl>
                                          <p:spTgt spid="3">
                                            <p:txEl>
                                              <p:pRg st="2" end="2"/>
                                            </p:txEl>
                                          </p:spTgt>
                                        </p:tgtEl>
                                      </p:cBhvr>
                                      <p:to x="100000" y="100000"/>
                                    </p:animScale>
                                    <p:animScale>
                                      <p:cBhvr>
                                        <p:cTn id="41" dur="26">
                                          <p:stCondLst>
                                            <p:cond delay="1642"/>
                                          </p:stCondLst>
                                        </p:cTn>
                                        <p:tgtEl>
                                          <p:spTgt spid="3">
                                            <p:txEl>
                                              <p:pRg st="2" end="2"/>
                                            </p:txEl>
                                          </p:spTgt>
                                        </p:tgtEl>
                                      </p:cBhvr>
                                      <p:to x="100000" y="90000"/>
                                    </p:animScale>
                                    <p:animScale>
                                      <p:cBhvr>
                                        <p:cTn id="42" dur="166" decel="50000">
                                          <p:stCondLst>
                                            <p:cond delay="1668"/>
                                          </p:stCondLst>
                                        </p:cTn>
                                        <p:tgtEl>
                                          <p:spTgt spid="3">
                                            <p:txEl>
                                              <p:pRg st="2" end="2"/>
                                            </p:txEl>
                                          </p:spTgt>
                                        </p:tgtEl>
                                      </p:cBhvr>
                                      <p:to x="100000" y="100000"/>
                                    </p:animScale>
                                    <p:animScale>
                                      <p:cBhvr>
                                        <p:cTn id="43" dur="26">
                                          <p:stCondLst>
                                            <p:cond delay="1808"/>
                                          </p:stCondLst>
                                        </p:cTn>
                                        <p:tgtEl>
                                          <p:spTgt spid="3">
                                            <p:txEl>
                                              <p:pRg st="2" end="2"/>
                                            </p:txEl>
                                          </p:spTgt>
                                        </p:tgtEl>
                                      </p:cBhvr>
                                      <p:to x="100000" y="95000"/>
                                    </p:animScale>
                                    <p:animScale>
                                      <p:cBhvr>
                                        <p:cTn id="44" dur="166" decel="50000">
                                          <p:stCondLst>
                                            <p:cond delay="1834"/>
                                          </p:stCondLst>
                                        </p:cTn>
                                        <p:tgtEl>
                                          <p:spTgt spid="3">
                                            <p:txEl>
                                              <p:pRg st="2" end="2"/>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from="(-#ppt_w/2)" to="(#ppt_x)" calcmode="lin" valueType="num">
                                      <p:cBhvr>
                                        <p:cTn id="49" dur="1200" fill="hold">
                                          <p:stCondLst>
                                            <p:cond delay="0"/>
                                          </p:stCondLst>
                                        </p:cTn>
                                        <p:tgtEl>
                                          <p:spTgt spid="3">
                                            <p:txEl>
                                              <p:pRg st="3" end="3"/>
                                            </p:txEl>
                                          </p:spTgt>
                                        </p:tgtEl>
                                        <p:attrNameLst>
                                          <p:attrName>ppt_x</p:attrName>
                                        </p:attrNameLst>
                                      </p:cBhvr>
                                    </p:anim>
                                    <p:anim from="0" to="-1.0" calcmode="lin" valueType="num">
                                      <p:cBhvr>
                                        <p:cTn id="50" dur="400" decel="50000" autoRev="1" fill="hold">
                                          <p:stCondLst>
                                            <p:cond delay="1200"/>
                                          </p:stCondLst>
                                        </p:cTn>
                                        <p:tgtEl>
                                          <p:spTgt spid="3">
                                            <p:txEl>
                                              <p:pRg st="3" end="3"/>
                                            </p:txEl>
                                          </p:spTgt>
                                        </p:tgtEl>
                                        <p:attrNameLst>
                                          <p:attrName>xshear</p:attrName>
                                        </p:attrNameLst>
                                      </p:cBhvr>
                                    </p:anim>
                                    <p:animScale>
                                      <p:cBhvr>
                                        <p:cTn id="51" dur="400" decel="100000" autoRev="1" fill="hold">
                                          <p:stCondLst>
                                            <p:cond delay="1200"/>
                                          </p:stCondLst>
                                        </p:cTn>
                                        <p:tgtEl>
                                          <p:spTgt spid="3">
                                            <p:txEl>
                                              <p:pRg st="3" end="3"/>
                                            </p:txEl>
                                          </p:spTgt>
                                        </p:tgtEl>
                                      </p:cBhvr>
                                      <p:from x="100000" y="100000"/>
                                      <p:to x="80000" y="100000"/>
                                    </p:animScale>
                                    <p:anim by="(#ppt_h/3+#ppt_w*0.1)" calcmode="lin" valueType="num">
                                      <p:cBhvr additive="sum">
                                        <p:cTn id="52" dur="400" decel="100000" autoRev="1" fill="hold">
                                          <p:stCondLst>
                                            <p:cond delay="1200"/>
                                          </p:stCondLst>
                                        </p:cTn>
                                        <p:tgtEl>
                                          <p:spTgt spid="3">
                                            <p:txEl>
                                              <p:pRg st="3" end="3"/>
                                            </p:txEl>
                                          </p:spTgt>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39" presetClass="entr" presetSubtype="0" accel="10000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20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20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20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4" presetClass="entr" presetSubtype="0" fill="hold"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 from="(-#ppt_w/2)" to="(#ppt_x)" calcmode="lin" valueType="num">
                                      <p:cBhvr>
                                        <p:cTn id="65" dur="600" fill="hold">
                                          <p:stCondLst>
                                            <p:cond delay="0"/>
                                          </p:stCondLst>
                                        </p:cTn>
                                        <p:tgtEl>
                                          <p:spTgt spid="3">
                                            <p:txEl>
                                              <p:pRg st="5" end="5"/>
                                            </p:txEl>
                                          </p:spTgt>
                                        </p:tgtEl>
                                        <p:attrNameLst>
                                          <p:attrName>ppt_x</p:attrName>
                                        </p:attrNameLst>
                                      </p:cBhvr>
                                    </p:anim>
                                    <p:anim from="0" to="-1.0" calcmode="lin" valueType="num">
                                      <p:cBhvr>
                                        <p:cTn id="66" dur="200" decel="50000" autoRev="1" fill="hold">
                                          <p:stCondLst>
                                            <p:cond delay="600"/>
                                          </p:stCondLst>
                                        </p:cTn>
                                        <p:tgtEl>
                                          <p:spTgt spid="3">
                                            <p:txEl>
                                              <p:pRg st="5" end="5"/>
                                            </p:txEl>
                                          </p:spTgt>
                                        </p:tgtEl>
                                        <p:attrNameLst>
                                          <p:attrName>xshear</p:attrName>
                                        </p:attrNameLst>
                                      </p:cBhvr>
                                    </p:anim>
                                    <p:animScale>
                                      <p:cBhvr>
                                        <p:cTn id="67" dur="200" decel="100000" autoRev="1" fill="hold">
                                          <p:stCondLst>
                                            <p:cond delay="600"/>
                                          </p:stCondLst>
                                        </p:cTn>
                                        <p:tgtEl>
                                          <p:spTgt spid="3">
                                            <p:txEl>
                                              <p:pRg st="5" end="5"/>
                                            </p:txEl>
                                          </p:spTgt>
                                        </p:tgtEl>
                                      </p:cBhvr>
                                      <p:from x="100000" y="100000"/>
                                      <p:to x="80000" y="100000"/>
                                    </p:animScale>
                                    <p:anim by="(#ppt_h/3+#ppt_w*0.1)" calcmode="lin" valueType="num">
                                      <p:cBhvr additive="sum">
                                        <p:cTn id="68"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69" fill="hold">
                      <p:stCondLst>
                        <p:cond delay="indefinite"/>
                      </p:stCondLst>
                      <p:childTnLst>
                        <p:par>
                          <p:cTn id="70" fill="hold">
                            <p:stCondLst>
                              <p:cond delay="0"/>
                            </p:stCondLst>
                            <p:childTnLst>
                              <p:par>
                                <p:cTn id="71" presetID="39" presetClass="entr" presetSubtype="0" accel="100000" fill="hold"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 calcmode="lin" valueType="num">
                                      <p:cBhvr>
                                        <p:cTn id="73" dur="2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4" dur="2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5" dur="2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76"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HP\Desktop\سكرابز 2\سكربز جاهز\1232597054.gif"/>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0" y="0"/>
            <a:ext cx="9144000" cy="6858000"/>
          </a:xfrm>
          <a:prstGeom prst="rect">
            <a:avLst/>
          </a:prstGeom>
          <a:noFill/>
        </p:spPr>
      </p:pic>
      <p:sp>
        <p:nvSpPr>
          <p:cNvPr id="2" name="مستطيل 1"/>
          <p:cNvSpPr/>
          <p:nvPr/>
        </p:nvSpPr>
        <p:spPr>
          <a:xfrm>
            <a:off x="642910" y="2285992"/>
            <a:ext cx="4572000" cy="1938992"/>
          </a:xfrm>
          <a:prstGeom prst="rect">
            <a:avLst/>
          </a:prstGeom>
        </p:spPr>
        <p:txBody>
          <a:bodyPr>
            <a:spAutoFit/>
          </a:bodyPr>
          <a:lstStyle/>
          <a:p>
            <a:pPr lvl="0" eaLnBrk="0" fontAlgn="base" hangingPunct="0">
              <a:spcBef>
                <a:spcPct val="0"/>
              </a:spcBef>
              <a:spcAft>
                <a:spcPct val="0"/>
              </a:spcAft>
              <a:tabLst>
                <a:tab pos="914400" algn="l"/>
              </a:tabLst>
            </a:pPr>
            <a:r>
              <a:rPr lang="ar-SA" sz="2000" b="1" dirty="0" smtClean="0">
                <a:solidFill>
                  <a:schemeClr val="accent2">
                    <a:lumMod val="50000"/>
                  </a:schemeClr>
                </a:solidFill>
                <a:latin typeface="Arial Unicode MS" pitchFamily="34" charset="-128"/>
                <a:ea typeface="Arial Unicode MS" pitchFamily="34" charset="-128"/>
                <a:cs typeface="Arial Unicode MS" pitchFamily="34" charset="-128"/>
              </a:rPr>
              <a:t>الخطوة الخامسة  </a:t>
            </a:r>
            <a:r>
              <a:rPr lang="ar-SA" sz="2000" b="1" dirty="0" smtClean="0">
                <a:solidFill>
                  <a:schemeClr val="bg1"/>
                </a:solidFill>
                <a:latin typeface="Calibri" pitchFamily="34" charset="0"/>
                <a:ea typeface="Calibri" pitchFamily="34" charset="0"/>
                <a:cs typeface="Arial" pitchFamily="34" charset="0"/>
              </a:rPr>
              <a:t>إعادة الدورة : من المتوقع هنا أن توضع المعلومات في مجموعات مختلفة عن السابقة والاستفادة من هذه العملية للتفكير في إيجاد علاقات جديدة </a:t>
            </a:r>
            <a:r>
              <a:rPr lang="ar-SA" sz="2000" b="1" dirty="0" err="1" smtClean="0">
                <a:solidFill>
                  <a:schemeClr val="bg1"/>
                </a:solidFill>
                <a:latin typeface="Calibri" pitchFamily="34" charset="0"/>
                <a:ea typeface="Calibri" pitchFamily="34" charset="0"/>
                <a:cs typeface="Arial" pitchFamily="34" charset="0"/>
              </a:rPr>
              <a:t>والمجيئ</a:t>
            </a:r>
            <a:r>
              <a:rPr lang="ar-SA" sz="2000" b="1" dirty="0" smtClean="0">
                <a:solidFill>
                  <a:schemeClr val="bg1"/>
                </a:solidFill>
                <a:latin typeface="Calibri" pitchFamily="34" charset="0"/>
                <a:ea typeface="Calibri" pitchFamily="34" charset="0"/>
                <a:cs typeface="Arial" pitchFamily="34" charset="0"/>
              </a:rPr>
              <a:t> بمفاهيم أكثر تجريداً ويشجع التلاميذ على التفكر في علاقات جديدة غير واضحة الى أغلب الناس </a:t>
            </a:r>
            <a:endParaRPr lang="en-US" sz="1050" b="1" dirty="0" smtClean="0">
              <a:solidFill>
                <a:schemeClr val="bg1"/>
              </a:solidFill>
              <a:latin typeface="Arial" pitchFamily="34" charset="0"/>
              <a:cs typeface="Arial" pitchFamily="34" charset="0"/>
            </a:endParaRPr>
          </a:p>
        </p:txBody>
      </p:sp>
      <p:sp>
        <p:nvSpPr>
          <p:cNvPr id="3" name="مستطيل 2"/>
          <p:cNvSpPr/>
          <p:nvPr/>
        </p:nvSpPr>
        <p:spPr>
          <a:xfrm>
            <a:off x="642910" y="214290"/>
            <a:ext cx="4572000" cy="1938992"/>
          </a:xfrm>
          <a:prstGeom prst="rect">
            <a:avLst/>
          </a:prstGeom>
        </p:spPr>
        <p:txBody>
          <a:bodyPr>
            <a:spAutoFit/>
          </a:bodyPr>
          <a:lstStyle/>
          <a:p>
            <a:pPr lvl="0" eaLnBrk="0" fontAlgn="base" hangingPunct="0">
              <a:spcBef>
                <a:spcPct val="0"/>
              </a:spcBef>
              <a:spcAft>
                <a:spcPct val="0"/>
              </a:spcAft>
              <a:tabLst>
                <a:tab pos="914400" algn="l"/>
              </a:tabLst>
            </a:pPr>
            <a:r>
              <a:rPr lang="ar-SA" sz="2000" b="1" dirty="0" smtClean="0">
                <a:solidFill>
                  <a:schemeClr val="accent2">
                    <a:lumMod val="50000"/>
                  </a:schemeClr>
                </a:solidFill>
                <a:latin typeface="Arial Unicode MS" pitchFamily="34" charset="-128"/>
                <a:ea typeface="Arial Unicode MS" pitchFamily="34" charset="-128"/>
                <a:cs typeface="Arial Unicode MS" pitchFamily="34" charset="-128"/>
              </a:rPr>
              <a:t>الخطوة الثالثة </a:t>
            </a:r>
            <a:r>
              <a:rPr lang="ar-SA" sz="2000" b="1" dirty="0" smtClean="0">
                <a:solidFill>
                  <a:schemeClr val="bg1"/>
                </a:solidFill>
                <a:latin typeface="Calibri" pitchFamily="34" charset="0"/>
                <a:ea typeface="Calibri" pitchFamily="34" charset="0"/>
                <a:cs typeface="Arial" pitchFamily="34" charset="0"/>
              </a:rPr>
              <a:t>الحلول البديلة وردود الفعل تهدف الى تنمية قدرة التلاميذ على فحص الحلول البديلة ففكرة وجود عدة بدائل تحفز التلاميذ على رؤية وترتيب هذه الحلول حسب الأفضلية </a:t>
            </a:r>
            <a:endParaRPr lang="en-US" sz="1050" b="1" dirty="0" smtClean="0">
              <a:solidFill>
                <a:schemeClr val="bg1"/>
              </a:solidFill>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solidFill>
                  <a:schemeClr val="accent2">
                    <a:lumMod val="50000"/>
                  </a:schemeClr>
                </a:solidFill>
                <a:latin typeface="Arial Unicode MS" pitchFamily="34" charset="-128"/>
                <a:ea typeface="Arial Unicode MS" pitchFamily="34" charset="-128"/>
                <a:cs typeface="Arial Unicode MS" pitchFamily="34" charset="-128"/>
              </a:rPr>
              <a:t>الخطوة الرابعة </a:t>
            </a:r>
            <a:r>
              <a:rPr lang="ar-SA" sz="2000" b="1" dirty="0" smtClean="0">
                <a:solidFill>
                  <a:schemeClr val="bg1"/>
                </a:solidFill>
                <a:latin typeface="Arial Unicode MS" pitchFamily="34" charset="-128"/>
                <a:ea typeface="Arial Unicode MS" pitchFamily="34" charset="-128"/>
                <a:cs typeface="Arial Unicode MS" pitchFamily="34" charset="-128"/>
              </a:rPr>
              <a:t>: </a:t>
            </a:r>
            <a:r>
              <a:rPr lang="ar-SA" sz="2000" b="1" dirty="0" smtClean="0">
                <a:solidFill>
                  <a:schemeClr val="bg1"/>
                </a:solidFill>
                <a:latin typeface="Calibri" pitchFamily="34" charset="0"/>
                <a:ea typeface="Calibri" pitchFamily="34" charset="0"/>
                <a:cs typeface="Arial" pitchFamily="34" charset="0"/>
              </a:rPr>
              <a:t>الحلول المختارة والدعم والعواقب على المدى البعيد</a:t>
            </a:r>
          </a:p>
        </p:txBody>
      </p:sp>
      <p:sp>
        <p:nvSpPr>
          <p:cNvPr id="6" name="مستطيل 5"/>
          <p:cNvSpPr/>
          <p:nvPr/>
        </p:nvSpPr>
        <p:spPr>
          <a:xfrm>
            <a:off x="642910" y="4214818"/>
            <a:ext cx="4572000" cy="2092881"/>
          </a:xfrm>
          <a:prstGeom prst="rect">
            <a:avLst/>
          </a:prstGeom>
        </p:spPr>
        <p:txBody>
          <a:bodyPr>
            <a:spAutoFit/>
          </a:bodyPr>
          <a:lstStyle/>
          <a:p>
            <a:pPr lvl="0" eaLnBrk="0" fontAlgn="base" hangingPunct="0">
              <a:spcBef>
                <a:spcPct val="0"/>
              </a:spcBef>
              <a:spcAft>
                <a:spcPct val="0"/>
              </a:spcAft>
              <a:tabLst>
                <a:tab pos="914400" algn="l"/>
              </a:tabLst>
            </a:pPr>
            <a:r>
              <a:rPr lang="ar-SA" b="1" dirty="0" smtClean="0">
                <a:solidFill>
                  <a:schemeClr val="bg1"/>
                </a:solidFill>
                <a:latin typeface="Calibri" pitchFamily="34" charset="0"/>
                <a:ea typeface="Calibri" pitchFamily="34" charset="0"/>
                <a:cs typeface="Arial" pitchFamily="34" charset="0"/>
              </a:rPr>
              <a:t>وبعد أن يفحص التلاميذ الحلول البديلة فبإمكانهم استخلاص أفضل حل , وحال الاقتناع بحل ما فإن التلاميذ يبدؤون بالتنبؤ بعواقب هذا الحل</a:t>
            </a:r>
            <a:endParaRPr lang="en-US" sz="1000" b="1" dirty="0" smtClean="0">
              <a:solidFill>
                <a:schemeClr val="bg1"/>
              </a:solidFill>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solidFill>
                  <a:schemeClr val="accent2">
                    <a:lumMod val="50000"/>
                  </a:schemeClr>
                </a:solidFill>
                <a:latin typeface="Calibri" pitchFamily="34" charset="0"/>
                <a:ea typeface="Calibri" pitchFamily="34" charset="0"/>
                <a:cs typeface="Arial" pitchFamily="34" charset="0"/>
              </a:rPr>
              <a:t>الخطوة السادسة والسابعة والثامنة </a:t>
            </a:r>
            <a:r>
              <a:rPr lang="ar-SA" b="1" dirty="0" smtClean="0">
                <a:solidFill>
                  <a:schemeClr val="bg1"/>
                </a:solidFill>
                <a:latin typeface="Calibri" pitchFamily="34" charset="0"/>
                <a:ea typeface="Calibri" pitchFamily="34" charset="0"/>
                <a:cs typeface="Arial" pitchFamily="34" charset="0"/>
              </a:rPr>
              <a:t>: مواقف مماثلة</a:t>
            </a:r>
            <a:endParaRPr lang="en-US" sz="1000" b="1" dirty="0" smtClean="0">
              <a:solidFill>
                <a:schemeClr val="bg1"/>
              </a:solidFill>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solidFill>
                  <a:schemeClr val="accent2">
                    <a:lumMod val="50000"/>
                  </a:schemeClr>
                </a:solidFill>
                <a:latin typeface="Calibri" pitchFamily="34" charset="0"/>
                <a:ea typeface="Calibri" pitchFamily="34" charset="0"/>
                <a:cs typeface="Arial" pitchFamily="34" charset="0"/>
              </a:rPr>
              <a:t>الخطوة التاسعة </a:t>
            </a:r>
            <a:r>
              <a:rPr lang="ar-SA" b="1" dirty="0" smtClean="0">
                <a:solidFill>
                  <a:schemeClr val="bg1"/>
                </a:solidFill>
                <a:latin typeface="Calibri" pitchFamily="34" charset="0"/>
                <a:ea typeface="Calibri" pitchFamily="34" charset="0"/>
                <a:cs typeface="Arial" pitchFamily="34" charset="0"/>
              </a:rPr>
              <a:t>التعميمات والدعم والهدف من هذه الخطوة هو أن يقوم التلاميذ بتشكيل عبارة عامة عن موقف مماثل وذلك من خلال تحليل معلومات من مصادر مختلفة</a:t>
            </a:r>
            <a:endParaRPr lang="en-US" sz="1000" b="1" dirty="0" smtClean="0">
              <a:solidFill>
                <a:schemeClr val="bg1"/>
              </a:solidFill>
              <a:latin typeface="Arial" pitchFamily="34" charset="0"/>
              <a:cs typeface="Arial"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1200" fill="hold">
                                          <p:stCondLst>
                                            <p:cond delay="0"/>
                                          </p:stCondLst>
                                        </p:cTn>
                                        <p:tgtEl>
                                          <p:spTgt spid="3">
                                            <p:txEl>
                                              <p:pRg st="0" end="0"/>
                                            </p:txEl>
                                          </p:spTgt>
                                        </p:tgtEl>
                                        <p:attrNameLst>
                                          <p:attrName>ppt_x</p:attrName>
                                        </p:attrNameLst>
                                      </p:cBhvr>
                                    </p:anim>
                                    <p:anim from="0" to="-1.0" calcmode="lin" valueType="num">
                                      <p:cBhvr>
                                        <p:cTn id="8" dur="400" decel="50000" autoRev="1" fill="hold">
                                          <p:stCondLst>
                                            <p:cond delay="1200"/>
                                          </p:stCondLst>
                                        </p:cTn>
                                        <p:tgtEl>
                                          <p:spTgt spid="3">
                                            <p:txEl>
                                              <p:pRg st="0" end="0"/>
                                            </p:txEl>
                                          </p:spTgt>
                                        </p:tgtEl>
                                        <p:attrNameLst>
                                          <p:attrName>xshear</p:attrName>
                                        </p:attrNameLst>
                                      </p:cBhvr>
                                    </p:anim>
                                    <p:animScale>
                                      <p:cBhvr>
                                        <p:cTn id="9" dur="400" decel="100000" autoRev="1" fill="hold">
                                          <p:stCondLst>
                                            <p:cond delay="1200"/>
                                          </p:stCondLst>
                                        </p:cTn>
                                        <p:tgtEl>
                                          <p:spTgt spid="3">
                                            <p:txEl>
                                              <p:pRg st="0" end="0"/>
                                            </p:txEl>
                                          </p:spTgt>
                                        </p:tgtEl>
                                      </p:cBhvr>
                                      <p:from x="100000" y="100000"/>
                                      <p:to x="80000" y="100000"/>
                                    </p:animScale>
                                    <p:anim by="(#ppt_h/3+#ppt_w*0.1)" calcmode="lin" valueType="num">
                                      <p:cBhvr additive="sum">
                                        <p:cTn id="10" dur="400" decel="100000" autoRev="1" fill="hold">
                                          <p:stCondLst>
                                            <p:cond delay="12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1200" fill="hold">
                                          <p:stCondLst>
                                            <p:cond delay="0"/>
                                          </p:stCondLst>
                                        </p:cTn>
                                        <p:tgtEl>
                                          <p:spTgt spid="3">
                                            <p:txEl>
                                              <p:pRg st="1" end="1"/>
                                            </p:txEl>
                                          </p:spTgt>
                                        </p:tgtEl>
                                        <p:attrNameLst>
                                          <p:attrName>ppt_x</p:attrName>
                                        </p:attrNameLst>
                                      </p:cBhvr>
                                    </p:anim>
                                    <p:anim from="0" to="-1.0" calcmode="lin" valueType="num">
                                      <p:cBhvr>
                                        <p:cTn id="16" dur="400" decel="50000" autoRev="1" fill="hold">
                                          <p:stCondLst>
                                            <p:cond delay="1200"/>
                                          </p:stCondLst>
                                        </p:cTn>
                                        <p:tgtEl>
                                          <p:spTgt spid="3">
                                            <p:txEl>
                                              <p:pRg st="1" end="1"/>
                                            </p:txEl>
                                          </p:spTgt>
                                        </p:tgtEl>
                                        <p:attrNameLst>
                                          <p:attrName>xshear</p:attrName>
                                        </p:attrNameLst>
                                      </p:cBhvr>
                                    </p:anim>
                                    <p:animScale>
                                      <p:cBhvr>
                                        <p:cTn id="17" dur="400" decel="100000" autoRev="1" fill="hold">
                                          <p:stCondLst>
                                            <p:cond delay="1200"/>
                                          </p:stCondLst>
                                        </p:cTn>
                                        <p:tgtEl>
                                          <p:spTgt spid="3">
                                            <p:txEl>
                                              <p:pRg st="1" end="1"/>
                                            </p:txEl>
                                          </p:spTgt>
                                        </p:tgtEl>
                                      </p:cBhvr>
                                      <p:from x="100000" y="100000"/>
                                      <p:to x="80000" y="100000"/>
                                    </p:animScale>
                                    <p:anim by="(#ppt_h/3+#ppt_w*0.1)" calcmode="lin" valueType="num">
                                      <p:cBhvr additive="sum">
                                        <p:cTn id="18" dur="400" decel="100000" autoRev="1" fill="hold">
                                          <p:stCondLst>
                                            <p:cond delay="12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from="(-#ppt_w/2)" to="(#ppt_x)" calcmode="lin" valueType="num">
                                      <p:cBhvr>
                                        <p:cTn id="23" dur="1200" fill="hold">
                                          <p:stCondLst>
                                            <p:cond delay="0"/>
                                          </p:stCondLst>
                                        </p:cTn>
                                        <p:tgtEl>
                                          <p:spTgt spid="2">
                                            <p:txEl>
                                              <p:pRg st="0" end="0"/>
                                            </p:txEl>
                                          </p:spTgt>
                                        </p:tgtEl>
                                        <p:attrNameLst>
                                          <p:attrName>ppt_x</p:attrName>
                                        </p:attrNameLst>
                                      </p:cBhvr>
                                    </p:anim>
                                    <p:anim from="0" to="-1.0" calcmode="lin" valueType="num">
                                      <p:cBhvr>
                                        <p:cTn id="24" dur="400" decel="50000" autoRev="1" fill="hold">
                                          <p:stCondLst>
                                            <p:cond delay="1200"/>
                                          </p:stCondLst>
                                        </p:cTn>
                                        <p:tgtEl>
                                          <p:spTgt spid="2">
                                            <p:txEl>
                                              <p:pRg st="0" end="0"/>
                                            </p:txEl>
                                          </p:spTgt>
                                        </p:tgtEl>
                                        <p:attrNameLst>
                                          <p:attrName>xshear</p:attrName>
                                        </p:attrNameLst>
                                      </p:cBhvr>
                                    </p:anim>
                                    <p:animScale>
                                      <p:cBhvr>
                                        <p:cTn id="25" dur="400" decel="100000" autoRev="1" fill="hold">
                                          <p:stCondLst>
                                            <p:cond delay="1200"/>
                                          </p:stCondLst>
                                        </p:cTn>
                                        <p:tgtEl>
                                          <p:spTgt spid="2">
                                            <p:txEl>
                                              <p:pRg st="0" end="0"/>
                                            </p:txEl>
                                          </p:spTgt>
                                        </p:tgtEl>
                                      </p:cBhvr>
                                      <p:from x="100000" y="100000"/>
                                      <p:to x="80000" y="100000"/>
                                    </p:animScale>
                                    <p:anim by="(#ppt_h/3+#ppt_w*0.1)" calcmode="lin" valueType="num">
                                      <p:cBhvr additive="sum">
                                        <p:cTn id="26" dur="400" decel="100000" autoRev="1" fill="hold">
                                          <p:stCondLst>
                                            <p:cond delay="1200"/>
                                          </p:stCondLst>
                                        </p:cTn>
                                        <p:tgtEl>
                                          <p:spTgt spid="2">
                                            <p:txEl>
                                              <p:pRg st="0" end="0"/>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from="(-#ppt_w/2)" to="(#ppt_x)" calcmode="lin" valueType="num">
                                      <p:cBhvr>
                                        <p:cTn id="31" dur="1200" fill="hold">
                                          <p:stCondLst>
                                            <p:cond delay="0"/>
                                          </p:stCondLst>
                                        </p:cTn>
                                        <p:tgtEl>
                                          <p:spTgt spid="6">
                                            <p:txEl>
                                              <p:pRg st="0" end="0"/>
                                            </p:txEl>
                                          </p:spTgt>
                                        </p:tgtEl>
                                        <p:attrNameLst>
                                          <p:attrName>ppt_x</p:attrName>
                                        </p:attrNameLst>
                                      </p:cBhvr>
                                    </p:anim>
                                    <p:anim from="0" to="-1.0" calcmode="lin" valueType="num">
                                      <p:cBhvr>
                                        <p:cTn id="32" dur="400" decel="50000" autoRev="1" fill="hold">
                                          <p:stCondLst>
                                            <p:cond delay="1200"/>
                                          </p:stCondLst>
                                        </p:cTn>
                                        <p:tgtEl>
                                          <p:spTgt spid="6">
                                            <p:txEl>
                                              <p:pRg st="0" end="0"/>
                                            </p:txEl>
                                          </p:spTgt>
                                        </p:tgtEl>
                                        <p:attrNameLst>
                                          <p:attrName>xshear</p:attrName>
                                        </p:attrNameLst>
                                      </p:cBhvr>
                                    </p:anim>
                                    <p:animScale>
                                      <p:cBhvr>
                                        <p:cTn id="33" dur="400" decel="100000" autoRev="1" fill="hold">
                                          <p:stCondLst>
                                            <p:cond delay="1200"/>
                                          </p:stCondLst>
                                        </p:cTn>
                                        <p:tgtEl>
                                          <p:spTgt spid="6">
                                            <p:txEl>
                                              <p:pRg st="0" end="0"/>
                                            </p:txEl>
                                          </p:spTgt>
                                        </p:tgtEl>
                                      </p:cBhvr>
                                      <p:from x="100000" y="100000"/>
                                      <p:to x="80000" y="100000"/>
                                    </p:animScale>
                                    <p:anim by="(#ppt_h/3+#ppt_w*0.1)" calcmode="lin" valueType="num">
                                      <p:cBhvr additive="sum">
                                        <p:cTn id="34" dur="400" decel="100000" autoRev="1" fill="hold">
                                          <p:stCondLst>
                                            <p:cond delay="1200"/>
                                          </p:stCondLst>
                                        </p:cTn>
                                        <p:tgtEl>
                                          <p:spTgt spid="6">
                                            <p:txEl>
                                              <p:pRg st="0" end="0"/>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from="(-#ppt_w/2)" to="(#ppt_x)" calcmode="lin" valueType="num">
                                      <p:cBhvr>
                                        <p:cTn id="37" dur="1200" fill="hold">
                                          <p:stCondLst>
                                            <p:cond delay="0"/>
                                          </p:stCondLst>
                                        </p:cTn>
                                        <p:tgtEl>
                                          <p:spTgt spid="6">
                                            <p:txEl>
                                              <p:pRg st="1" end="1"/>
                                            </p:txEl>
                                          </p:spTgt>
                                        </p:tgtEl>
                                        <p:attrNameLst>
                                          <p:attrName>ppt_x</p:attrName>
                                        </p:attrNameLst>
                                      </p:cBhvr>
                                    </p:anim>
                                    <p:anim from="0" to="-1.0" calcmode="lin" valueType="num">
                                      <p:cBhvr>
                                        <p:cTn id="38" dur="400" decel="50000" autoRev="1" fill="hold">
                                          <p:stCondLst>
                                            <p:cond delay="1200"/>
                                          </p:stCondLst>
                                        </p:cTn>
                                        <p:tgtEl>
                                          <p:spTgt spid="6">
                                            <p:txEl>
                                              <p:pRg st="1" end="1"/>
                                            </p:txEl>
                                          </p:spTgt>
                                        </p:tgtEl>
                                        <p:attrNameLst>
                                          <p:attrName>xshear</p:attrName>
                                        </p:attrNameLst>
                                      </p:cBhvr>
                                    </p:anim>
                                    <p:animScale>
                                      <p:cBhvr>
                                        <p:cTn id="39" dur="400" decel="100000" autoRev="1" fill="hold">
                                          <p:stCondLst>
                                            <p:cond delay="1200"/>
                                          </p:stCondLst>
                                        </p:cTn>
                                        <p:tgtEl>
                                          <p:spTgt spid="6">
                                            <p:txEl>
                                              <p:pRg st="1" end="1"/>
                                            </p:txEl>
                                          </p:spTgt>
                                        </p:tgtEl>
                                      </p:cBhvr>
                                      <p:from x="100000" y="100000"/>
                                      <p:to x="80000" y="100000"/>
                                    </p:animScale>
                                    <p:anim by="(#ppt_h/3+#ppt_w*0.1)" calcmode="lin" valueType="num">
                                      <p:cBhvr additive="sum">
                                        <p:cTn id="40" dur="400" decel="100000" autoRev="1" fill="hold">
                                          <p:stCondLst>
                                            <p:cond delay="1200"/>
                                          </p:stCondLst>
                                        </p:cTn>
                                        <p:tgtEl>
                                          <p:spTgt spid="6">
                                            <p:txEl>
                                              <p:pRg st="1" end="1"/>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from="(-#ppt_w/2)" to="(#ppt_x)" calcmode="lin" valueType="num">
                                      <p:cBhvr>
                                        <p:cTn id="43" dur="1200" fill="hold">
                                          <p:stCondLst>
                                            <p:cond delay="0"/>
                                          </p:stCondLst>
                                        </p:cTn>
                                        <p:tgtEl>
                                          <p:spTgt spid="6">
                                            <p:txEl>
                                              <p:pRg st="2" end="2"/>
                                            </p:txEl>
                                          </p:spTgt>
                                        </p:tgtEl>
                                        <p:attrNameLst>
                                          <p:attrName>ppt_x</p:attrName>
                                        </p:attrNameLst>
                                      </p:cBhvr>
                                    </p:anim>
                                    <p:anim from="0" to="-1.0" calcmode="lin" valueType="num">
                                      <p:cBhvr>
                                        <p:cTn id="44" dur="400" decel="50000" autoRev="1" fill="hold">
                                          <p:stCondLst>
                                            <p:cond delay="1200"/>
                                          </p:stCondLst>
                                        </p:cTn>
                                        <p:tgtEl>
                                          <p:spTgt spid="6">
                                            <p:txEl>
                                              <p:pRg st="2" end="2"/>
                                            </p:txEl>
                                          </p:spTgt>
                                        </p:tgtEl>
                                        <p:attrNameLst>
                                          <p:attrName>xshear</p:attrName>
                                        </p:attrNameLst>
                                      </p:cBhvr>
                                    </p:anim>
                                    <p:animScale>
                                      <p:cBhvr>
                                        <p:cTn id="45" dur="400" decel="100000" autoRev="1" fill="hold">
                                          <p:stCondLst>
                                            <p:cond delay="1200"/>
                                          </p:stCondLst>
                                        </p:cTn>
                                        <p:tgtEl>
                                          <p:spTgt spid="6">
                                            <p:txEl>
                                              <p:pRg st="2" end="2"/>
                                            </p:txEl>
                                          </p:spTgt>
                                        </p:tgtEl>
                                      </p:cBhvr>
                                      <p:from x="100000" y="100000"/>
                                      <p:to x="80000" y="100000"/>
                                    </p:animScale>
                                    <p:anim by="(#ppt_h/3+#ppt_w*0.1)" calcmode="lin" valueType="num">
                                      <p:cBhvr additive="sum">
                                        <p:cTn id="46" dur="400" decel="100000" autoRev="1" fill="hold">
                                          <p:stCondLst>
                                            <p:cond delay="1200"/>
                                          </p:stCondLst>
                                        </p:cTn>
                                        <p:tgtEl>
                                          <p:spTgt spid="6">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Users\HP\Desktop\سكرابز 2\سكربز جاهز\1232597159 ‫‬.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2" name="مستطيل 1"/>
          <p:cNvSpPr/>
          <p:nvPr/>
        </p:nvSpPr>
        <p:spPr>
          <a:xfrm>
            <a:off x="214282" y="357166"/>
            <a:ext cx="8715388" cy="4647426"/>
          </a:xfrm>
          <a:prstGeom prst="rect">
            <a:avLst/>
          </a:prstGeom>
        </p:spPr>
        <p:txBody>
          <a:bodyPr wrap="square">
            <a:spAutoFit/>
          </a:bodyPr>
          <a:lstStyle/>
          <a:p>
            <a:pPr lvl="0" eaLnBrk="0" fontAlgn="base" hangingPunct="0">
              <a:spcBef>
                <a:spcPct val="0"/>
              </a:spcBef>
              <a:spcAft>
                <a:spcPct val="0"/>
              </a:spcAft>
              <a:tabLst>
                <a:tab pos="914400" algn="l"/>
              </a:tabLst>
            </a:pPr>
            <a:r>
              <a:rPr lang="ar-SA" sz="2800" b="1" dirty="0" smtClean="0">
                <a:solidFill>
                  <a:schemeClr val="accent1">
                    <a:lumMod val="50000"/>
                  </a:schemeClr>
                </a:solidFill>
                <a:latin typeface="Calibri" pitchFamily="34" charset="0"/>
                <a:ea typeface="Calibri" pitchFamily="34" charset="0"/>
                <a:cs typeface="Arial" pitchFamily="34" charset="0"/>
              </a:rPr>
              <a:t>الثالثة </a:t>
            </a:r>
            <a:r>
              <a:rPr lang="ar-SA" sz="2800" b="1" dirty="0" err="1" smtClean="0">
                <a:solidFill>
                  <a:schemeClr val="accent1">
                    <a:lumMod val="50000"/>
                  </a:schemeClr>
                </a:solidFill>
                <a:latin typeface="Calibri" pitchFamily="34" charset="0"/>
                <a:ea typeface="Calibri" pitchFamily="34" charset="0"/>
                <a:cs typeface="Arial" pitchFamily="34" charset="0"/>
              </a:rPr>
              <a:t>استراتيجية</a:t>
            </a:r>
            <a:r>
              <a:rPr lang="ar-SA" sz="2800" b="1" dirty="0" smtClean="0">
                <a:solidFill>
                  <a:schemeClr val="accent1">
                    <a:lumMod val="50000"/>
                  </a:schemeClr>
                </a:solidFill>
                <a:latin typeface="Calibri" pitchFamily="34" charset="0"/>
                <a:ea typeface="Calibri" pitchFamily="34" charset="0"/>
                <a:cs typeface="Arial" pitchFamily="34" charset="0"/>
              </a:rPr>
              <a:t> تطبيق التعميمات :</a:t>
            </a:r>
            <a:endParaRPr lang="en-US" sz="1050" b="1" dirty="0" smtClean="0">
              <a:solidFill>
                <a:schemeClr val="accent1">
                  <a:lumMod val="50000"/>
                </a:schemeClr>
              </a:solidFill>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solidFill>
                  <a:schemeClr val="accent1">
                    <a:lumMod val="50000"/>
                  </a:schemeClr>
                </a:solidFill>
                <a:latin typeface="Calibri" pitchFamily="34" charset="0"/>
                <a:ea typeface="Calibri" pitchFamily="34" charset="0"/>
                <a:cs typeface="Arial" pitchFamily="34" charset="0"/>
              </a:rPr>
              <a:t>هي </a:t>
            </a:r>
            <a:r>
              <a:rPr lang="ar-SA" sz="2000" b="1" dirty="0" err="1" smtClean="0">
                <a:solidFill>
                  <a:schemeClr val="accent1">
                    <a:lumMod val="50000"/>
                  </a:schemeClr>
                </a:solidFill>
                <a:latin typeface="Calibri" pitchFamily="34" charset="0"/>
                <a:ea typeface="Calibri" pitchFamily="34" charset="0"/>
                <a:cs typeface="Arial" pitchFamily="34" charset="0"/>
              </a:rPr>
              <a:t>استراتيجية</a:t>
            </a:r>
            <a:r>
              <a:rPr lang="ar-SA" sz="2000" b="1" dirty="0" smtClean="0">
                <a:solidFill>
                  <a:schemeClr val="accent1">
                    <a:lumMod val="50000"/>
                  </a:schemeClr>
                </a:solidFill>
                <a:latin typeface="Calibri" pitchFamily="34" charset="0"/>
                <a:ea typeface="Calibri" pitchFamily="34" charset="0"/>
                <a:cs typeface="Arial" pitchFamily="34" charset="0"/>
              </a:rPr>
              <a:t> تقوم على التنبؤ حيث يقوم الطلاب بدعم تنبؤهم بالثوابت والتبريرات ثم يقومون باستخلاص الظروف  عند قيام المعلم بطرح الأسئلة عليهم تجاه ذلك , مثل أن يتنبأ الطلاب بما يمرون به عند التحاقهم بالمرحلة الثانوية .</a:t>
            </a:r>
            <a:endParaRPr lang="en-US" sz="1050" b="1" dirty="0" smtClean="0">
              <a:solidFill>
                <a:schemeClr val="accent1">
                  <a:lumMod val="50000"/>
                </a:schemeClr>
              </a:solidFill>
              <a:latin typeface="Arial" pitchFamily="34" charset="0"/>
              <a:cs typeface="Arial" pitchFamily="34" charset="0"/>
            </a:endParaRPr>
          </a:p>
          <a:p>
            <a:pPr lvl="1" eaLnBrk="0" fontAlgn="base" hangingPunct="0">
              <a:spcBef>
                <a:spcPct val="0"/>
              </a:spcBef>
              <a:spcAft>
                <a:spcPct val="0"/>
              </a:spcAft>
              <a:buFontTx/>
              <a:buAutoNum type="arabicParenR"/>
              <a:tabLst>
                <a:tab pos="914400" algn="l"/>
              </a:tabLst>
            </a:pPr>
            <a:r>
              <a:rPr lang="ar-SA" sz="2000" b="1" dirty="0" smtClean="0">
                <a:solidFill>
                  <a:schemeClr val="accent1">
                    <a:lumMod val="50000"/>
                  </a:schemeClr>
                </a:solidFill>
                <a:latin typeface="Calibri" pitchFamily="34" charset="0"/>
                <a:ea typeface="Calibri" pitchFamily="34" charset="0"/>
                <a:cs typeface="Arial" pitchFamily="34" charset="0"/>
              </a:rPr>
              <a:t>يطرح المعلم أسئلة مركزة </a:t>
            </a:r>
            <a:endParaRPr lang="en-US" sz="1050" b="1" dirty="0" smtClean="0">
              <a:solidFill>
                <a:schemeClr val="accent1">
                  <a:lumMod val="50000"/>
                </a:schemeClr>
              </a:solidFill>
              <a:latin typeface="Arial" pitchFamily="34" charset="0"/>
              <a:cs typeface="Arial" pitchFamily="34" charset="0"/>
            </a:endParaRPr>
          </a:p>
          <a:p>
            <a:pPr lvl="1" eaLnBrk="0" fontAlgn="base" hangingPunct="0">
              <a:spcBef>
                <a:spcPct val="0"/>
              </a:spcBef>
              <a:spcAft>
                <a:spcPct val="0"/>
              </a:spcAft>
              <a:buFontTx/>
              <a:buAutoNum type="arabicParenR"/>
              <a:tabLst>
                <a:tab pos="914400" algn="l"/>
              </a:tabLst>
            </a:pPr>
            <a:r>
              <a:rPr lang="ar-SA" sz="2000" b="1" dirty="0" smtClean="0">
                <a:solidFill>
                  <a:schemeClr val="accent1">
                    <a:lumMod val="50000"/>
                  </a:schemeClr>
                </a:solidFill>
                <a:latin typeface="Calibri" pitchFamily="34" charset="0"/>
                <a:ea typeface="Calibri" pitchFamily="34" charset="0"/>
                <a:cs typeface="Arial" pitchFamily="34" charset="0"/>
              </a:rPr>
              <a:t>دور المعلم البحث عن تنوع في التنبؤات </a:t>
            </a:r>
            <a:endParaRPr lang="en-US" sz="1050" b="1" dirty="0" smtClean="0">
              <a:solidFill>
                <a:schemeClr val="accent1">
                  <a:lumMod val="50000"/>
                </a:schemeClr>
              </a:solidFill>
              <a:latin typeface="Arial" pitchFamily="34" charset="0"/>
              <a:cs typeface="Arial" pitchFamily="34" charset="0"/>
            </a:endParaRPr>
          </a:p>
          <a:p>
            <a:pPr lvl="0" eaLnBrk="0" fontAlgn="base" hangingPunct="0">
              <a:spcBef>
                <a:spcPct val="0"/>
              </a:spcBef>
              <a:spcAft>
                <a:spcPct val="0"/>
              </a:spcAft>
              <a:tabLst>
                <a:tab pos="914400" algn="l"/>
              </a:tabLst>
            </a:pPr>
            <a:r>
              <a:rPr lang="ar-SA" sz="2800" b="1" dirty="0" smtClean="0">
                <a:solidFill>
                  <a:schemeClr val="accent1">
                    <a:lumMod val="50000"/>
                  </a:schemeClr>
                </a:solidFill>
                <a:latin typeface="Calibri" pitchFamily="34" charset="0"/>
                <a:ea typeface="Calibri" pitchFamily="34" charset="0"/>
                <a:cs typeface="Arial" pitchFamily="34" charset="0"/>
              </a:rPr>
              <a:t>الرابعة :</a:t>
            </a:r>
            <a:r>
              <a:rPr lang="ar-SA" sz="2800" b="1" dirty="0" err="1" smtClean="0">
                <a:solidFill>
                  <a:schemeClr val="accent1">
                    <a:lumMod val="50000"/>
                  </a:schemeClr>
                </a:solidFill>
                <a:latin typeface="Calibri" pitchFamily="34" charset="0"/>
                <a:ea typeface="Calibri" pitchFamily="34" charset="0"/>
                <a:cs typeface="Arial" pitchFamily="34" charset="0"/>
              </a:rPr>
              <a:t>استراتيجية</a:t>
            </a:r>
            <a:r>
              <a:rPr lang="ar-SA" sz="2800" b="1" dirty="0" smtClean="0">
                <a:solidFill>
                  <a:schemeClr val="accent1">
                    <a:lumMod val="50000"/>
                  </a:schemeClr>
                </a:solidFill>
                <a:latin typeface="Calibri" pitchFamily="34" charset="0"/>
                <a:ea typeface="Calibri" pitchFamily="34" charset="0"/>
                <a:cs typeface="Arial" pitchFamily="34" charset="0"/>
              </a:rPr>
              <a:t> تفسير المعلومات</a:t>
            </a:r>
            <a:r>
              <a:rPr lang="en-US" sz="2800" b="1" dirty="0" smtClean="0">
                <a:solidFill>
                  <a:schemeClr val="accent1">
                    <a:lumMod val="50000"/>
                  </a:schemeClr>
                </a:solidFill>
                <a:latin typeface="Arial" pitchFamily="34" charset="0"/>
                <a:ea typeface="Calibri" pitchFamily="34" charset="0"/>
                <a:cs typeface="Arial" pitchFamily="34" charset="0"/>
              </a:rPr>
              <a:t>:</a:t>
            </a:r>
            <a:r>
              <a:rPr lang="ar-SA" sz="2800" b="1" dirty="0" smtClean="0">
                <a:solidFill>
                  <a:schemeClr val="accent1">
                    <a:lumMod val="50000"/>
                  </a:schemeClr>
                </a:solidFill>
                <a:latin typeface="Calibri" pitchFamily="34" charset="0"/>
                <a:ea typeface="Calibri" pitchFamily="34" charset="0"/>
                <a:cs typeface="Arial" pitchFamily="34" charset="0"/>
              </a:rPr>
              <a:t> (</a:t>
            </a:r>
            <a:r>
              <a:rPr lang="ar-SA" sz="2800" b="1" dirty="0" err="1" smtClean="0">
                <a:solidFill>
                  <a:schemeClr val="accent1">
                    <a:lumMod val="50000"/>
                  </a:schemeClr>
                </a:solidFill>
                <a:latin typeface="Calibri" pitchFamily="34" charset="0"/>
                <a:ea typeface="Calibri" pitchFamily="34" charset="0"/>
                <a:cs typeface="Arial" pitchFamily="34" charset="0"/>
              </a:rPr>
              <a:t>اثار</a:t>
            </a:r>
            <a:r>
              <a:rPr lang="ar-SA" sz="2800" b="1" dirty="0" smtClean="0">
                <a:solidFill>
                  <a:schemeClr val="accent1">
                    <a:lumMod val="50000"/>
                  </a:schemeClr>
                </a:solidFill>
                <a:latin typeface="Calibri" pitchFamily="34" charset="0"/>
                <a:ea typeface="Calibri" pitchFamily="34" charset="0"/>
                <a:cs typeface="Arial" pitchFamily="34" charset="0"/>
              </a:rPr>
              <a:t>) </a:t>
            </a:r>
            <a:endParaRPr lang="en-US" sz="1050" b="1" dirty="0" smtClean="0">
              <a:solidFill>
                <a:schemeClr val="accent1">
                  <a:lumMod val="50000"/>
                </a:schemeClr>
              </a:solidFill>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solidFill>
                  <a:schemeClr val="accent1">
                    <a:lumMod val="50000"/>
                  </a:schemeClr>
                </a:solidFill>
                <a:latin typeface="Calibri" pitchFamily="34" charset="0"/>
                <a:ea typeface="Calibri" pitchFamily="34" charset="0"/>
                <a:cs typeface="Arial" pitchFamily="34" charset="0"/>
              </a:rPr>
              <a:t>الهدف : تهدف هذه الإستراتيجية الى تطوير مفهوم عام لظاهرة ماضية يسهل عملية تفسيرها أو التنبؤ بالأسباب المؤدية الى هذه الظاهرة أو الآثار المترتبة عليها </a:t>
            </a:r>
            <a:endParaRPr lang="en-US" sz="1050" b="1" dirty="0" smtClean="0">
              <a:solidFill>
                <a:schemeClr val="accent1">
                  <a:lumMod val="50000"/>
                </a:schemeClr>
              </a:solidFill>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solidFill>
                  <a:schemeClr val="accent1">
                    <a:lumMod val="50000"/>
                  </a:schemeClr>
                </a:solidFill>
                <a:latin typeface="Calibri" pitchFamily="34" charset="0"/>
                <a:ea typeface="Calibri" pitchFamily="34" charset="0"/>
                <a:cs typeface="Arial" pitchFamily="34" charset="0"/>
              </a:rPr>
              <a:t>المنطق من وراء هذه الإستراتيجية:</a:t>
            </a:r>
            <a:endParaRPr lang="en-US" sz="1050" b="1" dirty="0" smtClean="0">
              <a:solidFill>
                <a:schemeClr val="accent1">
                  <a:lumMod val="50000"/>
                </a:schemeClr>
              </a:solidFill>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solidFill>
                  <a:schemeClr val="accent1">
                    <a:lumMod val="50000"/>
                  </a:schemeClr>
                </a:solidFill>
                <a:latin typeface="Calibri" pitchFamily="34" charset="0"/>
                <a:ea typeface="Calibri" pitchFamily="34" charset="0"/>
                <a:cs typeface="Arial" pitchFamily="34" charset="0"/>
              </a:rPr>
              <a:t>الخطوة الأولى:هذه الخطوة تنشئ قاعدة من المعلومات للعمل منها (العناصر والأشكال)</a:t>
            </a:r>
            <a:endParaRPr lang="en-US" sz="1050" b="1" dirty="0" smtClean="0">
              <a:solidFill>
                <a:schemeClr val="accent1">
                  <a:lumMod val="50000"/>
                </a:schemeClr>
              </a:solidFill>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solidFill>
                  <a:schemeClr val="accent1">
                    <a:lumMod val="50000"/>
                  </a:schemeClr>
                </a:solidFill>
                <a:latin typeface="Calibri" pitchFamily="34" charset="0"/>
                <a:ea typeface="Calibri" pitchFamily="34" charset="0"/>
                <a:cs typeface="Arial" pitchFamily="34" charset="0"/>
              </a:rPr>
              <a:t>الخطوة الثانية: استخلاص الأسباب والآثار (</a:t>
            </a:r>
            <a:r>
              <a:rPr lang="en-US" sz="2000" b="1" dirty="0" smtClean="0">
                <a:solidFill>
                  <a:schemeClr val="accent1">
                    <a:lumMod val="50000"/>
                  </a:schemeClr>
                </a:solidFill>
                <a:latin typeface="Arial" pitchFamily="34" charset="0"/>
                <a:ea typeface="Calibri" pitchFamily="34" charset="0"/>
                <a:cs typeface="Arial" pitchFamily="34" charset="0"/>
              </a:rPr>
              <a:t>(inferring causes or e</a:t>
            </a:r>
            <a:r>
              <a:rPr lang="en-US" sz="2000" b="1" dirty="0" smtClean="0" bmk="">
                <a:solidFill>
                  <a:schemeClr val="accent1">
                    <a:lumMod val="50000"/>
                  </a:schemeClr>
                </a:solidFill>
                <a:latin typeface="Arial" pitchFamily="34" charset="0"/>
                <a:ea typeface="Calibri" pitchFamily="34" charset="0"/>
                <a:cs typeface="Arial" pitchFamily="34" charset="0"/>
              </a:rPr>
              <a:t>ffects</a:t>
            </a:r>
            <a:endParaRPr lang="en-US" sz="1050" b="1" dirty="0" smtClean="0">
              <a:solidFill>
                <a:schemeClr val="accent1">
                  <a:lumMod val="50000"/>
                </a:schemeClr>
              </a:solidFill>
              <a:latin typeface="Arial" pitchFamily="34" charset="0"/>
              <a:cs typeface="Arial" pitchFamily="34" charset="0"/>
            </a:endParaRPr>
          </a:p>
          <a:p>
            <a:pPr lvl="0" eaLnBrk="0" fontAlgn="base" hangingPunct="0">
              <a:spcBef>
                <a:spcPct val="0"/>
              </a:spcBef>
              <a:spcAft>
                <a:spcPct val="0"/>
              </a:spcAft>
              <a:tabLst>
                <a:tab pos="914400" algn="l"/>
              </a:tabLst>
            </a:pPr>
            <a:r>
              <a:rPr lang="ar-SA" sz="2000" b="1" dirty="0" smtClean="0">
                <a:solidFill>
                  <a:schemeClr val="accent1">
                    <a:lumMod val="50000"/>
                  </a:schemeClr>
                </a:solidFill>
                <a:latin typeface="Calibri" pitchFamily="34" charset="0"/>
                <a:ea typeface="Calibri" pitchFamily="34" charset="0"/>
                <a:cs typeface="Arial" pitchFamily="34" charset="0"/>
              </a:rPr>
              <a:t>حينما يستخلص التلاميذ الأسباب </a:t>
            </a:r>
            <a:r>
              <a:rPr lang="ar-SA" sz="2000" b="1" dirty="0" err="1" smtClean="0">
                <a:solidFill>
                  <a:schemeClr val="accent1">
                    <a:lumMod val="50000"/>
                  </a:schemeClr>
                </a:solidFill>
                <a:latin typeface="Calibri" pitchFamily="34" charset="0"/>
                <a:ea typeface="Calibri" pitchFamily="34" charset="0"/>
                <a:cs typeface="Arial" pitchFamily="34" charset="0"/>
              </a:rPr>
              <a:t>والأثار</a:t>
            </a:r>
            <a:r>
              <a:rPr lang="ar-SA" sz="2000" b="1" dirty="0" smtClean="0">
                <a:solidFill>
                  <a:schemeClr val="accent1">
                    <a:lumMod val="50000"/>
                  </a:schemeClr>
                </a:solidFill>
                <a:latin typeface="Calibri" pitchFamily="34" charset="0"/>
                <a:ea typeface="Calibri" pitchFamily="34" charset="0"/>
                <a:cs typeface="Arial" pitchFamily="34" charset="0"/>
              </a:rPr>
              <a:t> فإنهم يعتمدون على خبراتهم وخلفيتهم العلمية وقدرتهم على أعطاء الأسباب للوصول الى </a:t>
            </a:r>
            <a:r>
              <a:rPr lang="ar-SA" sz="2000" b="1" dirty="0" err="1" smtClean="0">
                <a:solidFill>
                  <a:schemeClr val="accent1">
                    <a:lumMod val="50000"/>
                  </a:schemeClr>
                </a:solidFill>
                <a:latin typeface="Calibri" pitchFamily="34" charset="0"/>
                <a:ea typeface="Calibri" pitchFamily="34" charset="0"/>
                <a:cs typeface="Arial" pitchFamily="34" charset="0"/>
              </a:rPr>
              <a:t>الخلاصات</a:t>
            </a:r>
            <a:r>
              <a:rPr lang="ar-SA" sz="2000" b="1" dirty="0" smtClean="0">
                <a:solidFill>
                  <a:schemeClr val="accent1">
                    <a:lumMod val="50000"/>
                  </a:schemeClr>
                </a:solidFill>
                <a:latin typeface="Calibri" pitchFamily="34" charset="0"/>
                <a:ea typeface="Calibri" pitchFamily="34" charset="0"/>
                <a:cs typeface="Arial" pitchFamily="34" charset="0"/>
              </a:rPr>
              <a:t> ودعمها </a:t>
            </a:r>
            <a:endParaRPr lang="en-US" sz="1050" b="1" dirty="0" smtClean="0">
              <a:solidFill>
                <a:schemeClr val="accent1">
                  <a:lumMod val="50000"/>
                </a:schemeClr>
              </a:solidFill>
              <a:latin typeface="Arial" pitchFamily="34" charset="0"/>
              <a:cs typeface="Arial" pitchFamily="34"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800" decel="100000"/>
                                        <p:tgtEl>
                                          <p:spTgt spid="2">
                                            <p:txEl>
                                              <p:pRg st="1" end="1"/>
                                            </p:txEl>
                                          </p:spTgt>
                                        </p:tgtEl>
                                      </p:cBhvr>
                                    </p:animEffect>
                                    <p:anim calcmode="lin" valueType="num">
                                      <p:cBhvr>
                                        <p:cTn id="26"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800" decel="100000"/>
                                        <p:tgtEl>
                                          <p:spTgt spid="2">
                                            <p:txEl>
                                              <p:pRg st="2" end="2"/>
                                            </p:txEl>
                                          </p:spTgt>
                                        </p:tgtEl>
                                      </p:cBhvr>
                                    </p:animEffect>
                                    <p:anim calcmode="lin" valueType="num">
                                      <p:cBhvr>
                                        <p:cTn id="34"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par>
                                <p:cTn id="39" presetID="30" presetClass="entr" presetSubtype="0" fill="hold" nodeType="with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Effect transition="in" filter="fade">
                                      <p:cBhvr>
                                        <p:cTn id="41" dur="800" decel="100000"/>
                                        <p:tgtEl>
                                          <p:spTgt spid="2">
                                            <p:txEl>
                                              <p:pRg st="3" end="3"/>
                                            </p:txEl>
                                          </p:spTgt>
                                        </p:tgtEl>
                                      </p:cBhvr>
                                    </p:animEffect>
                                    <p:anim calcmode="lin" valueType="num">
                                      <p:cBhvr>
                                        <p:cTn id="42"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Effect transition="in" filter="wipe(down)">
                                      <p:cBhvr>
                                        <p:cTn id="51" dur="580">
                                          <p:stCondLst>
                                            <p:cond delay="0"/>
                                          </p:stCondLst>
                                        </p:cTn>
                                        <p:tgtEl>
                                          <p:spTgt spid="2">
                                            <p:txEl>
                                              <p:pRg st="4" end="4"/>
                                            </p:txEl>
                                          </p:spTgt>
                                        </p:tgtEl>
                                      </p:cBhvr>
                                    </p:animEffect>
                                    <p:anim calcmode="lin" valueType="num">
                                      <p:cBhvr>
                                        <p:cTn id="5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2">
                                            <p:txEl>
                                              <p:pRg st="4" end="4"/>
                                            </p:txEl>
                                          </p:spTgt>
                                        </p:tgtEl>
                                      </p:cBhvr>
                                      <p:to x="100000" y="60000"/>
                                    </p:animScale>
                                    <p:animScale>
                                      <p:cBhvr>
                                        <p:cTn id="58" dur="166" decel="50000">
                                          <p:stCondLst>
                                            <p:cond delay="676"/>
                                          </p:stCondLst>
                                        </p:cTn>
                                        <p:tgtEl>
                                          <p:spTgt spid="2">
                                            <p:txEl>
                                              <p:pRg st="4" end="4"/>
                                            </p:txEl>
                                          </p:spTgt>
                                        </p:tgtEl>
                                      </p:cBhvr>
                                      <p:to x="100000" y="100000"/>
                                    </p:animScale>
                                    <p:animScale>
                                      <p:cBhvr>
                                        <p:cTn id="59" dur="26">
                                          <p:stCondLst>
                                            <p:cond delay="1312"/>
                                          </p:stCondLst>
                                        </p:cTn>
                                        <p:tgtEl>
                                          <p:spTgt spid="2">
                                            <p:txEl>
                                              <p:pRg st="4" end="4"/>
                                            </p:txEl>
                                          </p:spTgt>
                                        </p:tgtEl>
                                      </p:cBhvr>
                                      <p:to x="100000" y="80000"/>
                                    </p:animScale>
                                    <p:animScale>
                                      <p:cBhvr>
                                        <p:cTn id="60" dur="166" decel="50000">
                                          <p:stCondLst>
                                            <p:cond delay="1338"/>
                                          </p:stCondLst>
                                        </p:cTn>
                                        <p:tgtEl>
                                          <p:spTgt spid="2">
                                            <p:txEl>
                                              <p:pRg st="4" end="4"/>
                                            </p:txEl>
                                          </p:spTgt>
                                        </p:tgtEl>
                                      </p:cBhvr>
                                      <p:to x="100000" y="100000"/>
                                    </p:animScale>
                                    <p:animScale>
                                      <p:cBhvr>
                                        <p:cTn id="61" dur="26">
                                          <p:stCondLst>
                                            <p:cond delay="1642"/>
                                          </p:stCondLst>
                                        </p:cTn>
                                        <p:tgtEl>
                                          <p:spTgt spid="2">
                                            <p:txEl>
                                              <p:pRg st="4" end="4"/>
                                            </p:txEl>
                                          </p:spTgt>
                                        </p:tgtEl>
                                      </p:cBhvr>
                                      <p:to x="100000" y="90000"/>
                                    </p:animScale>
                                    <p:animScale>
                                      <p:cBhvr>
                                        <p:cTn id="62" dur="166" decel="50000">
                                          <p:stCondLst>
                                            <p:cond delay="1668"/>
                                          </p:stCondLst>
                                        </p:cTn>
                                        <p:tgtEl>
                                          <p:spTgt spid="2">
                                            <p:txEl>
                                              <p:pRg st="4" end="4"/>
                                            </p:txEl>
                                          </p:spTgt>
                                        </p:tgtEl>
                                      </p:cBhvr>
                                      <p:to x="100000" y="100000"/>
                                    </p:animScale>
                                    <p:animScale>
                                      <p:cBhvr>
                                        <p:cTn id="63" dur="26">
                                          <p:stCondLst>
                                            <p:cond delay="1808"/>
                                          </p:stCondLst>
                                        </p:cTn>
                                        <p:tgtEl>
                                          <p:spTgt spid="2">
                                            <p:txEl>
                                              <p:pRg st="4" end="4"/>
                                            </p:txEl>
                                          </p:spTgt>
                                        </p:tgtEl>
                                      </p:cBhvr>
                                      <p:to x="100000" y="95000"/>
                                    </p:animScale>
                                    <p:animScale>
                                      <p:cBhvr>
                                        <p:cTn id="64" dur="166" decel="50000">
                                          <p:stCondLst>
                                            <p:cond delay="1834"/>
                                          </p:stCondLst>
                                        </p:cTn>
                                        <p:tgtEl>
                                          <p:spTgt spid="2">
                                            <p:txEl>
                                              <p:pRg st="4" end="4"/>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30" presetClass="entr" presetSubtype="0" fill="hold" nodeType="clickEffect">
                                  <p:stCondLst>
                                    <p:cond delay="0"/>
                                  </p:stCondLst>
                                  <p:childTnLst>
                                    <p:set>
                                      <p:cBhvr>
                                        <p:cTn id="68" dur="1" fill="hold">
                                          <p:stCondLst>
                                            <p:cond delay="0"/>
                                          </p:stCondLst>
                                        </p:cTn>
                                        <p:tgtEl>
                                          <p:spTgt spid="2">
                                            <p:txEl>
                                              <p:pRg st="5" end="5"/>
                                            </p:txEl>
                                          </p:spTgt>
                                        </p:tgtEl>
                                        <p:attrNameLst>
                                          <p:attrName>style.visibility</p:attrName>
                                        </p:attrNameLst>
                                      </p:cBhvr>
                                      <p:to>
                                        <p:strVal val="visible"/>
                                      </p:to>
                                    </p:set>
                                    <p:animEffect transition="in" filter="fade">
                                      <p:cBhvr>
                                        <p:cTn id="69" dur="800" decel="100000"/>
                                        <p:tgtEl>
                                          <p:spTgt spid="2">
                                            <p:txEl>
                                              <p:pRg st="5" end="5"/>
                                            </p:txEl>
                                          </p:spTgt>
                                        </p:tgtEl>
                                      </p:cBhvr>
                                    </p:animEffect>
                                    <p:anim calcmode="lin" valueType="num">
                                      <p:cBhvr>
                                        <p:cTn id="70"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71"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72"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cTn>
                              </p:par>
                              <p:par>
                                <p:cTn id="75" presetID="30" presetClass="entr" presetSubtype="0" fill="hold" nodeType="withEffect">
                                  <p:stCondLst>
                                    <p:cond delay="0"/>
                                  </p:stCondLst>
                                  <p:childTnLst>
                                    <p:set>
                                      <p:cBhvr>
                                        <p:cTn id="76" dur="1" fill="hold">
                                          <p:stCondLst>
                                            <p:cond delay="0"/>
                                          </p:stCondLst>
                                        </p:cTn>
                                        <p:tgtEl>
                                          <p:spTgt spid="2">
                                            <p:txEl>
                                              <p:pRg st="6" end="6"/>
                                            </p:txEl>
                                          </p:spTgt>
                                        </p:tgtEl>
                                        <p:attrNameLst>
                                          <p:attrName>style.visibility</p:attrName>
                                        </p:attrNameLst>
                                      </p:cBhvr>
                                      <p:to>
                                        <p:strVal val="visible"/>
                                      </p:to>
                                    </p:set>
                                    <p:animEffect transition="in" filter="fade">
                                      <p:cBhvr>
                                        <p:cTn id="77" dur="800" decel="100000"/>
                                        <p:tgtEl>
                                          <p:spTgt spid="2">
                                            <p:txEl>
                                              <p:pRg st="6" end="6"/>
                                            </p:txEl>
                                          </p:spTgt>
                                        </p:tgtEl>
                                      </p:cBhvr>
                                    </p:animEffect>
                                    <p:anim calcmode="lin" valueType="num">
                                      <p:cBhvr>
                                        <p:cTn id="78" dur="800" decel="100000" fill="hold"/>
                                        <p:tgtEl>
                                          <p:spTgt spid="2">
                                            <p:txEl>
                                              <p:pRg st="6" end="6"/>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2">
                                            <p:txEl>
                                              <p:pRg st="6" end="6"/>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2">
                                            <p:txEl>
                                              <p:pRg st="6" end="6"/>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2">
                                            <p:txEl>
                                              <p:pRg st="6" end="6"/>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2">
                                            <p:txEl>
                                              <p:pRg st="6" end="6"/>
                                            </p:txEl>
                                          </p:spTgt>
                                        </p:tgtEl>
                                        <p:attrNameLst>
                                          <p:attrName>ppt_y</p:attrName>
                                        </p:attrNameLst>
                                      </p:cBhvr>
                                      <p:tavLst>
                                        <p:tav tm="0">
                                          <p:val>
                                            <p:strVal val="#ppt_y+0.1"/>
                                          </p:val>
                                        </p:tav>
                                        <p:tav tm="100000">
                                          <p:val>
                                            <p:strVal val="#ppt_y"/>
                                          </p:val>
                                        </p:tav>
                                      </p:tavLst>
                                    </p:anim>
                                  </p:childTnLst>
                                </p:cTn>
                              </p:par>
                              <p:par>
                                <p:cTn id="83" presetID="30" presetClass="entr" presetSubtype="0" fill="hold" nodeType="withEffect">
                                  <p:stCondLst>
                                    <p:cond delay="0"/>
                                  </p:stCondLst>
                                  <p:childTnLst>
                                    <p:set>
                                      <p:cBhvr>
                                        <p:cTn id="84" dur="1" fill="hold">
                                          <p:stCondLst>
                                            <p:cond delay="0"/>
                                          </p:stCondLst>
                                        </p:cTn>
                                        <p:tgtEl>
                                          <p:spTgt spid="2">
                                            <p:txEl>
                                              <p:pRg st="7" end="7"/>
                                            </p:txEl>
                                          </p:spTgt>
                                        </p:tgtEl>
                                        <p:attrNameLst>
                                          <p:attrName>style.visibility</p:attrName>
                                        </p:attrNameLst>
                                      </p:cBhvr>
                                      <p:to>
                                        <p:strVal val="visible"/>
                                      </p:to>
                                    </p:set>
                                    <p:animEffect transition="in" filter="fade">
                                      <p:cBhvr>
                                        <p:cTn id="85" dur="800" decel="100000"/>
                                        <p:tgtEl>
                                          <p:spTgt spid="2">
                                            <p:txEl>
                                              <p:pRg st="7" end="7"/>
                                            </p:txEl>
                                          </p:spTgt>
                                        </p:tgtEl>
                                      </p:cBhvr>
                                    </p:animEffect>
                                    <p:anim calcmode="lin" valueType="num">
                                      <p:cBhvr>
                                        <p:cTn id="86" dur="800" decel="100000" fill="hold"/>
                                        <p:tgtEl>
                                          <p:spTgt spid="2">
                                            <p:txEl>
                                              <p:pRg st="7" end="7"/>
                                            </p:txEl>
                                          </p:spTgt>
                                        </p:tgtEl>
                                        <p:attrNameLst>
                                          <p:attrName>style.rotation</p:attrName>
                                        </p:attrNameLst>
                                      </p:cBhvr>
                                      <p:tavLst>
                                        <p:tav tm="0">
                                          <p:val>
                                            <p:fltVal val="-90"/>
                                          </p:val>
                                        </p:tav>
                                        <p:tav tm="100000">
                                          <p:val>
                                            <p:fltVal val="0"/>
                                          </p:val>
                                        </p:tav>
                                      </p:tavLst>
                                    </p:anim>
                                    <p:anim calcmode="lin" valueType="num">
                                      <p:cBhvr>
                                        <p:cTn id="87" dur="800" decel="100000" fill="hold"/>
                                        <p:tgtEl>
                                          <p:spTgt spid="2">
                                            <p:txEl>
                                              <p:pRg st="7" end="7"/>
                                            </p:txEl>
                                          </p:spTgt>
                                        </p:tgtEl>
                                        <p:attrNameLst>
                                          <p:attrName>ppt_x</p:attrName>
                                        </p:attrNameLst>
                                      </p:cBhvr>
                                      <p:tavLst>
                                        <p:tav tm="0">
                                          <p:val>
                                            <p:strVal val="#ppt_x+0.4"/>
                                          </p:val>
                                        </p:tav>
                                        <p:tav tm="100000">
                                          <p:val>
                                            <p:strVal val="#ppt_x-0.05"/>
                                          </p:val>
                                        </p:tav>
                                      </p:tavLst>
                                    </p:anim>
                                    <p:anim calcmode="lin" valueType="num">
                                      <p:cBhvr>
                                        <p:cTn id="88" dur="800" decel="100000" fill="hold"/>
                                        <p:tgtEl>
                                          <p:spTgt spid="2">
                                            <p:txEl>
                                              <p:pRg st="7" end="7"/>
                                            </p:txEl>
                                          </p:spTgt>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2">
                                            <p:txEl>
                                              <p:pRg st="7" end="7"/>
                                            </p:txEl>
                                          </p:spTgt>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2">
                                            <p:txEl>
                                              <p:pRg st="7" end="7"/>
                                            </p:txEl>
                                          </p:spTgt>
                                        </p:tgtEl>
                                        <p:attrNameLst>
                                          <p:attrName>ppt_y</p:attrName>
                                        </p:attrNameLst>
                                      </p:cBhvr>
                                      <p:tavLst>
                                        <p:tav tm="0">
                                          <p:val>
                                            <p:strVal val="#ppt_y+0.1"/>
                                          </p:val>
                                        </p:tav>
                                        <p:tav tm="100000">
                                          <p:val>
                                            <p:strVal val="#ppt_y"/>
                                          </p:val>
                                        </p:tav>
                                      </p:tavLst>
                                    </p:anim>
                                  </p:childTnLst>
                                </p:cTn>
                              </p:par>
                              <p:par>
                                <p:cTn id="91" presetID="30" presetClass="entr" presetSubtype="0" fill="hold" nodeType="withEffect">
                                  <p:stCondLst>
                                    <p:cond delay="0"/>
                                  </p:stCondLst>
                                  <p:childTnLst>
                                    <p:set>
                                      <p:cBhvr>
                                        <p:cTn id="92" dur="1" fill="hold">
                                          <p:stCondLst>
                                            <p:cond delay="0"/>
                                          </p:stCondLst>
                                        </p:cTn>
                                        <p:tgtEl>
                                          <p:spTgt spid="2">
                                            <p:txEl>
                                              <p:pRg st="8" end="8"/>
                                            </p:txEl>
                                          </p:spTgt>
                                        </p:tgtEl>
                                        <p:attrNameLst>
                                          <p:attrName>style.visibility</p:attrName>
                                        </p:attrNameLst>
                                      </p:cBhvr>
                                      <p:to>
                                        <p:strVal val="visible"/>
                                      </p:to>
                                    </p:set>
                                    <p:animEffect transition="in" filter="fade">
                                      <p:cBhvr>
                                        <p:cTn id="93" dur="800" decel="100000"/>
                                        <p:tgtEl>
                                          <p:spTgt spid="2">
                                            <p:txEl>
                                              <p:pRg st="8" end="8"/>
                                            </p:txEl>
                                          </p:spTgt>
                                        </p:tgtEl>
                                      </p:cBhvr>
                                    </p:animEffect>
                                    <p:anim calcmode="lin" valueType="num">
                                      <p:cBhvr>
                                        <p:cTn id="94" dur="800" decel="100000" fill="hold"/>
                                        <p:tgtEl>
                                          <p:spTgt spid="2">
                                            <p:txEl>
                                              <p:pRg st="8" end="8"/>
                                            </p:txEl>
                                          </p:spTgt>
                                        </p:tgtEl>
                                        <p:attrNameLst>
                                          <p:attrName>style.rotation</p:attrName>
                                        </p:attrNameLst>
                                      </p:cBhvr>
                                      <p:tavLst>
                                        <p:tav tm="0">
                                          <p:val>
                                            <p:fltVal val="-90"/>
                                          </p:val>
                                        </p:tav>
                                        <p:tav tm="100000">
                                          <p:val>
                                            <p:fltVal val="0"/>
                                          </p:val>
                                        </p:tav>
                                      </p:tavLst>
                                    </p:anim>
                                    <p:anim calcmode="lin" valueType="num">
                                      <p:cBhvr>
                                        <p:cTn id="95" dur="800" decel="100000" fill="hold"/>
                                        <p:tgtEl>
                                          <p:spTgt spid="2">
                                            <p:txEl>
                                              <p:pRg st="8" end="8"/>
                                            </p:txEl>
                                          </p:spTgt>
                                        </p:tgtEl>
                                        <p:attrNameLst>
                                          <p:attrName>ppt_x</p:attrName>
                                        </p:attrNameLst>
                                      </p:cBhvr>
                                      <p:tavLst>
                                        <p:tav tm="0">
                                          <p:val>
                                            <p:strVal val="#ppt_x+0.4"/>
                                          </p:val>
                                        </p:tav>
                                        <p:tav tm="100000">
                                          <p:val>
                                            <p:strVal val="#ppt_x-0.05"/>
                                          </p:val>
                                        </p:tav>
                                      </p:tavLst>
                                    </p:anim>
                                    <p:anim calcmode="lin" valueType="num">
                                      <p:cBhvr>
                                        <p:cTn id="96" dur="800" decel="100000" fill="hold"/>
                                        <p:tgtEl>
                                          <p:spTgt spid="2">
                                            <p:txEl>
                                              <p:pRg st="8" end="8"/>
                                            </p:txEl>
                                          </p:spTgt>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2">
                                            <p:txEl>
                                              <p:pRg st="8" end="8"/>
                                            </p:txEl>
                                          </p:spTgt>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2">
                                            <p:txEl>
                                              <p:pRg st="8" end="8"/>
                                            </p:txEl>
                                          </p:spTgt>
                                        </p:tgtEl>
                                        <p:attrNameLst>
                                          <p:attrName>ppt_y</p:attrName>
                                        </p:attrNameLst>
                                      </p:cBhvr>
                                      <p:tavLst>
                                        <p:tav tm="0">
                                          <p:val>
                                            <p:strVal val="#ppt_y+0.1"/>
                                          </p:val>
                                        </p:tav>
                                        <p:tav tm="100000">
                                          <p:val>
                                            <p:strVal val="#ppt_y"/>
                                          </p:val>
                                        </p:tav>
                                      </p:tavLst>
                                    </p:anim>
                                  </p:childTnLst>
                                </p:cTn>
                              </p:par>
                              <p:par>
                                <p:cTn id="99" presetID="30" presetClass="entr" presetSubtype="0" fill="hold" nodeType="withEffect">
                                  <p:stCondLst>
                                    <p:cond delay="0"/>
                                  </p:stCondLst>
                                  <p:childTnLst>
                                    <p:set>
                                      <p:cBhvr>
                                        <p:cTn id="100" dur="1" fill="hold">
                                          <p:stCondLst>
                                            <p:cond delay="0"/>
                                          </p:stCondLst>
                                        </p:cTn>
                                        <p:tgtEl>
                                          <p:spTgt spid="2">
                                            <p:txEl>
                                              <p:pRg st="9" end="9"/>
                                            </p:txEl>
                                          </p:spTgt>
                                        </p:tgtEl>
                                        <p:attrNameLst>
                                          <p:attrName>style.visibility</p:attrName>
                                        </p:attrNameLst>
                                      </p:cBhvr>
                                      <p:to>
                                        <p:strVal val="visible"/>
                                      </p:to>
                                    </p:set>
                                    <p:animEffect transition="in" filter="fade">
                                      <p:cBhvr>
                                        <p:cTn id="101" dur="800" decel="100000"/>
                                        <p:tgtEl>
                                          <p:spTgt spid="2">
                                            <p:txEl>
                                              <p:pRg st="9" end="9"/>
                                            </p:txEl>
                                          </p:spTgt>
                                        </p:tgtEl>
                                      </p:cBhvr>
                                    </p:animEffect>
                                    <p:anim calcmode="lin" valueType="num">
                                      <p:cBhvr>
                                        <p:cTn id="102" dur="800" decel="100000" fill="hold"/>
                                        <p:tgtEl>
                                          <p:spTgt spid="2">
                                            <p:txEl>
                                              <p:pRg st="9" end="9"/>
                                            </p:txEl>
                                          </p:spTgt>
                                        </p:tgtEl>
                                        <p:attrNameLst>
                                          <p:attrName>style.rotation</p:attrName>
                                        </p:attrNameLst>
                                      </p:cBhvr>
                                      <p:tavLst>
                                        <p:tav tm="0">
                                          <p:val>
                                            <p:fltVal val="-90"/>
                                          </p:val>
                                        </p:tav>
                                        <p:tav tm="100000">
                                          <p:val>
                                            <p:fltVal val="0"/>
                                          </p:val>
                                        </p:tav>
                                      </p:tavLst>
                                    </p:anim>
                                    <p:anim calcmode="lin" valueType="num">
                                      <p:cBhvr>
                                        <p:cTn id="103" dur="800" decel="100000" fill="hold"/>
                                        <p:tgtEl>
                                          <p:spTgt spid="2">
                                            <p:txEl>
                                              <p:pRg st="9" end="9"/>
                                            </p:txEl>
                                          </p:spTgt>
                                        </p:tgtEl>
                                        <p:attrNameLst>
                                          <p:attrName>ppt_x</p:attrName>
                                        </p:attrNameLst>
                                      </p:cBhvr>
                                      <p:tavLst>
                                        <p:tav tm="0">
                                          <p:val>
                                            <p:strVal val="#ppt_x+0.4"/>
                                          </p:val>
                                        </p:tav>
                                        <p:tav tm="100000">
                                          <p:val>
                                            <p:strVal val="#ppt_x-0.05"/>
                                          </p:val>
                                        </p:tav>
                                      </p:tavLst>
                                    </p:anim>
                                    <p:anim calcmode="lin" valueType="num">
                                      <p:cBhvr>
                                        <p:cTn id="104" dur="800" decel="100000" fill="hold"/>
                                        <p:tgtEl>
                                          <p:spTgt spid="2">
                                            <p:txEl>
                                              <p:pRg st="9" end="9"/>
                                            </p:txEl>
                                          </p:spTgt>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2">
                                            <p:txEl>
                                              <p:pRg st="9" end="9"/>
                                            </p:txEl>
                                          </p:spTgt>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2">
                                            <p:txEl>
                                              <p:pRg st="9" end="9"/>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HP\Desktop\سكرابز 2\سكربز جاهز\1232597159 ‫‬.gif"/>
          <p:cNvPicPr>
            <a:picLocks noChangeAspect="1" noChangeArrowheads="1" noCrop="1"/>
          </p:cNvPicPr>
          <p:nvPr/>
        </p:nvPicPr>
        <p:blipFill>
          <a:blip r:embed="rId2"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2" name="مستطيل 1"/>
          <p:cNvSpPr/>
          <p:nvPr/>
        </p:nvSpPr>
        <p:spPr>
          <a:xfrm>
            <a:off x="214282" y="357166"/>
            <a:ext cx="8643998" cy="4585871"/>
          </a:xfrm>
          <a:prstGeom prst="rect">
            <a:avLst/>
          </a:prstGeom>
        </p:spPr>
        <p:txBody>
          <a:bodyPr wrap="square">
            <a:spAutoFit/>
          </a:bodyPr>
          <a:lstStyle/>
          <a:p>
            <a:pPr lvl="0" eaLnBrk="0" fontAlgn="base" hangingPunct="0">
              <a:spcBef>
                <a:spcPct val="0"/>
              </a:spcBef>
              <a:spcAft>
                <a:spcPct val="0"/>
              </a:spcAft>
              <a:tabLst>
                <a:tab pos="914400" algn="l"/>
              </a:tabLst>
            </a:pPr>
            <a:r>
              <a:rPr lang="ar-SA" sz="2800" b="1" dirty="0" smtClean="0">
                <a:solidFill>
                  <a:schemeClr val="accent2">
                    <a:lumMod val="75000"/>
                  </a:schemeClr>
                </a:solidFill>
                <a:latin typeface="Calibri" pitchFamily="34" charset="0"/>
                <a:ea typeface="Calibri" pitchFamily="34" charset="0"/>
                <a:cs typeface="Arial" pitchFamily="34" charset="0"/>
              </a:rPr>
              <a:t>الخطوة الثالثة:</a:t>
            </a:r>
          </a:p>
          <a:p>
            <a:pPr lvl="0" eaLnBrk="0" fontAlgn="base" hangingPunct="0">
              <a:spcBef>
                <a:spcPct val="0"/>
              </a:spcBef>
              <a:spcAft>
                <a:spcPct val="0"/>
              </a:spcAft>
              <a:tabLst>
                <a:tab pos="914400" algn="l"/>
              </a:tabLst>
            </a:pPr>
            <a:r>
              <a:rPr lang="ar-SA" sz="2400" b="1" dirty="0" smtClean="0">
                <a:solidFill>
                  <a:schemeClr val="accent2">
                    <a:lumMod val="75000"/>
                  </a:schemeClr>
                </a:solidFill>
                <a:latin typeface="Calibri" pitchFamily="34" charset="0"/>
                <a:ea typeface="Calibri" pitchFamily="34" charset="0"/>
                <a:cs typeface="Arial" pitchFamily="34" charset="0"/>
              </a:rPr>
              <a:t>استخلاص أسباب سابقة أو </a:t>
            </a:r>
            <a:r>
              <a:rPr lang="ar-SA" sz="2400" b="1" dirty="0" err="1" smtClean="0">
                <a:solidFill>
                  <a:schemeClr val="accent2">
                    <a:lumMod val="75000"/>
                  </a:schemeClr>
                </a:solidFill>
                <a:latin typeface="Calibri" pitchFamily="34" charset="0"/>
                <a:ea typeface="Calibri" pitchFamily="34" charset="0"/>
                <a:cs typeface="Arial" pitchFamily="34" charset="0"/>
              </a:rPr>
              <a:t>اثار</a:t>
            </a:r>
            <a:r>
              <a:rPr lang="ar-SA" sz="2400" b="1" dirty="0" smtClean="0">
                <a:solidFill>
                  <a:schemeClr val="accent2">
                    <a:lumMod val="75000"/>
                  </a:schemeClr>
                </a:solidFill>
                <a:latin typeface="Calibri" pitchFamily="34" charset="0"/>
                <a:ea typeface="Calibri" pitchFamily="34" charset="0"/>
                <a:cs typeface="Arial" pitchFamily="34" charset="0"/>
              </a:rPr>
              <a:t> لاحقة  </a:t>
            </a:r>
            <a:r>
              <a:rPr lang="en-US" sz="2400" b="1" dirty="0" smtClean="0">
                <a:solidFill>
                  <a:schemeClr val="accent2">
                    <a:lumMod val="75000"/>
                  </a:schemeClr>
                </a:solidFill>
                <a:latin typeface="Arial" pitchFamily="34" charset="0"/>
                <a:ea typeface="Calibri" pitchFamily="34" charset="0"/>
                <a:cs typeface="Arial" pitchFamily="34" charset="0"/>
              </a:rPr>
              <a:t>or effects)</a:t>
            </a:r>
            <a:r>
              <a:rPr lang="en-US" sz="2400" b="1" dirty="0" smtClean="0">
                <a:solidFill>
                  <a:schemeClr val="accent2">
                    <a:lumMod val="75000"/>
                  </a:schemeClr>
                </a:solidFill>
                <a:latin typeface="Calibri" pitchFamily="34" charset="0"/>
                <a:ea typeface="Calibri" pitchFamily="34" charset="0"/>
                <a:cs typeface="Arial" pitchFamily="34" charset="0"/>
              </a:rPr>
              <a:t> </a:t>
            </a:r>
            <a:r>
              <a:rPr lang="en-US" sz="2400" b="1" dirty="0" smtClean="0">
                <a:solidFill>
                  <a:schemeClr val="accent2">
                    <a:lumMod val="75000"/>
                  </a:schemeClr>
                </a:solidFill>
                <a:latin typeface="Arial" pitchFamily="34" charset="0"/>
                <a:ea typeface="Calibri" pitchFamily="34" charset="0"/>
                <a:cs typeface="Arial" pitchFamily="34" charset="0"/>
              </a:rPr>
              <a:t>inferring prior causes</a:t>
            </a:r>
            <a:r>
              <a:rPr lang="ar-SA" sz="2400" b="1" dirty="0" smtClean="0">
                <a:solidFill>
                  <a:schemeClr val="accent2">
                    <a:lumMod val="75000"/>
                  </a:schemeClr>
                </a:solidFill>
                <a:latin typeface="Calibri" pitchFamily="34" charset="0"/>
                <a:ea typeface="Calibri" pitchFamily="34" charset="0"/>
                <a:cs typeface="Arial" pitchFamily="34" charset="0"/>
              </a:rPr>
              <a:t>)</a:t>
            </a:r>
            <a:endParaRPr lang="en-US" sz="1100" b="1" dirty="0" smtClean="0">
              <a:solidFill>
                <a:schemeClr val="accent2">
                  <a:lumMod val="75000"/>
                </a:schemeClr>
              </a:solidFill>
              <a:latin typeface="Arial" pitchFamily="34" charset="0"/>
              <a:cs typeface="Arial" pitchFamily="34" charset="0"/>
            </a:endParaRPr>
          </a:p>
          <a:p>
            <a:pPr lvl="0" eaLnBrk="0" fontAlgn="base" hangingPunct="0">
              <a:spcBef>
                <a:spcPct val="0"/>
              </a:spcBef>
              <a:spcAft>
                <a:spcPct val="0"/>
              </a:spcAft>
              <a:tabLst>
                <a:tab pos="914400" algn="l"/>
              </a:tabLst>
            </a:pPr>
            <a:r>
              <a:rPr lang="ar-SA" sz="2400" b="1" dirty="0" smtClean="0">
                <a:solidFill>
                  <a:schemeClr val="accent2">
                    <a:lumMod val="75000"/>
                  </a:schemeClr>
                </a:solidFill>
                <a:latin typeface="Calibri" pitchFamily="34" charset="0"/>
                <a:ea typeface="Calibri" pitchFamily="34" charset="0"/>
                <a:cs typeface="Arial" pitchFamily="34" charset="0"/>
              </a:rPr>
              <a:t>تطوير قدرة استخلاص الأسباب السابقة أو الآثار اللاحقة ينمي قدرة فهم التلاميذ للعلاقات غير الظاهرة حيث أنهم يصلون في تحليلهم الى ماهو أبعد مما يتصورون</a:t>
            </a:r>
            <a:endParaRPr lang="en-US" sz="1100" b="1" dirty="0" smtClean="0">
              <a:solidFill>
                <a:schemeClr val="accent2">
                  <a:lumMod val="75000"/>
                </a:schemeClr>
              </a:solidFill>
              <a:latin typeface="Arial" pitchFamily="34" charset="0"/>
              <a:cs typeface="Arial" pitchFamily="34" charset="0"/>
            </a:endParaRPr>
          </a:p>
          <a:p>
            <a:pPr lvl="0" eaLnBrk="0" fontAlgn="base" hangingPunct="0">
              <a:spcBef>
                <a:spcPct val="0"/>
              </a:spcBef>
              <a:spcAft>
                <a:spcPct val="0"/>
              </a:spcAft>
              <a:tabLst>
                <a:tab pos="914400" algn="l"/>
              </a:tabLst>
            </a:pPr>
            <a:r>
              <a:rPr lang="ar-SA" sz="2400" b="1" dirty="0" smtClean="0">
                <a:solidFill>
                  <a:schemeClr val="accent2">
                    <a:lumMod val="75000"/>
                  </a:schemeClr>
                </a:solidFill>
                <a:latin typeface="Calibri" pitchFamily="34" charset="0"/>
                <a:ea typeface="Calibri" pitchFamily="34" charset="0"/>
                <a:cs typeface="Arial" pitchFamily="34" charset="0"/>
              </a:rPr>
              <a:t>الخطوة الرابعة : الوصول الى </a:t>
            </a:r>
            <a:r>
              <a:rPr lang="ar-SA" sz="2400" b="1" dirty="0" err="1" smtClean="0">
                <a:solidFill>
                  <a:schemeClr val="accent2">
                    <a:lumMod val="75000"/>
                  </a:schemeClr>
                </a:solidFill>
                <a:latin typeface="Calibri" pitchFamily="34" charset="0"/>
                <a:ea typeface="Calibri" pitchFamily="34" charset="0"/>
                <a:cs typeface="Arial" pitchFamily="34" charset="0"/>
              </a:rPr>
              <a:t>خلاصات</a:t>
            </a:r>
            <a:r>
              <a:rPr lang="ar-SA" sz="2400" b="1" dirty="0" smtClean="0">
                <a:solidFill>
                  <a:schemeClr val="accent2">
                    <a:lumMod val="75000"/>
                  </a:schemeClr>
                </a:solidFill>
                <a:latin typeface="Calibri" pitchFamily="34" charset="0"/>
                <a:ea typeface="Calibri" pitchFamily="34" charset="0"/>
                <a:cs typeface="Arial" pitchFamily="34" charset="0"/>
              </a:rPr>
              <a:t> (</a:t>
            </a:r>
            <a:r>
              <a:rPr lang="en-US" sz="2400" b="1" dirty="0" smtClean="0">
                <a:solidFill>
                  <a:schemeClr val="accent2">
                    <a:lumMod val="75000"/>
                  </a:schemeClr>
                </a:solidFill>
                <a:latin typeface="Arial" pitchFamily="34" charset="0"/>
                <a:ea typeface="Calibri" pitchFamily="34" charset="0"/>
                <a:cs typeface="Arial" pitchFamily="34" charset="0"/>
              </a:rPr>
              <a:t>reaching conclusions</a:t>
            </a:r>
            <a:r>
              <a:rPr lang="ar-SA" sz="2400" b="1" dirty="0" smtClean="0">
                <a:solidFill>
                  <a:schemeClr val="accent2">
                    <a:lumMod val="75000"/>
                  </a:schemeClr>
                </a:solidFill>
                <a:latin typeface="Calibri" pitchFamily="34" charset="0"/>
                <a:ea typeface="Calibri" pitchFamily="34" charset="0"/>
                <a:cs typeface="Arial" pitchFamily="34" charset="0"/>
              </a:rPr>
              <a:t>) (أهم أثر)</a:t>
            </a:r>
            <a:endParaRPr lang="en-US" sz="1100" b="1" dirty="0" smtClean="0">
              <a:solidFill>
                <a:schemeClr val="accent2">
                  <a:lumMod val="75000"/>
                </a:schemeClr>
              </a:solidFill>
              <a:latin typeface="Arial" pitchFamily="34" charset="0"/>
              <a:cs typeface="Arial" pitchFamily="34" charset="0"/>
            </a:endParaRPr>
          </a:p>
          <a:p>
            <a:pPr lvl="0" eaLnBrk="0" fontAlgn="base" hangingPunct="0">
              <a:spcBef>
                <a:spcPct val="0"/>
              </a:spcBef>
              <a:spcAft>
                <a:spcPct val="0"/>
              </a:spcAft>
              <a:tabLst>
                <a:tab pos="914400" algn="l"/>
              </a:tabLst>
            </a:pPr>
            <a:r>
              <a:rPr lang="ar-SA" sz="2400" b="1" dirty="0" smtClean="0">
                <a:solidFill>
                  <a:schemeClr val="accent2">
                    <a:lumMod val="75000"/>
                  </a:schemeClr>
                </a:solidFill>
                <a:latin typeface="Calibri" pitchFamily="34" charset="0"/>
                <a:ea typeface="Calibri" pitchFamily="34" charset="0"/>
                <a:cs typeface="Arial" pitchFamily="34" charset="0"/>
              </a:rPr>
              <a:t>تتطلب عملية الوصول الى </a:t>
            </a:r>
            <a:r>
              <a:rPr lang="ar-SA" sz="2400" b="1" dirty="0" err="1" smtClean="0">
                <a:solidFill>
                  <a:schemeClr val="accent2">
                    <a:lumMod val="75000"/>
                  </a:schemeClr>
                </a:solidFill>
                <a:latin typeface="Calibri" pitchFamily="34" charset="0"/>
                <a:ea typeface="Calibri" pitchFamily="34" charset="0"/>
                <a:cs typeface="Arial" pitchFamily="34" charset="0"/>
              </a:rPr>
              <a:t>خلاصات</a:t>
            </a:r>
            <a:r>
              <a:rPr lang="ar-SA" sz="2400" b="1" dirty="0" smtClean="0">
                <a:solidFill>
                  <a:schemeClr val="accent2">
                    <a:lumMod val="75000"/>
                  </a:schemeClr>
                </a:solidFill>
                <a:latin typeface="Calibri" pitchFamily="34" charset="0"/>
                <a:ea typeface="Calibri" pitchFamily="34" charset="0"/>
                <a:cs typeface="Arial" pitchFamily="34" charset="0"/>
              </a:rPr>
              <a:t> قدرات عالية في مراجعة المعلومات ورسم رؤية وتقييم المعلومات المناسبة وأبعد من ذلك فإن التلاميذ يقومون بإصدار خلاصة </a:t>
            </a:r>
            <a:r>
              <a:rPr lang="ar-SA" sz="2400" b="1" dirty="0" err="1" smtClean="0">
                <a:solidFill>
                  <a:schemeClr val="accent2">
                    <a:lumMod val="75000"/>
                  </a:schemeClr>
                </a:solidFill>
                <a:latin typeface="Calibri" pitchFamily="34" charset="0"/>
                <a:ea typeface="Calibri" pitchFamily="34" charset="0"/>
                <a:cs typeface="Arial" pitchFamily="34" charset="0"/>
              </a:rPr>
              <a:t>متضمنه</a:t>
            </a:r>
            <a:r>
              <a:rPr lang="ar-SA" sz="2400" b="1" dirty="0" smtClean="0">
                <a:solidFill>
                  <a:schemeClr val="accent2">
                    <a:lumMod val="75000"/>
                  </a:schemeClr>
                </a:solidFill>
                <a:latin typeface="Calibri" pitchFamily="34" charset="0"/>
                <a:ea typeface="Calibri" pitchFamily="34" charset="0"/>
                <a:cs typeface="Arial" pitchFamily="34" charset="0"/>
              </a:rPr>
              <a:t> معلومات متنوعة ومتعددة بالإضافة الى أنهم يدعمون </a:t>
            </a:r>
            <a:r>
              <a:rPr lang="ar-SA" sz="2400" b="1" dirty="0" err="1" smtClean="0">
                <a:solidFill>
                  <a:schemeClr val="accent2">
                    <a:lumMod val="75000"/>
                  </a:schemeClr>
                </a:solidFill>
                <a:latin typeface="Calibri" pitchFamily="34" charset="0"/>
                <a:ea typeface="Calibri" pitchFamily="34" charset="0"/>
                <a:cs typeface="Arial" pitchFamily="34" charset="0"/>
              </a:rPr>
              <a:t>الخلاصات</a:t>
            </a:r>
            <a:r>
              <a:rPr lang="ar-SA" sz="2400" b="1" dirty="0" smtClean="0">
                <a:solidFill>
                  <a:schemeClr val="accent2">
                    <a:lumMod val="75000"/>
                  </a:schemeClr>
                </a:solidFill>
                <a:latin typeface="Calibri" pitchFamily="34" charset="0"/>
                <a:ea typeface="Calibri" pitchFamily="34" charset="0"/>
                <a:cs typeface="Arial" pitchFamily="34" charset="0"/>
              </a:rPr>
              <a:t> التي توصلوا إليها </a:t>
            </a:r>
            <a:endParaRPr lang="en-US" sz="1100" b="1" dirty="0" smtClean="0">
              <a:solidFill>
                <a:schemeClr val="accent2">
                  <a:lumMod val="75000"/>
                </a:schemeClr>
              </a:solidFill>
              <a:latin typeface="Arial" pitchFamily="34" charset="0"/>
              <a:cs typeface="Arial" pitchFamily="34" charset="0"/>
            </a:endParaRPr>
          </a:p>
          <a:p>
            <a:pPr lvl="0" eaLnBrk="0" fontAlgn="base" hangingPunct="0">
              <a:spcBef>
                <a:spcPct val="0"/>
              </a:spcBef>
              <a:spcAft>
                <a:spcPct val="0"/>
              </a:spcAft>
              <a:tabLst>
                <a:tab pos="914400" algn="l"/>
              </a:tabLst>
            </a:pPr>
            <a:r>
              <a:rPr lang="ar-SA" sz="2400" b="1" dirty="0" smtClean="0">
                <a:solidFill>
                  <a:schemeClr val="accent2">
                    <a:lumMod val="75000"/>
                  </a:schemeClr>
                </a:solidFill>
                <a:latin typeface="Calibri" pitchFamily="34" charset="0"/>
                <a:ea typeface="Calibri" pitchFamily="34" charset="0"/>
                <a:cs typeface="Arial" pitchFamily="34" charset="0"/>
              </a:rPr>
              <a:t>الخطوة الخامسة : التعميمات (</a:t>
            </a:r>
            <a:r>
              <a:rPr lang="en-US" sz="2400" b="1" dirty="0" smtClean="0">
                <a:solidFill>
                  <a:schemeClr val="accent2">
                    <a:lumMod val="75000"/>
                  </a:schemeClr>
                </a:solidFill>
                <a:latin typeface="Arial" pitchFamily="34" charset="0"/>
                <a:ea typeface="Calibri" pitchFamily="34" charset="0"/>
                <a:cs typeface="Arial" pitchFamily="34" charset="0"/>
              </a:rPr>
              <a:t>generalizing</a:t>
            </a:r>
            <a:r>
              <a:rPr lang="ar-SA" sz="2400" b="1" dirty="0" smtClean="0">
                <a:solidFill>
                  <a:schemeClr val="accent2">
                    <a:lumMod val="75000"/>
                  </a:schemeClr>
                </a:solidFill>
                <a:latin typeface="Calibri" pitchFamily="34" charset="0"/>
                <a:ea typeface="Calibri" pitchFamily="34" charset="0"/>
                <a:cs typeface="Arial" pitchFamily="34" charset="0"/>
              </a:rPr>
              <a:t>)  تجعل هذه الخطوة التلاميذ يتنقلون من </a:t>
            </a:r>
            <a:r>
              <a:rPr lang="ar-SA" sz="2400" b="1" dirty="0" err="1" smtClean="0">
                <a:solidFill>
                  <a:schemeClr val="accent2">
                    <a:lumMod val="75000"/>
                  </a:schemeClr>
                </a:solidFill>
                <a:latin typeface="Calibri" pitchFamily="34" charset="0"/>
                <a:ea typeface="Calibri" pitchFamily="34" charset="0"/>
                <a:cs typeface="Arial" pitchFamily="34" charset="0"/>
              </a:rPr>
              <a:t>خلاصات</a:t>
            </a:r>
            <a:r>
              <a:rPr lang="ar-SA" sz="2400" b="1" dirty="0" smtClean="0">
                <a:solidFill>
                  <a:schemeClr val="accent2">
                    <a:lumMod val="75000"/>
                  </a:schemeClr>
                </a:solidFill>
                <a:latin typeface="Calibri" pitchFamily="34" charset="0"/>
                <a:ea typeface="Calibri" pitchFamily="34" charset="0"/>
                <a:cs typeface="Arial" pitchFamily="34" charset="0"/>
              </a:rPr>
              <a:t> أكثر تحديداً الى تعميمات شاملة يمكن أن تقبل في أماكن وظروف متعددة ومتنوعة </a:t>
            </a:r>
            <a:endParaRPr lang="ar-SA" sz="3200" b="1" dirty="0" smtClean="0">
              <a:solidFill>
                <a:schemeClr val="accent2">
                  <a:lumMod val="75000"/>
                </a:schemeClr>
              </a:solidFill>
              <a:latin typeface="Arial" pitchFamily="34" charset="0"/>
              <a:cs typeface="Arial" pitchFamily="34" charset="0"/>
            </a:endParaRPr>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600" decel="100000"/>
                                        <p:tgtEl>
                                          <p:spTgt spid="2">
                                            <p:txEl>
                                              <p:pRg st="1" end="1"/>
                                            </p:txEl>
                                          </p:spTgt>
                                        </p:tgtEl>
                                      </p:cBhvr>
                                    </p:animEffect>
                                    <p:anim calcmode="lin" valueType="num">
                                      <p:cBhvr>
                                        <p:cTn id="16" dur="16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17" dur="16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8" dur="16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2">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800" decel="100000"/>
                                        <p:tgtEl>
                                          <p:spTgt spid="2">
                                            <p:txEl>
                                              <p:pRg st="2" end="2"/>
                                            </p:txEl>
                                          </p:spTgt>
                                        </p:tgtEl>
                                      </p:cBhvr>
                                    </p:animEffect>
                                    <p:anim calcmode="lin" valueType="num">
                                      <p:cBhvr>
                                        <p:cTn id="24"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800" decel="100000"/>
                                        <p:tgtEl>
                                          <p:spTgt spid="2">
                                            <p:txEl>
                                              <p:pRg st="3" end="3"/>
                                            </p:txEl>
                                          </p:spTgt>
                                        </p:tgtEl>
                                      </p:cBhvr>
                                    </p:animEffect>
                                    <p:anim calcmode="lin" valueType="num">
                                      <p:cBhvr>
                                        <p:cTn id="32"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800" decel="100000"/>
                                        <p:tgtEl>
                                          <p:spTgt spid="2">
                                            <p:txEl>
                                              <p:pRg st="4" end="4"/>
                                            </p:txEl>
                                          </p:spTgt>
                                        </p:tgtEl>
                                      </p:cBhvr>
                                    </p:animEffect>
                                    <p:anim calcmode="lin" valueType="num">
                                      <p:cBhvr>
                                        <p:cTn id="40" dur="800" decel="100000" fill="hold"/>
                                        <p:tgtEl>
                                          <p:spTgt spid="2">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2">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2">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
                                            <p:txEl>
                                              <p:pRg st="4" end="4"/>
                                            </p:txEl>
                                          </p:spTgt>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800" decel="100000"/>
                                        <p:tgtEl>
                                          <p:spTgt spid="2">
                                            <p:txEl>
                                              <p:pRg st="5" end="5"/>
                                            </p:txEl>
                                          </p:spTgt>
                                        </p:tgtEl>
                                      </p:cBhvr>
                                    </p:animEffect>
                                    <p:anim calcmode="lin" valueType="num">
                                      <p:cBhvr>
                                        <p:cTn id="48"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sers\HP\Desktop\سكرابز 2\سكربز جاهز\get-7-2010-sez_ae_xlqmckc9.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37889" name="Rectangle 1"/>
          <p:cNvSpPr>
            <a:spLocks noChangeArrowheads="1"/>
          </p:cNvSpPr>
          <p:nvPr/>
        </p:nvSpPr>
        <p:spPr bwMode="auto">
          <a:xfrm>
            <a:off x="357158" y="357166"/>
            <a:ext cx="814396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685800" algn="l"/>
              </a:tabLst>
            </a:pPr>
            <a:r>
              <a:rPr kumimoji="0" lang="ar-SA" sz="3600" b="1" i="0" strike="noStrike" cap="none" normalizeH="0" baseline="0" dirty="0" smtClean="0">
                <a:ln>
                  <a:noFill/>
                </a:ln>
                <a:solidFill>
                  <a:srgbClr val="33CC33"/>
                </a:solidFill>
                <a:effectLst/>
                <a:latin typeface="Sakkal Majalla" pitchFamily="2" charset="-78"/>
                <a:ea typeface="Calibri" pitchFamily="34" charset="0"/>
                <a:cs typeface="Sakkal Majalla" pitchFamily="2" charset="-78"/>
              </a:rPr>
              <a:t>إجراءات ومبادئ المناقشة :</a:t>
            </a:r>
          </a:p>
          <a:p>
            <a:pPr marL="0" marR="0" lvl="0" indent="0" algn="r" defTabSz="914400" rtl="1" eaLnBrk="1" fontAlgn="base" latinLnBrk="0" hangingPunct="1">
              <a:lnSpc>
                <a:spcPct val="100000"/>
              </a:lnSpc>
              <a:spcBef>
                <a:spcPct val="0"/>
              </a:spcBef>
              <a:spcAft>
                <a:spcPct val="0"/>
              </a:spcAft>
              <a:buClrTx/>
              <a:buSzTx/>
              <a:buFontTx/>
              <a:buNone/>
              <a:tabLst>
                <a:tab pos="685800" algn="l"/>
              </a:tabLst>
            </a:pPr>
            <a:endParaRPr kumimoji="0" lang="en-US" sz="1200" b="1" i="0" strike="noStrike" cap="none" normalizeH="0" baseline="0" dirty="0" smtClean="0">
              <a:ln>
                <a:noFill/>
              </a:ln>
              <a:solidFill>
                <a:srgbClr val="33CC33"/>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685800" algn="l"/>
              </a:tabLst>
            </a:pPr>
            <a:r>
              <a:rPr kumimoji="0" lang="ar-SA" sz="28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تكون الأسئلة مركزة (</a:t>
            </a:r>
            <a:r>
              <a:rPr kumimoji="0" lang="ar-SA" sz="2800" b="1" i="0" u="none" strike="noStrike" cap="none" normalizeH="0" baseline="0" dirty="0" err="1" smtClean="0">
                <a:ln>
                  <a:noFill/>
                </a:ln>
                <a:solidFill>
                  <a:schemeClr val="tx2">
                    <a:lumMod val="60000"/>
                    <a:lumOff val="40000"/>
                  </a:schemeClr>
                </a:solidFill>
                <a:effectLst/>
                <a:latin typeface="Calibri" pitchFamily="34" charset="0"/>
                <a:ea typeface="Calibri" pitchFamily="34" charset="0"/>
                <a:cs typeface="Arial" pitchFamily="34" charset="0"/>
              </a:rPr>
              <a:t>لايكون</a:t>
            </a:r>
            <a:r>
              <a:rPr kumimoji="0" lang="ar-SA" sz="28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 مشتت ويكون محدد وواضح ومباشر)</a:t>
            </a:r>
            <a:endParaRPr kumimoji="0" lang="en-US" sz="1200" b="1"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685800" algn="l"/>
              </a:tabLst>
            </a:pPr>
            <a:r>
              <a:rPr kumimoji="0" lang="ar-SA" sz="28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تكون الأسئلة مفتوحة (</a:t>
            </a:r>
            <a:r>
              <a:rPr kumimoji="0" lang="ar-SA" sz="2800" b="1" i="0" u="none" strike="noStrike" cap="none" normalizeH="0" baseline="0" dirty="0" err="1" smtClean="0">
                <a:ln>
                  <a:noFill/>
                </a:ln>
                <a:solidFill>
                  <a:schemeClr val="tx2">
                    <a:lumMod val="60000"/>
                    <a:lumOff val="40000"/>
                  </a:schemeClr>
                </a:solidFill>
                <a:effectLst/>
                <a:latin typeface="Calibri" pitchFamily="34" charset="0"/>
                <a:ea typeface="Calibri" pitchFamily="34" charset="0"/>
                <a:cs typeface="Arial" pitchFamily="34" charset="0"/>
              </a:rPr>
              <a:t>لاتكون</a:t>
            </a:r>
            <a:r>
              <a:rPr kumimoji="0" lang="ar-SA" sz="28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 إجاباتها صح أو خطأ وتحتمل عدة إجابات )</a:t>
            </a:r>
            <a:endParaRPr kumimoji="0" lang="en-US" sz="1200" b="1"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685800" algn="l"/>
              </a:tabLst>
            </a:pPr>
            <a:r>
              <a:rPr kumimoji="0" lang="ar-SA" sz="28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تتطلب الأسئلة استخدام معلومات.</a:t>
            </a:r>
            <a:endParaRPr kumimoji="0" lang="en-US" sz="1200" b="1"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685800" algn="l"/>
              </a:tabLst>
            </a:pPr>
            <a:r>
              <a:rPr kumimoji="0" lang="ar-SA" sz="28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تسأل الأسئلة للتأكيد وإعطاء الأسباب.</a:t>
            </a:r>
            <a:endParaRPr kumimoji="0" lang="en-US" sz="1200" b="1"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685800" algn="l"/>
              </a:tabLst>
            </a:pPr>
            <a:r>
              <a:rPr kumimoji="0" lang="ar-SA" sz="28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يعطى الوقت الكافي للإجابة</a:t>
            </a:r>
            <a:endParaRPr kumimoji="0" lang="en-US" sz="1200" b="1"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685800" algn="l"/>
              </a:tabLst>
            </a:pPr>
            <a:r>
              <a:rPr kumimoji="0" lang="ar-SA" sz="28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تكون سرعة النقاش منتظمة بدرجة مناسبة</a:t>
            </a:r>
            <a:endParaRPr kumimoji="0" lang="en-US" sz="1200" b="1"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685800" algn="l"/>
              </a:tabLst>
            </a:pPr>
            <a:r>
              <a:rPr kumimoji="0" lang="ar-SA" sz="28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تقبل </a:t>
            </a:r>
            <a:r>
              <a:rPr kumimoji="0" lang="ar-SA" sz="2800" b="1" i="0" u="none" strike="noStrike" cap="none" normalizeH="0" baseline="0" dirty="0" err="1" smtClean="0">
                <a:ln>
                  <a:noFill/>
                </a:ln>
                <a:solidFill>
                  <a:schemeClr val="tx2">
                    <a:lumMod val="60000"/>
                    <a:lumOff val="40000"/>
                  </a:schemeClr>
                </a:solidFill>
                <a:effectLst/>
                <a:latin typeface="Calibri" pitchFamily="34" charset="0"/>
                <a:ea typeface="Calibri" pitchFamily="34" charset="0"/>
                <a:cs typeface="Arial" pitchFamily="34" charset="0"/>
              </a:rPr>
              <a:t>إستجابات</a:t>
            </a:r>
            <a:r>
              <a:rPr kumimoji="0" lang="ar-SA" sz="28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 التلاميذ دون تعليق من المعلم</a:t>
            </a:r>
            <a:endParaRPr kumimoji="0" lang="en-US" sz="1200" b="1"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685800" algn="l"/>
              </a:tabLst>
            </a:pPr>
            <a:r>
              <a:rPr kumimoji="0" lang="ar-SA" sz="28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لا يردد المعلم إجابات التلميذ .</a:t>
            </a:r>
            <a:endParaRPr kumimoji="0" lang="en-US" sz="1200" b="1"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685800" algn="l"/>
              </a:tabLst>
            </a:pPr>
            <a:r>
              <a:rPr kumimoji="0" lang="ar-SA" sz="28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الهدف هو الحصول على أفكار متنوعة ومشاركة متعددة من التلميذ (الطلاقة)</a:t>
            </a:r>
            <a:endParaRPr kumimoji="0" lang="en-US" sz="1200" b="1"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685800" algn="l"/>
              </a:tabLst>
            </a:pPr>
            <a:r>
              <a:rPr kumimoji="0" lang="ar-SA" sz="28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تسأل أسئلة توضيحية وتوضيحية عند الحاجة </a:t>
            </a:r>
            <a:endParaRPr kumimoji="0" lang="ar-SA" sz="3600" b="1"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7889">
                                            <p:txEl>
                                              <p:pRg st="0" end="0"/>
                                            </p:txEl>
                                          </p:spTgt>
                                        </p:tgtEl>
                                        <p:attrNameLst>
                                          <p:attrName>style.visibility</p:attrName>
                                        </p:attrNameLst>
                                      </p:cBhvr>
                                      <p:to>
                                        <p:strVal val="visible"/>
                                      </p:to>
                                    </p:set>
                                    <p:anim calcmode="lin" valueType="num">
                                      <p:cBhvr additive="base">
                                        <p:cTn id="7" dur="2000" fill="hold"/>
                                        <p:tgtEl>
                                          <p:spTgt spid="3788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78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37889">
                                            <p:txEl>
                                              <p:pRg st="2" end="2"/>
                                            </p:txEl>
                                          </p:spTgt>
                                        </p:tgtEl>
                                        <p:attrNameLst>
                                          <p:attrName>style.visibility</p:attrName>
                                        </p:attrNameLst>
                                      </p:cBhvr>
                                      <p:to>
                                        <p:strVal val="visible"/>
                                      </p:to>
                                    </p:set>
                                    <p:anim calcmode="lin" valueType="num">
                                      <p:cBhvr>
                                        <p:cTn id="13" dur="2000" fill="hold"/>
                                        <p:tgtEl>
                                          <p:spTgt spid="3788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2000" fill="hold"/>
                                        <p:tgtEl>
                                          <p:spTgt spid="3788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2000" fill="hold"/>
                                        <p:tgtEl>
                                          <p:spTgt spid="3788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2000" fill="hold"/>
                                        <p:tgtEl>
                                          <p:spTgt spid="3788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7889">
                                            <p:txEl>
                                              <p:pRg st="3" end="3"/>
                                            </p:txEl>
                                          </p:spTgt>
                                        </p:tgtEl>
                                        <p:attrNameLst>
                                          <p:attrName>style.visibility</p:attrName>
                                        </p:attrNameLst>
                                      </p:cBhvr>
                                      <p:to>
                                        <p:strVal val="visible"/>
                                      </p:to>
                                    </p:set>
                                    <p:anim calcmode="lin" valueType="num">
                                      <p:cBhvr>
                                        <p:cTn id="21" dur="2000" fill="hold"/>
                                        <p:tgtEl>
                                          <p:spTgt spid="3788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2000" fill="hold"/>
                                        <p:tgtEl>
                                          <p:spTgt spid="3788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2000" fill="hold"/>
                                        <p:tgtEl>
                                          <p:spTgt spid="3788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2000" fill="hold"/>
                                        <p:tgtEl>
                                          <p:spTgt spid="378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37889">
                                            <p:txEl>
                                              <p:pRg st="4" end="4"/>
                                            </p:txEl>
                                          </p:spTgt>
                                        </p:tgtEl>
                                        <p:attrNameLst>
                                          <p:attrName>style.visibility</p:attrName>
                                        </p:attrNameLst>
                                      </p:cBhvr>
                                      <p:to>
                                        <p:strVal val="visible"/>
                                      </p:to>
                                    </p:set>
                                    <p:anim calcmode="lin" valueType="num">
                                      <p:cBhvr>
                                        <p:cTn id="29" dur="2000" fill="hold"/>
                                        <p:tgtEl>
                                          <p:spTgt spid="3788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2000" fill="hold"/>
                                        <p:tgtEl>
                                          <p:spTgt spid="3788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2000" fill="hold"/>
                                        <p:tgtEl>
                                          <p:spTgt spid="3788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2000" fill="hold"/>
                                        <p:tgtEl>
                                          <p:spTgt spid="3788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37889">
                                            <p:txEl>
                                              <p:pRg st="5" end="5"/>
                                            </p:txEl>
                                          </p:spTgt>
                                        </p:tgtEl>
                                        <p:attrNameLst>
                                          <p:attrName>style.visibility</p:attrName>
                                        </p:attrNameLst>
                                      </p:cBhvr>
                                      <p:to>
                                        <p:strVal val="visible"/>
                                      </p:to>
                                    </p:set>
                                    <p:anim calcmode="lin" valueType="num">
                                      <p:cBhvr>
                                        <p:cTn id="37" dur="2000" fill="hold"/>
                                        <p:tgtEl>
                                          <p:spTgt spid="37889">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2000" fill="hold"/>
                                        <p:tgtEl>
                                          <p:spTgt spid="37889">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2000" fill="hold"/>
                                        <p:tgtEl>
                                          <p:spTgt spid="37889">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2000" fill="hold"/>
                                        <p:tgtEl>
                                          <p:spTgt spid="3788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nodeType="clickEffect">
                                  <p:stCondLst>
                                    <p:cond delay="0"/>
                                  </p:stCondLst>
                                  <p:childTnLst>
                                    <p:set>
                                      <p:cBhvr>
                                        <p:cTn id="44" dur="1" fill="hold">
                                          <p:stCondLst>
                                            <p:cond delay="0"/>
                                          </p:stCondLst>
                                        </p:cTn>
                                        <p:tgtEl>
                                          <p:spTgt spid="37889">
                                            <p:txEl>
                                              <p:pRg st="6" end="6"/>
                                            </p:txEl>
                                          </p:spTgt>
                                        </p:tgtEl>
                                        <p:attrNameLst>
                                          <p:attrName>style.visibility</p:attrName>
                                        </p:attrNameLst>
                                      </p:cBhvr>
                                      <p:to>
                                        <p:strVal val="visible"/>
                                      </p:to>
                                    </p:set>
                                    <p:anim calcmode="lin" valueType="num">
                                      <p:cBhvr>
                                        <p:cTn id="45" dur="2000" fill="hold"/>
                                        <p:tgtEl>
                                          <p:spTgt spid="37889">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2000" fill="hold"/>
                                        <p:tgtEl>
                                          <p:spTgt spid="37889">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2000" fill="hold"/>
                                        <p:tgtEl>
                                          <p:spTgt spid="37889">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2000" fill="hold"/>
                                        <p:tgtEl>
                                          <p:spTgt spid="3788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37889">
                                            <p:txEl>
                                              <p:pRg st="7" end="7"/>
                                            </p:txEl>
                                          </p:spTgt>
                                        </p:tgtEl>
                                        <p:attrNameLst>
                                          <p:attrName>style.visibility</p:attrName>
                                        </p:attrNameLst>
                                      </p:cBhvr>
                                      <p:to>
                                        <p:strVal val="visible"/>
                                      </p:to>
                                    </p:set>
                                    <p:anim calcmode="lin" valueType="num">
                                      <p:cBhvr>
                                        <p:cTn id="53" dur="2000" fill="hold"/>
                                        <p:tgtEl>
                                          <p:spTgt spid="37889">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4" dur="2000" fill="hold"/>
                                        <p:tgtEl>
                                          <p:spTgt spid="37889">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5" dur="2000" fill="hold"/>
                                        <p:tgtEl>
                                          <p:spTgt spid="37889">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6" dur="2000" fill="hold"/>
                                        <p:tgtEl>
                                          <p:spTgt spid="3788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nodeType="clickEffect">
                                  <p:stCondLst>
                                    <p:cond delay="0"/>
                                  </p:stCondLst>
                                  <p:childTnLst>
                                    <p:set>
                                      <p:cBhvr>
                                        <p:cTn id="60" dur="1" fill="hold">
                                          <p:stCondLst>
                                            <p:cond delay="0"/>
                                          </p:stCondLst>
                                        </p:cTn>
                                        <p:tgtEl>
                                          <p:spTgt spid="37889">
                                            <p:txEl>
                                              <p:pRg st="8" end="8"/>
                                            </p:txEl>
                                          </p:spTgt>
                                        </p:tgtEl>
                                        <p:attrNameLst>
                                          <p:attrName>style.visibility</p:attrName>
                                        </p:attrNameLst>
                                      </p:cBhvr>
                                      <p:to>
                                        <p:strVal val="visible"/>
                                      </p:to>
                                    </p:set>
                                    <p:anim calcmode="lin" valueType="num">
                                      <p:cBhvr>
                                        <p:cTn id="61" dur="2000" fill="hold"/>
                                        <p:tgtEl>
                                          <p:spTgt spid="37889">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2000" fill="hold"/>
                                        <p:tgtEl>
                                          <p:spTgt spid="37889">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2000" fill="hold"/>
                                        <p:tgtEl>
                                          <p:spTgt spid="37889">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2000" fill="hold"/>
                                        <p:tgtEl>
                                          <p:spTgt spid="3788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9" presetClass="entr" presetSubtype="0" accel="100000" fill="hold" nodeType="clickEffect">
                                  <p:stCondLst>
                                    <p:cond delay="0"/>
                                  </p:stCondLst>
                                  <p:childTnLst>
                                    <p:set>
                                      <p:cBhvr>
                                        <p:cTn id="68" dur="1" fill="hold">
                                          <p:stCondLst>
                                            <p:cond delay="0"/>
                                          </p:stCondLst>
                                        </p:cTn>
                                        <p:tgtEl>
                                          <p:spTgt spid="37889">
                                            <p:txEl>
                                              <p:pRg st="9" end="9"/>
                                            </p:txEl>
                                          </p:spTgt>
                                        </p:tgtEl>
                                        <p:attrNameLst>
                                          <p:attrName>style.visibility</p:attrName>
                                        </p:attrNameLst>
                                      </p:cBhvr>
                                      <p:to>
                                        <p:strVal val="visible"/>
                                      </p:to>
                                    </p:set>
                                    <p:anim calcmode="lin" valueType="num">
                                      <p:cBhvr>
                                        <p:cTn id="69" dur="2000" fill="hold"/>
                                        <p:tgtEl>
                                          <p:spTgt spid="37889">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0" dur="2000" fill="hold"/>
                                        <p:tgtEl>
                                          <p:spTgt spid="37889">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1" dur="2000" fill="hold"/>
                                        <p:tgtEl>
                                          <p:spTgt spid="37889">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72" dur="2000" fill="hold"/>
                                        <p:tgtEl>
                                          <p:spTgt spid="3788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9" presetClass="entr" presetSubtype="0" accel="100000" fill="hold" nodeType="clickEffect">
                                  <p:stCondLst>
                                    <p:cond delay="0"/>
                                  </p:stCondLst>
                                  <p:childTnLst>
                                    <p:set>
                                      <p:cBhvr>
                                        <p:cTn id="76" dur="1" fill="hold">
                                          <p:stCondLst>
                                            <p:cond delay="0"/>
                                          </p:stCondLst>
                                        </p:cTn>
                                        <p:tgtEl>
                                          <p:spTgt spid="37889">
                                            <p:txEl>
                                              <p:pRg st="10" end="10"/>
                                            </p:txEl>
                                          </p:spTgt>
                                        </p:tgtEl>
                                        <p:attrNameLst>
                                          <p:attrName>style.visibility</p:attrName>
                                        </p:attrNameLst>
                                      </p:cBhvr>
                                      <p:to>
                                        <p:strVal val="visible"/>
                                      </p:to>
                                    </p:set>
                                    <p:anim calcmode="lin" valueType="num">
                                      <p:cBhvr>
                                        <p:cTn id="77" dur="2000" fill="hold"/>
                                        <p:tgtEl>
                                          <p:spTgt spid="37889">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8" dur="2000" fill="hold"/>
                                        <p:tgtEl>
                                          <p:spTgt spid="37889">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9" dur="2000" fill="hold"/>
                                        <p:tgtEl>
                                          <p:spTgt spid="37889">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80" dur="2000" fill="hold"/>
                                        <p:tgtEl>
                                          <p:spTgt spid="3788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9" presetClass="entr" presetSubtype="0" accel="100000" fill="hold" nodeType="clickEffect">
                                  <p:stCondLst>
                                    <p:cond delay="0"/>
                                  </p:stCondLst>
                                  <p:childTnLst>
                                    <p:set>
                                      <p:cBhvr>
                                        <p:cTn id="84" dur="1" fill="hold">
                                          <p:stCondLst>
                                            <p:cond delay="0"/>
                                          </p:stCondLst>
                                        </p:cTn>
                                        <p:tgtEl>
                                          <p:spTgt spid="37889">
                                            <p:txEl>
                                              <p:pRg st="11" end="11"/>
                                            </p:txEl>
                                          </p:spTgt>
                                        </p:tgtEl>
                                        <p:attrNameLst>
                                          <p:attrName>style.visibility</p:attrName>
                                        </p:attrNameLst>
                                      </p:cBhvr>
                                      <p:to>
                                        <p:strVal val="visible"/>
                                      </p:to>
                                    </p:set>
                                    <p:anim calcmode="lin" valueType="num">
                                      <p:cBhvr>
                                        <p:cTn id="85" dur="2000" fill="hold"/>
                                        <p:tgtEl>
                                          <p:spTgt spid="37889">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6" dur="2000" fill="hold"/>
                                        <p:tgtEl>
                                          <p:spTgt spid="37889">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7" dur="2000" fill="hold"/>
                                        <p:tgtEl>
                                          <p:spTgt spid="37889">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88" dur="2000" fill="hold"/>
                                        <p:tgtEl>
                                          <p:spTgt spid="37889">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HP\Desktop\سكرابز 2\خلفيات\102810041023ktpw5oryxr3p.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2" name="جدول 1"/>
          <p:cNvGraphicFramePr>
            <a:graphicFrameLocks noGrp="1"/>
          </p:cNvGraphicFramePr>
          <p:nvPr/>
        </p:nvGraphicFramePr>
        <p:xfrm>
          <a:off x="0" y="3513708"/>
          <a:ext cx="9144000" cy="3344292"/>
        </p:xfrm>
        <a:graphic>
          <a:graphicData uri="http://schemas.openxmlformats.org/drawingml/2006/table">
            <a:tbl>
              <a:tblPr rtl="1">
                <a:tableStyleId>{0505E3EF-67EA-436B-97B2-0124C06EBD24}</a:tableStyleId>
              </a:tblPr>
              <a:tblGrid>
                <a:gridCol w="9144000"/>
              </a:tblGrid>
              <a:tr h="549408">
                <a:tc>
                  <a:txBody>
                    <a:bodyPr/>
                    <a:lstStyle/>
                    <a:p>
                      <a:pPr marL="457200" algn="r" rtl="1">
                        <a:lnSpc>
                          <a:spcPct val="115000"/>
                        </a:lnSpc>
                        <a:spcAft>
                          <a:spcPts val="0"/>
                        </a:spcAft>
                      </a:pPr>
                      <a:r>
                        <a:rPr lang="en-US" sz="1400" dirty="0"/>
                        <a:t>Step1 possible data</a:t>
                      </a:r>
                      <a:r>
                        <a:rPr lang="ar-SA" sz="1400" dirty="0"/>
                        <a:t>                                   </a:t>
                      </a:r>
                      <a:r>
                        <a:rPr lang="en-US" sz="1400" dirty="0"/>
                        <a:t>step2 possible effects</a:t>
                      </a:r>
                      <a:r>
                        <a:rPr lang="ar-SA" sz="1400" dirty="0"/>
                        <a:t>                          </a:t>
                      </a:r>
                      <a:r>
                        <a:rPr lang="en-US" sz="1400" dirty="0"/>
                        <a:t>step3 possible subsequent effects</a:t>
                      </a:r>
                      <a:r>
                        <a:rPr lang="ar-SA" sz="1400" dirty="0"/>
                        <a:t>         </a:t>
                      </a:r>
                      <a:endParaRPr lang="en-US" sz="1400" dirty="0"/>
                    </a:p>
                    <a:p>
                      <a:pPr marL="457200" algn="r" rtl="1">
                        <a:lnSpc>
                          <a:spcPct val="115000"/>
                        </a:lnSpc>
                        <a:spcAft>
                          <a:spcPts val="1000"/>
                        </a:spcAft>
                      </a:pPr>
                      <a:r>
                        <a:rPr lang="ar-SA" sz="1400" dirty="0"/>
                        <a:t>الخطوة الأولى: معلومات محتملة                           الخطوة الثانية: أثار محتملة                                 الخطوة الثالثة: أثار لاحقة محتملة</a:t>
                      </a:r>
                      <a:endParaRPr lang="en-US" sz="1400" b="1" dirty="0">
                        <a:latin typeface="Calibri"/>
                        <a:ea typeface="Calibri"/>
                        <a:cs typeface="Arial"/>
                      </a:endParaRPr>
                    </a:p>
                  </a:txBody>
                  <a:tcPr marL="58772" marR="58772" marT="0" marB="0"/>
                </a:tc>
              </a:tr>
              <a:tr h="2157646">
                <a:tc>
                  <a:txBody>
                    <a:bodyPr/>
                    <a:lstStyle/>
                    <a:p>
                      <a:pPr marL="457200" algn="r" rtl="1">
                        <a:lnSpc>
                          <a:spcPct val="115000"/>
                        </a:lnSpc>
                        <a:spcAft>
                          <a:spcPts val="1000"/>
                        </a:spcAft>
                      </a:pPr>
                      <a:endParaRPr lang="ar-SA" sz="2400" b="1" dirty="0">
                        <a:latin typeface="Calibri"/>
                        <a:ea typeface="Calibri"/>
                        <a:cs typeface="Arial"/>
                      </a:endParaRPr>
                    </a:p>
                  </a:txBody>
                  <a:tcPr marL="58772" marR="58772" marT="0" marB="0"/>
                </a:tc>
              </a:tr>
              <a:tr h="637238">
                <a:tc>
                  <a:txBody>
                    <a:bodyPr/>
                    <a:lstStyle/>
                    <a:p>
                      <a:pPr marL="457200" algn="r" rtl="1">
                        <a:lnSpc>
                          <a:spcPct val="115000"/>
                        </a:lnSpc>
                        <a:spcAft>
                          <a:spcPts val="0"/>
                        </a:spcAft>
                      </a:pPr>
                      <a:r>
                        <a:rPr lang="en-US" sz="1400" dirty="0"/>
                        <a:t>Step4 possible conclusions</a:t>
                      </a:r>
                      <a:r>
                        <a:rPr lang="ar-SA" sz="1400" dirty="0"/>
                        <a:t>                                                                                      </a:t>
                      </a:r>
                      <a:r>
                        <a:rPr lang="en-US" sz="1400" dirty="0"/>
                        <a:t>generalizations possible</a:t>
                      </a:r>
                    </a:p>
                    <a:p>
                      <a:pPr marL="457200" algn="r" rtl="1">
                        <a:lnSpc>
                          <a:spcPct val="115000"/>
                        </a:lnSpc>
                        <a:spcAft>
                          <a:spcPts val="1000"/>
                        </a:spcAft>
                      </a:pPr>
                      <a:r>
                        <a:rPr lang="ar-SA" sz="1400" dirty="0"/>
                        <a:t>الخطوة الرابعة:</a:t>
                      </a:r>
                      <a:r>
                        <a:rPr lang="ar-SA" sz="1400" dirty="0" err="1"/>
                        <a:t>خلاصات</a:t>
                      </a:r>
                      <a:r>
                        <a:rPr lang="ar-SA" sz="1400" dirty="0"/>
                        <a:t> محتملة                                                                                       الخطوة الخامسة:تعميمات محتملة</a:t>
                      </a:r>
                      <a:endParaRPr lang="en-US" sz="1400" b="1" dirty="0">
                        <a:latin typeface="Calibri"/>
                        <a:ea typeface="Calibri"/>
                        <a:cs typeface="Arial"/>
                      </a:endParaRPr>
                    </a:p>
                  </a:txBody>
                  <a:tcPr marL="58772" marR="58772" marT="0" marB="0"/>
                </a:tc>
              </a:tr>
            </a:tbl>
          </a:graphicData>
        </a:graphic>
      </p:graphicFrame>
      <p:sp>
        <p:nvSpPr>
          <p:cNvPr id="36866" name="Rectangle 2"/>
          <p:cNvSpPr>
            <a:spLocks noChangeArrowheads="1"/>
          </p:cNvSpPr>
          <p:nvPr/>
        </p:nvSpPr>
        <p:spPr bwMode="auto">
          <a:xfrm>
            <a:off x="3286116" y="0"/>
            <a:ext cx="5857884"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1143000" algn="l"/>
              </a:tabLst>
            </a:pPr>
            <a:r>
              <a:rPr kumimoji="0" lang="ar-SA" sz="2800" b="1" i="1" u="none" strike="noStrike" cap="none" normalizeH="0" baseline="0" dirty="0" smtClean="0">
                <a:ln>
                  <a:noFill/>
                </a:ln>
                <a:solidFill>
                  <a:schemeClr val="accent2"/>
                </a:solidFill>
                <a:effectLst/>
                <a:latin typeface="Calibri" pitchFamily="34" charset="0"/>
                <a:ea typeface="Calibri" pitchFamily="34" charset="0"/>
                <a:cs typeface="Arial" pitchFamily="34" charset="0"/>
              </a:rPr>
              <a:t>ورشة عمل تطبيقية لتنفيذ أحد الاستراتيجيات</a:t>
            </a:r>
            <a:endParaRPr kumimoji="0" lang="en-US" sz="1200" b="1" i="1" u="none" strike="noStrike" cap="none" normalizeH="0" baseline="0" dirty="0" smtClean="0">
              <a:ln>
                <a:noFill/>
              </a:ln>
              <a:solidFill>
                <a:schemeClr val="accent2"/>
              </a:solidFill>
              <a:effectLst/>
              <a:latin typeface="Arial" pitchFamily="34" charset="0"/>
              <a:cs typeface="Arial" pitchFamily="34" charset="0"/>
            </a:endParaRPr>
          </a:p>
          <a:p>
            <a:pPr marL="457200" marR="0" lvl="1" indent="0" defTabSz="914400" rtl="1" eaLnBrk="0" fontAlgn="base" latinLnBrk="0" hangingPunct="0">
              <a:lnSpc>
                <a:spcPct val="100000"/>
              </a:lnSpc>
              <a:spcBef>
                <a:spcPct val="0"/>
              </a:spcBef>
              <a:spcAft>
                <a:spcPct val="0"/>
              </a:spcAft>
              <a:buClrTx/>
              <a:buSzTx/>
              <a:buFontTx/>
              <a:buAutoNum type="arabicPeriod"/>
              <a:tabLst>
                <a:tab pos="1143000" algn="l"/>
              </a:tabLst>
            </a:pPr>
            <a:r>
              <a:rPr kumimoji="0" lang="ar-SA" sz="20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يطلب المعلم من التلاميذ خريطة إدراكية تفسر </a:t>
            </a:r>
            <a:r>
              <a:rPr kumimoji="0" lang="ar-SA" sz="2000" b="1"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استراتيجية</a:t>
            </a:r>
            <a:r>
              <a:rPr kumimoji="0" lang="ar-SA" sz="20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تفسير المعلومات من خلال هذه الصورة في تدوين :</a:t>
            </a:r>
            <a:endParaRPr kumimoji="0" lang="en-US" sz="1050" b="1" i="0" u="none" strike="noStrike" cap="none" normalizeH="0" baseline="0" dirty="0" smtClean="0">
              <a:ln>
                <a:noFill/>
              </a:ln>
              <a:solidFill>
                <a:schemeClr val="bg1"/>
              </a:solidFill>
              <a:effectLst/>
              <a:latin typeface="Arial" pitchFamily="34" charset="0"/>
              <a:cs typeface="Arial" pitchFamily="34" charset="0"/>
            </a:endParaRPr>
          </a:p>
          <a:p>
            <a:pPr marL="457200" marR="0" lvl="1" indent="0" defTabSz="914400" rtl="1" eaLnBrk="0" fontAlgn="base" latinLnBrk="0" hangingPunct="0">
              <a:lnSpc>
                <a:spcPct val="100000"/>
              </a:lnSpc>
              <a:spcBef>
                <a:spcPct val="0"/>
              </a:spcBef>
              <a:spcAft>
                <a:spcPct val="0"/>
              </a:spcAft>
              <a:buClrTx/>
              <a:buSzTx/>
              <a:buFontTx/>
              <a:buAutoNum type="arabicPeriod"/>
              <a:tabLst>
                <a:tab pos="1143000" algn="l"/>
              </a:tabLst>
            </a:pPr>
            <a:r>
              <a:rPr kumimoji="0" lang="ar-SA" sz="20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معلومات محتملة</a:t>
            </a:r>
            <a:endParaRPr kumimoji="0" lang="en-US"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6865" name="Picture 1" descr="طفل يسقط"/>
          <p:cNvPicPr>
            <a:picLocks noChangeAspect="1" noChangeArrowheads="1"/>
          </p:cNvPicPr>
          <p:nvPr/>
        </p:nvPicPr>
        <p:blipFill>
          <a:blip r:embed="rId3" cstate="print"/>
          <a:srcRect/>
          <a:stretch>
            <a:fillRect/>
          </a:stretch>
        </p:blipFill>
        <p:spPr bwMode="auto">
          <a:xfrm>
            <a:off x="0" y="0"/>
            <a:ext cx="3857620" cy="3000372"/>
          </a:xfrm>
          <a:prstGeom prst="rect">
            <a:avLst/>
          </a:prstGeom>
          <a:ln>
            <a:noFill/>
          </a:ln>
          <a:effectLst>
            <a:softEdge rad="112500"/>
          </a:effectLst>
        </p:spPr>
      </p:pic>
      <p:sp>
        <p:nvSpPr>
          <p:cNvPr id="36867" name="Rectangle 3"/>
          <p:cNvSpPr>
            <a:spLocks noChangeArrowheads="1"/>
          </p:cNvSpPr>
          <p:nvPr/>
        </p:nvSpPr>
        <p:spPr bwMode="auto">
          <a:xfrm>
            <a:off x="5072066" y="1500174"/>
            <a:ext cx="4071934"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1143000" algn="l"/>
              </a:tabLst>
            </a:pPr>
            <a:r>
              <a:rPr kumimoji="0" lang="ar-SA" sz="2800"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أثار محتملة</a:t>
            </a:r>
            <a:endParaRPr kumimoji="0" lang="en-US" sz="1200" b="1" i="0" u="none" strike="noStrike" cap="none" normalizeH="0" baseline="0" dirty="0" smtClean="0">
              <a:ln>
                <a:noFill/>
              </a:ln>
              <a:solidFill>
                <a:schemeClr val="accent2"/>
              </a:solidFill>
              <a:effectLst/>
              <a:latin typeface="Arial" pitchFamily="34" charset="0"/>
              <a:cs typeface="Arial" pitchFamily="34" charset="0"/>
            </a:endParaRPr>
          </a:p>
          <a:p>
            <a:pPr marL="457200" marR="0" lvl="1" indent="0" defTabSz="914400" rtl="1" eaLnBrk="0" fontAlgn="base" latinLnBrk="0" hangingPunct="0">
              <a:lnSpc>
                <a:spcPct val="100000"/>
              </a:lnSpc>
              <a:spcBef>
                <a:spcPct val="0"/>
              </a:spcBef>
              <a:spcAft>
                <a:spcPct val="0"/>
              </a:spcAft>
              <a:buClrTx/>
              <a:buSzTx/>
              <a:buFontTx/>
              <a:buAutoNum type="arabicPeriod"/>
              <a:tabLst>
                <a:tab pos="1143000" algn="l"/>
              </a:tabLst>
            </a:pPr>
            <a:r>
              <a:rPr kumimoji="0" lang="ar-SA" sz="2400" b="1"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اثار</a:t>
            </a: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لاحقة محتملة</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457200" marR="0" lvl="1" indent="0" defTabSz="914400" rtl="1" eaLnBrk="0" fontAlgn="base" latinLnBrk="0" hangingPunct="0">
              <a:lnSpc>
                <a:spcPct val="100000"/>
              </a:lnSpc>
              <a:spcBef>
                <a:spcPct val="0"/>
              </a:spcBef>
              <a:spcAft>
                <a:spcPct val="0"/>
              </a:spcAft>
              <a:buClrTx/>
              <a:buSzTx/>
              <a:buFontTx/>
              <a:buAutoNum type="arabicPeriod"/>
              <a:tabLst>
                <a:tab pos="1143000" algn="l"/>
              </a:tabLst>
            </a:pPr>
            <a:r>
              <a:rPr kumimoji="0" lang="ar-SA" sz="2400" b="1"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خلاصات</a:t>
            </a: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محتملة</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457200" marR="0" lvl="1" indent="0" defTabSz="914400" rtl="1" eaLnBrk="0" fontAlgn="base" latinLnBrk="0" hangingPunct="0">
              <a:lnSpc>
                <a:spcPct val="100000"/>
              </a:lnSpc>
              <a:spcBef>
                <a:spcPct val="0"/>
              </a:spcBef>
              <a:spcAft>
                <a:spcPct val="0"/>
              </a:spcAft>
              <a:buClrTx/>
              <a:buSzTx/>
              <a:buFontTx/>
              <a:buAutoNum type="arabicPeriod"/>
              <a:tabLst>
                <a:tab pos="1143000" algn="l"/>
              </a:tabLst>
            </a:pP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تعميمات محتملة</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428596" y="2928934"/>
            <a:ext cx="778671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خريطة إدراكية في </a:t>
            </a:r>
            <a:r>
              <a:rPr kumimoji="0" lang="ar-SA" sz="3200" b="1" i="0" u="none" strike="noStrike" cap="none" normalizeH="0" baseline="0" dirty="0" err="1" smtClean="0">
                <a:ln>
                  <a:noFill/>
                </a:ln>
                <a:solidFill>
                  <a:schemeClr val="accent2"/>
                </a:solidFill>
                <a:effectLst/>
                <a:latin typeface="Calibri" pitchFamily="34" charset="0"/>
                <a:ea typeface="Calibri" pitchFamily="34" charset="0"/>
                <a:cs typeface="Arial" pitchFamily="34" charset="0"/>
              </a:rPr>
              <a:t>استراتيجية</a:t>
            </a:r>
            <a:r>
              <a:rPr kumimoji="0" lang="ar-SA" sz="3200"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تفسير المعلومات (آثار)</a:t>
            </a:r>
            <a:endParaRPr kumimoji="0" lang="ar-SA" sz="4000" b="1" i="0" u="none" strike="noStrike" cap="none" normalizeH="0" baseline="0" dirty="0" smtClean="0">
              <a:ln>
                <a:noFill/>
              </a:ln>
              <a:solidFill>
                <a:schemeClr val="accent2"/>
              </a:solidFill>
              <a:effectLst/>
              <a:latin typeface="Arial" pitchFamily="34" charset="0"/>
              <a:cs typeface="Arial" pitchFamily="34"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p:cTn id="7" dur="500" fill="hold"/>
                                        <p:tgtEl>
                                          <p:spTgt spid="3686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86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36866">
                                            <p:txEl>
                                              <p:pRg st="1" end="1"/>
                                            </p:txEl>
                                          </p:spTgt>
                                        </p:tgtEl>
                                        <p:attrNameLst>
                                          <p:attrName>style.visibility</p:attrName>
                                        </p:attrNameLst>
                                      </p:cBhvr>
                                      <p:to>
                                        <p:strVal val="visible"/>
                                      </p:to>
                                    </p:set>
                                    <p:animEffect transition="in" filter="fade">
                                      <p:cBhvr>
                                        <p:cTn id="13" dur="800" decel="100000"/>
                                        <p:tgtEl>
                                          <p:spTgt spid="36866">
                                            <p:txEl>
                                              <p:pRg st="1" end="1"/>
                                            </p:txEl>
                                          </p:spTgt>
                                        </p:tgtEl>
                                      </p:cBhvr>
                                    </p:animEffect>
                                    <p:anim calcmode="lin" valueType="num">
                                      <p:cBhvr>
                                        <p:cTn id="14" dur="800" decel="100000" fill="hold"/>
                                        <p:tgtEl>
                                          <p:spTgt spid="36866">
                                            <p:txEl>
                                              <p:pRg st="1" end="1"/>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6866">
                                            <p:txEl>
                                              <p:pRg st="1" end="1"/>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6866">
                                            <p:txEl>
                                              <p:pRg st="1" end="1"/>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6866">
                                            <p:txEl>
                                              <p:pRg st="1" end="1"/>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686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36866">
                                            <p:txEl>
                                              <p:pRg st="2" end="2"/>
                                            </p:txEl>
                                          </p:spTgt>
                                        </p:tgtEl>
                                        <p:attrNameLst>
                                          <p:attrName>style.visibility</p:attrName>
                                        </p:attrNameLst>
                                      </p:cBhvr>
                                      <p:to>
                                        <p:strVal val="visible"/>
                                      </p:to>
                                    </p:set>
                                    <p:animEffect transition="in" filter="fade">
                                      <p:cBhvr>
                                        <p:cTn id="23" dur="800" decel="100000"/>
                                        <p:tgtEl>
                                          <p:spTgt spid="36866">
                                            <p:txEl>
                                              <p:pRg st="2" end="2"/>
                                            </p:txEl>
                                          </p:spTgt>
                                        </p:tgtEl>
                                      </p:cBhvr>
                                    </p:animEffect>
                                    <p:anim calcmode="lin" valueType="num">
                                      <p:cBhvr>
                                        <p:cTn id="24" dur="800" decel="100000" fill="hold"/>
                                        <p:tgtEl>
                                          <p:spTgt spid="36866">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6866">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6866">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6866">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686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6867">
                                            <p:txEl>
                                              <p:pRg st="0" end="0"/>
                                            </p:txEl>
                                          </p:spTgt>
                                        </p:tgtEl>
                                        <p:attrNameLst>
                                          <p:attrName>style.visibility</p:attrName>
                                        </p:attrNameLst>
                                      </p:cBhvr>
                                      <p:to>
                                        <p:strVal val="visible"/>
                                      </p:to>
                                    </p:set>
                                    <p:animEffect transition="in" filter="circle(in)">
                                      <p:cBhvr>
                                        <p:cTn id="33" dur="2000"/>
                                        <p:tgtEl>
                                          <p:spTgt spid="3686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6867">
                                            <p:txEl>
                                              <p:pRg st="1" end="1"/>
                                            </p:txEl>
                                          </p:spTgt>
                                        </p:tgtEl>
                                        <p:attrNameLst>
                                          <p:attrName>style.visibility</p:attrName>
                                        </p:attrNameLst>
                                      </p:cBhvr>
                                      <p:to>
                                        <p:strVal val="visible"/>
                                      </p:to>
                                    </p:set>
                                    <p:animEffect transition="in" filter="wipe(down)">
                                      <p:cBhvr>
                                        <p:cTn id="38" dur="500"/>
                                        <p:tgtEl>
                                          <p:spTgt spid="3686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6867">
                                            <p:txEl>
                                              <p:pRg st="2" end="2"/>
                                            </p:txEl>
                                          </p:spTgt>
                                        </p:tgtEl>
                                        <p:attrNameLst>
                                          <p:attrName>style.visibility</p:attrName>
                                        </p:attrNameLst>
                                      </p:cBhvr>
                                      <p:to>
                                        <p:strVal val="visible"/>
                                      </p:to>
                                    </p:set>
                                    <p:animEffect transition="in" filter="circle(in)">
                                      <p:cBhvr>
                                        <p:cTn id="43" dur="2000"/>
                                        <p:tgtEl>
                                          <p:spTgt spid="3686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6867">
                                            <p:txEl>
                                              <p:pRg st="3" end="3"/>
                                            </p:txEl>
                                          </p:spTgt>
                                        </p:tgtEl>
                                        <p:attrNameLst>
                                          <p:attrName>style.visibility</p:attrName>
                                        </p:attrNameLst>
                                      </p:cBhvr>
                                      <p:to>
                                        <p:strVal val="visible"/>
                                      </p:to>
                                    </p:set>
                                    <p:animEffect transition="in" filter="circle(in)">
                                      <p:cBhvr>
                                        <p:cTn id="48" dur="2000"/>
                                        <p:tgtEl>
                                          <p:spTgt spid="36867">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12289"/>
                                        </p:tgtEl>
                                        <p:attrNameLst>
                                          <p:attrName>style.visibility</p:attrName>
                                        </p:attrNameLst>
                                      </p:cBhvr>
                                      <p:to>
                                        <p:strVal val="visible"/>
                                      </p:to>
                                    </p:set>
                                    <p:anim calcmode="lin" valueType="num">
                                      <p:cBhvr>
                                        <p:cTn id="53" dur="2000" fill="hold"/>
                                        <p:tgtEl>
                                          <p:spTgt spid="12289"/>
                                        </p:tgtEl>
                                        <p:attrNameLst>
                                          <p:attrName>ppt_x</p:attrName>
                                        </p:attrNameLst>
                                      </p:cBhvr>
                                      <p:tavLst>
                                        <p:tav tm="0">
                                          <p:val>
                                            <p:strVal val="#ppt_x"/>
                                          </p:val>
                                        </p:tav>
                                        <p:tav tm="50000">
                                          <p:val>
                                            <p:strVal val="#ppt_x+.1"/>
                                          </p:val>
                                        </p:tav>
                                        <p:tav tm="100000">
                                          <p:val>
                                            <p:strVal val="#ppt_x"/>
                                          </p:val>
                                        </p:tav>
                                      </p:tavLst>
                                    </p:anim>
                                    <p:anim calcmode="lin" valueType="num">
                                      <p:cBhvr>
                                        <p:cTn id="54" dur="2000" fill="hold"/>
                                        <p:tgtEl>
                                          <p:spTgt spid="12289"/>
                                        </p:tgtEl>
                                        <p:attrNameLst>
                                          <p:attrName>ppt_y</p:attrName>
                                        </p:attrNameLst>
                                      </p:cBhvr>
                                      <p:tavLst>
                                        <p:tav tm="0">
                                          <p:val>
                                            <p:strVal val="#ppt_y"/>
                                          </p:val>
                                        </p:tav>
                                        <p:tav tm="100000">
                                          <p:val>
                                            <p:strVal val="#ppt_y"/>
                                          </p:val>
                                        </p:tav>
                                      </p:tavLst>
                                    </p:anim>
                                    <p:anim calcmode="lin" valueType="num">
                                      <p:cBhvr>
                                        <p:cTn id="55" dur="2000" fill="hold"/>
                                        <p:tgtEl>
                                          <p:spTgt spid="12289"/>
                                        </p:tgtEl>
                                        <p:attrNameLst>
                                          <p:attrName>ppt_h</p:attrName>
                                        </p:attrNameLst>
                                      </p:cBhvr>
                                      <p:tavLst>
                                        <p:tav tm="0">
                                          <p:val>
                                            <p:strVal val="#ppt_h/10"/>
                                          </p:val>
                                        </p:tav>
                                        <p:tav tm="50000">
                                          <p:val>
                                            <p:strVal val="#ppt_h+.01"/>
                                          </p:val>
                                        </p:tav>
                                        <p:tav tm="100000">
                                          <p:val>
                                            <p:strVal val="#ppt_h"/>
                                          </p:val>
                                        </p:tav>
                                      </p:tavLst>
                                    </p:anim>
                                    <p:anim calcmode="lin" valueType="num">
                                      <p:cBhvr>
                                        <p:cTn id="56" dur="2000" fill="hold"/>
                                        <p:tgtEl>
                                          <p:spTgt spid="12289"/>
                                        </p:tgtEl>
                                        <p:attrNameLst>
                                          <p:attrName>ppt_w</p:attrName>
                                        </p:attrNameLst>
                                      </p:cBhvr>
                                      <p:tavLst>
                                        <p:tav tm="0">
                                          <p:val>
                                            <p:strVal val="#ppt_w/10"/>
                                          </p:val>
                                        </p:tav>
                                        <p:tav tm="50000">
                                          <p:val>
                                            <p:strVal val="#ppt_w+.01"/>
                                          </p:val>
                                        </p:tav>
                                        <p:tav tm="100000">
                                          <p:val>
                                            <p:strVal val="#ppt_w"/>
                                          </p:val>
                                        </p:tav>
                                      </p:tavLst>
                                    </p:anim>
                                    <p:animEffect transition="in" filter="fade">
                                      <p:cBhvr>
                                        <p:cTn id="57" dur="2000" tmFilter="0,0; .5, 1; 1, 1"/>
                                        <p:tgtEl>
                                          <p:spTgt spid="1228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linds(horizontal)">
                                      <p:cBhvr>
                                        <p:cTn id="6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الناقد والعبقري للأستاذ عبد الرزاق\zmzm_netc740530c9e.png"/>
          <p:cNvPicPr>
            <a:picLocks noChangeAspect="1" noChangeArrowheads="1"/>
          </p:cNvPicPr>
          <p:nvPr/>
        </p:nvPicPr>
        <p:blipFill>
          <a:blip r:embed="rId2" cstate="print"/>
          <a:srcRect/>
          <a:stretch>
            <a:fillRect/>
          </a:stretch>
        </p:blipFill>
        <p:spPr bwMode="auto">
          <a:xfrm>
            <a:off x="-11113" y="0"/>
            <a:ext cx="9155113" cy="7027863"/>
          </a:xfrm>
          <a:prstGeom prst="rect">
            <a:avLst/>
          </a:prstGeom>
          <a:noFill/>
        </p:spPr>
      </p:pic>
      <p:sp>
        <p:nvSpPr>
          <p:cNvPr id="35841" name="Rectangle 1"/>
          <p:cNvSpPr>
            <a:spLocks noChangeArrowheads="1"/>
          </p:cNvSpPr>
          <p:nvPr/>
        </p:nvSpPr>
        <p:spPr bwMode="auto">
          <a:xfrm>
            <a:off x="3714744" y="0"/>
            <a:ext cx="542925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457200" algn="l"/>
              </a:tabLst>
            </a:pPr>
            <a:r>
              <a:rPr kumimoji="0" lang="ar-SA" sz="3600"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البحث العلمي</a:t>
            </a:r>
            <a:endParaRPr kumimoji="0" lang="en-US" sz="1050" b="1" i="0" u="none" strike="noStrike" cap="none" normalizeH="0" baseline="0" dirty="0" smtClean="0">
              <a:ln>
                <a:noFill/>
              </a:ln>
              <a:solidFill>
                <a:schemeClr val="accent2"/>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sz="2400" b="1" i="0" strike="noStrike" cap="none" normalizeH="0" baseline="0" dirty="0" smtClean="0">
                <a:ln>
                  <a:noFill/>
                </a:ln>
                <a:solidFill>
                  <a:schemeClr val="tx1"/>
                </a:solidFill>
                <a:effectLst/>
                <a:latin typeface="Courier New" pitchFamily="49" charset="0"/>
                <a:ea typeface="Tahoma" pitchFamily="34" charset="0"/>
                <a:cs typeface="Courier New" pitchFamily="49" charset="0"/>
              </a:rPr>
              <a:t>معنى البحث </a:t>
            </a:r>
            <a:r>
              <a:rPr kumimoji="0" lang="ar-SA" sz="20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هو: </a:t>
            </a:r>
            <a:r>
              <a:rPr kumimoji="0" lang="ar-S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طلب وتقصي حقيقة من الحقائق أو أمر من الأمور، ويتطلب التنقيب والتفكير والتأمل؛ وصولاً إلى شيء يريد الباحث الوصول إليه.</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sz="20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العلمي:  </a:t>
            </a:r>
            <a:r>
              <a:rPr kumimoji="0" lang="ar-S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كلمة منسوبة إلى العلم، والعلم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Science</a:t>
            </a:r>
            <a:r>
              <a:rPr kumimoji="0" lang="ar-S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يعني المعرفة والدراية وإدراك الحقائق والعلم في طبيعته "طريقة تفكير وطريقة بحث أكثر مما هو طائفة من القوانين الثابتة".</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457200" algn="l"/>
              </a:tabLst>
            </a:pPr>
            <a:r>
              <a:rPr kumimoji="0" lang="ar-SA"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إذن البحث العلمي: دراسة مشكلة ما بقصد حلها؛ وفقا لقواعد علمية دقيقة. (1)</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457200" algn="l"/>
              </a:tabLst>
            </a:pPr>
            <a:r>
              <a:rPr kumimoji="0" lang="ar-SA" sz="2000"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وغالباً ما يجيب البحث عن الأسئلة التالية:</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sz="2000"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ماذا نبحث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sz="2000"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لماذا  نبحث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sz="2000"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كيف نبحث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sz="2000"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ما النتائج ؟</a:t>
            </a:r>
            <a:r>
              <a:rPr kumimoji="0" lang="ar-S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ar-SA"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43" name="Rectangle 3"/>
          <p:cNvSpPr>
            <a:spLocks noChangeArrowheads="1"/>
          </p:cNvSpPr>
          <p:nvPr/>
        </p:nvSpPr>
        <p:spPr bwMode="auto">
          <a:xfrm>
            <a:off x="4500562" y="4714884"/>
            <a:ext cx="464343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accent4">
                    <a:lumMod val="75000"/>
                  </a:schemeClr>
                </a:solidFill>
                <a:effectLst/>
                <a:latin typeface="Calibri" pitchFamily="34" charset="0"/>
                <a:ea typeface="Calibri" pitchFamily="34" charset="0"/>
                <a:cs typeface="Diwani Simple Outline" pitchFamily="2" charset="-78"/>
              </a:rPr>
              <a:t>   خارطة معرفية توضح أهم خطوات البحث العلمي</a:t>
            </a:r>
            <a:endParaRPr kumimoji="0" lang="en-US" sz="1100" b="1" i="0" u="none" strike="noStrike" cap="none" normalizeH="0" baseline="0" dirty="0" smtClean="0">
              <a:ln>
                <a:noFill/>
              </a:ln>
              <a:solidFill>
                <a:schemeClr val="accent4">
                  <a:lumMod val="75000"/>
                </a:schemeClr>
              </a:solidFill>
              <a:effectLst/>
              <a:latin typeface="Arial" pitchFamily="34" charset="0"/>
              <a:cs typeface="Diwani Simple Outline"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4" name="Rectangle 4"/>
          <p:cNvSpPr>
            <a:spLocks noChangeArrowheads="1"/>
          </p:cNvSpPr>
          <p:nvPr/>
        </p:nvSpPr>
        <p:spPr bwMode="auto">
          <a:xfrm>
            <a:off x="0" y="404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دائرة مجوفة 5"/>
          <p:cNvSpPr/>
          <p:nvPr/>
        </p:nvSpPr>
        <p:spPr>
          <a:xfrm>
            <a:off x="500034" y="3143248"/>
            <a:ext cx="3071834" cy="3071834"/>
          </a:xfrm>
          <a:prstGeom prst="donut">
            <a:avLst>
              <a:gd name="adj" fmla="val 2336"/>
            </a:avLst>
          </a:prstGeom>
          <a:solidFill>
            <a:schemeClr val="accent5">
              <a:lumMod val="50000"/>
            </a:schemeClr>
          </a:solidFill>
          <a:ln>
            <a:noFill/>
          </a:ln>
          <a:effectLst>
            <a:glow rad="101600">
              <a:srgbClr val="00206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sp3d extrusionH="57150">
              <a:bevelT w="38100" h="38100" prst="convex"/>
            </a:sp3d>
          </a:bodyPr>
          <a:lstStyle/>
          <a:p>
            <a:pPr algn="ctr"/>
            <a:endParaRPr lang="ar-SA" dirty="0">
              <a:ln>
                <a:solidFill>
                  <a:srgbClr val="ED73D6"/>
                </a:solidFill>
              </a:ln>
              <a:solidFill>
                <a:schemeClr val="tx1"/>
              </a:solidFill>
            </a:endParaRPr>
          </a:p>
        </p:txBody>
      </p:sp>
      <p:grpSp>
        <p:nvGrpSpPr>
          <p:cNvPr id="29" name="مجموعة 28"/>
          <p:cNvGrpSpPr/>
          <p:nvPr/>
        </p:nvGrpSpPr>
        <p:grpSpPr>
          <a:xfrm>
            <a:off x="1500166" y="2643182"/>
            <a:ext cx="928694" cy="928694"/>
            <a:chOff x="2571736" y="2357430"/>
            <a:chExt cx="928694" cy="928694"/>
          </a:xfrm>
          <a:solidFill>
            <a:schemeClr val="accent3">
              <a:lumMod val="60000"/>
              <a:lumOff val="40000"/>
            </a:schemeClr>
          </a:solidFill>
        </p:grpSpPr>
        <p:sp>
          <p:nvSpPr>
            <p:cNvPr id="13" name="مخطط انسيابي: رابط 12"/>
            <p:cNvSpPr/>
            <p:nvPr/>
          </p:nvSpPr>
          <p:spPr>
            <a:xfrm>
              <a:off x="2571736" y="2357430"/>
              <a:ext cx="928694" cy="928694"/>
            </a:xfrm>
            <a:prstGeom prst="flowChartConnector">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مستطيل 19"/>
            <p:cNvSpPr/>
            <p:nvPr/>
          </p:nvSpPr>
          <p:spPr>
            <a:xfrm>
              <a:off x="2643174" y="2571744"/>
              <a:ext cx="697627" cy="461665"/>
            </a:xfrm>
            <a:prstGeom prst="rect">
              <a:avLst/>
            </a:prstGeom>
            <a:noFill/>
            <a:ln>
              <a:noFill/>
            </a:ln>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2400" b="1" cap="none" spc="0" dirty="0" smtClean="0">
                  <a:ln w="50800"/>
                  <a:effectLst/>
                </a:rPr>
                <a:t>ابحث</a:t>
              </a:r>
              <a:endParaRPr lang="ar-SA" sz="2400" b="1" cap="none" spc="0" dirty="0">
                <a:ln w="50800"/>
                <a:effectLst/>
              </a:endParaRPr>
            </a:p>
          </p:txBody>
        </p:sp>
      </p:grpSp>
      <p:grpSp>
        <p:nvGrpSpPr>
          <p:cNvPr id="32" name="مجموعة 31"/>
          <p:cNvGrpSpPr/>
          <p:nvPr/>
        </p:nvGrpSpPr>
        <p:grpSpPr>
          <a:xfrm>
            <a:off x="500034" y="5357826"/>
            <a:ext cx="1389568" cy="928694"/>
            <a:chOff x="1357290" y="4857760"/>
            <a:chExt cx="1389568" cy="928694"/>
          </a:xfrm>
          <a:solidFill>
            <a:srgbClr val="CCFF99"/>
          </a:solidFill>
        </p:grpSpPr>
        <p:sp>
          <p:nvSpPr>
            <p:cNvPr id="10" name="مخطط انسيابي: رابط 9"/>
            <p:cNvSpPr/>
            <p:nvPr/>
          </p:nvSpPr>
          <p:spPr>
            <a:xfrm>
              <a:off x="1571604" y="4857760"/>
              <a:ext cx="928694" cy="928694"/>
            </a:xfrm>
            <a:prstGeom prst="flowChartConnector">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p:cNvSpPr/>
            <p:nvPr/>
          </p:nvSpPr>
          <p:spPr>
            <a:xfrm>
              <a:off x="1357290" y="4929198"/>
              <a:ext cx="1389568"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2000" b="1" dirty="0" smtClean="0">
                  <a:ln w="50800"/>
                </a:rPr>
                <a:t>استخرج النتائج</a:t>
              </a:r>
              <a:endParaRPr lang="ar-SA" sz="2000" b="1" dirty="0">
                <a:ln w="50800"/>
              </a:endParaRPr>
            </a:p>
          </p:txBody>
        </p:sp>
      </p:grpSp>
      <p:grpSp>
        <p:nvGrpSpPr>
          <p:cNvPr id="30" name="مجموعة 29"/>
          <p:cNvGrpSpPr/>
          <p:nvPr/>
        </p:nvGrpSpPr>
        <p:grpSpPr>
          <a:xfrm>
            <a:off x="357158" y="3286124"/>
            <a:ext cx="928694" cy="928694"/>
            <a:chOff x="1500166" y="2786058"/>
            <a:chExt cx="928694" cy="928694"/>
          </a:xfrm>
          <a:solidFill>
            <a:schemeClr val="accent4">
              <a:lumMod val="40000"/>
              <a:lumOff val="60000"/>
            </a:schemeClr>
          </a:solidFill>
        </p:grpSpPr>
        <p:sp>
          <p:nvSpPr>
            <p:cNvPr id="11" name="مخطط انسيابي: رابط 10"/>
            <p:cNvSpPr/>
            <p:nvPr/>
          </p:nvSpPr>
          <p:spPr>
            <a:xfrm>
              <a:off x="1500166" y="2786058"/>
              <a:ext cx="928694" cy="928694"/>
            </a:xfrm>
            <a:prstGeom prst="flowChartConnector">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p:cNvSpPr/>
            <p:nvPr/>
          </p:nvSpPr>
          <p:spPr>
            <a:xfrm>
              <a:off x="1571604" y="2786058"/>
              <a:ext cx="709479"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b="1" cap="none" spc="0" dirty="0" err="1" smtClean="0">
                  <a:ln w="50800"/>
                  <a:effectLst/>
                </a:rPr>
                <a:t>قدتجد</a:t>
              </a:r>
              <a:r>
                <a:rPr lang="ar-SA" b="1" cap="none" spc="0" dirty="0" smtClean="0">
                  <a:ln w="50800"/>
                  <a:effectLst/>
                </a:rPr>
                <a:t> </a:t>
              </a:r>
              <a:r>
                <a:rPr lang="ar-SA" b="1" dirty="0" smtClean="0">
                  <a:ln w="50800"/>
                </a:rPr>
                <a:t>مشكلة أخرى</a:t>
              </a:r>
              <a:endParaRPr lang="ar-SA" b="1" cap="none" spc="0" dirty="0">
                <a:ln w="50800"/>
                <a:effectLst/>
              </a:endParaRPr>
            </a:p>
          </p:txBody>
        </p:sp>
      </p:grpSp>
      <p:grpSp>
        <p:nvGrpSpPr>
          <p:cNvPr id="37" name="مجموعة 36"/>
          <p:cNvGrpSpPr/>
          <p:nvPr/>
        </p:nvGrpSpPr>
        <p:grpSpPr>
          <a:xfrm>
            <a:off x="1357290" y="3929066"/>
            <a:ext cx="1296665" cy="1285884"/>
            <a:chOff x="-1714544" y="4929198"/>
            <a:chExt cx="1296665" cy="1285884"/>
          </a:xfrm>
          <a:solidFill>
            <a:srgbClr val="ED73D6"/>
          </a:solidFill>
        </p:grpSpPr>
        <p:sp>
          <p:nvSpPr>
            <p:cNvPr id="17" name="مخطط انسيابي: رابط 16"/>
            <p:cNvSpPr/>
            <p:nvPr/>
          </p:nvSpPr>
          <p:spPr>
            <a:xfrm>
              <a:off x="-1643106" y="4929198"/>
              <a:ext cx="1214446" cy="1285884"/>
            </a:xfrm>
            <a:prstGeom prst="flowChartConnector">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ستطيل 22"/>
            <p:cNvSpPr/>
            <p:nvPr/>
          </p:nvSpPr>
          <p:spPr>
            <a:xfrm>
              <a:off x="-1714544" y="4929198"/>
              <a:ext cx="1296665" cy="120032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2400" b="1" cap="none" spc="0" dirty="0" smtClean="0">
                  <a:ln w="50800"/>
                  <a:effectLst/>
                </a:rPr>
                <a:t>منهج البحث العلمي</a:t>
              </a:r>
              <a:endParaRPr lang="ar-SA" sz="2400" b="1" cap="none" spc="0" dirty="0">
                <a:ln w="50800"/>
                <a:effectLst/>
              </a:endParaRPr>
            </a:p>
          </p:txBody>
        </p:sp>
      </p:grpSp>
      <p:grpSp>
        <p:nvGrpSpPr>
          <p:cNvPr id="34" name="مجموعة 33"/>
          <p:cNvGrpSpPr/>
          <p:nvPr/>
        </p:nvGrpSpPr>
        <p:grpSpPr>
          <a:xfrm>
            <a:off x="2857488" y="5072074"/>
            <a:ext cx="930063" cy="928694"/>
            <a:chOff x="3643306" y="4857760"/>
            <a:chExt cx="930063" cy="928694"/>
          </a:xfrm>
        </p:grpSpPr>
        <p:sp>
          <p:nvSpPr>
            <p:cNvPr id="9" name="مخطط انسيابي: رابط 8"/>
            <p:cNvSpPr/>
            <p:nvPr/>
          </p:nvSpPr>
          <p:spPr>
            <a:xfrm>
              <a:off x="3643306" y="4857760"/>
              <a:ext cx="928694" cy="928694"/>
            </a:xfrm>
            <a:prstGeom prst="flowChartConnector">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مستطيل 23"/>
            <p:cNvSpPr/>
            <p:nvPr/>
          </p:nvSpPr>
          <p:spPr>
            <a:xfrm>
              <a:off x="3643306" y="5072074"/>
              <a:ext cx="930063" cy="46166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2400" b="1" dirty="0" smtClean="0">
                  <a:ln w="50800"/>
                </a:rPr>
                <a:t>ا</a:t>
              </a:r>
              <a:r>
                <a:rPr lang="ar-SA" sz="2400" b="1" cap="none" spc="0" dirty="0" smtClean="0">
                  <a:ln w="50800"/>
                  <a:effectLst/>
                </a:rPr>
                <a:t>ختبرها</a:t>
              </a:r>
              <a:endParaRPr lang="ar-SA" sz="2400" b="1" cap="none" spc="0" dirty="0">
                <a:ln w="50800"/>
                <a:effectLst/>
              </a:endParaRPr>
            </a:p>
          </p:txBody>
        </p:sp>
      </p:grpSp>
      <p:grpSp>
        <p:nvGrpSpPr>
          <p:cNvPr id="31" name="مجموعة 30"/>
          <p:cNvGrpSpPr/>
          <p:nvPr/>
        </p:nvGrpSpPr>
        <p:grpSpPr>
          <a:xfrm>
            <a:off x="0" y="4286256"/>
            <a:ext cx="1082907" cy="928694"/>
            <a:chOff x="1000100" y="3857628"/>
            <a:chExt cx="1082907" cy="928694"/>
          </a:xfrm>
          <a:solidFill>
            <a:schemeClr val="tx2">
              <a:lumMod val="60000"/>
              <a:lumOff val="40000"/>
            </a:schemeClr>
          </a:solidFill>
        </p:grpSpPr>
        <p:sp>
          <p:nvSpPr>
            <p:cNvPr id="16" name="مخطط انسيابي: رابط 15"/>
            <p:cNvSpPr/>
            <p:nvPr/>
          </p:nvSpPr>
          <p:spPr>
            <a:xfrm>
              <a:off x="1071538" y="3857628"/>
              <a:ext cx="928694" cy="928694"/>
            </a:xfrm>
            <a:prstGeom prst="flowChartConnector">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مستطيل 24"/>
            <p:cNvSpPr/>
            <p:nvPr/>
          </p:nvSpPr>
          <p:spPr>
            <a:xfrm>
              <a:off x="1000100" y="3929066"/>
              <a:ext cx="1082907"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2400" b="1" cap="none" spc="0" dirty="0" smtClean="0">
                  <a:ln w="50800"/>
                  <a:effectLst/>
                </a:rPr>
                <a:t>قد تجد الحل</a:t>
              </a:r>
              <a:endParaRPr lang="ar-SA" sz="2400" b="1" cap="none" spc="0" dirty="0">
                <a:ln w="50800"/>
                <a:effectLst/>
              </a:endParaRPr>
            </a:p>
          </p:txBody>
        </p:sp>
      </p:grpSp>
      <p:grpSp>
        <p:nvGrpSpPr>
          <p:cNvPr id="36" name="مجموعة 35"/>
          <p:cNvGrpSpPr/>
          <p:nvPr/>
        </p:nvGrpSpPr>
        <p:grpSpPr>
          <a:xfrm>
            <a:off x="2500298" y="3143248"/>
            <a:ext cx="1112875" cy="928694"/>
            <a:chOff x="3571868" y="2714620"/>
            <a:chExt cx="1112875" cy="928694"/>
          </a:xfrm>
          <a:solidFill>
            <a:schemeClr val="accent6">
              <a:lumMod val="40000"/>
              <a:lumOff val="60000"/>
            </a:schemeClr>
          </a:solidFill>
        </p:grpSpPr>
        <p:sp>
          <p:nvSpPr>
            <p:cNvPr id="12" name="مخطط انسيابي: رابط 11"/>
            <p:cNvSpPr/>
            <p:nvPr/>
          </p:nvSpPr>
          <p:spPr>
            <a:xfrm>
              <a:off x="3643306" y="2714620"/>
              <a:ext cx="928694" cy="928694"/>
            </a:xfrm>
            <a:prstGeom prst="flowChartConnector">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p:cNvSpPr/>
            <p:nvPr/>
          </p:nvSpPr>
          <p:spPr>
            <a:xfrm>
              <a:off x="3571868" y="2714620"/>
              <a:ext cx="1112875"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2400" b="1" cap="none" spc="0" dirty="0" smtClean="0">
                  <a:ln w="50800"/>
                  <a:effectLst/>
                </a:rPr>
                <a:t>حدد المشكلة</a:t>
              </a:r>
              <a:endParaRPr lang="ar-SA" sz="2400" b="1" cap="none" spc="0" dirty="0">
                <a:ln w="50800"/>
                <a:effectLst/>
              </a:endParaRPr>
            </a:p>
          </p:txBody>
        </p:sp>
      </p:grpSp>
      <p:grpSp>
        <p:nvGrpSpPr>
          <p:cNvPr id="35" name="مجموعة 34"/>
          <p:cNvGrpSpPr/>
          <p:nvPr/>
        </p:nvGrpSpPr>
        <p:grpSpPr>
          <a:xfrm>
            <a:off x="3071802" y="4071942"/>
            <a:ext cx="1161174" cy="928694"/>
            <a:chOff x="4000496" y="3786190"/>
            <a:chExt cx="1161174" cy="928694"/>
          </a:xfrm>
          <a:solidFill>
            <a:schemeClr val="accent2">
              <a:lumMod val="40000"/>
              <a:lumOff val="60000"/>
            </a:schemeClr>
          </a:solidFill>
        </p:grpSpPr>
        <p:sp>
          <p:nvSpPr>
            <p:cNvPr id="14" name="مخطط انسيابي: رابط 13"/>
            <p:cNvSpPr/>
            <p:nvPr/>
          </p:nvSpPr>
          <p:spPr>
            <a:xfrm>
              <a:off x="4071934" y="3786190"/>
              <a:ext cx="928694" cy="928694"/>
            </a:xfrm>
            <a:prstGeom prst="flowChartConnector">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p:cNvSpPr/>
            <p:nvPr/>
          </p:nvSpPr>
          <p:spPr>
            <a:xfrm>
              <a:off x="4000496" y="3786190"/>
              <a:ext cx="1161174"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2400" b="1" cap="none" spc="0" dirty="0" smtClean="0">
                  <a:ln w="50800"/>
                  <a:effectLst/>
                </a:rPr>
                <a:t>ضع فرضية</a:t>
              </a:r>
              <a:endParaRPr lang="ar-SA" sz="2400" b="1" cap="none" spc="0" dirty="0">
                <a:ln w="50800"/>
                <a:effectLst/>
              </a:endParaRPr>
            </a:p>
          </p:txBody>
        </p:sp>
      </p:grpSp>
      <p:grpSp>
        <p:nvGrpSpPr>
          <p:cNvPr id="33" name="مجموعة 32"/>
          <p:cNvGrpSpPr/>
          <p:nvPr/>
        </p:nvGrpSpPr>
        <p:grpSpPr>
          <a:xfrm>
            <a:off x="1714480" y="5572140"/>
            <a:ext cx="1234007" cy="928694"/>
            <a:chOff x="2428860" y="5357826"/>
            <a:chExt cx="1234007" cy="928694"/>
          </a:xfrm>
          <a:solidFill>
            <a:srgbClr val="FFFFCC"/>
          </a:solidFill>
        </p:grpSpPr>
        <p:sp>
          <p:nvSpPr>
            <p:cNvPr id="15" name="مخطط انسيابي: رابط 14"/>
            <p:cNvSpPr/>
            <p:nvPr/>
          </p:nvSpPr>
          <p:spPr>
            <a:xfrm>
              <a:off x="2571736" y="5357826"/>
              <a:ext cx="928694" cy="928694"/>
            </a:xfrm>
            <a:prstGeom prst="flowChartConnector">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p:cNvSpPr/>
            <p:nvPr/>
          </p:nvSpPr>
          <p:spPr>
            <a:xfrm>
              <a:off x="2428860" y="5357826"/>
              <a:ext cx="1234007"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2400" b="1" cap="none" spc="0" dirty="0" smtClean="0">
                  <a:ln w="50800"/>
                  <a:effectLst/>
                </a:rPr>
                <a:t>أكمل البيانات</a:t>
              </a:r>
              <a:endParaRPr lang="ar-SA" sz="2400" b="1" cap="none" spc="0" dirty="0">
                <a:ln w="50800"/>
                <a:effectLst/>
              </a:endParaRPr>
            </a:p>
          </p:txBody>
        </p:sp>
      </p:gr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1000" fill="hold"/>
                                        <p:tgtEl>
                                          <p:spTgt spid="3584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584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8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style.rotation</p:attrName>
                                        </p:attrNameLst>
                                      </p:cBhvr>
                                      <p:tavLst>
                                        <p:tav tm="0">
                                          <p:val>
                                            <p:fltVal val="720"/>
                                          </p:val>
                                        </p:tav>
                                        <p:tav tm="100000">
                                          <p:val>
                                            <p:fltVal val="0"/>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 calcmode="lin" valueType="num">
                                      <p:cBhvr>
                                        <p:cTn id="17" dur="2000" fill="hold"/>
                                        <p:tgtEl>
                                          <p:spTgt spid="6"/>
                                        </p:tgtEl>
                                        <p:attrNameLst>
                                          <p:attrName>ppt_w</p:attrName>
                                        </p:attrNameLst>
                                      </p:cBhvr>
                                      <p:tavLst>
                                        <p:tav tm="0">
                                          <p:val>
                                            <p:fltVal val="0"/>
                                          </p:val>
                                        </p:tav>
                                        <p:tav tm="100000">
                                          <p:val>
                                            <p:strVal val="#ppt_w"/>
                                          </p:val>
                                        </p:tav>
                                      </p:tavLst>
                                    </p:anim>
                                  </p:childTnLst>
                                </p:cTn>
                              </p:par>
                              <p:par>
                                <p:cTn id="18" presetID="19" presetClass="entr" presetSubtype="1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0" fill="hold"/>
                                        <p:tgtEl>
                                          <p:spTgt spid="29"/>
                                        </p:tgtEl>
                                        <p:attrNameLst>
                                          <p:attrName>ppt_w</p:attrName>
                                        </p:attrNameLst>
                                      </p:cBhvr>
                                      <p:tavLst>
                                        <p:tav tm="0" fmla="#ppt_w*sin(2.5*pi*$)">
                                          <p:val>
                                            <p:fltVal val="0"/>
                                          </p:val>
                                        </p:tav>
                                        <p:tav tm="100000">
                                          <p:val>
                                            <p:fltVal val="1"/>
                                          </p:val>
                                        </p:tav>
                                      </p:tavLst>
                                    </p:anim>
                                    <p:anim calcmode="lin" valueType="num">
                                      <p:cBhvr>
                                        <p:cTn id="21" dur="5000" fill="hold"/>
                                        <p:tgtEl>
                                          <p:spTgt spid="29"/>
                                        </p:tgtEl>
                                        <p:attrNameLst>
                                          <p:attrName>ppt_h</p:attrName>
                                        </p:attrNameLst>
                                      </p:cBhvr>
                                      <p:tavLst>
                                        <p:tav tm="0">
                                          <p:val>
                                            <p:strVal val="#ppt_h"/>
                                          </p:val>
                                        </p:tav>
                                        <p:tav tm="100000">
                                          <p:val>
                                            <p:strVal val="#ppt_h"/>
                                          </p:val>
                                        </p:tav>
                                      </p:tavLst>
                                    </p:anim>
                                  </p:childTnLst>
                                </p:cTn>
                              </p:par>
                              <p:par>
                                <p:cTn id="22" presetID="19" presetClass="entr" presetSubtype="1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0" fill="hold"/>
                                        <p:tgtEl>
                                          <p:spTgt spid="36"/>
                                        </p:tgtEl>
                                        <p:attrNameLst>
                                          <p:attrName>ppt_w</p:attrName>
                                        </p:attrNameLst>
                                      </p:cBhvr>
                                      <p:tavLst>
                                        <p:tav tm="0" fmla="#ppt_w*sin(2.5*pi*$)">
                                          <p:val>
                                            <p:fltVal val="0"/>
                                          </p:val>
                                        </p:tav>
                                        <p:tav tm="100000">
                                          <p:val>
                                            <p:fltVal val="1"/>
                                          </p:val>
                                        </p:tav>
                                      </p:tavLst>
                                    </p:anim>
                                    <p:anim calcmode="lin" valueType="num">
                                      <p:cBhvr>
                                        <p:cTn id="25" dur="5000" fill="hold"/>
                                        <p:tgtEl>
                                          <p:spTgt spid="36"/>
                                        </p:tgtEl>
                                        <p:attrNameLst>
                                          <p:attrName>ppt_h</p:attrName>
                                        </p:attrNameLst>
                                      </p:cBhvr>
                                      <p:tavLst>
                                        <p:tav tm="0">
                                          <p:val>
                                            <p:strVal val="#ppt_h"/>
                                          </p:val>
                                        </p:tav>
                                        <p:tav tm="100000">
                                          <p:val>
                                            <p:strVal val="#ppt_h"/>
                                          </p:val>
                                        </p:tav>
                                      </p:tavLst>
                                    </p:anim>
                                  </p:childTnLst>
                                </p:cTn>
                              </p:par>
                              <p:par>
                                <p:cTn id="26" presetID="19" presetClass="entr" presetSubtype="1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0" fill="hold"/>
                                        <p:tgtEl>
                                          <p:spTgt spid="35"/>
                                        </p:tgtEl>
                                        <p:attrNameLst>
                                          <p:attrName>ppt_w</p:attrName>
                                        </p:attrNameLst>
                                      </p:cBhvr>
                                      <p:tavLst>
                                        <p:tav tm="0" fmla="#ppt_w*sin(2.5*pi*$)">
                                          <p:val>
                                            <p:fltVal val="0"/>
                                          </p:val>
                                        </p:tav>
                                        <p:tav tm="100000">
                                          <p:val>
                                            <p:fltVal val="1"/>
                                          </p:val>
                                        </p:tav>
                                      </p:tavLst>
                                    </p:anim>
                                    <p:anim calcmode="lin" valueType="num">
                                      <p:cBhvr>
                                        <p:cTn id="29" dur="5000" fill="hold"/>
                                        <p:tgtEl>
                                          <p:spTgt spid="35"/>
                                        </p:tgtEl>
                                        <p:attrNameLst>
                                          <p:attrName>ppt_h</p:attrName>
                                        </p:attrNameLst>
                                      </p:cBhvr>
                                      <p:tavLst>
                                        <p:tav tm="0">
                                          <p:val>
                                            <p:strVal val="#ppt_h"/>
                                          </p:val>
                                        </p:tav>
                                        <p:tav tm="100000">
                                          <p:val>
                                            <p:strVal val="#ppt_h"/>
                                          </p:val>
                                        </p:tav>
                                      </p:tavLst>
                                    </p:anim>
                                  </p:childTnLst>
                                </p:cTn>
                              </p:par>
                              <p:par>
                                <p:cTn id="30" presetID="19" presetClass="entr" presetSubtype="1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0" fill="hold"/>
                                        <p:tgtEl>
                                          <p:spTgt spid="34"/>
                                        </p:tgtEl>
                                        <p:attrNameLst>
                                          <p:attrName>ppt_w</p:attrName>
                                        </p:attrNameLst>
                                      </p:cBhvr>
                                      <p:tavLst>
                                        <p:tav tm="0" fmla="#ppt_w*sin(2.5*pi*$)">
                                          <p:val>
                                            <p:fltVal val="0"/>
                                          </p:val>
                                        </p:tav>
                                        <p:tav tm="100000">
                                          <p:val>
                                            <p:fltVal val="1"/>
                                          </p:val>
                                        </p:tav>
                                      </p:tavLst>
                                    </p:anim>
                                    <p:anim calcmode="lin" valueType="num">
                                      <p:cBhvr>
                                        <p:cTn id="33" dur="5000" fill="hold"/>
                                        <p:tgtEl>
                                          <p:spTgt spid="34"/>
                                        </p:tgtEl>
                                        <p:attrNameLst>
                                          <p:attrName>ppt_h</p:attrName>
                                        </p:attrNameLst>
                                      </p:cBhvr>
                                      <p:tavLst>
                                        <p:tav tm="0">
                                          <p:val>
                                            <p:strVal val="#ppt_h"/>
                                          </p:val>
                                        </p:tav>
                                        <p:tav tm="100000">
                                          <p:val>
                                            <p:strVal val="#ppt_h"/>
                                          </p:val>
                                        </p:tav>
                                      </p:tavLst>
                                    </p:anim>
                                  </p:childTnLst>
                                </p:cTn>
                              </p:par>
                              <p:par>
                                <p:cTn id="34" presetID="19" presetClass="entr" presetSubtype="1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0" fill="hold"/>
                                        <p:tgtEl>
                                          <p:spTgt spid="33"/>
                                        </p:tgtEl>
                                        <p:attrNameLst>
                                          <p:attrName>ppt_w</p:attrName>
                                        </p:attrNameLst>
                                      </p:cBhvr>
                                      <p:tavLst>
                                        <p:tav tm="0" fmla="#ppt_w*sin(2.5*pi*$)">
                                          <p:val>
                                            <p:fltVal val="0"/>
                                          </p:val>
                                        </p:tav>
                                        <p:tav tm="100000">
                                          <p:val>
                                            <p:fltVal val="1"/>
                                          </p:val>
                                        </p:tav>
                                      </p:tavLst>
                                    </p:anim>
                                    <p:anim calcmode="lin" valueType="num">
                                      <p:cBhvr>
                                        <p:cTn id="37" dur="5000" fill="hold"/>
                                        <p:tgtEl>
                                          <p:spTgt spid="33"/>
                                        </p:tgtEl>
                                        <p:attrNameLst>
                                          <p:attrName>ppt_h</p:attrName>
                                        </p:attrNameLst>
                                      </p:cBhvr>
                                      <p:tavLst>
                                        <p:tav tm="0">
                                          <p:val>
                                            <p:strVal val="#ppt_h"/>
                                          </p:val>
                                        </p:tav>
                                        <p:tav tm="100000">
                                          <p:val>
                                            <p:strVal val="#ppt_h"/>
                                          </p:val>
                                        </p:tav>
                                      </p:tavLst>
                                    </p:anim>
                                  </p:childTnLst>
                                </p:cTn>
                              </p:par>
                              <p:par>
                                <p:cTn id="38" presetID="19" presetClass="entr" presetSubtype="1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0" fill="hold"/>
                                        <p:tgtEl>
                                          <p:spTgt spid="32"/>
                                        </p:tgtEl>
                                        <p:attrNameLst>
                                          <p:attrName>ppt_w</p:attrName>
                                        </p:attrNameLst>
                                      </p:cBhvr>
                                      <p:tavLst>
                                        <p:tav tm="0" fmla="#ppt_w*sin(2.5*pi*$)">
                                          <p:val>
                                            <p:fltVal val="0"/>
                                          </p:val>
                                        </p:tav>
                                        <p:tav tm="100000">
                                          <p:val>
                                            <p:fltVal val="1"/>
                                          </p:val>
                                        </p:tav>
                                      </p:tavLst>
                                    </p:anim>
                                    <p:anim calcmode="lin" valueType="num">
                                      <p:cBhvr>
                                        <p:cTn id="41" dur="5000" fill="hold"/>
                                        <p:tgtEl>
                                          <p:spTgt spid="32"/>
                                        </p:tgtEl>
                                        <p:attrNameLst>
                                          <p:attrName>ppt_h</p:attrName>
                                        </p:attrNameLst>
                                      </p:cBhvr>
                                      <p:tavLst>
                                        <p:tav tm="0">
                                          <p:val>
                                            <p:strVal val="#ppt_h"/>
                                          </p:val>
                                        </p:tav>
                                        <p:tav tm="100000">
                                          <p:val>
                                            <p:strVal val="#ppt_h"/>
                                          </p:val>
                                        </p:tav>
                                      </p:tavLst>
                                    </p:anim>
                                  </p:childTnLst>
                                </p:cTn>
                              </p:par>
                              <p:par>
                                <p:cTn id="42" presetID="19" presetClass="entr" presetSubtype="1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0" fill="hold"/>
                                        <p:tgtEl>
                                          <p:spTgt spid="31"/>
                                        </p:tgtEl>
                                        <p:attrNameLst>
                                          <p:attrName>ppt_w</p:attrName>
                                        </p:attrNameLst>
                                      </p:cBhvr>
                                      <p:tavLst>
                                        <p:tav tm="0" fmla="#ppt_w*sin(2.5*pi*$)">
                                          <p:val>
                                            <p:fltVal val="0"/>
                                          </p:val>
                                        </p:tav>
                                        <p:tav tm="100000">
                                          <p:val>
                                            <p:fltVal val="1"/>
                                          </p:val>
                                        </p:tav>
                                      </p:tavLst>
                                    </p:anim>
                                    <p:anim calcmode="lin" valueType="num">
                                      <p:cBhvr>
                                        <p:cTn id="45" dur="5000" fill="hold"/>
                                        <p:tgtEl>
                                          <p:spTgt spid="31"/>
                                        </p:tgtEl>
                                        <p:attrNameLst>
                                          <p:attrName>ppt_h</p:attrName>
                                        </p:attrNameLst>
                                      </p:cBhvr>
                                      <p:tavLst>
                                        <p:tav tm="0">
                                          <p:val>
                                            <p:strVal val="#ppt_h"/>
                                          </p:val>
                                        </p:tav>
                                        <p:tav tm="100000">
                                          <p:val>
                                            <p:strVal val="#ppt_h"/>
                                          </p:val>
                                        </p:tav>
                                      </p:tavLst>
                                    </p:anim>
                                  </p:childTnLst>
                                </p:cTn>
                              </p:par>
                              <p:par>
                                <p:cTn id="46" presetID="19" presetClass="entr" presetSubtype="1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0" fill="hold"/>
                                        <p:tgtEl>
                                          <p:spTgt spid="30"/>
                                        </p:tgtEl>
                                        <p:attrNameLst>
                                          <p:attrName>ppt_w</p:attrName>
                                        </p:attrNameLst>
                                      </p:cBhvr>
                                      <p:tavLst>
                                        <p:tav tm="0" fmla="#ppt_w*sin(2.5*pi*$)">
                                          <p:val>
                                            <p:fltVal val="0"/>
                                          </p:val>
                                        </p:tav>
                                        <p:tav tm="100000">
                                          <p:val>
                                            <p:fltVal val="1"/>
                                          </p:val>
                                        </p:tav>
                                      </p:tavLst>
                                    </p:anim>
                                    <p:anim calcmode="lin" valueType="num">
                                      <p:cBhvr>
                                        <p:cTn id="49" dur="5000" fill="hold"/>
                                        <p:tgtEl>
                                          <p:spTgt spid="30"/>
                                        </p:tgtEl>
                                        <p:attrNameLst>
                                          <p:attrName>ppt_h</p:attrName>
                                        </p:attrNameLst>
                                      </p:cBhvr>
                                      <p:tavLst>
                                        <p:tav tm="0">
                                          <p:val>
                                            <p:strVal val="#ppt_h"/>
                                          </p:val>
                                        </p:tav>
                                        <p:tav tm="100000">
                                          <p:val>
                                            <p:strVal val="#ppt_h"/>
                                          </p:val>
                                        </p:tav>
                                      </p:tavLst>
                                    </p:anim>
                                  </p:childTnLst>
                                </p:cTn>
                              </p:par>
                              <p:par>
                                <p:cTn id="50" presetID="19" presetClass="entr" presetSubtype="1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0" fill="hold"/>
                                        <p:tgtEl>
                                          <p:spTgt spid="37"/>
                                        </p:tgtEl>
                                        <p:attrNameLst>
                                          <p:attrName>ppt_w</p:attrName>
                                        </p:attrNameLst>
                                      </p:cBhvr>
                                      <p:tavLst>
                                        <p:tav tm="0" fmla="#ppt_w*sin(2.5*pi*$)">
                                          <p:val>
                                            <p:fltVal val="0"/>
                                          </p:val>
                                        </p:tav>
                                        <p:tav tm="100000">
                                          <p:val>
                                            <p:fltVal val="1"/>
                                          </p:val>
                                        </p:tav>
                                      </p:tavLst>
                                    </p:anim>
                                    <p:anim calcmode="lin" valueType="num">
                                      <p:cBhvr>
                                        <p:cTn id="53" dur="50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HP\Desktop\الناقد والعبقري للأستاذ عبد الرزاق\domain-0acfcbae4a.jp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0" y="0"/>
            <a:ext cx="9144000" cy="6858000"/>
          </a:xfrm>
          <a:prstGeom prst="rect">
            <a:avLst/>
          </a:prstGeom>
          <a:ln>
            <a:noFill/>
          </a:ln>
          <a:effectLst>
            <a:softEdge rad="112500"/>
          </a:effectLst>
        </p:spPr>
      </p:pic>
      <p:pic>
        <p:nvPicPr>
          <p:cNvPr id="2" name="Picture 1" descr="j0234687"/>
          <p:cNvPicPr>
            <a:picLocks noChangeAspect="1" noChangeArrowheads="1"/>
          </p:cNvPicPr>
          <p:nvPr/>
        </p:nvPicPr>
        <p:blipFill>
          <a:blip r:embed="rId3" cstate="print">
            <a:clrChange>
              <a:clrFrom>
                <a:srgbClr val="CC9966"/>
              </a:clrFrom>
              <a:clrTo>
                <a:srgbClr val="CC9966">
                  <a:alpha val="0"/>
                </a:srgbClr>
              </a:clrTo>
            </a:clrChange>
          </a:blip>
          <a:srcRect/>
          <a:stretch>
            <a:fillRect/>
          </a:stretch>
        </p:blipFill>
        <p:spPr bwMode="auto">
          <a:xfrm>
            <a:off x="0" y="2071678"/>
            <a:ext cx="3571868" cy="5000660"/>
          </a:xfrm>
          <a:prstGeom prst="rect">
            <a:avLst/>
          </a:prstGeom>
          <a:ln>
            <a:noFill/>
          </a:ln>
          <a:effectLst>
            <a:outerShdw blurRad="292100" dist="139700" dir="2700000" algn="tl" rotWithShape="0">
              <a:srgbClr val="333333">
                <a:alpha val="65000"/>
              </a:srgbClr>
            </a:outerShdw>
            <a:softEdge rad="63500"/>
          </a:effectLst>
        </p:spPr>
      </p:pic>
      <p:graphicFrame>
        <p:nvGraphicFramePr>
          <p:cNvPr id="4" name="جدول 3"/>
          <p:cNvGraphicFramePr>
            <a:graphicFrameLocks noGrp="1"/>
          </p:cNvGraphicFramePr>
          <p:nvPr/>
        </p:nvGraphicFramePr>
        <p:xfrm>
          <a:off x="0" y="428604"/>
          <a:ext cx="9144000" cy="2205240"/>
        </p:xfrm>
        <a:graphic>
          <a:graphicData uri="http://schemas.openxmlformats.org/drawingml/2006/table">
            <a:tbl>
              <a:tblPr/>
              <a:tblGrid>
                <a:gridCol w="9144000"/>
              </a:tblGrid>
              <a:tr h="257320">
                <a:tc>
                  <a:txBody>
                    <a:bodyPr/>
                    <a:lstStyle/>
                    <a:p>
                      <a:endParaRPr lang="ar-SA" sz="1500" dirty="0"/>
                    </a:p>
                  </a:txBody>
                  <a:tcPr marL="55418" marR="55418" marT="0" marB="0">
                    <a:lnL>
                      <a:noFill/>
                    </a:lnL>
                    <a:lnR>
                      <a:noFill/>
                    </a:lnR>
                    <a:lnT>
                      <a:noFill/>
                    </a:lnT>
                    <a:lnB>
                      <a:noFill/>
                    </a:lnB>
                    <a:noFill/>
                  </a:tcPr>
                </a:tc>
              </a:tr>
              <a:tr h="1487051">
                <a:tc>
                  <a:txBody>
                    <a:bodyPr/>
                    <a:lstStyle/>
                    <a:p>
                      <a:pPr marL="685800" indent="-228600" algn="r" rtl="1">
                        <a:lnSpc>
                          <a:spcPct val="115000"/>
                        </a:lnSpc>
                        <a:spcAft>
                          <a:spcPts val="1000"/>
                        </a:spcAft>
                        <a:tabLst>
                          <a:tab pos="6309360" algn="r"/>
                          <a:tab pos="6560820" algn="l"/>
                        </a:tabLst>
                      </a:pPr>
                      <a:endParaRPr lang="en-US" sz="1100" dirty="0">
                        <a:latin typeface="Calibri"/>
                        <a:ea typeface="Calibri"/>
                        <a:cs typeface="Arial"/>
                      </a:endParaRPr>
                    </a:p>
                    <a:p>
                      <a:pPr algn="r" rtl="1">
                        <a:lnSpc>
                          <a:spcPct val="115000"/>
                        </a:lnSpc>
                        <a:spcAft>
                          <a:spcPts val="1000"/>
                        </a:spcAft>
                        <a:tabLst>
                          <a:tab pos="6309360" algn="r"/>
                        </a:tabLst>
                      </a:pPr>
                      <a:r>
                        <a:rPr lang="en-US" sz="1600" b="1" dirty="0">
                          <a:solidFill>
                            <a:srgbClr val="1F497D"/>
                          </a:solidFill>
                          <a:latin typeface="Cooper Black"/>
                          <a:ea typeface="Calibri"/>
                          <a:cs typeface="Arial"/>
                        </a:rPr>
                        <a:t>   </a:t>
                      </a:r>
                      <a:endParaRPr lang="en-US" sz="1100" dirty="0">
                        <a:latin typeface="Calibri"/>
                        <a:ea typeface="Calibri"/>
                        <a:cs typeface="Arial"/>
                      </a:endParaRPr>
                    </a:p>
                    <a:p>
                      <a:pPr algn="l" rtl="1">
                        <a:lnSpc>
                          <a:spcPct val="115000"/>
                        </a:lnSpc>
                        <a:spcAft>
                          <a:spcPts val="1000"/>
                        </a:spcAft>
                        <a:tabLst>
                          <a:tab pos="6309360" algn="r"/>
                        </a:tabLst>
                      </a:pPr>
                      <a:r>
                        <a:rPr lang="en-US" sz="2000" b="1" dirty="0">
                          <a:solidFill>
                            <a:srgbClr val="1F497D"/>
                          </a:solidFill>
                          <a:latin typeface="Cooper Black"/>
                          <a:ea typeface="Calibri"/>
                          <a:cs typeface="Arial"/>
                        </a:rPr>
                        <a:t> </a:t>
                      </a:r>
                      <a:r>
                        <a:rPr lang="en-US" sz="2800" b="1" dirty="0">
                          <a:solidFill>
                            <a:srgbClr val="1F497D"/>
                          </a:solidFill>
                          <a:latin typeface="Cooper Black"/>
                          <a:ea typeface="Calibri"/>
                          <a:cs typeface="Arial"/>
                        </a:rPr>
                        <a:t>CRITICAL THINKING                                           	</a:t>
                      </a:r>
                      <a:endParaRPr lang="en-US" sz="1800" dirty="0">
                        <a:latin typeface="Calibri"/>
                        <a:ea typeface="Calibri"/>
                        <a:cs typeface="Arial"/>
                      </a:endParaRPr>
                    </a:p>
                  </a:txBody>
                  <a:tcPr marL="55418" marR="55418" marT="0" marB="0">
                    <a:lnL>
                      <a:noFill/>
                    </a:lnL>
                    <a:lnR>
                      <a:noFill/>
                    </a:lnR>
                    <a:lnT>
                      <a:noFill/>
                    </a:lnT>
                    <a:lnB w="76200" cap="flat" cmpd="sng" algn="ctr">
                      <a:solidFill>
                        <a:srgbClr val="92D050"/>
                      </a:solidFill>
                      <a:prstDash val="solid"/>
                      <a:round/>
                      <a:headEnd type="none" w="med" len="med"/>
                      <a:tailEnd type="none" w="med" len="med"/>
                    </a:lnB>
                    <a:noFill/>
                  </a:tcPr>
                </a:tc>
              </a:tr>
              <a:tr h="460869">
                <a:tc>
                  <a:txBody>
                    <a:bodyPr/>
                    <a:lstStyle/>
                    <a:p>
                      <a:pPr marL="685800" marR="91440" indent="-228600" algn="ctr" rtl="1">
                        <a:lnSpc>
                          <a:spcPct val="115000"/>
                        </a:lnSpc>
                        <a:spcAft>
                          <a:spcPts val="1000"/>
                        </a:spcAft>
                        <a:tabLst>
                          <a:tab pos="6972300" algn="r"/>
                        </a:tabLst>
                      </a:pPr>
                      <a:r>
                        <a:rPr lang="en-US" sz="1100" b="1" dirty="0">
                          <a:solidFill>
                            <a:srgbClr val="1F497D"/>
                          </a:solidFill>
                          <a:latin typeface="Cooper Black"/>
                          <a:ea typeface="Calibri"/>
                          <a:cs typeface="Arial"/>
                        </a:rPr>
                        <a:t> </a:t>
                      </a:r>
                      <a:r>
                        <a:rPr lang="en-US" sz="2800" b="1" dirty="0">
                          <a:solidFill>
                            <a:srgbClr val="1F497D"/>
                          </a:solidFill>
                          <a:latin typeface="Cooper Black"/>
                          <a:ea typeface="Calibri"/>
                          <a:cs typeface="Arial"/>
                        </a:rPr>
                        <a:t>  GRADE</a:t>
                      </a:r>
                      <a:r>
                        <a:rPr lang="en-US" sz="2800" b="1" dirty="0">
                          <a:solidFill>
                            <a:srgbClr val="92D050"/>
                          </a:solidFill>
                          <a:latin typeface="Cooper Black"/>
                          <a:ea typeface="Calibri"/>
                          <a:cs typeface="Arial"/>
                        </a:rPr>
                        <a:t>  10  </a:t>
                      </a:r>
                      <a:r>
                        <a:rPr lang="en-US" sz="2800" b="1" dirty="0">
                          <a:solidFill>
                            <a:srgbClr val="1F497D"/>
                          </a:solidFill>
                          <a:latin typeface="Cooper Black"/>
                          <a:ea typeface="Calibri"/>
                          <a:cs typeface="Arial"/>
                        </a:rPr>
                        <a:t>LESSON</a:t>
                      </a:r>
                      <a:r>
                        <a:rPr lang="en-US" sz="2800" b="1" dirty="0">
                          <a:solidFill>
                            <a:srgbClr val="00B050"/>
                          </a:solidFill>
                          <a:latin typeface="Cooper Black"/>
                          <a:ea typeface="Calibri"/>
                          <a:cs typeface="Arial"/>
                        </a:rPr>
                        <a:t> </a:t>
                      </a:r>
                      <a:r>
                        <a:rPr lang="en-US" sz="2800" b="1" dirty="0">
                          <a:solidFill>
                            <a:srgbClr val="92D050"/>
                          </a:solidFill>
                          <a:latin typeface="Cooper Black"/>
                          <a:ea typeface="Calibri"/>
                          <a:cs typeface="Arial"/>
                        </a:rPr>
                        <a:t>14</a:t>
                      </a:r>
                      <a:endParaRPr lang="en-US" sz="900" dirty="0">
                        <a:latin typeface="Calibri"/>
                        <a:ea typeface="Calibri"/>
                        <a:cs typeface="Arial"/>
                      </a:endParaRPr>
                    </a:p>
                  </a:txBody>
                  <a:tcPr marL="55418" marR="55418" marT="0" marB="0">
                    <a:lnL>
                      <a:noFill/>
                    </a:lnL>
                    <a:lnR>
                      <a:noFill/>
                    </a:lnR>
                    <a:lnT w="76200" cap="flat" cmpd="sng" algn="ctr">
                      <a:solidFill>
                        <a:srgbClr val="92D050"/>
                      </a:solidFill>
                      <a:prstDash val="solid"/>
                      <a:round/>
                      <a:headEnd type="none" w="med" len="med"/>
                      <a:tailEnd type="none" w="med" len="med"/>
                    </a:lnT>
                    <a:lnB>
                      <a:noFill/>
                    </a:lnB>
                    <a:noFill/>
                  </a:tcPr>
                </a:tc>
              </a:tr>
            </a:tbl>
          </a:graphicData>
        </a:graphic>
      </p:graphicFrame>
      <p:pic>
        <p:nvPicPr>
          <p:cNvPr id="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86380" y="357166"/>
            <a:ext cx="3571868" cy="1785926"/>
          </a:xfrm>
          <a:prstGeom prst="rect">
            <a:avLst/>
          </a:prstGeom>
          <a:noFill/>
          <a:ln>
            <a:noFill/>
          </a:ln>
          <a:effectLst>
            <a:softEdge rad="12700"/>
          </a:effectLst>
        </p:spPr>
      </p:pic>
      <p:sp>
        <p:nvSpPr>
          <p:cNvPr id="6" name="Rectangle 3"/>
          <p:cNvSpPr>
            <a:spLocks noChangeArrowheads="1"/>
          </p:cNvSpPr>
          <p:nvPr/>
        </p:nvSpPr>
        <p:spPr bwMode="auto">
          <a:xfrm>
            <a:off x="5072066" y="2786058"/>
            <a:ext cx="371474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5400" b="1" i="0" strike="noStrike" cap="none" normalizeH="0" baseline="0" dirty="0" smtClean="0">
                <a:ln>
                  <a:noFill/>
                </a:ln>
                <a:solidFill>
                  <a:schemeClr val="accent3">
                    <a:lumMod val="75000"/>
                  </a:schemeClr>
                </a:solidFill>
                <a:effectLst/>
                <a:latin typeface="Arial Unicode MS" pitchFamily="34" charset="-128"/>
                <a:ea typeface="Arial Unicode MS" pitchFamily="34" charset="-128"/>
                <a:cs typeface="Arial Unicode MS" pitchFamily="34" charset="-128"/>
              </a:rPr>
              <a:t>التفكير الناقد</a:t>
            </a:r>
            <a:endParaRPr kumimoji="0" lang="ar-SA" sz="6600" b="1" i="0" strike="noStrike" cap="none" normalizeH="0" baseline="0" dirty="0" smtClean="0">
              <a:ln>
                <a:noFill/>
              </a:ln>
              <a:solidFill>
                <a:schemeClr val="accent3">
                  <a:lumMod val="75000"/>
                </a:schemeClr>
              </a:solidFill>
              <a:effectLst/>
              <a:latin typeface="Arial Unicode MS" pitchFamily="34" charset="-128"/>
              <a:ea typeface="Arial Unicode MS" pitchFamily="34" charset="-128"/>
              <a:cs typeface="Arial Unicode MS" pitchFamily="34" charset="-128"/>
            </a:endParaRPr>
          </a:p>
        </p:txBody>
      </p:sp>
      <p:grpSp>
        <p:nvGrpSpPr>
          <p:cNvPr id="7" name="مجموعة 6"/>
          <p:cNvGrpSpPr/>
          <p:nvPr/>
        </p:nvGrpSpPr>
        <p:grpSpPr>
          <a:xfrm>
            <a:off x="4786314" y="4357694"/>
            <a:ext cx="4357686" cy="2500306"/>
            <a:chOff x="4786314" y="4357694"/>
            <a:chExt cx="4357686" cy="2500306"/>
          </a:xfrm>
        </p:grpSpPr>
        <p:pic>
          <p:nvPicPr>
            <p:cNvPr id="8" name="Picture 2" descr="C:\Users\HP\Desktop\الناقد والعبقري للأستاذ عبد الرزاق\77684_0130647608.jpg"/>
            <p:cNvPicPr>
              <a:picLocks noChangeAspect="1" noChangeArrowheads="1"/>
            </p:cNvPicPr>
            <p:nvPr/>
          </p:nvPicPr>
          <p:blipFill>
            <a:blip r:embed="rId5" cstate="print"/>
            <a:srcRect/>
            <a:stretch>
              <a:fillRect/>
            </a:stretch>
          </p:blipFill>
          <p:spPr bwMode="auto">
            <a:xfrm>
              <a:off x="6357950" y="4357694"/>
              <a:ext cx="1428759" cy="2500306"/>
            </a:xfrm>
            <a:prstGeom prst="rect">
              <a:avLst/>
            </a:prstGeom>
            <a:ln>
              <a:noFill/>
            </a:ln>
            <a:effectLst>
              <a:outerShdw blurRad="292100" dist="139700" dir="2700000" algn="tl" rotWithShape="0">
                <a:srgbClr val="333333">
                  <a:alpha val="65000"/>
                </a:srgbClr>
              </a:outerShdw>
            </a:effectLst>
          </p:spPr>
        </p:pic>
        <p:pic>
          <p:nvPicPr>
            <p:cNvPr id="9" name="Picture 4" descr="C:\Users\HP\Desktop\الناقد والعبقري للأستاذ عبد الرزاق\385244892.jpg"/>
            <p:cNvPicPr>
              <a:picLocks noChangeAspect="1" noChangeArrowheads="1"/>
            </p:cNvPicPr>
            <p:nvPr/>
          </p:nvPicPr>
          <p:blipFill>
            <a:blip r:embed="rId6" cstate="print"/>
            <a:srcRect/>
            <a:stretch>
              <a:fillRect/>
            </a:stretch>
          </p:blipFill>
          <p:spPr bwMode="auto">
            <a:xfrm>
              <a:off x="7715272" y="4643446"/>
              <a:ext cx="1428728" cy="2214554"/>
            </a:xfrm>
            <a:prstGeom prst="rect">
              <a:avLst/>
            </a:prstGeom>
            <a:ln>
              <a:noFill/>
            </a:ln>
            <a:effectLst>
              <a:outerShdw blurRad="292100" dist="139700" dir="2700000" algn="tl" rotWithShape="0">
                <a:srgbClr val="333333">
                  <a:alpha val="65000"/>
                </a:srgbClr>
              </a:outerShdw>
            </a:effectLst>
          </p:spPr>
        </p:pic>
        <p:pic>
          <p:nvPicPr>
            <p:cNvPr id="10" name="Picture 5" descr="C:\Users\HP\Desktop\الناقد والعبقري للأستاذ عبد الرزاق\%20_1_~1.GIF"/>
            <p:cNvPicPr>
              <a:picLocks noChangeAspect="1" noChangeArrowheads="1"/>
            </p:cNvPicPr>
            <p:nvPr/>
          </p:nvPicPr>
          <p:blipFill>
            <a:blip r:embed="rId7" cstate="print"/>
            <a:srcRect/>
            <a:stretch>
              <a:fillRect/>
            </a:stretch>
          </p:blipFill>
          <p:spPr bwMode="auto">
            <a:xfrm>
              <a:off x="4786314" y="4643446"/>
              <a:ext cx="1690666" cy="2214554"/>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2000" fill="hold"/>
                                        <p:tgtEl>
                                          <p:spTgt spid="6">
                                            <p:txEl>
                                              <p:pRg st="0" end="0"/>
                                            </p:txEl>
                                          </p:spTgt>
                                        </p:tgtEl>
                                        <p:attrNameLst>
                                          <p:attrName>style.color</p:attrName>
                                        </p:attrNameLst>
                                      </p:cBhvr>
                                      <p:to>
                                        <p:clrVal>
                                          <a:srgbClr val="67E727"/>
                                        </p:clrVal>
                                      </p:to>
                                    </p:set>
                                    <p:set>
                                      <p:cBhvr>
                                        <p:cTn id="7" dur="2000" fill="hold"/>
                                        <p:tgtEl>
                                          <p:spTgt spid="6">
                                            <p:txEl>
                                              <p:pRg st="0" end="0"/>
                                            </p:txEl>
                                          </p:spTgt>
                                        </p:tgtEl>
                                        <p:attrNameLst>
                                          <p:attrName>fillcolor</p:attrName>
                                        </p:attrNameLst>
                                      </p:cBhvr>
                                      <p:to>
                                        <p:clrVal>
                                          <a:srgbClr val="67E727"/>
                                        </p:clrVal>
                                      </p:to>
                                    </p:set>
                                    <p:set>
                                      <p:cBhvr>
                                        <p:cTn id="8" dur="20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سكرابز 2\سكربز جاهز\1232598614 ‫‬.gif"/>
          <p:cNvPicPr>
            <a:picLocks noChangeAspect="1" noChangeArrowheads="1" noCrop="1"/>
          </p:cNvPicPr>
          <p:nvPr/>
        </p:nvPicPr>
        <p:blipFill>
          <a:blip r:embed="rId2" cstate="print"/>
          <a:srcRect/>
          <a:stretch>
            <a:fillRect/>
          </a:stretch>
        </p:blipFill>
        <p:spPr bwMode="auto">
          <a:xfrm flipH="1">
            <a:off x="0" y="-213988"/>
            <a:ext cx="9144000" cy="7071988"/>
          </a:xfrm>
          <a:prstGeom prst="rect">
            <a:avLst/>
          </a:prstGeom>
          <a:noFill/>
        </p:spPr>
      </p:pic>
      <p:sp>
        <p:nvSpPr>
          <p:cNvPr id="34817" name="Rectangle 1"/>
          <p:cNvSpPr>
            <a:spLocks noChangeArrowheads="1"/>
          </p:cNvSpPr>
          <p:nvPr/>
        </p:nvSpPr>
        <p:spPr bwMode="auto">
          <a:xfrm>
            <a:off x="1500166" y="428604"/>
            <a:ext cx="735808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ورشة تطبيقية يتم فيها تطبيق بعض خطوات البحث العلمي للوصول إلى حل مشكلة طائرة مروحية الإخلاء الطبي التي تهبط بسرعة للأرض مما قد يسبب إزعاج وقلق للمرضى بداخلها..</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strike="noStrike" cap="none" normalizeH="0" baseline="0" dirty="0" smtClean="0">
                <a:ln>
                  <a:noFill/>
                </a:ln>
                <a:solidFill>
                  <a:schemeClr val="accent4">
                    <a:lumMod val="75000"/>
                  </a:schemeClr>
                </a:solidFill>
                <a:effectLst/>
                <a:latin typeface="Calibri" pitchFamily="34" charset="0"/>
                <a:ea typeface="Calibri" pitchFamily="34" charset="0"/>
                <a:cs typeface="Arial" pitchFamily="34" charset="0"/>
              </a:rPr>
              <a:t>الوقت المطلوب :</a:t>
            </a:r>
            <a:r>
              <a:rPr kumimoji="0" lang="ar-SA" sz="2000" b="1" i="0" strike="noStrike" cap="none" normalizeH="0" baseline="0" dirty="0" smtClean="0">
                <a:ln>
                  <a:noFill/>
                </a:ln>
                <a:solidFill>
                  <a:schemeClr val="accent4">
                    <a:lumMod val="75000"/>
                  </a:schemeClr>
                </a:solidFill>
                <a:effectLst/>
                <a:latin typeface="Calibri" pitchFamily="34" charset="0"/>
                <a:ea typeface="Calibri" pitchFamily="34" charset="0"/>
                <a:cs typeface="Arial" pitchFamily="34" charset="0"/>
              </a:rPr>
              <a:t> </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30 - 40 دقيقه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strike="noStrike" cap="none" normalizeH="0" baseline="0" dirty="0" smtClean="0">
                <a:ln>
                  <a:noFill/>
                </a:ln>
                <a:solidFill>
                  <a:schemeClr val="accent4">
                    <a:lumMod val="75000"/>
                  </a:schemeClr>
                </a:solidFill>
                <a:effectLst/>
                <a:latin typeface="Calibri" pitchFamily="34" charset="0"/>
                <a:ea typeface="Calibri" pitchFamily="34" charset="0"/>
                <a:cs typeface="Arial" pitchFamily="34" charset="0"/>
              </a:rPr>
              <a:t>معايير المحتوى : </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الطلاب سوف يكتسبون السلوك ، المعرفة والمهارات التي تشارك في فعالية التفكير في حياتهم الأكاديمية والمهنية والشخصية الاجتماعية(إثبات </a:t>
            </a:r>
            <a:r>
              <a:rPr kumimoji="0" lang="ar-SA" sz="20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ذواتهم</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strike="noStrike" cap="none" normalizeH="0" baseline="0" dirty="0" smtClean="0">
                <a:ln>
                  <a:noFill/>
                </a:ln>
                <a:solidFill>
                  <a:schemeClr val="accent4">
                    <a:lumMod val="75000"/>
                  </a:schemeClr>
                </a:solidFill>
                <a:effectLst/>
                <a:latin typeface="Calibri" pitchFamily="34" charset="0"/>
                <a:ea typeface="Calibri" pitchFamily="34" charset="0"/>
                <a:cs typeface="Arial" pitchFamily="34" charset="0"/>
              </a:rPr>
              <a:t>مؤشرات : </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الطلاب سوف يوضحون القدرة على استخدام الفعالية المتنوعة والتفكير الإبداعي والتعليم الاستراتيجي من خلال خطوات البحث العلمي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strike="noStrike" cap="none" normalizeH="0" baseline="0" dirty="0" smtClean="0">
                <a:ln>
                  <a:noFill/>
                </a:ln>
                <a:solidFill>
                  <a:schemeClr val="accent4">
                    <a:lumMod val="75000"/>
                  </a:schemeClr>
                </a:solidFill>
                <a:effectLst/>
                <a:latin typeface="Calibri" pitchFamily="34" charset="0"/>
                <a:ea typeface="Calibri" pitchFamily="34" charset="0"/>
                <a:cs typeface="Arial" pitchFamily="34" charset="0"/>
              </a:rPr>
              <a:t>الهدف : </a:t>
            </a:r>
            <a:r>
              <a:rPr kumimoji="0" lang="ar-SA" sz="2000" b="1" i="0" strike="noStrike" cap="none" normalizeH="0" baseline="0" dirty="0" smtClean="0">
                <a:ln>
                  <a:noFill/>
                </a:ln>
                <a:solidFill>
                  <a:schemeClr val="tx1"/>
                </a:solidFill>
                <a:effectLst/>
                <a:latin typeface="Calibri" pitchFamily="34" charset="0"/>
                <a:ea typeface="Calibri" pitchFamily="34" charset="0"/>
                <a:cs typeface="Arial" pitchFamily="34" charset="0"/>
              </a:rPr>
              <a:t>الطلاب سوف يناقشون الاستراتيجيات وخطوات البحث العلمي ثم يستطيعون التفكير مثل العباقرة .</a:t>
            </a:r>
            <a:endParaRPr kumimoji="0" lang="en-US" sz="1050" b="1" i="0"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strike="noStrike" cap="none" normalizeH="0" baseline="0" dirty="0" smtClean="0">
                <a:ln>
                  <a:noFill/>
                </a:ln>
                <a:solidFill>
                  <a:schemeClr val="accent4">
                    <a:lumMod val="75000"/>
                  </a:schemeClr>
                </a:solidFill>
                <a:effectLst/>
                <a:latin typeface="Calibri" pitchFamily="34" charset="0"/>
                <a:ea typeface="Calibri" pitchFamily="34" charset="0"/>
                <a:cs typeface="Arial" pitchFamily="34" charset="0"/>
              </a:rPr>
              <a:t>بيانات النشاط :</a:t>
            </a:r>
            <a:endParaRPr kumimoji="0" lang="en-US" sz="1100" b="1" i="0"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الطلاب سوف يشاركون في نقاشات المجموعة بما يتعلق بالتوصيات </a:t>
            </a:r>
            <a:r>
              <a:rPr kumimoji="0" lang="ar-SA" sz="20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الاستراتيجية</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(وخطوات البحث العلمي) بما يتعلق بالتفكير مثل العباقرة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strike="noStrike" cap="none" normalizeH="0" baseline="0" dirty="0" smtClean="0">
                <a:ln>
                  <a:noFill/>
                </a:ln>
                <a:solidFill>
                  <a:schemeClr val="accent4">
                    <a:lumMod val="75000"/>
                  </a:schemeClr>
                </a:solidFill>
                <a:effectLst/>
                <a:latin typeface="Calibri" pitchFamily="34" charset="0"/>
                <a:ea typeface="Calibri" pitchFamily="34" charset="0"/>
                <a:cs typeface="Arial" pitchFamily="34" charset="0"/>
              </a:rPr>
              <a:t>المواد :</a:t>
            </a:r>
            <a:endParaRPr kumimoji="0" lang="en-US" sz="1100" b="1" i="0"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قلم حبر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سبورة طباشير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Handout1</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نشرات توزيع خطوات البحث العلمي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Handout2</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نشرات توزيع قصاصة ورقية لطائرة مروحية .</a:t>
            </a:r>
            <a:endParaRPr kumimoji="0" lang="ar-SA" sz="3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4817">
                                            <p:txEl>
                                              <p:pRg st="0" end="0"/>
                                            </p:txEl>
                                          </p:spTgt>
                                        </p:tgtEl>
                                        <p:attrNameLst>
                                          <p:attrName>style.visibility</p:attrName>
                                        </p:attrNameLst>
                                      </p:cBhvr>
                                      <p:to>
                                        <p:strVal val="visible"/>
                                      </p:to>
                                    </p:set>
                                    <p:animEffect transition="in" filter="wipe(down)">
                                      <p:cBhvr>
                                        <p:cTn id="7" dur="580">
                                          <p:stCondLst>
                                            <p:cond delay="0"/>
                                          </p:stCondLst>
                                        </p:cTn>
                                        <p:tgtEl>
                                          <p:spTgt spid="34817">
                                            <p:txEl>
                                              <p:pRg st="0" end="0"/>
                                            </p:txEl>
                                          </p:spTgt>
                                        </p:tgtEl>
                                      </p:cBhvr>
                                    </p:animEffect>
                                    <p:anim calcmode="lin" valueType="num">
                                      <p:cBhvr>
                                        <p:cTn id="8" dur="1822" tmFilter="0,0; 0.14,0.36; 0.43,0.73; 0.71,0.91; 1.0,1.0">
                                          <p:stCondLst>
                                            <p:cond delay="0"/>
                                          </p:stCondLst>
                                        </p:cTn>
                                        <p:tgtEl>
                                          <p:spTgt spid="3481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1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1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1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1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17">
                                            <p:txEl>
                                              <p:pRg st="0" end="0"/>
                                            </p:txEl>
                                          </p:spTgt>
                                        </p:tgtEl>
                                      </p:cBhvr>
                                      <p:to x="100000" y="60000"/>
                                    </p:animScale>
                                    <p:animScale>
                                      <p:cBhvr>
                                        <p:cTn id="14" dur="166" decel="50000">
                                          <p:stCondLst>
                                            <p:cond delay="676"/>
                                          </p:stCondLst>
                                        </p:cTn>
                                        <p:tgtEl>
                                          <p:spTgt spid="34817">
                                            <p:txEl>
                                              <p:pRg st="0" end="0"/>
                                            </p:txEl>
                                          </p:spTgt>
                                        </p:tgtEl>
                                      </p:cBhvr>
                                      <p:to x="100000" y="100000"/>
                                    </p:animScale>
                                    <p:animScale>
                                      <p:cBhvr>
                                        <p:cTn id="15" dur="26">
                                          <p:stCondLst>
                                            <p:cond delay="1312"/>
                                          </p:stCondLst>
                                        </p:cTn>
                                        <p:tgtEl>
                                          <p:spTgt spid="34817">
                                            <p:txEl>
                                              <p:pRg st="0" end="0"/>
                                            </p:txEl>
                                          </p:spTgt>
                                        </p:tgtEl>
                                      </p:cBhvr>
                                      <p:to x="100000" y="80000"/>
                                    </p:animScale>
                                    <p:animScale>
                                      <p:cBhvr>
                                        <p:cTn id="16" dur="166" decel="50000">
                                          <p:stCondLst>
                                            <p:cond delay="1338"/>
                                          </p:stCondLst>
                                        </p:cTn>
                                        <p:tgtEl>
                                          <p:spTgt spid="34817">
                                            <p:txEl>
                                              <p:pRg st="0" end="0"/>
                                            </p:txEl>
                                          </p:spTgt>
                                        </p:tgtEl>
                                      </p:cBhvr>
                                      <p:to x="100000" y="100000"/>
                                    </p:animScale>
                                    <p:animScale>
                                      <p:cBhvr>
                                        <p:cTn id="17" dur="26">
                                          <p:stCondLst>
                                            <p:cond delay="1642"/>
                                          </p:stCondLst>
                                        </p:cTn>
                                        <p:tgtEl>
                                          <p:spTgt spid="34817">
                                            <p:txEl>
                                              <p:pRg st="0" end="0"/>
                                            </p:txEl>
                                          </p:spTgt>
                                        </p:tgtEl>
                                      </p:cBhvr>
                                      <p:to x="100000" y="90000"/>
                                    </p:animScale>
                                    <p:animScale>
                                      <p:cBhvr>
                                        <p:cTn id="18" dur="166" decel="50000">
                                          <p:stCondLst>
                                            <p:cond delay="1668"/>
                                          </p:stCondLst>
                                        </p:cTn>
                                        <p:tgtEl>
                                          <p:spTgt spid="34817">
                                            <p:txEl>
                                              <p:pRg st="0" end="0"/>
                                            </p:txEl>
                                          </p:spTgt>
                                        </p:tgtEl>
                                      </p:cBhvr>
                                      <p:to x="100000" y="100000"/>
                                    </p:animScale>
                                    <p:animScale>
                                      <p:cBhvr>
                                        <p:cTn id="19" dur="26">
                                          <p:stCondLst>
                                            <p:cond delay="1808"/>
                                          </p:stCondLst>
                                        </p:cTn>
                                        <p:tgtEl>
                                          <p:spTgt spid="34817">
                                            <p:txEl>
                                              <p:pRg st="0" end="0"/>
                                            </p:txEl>
                                          </p:spTgt>
                                        </p:tgtEl>
                                      </p:cBhvr>
                                      <p:to x="100000" y="95000"/>
                                    </p:animScale>
                                    <p:animScale>
                                      <p:cBhvr>
                                        <p:cTn id="20" dur="166" decel="50000">
                                          <p:stCondLst>
                                            <p:cond delay="1834"/>
                                          </p:stCondLst>
                                        </p:cTn>
                                        <p:tgtEl>
                                          <p:spTgt spid="3481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817">
                                            <p:txEl>
                                              <p:pRg st="1" end="1"/>
                                            </p:txEl>
                                          </p:spTgt>
                                        </p:tgtEl>
                                        <p:attrNameLst>
                                          <p:attrName>style.visibility</p:attrName>
                                        </p:attrNameLst>
                                      </p:cBhvr>
                                      <p:to>
                                        <p:strVal val="visible"/>
                                      </p:to>
                                    </p:set>
                                    <p:animEffect transition="in" filter="fade">
                                      <p:cBhvr>
                                        <p:cTn id="25" dur="2000"/>
                                        <p:tgtEl>
                                          <p:spTgt spid="3481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4817">
                                            <p:txEl>
                                              <p:pRg st="2" end="2"/>
                                            </p:txEl>
                                          </p:spTgt>
                                        </p:tgtEl>
                                        <p:attrNameLst>
                                          <p:attrName>style.visibility</p:attrName>
                                        </p:attrNameLst>
                                      </p:cBhvr>
                                      <p:to>
                                        <p:strVal val="visible"/>
                                      </p:to>
                                    </p:set>
                                    <p:animEffect transition="in" filter="fade">
                                      <p:cBhvr>
                                        <p:cTn id="30" dur="2000"/>
                                        <p:tgtEl>
                                          <p:spTgt spid="34817">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4817">
                                            <p:txEl>
                                              <p:pRg st="3" end="3"/>
                                            </p:txEl>
                                          </p:spTgt>
                                        </p:tgtEl>
                                        <p:attrNameLst>
                                          <p:attrName>style.visibility</p:attrName>
                                        </p:attrNameLst>
                                      </p:cBhvr>
                                      <p:to>
                                        <p:strVal val="visible"/>
                                      </p:to>
                                    </p:set>
                                    <p:animEffect transition="in" filter="fade">
                                      <p:cBhvr>
                                        <p:cTn id="33" dur="2000"/>
                                        <p:tgtEl>
                                          <p:spTgt spid="3481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817">
                                            <p:txEl>
                                              <p:pRg st="4" end="4"/>
                                            </p:txEl>
                                          </p:spTgt>
                                        </p:tgtEl>
                                        <p:attrNameLst>
                                          <p:attrName>style.visibility</p:attrName>
                                        </p:attrNameLst>
                                      </p:cBhvr>
                                      <p:to>
                                        <p:strVal val="visible"/>
                                      </p:to>
                                    </p:set>
                                    <p:animEffect transition="in" filter="fade">
                                      <p:cBhvr>
                                        <p:cTn id="38" dur="2000"/>
                                        <p:tgtEl>
                                          <p:spTgt spid="3481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817">
                                            <p:txEl>
                                              <p:pRg st="5" end="5"/>
                                            </p:txEl>
                                          </p:spTgt>
                                        </p:tgtEl>
                                        <p:attrNameLst>
                                          <p:attrName>style.visibility</p:attrName>
                                        </p:attrNameLst>
                                      </p:cBhvr>
                                      <p:to>
                                        <p:strVal val="visible"/>
                                      </p:to>
                                    </p:set>
                                    <p:animEffect transition="in" filter="fade">
                                      <p:cBhvr>
                                        <p:cTn id="43" dur="2000"/>
                                        <p:tgtEl>
                                          <p:spTgt spid="34817">
                                            <p:txEl>
                                              <p:pRg st="5" end="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4817">
                                            <p:txEl>
                                              <p:pRg st="6" end="6"/>
                                            </p:txEl>
                                          </p:spTgt>
                                        </p:tgtEl>
                                        <p:attrNameLst>
                                          <p:attrName>style.visibility</p:attrName>
                                        </p:attrNameLst>
                                      </p:cBhvr>
                                      <p:to>
                                        <p:strVal val="visible"/>
                                      </p:to>
                                    </p:set>
                                    <p:animEffect transition="in" filter="fade">
                                      <p:cBhvr>
                                        <p:cTn id="46" dur="2000"/>
                                        <p:tgtEl>
                                          <p:spTgt spid="34817">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817">
                                            <p:txEl>
                                              <p:pRg st="7" end="7"/>
                                            </p:txEl>
                                          </p:spTgt>
                                        </p:tgtEl>
                                        <p:attrNameLst>
                                          <p:attrName>style.visibility</p:attrName>
                                        </p:attrNameLst>
                                      </p:cBhvr>
                                      <p:to>
                                        <p:strVal val="visible"/>
                                      </p:to>
                                    </p:set>
                                    <p:animEffect transition="in" filter="fade">
                                      <p:cBhvr>
                                        <p:cTn id="51" dur="2000"/>
                                        <p:tgtEl>
                                          <p:spTgt spid="34817">
                                            <p:txEl>
                                              <p:pRg st="7" end="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4817">
                                            <p:txEl>
                                              <p:pRg st="8" end="8"/>
                                            </p:txEl>
                                          </p:spTgt>
                                        </p:tgtEl>
                                        <p:attrNameLst>
                                          <p:attrName>style.visibility</p:attrName>
                                        </p:attrNameLst>
                                      </p:cBhvr>
                                      <p:to>
                                        <p:strVal val="visible"/>
                                      </p:to>
                                    </p:set>
                                    <p:animEffect transition="in" filter="fade">
                                      <p:cBhvr>
                                        <p:cTn id="54" dur="2000"/>
                                        <p:tgtEl>
                                          <p:spTgt spid="34817">
                                            <p:txEl>
                                              <p:pRg st="8" end="8"/>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4817">
                                            <p:txEl>
                                              <p:pRg st="9" end="9"/>
                                            </p:txEl>
                                          </p:spTgt>
                                        </p:tgtEl>
                                        <p:attrNameLst>
                                          <p:attrName>style.visibility</p:attrName>
                                        </p:attrNameLst>
                                      </p:cBhvr>
                                      <p:to>
                                        <p:strVal val="visible"/>
                                      </p:to>
                                    </p:set>
                                    <p:animEffect transition="in" filter="fade">
                                      <p:cBhvr>
                                        <p:cTn id="57" dur="2000"/>
                                        <p:tgtEl>
                                          <p:spTgt spid="34817">
                                            <p:txEl>
                                              <p:pRg st="9" end="9"/>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4817">
                                            <p:txEl>
                                              <p:pRg st="10" end="10"/>
                                            </p:txEl>
                                          </p:spTgt>
                                        </p:tgtEl>
                                        <p:attrNameLst>
                                          <p:attrName>style.visibility</p:attrName>
                                        </p:attrNameLst>
                                      </p:cBhvr>
                                      <p:to>
                                        <p:strVal val="visible"/>
                                      </p:to>
                                    </p:set>
                                    <p:animEffect transition="in" filter="fade">
                                      <p:cBhvr>
                                        <p:cTn id="60" dur="2000"/>
                                        <p:tgtEl>
                                          <p:spTgt spid="34817">
                                            <p:txEl>
                                              <p:pRg st="10" end="10"/>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4817">
                                            <p:txEl>
                                              <p:pRg st="11" end="11"/>
                                            </p:txEl>
                                          </p:spTgt>
                                        </p:tgtEl>
                                        <p:attrNameLst>
                                          <p:attrName>style.visibility</p:attrName>
                                        </p:attrNameLst>
                                      </p:cBhvr>
                                      <p:to>
                                        <p:strVal val="visible"/>
                                      </p:to>
                                    </p:set>
                                    <p:animEffect transition="in" filter="fade">
                                      <p:cBhvr>
                                        <p:cTn id="63" dur="2000"/>
                                        <p:tgtEl>
                                          <p:spTgt spid="3481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clrChange>
              <a:clrFrom>
                <a:srgbClr val="195C31"/>
              </a:clrFrom>
              <a:clrTo>
                <a:srgbClr val="195C31">
                  <a:alpha val="0"/>
                </a:srgbClr>
              </a:clrTo>
            </a:clrChange>
            <a:lum bright="20000" contrast="-20000"/>
          </a:blip>
          <a:srcRect/>
          <a:stretch>
            <a:fillRect/>
          </a:stretch>
        </p:blipFill>
        <p:spPr bwMode="auto">
          <a:xfrm>
            <a:off x="0" y="0"/>
            <a:ext cx="9144000" cy="7000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3793" name="Rectangle 1"/>
          <p:cNvSpPr>
            <a:spLocks noChangeArrowheads="1"/>
          </p:cNvSpPr>
          <p:nvPr/>
        </p:nvSpPr>
        <p:spPr bwMode="auto">
          <a:xfrm>
            <a:off x="2214546" y="428604"/>
            <a:ext cx="635795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800" b="1" i="0" strike="noStrike" cap="none" normalizeH="0" baseline="0" dirty="0" smtClean="0">
                <a:ln>
                  <a:noFill/>
                </a:ln>
                <a:solidFill>
                  <a:schemeClr val="bg1"/>
                </a:solidFill>
                <a:effectLst/>
                <a:latin typeface="Calibri" pitchFamily="34" charset="0"/>
                <a:ea typeface="Calibri" pitchFamily="34" charset="0"/>
                <a:cs typeface="Arial" pitchFamily="34" charset="0"/>
              </a:rPr>
              <a:t>الإجراءات :</a:t>
            </a:r>
            <a:endParaRPr kumimoji="0" lang="en-US" sz="1200" b="1" i="0"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قل : قبل أن نصبح مخترعون ، علماء عظماء ، أو ملحنون عظماء ، أو مشهور لفكرة </a:t>
            </a:r>
            <a:r>
              <a:rPr kumimoji="0" lang="ar-SA" sz="20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اصيلة</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أو أسلوب ، هؤلاء الناس كانوا فقط يعتبرون متوسطين أو أقل من المتوسط.</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يوجد أشياء محددة مابين كل هؤلاء الناس مشترك ؛ هم يفكرون مثل العباقرة وأنت تستطيع ذلك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درس اليوم سوف نراجع بعض المفاتيح الأساسية في التفكير والبحث مثل العباقرة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دعنا نبدأ بسؤالك ماذا تعتقد بهذه البيانات .. المرشدون يكتبون هذه على السبورة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المفكر يرى أفعاله كخبرات ومكتسبات لمحاولة إيجاد شي ما .. النجاح والفشل بالنسبة له إجابات لكل </a:t>
            </a:r>
            <a:r>
              <a:rPr kumimoji="0" lang="ar-SA" sz="20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ماسبق</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 calcmode="lin" valueType="num">
                                      <p:cBhvr>
                                        <p:cTn id="7" dur="2000" fill="hold"/>
                                        <p:tgtEl>
                                          <p:spTgt spid="33793">
                                            <p:txEl>
                                              <p:pRg st="0" end="0"/>
                                            </p:txEl>
                                          </p:spTgt>
                                        </p:tgtEl>
                                        <p:attrNameLst>
                                          <p:attrName>ppt_w</p:attrName>
                                        </p:attrNameLst>
                                      </p:cBhvr>
                                      <p:tavLst>
                                        <p:tav tm="0">
                                          <p:val>
                                            <p:strVal val="#ppt_w*2.5"/>
                                          </p:val>
                                        </p:tav>
                                        <p:tav tm="100000">
                                          <p:val>
                                            <p:strVal val="#ppt_w"/>
                                          </p:val>
                                        </p:tav>
                                      </p:tavLst>
                                    </p:anim>
                                    <p:anim calcmode="lin" valueType="num">
                                      <p:cBhvr>
                                        <p:cTn id="8" dur="2000" fill="hold"/>
                                        <p:tgtEl>
                                          <p:spTgt spid="33793">
                                            <p:txEl>
                                              <p:pRg st="0" end="0"/>
                                            </p:txEl>
                                          </p:spTgt>
                                        </p:tgtEl>
                                        <p:attrNameLst>
                                          <p:attrName>ppt_h</p:attrName>
                                        </p:attrNameLst>
                                      </p:cBhvr>
                                      <p:tavLst>
                                        <p:tav tm="0">
                                          <p:val>
                                            <p:strVal val="#ppt_h*0.01"/>
                                          </p:val>
                                        </p:tav>
                                        <p:tav tm="100000">
                                          <p:val>
                                            <p:strVal val="#ppt_h"/>
                                          </p:val>
                                        </p:tav>
                                      </p:tavLst>
                                    </p:anim>
                                    <p:anim calcmode="lin" valueType="num">
                                      <p:cBhvr>
                                        <p:cTn id="9" dur="2000" fill="hold"/>
                                        <p:tgtEl>
                                          <p:spTgt spid="33793">
                                            <p:txEl>
                                              <p:pRg st="0" end="0"/>
                                            </p:txEl>
                                          </p:spTgt>
                                        </p:tgtEl>
                                        <p:attrNameLst>
                                          <p:attrName>ppt_x</p:attrName>
                                        </p:attrNameLst>
                                      </p:cBhvr>
                                      <p:tavLst>
                                        <p:tav tm="0">
                                          <p:val>
                                            <p:strVal val="#ppt_x"/>
                                          </p:val>
                                        </p:tav>
                                        <p:tav tm="100000">
                                          <p:val>
                                            <p:strVal val="#ppt_x"/>
                                          </p:val>
                                        </p:tav>
                                      </p:tavLst>
                                    </p:anim>
                                    <p:anim calcmode="lin" valueType="num">
                                      <p:cBhvr>
                                        <p:cTn id="10" dur="2000" fill="hold"/>
                                        <p:tgtEl>
                                          <p:spTgt spid="33793">
                                            <p:txEl>
                                              <p:pRg st="0" end="0"/>
                                            </p:txEl>
                                          </p:spTgt>
                                        </p:tgtEl>
                                        <p:attrNameLst>
                                          <p:attrName>ppt_y</p:attrName>
                                        </p:attrNameLst>
                                      </p:cBhvr>
                                      <p:tavLst>
                                        <p:tav tm="0">
                                          <p:val>
                                            <p:strVal val="#ppt_h+1"/>
                                          </p:val>
                                        </p:tav>
                                        <p:tav tm="100000">
                                          <p:val>
                                            <p:strVal val="#ppt_y"/>
                                          </p:val>
                                        </p:tav>
                                      </p:tavLst>
                                    </p:anim>
                                    <p:animEffect transition="in" filter="fade">
                                      <p:cBhvr>
                                        <p:cTn id="11" dur="2000"/>
                                        <p:tgtEl>
                                          <p:spTgt spid="3379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3793">
                                            <p:txEl>
                                              <p:pRg st="1" end="1"/>
                                            </p:txEl>
                                          </p:spTgt>
                                        </p:tgtEl>
                                        <p:attrNameLst>
                                          <p:attrName>style.visibility</p:attrName>
                                        </p:attrNameLst>
                                      </p:cBhvr>
                                      <p:to>
                                        <p:strVal val="visible"/>
                                      </p:to>
                                    </p:set>
                                    <p:anim calcmode="lin" valueType="num">
                                      <p:cBhvr>
                                        <p:cTn id="16" dur="1000" fill="hold"/>
                                        <p:tgtEl>
                                          <p:spTgt spid="3379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33793">
                                            <p:txEl>
                                              <p:pRg st="1" end="1"/>
                                            </p:txEl>
                                          </p:spTgt>
                                        </p:tgtEl>
                                        <p:attrNameLst>
                                          <p:attrName>ppt_y</p:attrName>
                                        </p:attrNameLst>
                                      </p:cBhvr>
                                      <p:tavLst>
                                        <p:tav tm="0">
                                          <p:val>
                                            <p:strVal val="#ppt_y"/>
                                          </p:val>
                                        </p:tav>
                                        <p:tav tm="100000">
                                          <p:val>
                                            <p:strVal val="#ppt_y"/>
                                          </p:val>
                                        </p:tav>
                                      </p:tavLst>
                                    </p:anim>
                                    <p:anim calcmode="lin" valueType="num">
                                      <p:cBhvr>
                                        <p:cTn id="18" dur="1000" fill="hold"/>
                                        <p:tgtEl>
                                          <p:spTgt spid="3379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3379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33793">
                                            <p:txEl>
                                              <p:pRg st="1" end="1"/>
                                            </p:txEl>
                                          </p:spTgt>
                                        </p:tgtEl>
                                      </p:cBhvr>
                                    </p:animEffect>
                                  </p:childTnLst>
                                </p:cTn>
                              </p:par>
                              <p:par>
                                <p:cTn id="21" presetID="41" presetClass="entr" presetSubtype="0" fill="hold" nodeType="withEffect">
                                  <p:stCondLst>
                                    <p:cond delay="0"/>
                                  </p:stCondLst>
                                  <p:iterate type="lt">
                                    <p:tmPct val="10000"/>
                                  </p:iterate>
                                  <p:childTnLst>
                                    <p:set>
                                      <p:cBhvr>
                                        <p:cTn id="22" dur="1" fill="hold">
                                          <p:stCondLst>
                                            <p:cond delay="0"/>
                                          </p:stCondLst>
                                        </p:cTn>
                                        <p:tgtEl>
                                          <p:spTgt spid="33793">
                                            <p:txEl>
                                              <p:pRg st="2" end="2"/>
                                            </p:txEl>
                                          </p:spTgt>
                                        </p:tgtEl>
                                        <p:attrNameLst>
                                          <p:attrName>style.visibility</p:attrName>
                                        </p:attrNameLst>
                                      </p:cBhvr>
                                      <p:to>
                                        <p:strVal val="visible"/>
                                      </p:to>
                                    </p:set>
                                    <p:anim calcmode="lin" valueType="num">
                                      <p:cBhvr>
                                        <p:cTn id="23" dur="500" fill="hold"/>
                                        <p:tgtEl>
                                          <p:spTgt spid="3379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3793">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379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379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3793">
                                            <p:txEl>
                                              <p:pRg st="2" end="2"/>
                                            </p:txEl>
                                          </p:spTgt>
                                        </p:tgtEl>
                                      </p:cBhvr>
                                    </p:animEffect>
                                  </p:childTnLst>
                                </p:cTn>
                              </p:par>
                              <p:par>
                                <p:cTn id="28" presetID="41" presetClass="entr" presetSubtype="0" fill="hold" nodeType="withEffect">
                                  <p:stCondLst>
                                    <p:cond delay="0"/>
                                  </p:stCondLst>
                                  <p:iterate type="lt">
                                    <p:tmPct val="10000"/>
                                  </p:iterate>
                                  <p:childTnLst>
                                    <p:set>
                                      <p:cBhvr>
                                        <p:cTn id="29" dur="1" fill="hold">
                                          <p:stCondLst>
                                            <p:cond delay="0"/>
                                          </p:stCondLst>
                                        </p:cTn>
                                        <p:tgtEl>
                                          <p:spTgt spid="33793">
                                            <p:txEl>
                                              <p:pRg st="3" end="3"/>
                                            </p:txEl>
                                          </p:spTgt>
                                        </p:tgtEl>
                                        <p:attrNameLst>
                                          <p:attrName>style.visibility</p:attrName>
                                        </p:attrNameLst>
                                      </p:cBhvr>
                                      <p:to>
                                        <p:strVal val="visible"/>
                                      </p:to>
                                    </p:set>
                                    <p:anim calcmode="lin" valueType="num">
                                      <p:cBhvr>
                                        <p:cTn id="30" dur="500" fill="hold"/>
                                        <p:tgtEl>
                                          <p:spTgt spid="3379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3793">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379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379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3793">
                                            <p:txEl>
                                              <p:pRg st="3" end="3"/>
                                            </p:txEl>
                                          </p:spTgt>
                                        </p:tgtEl>
                                      </p:cBhvr>
                                    </p:animEffect>
                                  </p:childTnLst>
                                </p:cTn>
                              </p:par>
                              <p:par>
                                <p:cTn id="35" presetID="41" presetClass="entr" presetSubtype="0" fill="hold" nodeType="withEffect">
                                  <p:stCondLst>
                                    <p:cond delay="0"/>
                                  </p:stCondLst>
                                  <p:iterate type="lt">
                                    <p:tmPct val="10000"/>
                                  </p:iterate>
                                  <p:childTnLst>
                                    <p:set>
                                      <p:cBhvr>
                                        <p:cTn id="36" dur="1" fill="hold">
                                          <p:stCondLst>
                                            <p:cond delay="0"/>
                                          </p:stCondLst>
                                        </p:cTn>
                                        <p:tgtEl>
                                          <p:spTgt spid="33793">
                                            <p:txEl>
                                              <p:pRg st="4" end="4"/>
                                            </p:txEl>
                                          </p:spTgt>
                                        </p:tgtEl>
                                        <p:attrNameLst>
                                          <p:attrName>style.visibility</p:attrName>
                                        </p:attrNameLst>
                                      </p:cBhvr>
                                      <p:to>
                                        <p:strVal val="visible"/>
                                      </p:to>
                                    </p:set>
                                    <p:anim calcmode="lin" valueType="num">
                                      <p:cBhvr>
                                        <p:cTn id="37" dur="500" fill="hold"/>
                                        <p:tgtEl>
                                          <p:spTgt spid="3379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3793">
                                            <p:txEl>
                                              <p:pRg st="4" end="4"/>
                                            </p:txEl>
                                          </p:spTgt>
                                        </p:tgtEl>
                                        <p:attrNameLst>
                                          <p:attrName>ppt_y</p:attrName>
                                        </p:attrNameLst>
                                      </p:cBhvr>
                                      <p:tavLst>
                                        <p:tav tm="0">
                                          <p:val>
                                            <p:strVal val="#ppt_y"/>
                                          </p:val>
                                        </p:tav>
                                        <p:tav tm="100000">
                                          <p:val>
                                            <p:strVal val="#ppt_y"/>
                                          </p:val>
                                        </p:tav>
                                      </p:tavLst>
                                    </p:anim>
                                    <p:anim calcmode="lin" valueType="num">
                                      <p:cBhvr>
                                        <p:cTn id="39" dur="500" fill="hold"/>
                                        <p:tgtEl>
                                          <p:spTgt spid="3379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379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3793">
                                            <p:txEl>
                                              <p:pRg st="4" end="4"/>
                                            </p:txEl>
                                          </p:spTgt>
                                        </p:tgtEl>
                                      </p:cBhvr>
                                    </p:animEffect>
                                  </p:childTnLst>
                                </p:cTn>
                              </p:par>
                              <p:par>
                                <p:cTn id="42" presetID="41" presetClass="entr" presetSubtype="0" fill="hold" nodeType="withEffect">
                                  <p:stCondLst>
                                    <p:cond delay="0"/>
                                  </p:stCondLst>
                                  <p:iterate type="lt">
                                    <p:tmPct val="10000"/>
                                  </p:iterate>
                                  <p:childTnLst>
                                    <p:set>
                                      <p:cBhvr>
                                        <p:cTn id="43" dur="1" fill="hold">
                                          <p:stCondLst>
                                            <p:cond delay="0"/>
                                          </p:stCondLst>
                                        </p:cTn>
                                        <p:tgtEl>
                                          <p:spTgt spid="33793">
                                            <p:txEl>
                                              <p:pRg st="5" end="5"/>
                                            </p:txEl>
                                          </p:spTgt>
                                        </p:tgtEl>
                                        <p:attrNameLst>
                                          <p:attrName>style.visibility</p:attrName>
                                        </p:attrNameLst>
                                      </p:cBhvr>
                                      <p:to>
                                        <p:strVal val="visible"/>
                                      </p:to>
                                    </p:set>
                                    <p:anim calcmode="lin" valueType="num">
                                      <p:cBhvr>
                                        <p:cTn id="44" dur="500" fill="hold"/>
                                        <p:tgtEl>
                                          <p:spTgt spid="3379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3793">
                                            <p:txEl>
                                              <p:pRg st="5" end="5"/>
                                            </p:txEl>
                                          </p:spTgt>
                                        </p:tgtEl>
                                        <p:attrNameLst>
                                          <p:attrName>ppt_y</p:attrName>
                                        </p:attrNameLst>
                                      </p:cBhvr>
                                      <p:tavLst>
                                        <p:tav tm="0">
                                          <p:val>
                                            <p:strVal val="#ppt_y"/>
                                          </p:val>
                                        </p:tav>
                                        <p:tav tm="100000">
                                          <p:val>
                                            <p:strVal val="#ppt_y"/>
                                          </p:val>
                                        </p:tav>
                                      </p:tavLst>
                                    </p:anim>
                                    <p:anim calcmode="lin" valueType="num">
                                      <p:cBhvr>
                                        <p:cTn id="46" dur="500" fill="hold"/>
                                        <p:tgtEl>
                                          <p:spTgt spid="3379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379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37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lum bright="20000" contrast="-20000"/>
          </a:blip>
          <a:srcRect/>
          <a:stretch>
            <a:fillRect/>
          </a:stretch>
        </p:blipFill>
        <p:spPr bwMode="auto">
          <a:xfrm>
            <a:off x="0" y="0"/>
            <a:ext cx="9144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مستطيل 1"/>
          <p:cNvSpPr/>
          <p:nvPr/>
        </p:nvSpPr>
        <p:spPr>
          <a:xfrm>
            <a:off x="2428860" y="357166"/>
            <a:ext cx="6429404" cy="4093428"/>
          </a:xfrm>
          <a:prstGeom prst="rect">
            <a:avLst/>
          </a:prstGeom>
        </p:spPr>
        <p:txBody>
          <a:bodyPr wrap="square">
            <a:spAutoFit/>
          </a:bodyPr>
          <a:lstStyle/>
          <a:p>
            <a:pPr lvl="0" eaLnBrk="0" fontAlgn="base" hangingPunct="0">
              <a:spcBef>
                <a:spcPct val="0"/>
              </a:spcBef>
              <a:spcAft>
                <a:spcPct val="0"/>
              </a:spcAft>
              <a:buFontTx/>
              <a:buChar char="•"/>
            </a:pPr>
            <a:r>
              <a:rPr lang="ar-SA" sz="2000" b="1" dirty="0" smtClean="0">
                <a:latin typeface="Calibri" pitchFamily="34" charset="0"/>
                <a:ea typeface="Calibri" pitchFamily="34" charset="0"/>
                <a:cs typeface="Arial" pitchFamily="34" charset="0"/>
              </a:rPr>
              <a:t>بعدها الطلاب يناقشون هذا المثال .. المرشد ربما يقول إذا نحن لم نحاول في الأشياء باعتقاد أنها تعمل صالحة أو على </a:t>
            </a:r>
            <a:r>
              <a:rPr lang="ar-SA" sz="2000" b="1" dirty="0" err="1" smtClean="0">
                <a:latin typeface="Calibri" pitchFamily="34" charset="0"/>
                <a:ea typeface="Calibri" pitchFamily="34" charset="0"/>
                <a:cs typeface="Arial" pitchFamily="34" charset="0"/>
              </a:rPr>
              <a:t>مايرام</a:t>
            </a:r>
            <a:r>
              <a:rPr lang="ar-SA" sz="2000" b="1" dirty="0" smtClean="0">
                <a:latin typeface="Calibri" pitchFamily="34" charset="0"/>
                <a:ea typeface="Calibri" pitchFamily="34" charset="0"/>
                <a:cs typeface="Arial" pitchFamily="34" charset="0"/>
              </a:rPr>
              <a:t> ، لأن نحن نخشى الفشل نحن نرغب وننمي ونتعلم ونرغب في خلق شيء ما عظيم  .. بعض الأحيان نحن نصنع أخطاء كثيرة قبل أن نعمل الصحيح .</a:t>
            </a:r>
            <a:endParaRPr lang="en-US" sz="1050" b="1" dirty="0" smtClean="0">
              <a:latin typeface="Arial" pitchFamily="34" charset="0"/>
              <a:cs typeface="Arial" pitchFamily="34" charset="0"/>
            </a:endParaRPr>
          </a:p>
          <a:p>
            <a:pPr lvl="0" eaLnBrk="0" fontAlgn="base" hangingPunct="0">
              <a:spcBef>
                <a:spcPct val="0"/>
              </a:spcBef>
              <a:spcAft>
                <a:spcPct val="0"/>
              </a:spcAft>
              <a:buFontTx/>
              <a:buChar char="•"/>
            </a:pPr>
            <a:r>
              <a:rPr lang="ar-SA" sz="2000" b="1" dirty="0" smtClean="0">
                <a:latin typeface="Calibri" pitchFamily="34" charset="0"/>
                <a:ea typeface="Calibri" pitchFamily="34" charset="0"/>
                <a:cs typeface="Arial" pitchFamily="34" charset="0"/>
              </a:rPr>
              <a:t>قسم الطلاب الى مجموعات صغيرة .</a:t>
            </a:r>
            <a:endParaRPr lang="en-US" sz="1050" b="1" dirty="0" smtClean="0">
              <a:latin typeface="Arial" pitchFamily="34" charset="0"/>
              <a:cs typeface="Arial" pitchFamily="34" charset="0"/>
            </a:endParaRPr>
          </a:p>
          <a:p>
            <a:pPr lvl="0" eaLnBrk="0" fontAlgn="base" hangingPunct="0">
              <a:spcBef>
                <a:spcPct val="0"/>
              </a:spcBef>
              <a:spcAft>
                <a:spcPct val="0"/>
              </a:spcAft>
              <a:buFontTx/>
              <a:buChar char="•"/>
            </a:pPr>
            <a:r>
              <a:rPr lang="ar-SA" sz="2000" b="1" dirty="0" smtClean="0">
                <a:latin typeface="Calibri" pitchFamily="34" charset="0"/>
                <a:ea typeface="Calibri" pitchFamily="34" charset="0"/>
                <a:cs typeface="Arial" pitchFamily="34" charset="0"/>
              </a:rPr>
              <a:t>قبل البدء بالحصة أعط استراتيجيات مقطوعة من </a:t>
            </a:r>
            <a:r>
              <a:rPr lang="en-US" sz="2000" b="1" dirty="0" smtClean="0">
                <a:latin typeface="Arial" pitchFamily="34" charset="0"/>
                <a:ea typeface="Calibri" pitchFamily="34" charset="0"/>
                <a:cs typeface="Arial" pitchFamily="34" charset="0"/>
              </a:rPr>
              <a:t>Handout1</a:t>
            </a:r>
            <a:r>
              <a:rPr lang="ar-SA" sz="2000" b="1" dirty="0" smtClean="0">
                <a:latin typeface="Calibri" pitchFamily="34" charset="0"/>
                <a:ea typeface="Calibri" pitchFamily="34" charset="0"/>
                <a:cs typeface="Arial" pitchFamily="34" charset="0"/>
              </a:rPr>
              <a:t> من داخل المجموعات أو حل موضوع من خلال العصف الذهني . </a:t>
            </a:r>
            <a:r>
              <a:rPr lang="ar-SA" sz="2000" b="1" dirty="0" err="1" smtClean="0">
                <a:latin typeface="Calibri" pitchFamily="34" charset="0"/>
                <a:ea typeface="Calibri" pitchFamily="34" charset="0"/>
                <a:cs typeface="Arial" pitchFamily="34" charset="0"/>
              </a:rPr>
              <a:t>اعط</a:t>
            </a:r>
            <a:r>
              <a:rPr lang="ar-SA" sz="2000" b="1" dirty="0" smtClean="0">
                <a:latin typeface="Calibri" pitchFamily="34" charset="0"/>
                <a:ea typeface="Calibri" pitchFamily="34" charset="0"/>
                <a:cs typeface="Arial" pitchFamily="34" charset="0"/>
              </a:rPr>
              <a:t> فكرة لكل مجموعة .</a:t>
            </a:r>
            <a:endParaRPr lang="en-US" sz="1050" b="1" dirty="0" smtClean="0">
              <a:latin typeface="Arial" pitchFamily="34" charset="0"/>
              <a:cs typeface="Arial" pitchFamily="34" charset="0"/>
            </a:endParaRPr>
          </a:p>
          <a:p>
            <a:pPr lvl="0" eaLnBrk="0" fontAlgn="base" hangingPunct="0">
              <a:spcBef>
                <a:spcPct val="0"/>
              </a:spcBef>
              <a:spcAft>
                <a:spcPct val="0"/>
              </a:spcAft>
              <a:buFontTx/>
              <a:buChar char="•"/>
            </a:pPr>
            <a:r>
              <a:rPr lang="ar-SA" sz="2000" b="1" dirty="0" smtClean="0">
                <a:latin typeface="Calibri" pitchFamily="34" charset="0"/>
                <a:ea typeface="Calibri" pitchFamily="34" charset="0"/>
                <a:cs typeface="Arial" pitchFamily="34" charset="0"/>
              </a:rPr>
              <a:t>اسأل أعضاء المجموعة ليناقشوا إستراتيجيتهم ويقرروا ماذا تقصد .</a:t>
            </a:r>
            <a:endParaRPr lang="en-US" sz="1050" b="1" dirty="0" smtClean="0">
              <a:latin typeface="Arial" pitchFamily="34" charset="0"/>
              <a:cs typeface="Arial" pitchFamily="34" charset="0"/>
            </a:endParaRPr>
          </a:p>
          <a:p>
            <a:pPr lvl="0" eaLnBrk="0" fontAlgn="base" hangingPunct="0">
              <a:spcBef>
                <a:spcPct val="0"/>
              </a:spcBef>
              <a:spcAft>
                <a:spcPct val="0"/>
              </a:spcAft>
              <a:buFontTx/>
              <a:buChar char="•"/>
            </a:pPr>
            <a:r>
              <a:rPr lang="ar-SA" sz="2000" b="1" dirty="0" smtClean="0">
                <a:latin typeface="Calibri" pitchFamily="34" charset="0"/>
                <a:ea typeface="Calibri" pitchFamily="34" charset="0"/>
                <a:cs typeface="Arial" pitchFamily="34" charset="0"/>
              </a:rPr>
              <a:t>بعد ما المجموعات يأخذوا دقائق قليلة من المناقشة اجعل كل مجموعة تأخذ دور المشاركة </a:t>
            </a:r>
            <a:r>
              <a:rPr lang="ar-SA" sz="2000" b="1" dirty="0" err="1" smtClean="0">
                <a:latin typeface="Calibri" pitchFamily="34" charset="0"/>
                <a:ea typeface="Calibri" pitchFamily="34" charset="0"/>
                <a:cs typeface="Arial" pitchFamily="34" charset="0"/>
              </a:rPr>
              <a:t>لاستراتيجيتهم</a:t>
            </a:r>
            <a:r>
              <a:rPr lang="ar-SA" sz="2000" b="1" dirty="0" smtClean="0">
                <a:latin typeface="Calibri" pitchFamily="34" charset="0"/>
                <a:ea typeface="Calibri" pitchFamily="34" charset="0"/>
                <a:cs typeface="Arial" pitchFamily="34" charset="0"/>
              </a:rPr>
              <a:t> للتفكير مثل العباقرة مع كل الفصل .</a:t>
            </a:r>
            <a:endParaRPr lang="en-US" sz="1050" b="1" dirty="0" smtClean="0">
              <a:latin typeface="Arial" pitchFamily="34" charset="0"/>
              <a:cs typeface="Arial" pitchFamily="34" charset="0"/>
            </a:endParaRPr>
          </a:p>
          <a:p>
            <a:pPr lvl="0" eaLnBrk="0" fontAlgn="base" hangingPunct="0">
              <a:spcBef>
                <a:spcPct val="0"/>
              </a:spcBef>
              <a:spcAft>
                <a:spcPct val="0"/>
              </a:spcAft>
              <a:buFontTx/>
              <a:buChar char="•"/>
            </a:pPr>
            <a:r>
              <a:rPr lang="ar-SA" sz="2000" b="1" dirty="0" smtClean="0">
                <a:latin typeface="Calibri" pitchFamily="34" charset="0"/>
                <a:ea typeface="Calibri" pitchFamily="34" charset="0"/>
                <a:cs typeface="Arial" pitchFamily="34" charset="0"/>
              </a:rPr>
              <a:t>كرر إجراء المجموعة باستخدام مجموعة </a:t>
            </a:r>
            <a:r>
              <a:rPr lang="en-US" sz="2000" b="1" dirty="0" smtClean="0">
                <a:latin typeface="Arial" pitchFamily="34" charset="0"/>
                <a:ea typeface="Calibri" pitchFamily="34" charset="0"/>
                <a:cs typeface="Arial" pitchFamily="34" charset="0"/>
              </a:rPr>
              <a:t>Handout2</a:t>
            </a:r>
            <a:r>
              <a:rPr lang="ar-SA" sz="2000" b="1" dirty="0" smtClean="0">
                <a:latin typeface="Calibri" pitchFamily="34" charset="0"/>
                <a:ea typeface="Calibri" pitchFamily="34" charset="0"/>
                <a:cs typeface="Arial" pitchFamily="34" charset="0"/>
              </a:rPr>
              <a:t> مع مشكلة الطائرة المروحية، واجعل الطلاب يشرحون نتائج تجاربهم ! </a:t>
            </a:r>
            <a:endParaRPr lang="en-US" sz="1050" b="1" dirty="0" smtClean="0">
              <a:latin typeface="Arial" pitchFamily="34" charset="0"/>
              <a:cs typeface="Arial" pitchFamily="34" charset="0"/>
            </a:endParaRP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1" end="1"/>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xEl>
                                              <p:pRg st="2" end="2"/>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
                                            <p:txEl>
                                              <p:pRg st="3" end="3"/>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
                                            <p:txEl>
                                              <p:pRg st="4" end="4"/>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HP\Desktop\سكرابز 2\21198956727.gif"/>
          <p:cNvPicPr>
            <a:picLocks noChangeAspect="1" noChangeArrowheads="1"/>
          </p:cNvPicPr>
          <p:nvPr/>
        </p:nvPicPr>
        <p:blipFill>
          <a:blip r:embed="rId2" cstate="print">
            <a:duotone>
              <a:prstClr val="black"/>
              <a:srgbClr val="FFFFCC">
                <a:tint val="45000"/>
                <a:satMod val="400000"/>
              </a:srgbClr>
            </a:duotone>
          </a:blip>
          <a:srcRect/>
          <a:stretch>
            <a:fillRect/>
          </a:stretch>
        </p:blipFill>
        <p:spPr bwMode="auto">
          <a:xfrm>
            <a:off x="0" y="0"/>
            <a:ext cx="9144000" cy="6858000"/>
          </a:xfrm>
          <a:prstGeom prst="rect">
            <a:avLst/>
          </a:prstGeom>
          <a:noFill/>
        </p:spPr>
      </p:pic>
      <p:sp>
        <p:nvSpPr>
          <p:cNvPr id="32770" name="Rectangle 2"/>
          <p:cNvSpPr>
            <a:spLocks noChangeArrowheads="1"/>
          </p:cNvSpPr>
          <p:nvPr/>
        </p:nvSpPr>
        <p:spPr bwMode="auto">
          <a:xfrm>
            <a:off x="500034" y="3786190"/>
            <a:ext cx="821537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strike="noStrike" cap="none" normalizeH="0" baseline="0" dirty="0" smtClean="0">
                <a:ln>
                  <a:noFill/>
                </a:ln>
                <a:solidFill>
                  <a:schemeClr val="tx1">
                    <a:lumMod val="50000"/>
                    <a:lumOff val="50000"/>
                  </a:schemeClr>
                </a:solidFill>
                <a:effectLst/>
                <a:latin typeface="Calibri" pitchFamily="34" charset="0"/>
                <a:ea typeface="Calibri" pitchFamily="34" charset="0"/>
                <a:cs typeface="Arial" pitchFamily="34" charset="0"/>
              </a:rPr>
              <a:t>النشاطات الممتدة / نطاق النشاطات :</a:t>
            </a:r>
            <a:endParaRPr kumimoji="0" lang="en-US" sz="1200" b="1" i="0" strike="noStrike" cap="none" normalizeH="0" baseline="0" dirty="0" smtClean="0">
              <a:ln>
                <a:noFill/>
              </a:ln>
              <a:solidFill>
                <a:schemeClr val="tx1">
                  <a:lumMod val="50000"/>
                  <a:lumOff val="5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1-اختار </a:t>
            </a:r>
            <a:r>
              <a:rPr kumimoji="0" lang="ar-SA" sz="20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استراتيجية</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أو </a:t>
            </a:r>
            <a:r>
              <a:rPr kumimoji="0" lang="ar-SA" sz="20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استراتيجيتين</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وطبقها لشيء أنت تريد التحسن فيه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2- حدد مشكلة وقم بمحاولة حلها مستعيناً بخطوات البحث العلمي (استعن بالبحث واستشر معلمك)</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strike="noStrike" cap="none" normalizeH="0" baseline="0" dirty="0" smtClean="0">
                <a:ln>
                  <a:noFill/>
                </a:ln>
                <a:solidFill>
                  <a:schemeClr val="tx1">
                    <a:lumMod val="50000"/>
                    <a:lumOff val="50000"/>
                  </a:schemeClr>
                </a:solidFill>
                <a:effectLst/>
                <a:latin typeface="Calibri" pitchFamily="34" charset="0"/>
                <a:ea typeface="Calibri" pitchFamily="34" charset="0"/>
                <a:cs typeface="Arial" pitchFamily="34" charset="0"/>
              </a:rPr>
              <a:t>المهنة :</a:t>
            </a:r>
            <a:endParaRPr kumimoji="0" lang="en-US" sz="1200" b="1" i="0" strike="noStrike" cap="none" normalizeH="0" baseline="0" dirty="0" smtClean="0">
              <a:ln>
                <a:noFill/>
              </a:ln>
              <a:solidFill>
                <a:schemeClr val="tx1">
                  <a:lumMod val="50000"/>
                  <a:lumOff val="5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الطلاب : أكمّل أو أحدّث تقييم مهاراتي ( أنظر مهارات التطوير والاقتدارات وخذ ملاحظات في المناطق لتعمل بها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strike="noStrike" cap="none" normalizeH="0" baseline="0" dirty="0" smtClean="0">
                <a:ln>
                  <a:noFill/>
                </a:ln>
                <a:solidFill>
                  <a:schemeClr val="tx1">
                    <a:lumMod val="50000"/>
                    <a:lumOff val="50000"/>
                  </a:schemeClr>
                </a:solidFill>
                <a:effectLst/>
                <a:latin typeface="Calibri" pitchFamily="34" charset="0"/>
                <a:ea typeface="Calibri" pitchFamily="34" charset="0"/>
                <a:cs typeface="Arial" pitchFamily="34" charset="0"/>
              </a:rPr>
              <a:t>المستشارون </a:t>
            </a:r>
            <a:r>
              <a:rPr kumimoji="0" lang="en-US" sz="2800" b="1" i="0" strike="noStrike" cap="none" normalizeH="0" baseline="0" dirty="0" smtClean="0">
                <a:ln>
                  <a:noFill/>
                </a:ln>
                <a:solidFill>
                  <a:schemeClr val="tx1">
                    <a:lumMod val="50000"/>
                    <a:lumOff val="50000"/>
                  </a:schemeClr>
                </a:solidFill>
                <a:effectLst/>
                <a:latin typeface="Arial" pitchFamily="34" charset="0"/>
                <a:ea typeface="Calibri" pitchFamily="34" charset="0"/>
                <a:cs typeface="Arial" pitchFamily="34" charset="0"/>
              </a:rPr>
              <a:t>Advisors</a:t>
            </a:r>
            <a:r>
              <a:rPr kumimoji="0" lang="ar-SA" sz="2800" b="1" i="0" strike="noStrike" cap="none" normalizeH="0" baseline="0" dirty="0" smtClean="0">
                <a:ln>
                  <a:noFill/>
                </a:ln>
                <a:solidFill>
                  <a:schemeClr val="tx1">
                    <a:lumMod val="50000"/>
                    <a:lumOff val="50000"/>
                  </a:schemeClr>
                </a:solidFill>
                <a:effectLst/>
                <a:latin typeface="Calibri" pitchFamily="34" charset="0"/>
                <a:ea typeface="Calibri" pitchFamily="34" charset="0"/>
                <a:cs typeface="Arial" pitchFamily="34" charset="0"/>
              </a:rPr>
              <a:t>:   </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شخص قريب  صديق  المعلم </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مستطيل 3"/>
          <p:cNvSpPr/>
          <p:nvPr/>
        </p:nvSpPr>
        <p:spPr>
          <a:xfrm>
            <a:off x="642910" y="928670"/>
            <a:ext cx="8072494" cy="3046988"/>
          </a:xfrm>
          <a:prstGeom prst="rect">
            <a:avLst/>
          </a:prstGeom>
        </p:spPr>
        <p:txBody>
          <a:bodyPr wrap="square">
            <a:spAutoFit/>
          </a:bodyPr>
          <a:lstStyle/>
          <a:p>
            <a:pPr lvl="0" eaLnBrk="0" fontAlgn="base" hangingPunct="0">
              <a:spcBef>
                <a:spcPct val="0"/>
              </a:spcBef>
              <a:spcAft>
                <a:spcPct val="0"/>
              </a:spcAft>
            </a:pPr>
            <a:r>
              <a:rPr lang="ar-SA" sz="2800" b="1" dirty="0" smtClean="0">
                <a:solidFill>
                  <a:schemeClr val="tx1">
                    <a:lumMod val="50000"/>
                    <a:lumOff val="50000"/>
                  </a:schemeClr>
                </a:solidFill>
                <a:latin typeface="Calibri" pitchFamily="34" charset="0"/>
                <a:ea typeface="Calibri" pitchFamily="34" charset="0"/>
                <a:cs typeface="Arial" pitchFamily="34" charset="0"/>
              </a:rPr>
              <a:t>نقاش :</a:t>
            </a:r>
            <a:endParaRPr lang="en-US" sz="1200" b="1" dirty="0" smtClean="0">
              <a:solidFill>
                <a:schemeClr val="tx1">
                  <a:lumMod val="50000"/>
                  <a:lumOff val="50000"/>
                </a:schemeClr>
              </a:solidFill>
              <a:latin typeface="Arial" pitchFamily="34" charset="0"/>
              <a:cs typeface="Arial" pitchFamily="34" charset="0"/>
            </a:endParaRPr>
          </a:p>
          <a:p>
            <a:pPr lvl="0" eaLnBrk="0" fontAlgn="base" hangingPunct="0">
              <a:spcBef>
                <a:spcPct val="0"/>
              </a:spcBef>
              <a:spcAft>
                <a:spcPct val="0"/>
              </a:spcAft>
              <a:buFontTx/>
              <a:buChar char="•"/>
            </a:pPr>
            <a:r>
              <a:rPr lang="ar-SA" sz="2000" b="1" dirty="0" smtClean="0">
                <a:latin typeface="Calibri" pitchFamily="34" charset="0"/>
                <a:ea typeface="Calibri" pitchFamily="34" charset="0"/>
                <a:cs typeface="Arial" pitchFamily="34" charset="0"/>
              </a:rPr>
              <a:t>ماهو الشيء الذي تعتقد أنك حقاً تتفوق فيه ، لكنك خائف أنك لا تستطيع تحقيقه ؟</a:t>
            </a:r>
            <a:endParaRPr lang="en-US" sz="1050" b="1" dirty="0" smtClean="0">
              <a:latin typeface="Arial" pitchFamily="34" charset="0"/>
              <a:cs typeface="Arial" pitchFamily="34" charset="0"/>
            </a:endParaRPr>
          </a:p>
          <a:p>
            <a:pPr lvl="0" eaLnBrk="0" fontAlgn="base" hangingPunct="0">
              <a:spcBef>
                <a:spcPct val="0"/>
              </a:spcBef>
              <a:spcAft>
                <a:spcPct val="0"/>
              </a:spcAft>
              <a:buFontTx/>
              <a:buChar char="•"/>
            </a:pPr>
            <a:r>
              <a:rPr lang="ar-SA" sz="2000" b="1" dirty="0" smtClean="0">
                <a:latin typeface="Calibri" pitchFamily="34" charset="0"/>
                <a:ea typeface="Calibri" pitchFamily="34" charset="0"/>
                <a:cs typeface="Arial" pitchFamily="34" charset="0"/>
              </a:rPr>
              <a:t>مالحكمة التي تعلمتها اليوم والتي ربما تساعدك على النجاح في شيء ما  أنت تريد محاولته ؟</a:t>
            </a:r>
            <a:endParaRPr lang="en-US" sz="1050" b="1" dirty="0" smtClean="0">
              <a:latin typeface="Arial" pitchFamily="34" charset="0"/>
              <a:cs typeface="Arial" pitchFamily="34" charset="0"/>
            </a:endParaRPr>
          </a:p>
          <a:p>
            <a:pPr lvl="0" eaLnBrk="0" fontAlgn="base" hangingPunct="0">
              <a:spcBef>
                <a:spcPct val="0"/>
              </a:spcBef>
              <a:spcAft>
                <a:spcPct val="0"/>
              </a:spcAft>
              <a:buFontTx/>
              <a:buChar char="•"/>
            </a:pPr>
            <a:r>
              <a:rPr lang="ar-SA" sz="2000" b="1" dirty="0" smtClean="0">
                <a:latin typeface="Calibri" pitchFamily="34" charset="0"/>
                <a:ea typeface="Calibri" pitchFamily="34" charset="0"/>
                <a:cs typeface="Arial" pitchFamily="34" charset="0"/>
              </a:rPr>
              <a:t>هل كانت تجربة المروحية مجدية بالنسبة لك ؟</a:t>
            </a:r>
            <a:endParaRPr lang="en-US" sz="1050" b="1" dirty="0" smtClean="0">
              <a:latin typeface="Arial" pitchFamily="34" charset="0"/>
              <a:cs typeface="Arial" pitchFamily="34" charset="0"/>
            </a:endParaRPr>
          </a:p>
          <a:p>
            <a:pPr lvl="0" eaLnBrk="0" fontAlgn="base" hangingPunct="0">
              <a:spcBef>
                <a:spcPct val="0"/>
              </a:spcBef>
              <a:spcAft>
                <a:spcPct val="0"/>
              </a:spcAft>
              <a:buFontTx/>
              <a:buChar char="•"/>
            </a:pPr>
            <a:r>
              <a:rPr lang="ar-SA" sz="2000" b="1" dirty="0" smtClean="0">
                <a:latin typeface="Calibri" pitchFamily="34" charset="0"/>
                <a:ea typeface="Calibri" pitchFamily="34" charset="0"/>
                <a:cs typeface="Arial" pitchFamily="34" charset="0"/>
              </a:rPr>
              <a:t>هل تتوقع أن الفرضية مهمة في حياتك العلمية والعملية؟؟</a:t>
            </a:r>
            <a:endParaRPr lang="en-US" sz="1050" b="1" dirty="0" smtClean="0">
              <a:latin typeface="Arial" pitchFamily="34" charset="0"/>
              <a:cs typeface="Arial" pitchFamily="34" charset="0"/>
            </a:endParaRPr>
          </a:p>
          <a:p>
            <a:pPr lvl="0" eaLnBrk="0" fontAlgn="base" hangingPunct="0">
              <a:spcBef>
                <a:spcPct val="0"/>
              </a:spcBef>
              <a:spcAft>
                <a:spcPct val="0"/>
              </a:spcAft>
              <a:buFontTx/>
              <a:buChar char="•"/>
            </a:pPr>
            <a:r>
              <a:rPr lang="ar-SA" sz="2000" b="1" dirty="0" smtClean="0">
                <a:latin typeface="Calibri" pitchFamily="34" charset="0"/>
                <a:ea typeface="Calibri" pitchFamily="34" charset="0"/>
                <a:cs typeface="Arial" pitchFamily="34" charset="0"/>
              </a:rPr>
              <a:t>ماهي خطتك </a:t>
            </a:r>
            <a:r>
              <a:rPr lang="ar-SA" sz="2000" b="1" dirty="0" err="1" smtClean="0">
                <a:latin typeface="Calibri" pitchFamily="34" charset="0"/>
                <a:ea typeface="Calibri" pitchFamily="34" charset="0"/>
                <a:cs typeface="Arial" pitchFamily="34" charset="0"/>
              </a:rPr>
              <a:t>واستراتيجيتك</a:t>
            </a:r>
            <a:r>
              <a:rPr lang="ar-SA" sz="2000" b="1" dirty="0" smtClean="0">
                <a:latin typeface="Calibri" pitchFamily="34" charset="0"/>
                <a:ea typeface="Calibri" pitchFamily="34" charset="0"/>
                <a:cs typeface="Arial" pitchFamily="34" charset="0"/>
              </a:rPr>
              <a:t> التي وجدتها مسلية ؟</a:t>
            </a:r>
            <a:endParaRPr lang="en-US" sz="1050" b="1" dirty="0" smtClean="0">
              <a:latin typeface="Arial" pitchFamily="34" charset="0"/>
              <a:cs typeface="Arial" pitchFamily="34" charset="0"/>
            </a:endParaRPr>
          </a:p>
          <a:p>
            <a:pPr lvl="0" eaLnBrk="0" fontAlgn="base" hangingPunct="0">
              <a:spcBef>
                <a:spcPct val="0"/>
              </a:spcBef>
              <a:spcAft>
                <a:spcPct val="0"/>
              </a:spcAft>
            </a:pPr>
            <a:r>
              <a:rPr lang="ar-SA" sz="2000" b="1" dirty="0" smtClean="0">
                <a:latin typeface="Calibri" pitchFamily="34" charset="0"/>
                <a:ea typeface="Calibri" pitchFamily="34" charset="0"/>
                <a:cs typeface="Arial" pitchFamily="34" charset="0"/>
              </a:rPr>
              <a:t>مصادر </a:t>
            </a:r>
            <a:r>
              <a:rPr lang="ar-SA" sz="2000" b="1" dirty="0" err="1" smtClean="0">
                <a:latin typeface="Calibri" pitchFamily="34" charset="0"/>
                <a:ea typeface="Calibri" pitchFamily="34" charset="0"/>
                <a:cs typeface="Arial" pitchFamily="34" charset="0"/>
              </a:rPr>
              <a:t>اضافية</a:t>
            </a:r>
            <a:r>
              <a:rPr lang="ar-SA" sz="2000" b="1" dirty="0" smtClean="0">
                <a:latin typeface="Calibri" pitchFamily="34" charset="0"/>
                <a:ea typeface="Calibri" pitchFamily="34" charset="0"/>
                <a:cs typeface="Arial" pitchFamily="34" charset="0"/>
              </a:rPr>
              <a:t> ..</a:t>
            </a:r>
            <a:endParaRPr lang="en-US" sz="1050" b="1" dirty="0" smtClean="0">
              <a:latin typeface="Arial" pitchFamily="34" charset="0"/>
              <a:cs typeface="Arial" pitchFamily="34" charset="0"/>
            </a:endParaRPr>
          </a:p>
          <a:p>
            <a:pPr lvl="0" eaLnBrk="0" fontAlgn="base" hangingPunct="0">
              <a:spcBef>
                <a:spcPct val="0"/>
              </a:spcBef>
              <a:spcAft>
                <a:spcPct val="0"/>
              </a:spcAft>
            </a:pPr>
            <a:r>
              <a:rPr lang="ar-SA" sz="2000" b="1" dirty="0" smtClean="0">
                <a:latin typeface="Calibri" pitchFamily="34" charset="0"/>
                <a:ea typeface="Calibri" pitchFamily="34" charset="0"/>
                <a:cs typeface="Arial" pitchFamily="34" charset="0"/>
              </a:rPr>
              <a:t>بإمكانك الاطلاع على مصادر أخرى إضافية تشبع اهتمامك بهذا</a:t>
            </a:r>
            <a:endParaRPr lang="en-US" sz="2000" b="1" dirty="0" smtClean="0">
              <a:latin typeface="Arial" pitchFamily="34" charset="0"/>
              <a:ea typeface="Calibri" pitchFamily="34" charset="0"/>
              <a:cs typeface="Arial" pitchFamily="34" charset="0"/>
            </a:endParaRPr>
          </a:p>
          <a:p>
            <a:pPr lvl="0" rtl="0" eaLnBrk="0" fontAlgn="base" hangingPunct="0">
              <a:spcBef>
                <a:spcPct val="0"/>
              </a:spcBef>
              <a:spcAft>
                <a:spcPct val="0"/>
              </a:spcAft>
            </a:pPr>
            <a:r>
              <a:rPr lang="en-US" sz="2400" b="1" dirty="0" smtClean="0">
                <a:solidFill>
                  <a:schemeClr val="bg2">
                    <a:lumMod val="50000"/>
                  </a:schemeClr>
                </a:solidFill>
                <a:latin typeface="Arial" pitchFamily="34" charset="0"/>
                <a:ea typeface="Calibri" pitchFamily="34" charset="0"/>
                <a:cs typeface="Arial" pitchFamily="34" charset="0"/>
              </a:rPr>
              <a:t>www. Sciencebuddies.org</a:t>
            </a:r>
            <a:r>
              <a:rPr lang="en-US" sz="1100" b="1" dirty="0" smtClean="0">
                <a:solidFill>
                  <a:schemeClr val="bg2">
                    <a:lumMod val="50000"/>
                  </a:schemeClr>
                </a:solidFill>
                <a:latin typeface="Arial" pitchFamily="34" charset="0"/>
                <a:cs typeface="Arial" pitchFamily="34" charset="0"/>
              </a:rPr>
              <a:t> </a:t>
            </a:r>
            <a:endParaRPr lang="en-US" sz="3200" b="1" dirty="0" smtClean="0">
              <a:solidFill>
                <a:schemeClr val="bg2">
                  <a:lumMod val="50000"/>
                </a:schemeClr>
              </a:solidFill>
              <a:latin typeface="Arial" pitchFamily="34" charset="0"/>
              <a:cs typeface="Arial"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4)">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4)">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4)">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4)">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4)">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heel(4)">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heel(4)">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heel(4)">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3" presetClass="entr" presetSubtype="16" fill="hold" nodeType="clickEffect">
                                  <p:stCondLst>
                                    <p:cond delay="0"/>
                                  </p:stCondLst>
                                  <p:childTnLst>
                                    <p:set>
                                      <p:cBhvr>
                                        <p:cTn id="51" dur="1" fill="hold">
                                          <p:stCondLst>
                                            <p:cond delay="0"/>
                                          </p:stCondLst>
                                        </p:cTn>
                                        <p:tgtEl>
                                          <p:spTgt spid="32770">
                                            <p:txEl>
                                              <p:pRg st="0" end="0"/>
                                            </p:txEl>
                                          </p:spTgt>
                                        </p:tgtEl>
                                        <p:attrNameLst>
                                          <p:attrName>style.visibility</p:attrName>
                                        </p:attrNameLst>
                                      </p:cBhvr>
                                      <p:to>
                                        <p:strVal val="visible"/>
                                      </p:to>
                                    </p:set>
                                    <p:animEffect transition="in" filter="plus(in)">
                                      <p:cBhvr>
                                        <p:cTn id="52" dur="2000"/>
                                        <p:tgtEl>
                                          <p:spTgt spid="3277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nodeType="clickEffect">
                                  <p:stCondLst>
                                    <p:cond delay="0"/>
                                  </p:stCondLst>
                                  <p:childTnLst>
                                    <p:set>
                                      <p:cBhvr>
                                        <p:cTn id="56" dur="1" fill="hold">
                                          <p:stCondLst>
                                            <p:cond delay="0"/>
                                          </p:stCondLst>
                                        </p:cTn>
                                        <p:tgtEl>
                                          <p:spTgt spid="32770">
                                            <p:txEl>
                                              <p:pRg st="1" end="1"/>
                                            </p:txEl>
                                          </p:spTgt>
                                        </p:tgtEl>
                                        <p:attrNameLst>
                                          <p:attrName>style.visibility</p:attrName>
                                        </p:attrNameLst>
                                      </p:cBhvr>
                                      <p:to>
                                        <p:strVal val="visible"/>
                                      </p:to>
                                    </p:set>
                                    <p:animEffect transition="in" filter="wheel(4)">
                                      <p:cBhvr>
                                        <p:cTn id="57" dur="2000"/>
                                        <p:tgtEl>
                                          <p:spTgt spid="32770">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nodeType="clickEffect">
                                  <p:stCondLst>
                                    <p:cond delay="0"/>
                                  </p:stCondLst>
                                  <p:childTnLst>
                                    <p:set>
                                      <p:cBhvr>
                                        <p:cTn id="61" dur="1" fill="hold">
                                          <p:stCondLst>
                                            <p:cond delay="0"/>
                                          </p:stCondLst>
                                        </p:cTn>
                                        <p:tgtEl>
                                          <p:spTgt spid="32770">
                                            <p:txEl>
                                              <p:pRg st="2" end="2"/>
                                            </p:txEl>
                                          </p:spTgt>
                                        </p:tgtEl>
                                        <p:attrNameLst>
                                          <p:attrName>style.visibility</p:attrName>
                                        </p:attrNameLst>
                                      </p:cBhvr>
                                      <p:to>
                                        <p:strVal val="visible"/>
                                      </p:to>
                                    </p:set>
                                    <p:animEffect transition="in" filter="wheel(4)">
                                      <p:cBhvr>
                                        <p:cTn id="62" dur="2000"/>
                                        <p:tgtEl>
                                          <p:spTgt spid="32770">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3" presetClass="entr" presetSubtype="16" fill="hold" nodeType="clickEffect">
                                  <p:stCondLst>
                                    <p:cond delay="0"/>
                                  </p:stCondLst>
                                  <p:childTnLst>
                                    <p:set>
                                      <p:cBhvr>
                                        <p:cTn id="66" dur="1" fill="hold">
                                          <p:stCondLst>
                                            <p:cond delay="0"/>
                                          </p:stCondLst>
                                        </p:cTn>
                                        <p:tgtEl>
                                          <p:spTgt spid="32770">
                                            <p:txEl>
                                              <p:pRg st="3" end="3"/>
                                            </p:txEl>
                                          </p:spTgt>
                                        </p:tgtEl>
                                        <p:attrNameLst>
                                          <p:attrName>style.visibility</p:attrName>
                                        </p:attrNameLst>
                                      </p:cBhvr>
                                      <p:to>
                                        <p:strVal val="visible"/>
                                      </p:to>
                                    </p:set>
                                    <p:animEffect transition="in" filter="plus(in)">
                                      <p:cBhvr>
                                        <p:cTn id="67" dur="2000"/>
                                        <p:tgtEl>
                                          <p:spTgt spid="32770">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4" fill="hold" nodeType="clickEffect">
                                  <p:stCondLst>
                                    <p:cond delay="0"/>
                                  </p:stCondLst>
                                  <p:childTnLst>
                                    <p:set>
                                      <p:cBhvr>
                                        <p:cTn id="71" dur="1" fill="hold">
                                          <p:stCondLst>
                                            <p:cond delay="0"/>
                                          </p:stCondLst>
                                        </p:cTn>
                                        <p:tgtEl>
                                          <p:spTgt spid="32770">
                                            <p:txEl>
                                              <p:pRg st="4" end="4"/>
                                            </p:txEl>
                                          </p:spTgt>
                                        </p:tgtEl>
                                        <p:attrNameLst>
                                          <p:attrName>style.visibility</p:attrName>
                                        </p:attrNameLst>
                                      </p:cBhvr>
                                      <p:to>
                                        <p:strVal val="visible"/>
                                      </p:to>
                                    </p:set>
                                    <p:animEffect transition="in" filter="wheel(4)">
                                      <p:cBhvr>
                                        <p:cTn id="72" dur="2000"/>
                                        <p:tgtEl>
                                          <p:spTgt spid="32770">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3" presetClass="entr" presetSubtype="16" fill="hold" nodeType="clickEffect">
                                  <p:stCondLst>
                                    <p:cond delay="0"/>
                                  </p:stCondLst>
                                  <p:childTnLst>
                                    <p:set>
                                      <p:cBhvr>
                                        <p:cTn id="76" dur="1" fill="hold">
                                          <p:stCondLst>
                                            <p:cond delay="0"/>
                                          </p:stCondLst>
                                        </p:cTn>
                                        <p:tgtEl>
                                          <p:spTgt spid="32770">
                                            <p:txEl>
                                              <p:pRg st="5" end="5"/>
                                            </p:txEl>
                                          </p:spTgt>
                                        </p:tgtEl>
                                        <p:attrNameLst>
                                          <p:attrName>style.visibility</p:attrName>
                                        </p:attrNameLst>
                                      </p:cBhvr>
                                      <p:to>
                                        <p:strVal val="visible"/>
                                      </p:to>
                                    </p:set>
                                    <p:animEffect transition="in" filter="plus(in)">
                                      <p:cBhvr>
                                        <p:cTn id="77" dur="2000"/>
                                        <p:tgtEl>
                                          <p:spTgt spid="327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glow rad="101600">
              <a:srgbClr val="582C00">
                <a:alpha val="60000"/>
              </a:srgbClr>
            </a:glow>
            <a:softEdge rad="112500"/>
          </a:effectLst>
        </p:spPr>
      </p:pic>
      <p:sp>
        <p:nvSpPr>
          <p:cNvPr id="2" name="مستطيل 1"/>
          <p:cNvSpPr/>
          <p:nvPr/>
        </p:nvSpPr>
        <p:spPr>
          <a:xfrm rot="430574">
            <a:off x="1504013" y="398211"/>
            <a:ext cx="1883849" cy="1323439"/>
          </a:xfrm>
          <a:prstGeom prst="rect">
            <a:avLst/>
          </a:prstGeom>
          <a:noFill/>
          <a:ln>
            <a:noFill/>
          </a:ln>
        </p:spPr>
        <p:txBody>
          <a:bodyPr wrap="square" lIns="91440" tIns="45720" rIns="91440" bIns="45720">
            <a:spAutoFit/>
          </a:bodyPr>
          <a:lstStyle/>
          <a:p>
            <a:pPr algn="ctr"/>
            <a:r>
              <a:rPr lang="ar-SA" sz="8000" b="1" dirty="0" smtClean="0">
                <a:ln w="10541" cmpd="sng">
                  <a:solidFill>
                    <a:schemeClr val="tx1">
                      <a:lumMod val="95000"/>
                      <a:lumOff val="5000"/>
                    </a:schemeClr>
                  </a:solidFill>
                  <a:prstDash val="solid"/>
                </a:ln>
                <a:solidFill>
                  <a:schemeClr val="tx1">
                    <a:lumMod val="95000"/>
                    <a:lumOff val="5000"/>
                  </a:schemeClr>
                </a:solidFill>
                <a:effectLst>
                  <a:glow rad="101600">
                    <a:srgbClr val="582C00">
                      <a:alpha val="60000"/>
                    </a:srgbClr>
                  </a:glow>
                </a:effectLst>
                <a:latin typeface="Andalus" pitchFamily="18" charset="-78"/>
                <a:cs typeface="Diwani Simple Outline" pitchFamily="2" charset="-78"/>
              </a:rPr>
              <a:t>ختاماً</a:t>
            </a:r>
            <a:endParaRPr lang="ar-SA" sz="8000" b="1" cap="all" spc="0" dirty="0">
              <a:ln w="10541" cmpd="sng">
                <a:solidFill>
                  <a:schemeClr val="tx1">
                    <a:lumMod val="95000"/>
                    <a:lumOff val="5000"/>
                  </a:schemeClr>
                </a:solidFill>
                <a:prstDash val="solid"/>
              </a:ln>
              <a:solidFill>
                <a:schemeClr val="tx1">
                  <a:lumMod val="95000"/>
                  <a:lumOff val="5000"/>
                </a:schemeClr>
              </a:solidFill>
              <a:effectLst>
                <a:glow rad="101600">
                  <a:srgbClr val="582C00">
                    <a:alpha val="60000"/>
                  </a:srgbClr>
                </a:glow>
              </a:effectLst>
              <a:latin typeface="Andalus" pitchFamily="18" charset="-78"/>
              <a:cs typeface="Diwani Simple Outline" pitchFamily="2" charset="-78"/>
            </a:endParaRPr>
          </a:p>
        </p:txBody>
      </p:sp>
      <p:sp>
        <p:nvSpPr>
          <p:cNvPr id="7" name="مستطيل 6"/>
          <p:cNvSpPr/>
          <p:nvPr/>
        </p:nvSpPr>
        <p:spPr>
          <a:xfrm rot="397532">
            <a:off x="23954" y="1612184"/>
            <a:ext cx="4672933" cy="440120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4000" b="1" dirty="0" smtClean="0">
                <a:ln w="50800">
                  <a:noFill/>
                </a:ln>
                <a:effectLst>
                  <a:glow rad="101600">
                    <a:srgbClr val="582C00">
                      <a:alpha val="60000"/>
                    </a:srgbClr>
                  </a:glow>
                </a:effectLst>
              </a:rPr>
              <a:t>اجعل طلابك دوماً </a:t>
            </a:r>
            <a:r>
              <a:rPr lang="ar-SA" sz="6000" b="1" dirty="0" smtClean="0">
                <a:ln w="50800">
                  <a:noFill/>
                </a:ln>
                <a:solidFill>
                  <a:schemeClr val="accent2">
                    <a:lumMod val="60000"/>
                    <a:lumOff val="40000"/>
                  </a:schemeClr>
                </a:solidFill>
                <a:effectLst>
                  <a:glow rad="101600">
                    <a:srgbClr val="582C00">
                      <a:alpha val="60000"/>
                    </a:srgbClr>
                  </a:glow>
                </a:effectLst>
                <a:cs typeface="Diwani Simple Outline" pitchFamily="2" charset="-78"/>
              </a:rPr>
              <a:t>موهوبين</a:t>
            </a:r>
            <a:r>
              <a:rPr lang="ar-SA" sz="4000" b="1" dirty="0" smtClean="0">
                <a:ln w="50800">
                  <a:noFill/>
                </a:ln>
                <a:effectLst>
                  <a:glow rad="101600">
                    <a:srgbClr val="582C00">
                      <a:alpha val="60000"/>
                    </a:srgbClr>
                  </a:glow>
                </a:effectLst>
              </a:rPr>
              <a:t> </a:t>
            </a:r>
            <a:r>
              <a:rPr lang="ar-SA" sz="3600" b="1" dirty="0" smtClean="0">
                <a:ln w="50800">
                  <a:noFill/>
                </a:ln>
                <a:effectLst>
                  <a:glow rad="101600">
                    <a:srgbClr val="582C00">
                      <a:alpha val="60000"/>
                    </a:srgbClr>
                  </a:glow>
                </a:effectLst>
              </a:rPr>
              <a:t>لأنهم مرتبطين بمهارات واستراتيجيات التفكير والعصف الذهني والبحث العلمي في المنهج الدراسي وخارجه فهم هوية الأمة اللامعة وتراثها المجيد..  </a:t>
            </a:r>
            <a:endParaRPr lang="ar-SA" sz="4000" b="1" dirty="0">
              <a:ln w="50800">
                <a:noFill/>
              </a:ln>
              <a:effectLst>
                <a:glow rad="101600">
                  <a:srgbClr val="582C00">
                    <a:alpha val="60000"/>
                  </a:srgbClr>
                </a:glow>
              </a:effectLst>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600" decel="100000"/>
                                        <p:tgtEl>
                                          <p:spTgt spid="2">
                                            <p:txEl>
                                              <p:pRg st="0" end="0"/>
                                            </p:txEl>
                                          </p:spTgt>
                                        </p:tgtEl>
                                      </p:cBhvr>
                                    </p:animEffect>
                                    <p:anim calcmode="lin" valueType="num">
                                      <p:cBhvr>
                                        <p:cTn id="8" dur="16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16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7" dur="50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9" dur="50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P\Desktop\سكرابز 2\سكربز جاهز\connybqpmanuwildpassionkd5.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ln>
            <a:noFill/>
          </a:ln>
          <a:effectLst>
            <a:softEdge rad="112500"/>
          </a:effectLst>
        </p:spPr>
      </p:pic>
      <p:sp>
        <p:nvSpPr>
          <p:cNvPr id="5" name="مستطيل 4"/>
          <p:cNvSpPr/>
          <p:nvPr/>
        </p:nvSpPr>
        <p:spPr>
          <a:xfrm>
            <a:off x="1643042" y="2214554"/>
            <a:ext cx="4509284" cy="707886"/>
          </a:xfrm>
          <a:prstGeom prst="rect">
            <a:avLst/>
          </a:prstGeom>
          <a:noFill/>
        </p:spPr>
        <p:txBody>
          <a:bodyPr wrap="square" lIns="91440" tIns="45720" rIns="91440" bIns="45720">
            <a:spAutoFit/>
          </a:bodyPr>
          <a:lstStyle/>
          <a:p>
            <a:pPr algn="ctr"/>
            <a:r>
              <a:rPr lang="ar-SA" sz="4000" b="1" dirty="0" smtClean="0">
                <a:ln w="10541" cmpd="sng">
                  <a:solidFill>
                    <a:srgbClr val="7D7D7D">
                      <a:tint val="100000"/>
                      <a:shade val="100000"/>
                      <a:satMod val="110000"/>
                    </a:srgbClr>
                  </a:solidFill>
                  <a:prstDash val="solid"/>
                </a:ln>
                <a:cs typeface="DecoType Naskh Variants" pitchFamily="2" charset="-78"/>
              </a:rPr>
              <a:t> عبدالرزاق بن محمد </a:t>
            </a:r>
            <a:r>
              <a:rPr lang="ar-SA" sz="4000" b="1" dirty="0" smtClean="0">
                <a:ln w="10541" cmpd="sng">
                  <a:solidFill>
                    <a:srgbClr val="7D7D7D">
                      <a:tint val="100000"/>
                      <a:shade val="100000"/>
                      <a:satMod val="110000"/>
                    </a:srgbClr>
                  </a:solidFill>
                  <a:prstDash val="solid"/>
                </a:ln>
                <a:cs typeface="DecoType Naskh Variants" pitchFamily="2" charset="-78"/>
              </a:rPr>
              <a:t>الحجي</a:t>
            </a:r>
            <a:endParaRPr lang="ar-SA" sz="4000" b="1" dirty="0" smtClean="0">
              <a:ln w="10541" cmpd="sng">
                <a:solidFill>
                  <a:srgbClr val="7D7D7D">
                    <a:tint val="100000"/>
                    <a:shade val="100000"/>
                    <a:satMod val="110000"/>
                  </a:srgbClr>
                </a:solidFill>
                <a:prstDash val="solid"/>
              </a:ln>
              <a:cs typeface="DecoType Naskh Variants" pitchFamily="2" charset="-78"/>
            </a:endParaRPr>
          </a:p>
        </p:txBody>
      </p:sp>
      <p:sp>
        <p:nvSpPr>
          <p:cNvPr id="11" name="مستطيل 10"/>
          <p:cNvSpPr/>
          <p:nvPr/>
        </p:nvSpPr>
        <p:spPr>
          <a:xfrm>
            <a:off x="560071" y="1428736"/>
            <a:ext cx="6675225" cy="923330"/>
          </a:xfrm>
          <a:prstGeom prst="rect">
            <a:avLst/>
          </a:prstGeom>
          <a:noFill/>
        </p:spPr>
        <p:txBody>
          <a:bodyPr wrap="none" lIns="91440" tIns="45720" rIns="91440" bIns="45720">
            <a:spAutoFit/>
          </a:bodyPr>
          <a:lstStyle/>
          <a:p>
            <a:pPr algn="ctr"/>
            <a:r>
              <a:rPr lang="ar-SA"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Sakkal Majalla" pitchFamily="2" charset="-78"/>
                <a:cs typeface="Diwani Simple Outline" pitchFamily="2" charset="-78"/>
              </a:rPr>
              <a:t>أعد هذا العرض </a:t>
            </a:r>
            <a:r>
              <a:rPr lang="ar-SA"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Sakkal Majalla" pitchFamily="2" charset="-78"/>
                <a:cs typeface="Diwani Simple Outline" pitchFamily="2" charset="-78"/>
              </a:rPr>
              <a:t>المرشد الطلابي:</a:t>
            </a:r>
            <a:endParaRPr lang="ar-SA"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Sakkal Majalla" pitchFamily="2" charset="-78"/>
              <a:cs typeface="Diwani Simple Outline" pitchFamily="2" charset="-78"/>
            </a:endParaRPr>
          </a:p>
        </p:txBody>
      </p:sp>
      <p:sp>
        <p:nvSpPr>
          <p:cNvPr id="12" name="مستطيل 11"/>
          <p:cNvSpPr/>
          <p:nvPr/>
        </p:nvSpPr>
        <p:spPr>
          <a:xfrm>
            <a:off x="928662" y="3357562"/>
            <a:ext cx="4804520" cy="923330"/>
          </a:xfrm>
          <a:prstGeom prst="rect">
            <a:avLst/>
          </a:prstGeom>
          <a:noFill/>
        </p:spPr>
        <p:txBody>
          <a:bodyPr wrap="none" lIns="91440" tIns="45720" rIns="91440" bIns="45720">
            <a:spAutoFit/>
          </a:bodyPr>
          <a:lstStyle/>
          <a:p>
            <a:pPr algn="ctr"/>
            <a:r>
              <a:rPr lang="ar-SA"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Diwani Simple Outline" pitchFamily="2" charset="-78"/>
              </a:rPr>
              <a:t>وأشرفت عليه الدكتورة:</a:t>
            </a:r>
            <a:endParaRPr lang="ar-SA"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Diwani Simple Outline" pitchFamily="2" charset="-78"/>
            </a:endParaRPr>
          </a:p>
        </p:txBody>
      </p:sp>
      <p:sp>
        <p:nvSpPr>
          <p:cNvPr id="13" name="مستطيل 12"/>
          <p:cNvSpPr/>
          <p:nvPr/>
        </p:nvSpPr>
        <p:spPr>
          <a:xfrm>
            <a:off x="3428992" y="4071942"/>
            <a:ext cx="2460930" cy="830997"/>
          </a:xfrm>
          <a:prstGeom prst="rect">
            <a:avLst/>
          </a:prstGeom>
          <a:noFill/>
        </p:spPr>
        <p:txBody>
          <a:bodyPr wrap="none" lIns="91440" tIns="45720" rIns="91440" bIns="45720">
            <a:spAutoFit/>
          </a:bodyPr>
          <a:lstStyle/>
          <a:p>
            <a:pPr algn="ctr"/>
            <a:r>
              <a:rPr lang="ar-SA" sz="4800" b="1" cap="none" spc="0" dirty="0" smtClean="0">
                <a:ln w="10541" cmpd="sng">
                  <a:solidFill>
                    <a:srgbClr val="7D7D7D">
                      <a:tint val="100000"/>
                      <a:shade val="100000"/>
                      <a:satMod val="110000"/>
                    </a:srgbClr>
                  </a:solidFill>
                  <a:prstDash val="solid"/>
                </a:ln>
                <a:effectLst/>
                <a:cs typeface="DecoType Naskh Variants" pitchFamily="2" charset="-78"/>
              </a:rPr>
              <a:t>أماني الشيراوي</a:t>
            </a:r>
            <a:endParaRPr lang="ar-SA" sz="4800" b="1" cap="none" spc="0" dirty="0">
              <a:ln w="10541" cmpd="sng">
                <a:solidFill>
                  <a:srgbClr val="7D7D7D">
                    <a:tint val="100000"/>
                    <a:shade val="100000"/>
                    <a:satMod val="110000"/>
                  </a:srgbClr>
                </a:solidFill>
                <a:prstDash val="solid"/>
              </a:ln>
              <a:effectLst/>
              <a:cs typeface="DecoType Naskh Variants" pitchFamily="2" charset="-78"/>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600" decel="100000"/>
                                        <p:tgtEl>
                                          <p:spTgt spid="11">
                                            <p:txEl>
                                              <p:pRg st="0" end="0"/>
                                            </p:txEl>
                                          </p:spTgt>
                                        </p:tgtEl>
                                      </p:cBhvr>
                                    </p:animEffect>
                                    <p:anim calcmode="lin" valueType="num">
                                      <p:cBhvr>
                                        <p:cTn id="8" dur="16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16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30" presetClass="entr" presetSubtype="0" fill="hold"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600" decel="100000"/>
                                        <p:tgtEl>
                                          <p:spTgt spid="12">
                                            <p:txEl>
                                              <p:pRg st="0" end="0"/>
                                            </p:txEl>
                                          </p:spTgt>
                                        </p:tgtEl>
                                      </p:cBhvr>
                                    </p:animEffect>
                                    <p:anim calcmode="lin" valueType="num">
                                      <p:cBhvr>
                                        <p:cTn id="17" dur="1600" decel="100000" fill="hold"/>
                                        <p:tgtEl>
                                          <p:spTgt spid="12">
                                            <p:txEl>
                                              <p:pRg st="0" end="0"/>
                                            </p:txEl>
                                          </p:spTgt>
                                        </p:tgtEl>
                                        <p:attrNameLst>
                                          <p:attrName>style.rotation</p:attrName>
                                        </p:attrNameLst>
                                      </p:cBhvr>
                                      <p:tavLst>
                                        <p:tav tm="0">
                                          <p:val>
                                            <p:fltVal val="-90"/>
                                          </p:val>
                                        </p:tav>
                                        <p:tav tm="100000">
                                          <p:val>
                                            <p:fltVal val="0"/>
                                          </p:val>
                                        </p:tav>
                                      </p:tavLst>
                                    </p:anim>
                                    <p:anim calcmode="lin" valueType="num">
                                      <p:cBhvr>
                                        <p:cTn id="18" dur="1600" decel="100000" fill="hold"/>
                                        <p:tgtEl>
                                          <p:spTgt spid="12">
                                            <p:txEl>
                                              <p:pRg st="0" end="0"/>
                                            </p:txEl>
                                          </p:spTgt>
                                        </p:tgtEl>
                                        <p:attrNameLst>
                                          <p:attrName>ppt_x</p:attrName>
                                        </p:attrNameLst>
                                      </p:cBhvr>
                                      <p:tavLst>
                                        <p:tav tm="0">
                                          <p:val>
                                            <p:strVal val="#ppt_x+0.4"/>
                                          </p:val>
                                        </p:tav>
                                        <p:tav tm="100000">
                                          <p:val>
                                            <p:strVal val="#ppt_x-0.05"/>
                                          </p:val>
                                        </p:tav>
                                      </p:tavLst>
                                    </p:anim>
                                    <p:anim calcmode="lin" valueType="num">
                                      <p:cBhvr>
                                        <p:cTn id="19" dur="1600" decel="100000" fill="hold"/>
                                        <p:tgtEl>
                                          <p:spTgt spid="12">
                                            <p:txEl>
                                              <p:pRg st="0" end="0"/>
                                            </p:txEl>
                                          </p:spTgt>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12">
                                            <p:txEl>
                                              <p:pRg st="0" end="0"/>
                                            </p:txEl>
                                          </p:spTgt>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12">
                                            <p:txEl>
                                              <p:pRg st="0" end="0"/>
                                            </p:txEl>
                                          </p:spTgt>
                                        </p:tgtEl>
                                        <p:attrNameLst>
                                          <p:attrName>ppt_y</p:attrName>
                                        </p:attrNameLst>
                                      </p:cBhvr>
                                      <p:tavLst>
                                        <p:tav tm="0">
                                          <p:val>
                                            <p:strVal val="#ppt_y+0.1"/>
                                          </p:val>
                                        </p:tav>
                                        <p:tav tm="100000">
                                          <p:val>
                                            <p:strVal val="#ppt_y"/>
                                          </p:val>
                                        </p:tav>
                                      </p:tavLst>
                                    </p:anim>
                                  </p:childTnLst>
                                </p:cTn>
                              </p:par>
                            </p:childTnLst>
                          </p:cTn>
                        </p:par>
                        <p:par>
                          <p:cTn id="22" fill="hold">
                            <p:stCondLst>
                              <p:cond delay="4000"/>
                            </p:stCondLst>
                            <p:childTnLst>
                              <p:par>
                                <p:cTn id="23" presetID="19" presetClass="entr" presetSubtype="10"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3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6" dur="3000" fill="hold"/>
                                        <p:tgtEl>
                                          <p:spTgt spid="5">
                                            <p:txEl>
                                              <p:pRg st="0" end="0"/>
                                            </p:txEl>
                                          </p:spTgt>
                                        </p:tgtEl>
                                        <p:attrNameLst>
                                          <p:attrName>ppt_h</p:attrName>
                                        </p:attrNameLst>
                                      </p:cBhvr>
                                      <p:tavLst>
                                        <p:tav tm="0">
                                          <p:val>
                                            <p:strVal val="#ppt_h"/>
                                          </p:val>
                                        </p:tav>
                                        <p:tav tm="100000">
                                          <p:val>
                                            <p:strVal val="#ppt_h"/>
                                          </p:val>
                                        </p:tav>
                                      </p:tavLst>
                                    </p:anim>
                                  </p:childTnLst>
                                </p:cTn>
                              </p:par>
                              <p:par>
                                <p:cTn id="27" presetID="19"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3000" fill="hold"/>
                                        <p:tgtEl>
                                          <p:spTgt spid="13"/>
                                        </p:tgtEl>
                                        <p:attrNameLst>
                                          <p:attrName>ppt_w</p:attrName>
                                        </p:attrNameLst>
                                      </p:cBhvr>
                                      <p:tavLst>
                                        <p:tav tm="0" fmla="#ppt_w*sin(2.5*pi*$)">
                                          <p:val>
                                            <p:fltVal val="0"/>
                                          </p:val>
                                        </p:tav>
                                        <p:tav tm="100000">
                                          <p:val>
                                            <p:fltVal val="1"/>
                                          </p:val>
                                        </p:tav>
                                      </p:tavLst>
                                    </p:anim>
                                    <p:anim calcmode="lin" valueType="num">
                                      <p:cBhvr>
                                        <p:cTn id="30" dur="3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C:\Users\HP\Desktop\الناقد والعبقري للأستاذ عبد الرزاق\641_example.jpg"/>
          <p:cNvPicPr>
            <a:picLocks noChangeAspect="1" noChangeArrowheads="1"/>
          </p:cNvPicPr>
          <p:nvPr/>
        </p:nvPicPr>
        <p:blipFill>
          <a:blip r:embed="rId2" cstate="print">
            <a:lum bright="10000" contrast="-20000"/>
          </a:blip>
          <a:srcRect/>
          <a:stretch>
            <a:fillRect/>
          </a:stretch>
        </p:blipFill>
        <p:spPr bwMode="auto">
          <a:xfrm>
            <a:off x="0" y="0"/>
            <a:ext cx="9144000" cy="6858000"/>
          </a:xfrm>
          <a:prstGeom prst="rect">
            <a:avLst/>
          </a:prstGeom>
          <a:noFill/>
          <a:effectLst>
            <a:softEdge rad="317500"/>
          </a:effectLst>
        </p:spPr>
      </p:pic>
      <p:sp>
        <p:nvSpPr>
          <p:cNvPr id="15364" name="Rectangle 4"/>
          <p:cNvSpPr>
            <a:spLocks noChangeArrowheads="1"/>
          </p:cNvSpPr>
          <p:nvPr/>
        </p:nvSpPr>
        <p:spPr bwMode="auto">
          <a:xfrm>
            <a:off x="0" y="0"/>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الوقت المطلوب : </a:t>
            </a: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30 – 45 دقيقة .</a:t>
            </a:r>
            <a:r>
              <a:rPr kumimoji="0" lang="ar-SA" sz="3200" b="1" i="0" u="none" strike="noStrike" cap="none" normalizeH="0" baseline="0" dirty="0" smtClean="0">
                <a:ln>
                  <a:noFill/>
                </a:ln>
                <a:solidFill>
                  <a:srgbClr val="1F497D"/>
                </a:solidFill>
                <a:effectLst/>
                <a:latin typeface="Arial" pitchFamily="34" charset="0"/>
                <a:ea typeface="Calibri" pitchFamily="34" charset="0"/>
                <a:cs typeface="Arial" pitchFamily="34" charset="0"/>
              </a:rPr>
              <a:t>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معايير المحتوى : </a:t>
            </a: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الطلبة سوف يكملون المدرسة مع الدقة الأكاديمية والإعدادات الأساسية للاختيار من مدى واسع من خيارات البعد الثانوي الكبير بما فيها الكلية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المؤشرات : </a:t>
            </a: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الطلاب سوف تتعلم وتطبق مهارات التفكير الناقد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الهدف : </a:t>
            </a: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الطلاب سوف يستخدمون الأسباب الاستنتاجية ومهارات التفكير الإبداعي ليخلقوا اختراع جديد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البيانات التمهيدية : </a:t>
            </a:r>
          </a:p>
          <a:p>
            <a:pPr marL="0" marR="0" lvl="0" indent="0"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الطلاب سوف يعملون معاً في فرق للعصف الذهني عن شيء ما لم يخترع من قبل ربما يكون بعد ثورة القرن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المواد : </a:t>
            </a:r>
          </a:p>
          <a:p>
            <a:pPr marL="0" marR="0" lvl="0" indent="0"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قلم رصاص ، ورق ، كمبيوتر يدوي (لاب توب) ، آلة حاسبة ، غرفة كمبيوتر ،تلفون جوال ، تشغيل الذهن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مفكرة سبورية 1) ورقة عمل مهارات التفكير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مفكرة سبورية 2) ترتيب مهارات التفكير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الإجراءات  </a:t>
            </a:r>
            <a:r>
              <a:rPr kumimoji="0" lang="en-US" sz="2800" b="1"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Procedures</a:t>
            </a:r>
            <a:endParaRPr kumimoji="0" lang="en-US" sz="2000" b="1"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أجلب طلاب من عدد 1، 2 ، 3 ، 4 ، 5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ضعهم في مجموعة واحدة كل اثنين في مجموعة واحدة ... إلخ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اسأل الطلاب بالعصف الذهني عن شيء ما ربما هم يخترعونه ربما يستخدم في العالم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أعط المجموعة 10 دقائق بالعصف الذهني فيما يتفقون عليه من أفكار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أعط الطلاب أيضاً 10 دقائق ليخططوا كيف يخلقونه ويصنعونه ويسوقونه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اسمح بالوقت لكل مجموعة ليعطوا دقيقة واحدة من الخلاصة في اختراعاتهم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اسأل الطلبة ليراجعوا المذكرة (2) كمرجعية لإكمال المذكرة (1) </a:t>
            </a:r>
          </a:p>
          <a:p>
            <a:pPr marL="0" marR="0" lvl="0" indent="0" defTabSz="914400" rtl="0"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Arial" pitchFamily="34" charset="0"/>
                <a:ea typeface="Calibri" pitchFamily="34" charset="0"/>
                <a:cs typeface="Arial" pitchFamily="34" charset="0"/>
              </a:rPr>
              <a:t>اجعل الطلبة ليكملوا المذكرة (1) في مجموعة ويناقشوا مستويات مهارات التفكير المستخدمة في التدريبات </a:t>
            </a:r>
            <a:r>
              <a:rPr kumimoji="0" lang="ar-SA" sz="1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800" decel="100000"/>
                                        <p:tgtEl>
                                          <p:spTgt spid="15364">
                                            <p:txEl>
                                              <p:pRg st="0" end="0"/>
                                            </p:txEl>
                                          </p:spTgt>
                                        </p:tgtEl>
                                      </p:cBhvr>
                                    </p:animEffect>
                                    <p:anim calcmode="lin" valueType="num">
                                      <p:cBhvr>
                                        <p:cTn id="8" dur="800" decel="100000" fill="hold"/>
                                        <p:tgtEl>
                                          <p:spTgt spid="1536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536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536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36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36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5364">
                                            <p:txEl>
                                              <p:pRg st="1" end="1"/>
                                            </p:txEl>
                                          </p:spTgt>
                                        </p:tgtEl>
                                        <p:attrNameLst>
                                          <p:attrName>style.visibility</p:attrName>
                                        </p:attrNameLst>
                                      </p:cBhvr>
                                      <p:to>
                                        <p:strVal val="visible"/>
                                      </p:to>
                                    </p:set>
                                    <p:animEffect transition="in" filter="fade">
                                      <p:cBhvr>
                                        <p:cTn id="17" dur="800" decel="100000"/>
                                        <p:tgtEl>
                                          <p:spTgt spid="15364">
                                            <p:txEl>
                                              <p:pRg st="1" end="1"/>
                                            </p:txEl>
                                          </p:spTgt>
                                        </p:tgtEl>
                                      </p:cBhvr>
                                    </p:animEffect>
                                    <p:anim calcmode="lin" valueType="num">
                                      <p:cBhvr>
                                        <p:cTn id="18" dur="800" decel="100000" fill="hold"/>
                                        <p:tgtEl>
                                          <p:spTgt spid="15364">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5364">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5364">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5364">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536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5364">
                                            <p:txEl>
                                              <p:pRg st="2" end="2"/>
                                            </p:txEl>
                                          </p:spTgt>
                                        </p:tgtEl>
                                        <p:attrNameLst>
                                          <p:attrName>style.visibility</p:attrName>
                                        </p:attrNameLst>
                                      </p:cBhvr>
                                      <p:to>
                                        <p:strVal val="visible"/>
                                      </p:to>
                                    </p:set>
                                    <p:animEffect transition="in" filter="fade">
                                      <p:cBhvr>
                                        <p:cTn id="27" dur="800" decel="100000"/>
                                        <p:tgtEl>
                                          <p:spTgt spid="15364">
                                            <p:txEl>
                                              <p:pRg st="2" end="2"/>
                                            </p:txEl>
                                          </p:spTgt>
                                        </p:tgtEl>
                                      </p:cBhvr>
                                    </p:animEffect>
                                    <p:anim calcmode="lin" valueType="num">
                                      <p:cBhvr>
                                        <p:cTn id="28" dur="800" decel="100000" fill="hold"/>
                                        <p:tgtEl>
                                          <p:spTgt spid="15364">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5364">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5364">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5364">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536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15364">
                                            <p:txEl>
                                              <p:pRg st="3" end="3"/>
                                            </p:txEl>
                                          </p:spTgt>
                                        </p:tgtEl>
                                        <p:attrNameLst>
                                          <p:attrName>style.visibility</p:attrName>
                                        </p:attrNameLst>
                                      </p:cBhvr>
                                      <p:to>
                                        <p:strVal val="visible"/>
                                      </p:to>
                                    </p:set>
                                    <p:animEffect transition="in" filter="fade">
                                      <p:cBhvr>
                                        <p:cTn id="37" dur="800" decel="100000"/>
                                        <p:tgtEl>
                                          <p:spTgt spid="15364">
                                            <p:txEl>
                                              <p:pRg st="3" end="3"/>
                                            </p:txEl>
                                          </p:spTgt>
                                        </p:tgtEl>
                                      </p:cBhvr>
                                    </p:animEffect>
                                    <p:anim calcmode="lin" valueType="num">
                                      <p:cBhvr>
                                        <p:cTn id="38" dur="800" decel="100000" fill="hold"/>
                                        <p:tgtEl>
                                          <p:spTgt spid="15364">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5364">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5364">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5364">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5364">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15364">
                                            <p:txEl>
                                              <p:pRg st="4" end="4"/>
                                            </p:txEl>
                                          </p:spTgt>
                                        </p:tgtEl>
                                        <p:attrNameLst>
                                          <p:attrName>style.visibility</p:attrName>
                                        </p:attrNameLst>
                                      </p:cBhvr>
                                      <p:to>
                                        <p:strVal val="visible"/>
                                      </p:to>
                                    </p:set>
                                    <p:animEffect transition="in" filter="fade">
                                      <p:cBhvr>
                                        <p:cTn id="47" dur="800" decel="100000"/>
                                        <p:tgtEl>
                                          <p:spTgt spid="15364">
                                            <p:txEl>
                                              <p:pRg st="4" end="4"/>
                                            </p:txEl>
                                          </p:spTgt>
                                        </p:tgtEl>
                                      </p:cBhvr>
                                    </p:animEffect>
                                    <p:anim calcmode="lin" valueType="num">
                                      <p:cBhvr>
                                        <p:cTn id="48" dur="800" decel="100000" fill="hold"/>
                                        <p:tgtEl>
                                          <p:spTgt spid="15364">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5364">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5364">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5364">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5364">
                                            <p:txEl>
                                              <p:pRg st="4" end="4"/>
                                            </p:txEl>
                                          </p:spTgt>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15364">
                                            <p:txEl>
                                              <p:pRg st="5" end="5"/>
                                            </p:txEl>
                                          </p:spTgt>
                                        </p:tgtEl>
                                        <p:attrNameLst>
                                          <p:attrName>style.visibility</p:attrName>
                                        </p:attrNameLst>
                                      </p:cBhvr>
                                      <p:to>
                                        <p:strVal val="visible"/>
                                      </p:to>
                                    </p:set>
                                    <p:animEffect transition="in" filter="fade">
                                      <p:cBhvr>
                                        <p:cTn id="55" dur="800" decel="100000"/>
                                        <p:tgtEl>
                                          <p:spTgt spid="15364">
                                            <p:txEl>
                                              <p:pRg st="5" end="5"/>
                                            </p:txEl>
                                          </p:spTgt>
                                        </p:tgtEl>
                                      </p:cBhvr>
                                    </p:animEffect>
                                    <p:anim calcmode="lin" valueType="num">
                                      <p:cBhvr>
                                        <p:cTn id="56" dur="800" decel="100000" fill="hold"/>
                                        <p:tgtEl>
                                          <p:spTgt spid="15364">
                                            <p:txEl>
                                              <p:pRg st="5" end="5"/>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15364">
                                            <p:txEl>
                                              <p:pRg st="5" end="5"/>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15364">
                                            <p:txEl>
                                              <p:pRg st="5" end="5"/>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5364">
                                            <p:txEl>
                                              <p:pRg st="5" end="5"/>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5364">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0" presetClass="entr" presetSubtype="0" fill="hold" nodeType="clickEffect">
                                  <p:stCondLst>
                                    <p:cond delay="0"/>
                                  </p:stCondLst>
                                  <p:childTnLst>
                                    <p:set>
                                      <p:cBhvr>
                                        <p:cTn id="64" dur="1" fill="hold">
                                          <p:stCondLst>
                                            <p:cond delay="0"/>
                                          </p:stCondLst>
                                        </p:cTn>
                                        <p:tgtEl>
                                          <p:spTgt spid="15364">
                                            <p:txEl>
                                              <p:pRg st="6" end="6"/>
                                            </p:txEl>
                                          </p:spTgt>
                                        </p:tgtEl>
                                        <p:attrNameLst>
                                          <p:attrName>style.visibility</p:attrName>
                                        </p:attrNameLst>
                                      </p:cBhvr>
                                      <p:to>
                                        <p:strVal val="visible"/>
                                      </p:to>
                                    </p:set>
                                    <p:animEffect transition="in" filter="fade">
                                      <p:cBhvr>
                                        <p:cTn id="65" dur="800" decel="100000"/>
                                        <p:tgtEl>
                                          <p:spTgt spid="15364">
                                            <p:txEl>
                                              <p:pRg st="6" end="6"/>
                                            </p:txEl>
                                          </p:spTgt>
                                        </p:tgtEl>
                                      </p:cBhvr>
                                    </p:animEffect>
                                    <p:anim calcmode="lin" valueType="num">
                                      <p:cBhvr>
                                        <p:cTn id="66" dur="800" decel="100000" fill="hold"/>
                                        <p:tgtEl>
                                          <p:spTgt spid="15364">
                                            <p:txEl>
                                              <p:pRg st="6" end="6"/>
                                            </p:txEl>
                                          </p:spTgt>
                                        </p:tgtEl>
                                        <p:attrNameLst>
                                          <p:attrName>style.rotation</p:attrName>
                                        </p:attrNameLst>
                                      </p:cBhvr>
                                      <p:tavLst>
                                        <p:tav tm="0">
                                          <p:val>
                                            <p:fltVal val="-90"/>
                                          </p:val>
                                        </p:tav>
                                        <p:tav tm="100000">
                                          <p:val>
                                            <p:fltVal val="0"/>
                                          </p:val>
                                        </p:tav>
                                      </p:tavLst>
                                    </p:anim>
                                    <p:anim calcmode="lin" valueType="num">
                                      <p:cBhvr>
                                        <p:cTn id="67" dur="800" decel="100000" fill="hold"/>
                                        <p:tgtEl>
                                          <p:spTgt spid="15364">
                                            <p:txEl>
                                              <p:pRg st="6" end="6"/>
                                            </p:txEl>
                                          </p:spTgt>
                                        </p:tgtEl>
                                        <p:attrNameLst>
                                          <p:attrName>ppt_x</p:attrName>
                                        </p:attrNameLst>
                                      </p:cBhvr>
                                      <p:tavLst>
                                        <p:tav tm="0">
                                          <p:val>
                                            <p:strVal val="#ppt_x+0.4"/>
                                          </p:val>
                                        </p:tav>
                                        <p:tav tm="100000">
                                          <p:val>
                                            <p:strVal val="#ppt_x-0.05"/>
                                          </p:val>
                                        </p:tav>
                                      </p:tavLst>
                                    </p:anim>
                                    <p:anim calcmode="lin" valueType="num">
                                      <p:cBhvr>
                                        <p:cTn id="68" dur="800" decel="100000" fill="hold"/>
                                        <p:tgtEl>
                                          <p:spTgt spid="15364">
                                            <p:txEl>
                                              <p:pRg st="6" end="6"/>
                                            </p:txEl>
                                          </p:spTgt>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15364">
                                            <p:txEl>
                                              <p:pRg st="6" end="6"/>
                                            </p:txEl>
                                          </p:spTgt>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15364">
                                            <p:txEl>
                                              <p:pRg st="6" end="6"/>
                                            </p:txEl>
                                          </p:spTgt>
                                        </p:tgtEl>
                                        <p:attrNameLst>
                                          <p:attrName>ppt_y</p:attrName>
                                        </p:attrNameLst>
                                      </p:cBhvr>
                                      <p:tavLst>
                                        <p:tav tm="0">
                                          <p:val>
                                            <p:strVal val="#ppt_y+0.1"/>
                                          </p:val>
                                        </p:tav>
                                        <p:tav tm="100000">
                                          <p:val>
                                            <p:strVal val="#ppt_y"/>
                                          </p:val>
                                        </p:tav>
                                      </p:tavLst>
                                    </p:anim>
                                  </p:childTnLst>
                                </p:cTn>
                              </p:par>
                              <p:par>
                                <p:cTn id="71" presetID="30" presetClass="entr" presetSubtype="0" fill="hold" nodeType="withEffect">
                                  <p:stCondLst>
                                    <p:cond delay="0"/>
                                  </p:stCondLst>
                                  <p:childTnLst>
                                    <p:set>
                                      <p:cBhvr>
                                        <p:cTn id="72" dur="1" fill="hold">
                                          <p:stCondLst>
                                            <p:cond delay="0"/>
                                          </p:stCondLst>
                                        </p:cTn>
                                        <p:tgtEl>
                                          <p:spTgt spid="15364">
                                            <p:txEl>
                                              <p:pRg st="7" end="7"/>
                                            </p:txEl>
                                          </p:spTgt>
                                        </p:tgtEl>
                                        <p:attrNameLst>
                                          <p:attrName>style.visibility</p:attrName>
                                        </p:attrNameLst>
                                      </p:cBhvr>
                                      <p:to>
                                        <p:strVal val="visible"/>
                                      </p:to>
                                    </p:set>
                                    <p:animEffect transition="in" filter="fade">
                                      <p:cBhvr>
                                        <p:cTn id="73" dur="800" decel="100000"/>
                                        <p:tgtEl>
                                          <p:spTgt spid="15364">
                                            <p:txEl>
                                              <p:pRg st="7" end="7"/>
                                            </p:txEl>
                                          </p:spTgt>
                                        </p:tgtEl>
                                      </p:cBhvr>
                                    </p:animEffect>
                                    <p:anim calcmode="lin" valueType="num">
                                      <p:cBhvr>
                                        <p:cTn id="74" dur="800" decel="100000" fill="hold"/>
                                        <p:tgtEl>
                                          <p:spTgt spid="15364">
                                            <p:txEl>
                                              <p:pRg st="7" end="7"/>
                                            </p:txEl>
                                          </p:spTgt>
                                        </p:tgtEl>
                                        <p:attrNameLst>
                                          <p:attrName>style.rotation</p:attrName>
                                        </p:attrNameLst>
                                      </p:cBhvr>
                                      <p:tavLst>
                                        <p:tav tm="0">
                                          <p:val>
                                            <p:fltVal val="-90"/>
                                          </p:val>
                                        </p:tav>
                                        <p:tav tm="100000">
                                          <p:val>
                                            <p:fltVal val="0"/>
                                          </p:val>
                                        </p:tav>
                                      </p:tavLst>
                                    </p:anim>
                                    <p:anim calcmode="lin" valueType="num">
                                      <p:cBhvr>
                                        <p:cTn id="75" dur="800" decel="100000" fill="hold"/>
                                        <p:tgtEl>
                                          <p:spTgt spid="15364">
                                            <p:txEl>
                                              <p:pRg st="7" end="7"/>
                                            </p:txEl>
                                          </p:spTgt>
                                        </p:tgtEl>
                                        <p:attrNameLst>
                                          <p:attrName>ppt_x</p:attrName>
                                        </p:attrNameLst>
                                      </p:cBhvr>
                                      <p:tavLst>
                                        <p:tav tm="0">
                                          <p:val>
                                            <p:strVal val="#ppt_x+0.4"/>
                                          </p:val>
                                        </p:tav>
                                        <p:tav tm="100000">
                                          <p:val>
                                            <p:strVal val="#ppt_x-0.05"/>
                                          </p:val>
                                        </p:tav>
                                      </p:tavLst>
                                    </p:anim>
                                    <p:anim calcmode="lin" valueType="num">
                                      <p:cBhvr>
                                        <p:cTn id="76" dur="800" decel="100000" fill="hold"/>
                                        <p:tgtEl>
                                          <p:spTgt spid="15364">
                                            <p:txEl>
                                              <p:pRg st="7" end="7"/>
                                            </p:txEl>
                                          </p:spTgt>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15364">
                                            <p:txEl>
                                              <p:pRg st="7" end="7"/>
                                            </p:txEl>
                                          </p:spTgt>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15364">
                                            <p:txEl>
                                              <p:pRg st="7" end="7"/>
                                            </p:txEl>
                                          </p:spTgt>
                                        </p:tgtEl>
                                        <p:attrNameLst>
                                          <p:attrName>ppt_y</p:attrName>
                                        </p:attrNameLst>
                                      </p:cBhvr>
                                      <p:tavLst>
                                        <p:tav tm="0">
                                          <p:val>
                                            <p:strVal val="#ppt_y+0.1"/>
                                          </p:val>
                                        </p:tav>
                                        <p:tav tm="100000">
                                          <p:val>
                                            <p:strVal val="#ppt_y"/>
                                          </p:val>
                                        </p:tav>
                                      </p:tavLst>
                                    </p:anim>
                                  </p:childTnLst>
                                </p:cTn>
                              </p:par>
                              <p:par>
                                <p:cTn id="79" presetID="30" presetClass="entr" presetSubtype="0" fill="hold" nodeType="withEffect">
                                  <p:stCondLst>
                                    <p:cond delay="0"/>
                                  </p:stCondLst>
                                  <p:childTnLst>
                                    <p:set>
                                      <p:cBhvr>
                                        <p:cTn id="80" dur="1" fill="hold">
                                          <p:stCondLst>
                                            <p:cond delay="0"/>
                                          </p:stCondLst>
                                        </p:cTn>
                                        <p:tgtEl>
                                          <p:spTgt spid="15364">
                                            <p:txEl>
                                              <p:pRg st="8" end="8"/>
                                            </p:txEl>
                                          </p:spTgt>
                                        </p:tgtEl>
                                        <p:attrNameLst>
                                          <p:attrName>style.visibility</p:attrName>
                                        </p:attrNameLst>
                                      </p:cBhvr>
                                      <p:to>
                                        <p:strVal val="visible"/>
                                      </p:to>
                                    </p:set>
                                    <p:animEffect transition="in" filter="fade">
                                      <p:cBhvr>
                                        <p:cTn id="81" dur="800" decel="100000"/>
                                        <p:tgtEl>
                                          <p:spTgt spid="15364">
                                            <p:txEl>
                                              <p:pRg st="8" end="8"/>
                                            </p:txEl>
                                          </p:spTgt>
                                        </p:tgtEl>
                                      </p:cBhvr>
                                    </p:animEffect>
                                    <p:anim calcmode="lin" valueType="num">
                                      <p:cBhvr>
                                        <p:cTn id="82" dur="800" decel="100000" fill="hold"/>
                                        <p:tgtEl>
                                          <p:spTgt spid="15364">
                                            <p:txEl>
                                              <p:pRg st="8" end="8"/>
                                            </p:txEl>
                                          </p:spTgt>
                                        </p:tgtEl>
                                        <p:attrNameLst>
                                          <p:attrName>style.rotation</p:attrName>
                                        </p:attrNameLst>
                                      </p:cBhvr>
                                      <p:tavLst>
                                        <p:tav tm="0">
                                          <p:val>
                                            <p:fltVal val="-90"/>
                                          </p:val>
                                        </p:tav>
                                        <p:tav tm="100000">
                                          <p:val>
                                            <p:fltVal val="0"/>
                                          </p:val>
                                        </p:tav>
                                      </p:tavLst>
                                    </p:anim>
                                    <p:anim calcmode="lin" valueType="num">
                                      <p:cBhvr>
                                        <p:cTn id="83" dur="800" decel="100000" fill="hold"/>
                                        <p:tgtEl>
                                          <p:spTgt spid="15364">
                                            <p:txEl>
                                              <p:pRg st="8" end="8"/>
                                            </p:txEl>
                                          </p:spTgt>
                                        </p:tgtEl>
                                        <p:attrNameLst>
                                          <p:attrName>ppt_x</p:attrName>
                                        </p:attrNameLst>
                                      </p:cBhvr>
                                      <p:tavLst>
                                        <p:tav tm="0">
                                          <p:val>
                                            <p:strVal val="#ppt_x+0.4"/>
                                          </p:val>
                                        </p:tav>
                                        <p:tav tm="100000">
                                          <p:val>
                                            <p:strVal val="#ppt_x-0.05"/>
                                          </p:val>
                                        </p:tav>
                                      </p:tavLst>
                                    </p:anim>
                                    <p:anim calcmode="lin" valueType="num">
                                      <p:cBhvr>
                                        <p:cTn id="84" dur="800" decel="100000" fill="hold"/>
                                        <p:tgtEl>
                                          <p:spTgt spid="15364">
                                            <p:txEl>
                                              <p:pRg st="8" end="8"/>
                                            </p:txEl>
                                          </p:spTgt>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15364">
                                            <p:txEl>
                                              <p:pRg st="8" end="8"/>
                                            </p:txEl>
                                          </p:spTgt>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15364">
                                            <p:txEl>
                                              <p:pRg st="8" end="8"/>
                                            </p:txEl>
                                          </p:spTgt>
                                        </p:tgtEl>
                                        <p:attrNameLst>
                                          <p:attrName>ppt_y</p:attrName>
                                        </p:attrNameLst>
                                      </p:cBhvr>
                                      <p:tavLst>
                                        <p:tav tm="0">
                                          <p:val>
                                            <p:strVal val="#ppt_y+0.1"/>
                                          </p:val>
                                        </p:tav>
                                        <p:tav tm="100000">
                                          <p:val>
                                            <p:strVal val="#ppt_y"/>
                                          </p:val>
                                        </p:tav>
                                      </p:tavLst>
                                    </p:anim>
                                  </p:childTnLst>
                                </p:cTn>
                              </p:par>
                              <p:par>
                                <p:cTn id="87" presetID="30" presetClass="entr" presetSubtype="0" fill="hold" nodeType="withEffect">
                                  <p:stCondLst>
                                    <p:cond delay="0"/>
                                  </p:stCondLst>
                                  <p:childTnLst>
                                    <p:set>
                                      <p:cBhvr>
                                        <p:cTn id="88" dur="1" fill="hold">
                                          <p:stCondLst>
                                            <p:cond delay="0"/>
                                          </p:stCondLst>
                                        </p:cTn>
                                        <p:tgtEl>
                                          <p:spTgt spid="15364">
                                            <p:txEl>
                                              <p:pRg st="9" end="9"/>
                                            </p:txEl>
                                          </p:spTgt>
                                        </p:tgtEl>
                                        <p:attrNameLst>
                                          <p:attrName>style.visibility</p:attrName>
                                        </p:attrNameLst>
                                      </p:cBhvr>
                                      <p:to>
                                        <p:strVal val="visible"/>
                                      </p:to>
                                    </p:set>
                                    <p:animEffect transition="in" filter="fade">
                                      <p:cBhvr>
                                        <p:cTn id="89" dur="800" decel="100000"/>
                                        <p:tgtEl>
                                          <p:spTgt spid="15364">
                                            <p:txEl>
                                              <p:pRg st="9" end="9"/>
                                            </p:txEl>
                                          </p:spTgt>
                                        </p:tgtEl>
                                      </p:cBhvr>
                                    </p:animEffect>
                                    <p:anim calcmode="lin" valueType="num">
                                      <p:cBhvr>
                                        <p:cTn id="90" dur="800" decel="100000" fill="hold"/>
                                        <p:tgtEl>
                                          <p:spTgt spid="15364">
                                            <p:txEl>
                                              <p:pRg st="9" end="9"/>
                                            </p:txEl>
                                          </p:spTgt>
                                        </p:tgtEl>
                                        <p:attrNameLst>
                                          <p:attrName>style.rotation</p:attrName>
                                        </p:attrNameLst>
                                      </p:cBhvr>
                                      <p:tavLst>
                                        <p:tav tm="0">
                                          <p:val>
                                            <p:fltVal val="-90"/>
                                          </p:val>
                                        </p:tav>
                                        <p:tav tm="100000">
                                          <p:val>
                                            <p:fltVal val="0"/>
                                          </p:val>
                                        </p:tav>
                                      </p:tavLst>
                                    </p:anim>
                                    <p:anim calcmode="lin" valueType="num">
                                      <p:cBhvr>
                                        <p:cTn id="91" dur="800" decel="100000" fill="hold"/>
                                        <p:tgtEl>
                                          <p:spTgt spid="15364">
                                            <p:txEl>
                                              <p:pRg st="9" end="9"/>
                                            </p:txEl>
                                          </p:spTgt>
                                        </p:tgtEl>
                                        <p:attrNameLst>
                                          <p:attrName>ppt_x</p:attrName>
                                        </p:attrNameLst>
                                      </p:cBhvr>
                                      <p:tavLst>
                                        <p:tav tm="0">
                                          <p:val>
                                            <p:strVal val="#ppt_x+0.4"/>
                                          </p:val>
                                        </p:tav>
                                        <p:tav tm="100000">
                                          <p:val>
                                            <p:strVal val="#ppt_x-0.05"/>
                                          </p:val>
                                        </p:tav>
                                      </p:tavLst>
                                    </p:anim>
                                    <p:anim calcmode="lin" valueType="num">
                                      <p:cBhvr>
                                        <p:cTn id="92" dur="800" decel="100000" fill="hold"/>
                                        <p:tgtEl>
                                          <p:spTgt spid="15364">
                                            <p:txEl>
                                              <p:pRg st="9" end="9"/>
                                            </p:txEl>
                                          </p:spTgt>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15364">
                                            <p:txEl>
                                              <p:pRg st="9" end="9"/>
                                            </p:txEl>
                                          </p:spTgt>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15364">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0" presetClass="entr" presetSubtype="0" fill="hold" nodeType="clickEffect">
                                  <p:stCondLst>
                                    <p:cond delay="0"/>
                                  </p:stCondLst>
                                  <p:childTnLst>
                                    <p:set>
                                      <p:cBhvr>
                                        <p:cTn id="98" dur="1" fill="hold">
                                          <p:stCondLst>
                                            <p:cond delay="0"/>
                                          </p:stCondLst>
                                        </p:cTn>
                                        <p:tgtEl>
                                          <p:spTgt spid="15364">
                                            <p:txEl>
                                              <p:pRg st="10" end="10"/>
                                            </p:txEl>
                                          </p:spTgt>
                                        </p:tgtEl>
                                        <p:attrNameLst>
                                          <p:attrName>style.visibility</p:attrName>
                                        </p:attrNameLst>
                                      </p:cBhvr>
                                      <p:to>
                                        <p:strVal val="visible"/>
                                      </p:to>
                                    </p:set>
                                    <p:animEffect transition="in" filter="fade">
                                      <p:cBhvr>
                                        <p:cTn id="99" dur="800" decel="100000"/>
                                        <p:tgtEl>
                                          <p:spTgt spid="15364">
                                            <p:txEl>
                                              <p:pRg st="10" end="10"/>
                                            </p:txEl>
                                          </p:spTgt>
                                        </p:tgtEl>
                                      </p:cBhvr>
                                    </p:animEffect>
                                    <p:anim calcmode="lin" valueType="num">
                                      <p:cBhvr>
                                        <p:cTn id="100" dur="800" decel="100000" fill="hold"/>
                                        <p:tgtEl>
                                          <p:spTgt spid="15364">
                                            <p:txEl>
                                              <p:pRg st="10" end="10"/>
                                            </p:txEl>
                                          </p:spTgt>
                                        </p:tgtEl>
                                        <p:attrNameLst>
                                          <p:attrName>style.rotation</p:attrName>
                                        </p:attrNameLst>
                                      </p:cBhvr>
                                      <p:tavLst>
                                        <p:tav tm="0">
                                          <p:val>
                                            <p:fltVal val="-90"/>
                                          </p:val>
                                        </p:tav>
                                        <p:tav tm="100000">
                                          <p:val>
                                            <p:fltVal val="0"/>
                                          </p:val>
                                        </p:tav>
                                      </p:tavLst>
                                    </p:anim>
                                    <p:anim calcmode="lin" valueType="num">
                                      <p:cBhvr>
                                        <p:cTn id="101" dur="800" decel="100000" fill="hold"/>
                                        <p:tgtEl>
                                          <p:spTgt spid="15364">
                                            <p:txEl>
                                              <p:pRg st="10" end="10"/>
                                            </p:txEl>
                                          </p:spTgt>
                                        </p:tgtEl>
                                        <p:attrNameLst>
                                          <p:attrName>ppt_x</p:attrName>
                                        </p:attrNameLst>
                                      </p:cBhvr>
                                      <p:tavLst>
                                        <p:tav tm="0">
                                          <p:val>
                                            <p:strVal val="#ppt_x+0.4"/>
                                          </p:val>
                                        </p:tav>
                                        <p:tav tm="100000">
                                          <p:val>
                                            <p:strVal val="#ppt_x-0.05"/>
                                          </p:val>
                                        </p:tav>
                                      </p:tavLst>
                                    </p:anim>
                                    <p:anim calcmode="lin" valueType="num">
                                      <p:cBhvr>
                                        <p:cTn id="102" dur="800" decel="100000" fill="hold"/>
                                        <p:tgtEl>
                                          <p:spTgt spid="15364">
                                            <p:txEl>
                                              <p:pRg st="10" end="10"/>
                                            </p:txEl>
                                          </p:spTgt>
                                        </p:tgtEl>
                                        <p:attrNameLst>
                                          <p:attrName>ppt_y</p:attrName>
                                        </p:attrNameLst>
                                      </p:cBhvr>
                                      <p:tavLst>
                                        <p:tav tm="0">
                                          <p:val>
                                            <p:strVal val="#ppt_y-0.4"/>
                                          </p:val>
                                        </p:tav>
                                        <p:tav tm="100000">
                                          <p:val>
                                            <p:strVal val="#ppt_y+0.1"/>
                                          </p:val>
                                        </p:tav>
                                      </p:tavLst>
                                    </p:anim>
                                    <p:anim calcmode="lin" valueType="num">
                                      <p:cBhvr>
                                        <p:cTn id="103" dur="200" accel="100000" fill="hold">
                                          <p:stCondLst>
                                            <p:cond delay="800"/>
                                          </p:stCondLst>
                                        </p:cTn>
                                        <p:tgtEl>
                                          <p:spTgt spid="15364">
                                            <p:txEl>
                                              <p:pRg st="10" end="10"/>
                                            </p:txEl>
                                          </p:spTgt>
                                        </p:tgtEl>
                                        <p:attrNameLst>
                                          <p:attrName>ppt_x</p:attrName>
                                        </p:attrNameLst>
                                      </p:cBhvr>
                                      <p:tavLst>
                                        <p:tav tm="0">
                                          <p:val>
                                            <p:strVal val="#ppt_x-0.05"/>
                                          </p:val>
                                        </p:tav>
                                        <p:tav tm="100000">
                                          <p:val>
                                            <p:strVal val="#ppt_x"/>
                                          </p:val>
                                        </p:tav>
                                      </p:tavLst>
                                    </p:anim>
                                    <p:anim calcmode="lin" valueType="num">
                                      <p:cBhvr>
                                        <p:cTn id="104" dur="200" accel="100000" fill="hold">
                                          <p:stCondLst>
                                            <p:cond delay="800"/>
                                          </p:stCondLst>
                                        </p:cTn>
                                        <p:tgtEl>
                                          <p:spTgt spid="15364">
                                            <p:txEl>
                                              <p:pRg st="10" end="10"/>
                                            </p:txEl>
                                          </p:spTgt>
                                        </p:tgtEl>
                                        <p:attrNameLst>
                                          <p:attrName>ppt_y</p:attrName>
                                        </p:attrNameLst>
                                      </p:cBhvr>
                                      <p:tavLst>
                                        <p:tav tm="0">
                                          <p:val>
                                            <p:strVal val="#ppt_y+0.1"/>
                                          </p:val>
                                        </p:tav>
                                        <p:tav tm="100000">
                                          <p:val>
                                            <p:strVal val="#ppt_y"/>
                                          </p:val>
                                        </p:tav>
                                      </p:tavLst>
                                    </p:anim>
                                  </p:childTnLst>
                                </p:cTn>
                              </p:par>
                              <p:par>
                                <p:cTn id="105" presetID="30" presetClass="entr" presetSubtype="0" fill="hold" nodeType="withEffect">
                                  <p:stCondLst>
                                    <p:cond delay="0"/>
                                  </p:stCondLst>
                                  <p:childTnLst>
                                    <p:set>
                                      <p:cBhvr>
                                        <p:cTn id="106" dur="1" fill="hold">
                                          <p:stCondLst>
                                            <p:cond delay="0"/>
                                          </p:stCondLst>
                                        </p:cTn>
                                        <p:tgtEl>
                                          <p:spTgt spid="15364">
                                            <p:txEl>
                                              <p:pRg st="11" end="11"/>
                                            </p:txEl>
                                          </p:spTgt>
                                        </p:tgtEl>
                                        <p:attrNameLst>
                                          <p:attrName>style.visibility</p:attrName>
                                        </p:attrNameLst>
                                      </p:cBhvr>
                                      <p:to>
                                        <p:strVal val="visible"/>
                                      </p:to>
                                    </p:set>
                                    <p:animEffect transition="in" filter="fade">
                                      <p:cBhvr>
                                        <p:cTn id="107" dur="800" decel="100000"/>
                                        <p:tgtEl>
                                          <p:spTgt spid="15364">
                                            <p:txEl>
                                              <p:pRg st="11" end="11"/>
                                            </p:txEl>
                                          </p:spTgt>
                                        </p:tgtEl>
                                      </p:cBhvr>
                                    </p:animEffect>
                                    <p:anim calcmode="lin" valueType="num">
                                      <p:cBhvr>
                                        <p:cTn id="108" dur="800" decel="100000" fill="hold"/>
                                        <p:tgtEl>
                                          <p:spTgt spid="15364">
                                            <p:txEl>
                                              <p:pRg st="11" end="11"/>
                                            </p:txEl>
                                          </p:spTgt>
                                        </p:tgtEl>
                                        <p:attrNameLst>
                                          <p:attrName>style.rotation</p:attrName>
                                        </p:attrNameLst>
                                      </p:cBhvr>
                                      <p:tavLst>
                                        <p:tav tm="0">
                                          <p:val>
                                            <p:fltVal val="-90"/>
                                          </p:val>
                                        </p:tav>
                                        <p:tav tm="100000">
                                          <p:val>
                                            <p:fltVal val="0"/>
                                          </p:val>
                                        </p:tav>
                                      </p:tavLst>
                                    </p:anim>
                                    <p:anim calcmode="lin" valueType="num">
                                      <p:cBhvr>
                                        <p:cTn id="109" dur="800" decel="100000" fill="hold"/>
                                        <p:tgtEl>
                                          <p:spTgt spid="15364">
                                            <p:txEl>
                                              <p:pRg st="11" end="11"/>
                                            </p:txEl>
                                          </p:spTgt>
                                        </p:tgtEl>
                                        <p:attrNameLst>
                                          <p:attrName>ppt_x</p:attrName>
                                        </p:attrNameLst>
                                      </p:cBhvr>
                                      <p:tavLst>
                                        <p:tav tm="0">
                                          <p:val>
                                            <p:strVal val="#ppt_x+0.4"/>
                                          </p:val>
                                        </p:tav>
                                        <p:tav tm="100000">
                                          <p:val>
                                            <p:strVal val="#ppt_x-0.05"/>
                                          </p:val>
                                        </p:tav>
                                      </p:tavLst>
                                    </p:anim>
                                    <p:anim calcmode="lin" valueType="num">
                                      <p:cBhvr>
                                        <p:cTn id="110" dur="800" decel="100000" fill="hold"/>
                                        <p:tgtEl>
                                          <p:spTgt spid="15364">
                                            <p:txEl>
                                              <p:pRg st="11" end="11"/>
                                            </p:txEl>
                                          </p:spTgt>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15364">
                                            <p:txEl>
                                              <p:pRg st="11" end="11"/>
                                            </p:txEl>
                                          </p:spTgt>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15364">
                                            <p:txEl>
                                              <p:pRg st="11" end="11"/>
                                            </p:txEl>
                                          </p:spTgt>
                                        </p:tgtEl>
                                        <p:attrNameLst>
                                          <p:attrName>ppt_y</p:attrName>
                                        </p:attrNameLst>
                                      </p:cBhvr>
                                      <p:tavLst>
                                        <p:tav tm="0">
                                          <p:val>
                                            <p:strVal val="#ppt_y+0.1"/>
                                          </p:val>
                                        </p:tav>
                                        <p:tav tm="100000">
                                          <p:val>
                                            <p:strVal val="#ppt_y"/>
                                          </p:val>
                                        </p:tav>
                                      </p:tavLst>
                                    </p:anim>
                                  </p:childTnLst>
                                </p:cTn>
                              </p:par>
                              <p:par>
                                <p:cTn id="113" presetID="30" presetClass="entr" presetSubtype="0" fill="hold" nodeType="withEffect">
                                  <p:stCondLst>
                                    <p:cond delay="0"/>
                                  </p:stCondLst>
                                  <p:childTnLst>
                                    <p:set>
                                      <p:cBhvr>
                                        <p:cTn id="114" dur="1" fill="hold">
                                          <p:stCondLst>
                                            <p:cond delay="0"/>
                                          </p:stCondLst>
                                        </p:cTn>
                                        <p:tgtEl>
                                          <p:spTgt spid="15364">
                                            <p:txEl>
                                              <p:pRg st="12" end="12"/>
                                            </p:txEl>
                                          </p:spTgt>
                                        </p:tgtEl>
                                        <p:attrNameLst>
                                          <p:attrName>style.visibility</p:attrName>
                                        </p:attrNameLst>
                                      </p:cBhvr>
                                      <p:to>
                                        <p:strVal val="visible"/>
                                      </p:to>
                                    </p:set>
                                    <p:animEffect transition="in" filter="fade">
                                      <p:cBhvr>
                                        <p:cTn id="115" dur="800" decel="100000"/>
                                        <p:tgtEl>
                                          <p:spTgt spid="15364">
                                            <p:txEl>
                                              <p:pRg st="12" end="12"/>
                                            </p:txEl>
                                          </p:spTgt>
                                        </p:tgtEl>
                                      </p:cBhvr>
                                    </p:animEffect>
                                    <p:anim calcmode="lin" valueType="num">
                                      <p:cBhvr>
                                        <p:cTn id="116" dur="800" decel="100000" fill="hold"/>
                                        <p:tgtEl>
                                          <p:spTgt spid="15364">
                                            <p:txEl>
                                              <p:pRg st="12" end="12"/>
                                            </p:txEl>
                                          </p:spTgt>
                                        </p:tgtEl>
                                        <p:attrNameLst>
                                          <p:attrName>style.rotation</p:attrName>
                                        </p:attrNameLst>
                                      </p:cBhvr>
                                      <p:tavLst>
                                        <p:tav tm="0">
                                          <p:val>
                                            <p:fltVal val="-90"/>
                                          </p:val>
                                        </p:tav>
                                        <p:tav tm="100000">
                                          <p:val>
                                            <p:fltVal val="0"/>
                                          </p:val>
                                        </p:tav>
                                      </p:tavLst>
                                    </p:anim>
                                    <p:anim calcmode="lin" valueType="num">
                                      <p:cBhvr>
                                        <p:cTn id="117" dur="800" decel="100000" fill="hold"/>
                                        <p:tgtEl>
                                          <p:spTgt spid="15364">
                                            <p:txEl>
                                              <p:pRg st="12" end="12"/>
                                            </p:txEl>
                                          </p:spTgt>
                                        </p:tgtEl>
                                        <p:attrNameLst>
                                          <p:attrName>ppt_x</p:attrName>
                                        </p:attrNameLst>
                                      </p:cBhvr>
                                      <p:tavLst>
                                        <p:tav tm="0">
                                          <p:val>
                                            <p:strVal val="#ppt_x+0.4"/>
                                          </p:val>
                                        </p:tav>
                                        <p:tav tm="100000">
                                          <p:val>
                                            <p:strVal val="#ppt_x-0.05"/>
                                          </p:val>
                                        </p:tav>
                                      </p:tavLst>
                                    </p:anim>
                                    <p:anim calcmode="lin" valueType="num">
                                      <p:cBhvr>
                                        <p:cTn id="118" dur="800" decel="100000" fill="hold"/>
                                        <p:tgtEl>
                                          <p:spTgt spid="15364">
                                            <p:txEl>
                                              <p:pRg st="12" end="12"/>
                                            </p:txEl>
                                          </p:spTgt>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15364">
                                            <p:txEl>
                                              <p:pRg st="12" end="12"/>
                                            </p:txEl>
                                          </p:spTgt>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15364">
                                            <p:txEl>
                                              <p:pRg st="12" end="12"/>
                                            </p:txEl>
                                          </p:spTgt>
                                        </p:tgtEl>
                                        <p:attrNameLst>
                                          <p:attrName>ppt_y</p:attrName>
                                        </p:attrNameLst>
                                      </p:cBhvr>
                                      <p:tavLst>
                                        <p:tav tm="0">
                                          <p:val>
                                            <p:strVal val="#ppt_y+0.1"/>
                                          </p:val>
                                        </p:tav>
                                        <p:tav tm="100000">
                                          <p:val>
                                            <p:strVal val="#ppt_y"/>
                                          </p:val>
                                        </p:tav>
                                      </p:tavLst>
                                    </p:anim>
                                  </p:childTnLst>
                                </p:cTn>
                              </p:par>
                              <p:par>
                                <p:cTn id="121" presetID="30" presetClass="entr" presetSubtype="0" fill="hold" nodeType="withEffect">
                                  <p:stCondLst>
                                    <p:cond delay="0"/>
                                  </p:stCondLst>
                                  <p:childTnLst>
                                    <p:set>
                                      <p:cBhvr>
                                        <p:cTn id="122" dur="1" fill="hold">
                                          <p:stCondLst>
                                            <p:cond delay="0"/>
                                          </p:stCondLst>
                                        </p:cTn>
                                        <p:tgtEl>
                                          <p:spTgt spid="15364">
                                            <p:txEl>
                                              <p:pRg st="13" end="13"/>
                                            </p:txEl>
                                          </p:spTgt>
                                        </p:tgtEl>
                                        <p:attrNameLst>
                                          <p:attrName>style.visibility</p:attrName>
                                        </p:attrNameLst>
                                      </p:cBhvr>
                                      <p:to>
                                        <p:strVal val="visible"/>
                                      </p:to>
                                    </p:set>
                                    <p:animEffect transition="in" filter="fade">
                                      <p:cBhvr>
                                        <p:cTn id="123" dur="800" decel="100000"/>
                                        <p:tgtEl>
                                          <p:spTgt spid="15364">
                                            <p:txEl>
                                              <p:pRg st="13" end="13"/>
                                            </p:txEl>
                                          </p:spTgt>
                                        </p:tgtEl>
                                      </p:cBhvr>
                                    </p:animEffect>
                                    <p:anim calcmode="lin" valueType="num">
                                      <p:cBhvr>
                                        <p:cTn id="124" dur="800" decel="100000" fill="hold"/>
                                        <p:tgtEl>
                                          <p:spTgt spid="15364">
                                            <p:txEl>
                                              <p:pRg st="13" end="13"/>
                                            </p:txEl>
                                          </p:spTgt>
                                        </p:tgtEl>
                                        <p:attrNameLst>
                                          <p:attrName>style.rotation</p:attrName>
                                        </p:attrNameLst>
                                      </p:cBhvr>
                                      <p:tavLst>
                                        <p:tav tm="0">
                                          <p:val>
                                            <p:fltVal val="-90"/>
                                          </p:val>
                                        </p:tav>
                                        <p:tav tm="100000">
                                          <p:val>
                                            <p:fltVal val="0"/>
                                          </p:val>
                                        </p:tav>
                                      </p:tavLst>
                                    </p:anim>
                                    <p:anim calcmode="lin" valueType="num">
                                      <p:cBhvr>
                                        <p:cTn id="125" dur="800" decel="100000" fill="hold"/>
                                        <p:tgtEl>
                                          <p:spTgt spid="15364">
                                            <p:txEl>
                                              <p:pRg st="13" end="13"/>
                                            </p:txEl>
                                          </p:spTgt>
                                        </p:tgtEl>
                                        <p:attrNameLst>
                                          <p:attrName>ppt_x</p:attrName>
                                        </p:attrNameLst>
                                      </p:cBhvr>
                                      <p:tavLst>
                                        <p:tav tm="0">
                                          <p:val>
                                            <p:strVal val="#ppt_x+0.4"/>
                                          </p:val>
                                        </p:tav>
                                        <p:tav tm="100000">
                                          <p:val>
                                            <p:strVal val="#ppt_x-0.05"/>
                                          </p:val>
                                        </p:tav>
                                      </p:tavLst>
                                    </p:anim>
                                    <p:anim calcmode="lin" valueType="num">
                                      <p:cBhvr>
                                        <p:cTn id="126" dur="800" decel="100000" fill="hold"/>
                                        <p:tgtEl>
                                          <p:spTgt spid="15364">
                                            <p:txEl>
                                              <p:pRg st="13" end="13"/>
                                            </p:txEl>
                                          </p:spTgt>
                                        </p:tgtEl>
                                        <p:attrNameLst>
                                          <p:attrName>ppt_y</p:attrName>
                                        </p:attrNameLst>
                                      </p:cBhvr>
                                      <p:tavLst>
                                        <p:tav tm="0">
                                          <p:val>
                                            <p:strVal val="#ppt_y-0.4"/>
                                          </p:val>
                                        </p:tav>
                                        <p:tav tm="100000">
                                          <p:val>
                                            <p:strVal val="#ppt_y+0.1"/>
                                          </p:val>
                                        </p:tav>
                                      </p:tavLst>
                                    </p:anim>
                                    <p:anim calcmode="lin" valueType="num">
                                      <p:cBhvr>
                                        <p:cTn id="127" dur="200" accel="100000" fill="hold">
                                          <p:stCondLst>
                                            <p:cond delay="800"/>
                                          </p:stCondLst>
                                        </p:cTn>
                                        <p:tgtEl>
                                          <p:spTgt spid="15364">
                                            <p:txEl>
                                              <p:pRg st="13" end="13"/>
                                            </p:txEl>
                                          </p:spTgt>
                                        </p:tgtEl>
                                        <p:attrNameLst>
                                          <p:attrName>ppt_x</p:attrName>
                                        </p:attrNameLst>
                                      </p:cBhvr>
                                      <p:tavLst>
                                        <p:tav tm="0">
                                          <p:val>
                                            <p:strVal val="#ppt_x-0.05"/>
                                          </p:val>
                                        </p:tav>
                                        <p:tav tm="100000">
                                          <p:val>
                                            <p:strVal val="#ppt_x"/>
                                          </p:val>
                                        </p:tav>
                                      </p:tavLst>
                                    </p:anim>
                                    <p:anim calcmode="lin" valueType="num">
                                      <p:cBhvr>
                                        <p:cTn id="128" dur="200" accel="100000" fill="hold">
                                          <p:stCondLst>
                                            <p:cond delay="800"/>
                                          </p:stCondLst>
                                        </p:cTn>
                                        <p:tgtEl>
                                          <p:spTgt spid="15364">
                                            <p:txEl>
                                              <p:pRg st="13" end="13"/>
                                            </p:txEl>
                                          </p:spTgt>
                                        </p:tgtEl>
                                        <p:attrNameLst>
                                          <p:attrName>ppt_y</p:attrName>
                                        </p:attrNameLst>
                                      </p:cBhvr>
                                      <p:tavLst>
                                        <p:tav tm="0">
                                          <p:val>
                                            <p:strVal val="#ppt_y+0.1"/>
                                          </p:val>
                                        </p:tav>
                                        <p:tav tm="100000">
                                          <p:val>
                                            <p:strVal val="#ppt_y"/>
                                          </p:val>
                                        </p:tav>
                                      </p:tavLst>
                                    </p:anim>
                                  </p:childTnLst>
                                </p:cTn>
                              </p:par>
                              <p:par>
                                <p:cTn id="129" presetID="30" presetClass="entr" presetSubtype="0" fill="hold" nodeType="withEffect">
                                  <p:stCondLst>
                                    <p:cond delay="0"/>
                                  </p:stCondLst>
                                  <p:childTnLst>
                                    <p:set>
                                      <p:cBhvr>
                                        <p:cTn id="130" dur="1" fill="hold">
                                          <p:stCondLst>
                                            <p:cond delay="0"/>
                                          </p:stCondLst>
                                        </p:cTn>
                                        <p:tgtEl>
                                          <p:spTgt spid="15364">
                                            <p:txEl>
                                              <p:pRg st="14" end="14"/>
                                            </p:txEl>
                                          </p:spTgt>
                                        </p:tgtEl>
                                        <p:attrNameLst>
                                          <p:attrName>style.visibility</p:attrName>
                                        </p:attrNameLst>
                                      </p:cBhvr>
                                      <p:to>
                                        <p:strVal val="visible"/>
                                      </p:to>
                                    </p:set>
                                    <p:animEffect transition="in" filter="fade">
                                      <p:cBhvr>
                                        <p:cTn id="131" dur="800" decel="100000"/>
                                        <p:tgtEl>
                                          <p:spTgt spid="15364">
                                            <p:txEl>
                                              <p:pRg st="14" end="14"/>
                                            </p:txEl>
                                          </p:spTgt>
                                        </p:tgtEl>
                                      </p:cBhvr>
                                    </p:animEffect>
                                    <p:anim calcmode="lin" valueType="num">
                                      <p:cBhvr>
                                        <p:cTn id="132" dur="800" decel="100000" fill="hold"/>
                                        <p:tgtEl>
                                          <p:spTgt spid="15364">
                                            <p:txEl>
                                              <p:pRg st="14" end="14"/>
                                            </p:txEl>
                                          </p:spTgt>
                                        </p:tgtEl>
                                        <p:attrNameLst>
                                          <p:attrName>style.rotation</p:attrName>
                                        </p:attrNameLst>
                                      </p:cBhvr>
                                      <p:tavLst>
                                        <p:tav tm="0">
                                          <p:val>
                                            <p:fltVal val="-90"/>
                                          </p:val>
                                        </p:tav>
                                        <p:tav tm="100000">
                                          <p:val>
                                            <p:fltVal val="0"/>
                                          </p:val>
                                        </p:tav>
                                      </p:tavLst>
                                    </p:anim>
                                    <p:anim calcmode="lin" valueType="num">
                                      <p:cBhvr>
                                        <p:cTn id="133" dur="800" decel="100000" fill="hold"/>
                                        <p:tgtEl>
                                          <p:spTgt spid="15364">
                                            <p:txEl>
                                              <p:pRg st="14" end="14"/>
                                            </p:txEl>
                                          </p:spTgt>
                                        </p:tgtEl>
                                        <p:attrNameLst>
                                          <p:attrName>ppt_x</p:attrName>
                                        </p:attrNameLst>
                                      </p:cBhvr>
                                      <p:tavLst>
                                        <p:tav tm="0">
                                          <p:val>
                                            <p:strVal val="#ppt_x+0.4"/>
                                          </p:val>
                                        </p:tav>
                                        <p:tav tm="100000">
                                          <p:val>
                                            <p:strVal val="#ppt_x-0.05"/>
                                          </p:val>
                                        </p:tav>
                                      </p:tavLst>
                                    </p:anim>
                                    <p:anim calcmode="lin" valueType="num">
                                      <p:cBhvr>
                                        <p:cTn id="134" dur="800" decel="100000" fill="hold"/>
                                        <p:tgtEl>
                                          <p:spTgt spid="15364">
                                            <p:txEl>
                                              <p:pRg st="14" end="14"/>
                                            </p:txEl>
                                          </p:spTgt>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15364">
                                            <p:txEl>
                                              <p:pRg st="14" end="14"/>
                                            </p:txEl>
                                          </p:spTgt>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15364">
                                            <p:txEl>
                                              <p:pRg st="14" end="14"/>
                                            </p:txEl>
                                          </p:spTgt>
                                        </p:tgtEl>
                                        <p:attrNameLst>
                                          <p:attrName>ppt_y</p:attrName>
                                        </p:attrNameLst>
                                      </p:cBhvr>
                                      <p:tavLst>
                                        <p:tav tm="0">
                                          <p:val>
                                            <p:strVal val="#ppt_y+0.1"/>
                                          </p:val>
                                        </p:tav>
                                        <p:tav tm="100000">
                                          <p:val>
                                            <p:strVal val="#ppt_y"/>
                                          </p:val>
                                        </p:tav>
                                      </p:tavLst>
                                    </p:anim>
                                  </p:childTnLst>
                                </p:cTn>
                              </p:par>
                              <p:par>
                                <p:cTn id="137" presetID="30" presetClass="entr" presetSubtype="0" fill="hold" nodeType="withEffect">
                                  <p:stCondLst>
                                    <p:cond delay="0"/>
                                  </p:stCondLst>
                                  <p:childTnLst>
                                    <p:set>
                                      <p:cBhvr>
                                        <p:cTn id="138" dur="1" fill="hold">
                                          <p:stCondLst>
                                            <p:cond delay="0"/>
                                          </p:stCondLst>
                                        </p:cTn>
                                        <p:tgtEl>
                                          <p:spTgt spid="15364">
                                            <p:txEl>
                                              <p:pRg st="15" end="15"/>
                                            </p:txEl>
                                          </p:spTgt>
                                        </p:tgtEl>
                                        <p:attrNameLst>
                                          <p:attrName>style.visibility</p:attrName>
                                        </p:attrNameLst>
                                      </p:cBhvr>
                                      <p:to>
                                        <p:strVal val="visible"/>
                                      </p:to>
                                    </p:set>
                                    <p:animEffect transition="in" filter="fade">
                                      <p:cBhvr>
                                        <p:cTn id="139" dur="800" decel="100000"/>
                                        <p:tgtEl>
                                          <p:spTgt spid="15364">
                                            <p:txEl>
                                              <p:pRg st="15" end="15"/>
                                            </p:txEl>
                                          </p:spTgt>
                                        </p:tgtEl>
                                      </p:cBhvr>
                                    </p:animEffect>
                                    <p:anim calcmode="lin" valueType="num">
                                      <p:cBhvr>
                                        <p:cTn id="140" dur="800" decel="100000" fill="hold"/>
                                        <p:tgtEl>
                                          <p:spTgt spid="15364">
                                            <p:txEl>
                                              <p:pRg st="15" end="15"/>
                                            </p:txEl>
                                          </p:spTgt>
                                        </p:tgtEl>
                                        <p:attrNameLst>
                                          <p:attrName>style.rotation</p:attrName>
                                        </p:attrNameLst>
                                      </p:cBhvr>
                                      <p:tavLst>
                                        <p:tav tm="0">
                                          <p:val>
                                            <p:fltVal val="-90"/>
                                          </p:val>
                                        </p:tav>
                                        <p:tav tm="100000">
                                          <p:val>
                                            <p:fltVal val="0"/>
                                          </p:val>
                                        </p:tav>
                                      </p:tavLst>
                                    </p:anim>
                                    <p:anim calcmode="lin" valueType="num">
                                      <p:cBhvr>
                                        <p:cTn id="141" dur="800" decel="100000" fill="hold"/>
                                        <p:tgtEl>
                                          <p:spTgt spid="15364">
                                            <p:txEl>
                                              <p:pRg st="15" end="15"/>
                                            </p:txEl>
                                          </p:spTgt>
                                        </p:tgtEl>
                                        <p:attrNameLst>
                                          <p:attrName>ppt_x</p:attrName>
                                        </p:attrNameLst>
                                      </p:cBhvr>
                                      <p:tavLst>
                                        <p:tav tm="0">
                                          <p:val>
                                            <p:strVal val="#ppt_x+0.4"/>
                                          </p:val>
                                        </p:tav>
                                        <p:tav tm="100000">
                                          <p:val>
                                            <p:strVal val="#ppt_x-0.05"/>
                                          </p:val>
                                        </p:tav>
                                      </p:tavLst>
                                    </p:anim>
                                    <p:anim calcmode="lin" valueType="num">
                                      <p:cBhvr>
                                        <p:cTn id="142" dur="800" decel="100000" fill="hold"/>
                                        <p:tgtEl>
                                          <p:spTgt spid="15364">
                                            <p:txEl>
                                              <p:pRg st="15" end="15"/>
                                            </p:txEl>
                                          </p:spTgt>
                                        </p:tgtEl>
                                        <p:attrNameLst>
                                          <p:attrName>ppt_y</p:attrName>
                                        </p:attrNameLst>
                                      </p:cBhvr>
                                      <p:tavLst>
                                        <p:tav tm="0">
                                          <p:val>
                                            <p:strVal val="#ppt_y-0.4"/>
                                          </p:val>
                                        </p:tav>
                                        <p:tav tm="100000">
                                          <p:val>
                                            <p:strVal val="#ppt_y+0.1"/>
                                          </p:val>
                                        </p:tav>
                                      </p:tavLst>
                                    </p:anim>
                                    <p:anim calcmode="lin" valueType="num">
                                      <p:cBhvr>
                                        <p:cTn id="143" dur="200" accel="100000" fill="hold">
                                          <p:stCondLst>
                                            <p:cond delay="800"/>
                                          </p:stCondLst>
                                        </p:cTn>
                                        <p:tgtEl>
                                          <p:spTgt spid="15364">
                                            <p:txEl>
                                              <p:pRg st="15" end="15"/>
                                            </p:txEl>
                                          </p:spTgt>
                                        </p:tgtEl>
                                        <p:attrNameLst>
                                          <p:attrName>ppt_x</p:attrName>
                                        </p:attrNameLst>
                                      </p:cBhvr>
                                      <p:tavLst>
                                        <p:tav tm="0">
                                          <p:val>
                                            <p:strVal val="#ppt_x-0.05"/>
                                          </p:val>
                                        </p:tav>
                                        <p:tav tm="100000">
                                          <p:val>
                                            <p:strVal val="#ppt_x"/>
                                          </p:val>
                                        </p:tav>
                                      </p:tavLst>
                                    </p:anim>
                                    <p:anim calcmode="lin" valueType="num">
                                      <p:cBhvr>
                                        <p:cTn id="144" dur="200" accel="100000" fill="hold">
                                          <p:stCondLst>
                                            <p:cond delay="800"/>
                                          </p:stCondLst>
                                        </p:cTn>
                                        <p:tgtEl>
                                          <p:spTgt spid="15364">
                                            <p:txEl>
                                              <p:pRg st="15" end="15"/>
                                            </p:txEl>
                                          </p:spTgt>
                                        </p:tgtEl>
                                        <p:attrNameLst>
                                          <p:attrName>ppt_y</p:attrName>
                                        </p:attrNameLst>
                                      </p:cBhvr>
                                      <p:tavLst>
                                        <p:tav tm="0">
                                          <p:val>
                                            <p:strVal val="#ppt_y+0.1"/>
                                          </p:val>
                                        </p:tav>
                                        <p:tav tm="100000">
                                          <p:val>
                                            <p:strVal val="#ppt_y"/>
                                          </p:val>
                                        </p:tav>
                                      </p:tavLst>
                                    </p:anim>
                                  </p:childTnLst>
                                </p:cTn>
                              </p:par>
                              <p:par>
                                <p:cTn id="145" presetID="30" presetClass="entr" presetSubtype="0" fill="hold" nodeType="withEffect">
                                  <p:stCondLst>
                                    <p:cond delay="0"/>
                                  </p:stCondLst>
                                  <p:childTnLst>
                                    <p:set>
                                      <p:cBhvr>
                                        <p:cTn id="146" dur="1" fill="hold">
                                          <p:stCondLst>
                                            <p:cond delay="0"/>
                                          </p:stCondLst>
                                        </p:cTn>
                                        <p:tgtEl>
                                          <p:spTgt spid="15364">
                                            <p:txEl>
                                              <p:pRg st="16" end="16"/>
                                            </p:txEl>
                                          </p:spTgt>
                                        </p:tgtEl>
                                        <p:attrNameLst>
                                          <p:attrName>style.visibility</p:attrName>
                                        </p:attrNameLst>
                                      </p:cBhvr>
                                      <p:to>
                                        <p:strVal val="visible"/>
                                      </p:to>
                                    </p:set>
                                    <p:animEffect transition="in" filter="fade">
                                      <p:cBhvr>
                                        <p:cTn id="147" dur="800" decel="100000"/>
                                        <p:tgtEl>
                                          <p:spTgt spid="15364">
                                            <p:txEl>
                                              <p:pRg st="16" end="16"/>
                                            </p:txEl>
                                          </p:spTgt>
                                        </p:tgtEl>
                                      </p:cBhvr>
                                    </p:animEffect>
                                    <p:anim calcmode="lin" valueType="num">
                                      <p:cBhvr>
                                        <p:cTn id="148" dur="800" decel="100000" fill="hold"/>
                                        <p:tgtEl>
                                          <p:spTgt spid="15364">
                                            <p:txEl>
                                              <p:pRg st="16" end="16"/>
                                            </p:txEl>
                                          </p:spTgt>
                                        </p:tgtEl>
                                        <p:attrNameLst>
                                          <p:attrName>style.rotation</p:attrName>
                                        </p:attrNameLst>
                                      </p:cBhvr>
                                      <p:tavLst>
                                        <p:tav tm="0">
                                          <p:val>
                                            <p:fltVal val="-90"/>
                                          </p:val>
                                        </p:tav>
                                        <p:tav tm="100000">
                                          <p:val>
                                            <p:fltVal val="0"/>
                                          </p:val>
                                        </p:tav>
                                      </p:tavLst>
                                    </p:anim>
                                    <p:anim calcmode="lin" valueType="num">
                                      <p:cBhvr>
                                        <p:cTn id="149" dur="800" decel="100000" fill="hold"/>
                                        <p:tgtEl>
                                          <p:spTgt spid="15364">
                                            <p:txEl>
                                              <p:pRg st="16" end="16"/>
                                            </p:txEl>
                                          </p:spTgt>
                                        </p:tgtEl>
                                        <p:attrNameLst>
                                          <p:attrName>ppt_x</p:attrName>
                                        </p:attrNameLst>
                                      </p:cBhvr>
                                      <p:tavLst>
                                        <p:tav tm="0">
                                          <p:val>
                                            <p:strVal val="#ppt_x+0.4"/>
                                          </p:val>
                                        </p:tav>
                                        <p:tav tm="100000">
                                          <p:val>
                                            <p:strVal val="#ppt_x-0.05"/>
                                          </p:val>
                                        </p:tav>
                                      </p:tavLst>
                                    </p:anim>
                                    <p:anim calcmode="lin" valueType="num">
                                      <p:cBhvr>
                                        <p:cTn id="150" dur="800" decel="100000" fill="hold"/>
                                        <p:tgtEl>
                                          <p:spTgt spid="15364">
                                            <p:txEl>
                                              <p:pRg st="16" end="16"/>
                                            </p:txEl>
                                          </p:spTgt>
                                        </p:tgtEl>
                                        <p:attrNameLst>
                                          <p:attrName>ppt_y</p:attrName>
                                        </p:attrNameLst>
                                      </p:cBhvr>
                                      <p:tavLst>
                                        <p:tav tm="0">
                                          <p:val>
                                            <p:strVal val="#ppt_y-0.4"/>
                                          </p:val>
                                        </p:tav>
                                        <p:tav tm="100000">
                                          <p:val>
                                            <p:strVal val="#ppt_y+0.1"/>
                                          </p:val>
                                        </p:tav>
                                      </p:tavLst>
                                    </p:anim>
                                    <p:anim calcmode="lin" valueType="num">
                                      <p:cBhvr>
                                        <p:cTn id="151" dur="200" accel="100000" fill="hold">
                                          <p:stCondLst>
                                            <p:cond delay="800"/>
                                          </p:stCondLst>
                                        </p:cTn>
                                        <p:tgtEl>
                                          <p:spTgt spid="15364">
                                            <p:txEl>
                                              <p:pRg st="16" end="16"/>
                                            </p:txEl>
                                          </p:spTgt>
                                        </p:tgtEl>
                                        <p:attrNameLst>
                                          <p:attrName>ppt_x</p:attrName>
                                        </p:attrNameLst>
                                      </p:cBhvr>
                                      <p:tavLst>
                                        <p:tav tm="0">
                                          <p:val>
                                            <p:strVal val="#ppt_x-0.05"/>
                                          </p:val>
                                        </p:tav>
                                        <p:tav tm="100000">
                                          <p:val>
                                            <p:strVal val="#ppt_x"/>
                                          </p:val>
                                        </p:tav>
                                      </p:tavLst>
                                    </p:anim>
                                    <p:anim calcmode="lin" valueType="num">
                                      <p:cBhvr>
                                        <p:cTn id="152" dur="200" accel="100000" fill="hold">
                                          <p:stCondLst>
                                            <p:cond delay="800"/>
                                          </p:stCondLst>
                                        </p:cTn>
                                        <p:tgtEl>
                                          <p:spTgt spid="15364">
                                            <p:txEl>
                                              <p:pRg st="16" end="16"/>
                                            </p:txEl>
                                          </p:spTgt>
                                        </p:tgtEl>
                                        <p:attrNameLst>
                                          <p:attrName>ppt_y</p:attrName>
                                        </p:attrNameLst>
                                      </p:cBhvr>
                                      <p:tavLst>
                                        <p:tav tm="0">
                                          <p:val>
                                            <p:strVal val="#ppt_y+0.1"/>
                                          </p:val>
                                        </p:tav>
                                        <p:tav tm="100000">
                                          <p:val>
                                            <p:strVal val="#ppt_y"/>
                                          </p:val>
                                        </p:tav>
                                      </p:tavLst>
                                    </p:anim>
                                  </p:childTnLst>
                                </p:cTn>
                              </p:par>
                              <p:par>
                                <p:cTn id="153" presetID="30" presetClass="entr" presetSubtype="0" fill="hold" nodeType="withEffect">
                                  <p:stCondLst>
                                    <p:cond delay="0"/>
                                  </p:stCondLst>
                                  <p:childTnLst>
                                    <p:set>
                                      <p:cBhvr>
                                        <p:cTn id="154" dur="1" fill="hold">
                                          <p:stCondLst>
                                            <p:cond delay="0"/>
                                          </p:stCondLst>
                                        </p:cTn>
                                        <p:tgtEl>
                                          <p:spTgt spid="15364">
                                            <p:txEl>
                                              <p:pRg st="17" end="17"/>
                                            </p:txEl>
                                          </p:spTgt>
                                        </p:tgtEl>
                                        <p:attrNameLst>
                                          <p:attrName>style.visibility</p:attrName>
                                        </p:attrNameLst>
                                      </p:cBhvr>
                                      <p:to>
                                        <p:strVal val="visible"/>
                                      </p:to>
                                    </p:set>
                                    <p:animEffect transition="in" filter="fade">
                                      <p:cBhvr>
                                        <p:cTn id="155" dur="800" decel="100000"/>
                                        <p:tgtEl>
                                          <p:spTgt spid="15364">
                                            <p:txEl>
                                              <p:pRg st="17" end="17"/>
                                            </p:txEl>
                                          </p:spTgt>
                                        </p:tgtEl>
                                      </p:cBhvr>
                                    </p:animEffect>
                                    <p:anim calcmode="lin" valueType="num">
                                      <p:cBhvr>
                                        <p:cTn id="156" dur="800" decel="100000" fill="hold"/>
                                        <p:tgtEl>
                                          <p:spTgt spid="15364">
                                            <p:txEl>
                                              <p:pRg st="17" end="17"/>
                                            </p:txEl>
                                          </p:spTgt>
                                        </p:tgtEl>
                                        <p:attrNameLst>
                                          <p:attrName>style.rotation</p:attrName>
                                        </p:attrNameLst>
                                      </p:cBhvr>
                                      <p:tavLst>
                                        <p:tav tm="0">
                                          <p:val>
                                            <p:fltVal val="-90"/>
                                          </p:val>
                                        </p:tav>
                                        <p:tav tm="100000">
                                          <p:val>
                                            <p:fltVal val="0"/>
                                          </p:val>
                                        </p:tav>
                                      </p:tavLst>
                                    </p:anim>
                                    <p:anim calcmode="lin" valueType="num">
                                      <p:cBhvr>
                                        <p:cTn id="157" dur="800" decel="100000" fill="hold"/>
                                        <p:tgtEl>
                                          <p:spTgt spid="15364">
                                            <p:txEl>
                                              <p:pRg st="17" end="17"/>
                                            </p:txEl>
                                          </p:spTgt>
                                        </p:tgtEl>
                                        <p:attrNameLst>
                                          <p:attrName>ppt_x</p:attrName>
                                        </p:attrNameLst>
                                      </p:cBhvr>
                                      <p:tavLst>
                                        <p:tav tm="0">
                                          <p:val>
                                            <p:strVal val="#ppt_x+0.4"/>
                                          </p:val>
                                        </p:tav>
                                        <p:tav tm="100000">
                                          <p:val>
                                            <p:strVal val="#ppt_x-0.05"/>
                                          </p:val>
                                        </p:tav>
                                      </p:tavLst>
                                    </p:anim>
                                    <p:anim calcmode="lin" valueType="num">
                                      <p:cBhvr>
                                        <p:cTn id="158" dur="800" decel="100000" fill="hold"/>
                                        <p:tgtEl>
                                          <p:spTgt spid="15364">
                                            <p:txEl>
                                              <p:pRg st="17" end="17"/>
                                            </p:txEl>
                                          </p:spTgt>
                                        </p:tgtEl>
                                        <p:attrNameLst>
                                          <p:attrName>ppt_y</p:attrName>
                                        </p:attrNameLst>
                                      </p:cBhvr>
                                      <p:tavLst>
                                        <p:tav tm="0">
                                          <p:val>
                                            <p:strVal val="#ppt_y-0.4"/>
                                          </p:val>
                                        </p:tav>
                                        <p:tav tm="100000">
                                          <p:val>
                                            <p:strVal val="#ppt_y+0.1"/>
                                          </p:val>
                                        </p:tav>
                                      </p:tavLst>
                                    </p:anim>
                                    <p:anim calcmode="lin" valueType="num">
                                      <p:cBhvr>
                                        <p:cTn id="159" dur="200" accel="100000" fill="hold">
                                          <p:stCondLst>
                                            <p:cond delay="800"/>
                                          </p:stCondLst>
                                        </p:cTn>
                                        <p:tgtEl>
                                          <p:spTgt spid="15364">
                                            <p:txEl>
                                              <p:pRg st="17" end="17"/>
                                            </p:txEl>
                                          </p:spTgt>
                                        </p:tgtEl>
                                        <p:attrNameLst>
                                          <p:attrName>ppt_x</p:attrName>
                                        </p:attrNameLst>
                                      </p:cBhvr>
                                      <p:tavLst>
                                        <p:tav tm="0">
                                          <p:val>
                                            <p:strVal val="#ppt_x-0.05"/>
                                          </p:val>
                                        </p:tav>
                                        <p:tav tm="100000">
                                          <p:val>
                                            <p:strVal val="#ppt_x"/>
                                          </p:val>
                                        </p:tav>
                                      </p:tavLst>
                                    </p:anim>
                                    <p:anim calcmode="lin" valueType="num">
                                      <p:cBhvr>
                                        <p:cTn id="160" dur="200" accel="100000" fill="hold">
                                          <p:stCondLst>
                                            <p:cond delay="800"/>
                                          </p:stCondLst>
                                        </p:cTn>
                                        <p:tgtEl>
                                          <p:spTgt spid="15364">
                                            <p:txEl>
                                              <p:pRg st="17" end="17"/>
                                            </p:txEl>
                                          </p:spTgt>
                                        </p:tgtEl>
                                        <p:attrNameLst>
                                          <p:attrName>ppt_y</p:attrName>
                                        </p:attrNameLst>
                                      </p:cBhvr>
                                      <p:tavLst>
                                        <p:tav tm="0">
                                          <p:val>
                                            <p:strVal val="#ppt_y+0.1"/>
                                          </p:val>
                                        </p:tav>
                                        <p:tav tm="100000">
                                          <p:val>
                                            <p:strVal val="#ppt_y"/>
                                          </p:val>
                                        </p:tav>
                                      </p:tavLst>
                                    </p:anim>
                                  </p:childTnLst>
                                </p:cTn>
                              </p:par>
                              <p:par>
                                <p:cTn id="161" presetID="30" presetClass="entr" presetSubtype="0" fill="hold" nodeType="withEffect">
                                  <p:stCondLst>
                                    <p:cond delay="0"/>
                                  </p:stCondLst>
                                  <p:childTnLst>
                                    <p:set>
                                      <p:cBhvr>
                                        <p:cTn id="162" dur="1" fill="hold">
                                          <p:stCondLst>
                                            <p:cond delay="0"/>
                                          </p:stCondLst>
                                        </p:cTn>
                                        <p:tgtEl>
                                          <p:spTgt spid="15364">
                                            <p:txEl>
                                              <p:pRg st="18" end="18"/>
                                            </p:txEl>
                                          </p:spTgt>
                                        </p:tgtEl>
                                        <p:attrNameLst>
                                          <p:attrName>style.visibility</p:attrName>
                                        </p:attrNameLst>
                                      </p:cBhvr>
                                      <p:to>
                                        <p:strVal val="visible"/>
                                      </p:to>
                                    </p:set>
                                    <p:animEffect transition="in" filter="fade">
                                      <p:cBhvr>
                                        <p:cTn id="163" dur="800" decel="100000"/>
                                        <p:tgtEl>
                                          <p:spTgt spid="15364">
                                            <p:txEl>
                                              <p:pRg st="18" end="18"/>
                                            </p:txEl>
                                          </p:spTgt>
                                        </p:tgtEl>
                                      </p:cBhvr>
                                    </p:animEffect>
                                    <p:anim calcmode="lin" valueType="num">
                                      <p:cBhvr>
                                        <p:cTn id="164" dur="800" decel="100000" fill="hold"/>
                                        <p:tgtEl>
                                          <p:spTgt spid="15364">
                                            <p:txEl>
                                              <p:pRg st="18" end="18"/>
                                            </p:txEl>
                                          </p:spTgt>
                                        </p:tgtEl>
                                        <p:attrNameLst>
                                          <p:attrName>style.rotation</p:attrName>
                                        </p:attrNameLst>
                                      </p:cBhvr>
                                      <p:tavLst>
                                        <p:tav tm="0">
                                          <p:val>
                                            <p:fltVal val="-90"/>
                                          </p:val>
                                        </p:tav>
                                        <p:tav tm="100000">
                                          <p:val>
                                            <p:fltVal val="0"/>
                                          </p:val>
                                        </p:tav>
                                      </p:tavLst>
                                    </p:anim>
                                    <p:anim calcmode="lin" valueType="num">
                                      <p:cBhvr>
                                        <p:cTn id="165" dur="800" decel="100000" fill="hold"/>
                                        <p:tgtEl>
                                          <p:spTgt spid="15364">
                                            <p:txEl>
                                              <p:pRg st="18" end="18"/>
                                            </p:txEl>
                                          </p:spTgt>
                                        </p:tgtEl>
                                        <p:attrNameLst>
                                          <p:attrName>ppt_x</p:attrName>
                                        </p:attrNameLst>
                                      </p:cBhvr>
                                      <p:tavLst>
                                        <p:tav tm="0">
                                          <p:val>
                                            <p:strVal val="#ppt_x+0.4"/>
                                          </p:val>
                                        </p:tav>
                                        <p:tav tm="100000">
                                          <p:val>
                                            <p:strVal val="#ppt_x-0.05"/>
                                          </p:val>
                                        </p:tav>
                                      </p:tavLst>
                                    </p:anim>
                                    <p:anim calcmode="lin" valueType="num">
                                      <p:cBhvr>
                                        <p:cTn id="166" dur="800" decel="100000" fill="hold"/>
                                        <p:tgtEl>
                                          <p:spTgt spid="15364">
                                            <p:txEl>
                                              <p:pRg st="18" end="18"/>
                                            </p:txEl>
                                          </p:spTgt>
                                        </p:tgtEl>
                                        <p:attrNameLst>
                                          <p:attrName>ppt_y</p:attrName>
                                        </p:attrNameLst>
                                      </p:cBhvr>
                                      <p:tavLst>
                                        <p:tav tm="0">
                                          <p:val>
                                            <p:strVal val="#ppt_y-0.4"/>
                                          </p:val>
                                        </p:tav>
                                        <p:tav tm="100000">
                                          <p:val>
                                            <p:strVal val="#ppt_y+0.1"/>
                                          </p:val>
                                        </p:tav>
                                      </p:tavLst>
                                    </p:anim>
                                    <p:anim calcmode="lin" valueType="num">
                                      <p:cBhvr>
                                        <p:cTn id="167" dur="200" accel="100000" fill="hold">
                                          <p:stCondLst>
                                            <p:cond delay="800"/>
                                          </p:stCondLst>
                                        </p:cTn>
                                        <p:tgtEl>
                                          <p:spTgt spid="15364">
                                            <p:txEl>
                                              <p:pRg st="18" end="18"/>
                                            </p:txEl>
                                          </p:spTgt>
                                        </p:tgtEl>
                                        <p:attrNameLst>
                                          <p:attrName>ppt_x</p:attrName>
                                        </p:attrNameLst>
                                      </p:cBhvr>
                                      <p:tavLst>
                                        <p:tav tm="0">
                                          <p:val>
                                            <p:strVal val="#ppt_x-0.05"/>
                                          </p:val>
                                        </p:tav>
                                        <p:tav tm="100000">
                                          <p:val>
                                            <p:strVal val="#ppt_x"/>
                                          </p:val>
                                        </p:tav>
                                      </p:tavLst>
                                    </p:anim>
                                    <p:anim calcmode="lin" valueType="num">
                                      <p:cBhvr>
                                        <p:cTn id="168" dur="200" accel="100000" fill="hold">
                                          <p:stCondLst>
                                            <p:cond delay="800"/>
                                          </p:stCondLst>
                                        </p:cTn>
                                        <p:tgtEl>
                                          <p:spTgt spid="15364">
                                            <p:txEl>
                                              <p:pRg st="18" end="1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HP\Desktop\الناقد والعبقري للأستاذ عبد الرزاق\qa44-a97ac876a1.jpg"/>
          <p:cNvPicPr>
            <a:picLocks noChangeAspect="1" noChangeArrowheads="1"/>
          </p:cNvPicPr>
          <p:nvPr/>
        </p:nvPicPr>
        <p:blipFill>
          <a:blip r:embed="rId2" cstate="print"/>
          <a:srcRect/>
          <a:stretch>
            <a:fillRect/>
          </a:stretch>
        </p:blipFill>
        <p:spPr bwMode="auto">
          <a:xfrm>
            <a:off x="0" y="-24"/>
            <a:ext cx="9144000" cy="6858024"/>
          </a:xfrm>
          <a:prstGeom prst="rect">
            <a:avLst/>
          </a:prstGeom>
          <a:noFill/>
        </p:spPr>
      </p:pic>
      <p:sp>
        <p:nvSpPr>
          <p:cNvPr id="16385" name="Rectangle 1"/>
          <p:cNvSpPr>
            <a:spLocks noChangeArrowheads="1"/>
          </p:cNvSpPr>
          <p:nvPr/>
        </p:nvSpPr>
        <p:spPr bwMode="auto">
          <a:xfrm>
            <a:off x="214282" y="571480"/>
            <a:ext cx="8429652"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اسأل الطلبة ليناقشوا طرق عدة في استخدام طرق ترتيب مهارات التفكير في المدرسة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مصادر </a:t>
            </a:r>
            <a:r>
              <a:rPr kumimoji="0" lang="ar-SA" sz="2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اضافية</a:t>
            </a: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3"/>
              </a:rPr>
              <a:t>www.studygs.net/crtthk.hot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4"/>
              </a:rPr>
              <a:t>www.thinkfinity.org/studenthome.aspx</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lumMod val="50000"/>
                    <a:lumOff val="50000"/>
                  </a:schemeClr>
                </a:solidFill>
                <a:effectLst/>
                <a:latin typeface="Arial" pitchFamily="34" charset="0"/>
                <a:ea typeface="Calibri" pitchFamily="34" charset="0"/>
                <a:cs typeface="Arial" pitchFamily="34" charset="0"/>
              </a:rPr>
              <a:t>نطاق النشاطات :</a:t>
            </a:r>
            <a:endParaRPr kumimoji="0" lang="en-US" b="1" i="0" u="none" strike="noStrike" cap="none" normalizeH="0" baseline="0" dirty="0" smtClean="0">
              <a:ln>
                <a:noFill/>
              </a:ln>
              <a:solidFill>
                <a:schemeClr val="tx1">
                  <a:lumMod val="50000"/>
                  <a:lumOff val="5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اكتشف الموقع أعلاه وأكمل النشاطات لتحسن طرق ترتيب مهارات التفكير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lumMod val="50000"/>
                    <a:lumOff val="50000"/>
                  </a:schemeClr>
                </a:solidFill>
                <a:effectLst/>
                <a:latin typeface="Arial" pitchFamily="34" charset="0"/>
                <a:ea typeface="Calibri" pitchFamily="34" charset="0"/>
                <a:cs typeface="Arial" pitchFamily="34" charset="0"/>
              </a:rPr>
              <a:t>المهنة :</a:t>
            </a:r>
            <a:endParaRPr kumimoji="0" lang="en-US" b="1" i="0" u="none" strike="noStrike" cap="none" normalizeH="0" baseline="0" dirty="0" smtClean="0">
              <a:ln>
                <a:noFill/>
              </a:ln>
              <a:solidFill>
                <a:schemeClr val="tx1">
                  <a:lumMod val="50000"/>
                  <a:lumOff val="5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لا يوجد نشاطات هذا الأسبوع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ورقة عمل مهارات التفكير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التعليمات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ناقش مع فريقك أي مهارات التفكير استخدمت في تدريبات الاختراعات </a:t>
            </a:r>
            <a:endParaRPr kumimoji="0" lang="ar-SA" sz="44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nvGraphicFramePr>
        <p:xfrm>
          <a:off x="0" y="4096512"/>
          <a:ext cx="9143997" cy="3114040"/>
        </p:xfrm>
        <a:graphic>
          <a:graphicData uri="http://schemas.openxmlformats.org/drawingml/2006/table">
            <a:tbl>
              <a:tblPr rtl="1">
                <a:effectLst>
                  <a:innerShdw blurRad="114300">
                    <a:prstClr val="black"/>
                  </a:innerShdw>
                </a:effectLst>
                <a:tableStyleId>{74C1A8A3-306A-4EB7-A6B1-4F7E0EB9C5D6}</a:tableStyleId>
              </a:tblPr>
              <a:tblGrid>
                <a:gridCol w="1269698"/>
                <a:gridCol w="1410650"/>
                <a:gridCol w="1922132"/>
                <a:gridCol w="1769732"/>
                <a:gridCol w="1416358"/>
                <a:gridCol w="1355427"/>
              </a:tblGrid>
              <a:tr h="841323">
                <a:tc>
                  <a:txBody>
                    <a:bodyPr/>
                    <a:lstStyle/>
                    <a:p>
                      <a:pPr marL="457200" algn="r" rtl="1">
                        <a:lnSpc>
                          <a:spcPct val="115000"/>
                        </a:lnSpc>
                        <a:spcAft>
                          <a:spcPts val="0"/>
                        </a:spcAft>
                      </a:pPr>
                      <a:r>
                        <a:rPr lang="ar-SA" sz="1800" dirty="0"/>
                        <a:t>المعرفة</a:t>
                      </a:r>
                      <a:endParaRPr lang="en-US" sz="2000" dirty="0"/>
                    </a:p>
                    <a:p>
                      <a:pPr marL="457200" algn="r" rtl="1">
                        <a:lnSpc>
                          <a:spcPct val="115000"/>
                        </a:lnSpc>
                        <a:spcAft>
                          <a:spcPts val="0"/>
                        </a:spcAft>
                      </a:pPr>
                      <a:r>
                        <a:rPr lang="en-US" sz="1800" dirty="0" smtClean="0"/>
                        <a:t>Knowledge</a:t>
                      </a:r>
                      <a:r>
                        <a:rPr lang="ar-SA" sz="1800" dirty="0" smtClean="0"/>
                        <a:t>-</a:t>
                      </a:r>
                      <a:endParaRPr lang="en-US" sz="2000" b="1" dirty="0">
                        <a:latin typeface="Calibri"/>
                        <a:ea typeface="Calibri"/>
                        <a:cs typeface="Arial"/>
                      </a:endParaRPr>
                    </a:p>
                  </a:txBody>
                  <a:tcPr marL="65159" marR="65159" marT="0" marB="0">
                    <a:lnL>
                      <a:noFill/>
                    </a:lnL>
                    <a:lnR>
                      <a:noFill/>
                    </a:lnR>
                    <a:lnT w="25400" cmpd="sng">
                      <a:noFill/>
                    </a:lnT>
                    <a:lnB>
                      <a:noFill/>
                    </a:lnB>
                    <a:lnTlToBr w="12700" cmpd="sng">
                      <a:noFill/>
                      <a:prstDash val="solid"/>
                    </a:lnTlToBr>
                    <a:lnBlToTr w="12700" cmpd="sng">
                      <a:noFill/>
                      <a:prstDash val="solid"/>
                    </a:lnBlToTr>
                    <a:cell3D prstMaterial="dkEdge">
                      <a:bevel w="77470" h="12700" prst="softRound"/>
                      <a:lightRig rig="flood" dir="t"/>
                    </a:cell3D>
                    <a:solidFill>
                      <a:schemeClr val="lt1"/>
                    </a:solidFill>
                  </a:tcPr>
                </a:tc>
                <a:tc>
                  <a:txBody>
                    <a:bodyPr/>
                    <a:lstStyle/>
                    <a:p>
                      <a:pPr marL="457200" algn="r" rtl="1">
                        <a:lnSpc>
                          <a:spcPct val="115000"/>
                        </a:lnSpc>
                        <a:spcAft>
                          <a:spcPts val="0"/>
                        </a:spcAft>
                      </a:pPr>
                      <a:r>
                        <a:rPr lang="ar-SA" sz="1800" dirty="0"/>
                        <a:t>الفهم </a:t>
                      </a:r>
                      <a:endParaRPr lang="en-US" sz="2000" dirty="0"/>
                    </a:p>
                    <a:p>
                      <a:pPr marL="457200" algn="r" rtl="1">
                        <a:lnSpc>
                          <a:spcPct val="115000"/>
                        </a:lnSpc>
                        <a:spcAft>
                          <a:spcPts val="0"/>
                        </a:spcAft>
                      </a:pPr>
                      <a:r>
                        <a:rPr lang="en-US" sz="1800" dirty="0" smtClean="0"/>
                        <a:t>Comprehension</a:t>
                      </a:r>
                      <a:r>
                        <a:rPr lang="ar-SA" sz="1800" dirty="0" smtClean="0"/>
                        <a:t>-</a:t>
                      </a:r>
                      <a:endParaRPr lang="en-US" sz="2000" b="1" dirty="0">
                        <a:latin typeface="Calibri"/>
                        <a:ea typeface="Calibri"/>
                        <a:cs typeface="Arial"/>
                      </a:endParaRPr>
                    </a:p>
                  </a:txBody>
                  <a:tcPr marL="65159" marR="65159" marT="0" marB="0">
                    <a:lnL>
                      <a:noFill/>
                    </a:lnL>
                    <a:lnR>
                      <a:noFill/>
                    </a:lnR>
                    <a:lnT w="25400" cmpd="sng">
                      <a:noFill/>
                    </a:lnT>
                    <a:lnB>
                      <a:noFill/>
                    </a:lnB>
                    <a:lnTlToBr w="12700" cmpd="sng">
                      <a:noFill/>
                      <a:prstDash val="solid"/>
                    </a:lnTlToBr>
                    <a:lnBlToTr w="12700" cmpd="sng">
                      <a:noFill/>
                      <a:prstDash val="solid"/>
                    </a:lnBlToTr>
                    <a:cell3D prstMaterial="dkEdge">
                      <a:bevel w="77470" h="12700" prst="softRound"/>
                      <a:lightRig rig="flood" dir="t"/>
                    </a:cell3D>
                    <a:solidFill>
                      <a:schemeClr val="lt1"/>
                    </a:solidFill>
                  </a:tcPr>
                </a:tc>
                <a:tc>
                  <a:txBody>
                    <a:bodyPr/>
                    <a:lstStyle/>
                    <a:p>
                      <a:pPr marL="457200" algn="r" rtl="1">
                        <a:lnSpc>
                          <a:spcPct val="115000"/>
                        </a:lnSpc>
                        <a:spcAft>
                          <a:spcPts val="0"/>
                        </a:spcAft>
                      </a:pPr>
                      <a:r>
                        <a:rPr lang="ar-SA" sz="1800" dirty="0"/>
                        <a:t>التطبيق</a:t>
                      </a:r>
                      <a:endParaRPr lang="en-US" sz="2000" dirty="0"/>
                    </a:p>
                    <a:p>
                      <a:pPr marL="457200" algn="r" rtl="1">
                        <a:lnSpc>
                          <a:spcPct val="115000"/>
                        </a:lnSpc>
                        <a:spcAft>
                          <a:spcPts val="0"/>
                        </a:spcAft>
                      </a:pPr>
                      <a:r>
                        <a:rPr lang="en-US" sz="1800" dirty="0"/>
                        <a:t>Application</a:t>
                      </a:r>
                      <a:endParaRPr lang="en-US" sz="2000" b="1" dirty="0">
                        <a:latin typeface="Calibri"/>
                        <a:ea typeface="Calibri"/>
                        <a:cs typeface="Arial"/>
                      </a:endParaRPr>
                    </a:p>
                  </a:txBody>
                  <a:tcPr marL="65159" marR="65159" marT="0" marB="0">
                    <a:lnL>
                      <a:noFill/>
                    </a:lnL>
                    <a:lnR>
                      <a:noFill/>
                    </a:lnR>
                    <a:lnT w="25400" cmpd="sng">
                      <a:noFill/>
                    </a:lnT>
                    <a:lnB>
                      <a:noFill/>
                    </a:lnB>
                    <a:lnTlToBr w="12700" cmpd="sng">
                      <a:noFill/>
                      <a:prstDash val="solid"/>
                    </a:lnTlToBr>
                    <a:lnBlToTr w="12700" cmpd="sng">
                      <a:noFill/>
                      <a:prstDash val="solid"/>
                    </a:lnBlToTr>
                    <a:cell3D prstMaterial="dkEdge">
                      <a:bevel w="77470" h="12700" prst="softRound"/>
                      <a:lightRig rig="flood" dir="t"/>
                    </a:cell3D>
                    <a:solidFill>
                      <a:schemeClr val="lt1"/>
                    </a:solidFill>
                  </a:tcPr>
                </a:tc>
                <a:tc>
                  <a:txBody>
                    <a:bodyPr/>
                    <a:lstStyle/>
                    <a:p>
                      <a:pPr marL="457200" algn="r" rtl="1">
                        <a:lnSpc>
                          <a:spcPct val="115000"/>
                        </a:lnSpc>
                        <a:spcAft>
                          <a:spcPts val="0"/>
                        </a:spcAft>
                      </a:pPr>
                      <a:r>
                        <a:rPr lang="ar-SA" sz="1800" dirty="0"/>
                        <a:t>التحليل</a:t>
                      </a:r>
                      <a:endParaRPr lang="en-US" sz="2000" dirty="0"/>
                    </a:p>
                    <a:p>
                      <a:pPr marL="457200" algn="r" rtl="1">
                        <a:lnSpc>
                          <a:spcPct val="115000"/>
                        </a:lnSpc>
                        <a:spcAft>
                          <a:spcPts val="0"/>
                        </a:spcAft>
                      </a:pPr>
                      <a:r>
                        <a:rPr lang="en-US" sz="1800" dirty="0"/>
                        <a:t>Analysis</a:t>
                      </a:r>
                      <a:endParaRPr lang="en-US" sz="2000" b="1" dirty="0">
                        <a:latin typeface="Calibri"/>
                        <a:ea typeface="Calibri"/>
                        <a:cs typeface="Arial"/>
                      </a:endParaRPr>
                    </a:p>
                  </a:txBody>
                  <a:tcPr marL="65159" marR="65159" marT="0" marB="0">
                    <a:lnL>
                      <a:noFill/>
                    </a:lnL>
                    <a:lnR>
                      <a:noFill/>
                    </a:lnR>
                    <a:lnT w="25400" cmpd="sng">
                      <a:noFill/>
                    </a:lnT>
                    <a:lnB>
                      <a:noFill/>
                    </a:lnB>
                    <a:lnTlToBr w="12700" cmpd="sng">
                      <a:noFill/>
                      <a:prstDash val="solid"/>
                    </a:lnTlToBr>
                    <a:lnBlToTr w="12700" cmpd="sng">
                      <a:noFill/>
                      <a:prstDash val="solid"/>
                    </a:lnBlToTr>
                    <a:cell3D prstMaterial="dkEdge">
                      <a:bevel w="77470" h="12700" prst="softRound"/>
                      <a:lightRig rig="flood" dir="t"/>
                    </a:cell3D>
                    <a:solidFill>
                      <a:schemeClr val="lt1"/>
                    </a:solidFill>
                  </a:tcPr>
                </a:tc>
                <a:tc>
                  <a:txBody>
                    <a:bodyPr/>
                    <a:lstStyle/>
                    <a:p>
                      <a:pPr marL="457200" algn="r" rtl="1">
                        <a:lnSpc>
                          <a:spcPct val="115000"/>
                        </a:lnSpc>
                        <a:spcAft>
                          <a:spcPts val="0"/>
                        </a:spcAft>
                      </a:pPr>
                      <a:r>
                        <a:rPr lang="ar-SA" sz="1800" dirty="0"/>
                        <a:t>التركيب</a:t>
                      </a:r>
                      <a:endParaRPr lang="en-US" sz="2000" dirty="0"/>
                    </a:p>
                    <a:p>
                      <a:pPr marL="457200" algn="r" rtl="1">
                        <a:lnSpc>
                          <a:spcPct val="115000"/>
                        </a:lnSpc>
                        <a:spcAft>
                          <a:spcPts val="0"/>
                        </a:spcAft>
                      </a:pPr>
                      <a:r>
                        <a:rPr lang="en-US" sz="1800" dirty="0"/>
                        <a:t>Synthesis</a:t>
                      </a:r>
                      <a:endParaRPr lang="en-US" sz="2000" b="1" dirty="0">
                        <a:latin typeface="Calibri"/>
                        <a:ea typeface="Calibri"/>
                        <a:cs typeface="Arial"/>
                      </a:endParaRPr>
                    </a:p>
                  </a:txBody>
                  <a:tcPr marL="65159" marR="65159" marT="0" marB="0">
                    <a:lnL>
                      <a:noFill/>
                    </a:lnL>
                    <a:lnR>
                      <a:noFill/>
                    </a:lnR>
                    <a:lnT w="25400" cmpd="sng">
                      <a:noFill/>
                    </a:lnT>
                    <a:lnB>
                      <a:noFill/>
                    </a:lnB>
                    <a:lnTlToBr w="12700" cmpd="sng">
                      <a:noFill/>
                      <a:prstDash val="solid"/>
                    </a:lnTlToBr>
                    <a:lnBlToTr w="12700" cmpd="sng">
                      <a:noFill/>
                      <a:prstDash val="solid"/>
                    </a:lnBlToTr>
                    <a:cell3D prstMaterial="dkEdge">
                      <a:bevel w="77470" h="12700" prst="softRound"/>
                      <a:lightRig rig="flood" dir="t"/>
                    </a:cell3D>
                    <a:solidFill>
                      <a:schemeClr val="lt1"/>
                    </a:solidFill>
                  </a:tcPr>
                </a:tc>
                <a:tc>
                  <a:txBody>
                    <a:bodyPr/>
                    <a:lstStyle/>
                    <a:p>
                      <a:pPr marL="457200" algn="r" rtl="1">
                        <a:lnSpc>
                          <a:spcPct val="115000"/>
                        </a:lnSpc>
                        <a:spcAft>
                          <a:spcPts val="0"/>
                        </a:spcAft>
                      </a:pPr>
                      <a:r>
                        <a:rPr lang="ar-SA" sz="1800" dirty="0"/>
                        <a:t>التقييم</a:t>
                      </a:r>
                      <a:endParaRPr lang="en-US" sz="2000" dirty="0"/>
                    </a:p>
                    <a:p>
                      <a:pPr marL="457200" algn="r" rtl="1">
                        <a:lnSpc>
                          <a:spcPct val="115000"/>
                        </a:lnSpc>
                        <a:spcAft>
                          <a:spcPts val="0"/>
                        </a:spcAft>
                      </a:pPr>
                      <a:r>
                        <a:rPr lang="en-US" sz="1800" dirty="0" smtClean="0"/>
                        <a:t>Evaluation</a:t>
                      </a:r>
                      <a:r>
                        <a:rPr lang="ar-SA" sz="1800" dirty="0" smtClean="0"/>
                        <a:t>-</a:t>
                      </a:r>
                      <a:endParaRPr lang="en-US" sz="2000" b="1" dirty="0">
                        <a:latin typeface="Calibri"/>
                        <a:ea typeface="Calibri"/>
                        <a:cs typeface="Arial"/>
                      </a:endParaRPr>
                    </a:p>
                  </a:txBody>
                  <a:tcPr marL="65159" marR="65159" marT="0" marB="0">
                    <a:lnL>
                      <a:noFill/>
                    </a:lnL>
                    <a:lnR>
                      <a:noFill/>
                    </a:lnR>
                    <a:lnT w="25400" cmpd="sng">
                      <a:noFill/>
                    </a:lnT>
                    <a:lnB>
                      <a:noFill/>
                    </a:lnB>
                    <a:lnTlToBr w="12700" cmpd="sng">
                      <a:noFill/>
                      <a:prstDash val="solid"/>
                    </a:lnTlToBr>
                    <a:lnBlToTr w="12700" cmpd="sng">
                      <a:noFill/>
                      <a:prstDash val="solid"/>
                    </a:lnBlToTr>
                    <a:cell3D prstMaterial="dkEdge">
                      <a:bevel w="77470" h="12700" prst="softRound"/>
                      <a:lightRig rig="flood" dir="t"/>
                    </a:cell3D>
                    <a:solidFill>
                      <a:schemeClr val="lt1"/>
                    </a:solidFill>
                  </a:tcPr>
                </a:tc>
              </a:tr>
              <a:tr h="1697845">
                <a:tc>
                  <a:txBody>
                    <a:bodyPr/>
                    <a:lstStyle/>
                    <a:p>
                      <a:pPr marL="457200" algn="r" rtl="1">
                        <a:lnSpc>
                          <a:spcPct val="115000"/>
                        </a:lnSpc>
                        <a:spcAft>
                          <a:spcPts val="0"/>
                        </a:spcAft>
                      </a:pPr>
                      <a:r>
                        <a:rPr lang="ar-SA" sz="1800" dirty="0"/>
                        <a:t>تذكر المواد المتعلمة سابقاً</a:t>
                      </a:r>
                      <a:endParaRPr lang="en-US" sz="2000" b="1" dirty="0">
                        <a:latin typeface="Calibri"/>
                        <a:ea typeface="Calibri"/>
                        <a:cs typeface="Arial"/>
                      </a:endParaRPr>
                    </a:p>
                  </a:txBody>
                  <a:tcPr marL="65159" marR="65159" marT="0" marB="0">
                    <a:lnL>
                      <a:noFill/>
                    </a:lnL>
                    <a:lnR>
                      <a:noFill/>
                    </a:lnR>
                    <a:lnT>
                      <a:noFill/>
                    </a:lnT>
                    <a:lnB w="25400" cmpd="sng">
                      <a:noFill/>
                    </a:lnB>
                    <a:lnTlToBr w="12700" cmpd="sng">
                      <a:noFill/>
                      <a:prstDash val="solid"/>
                    </a:lnTlToBr>
                    <a:lnBlToTr w="12700" cmpd="sng">
                      <a:noFill/>
                      <a:prstDash val="solid"/>
                    </a:lnBlToTr>
                    <a:cell3D prstMaterial="dkEdge">
                      <a:bevel w="77470" h="12700" prst="softRound"/>
                      <a:lightRig rig="flood" dir="t"/>
                    </a:cell3D>
                    <a:solidFill>
                      <a:schemeClr val="lt1"/>
                    </a:solidFill>
                  </a:tcPr>
                </a:tc>
                <a:tc>
                  <a:txBody>
                    <a:bodyPr/>
                    <a:lstStyle/>
                    <a:p>
                      <a:pPr marL="457200" algn="r" rtl="1">
                        <a:lnSpc>
                          <a:spcPct val="115000"/>
                        </a:lnSpc>
                        <a:spcAft>
                          <a:spcPts val="0"/>
                        </a:spcAft>
                      </a:pPr>
                      <a:r>
                        <a:rPr lang="ar-SA" sz="1800" dirty="0"/>
                        <a:t>المقدرة على الإمساك بمعنى المواد </a:t>
                      </a:r>
                      <a:endParaRPr lang="en-US" sz="2000" b="1" dirty="0">
                        <a:latin typeface="Calibri"/>
                        <a:ea typeface="Calibri"/>
                        <a:cs typeface="Arial"/>
                      </a:endParaRPr>
                    </a:p>
                  </a:txBody>
                  <a:tcPr marL="65159" marR="65159" marT="0" marB="0">
                    <a:lnL>
                      <a:noFill/>
                    </a:lnL>
                    <a:lnR>
                      <a:noFill/>
                    </a:lnR>
                    <a:lnT>
                      <a:noFill/>
                    </a:lnT>
                    <a:lnB w="25400" cmpd="sng">
                      <a:noFill/>
                    </a:lnB>
                    <a:lnTlToBr w="12700" cmpd="sng">
                      <a:noFill/>
                      <a:prstDash val="solid"/>
                    </a:lnTlToBr>
                    <a:lnBlToTr w="12700" cmpd="sng">
                      <a:noFill/>
                      <a:prstDash val="solid"/>
                    </a:lnBlToTr>
                    <a:cell3D prstMaterial="dkEdge">
                      <a:bevel w="77470" h="12700" prst="softRound"/>
                      <a:lightRig rig="flood" dir="t"/>
                    </a:cell3D>
                    <a:solidFill>
                      <a:schemeClr val="lt1"/>
                    </a:solidFill>
                  </a:tcPr>
                </a:tc>
                <a:tc>
                  <a:txBody>
                    <a:bodyPr/>
                    <a:lstStyle/>
                    <a:p>
                      <a:pPr marL="457200" algn="r" rtl="1">
                        <a:lnSpc>
                          <a:spcPct val="115000"/>
                        </a:lnSpc>
                        <a:spcAft>
                          <a:spcPts val="0"/>
                        </a:spcAft>
                      </a:pPr>
                      <a:r>
                        <a:rPr lang="ar-SA" sz="1800" dirty="0"/>
                        <a:t>المقدرة على استخدام الأفكار التجريدية في التجديد والحالات الصلبة</a:t>
                      </a:r>
                      <a:endParaRPr lang="en-US" sz="2000" b="1" dirty="0">
                        <a:latin typeface="Calibri"/>
                        <a:ea typeface="Calibri"/>
                        <a:cs typeface="Arial"/>
                      </a:endParaRPr>
                    </a:p>
                  </a:txBody>
                  <a:tcPr marL="65159" marR="65159" marT="0" marB="0">
                    <a:lnL>
                      <a:noFill/>
                    </a:lnL>
                    <a:lnR>
                      <a:noFill/>
                    </a:lnR>
                    <a:lnT>
                      <a:noFill/>
                    </a:lnT>
                    <a:lnB w="25400" cmpd="sng">
                      <a:noFill/>
                    </a:lnB>
                    <a:lnTlToBr w="12700" cmpd="sng">
                      <a:noFill/>
                      <a:prstDash val="solid"/>
                    </a:lnTlToBr>
                    <a:lnBlToTr w="12700" cmpd="sng">
                      <a:noFill/>
                      <a:prstDash val="solid"/>
                    </a:lnBlToTr>
                    <a:cell3D prstMaterial="dkEdge">
                      <a:bevel w="77470" h="12700" prst="softRound"/>
                      <a:lightRig rig="flood" dir="t"/>
                    </a:cell3D>
                    <a:solidFill>
                      <a:schemeClr val="lt1"/>
                    </a:solidFill>
                  </a:tcPr>
                </a:tc>
                <a:tc>
                  <a:txBody>
                    <a:bodyPr/>
                    <a:lstStyle/>
                    <a:p>
                      <a:pPr marL="457200" algn="r" rtl="1">
                        <a:lnSpc>
                          <a:spcPct val="115000"/>
                        </a:lnSpc>
                        <a:spcAft>
                          <a:spcPts val="0"/>
                        </a:spcAft>
                      </a:pPr>
                      <a:r>
                        <a:rPr lang="ar-SA" sz="1800" dirty="0"/>
                        <a:t>تجزيء المادة الى محتوياتها الجزئية لذلك هيكلها التنظيمي ربما يكون مفهوم. </a:t>
                      </a:r>
                      <a:endParaRPr lang="en-US" sz="2000" b="1" dirty="0">
                        <a:latin typeface="Calibri"/>
                        <a:ea typeface="Calibri"/>
                        <a:cs typeface="Arial"/>
                      </a:endParaRPr>
                    </a:p>
                  </a:txBody>
                  <a:tcPr marL="65159" marR="65159" marT="0" marB="0">
                    <a:lnL>
                      <a:noFill/>
                    </a:lnL>
                    <a:lnR>
                      <a:noFill/>
                    </a:lnR>
                    <a:lnT>
                      <a:noFill/>
                    </a:lnT>
                    <a:lnB w="25400" cmpd="sng">
                      <a:noFill/>
                    </a:lnB>
                    <a:lnTlToBr w="12700" cmpd="sng">
                      <a:noFill/>
                      <a:prstDash val="solid"/>
                    </a:lnTlToBr>
                    <a:lnBlToTr w="12700" cmpd="sng">
                      <a:noFill/>
                      <a:prstDash val="solid"/>
                    </a:lnBlToTr>
                    <a:cell3D prstMaterial="dkEdge">
                      <a:bevel w="77470" h="12700" prst="softRound"/>
                      <a:lightRig rig="flood" dir="t"/>
                    </a:cell3D>
                    <a:solidFill>
                      <a:schemeClr val="lt1"/>
                    </a:solidFill>
                  </a:tcPr>
                </a:tc>
                <a:tc>
                  <a:txBody>
                    <a:bodyPr/>
                    <a:lstStyle/>
                    <a:p>
                      <a:pPr marL="457200" algn="r" rtl="1">
                        <a:lnSpc>
                          <a:spcPct val="115000"/>
                        </a:lnSpc>
                        <a:spcAft>
                          <a:spcPts val="0"/>
                        </a:spcAft>
                      </a:pPr>
                      <a:r>
                        <a:rPr lang="ar-SA" sz="1800" dirty="0"/>
                        <a:t>القدرة على وضع أجزاء معاً لتكوين وحدة كاملة جديدة. </a:t>
                      </a:r>
                      <a:endParaRPr lang="en-US" sz="2000" b="1" dirty="0">
                        <a:latin typeface="Calibri"/>
                        <a:ea typeface="Calibri"/>
                        <a:cs typeface="Arial"/>
                      </a:endParaRPr>
                    </a:p>
                  </a:txBody>
                  <a:tcPr marL="65159" marR="65159" marT="0" marB="0">
                    <a:lnL>
                      <a:noFill/>
                    </a:lnL>
                    <a:lnR>
                      <a:noFill/>
                    </a:lnR>
                    <a:lnT>
                      <a:noFill/>
                    </a:lnT>
                    <a:lnB w="25400" cmpd="sng">
                      <a:noFill/>
                    </a:lnB>
                    <a:lnTlToBr w="12700" cmpd="sng">
                      <a:noFill/>
                      <a:prstDash val="solid"/>
                    </a:lnTlToBr>
                    <a:lnBlToTr w="12700" cmpd="sng">
                      <a:noFill/>
                      <a:prstDash val="solid"/>
                    </a:lnBlToTr>
                    <a:cell3D prstMaterial="dkEdge">
                      <a:bevel w="77470" h="12700" prst="softRound"/>
                      <a:lightRig rig="flood" dir="t"/>
                    </a:cell3D>
                    <a:solidFill>
                      <a:schemeClr val="lt1"/>
                    </a:solidFill>
                  </a:tcPr>
                </a:tc>
                <a:tc>
                  <a:txBody>
                    <a:bodyPr/>
                    <a:lstStyle/>
                    <a:p>
                      <a:pPr marL="457200" algn="r" rtl="1">
                        <a:lnSpc>
                          <a:spcPct val="115000"/>
                        </a:lnSpc>
                        <a:spcAft>
                          <a:spcPts val="0"/>
                        </a:spcAft>
                      </a:pPr>
                      <a:r>
                        <a:rPr lang="ar-SA" sz="1800" dirty="0"/>
                        <a:t>القدرة على الحكم على قيم المواد لإعطاء سبب.</a:t>
                      </a:r>
                      <a:endParaRPr lang="en-US" sz="2000" b="1" dirty="0">
                        <a:latin typeface="Calibri"/>
                        <a:ea typeface="Calibri"/>
                        <a:cs typeface="Arial"/>
                      </a:endParaRPr>
                    </a:p>
                  </a:txBody>
                  <a:tcPr marL="65159" marR="65159" marT="0" marB="0">
                    <a:lnL>
                      <a:noFill/>
                    </a:lnL>
                    <a:lnR>
                      <a:noFill/>
                    </a:lnR>
                    <a:lnT>
                      <a:noFill/>
                    </a:lnT>
                    <a:lnB w="25400" cmpd="sng">
                      <a:noFill/>
                    </a:lnB>
                    <a:lnTlToBr w="12700" cmpd="sng">
                      <a:noFill/>
                      <a:prstDash val="solid"/>
                    </a:lnTlToBr>
                    <a:lnBlToTr w="12700" cmpd="sng">
                      <a:noFill/>
                      <a:prstDash val="solid"/>
                    </a:lnBlToTr>
                    <a:cell3D prstMaterial="dkEdge">
                      <a:bevel w="77470" h="12700" prst="softRound"/>
                      <a:lightRig rig="flood" dir="t"/>
                    </a:cell3D>
                    <a:solidFill>
                      <a:schemeClr val="lt1"/>
                    </a:solidFill>
                  </a:tcPr>
                </a:tc>
              </a:tr>
            </a:tbl>
          </a:graphicData>
        </a:graphic>
      </p:graphicFrame>
      <p:sp>
        <p:nvSpPr>
          <p:cNvPr id="6" name="مستطيل 5"/>
          <p:cNvSpPr/>
          <p:nvPr/>
        </p:nvSpPr>
        <p:spPr>
          <a:xfrm>
            <a:off x="3786182" y="0"/>
            <a:ext cx="1845377" cy="830997"/>
          </a:xfrm>
          <a:prstGeom prst="rect">
            <a:avLst/>
          </a:prstGeom>
          <a:noFill/>
        </p:spPr>
        <p:txBody>
          <a:bodyPr wrap="none" lIns="91440" tIns="45720" rIns="91440" bIns="45720">
            <a:spAutoFit/>
          </a:bodyPr>
          <a:lstStyle/>
          <a:p>
            <a:pPr algn="ctr"/>
            <a:r>
              <a:rPr lang="ar-SA" sz="4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المناقشة</a:t>
            </a:r>
            <a:endParaRPr lang="ar-SA" sz="4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6">
                                            <p:txEl>
                                              <p:pRg st="0" end="0"/>
                                            </p:txEl>
                                          </p:spTgt>
                                        </p:tgtEl>
                                        <p:attrNameLst>
                                          <p:attrName>ppt_w</p:attrName>
                                        </p:attrNameLst>
                                      </p:cBhvr>
                                    </p:anim>
                                    <p:anim by="(#ppt_w*0.50)" calcmode="lin" valueType="num">
                                      <p:cBhvr>
                                        <p:cTn id="8" dur="500" decel="50000" autoRev="1" fill="hold">
                                          <p:stCondLst>
                                            <p:cond delay="0"/>
                                          </p:stCondLst>
                                        </p:cTn>
                                        <p:tgtEl>
                                          <p:spTgt spid="6">
                                            <p:txEl>
                                              <p:pRg st="0" end="0"/>
                                            </p:txEl>
                                          </p:spTgt>
                                        </p:tgtEl>
                                        <p:attrNameLst>
                                          <p:attrName>ppt_x</p:attrName>
                                        </p:attrNameLst>
                                      </p:cBhvr>
                                    </p:anim>
                                    <p:anim from="(-#ppt_h/2)" to="(#ppt_y)" calcmode="lin" valueType="num">
                                      <p:cBhvr>
                                        <p:cTn id="9" dur="1000" fill="hold">
                                          <p:stCondLst>
                                            <p:cond delay="0"/>
                                          </p:stCondLst>
                                        </p:cTn>
                                        <p:tgtEl>
                                          <p:spTgt spid="6">
                                            <p:txEl>
                                              <p:pRg st="0" end="0"/>
                                            </p:txEl>
                                          </p:spTgt>
                                        </p:tgtEl>
                                        <p:attrNameLst>
                                          <p:attrName>ppt_y</p:attrName>
                                        </p:attrNameLst>
                                      </p:cBhvr>
                                    </p:anim>
                                    <p:animRot by="21600000">
                                      <p:cBhvr>
                                        <p:cTn id="10" dur="1000" fill="hold">
                                          <p:stCondLst>
                                            <p:cond delay="0"/>
                                          </p:stCondLst>
                                        </p:cTn>
                                        <p:tgtEl>
                                          <p:spTgt spid="6">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16385">
                                            <p:txEl>
                                              <p:pRg st="0" end="0"/>
                                            </p:txEl>
                                          </p:spTgt>
                                        </p:tgtEl>
                                        <p:attrNameLst>
                                          <p:attrName>style.visibility</p:attrName>
                                        </p:attrNameLst>
                                      </p:cBhvr>
                                      <p:to>
                                        <p:strVal val="visible"/>
                                      </p:to>
                                    </p:set>
                                    <p:animEffect transition="in" filter="fade">
                                      <p:cBhvr>
                                        <p:cTn id="15" dur="770" decel="100000"/>
                                        <p:tgtEl>
                                          <p:spTgt spid="16385">
                                            <p:txEl>
                                              <p:pRg st="0" end="0"/>
                                            </p:txEl>
                                          </p:spTgt>
                                        </p:tgtEl>
                                      </p:cBhvr>
                                    </p:animEffect>
                                    <p:animScale>
                                      <p:cBhvr>
                                        <p:cTn id="16" dur="770" decel="100000"/>
                                        <p:tgtEl>
                                          <p:spTgt spid="16385">
                                            <p:txEl>
                                              <p:pRg st="0" end="0"/>
                                            </p:txEl>
                                          </p:spTgt>
                                        </p:tgtEl>
                                      </p:cBhvr>
                                      <p:from x="10000" y="10000"/>
                                      <p:to x="200000" y="450000"/>
                                    </p:animScale>
                                    <p:animScale>
                                      <p:cBhvr>
                                        <p:cTn id="17" dur="1230" accel="100000" fill="hold">
                                          <p:stCondLst>
                                            <p:cond delay="770"/>
                                          </p:stCondLst>
                                        </p:cTn>
                                        <p:tgtEl>
                                          <p:spTgt spid="16385">
                                            <p:txEl>
                                              <p:pRg st="0" end="0"/>
                                            </p:txEl>
                                          </p:spTgt>
                                        </p:tgtEl>
                                      </p:cBhvr>
                                      <p:from x="200000" y="450000"/>
                                      <p:to x="100000" y="100000"/>
                                    </p:animScale>
                                    <p:set>
                                      <p:cBhvr>
                                        <p:cTn id="18" dur="770" fill="hold"/>
                                        <p:tgtEl>
                                          <p:spTgt spid="16385">
                                            <p:txEl>
                                              <p:pRg st="0" end="0"/>
                                            </p:txEl>
                                          </p:spTgt>
                                        </p:tgtEl>
                                        <p:attrNameLst>
                                          <p:attrName>ppt_x</p:attrName>
                                        </p:attrNameLst>
                                      </p:cBhvr>
                                      <p:to>
                                        <p:strVal val="(0.5)"/>
                                      </p:to>
                                    </p:set>
                                    <p:anim from="(0.5)" to="(#ppt_x)" calcmode="lin" valueType="num">
                                      <p:cBhvr>
                                        <p:cTn id="19" dur="1230" accel="100000" fill="hold">
                                          <p:stCondLst>
                                            <p:cond delay="770"/>
                                          </p:stCondLst>
                                        </p:cTn>
                                        <p:tgtEl>
                                          <p:spTgt spid="16385">
                                            <p:txEl>
                                              <p:pRg st="0" end="0"/>
                                            </p:txEl>
                                          </p:spTgt>
                                        </p:tgtEl>
                                        <p:attrNameLst>
                                          <p:attrName>ppt_x</p:attrName>
                                        </p:attrNameLst>
                                      </p:cBhvr>
                                    </p:anim>
                                    <p:set>
                                      <p:cBhvr>
                                        <p:cTn id="20" dur="770" fill="hold"/>
                                        <p:tgtEl>
                                          <p:spTgt spid="16385">
                                            <p:txEl>
                                              <p:pRg st="0" end="0"/>
                                            </p:txEl>
                                          </p:spTgt>
                                        </p:tgtEl>
                                        <p:attrNameLst>
                                          <p:attrName>ppt_y</p:attrName>
                                        </p:attrNameLst>
                                      </p:cBhvr>
                                      <p:to>
                                        <p:strVal val="(#ppt_y+0.4)"/>
                                      </p:to>
                                    </p:set>
                                    <p:anim from="(#ppt_y+0.4)" to="(#ppt_y)" calcmode="lin" valueType="num">
                                      <p:cBhvr>
                                        <p:cTn id="21" dur="1230" accel="100000" fill="hold">
                                          <p:stCondLst>
                                            <p:cond delay="770"/>
                                          </p:stCondLst>
                                        </p:cTn>
                                        <p:tgtEl>
                                          <p:spTgt spid="16385">
                                            <p:txEl>
                                              <p:pRg st="0" end="0"/>
                                            </p:txEl>
                                          </p:spTgt>
                                        </p:tgtEl>
                                        <p:attrNameLst>
                                          <p:attrName>ppt_y</p:attrName>
                                        </p:attrNameLst>
                                      </p:cBhvr>
                                    </p:anim>
                                  </p:childTnLst>
                                </p:cTn>
                              </p:par>
                              <p:par>
                                <p:cTn id="22" presetID="51" presetClass="entr" presetSubtype="0" fill="hold" nodeType="withEffect">
                                  <p:stCondLst>
                                    <p:cond delay="0"/>
                                  </p:stCondLst>
                                  <p:childTnLst>
                                    <p:set>
                                      <p:cBhvr>
                                        <p:cTn id="23" dur="1" fill="hold">
                                          <p:stCondLst>
                                            <p:cond delay="0"/>
                                          </p:stCondLst>
                                        </p:cTn>
                                        <p:tgtEl>
                                          <p:spTgt spid="16385">
                                            <p:txEl>
                                              <p:pRg st="1" end="1"/>
                                            </p:txEl>
                                          </p:spTgt>
                                        </p:tgtEl>
                                        <p:attrNameLst>
                                          <p:attrName>style.visibility</p:attrName>
                                        </p:attrNameLst>
                                      </p:cBhvr>
                                      <p:to>
                                        <p:strVal val="visible"/>
                                      </p:to>
                                    </p:set>
                                    <p:animEffect transition="in" filter="fade">
                                      <p:cBhvr>
                                        <p:cTn id="24" dur="770" decel="100000"/>
                                        <p:tgtEl>
                                          <p:spTgt spid="16385">
                                            <p:txEl>
                                              <p:pRg st="1" end="1"/>
                                            </p:txEl>
                                          </p:spTgt>
                                        </p:tgtEl>
                                      </p:cBhvr>
                                    </p:animEffect>
                                    <p:animScale>
                                      <p:cBhvr>
                                        <p:cTn id="25" dur="770" decel="100000"/>
                                        <p:tgtEl>
                                          <p:spTgt spid="16385">
                                            <p:txEl>
                                              <p:pRg st="1" end="1"/>
                                            </p:txEl>
                                          </p:spTgt>
                                        </p:tgtEl>
                                      </p:cBhvr>
                                      <p:from x="10000" y="10000"/>
                                      <p:to x="200000" y="450000"/>
                                    </p:animScale>
                                    <p:animScale>
                                      <p:cBhvr>
                                        <p:cTn id="26" dur="1230" accel="100000" fill="hold">
                                          <p:stCondLst>
                                            <p:cond delay="770"/>
                                          </p:stCondLst>
                                        </p:cTn>
                                        <p:tgtEl>
                                          <p:spTgt spid="16385">
                                            <p:txEl>
                                              <p:pRg st="1" end="1"/>
                                            </p:txEl>
                                          </p:spTgt>
                                        </p:tgtEl>
                                      </p:cBhvr>
                                      <p:from x="200000" y="450000"/>
                                      <p:to x="100000" y="100000"/>
                                    </p:animScale>
                                    <p:set>
                                      <p:cBhvr>
                                        <p:cTn id="27" dur="770" fill="hold"/>
                                        <p:tgtEl>
                                          <p:spTgt spid="16385">
                                            <p:txEl>
                                              <p:pRg st="1" end="1"/>
                                            </p:txEl>
                                          </p:spTgt>
                                        </p:tgtEl>
                                        <p:attrNameLst>
                                          <p:attrName>ppt_x</p:attrName>
                                        </p:attrNameLst>
                                      </p:cBhvr>
                                      <p:to>
                                        <p:strVal val="(0.5)"/>
                                      </p:to>
                                    </p:set>
                                    <p:anim from="(0.5)" to="(#ppt_x)" calcmode="lin" valueType="num">
                                      <p:cBhvr>
                                        <p:cTn id="28" dur="1230" accel="100000" fill="hold">
                                          <p:stCondLst>
                                            <p:cond delay="770"/>
                                          </p:stCondLst>
                                        </p:cTn>
                                        <p:tgtEl>
                                          <p:spTgt spid="16385">
                                            <p:txEl>
                                              <p:pRg st="1" end="1"/>
                                            </p:txEl>
                                          </p:spTgt>
                                        </p:tgtEl>
                                        <p:attrNameLst>
                                          <p:attrName>ppt_x</p:attrName>
                                        </p:attrNameLst>
                                      </p:cBhvr>
                                    </p:anim>
                                    <p:set>
                                      <p:cBhvr>
                                        <p:cTn id="29" dur="770" fill="hold"/>
                                        <p:tgtEl>
                                          <p:spTgt spid="16385">
                                            <p:txEl>
                                              <p:pRg st="1" end="1"/>
                                            </p:txEl>
                                          </p:spTgt>
                                        </p:tgtEl>
                                        <p:attrNameLst>
                                          <p:attrName>ppt_y</p:attrName>
                                        </p:attrNameLst>
                                      </p:cBhvr>
                                      <p:to>
                                        <p:strVal val="(#ppt_y+0.4)"/>
                                      </p:to>
                                    </p:set>
                                    <p:anim from="(#ppt_y+0.4)" to="(#ppt_y)" calcmode="lin" valueType="num">
                                      <p:cBhvr>
                                        <p:cTn id="30" dur="1230" accel="100000" fill="hold">
                                          <p:stCondLst>
                                            <p:cond delay="770"/>
                                          </p:stCondLst>
                                        </p:cTn>
                                        <p:tgtEl>
                                          <p:spTgt spid="16385">
                                            <p:txEl>
                                              <p:pRg st="1" end="1"/>
                                            </p:txEl>
                                          </p:spTgt>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6385">
                                            <p:txEl>
                                              <p:pRg st="2" end="2"/>
                                            </p:txEl>
                                          </p:spTgt>
                                        </p:tgtEl>
                                        <p:attrNameLst>
                                          <p:attrName>style.visibility</p:attrName>
                                        </p:attrNameLst>
                                      </p:cBhvr>
                                      <p:to>
                                        <p:strVal val="visible"/>
                                      </p:to>
                                    </p:set>
                                    <p:anim calcmode="lin" valueType="num">
                                      <p:cBhvr>
                                        <p:cTn id="35" dur="500" fill="hold"/>
                                        <p:tgtEl>
                                          <p:spTgt spid="16385">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16385">
                                            <p:txEl>
                                              <p:pRg st="2" end="2"/>
                                            </p:txEl>
                                          </p:spTgt>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6385">
                                            <p:txEl>
                                              <p:pRg st="3" end="3"/>
                                            </p:txEl>
                                          </p:spTgt>
                                        </p:tgtEl>
                                        <p:attrNameLst>
                                          <p:attrName>style.visibility</p:attrName>
                                        </p:attrNameLst>
                                      </p:cBhvr>
                                      <p:to>
                                        <p:strVal val="visible"/>
                                      </p:to>
                                    </p:set>
                                    <p:anim calcmode="lin" valueType="num">
                                      <p:cBhvr>
                                        <p:cTn id="39" dur="500" fill="hold"/>
                                        <p:tgtEl>
                                          <p:spTgt spid="1638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638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58" presetClass="entr" presetSubtype="0" accel="100000" fill="hold" nodeType="clickEffect">
                                  <p:stCondLst>
                                    <p:cond delay="0"/>
                                  </p:stCondLst>
                                  <p:childTnLst>
                                    <p:set>
                                      <p:cBhvr>
                                        <p:cTn id="44" dur="1" fill="hold">
                                          <p:stCondLst>
                                            <p:cond delay="0"/>
                                          </p:stCondLst>
                                        </p:cTn>
                                        <p:tgtEl>
                                          <p:spTgt spid="16385">
                                            <p:txEl>
                                              <p:pRg st="4" end="4"/>
                                            </p:txEl>
                                          </p:spTgt>
                                        </p:tgtEl>
                                        <p:attrNameLst>
                                          <p:attrName>style.visibility</p:attrName>
                                        </p:attrNameLst>
                                      </p:cBhvr>
                                      <p:to>
                                        <p:strVal val="visible"/>
                                      </p:to>
                                    </p:set>
                                    <p:anim calcmode="lin" valueType="num">
                                      <p:cBhvr>
                                        <p:cTn id="45" dur="500" fill="hold"/>
                                        <p:tgtEl>
                                          <p:spTgt spid="16385">
                                            <p:txEl>
                                              <p:pRg st="4" end="4"/>
                                            </p:txEl>
                                          </p:spTgt>
                                        </p:tgtEl>
                                        <p:attrNameLst>
                                          <p:attrName>ppt_w</p:attrName>
                                        </p:attrNameLst>
                                      </p:cBhvr>
                                      <p:tavLst>
                                        <p:tav tm="0">
                                          <p:val>
                                            <p:strVal val="#ppt_w*2.5"/>
                                          </p:val>
                                        </p:tav>
                                        <p:tav tm="100000">
                                          <p:val>
                                            <p:strVal val="#ppt_w"/>
                                          </p:val>
                                        </p:tav>
                                      </p:tavLst>
                                    </p:anim>
                                    <p:anim calcmode="lin" valueType="num">
                                      <p:cBhvr>
                                        <p:cTn id="46" dur="500" fill="hold"/>
                                        <p:tgtEl>
                                          <p:spTgt spid="16385">
                                            <p:txEl>
                                              <p:pRg st="4" end="4"/>
                                            </p:txEl>
                                          </p:spTgt>
                                        </p:tgtEl>
                                        <p:attrNameLst>
                                          <p:attrName>ppt_h</p:attrName>
                                        </p:attrNameLst>
                                      </p:cBhvr>
                                      <p:tavLst>
                                        <p:tav tm="0">
                                          <p:val>
                                            <p:strVal val="#ppt_h*0.01"/>
                                          </p:val>
                                        </p:tav>
                                        <p:tav tm="100000">
                                          <p:val>
                                            <p:strVal val="#ppt_h"/>
                                          </p:val>
                                        </p:tav>
                                      </p:tavLst>
                                    </p:anim>
                                    <p:anim calcmode="lin" valueType="num">
                                      <p:cBhvr>
                                        <p:cTn id="47" dur="500" fill="hold"/>
                                        <p:tgtEl>
                                          <p:spTgt spid="1638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6385">
                                            <p:txEl>
                                              <p:pRg st="4" end="4"/>
                                            </p:txEl>
                                          </p:spTgt>
                                        </p:tgtEl>
                                        <p:attrNameLst>
                                          <p:attrName>ppt_y</p:attrName>
                                        </p:attrNameLst>
                                      </p:cBhvr>
                                      <p:tavLst>
                                        <p:tav tm="0">
                                          <p:val>
                                            <p:strVal val="#ppt_h+1"/>
                                          </p:val>
                                        </p:tav>
                                        <p:tav tm="100000">
                                          <p:val>
                                            <p:strVal val="#ppt_y"/>
                                          </p:val>
                                        </p:tav>
                                      </p:tavLst>
                                    </p:anim>
                                    <p:animEffect transition="in" filter="fade">
                                      <p:cBhvr>
                                        <p:cTn id="49" dur="500"/>
                                        <p:tgtEl>
                                          <p:spTgt spid="16385">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16385">
                                            <p:txEl>
                                              <p:pRg st="5" end="5"/>
                                            </p:txEl>
                                          </p:spTgt>
                                        </p:tgtEl>
                                        <p:attrNameLst>
                                          <p:attrName>style.visibility</p:attrName>
                                        </p:attrNameLst>
                                      </p:cBhvr>
                                      <p:to>
                                        <p:strVal val="visible"/>
                                      </p:to>
                                    </p:set>
                                    <p:animEffect transition="in" filter="checkerboard(across)">
                                      <p:cBhvr>
                                        <p:cTn id="54" dur="500"/>
                                        <p:tgtEl>
                                          <p:spTgt spid="16385">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nodeType="clickEffect">
                                  <p:stCondLst>
                                    <p:cond delay="0"/>
                                  </p:stCondLst>
                                  <p:childTnLst>
                                    <p:set>
                                      <p:cBhvr>
                                        <p:cTn id="58" dur="1" fill="hold">
                                          <p:stCondLst>
                                            <p:cond delay="0"/>
                                          </p:stCondLst>
                                        </p:cTn>
                                        <p:tgtEl>
                                          <p:spTgt spid="16385">
                                            <p:txEl>
                                              <p:pRg st="6" end="6"/>
                                            </p:txEl>
                                          </p:spTgt>
                                        </p:tgtEl>
                                        <p:attrNameLst>
                                          <p:attrName>style.visibility</p:attrName>
                                        </p:attrNameLst>
                                      </p:cBhvr>
                                      <p:to>
                                        <p:strVal val="visible"/>
                                      </p:to>
                                    </p:set>
                                    <p:anim calcmode="lin" valueType="num">
                                      <p:cBhvr>
                                        <p:cTn id="59" dur="500" fill="hold"/>
                                        <p:tgtEl>
                                          <p:spTgt spid="16385">
                                            <p:txEl>
                                              <p:pRg st="6" end="6"/>
                                            </p:txEl>
                                          </p:spTgt>
                                        </p:tgtEl>
                                        <p:attrNameLst>
                                          <p:attrName>ppt_w</p:attrName>
                                        </p:attrNameLst>
                                      </p:cBhvr>
                                      <p:tavLst>
                                        <p:tav tm="0">
                                          <p:val>
                                            <p:strVal val="#ppt_w*2.5"/>
                                          </p:val>
                                        </p:tav>
                                        <p:tav tm="100000">
                                          <p:val>
                                            <p:strVal val="#ppt_w"/>
                                          </p:val>
                                        </p:tav>
                                      </p:tavLst>
                                    </p:anim>
                                    <p:anim calcmode="lin" valueType="num">
                                      <p:cBhvr>
                                        <p:cTn id="60" dur="500" fill="hold"/>
                                        <p:tgtEl>
                                          <p:spTgt spid="16385">
                                            <p:txEl>
                                              <p:pRg st="6" end="6"/>
                                            </p:txEl>
                                          </p:spTgt>
                                        </p:tgtEl>
                                        <p:attrNameLst>
                                          <p:attrName>ppt_h</p:attrName>
                                        </p:attrNameLst>
                                      </p:cBhvr>
                                      <p:tavLst>
                                        <p:tav tm="0">
                                          <p:val>
                                            <p:strVal val="#ppt_h*0.01"/>
                                          </p:val>
                                        </p:tav>
                                        <p:tav tm="100000">
                                          <p:val>
                                            <p:strVal val="#ppt_h"/>
                                          </p:val>
                                        </p:tav>
                                      </p:tavLst>
                                    </p:anim>
                                    <p:anim calcmode="lin" valueType="num">
                                      <p:cBhvr>
                                        <p:cTn id="61" dur="500" fill="hold"/>
                                        <p:tgtEl>
                                          <p:spTgt spid="16385">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16385">
                                            <p:txEl>
                                              <p:pRg st="6" end="6"/>
                                            </p:txEl>
                                          </p:spTgt>
                                        </p:tgtEl>
                                        <p:attrNameLst>
                                          <p:attrName>ppt_y</p:attrName>
                                        </p:attrNameLst>
                                      </p:cBhvr>
                                      <p:tavLst>
                                        <p:tav tm="0">
                                          <p:val>
                                            <p:strVal val="#ppt_h+1"/>
                                          </p:val>
                                        </p:tav>
                                        <p:tav tm="100000">
                                          <p:val>
                                            <p:strVal val="#ppt_y"/>
                                          </p:val>
                                        </p:tav>
                                      </p:tavLst>
                                    </p:anim>
                                    <p:animEffect transition="in" filter="fade">
                                      <p:cBhvr>
                                        <p:cTn id="63" dur="500"/>
                                        <p:tgtEl>
                                          <p:spTgt spid="16385">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16385">
                                            <p:txEl>
                                              <p:pRg st="7" end="7"/>
                                            </p:txEl>
                                          </p:spTgt>
                                        </p:tgtEl>
                                        <p:attrNameLst>
                                          <p:attrName>style.visibility</p:attrName>
                                        </p:attrNameLst>
                                      </p:cBhvr>
                                      <p:to>
                                        <p:strVal val="visible"/>
                                      </p:to>
                                    </p:set>
                                    <p:animEffect transition="in" filter="checkerboard(across)">
                                      <p:cBhvr>
                                        <p:cTn id="68" dur="500"/>
                                        <p:tgtEl>
                                          <p:spTgt spid="16385">
                                            <p:txEl>
                                              <p:pRg st="7" end="7"/>
                                            </p:txEl>
                                          </p:spTgt>
                                        </p:tgtEl>
                                      </p:cBhvr>
                                    </p:animEffect>
                                  </p:childTnLst>
                                </p:cTn>
                              </p:par>
                              <p:par>
                                <p:cTn id="69" presetID="5" presetClass="entr" presetSubtype="10" fill="hold" nodeType="withEffect">
                                  <p:stCondLst>
                                    <p:cond delay="0"/>
                                  </p:stCondLst>
                                  <p:childTnLst>
                                    <p:set>
                                      <p:cBhvr>
                                        <p:cTn id="70" dur="1" fill="hold">
                                          <p:stCondLst>
                                            <p:cond delay="0"/>
                                          </p:stCondLst>
                                        </p:cTn>
                                        <p:tgtEl>
                                          <p:spTgt spid="16385">
                                            <p:txEl>
                                              <p:pRg st="8" end="8"/>
                                            </p:txEl>
                                          </p:spTgt>
                                        </p:tgtEl>
                                        <p:attrNameLst>
                                          <p:attrName>style.visibility</p:attrName>
                                        </p:attrNameLst>
                                      </p:cBhvr>
                                      <p:to>
                                        <p:strVal val="visible"/>
                                      </p:to>
                                    </p:set>
                                    <p:animEffect transition="in" filter="checkerboard(across)">
                                      <p:cBhvr>
                                        <p:cTn id="71" dur="500"/>
                                        <p:tgtEl>
                                          <p:spTgt spid="16385">
                                            <p:txEl>
                                              <p:pRg st="8" end="8"/>
                                            </p:txEl>
                                          </p:spTgt>
                                        </p:tgtEl>
                                      </p:cBhvr>
                                    </p:animEffect>
                                  </p:childTnLst>
                                </p:cTn>
                              </p:par>
                              <p:par>
                                <p:cTn id="72" presetID="5" presetClass="entr" presetSubtype="10" fill="hold" nodeType="withEffect">
                                  <p:stCondLst>
                                    <p:cond delay="0"/>
                                  </p:stCondLst>
                                  <p:childTnLst>
                                    <p:set>
                                      <p:cBhvr>
                                        <p:cTn id="73" dur="1" fill="hold">
                                          <p:stCondLst>
                                            <p:cond delay="0"/>
                                          </p:stCondLst>
                                        </p:cTn>
                                        <p:tgtEl>
                                          <p:spTgt spid="16385">
                                            <p:txEl>
                                              <p:pRg st="9" end="9"/>
                                            </p:txEl>
                                          </p:spTgt>
                                        </p:tgtEl>
                                        <p:attrNameLst>
                                          <p:attrName>style.visibility</p:attrName>
                                        </p:attrNameLst>
                                      </p:cBhvr>
                                      <p:to>
                                        <p:strVal val="visible"/>
                                      </p:to>
                                    </p:set>
                                    <p:animEffect transition="in" filter="checkerboard(across)">
                                      <p:cBhvr>
                                        <p:cTn id="74" dur="500"/>
                                        <p:tgtEl>
                                          <p:spTgt spid="16385">
                                            <p:txEl>
                                              <p:pRg st="9" end="9"/>
                                            </p:txEl>
                                          </p:spTgt>
                                        </p:tgtEl>
                                      </p:cBhvr>
                                    </p:animEffect>
                                  </p:childTnLst>
                                </p:cTn>
                              </p:par>
                              <p:par>
                                <p:cTn id="75" presetID="5" presetClass="entr" presetSubtype="10" fill="hold" nodeType="withEffect">
                                  <p:stCondLst>
                                    <p:cond delay="0"/>
                                  </p:stCondLst>
                                  <p:childTnLst>
                                    <p:set>
                                      <p:cBhvr>
                                        <p:cTn id="76" dur="1" fill="hold">
                                          <p:stCondLst>
                                            <p:cond delay="0"/>
                                          </p:stCondLst>
                                        </p:cTn>
                                        <p:tgtEl>
                                          <p:spTgt spid="16385">
                                            <p:txEl>
                                              <p:pRg st="10" end="10"/>
                                            </p:txEl>
                                          </p:spTgt>
                                        </p:tgtEl>
                                        <p:attrNameLst>
                                          <p:attrName>style.visibility</p:attrName>
                                        </p:attrNameLst>
                                      </p:cBhvr>
                                      <p:to>
                                        <p:strVal val="visible"/>
                                      </p:to>
                                    </p:set>
                                    <p:animEffect transition="in" filter="checkerboard(across)">
                                      <p:cBhvr>
                                        <p:cTn id="77" dur="500"/>
                                        <p:tgtEl>
                                          <p:spTgt spid="16385">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blinds(horizontal)">
                                      <p:cBhvr>
                                        <p:cTn id="8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HP\Desktop\الناقد والعبقري للأستاذ عبد الرزاق\22453323va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7409" name="Rectangle 1"/>
          <p:cNvSpPr>
            <a:spLocks noChangeArrowheads="1"/>
          </p:cNvSpPr>
          <p:nvPr/>
        </p:nvSpPr>
        <p:spPr bwMode="auto">
          <a:xfrm>
            <a:off x="1285852" y="428604"/>
            <a:ext cx="7858148"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344B1D"/>
                </a:solidFill>
                <a:effectLst/>
                <a:latin typeface="Arial Unicode MS" pitchFamily="34" charset="-128"/>
                <a:ea typeface="Arial Unicode MS" pitchFamily="34" charset="-128"/>
                <a:cs typeface="Arial Unicode MS" pitchFamily="34" charset="-128"/>
              </a:rPr>
              <a:t>أعضاء مركز الاختراع ..</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lumMod val="50000"/>
                  <a:lumOff val="50000"/>
                </a:schemeClr>
              </a:solidFill>
              <a:effectLst/>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800080"/>
                </a:solidFill>
                <a:effectLst/>
                <a:latin typeface="Calibri" pitchFamily="34" charset="0"/>
                <a:ea typeface="Calibri" pitchFamily="34" charset="0"/>
                <a:cs typeface="Arial" pitchFamily="34" charset="0"/>
              </a:rPr>
              <a:t>بنيامين بلوم</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قاد مجموعة التربية السيكلولوجية في تصنيف مستويات السلوك العقلاني في جو تعليمي وسُمي ( تصنيف بلوم ) .. هذا التسلسل الهرمي طابق وتماثل 6 مستويات ضمن الحقل الإدراكي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المستوى الأدنى يكون استدعاء بسيط أو إدراك الحقائق تمثل طبقات تعقيدية مرهفة وتجريد مع المستوى الأعلى يكون في التقييم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بلوم وجد أكثر من 95 % من أسئلة الاختبارات تتطلب من الطلبة ليفكروا فقط في مستويات التفكير الأدنى في استدعاء المعلومات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الجدول التالي يصف تصنيف بلوم ويشير كل من نشاطات الطالب والمرشد المناسبة لكل مستوى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الإجراءات المناسبة أفعال يجب أن تختار عندما تكتب أهداف التعلم التي تقود إلى تطوير الدورة وإلى </a:t>
            </a:r>
            <a:r>
              <a:rPr kumimoji="0" lang="ar-SA" sz="2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الآداء</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ar-SA" sz="4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7409">
                                            <p:txEl>
                                              <p:pRg st="0" end="0"/>
                                            </p:txEl>
                                          </p:spTgt>
                                        </p:tgtEl>
                                        <p:attrNameLst>
                                          <p:attrName>style.visibility</p:attrName>
                                        </p:attrNameLst>
                                      </p:cBhvr>
                                      <p:to>
                                        <p:strVal val="visible"/>
                                      </p:to>
                                    </p:set>
                                    <p:animEffect transition="in" filter="fade">
                                      <p:cBhvr>
                                        <p:cTn id="7" dur="770" decel="100000"/>
                                        <p:tgtEl>
                                          <p:spTgt spid="17409">
                                            <p:txEl>
                                              <p:pRg st="0" end="0"/>
                                            </p:txEl>
                                          </p:spTgt>
                                        </p:tgtEl>
                                      </p:cBhvr>
                                    </p:animEffect>
                                    <p:animScale>
                                      <p:cBhvr>
                                        <p:cTn id="8" dur="770" decel="100000"/>
                                        <p:tgtEl>
                                          <p:spTgt spid="17409">
                                            <p:txEl>
                                              <p:pRg st="0" end="0"/>
                                            </p:txEl>
                                          </p:spTgt>
                                        </p:tgtEl>
                                      </p:cBhvr>
                                      <p:from x="10000" y="10000"/>
                                      <p:to x="200000" y="450000"/>
                                    </p:animScale>
                                    <p:animScale>
                                      <p:cBhvr>
                                        <p:cTn id="9" dur="1230" accel="100000" fill="hold">
                                          <p:stCondLst>
                                            <p:cond delay="770"/>
                                          </p:stCondLst>
                                        </p:cTn>
                                        <p:tgtEl>
                                          <p:spTgt spid="17409">
                                            <p:txEl>
                                              <p:pRg st="0" end="0"/>
                                            </p:txEl>
                                          </p:spTgt>
                                        </p:tgtEl>
                                      </p:cBhvr>
                                      <p:from x="200000" y="450000"/>
                                      <p:to x="100000" y="100000"/>
                                    </p:animScale>
                                    <p:set>
                                      <p:cBhvr>
                                        <p:cTn id="10" dur="770" fill="hold"/>
                                        <p:tgtEl>
                                          <p:spTgt spid="17409">
                                            <p:txEl>
                                              <p:pRg st="0" end="0"/>
                                            </p:txEl>
                                          </p:spTgt>
                                        </p:tgtEl>
                                        <p:attrNameLst>
                                          <p:attrName>ppt_x</p:attrName>
                                        </p:attrNameLst>
                                      </p:cBhvr>
                                      <p:to>
                                        <p:strVal val="(0.5)"/>
                                      </p:to>
                                    </p:set>
                                    <p:anim from="(0.5)" to="(#ppt_x)" calcmode="lin" valueType="num">
                                      <p:cBhvr>
                                        <p:cTn id="11" dur="1230" accel="100000" fill="hold">
                                          <p:stCondLst>
                                            <p:cond delay="770"/>
                                          </p:stCondLst>
                                        </p:cTn>
                                        <p:tgtEl>
                                          <p:spTgt spid="17409">
                                            <p:txEl>
                                              <p:pRg st="0" end="0"/>
                                            </p:txEl>
                                          </p:spTgt>
                                        </p:tgtEl>
                                        <p:attrNameLst>
                                          <p:attrName>ppt_x</p:attrName>
                                        </p:attrNameLst>
                                      </p:cBhvr>
                                    </p:anim>
                                    <p:set>
                                      <p:cBhvr>
                                        <p:cTn id="12" dur="770" fill="hold"/>
                                        <p:tgtEl>
                                          <p:spTgt spid="17409">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7409">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7409">
                                            <p:txEl>
                                              <p:pRg st="2" end="2"/>
                                            </p:txEl>
                                          </p:spTgt>
                                        </p:tgtEl>
                                        <p:attrNameLst>
                                          <p:attrName>style.visibility</p:attrName>
                                        </p:attrNameLst>
                                      </p:cBhvr>
                                      <p:to>
                                        <p:strVal val="visible"/>
                                      </p:to>
                                    </p:set>
                                    <p:animEffect transition="in" filter="slide(fromBottom)">
                                      <p:cBhvr>
                                        <p:cTn id="18" dur="2000"/>
                                        <p:tgtEl>
                                          <p:spTgt spid="1740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17409">
                                            <p:txEl>
                                              <p:pRg st="4" end="4"/>
                                            </p:txEl>
                                          </p:spTgt>
                                        </p:tgtEl>
                                        <p:attrNameLst>
                                          <p:attrName>style.visibility</p:attrName>
                                        </p:attrNameLst>
                                      </p:cBhvr>
                                      <p:to>
                                        <p:strVal val="visible"/>
                                      </p:to>
                                    </p:set>
                                    <p:animEffect transition="in" filter="slide(fromLeft)">
                                      <p:cBhvr>
                                        <p:cTn id="23" dur="2000"/>
                                        <p:tgtEl>
                                          <p:spTgt spid="17409">
                                            <p:txEl>
                                              <p:pRg st="4" end="4"/>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7409">
                                            <p:txEl>
                                              <p:pRg st="5" end="5"/>
                                            </p:txEl>
                                          </p:spTgt>
                                        </p:tgtEl>
                                        <p:attrNameLst>
                                          <p:attrName>style.visibility</p:attrName>
                                        </p:attrNameLst>
                                      </p:cBhvr>
                                      <p:to>
                                        <p:strVal val="visible"/>
                                      </p:to>
                                    </p:set>
                                    <p:animEffect transition="in" filter="slide(fromBottom)">
                                      <p:cBhvr>
                                        <p:cTn id="26" dur="500"/>
                                        <p:tgtEl>
                                          <p:spTgt spid="1740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nodeType="clickEffect">
                                  <p:stCondLst>
                                    <p:cond delay="0"/>
                                  </p:stCondLst>
                                  <p:childTnLst>
                                    <p:set>
                                      <p:cBhvr>
                                        <p:cTn id="30" dur="1" fill="hold">
                                          <p:stCondLst>
                                            <p:cond delay="0"/>
                                          </p:stCondLst>
                                        </p:cTn>
                                        <p:tgtEl>
                                          <p:spTgt spid="17409">
                                            <p:txEl>
                                              <p:pRg st="7" end="7"/>
                                            </p:txEl>
                                          </p:spTgt>
                                        </p:tgtEl>
                                        <p:attrNameLst>
                                          <p:attrName>style.visibility</p:attrName>
                                        </p:attrNameLst>
                                      </p:cBhvr>
                                      <p:to>
                                        <p:strVal val="visible"/>
                                      </p:to>
                                    </p:set>
                                    <p:animEffect transition="in" filter="slide(fromRight)">
                                      <p:cBhvr>
                                        <p:cTn id="31" dur="2000"/>
                                        <p:tgtEl>
                                          <p:spTgt spid="17409">
                                            <p:txEl>
                                              <p:pRg st="7" end="7"/>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17409">
                                            <p:txEl>
                                              <p:pRg st="8" end="8"/>
                                            </p:txEl>
                                          </p:spTgt>
                                        </p:tgtEl>
                                        <p:attrNameLst>
                                          <p:attrName>style.visibility</p:attrName>
                                        </p:attrNameLst>
                                      </p:cBhvr>
                                      <p:to>
                                        <p:strVal val="visible"/>
                                      </p:to>
                                    </p:set>
                                    <p:animEffect transition="in" filter="slide(fromBottom)">
                                      <p:cBhvr>
                                        <p:cTn id="34" dur="500"/>
                                        <p:tgtEl>
                                          <p:spTgt spid="1740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HP\Desktop\سكرابز 2\2512930724889.jpg"/>
          <p:cNvPicPr>
            <a:picLocks noChangeAspect="1" noChangeArrowheads="1"/>
          </p:cNvPicPr>
          <p:nvPr/>
        </p:nvPicPr>
        <p:blipFill>
          <a:blip r:embed="rId3" cstate="print"/>
          <a:srcRect/>
          <a:stretch>
            <a:fillRect/>
          </a:stretch>
        </p:blipFill>
        <p:spPr bwMode="auto">
          <a:xfrm rot="16200000">
            <a:off x="1143002" y="-1143002"/>
            <a:ext cx="6858000" cy="9144001"/>
          </a:xfrm>
          <a:prstGeom prst="rect">
            <a:avLst/>
          </a:prstGeom>
          <a:noFill/>
        </p:spPr>
      </p:pic>
      <p:graphicFrame>
        <p:nvGraphicFramePr>
          <p:cNvPr id="4" name="جدول 3"/>
          <p:cNvGraphicFramePr>
            <a:graphicFrameLocks noGrp="1"/>
          </p:cNvGraphicFramePr>
          <p:nvPr/>
        </p:nvGraphicFramePr>
        <p:xfrm>
          <a:off x="0" y="2428868"/>
          <a:ext cx="9144000" cy="4429133"/>
        </p:xfrm>
        <a:graphic>
          <a:graphicData uri="http://schemas.openxmlformats.org/drawingml/2006/table">
            <a:tbl>
              <a:tblPr rtl="1" firstRow="1" bandRow="1">
                <a:tableStyleId>{5C22544A-7EE6-4342-B048-85BDC9FD1C3A}</a:tableStyleId>
              </a:tblPr>
              <a:tblGrid>
                <a:gridCol w="1828800"/>
                <a:gridCol w="1828800"/>
                <a:gridCol w="1828800"/>
                <a:gridCol w="1938319"/>
                <a:gridCol w="1719281"/>
              </a:tblGrid>
              <a:tr h="566282">
                <a:tc>
                  <a:txBody>
                    <a:bodyPr/>
                    <a:lstStyle/>
                    <a:p>
                      <a:pPr algn="r" rtl="1"/>
                      <a:r>
                        <a:rPr lang="ar-SA" dirty="0" smtClean="0"/>
                        <a:t>المستوى</a:t>
                      </a:r>
                      <a:endParaRPr lang="ar-SA" dirty="0"/>
                    </a:p>
                  </a:txBody>
                  <a:tcPr anchor="ctr"/>
                </a:tc>
                <a:tc>
                  <a:txBody>
                    <a:bodyPr/>
                    <a:lstStyle/>
                    <a:p>
                      <a:pPr algn="r" rtl="1"/>
                      <a:r>
                        <a:rPr lang="ar-SA" dirty="0" smtClean="0"/>
                        <a:t>أفعال الإجراءت </a:t>
                      </a:r>
                      <a:endParaRPr lang="ar-SA" dirty="0"/>
                    </a:p>
                  </a:txBody>
                  <a:tcPr anchor="ctr"/>
                </a:tc>
                <a:tc>
                  <a:txBody>
                    <a:bodyPr/>
                    <a:lstStyle/>
                    <a:p>
                      <a:pPr algn="r" rtl="1"/>
                      <a:r>
                        <a:rPr lang="ar-SA" dirty="0" smtClean="0"/>
                        <a:t>نشاطات الطلاب</a:t>
                      </a:r>
                      <a:endParaRPr lang="ar-SA" dirty="0"/>
                    </a:p>
                  </a:txBody>
                  <a:tcPr anchor="ctr"/>
                </a:tc>
                <a:tc>
                  <a:txBody>
                    <a:bodyPr/>
                    <a:lstStyle/>
                    <a:p>
                      <a:pPr algn="r" rtl="1"/>
                      <a:r>
                        <a:rPr lang="ar-SA" dirty="0" smtClean="0"/>
                        <a:t>نشاطات</a:t>
                      </a:r>
                      <a:r>
                        <a:rPr lang="ar-SA" baseline="0" dirty="0" smtClean="0"/>
                        <a:t> المعلم /المرشد</a:t>
                      </a:r>
                    </a:p>
                  </a:txBody>
                  <a:tcPr anchor="ctr"/>
                </a:tc>
                <a:tc>
                  <a:txBody>
                    <a:bodyPr/>
                    <a:lstStyle/>
                    <a:p>
                      <a:pPr algn="r" rtl="1"/>
                      <a:r>
                        <a:rPr lang="ar-SA" dirty="0" smtClean="0"/>
                        <a:t>تحليل الطلاب</a:t>
                      </a:r>
                      <a:endParaRPr lang="ar-SA" dirty="0"/>
                    </a:p>
                  </a:txBody>
                  <a:tcPr anchor="ctr"/>
                </a:tc>
              </a:tr>
              <a:tr h="1074269">
                <a:tc>
                  <a:txBody>
                    <a:bodyPr/>
                    <a:lstStyle/>
                    <a:p>
                      <a:pPr marL="457200" algn="r" rtl="1">
                        <a:lnSpc>
                          <a:spcPct val="115000"/>
                        </a:lnSpc>
                        <a:spcAft>
                          <a:spcPts val="0"/>
                        </a:spcAft>
                      </a:pPr>
                      <a:r>
                        <a:rPr lang="ar-SA" sz="1800" b="1" dirty="0">
                          <a:solidFill>
                            <a:schemeClr val="accent1">
                              <a:lumMod val="50000"/>
                            </a:schemeClr>
                          </a:solidFill>
                          <a:latin typeface="Calibri"/>
                          <a:ea typeface="Calibri"/>
                          <a:cs typeface="Arial"/>
                        </a:rPr>
                        <a:t>المعرفة</a:t>
                      </a:r>
                      <a:endParaRPr lang="en-US" sz="1800" b="1" dirty="0">
                        <a:solidFill>
                          <a:schemeClr val="accent1">
                            <a:lumMod val="50000"/>
                          </a:schemeClr>
                        </a:solidFill>
                        <a:latin typeface="Calibri"/>
                        <a:ea typeface="Calibri"/>
                        <a:cs typeface="Arial"/>
                      </a:endParaRPr>
                    </a:p>
                    <a:p>
                      <a:pPr marL="457200" algn="r" rtl="1">
                        <a:lnSpc>
                          <a:spcPct val="115000"/>
                        </a:lnSpc>
                        <a:spcAft>
                          <a:spcPts val="0"/>
                        </a:spcAft>
                      </a:pPr>
                      <a:r>
                        <a:rPr lang="ar-SA" sz="1200" b="1" dirty="0">
                          <a:latin typeface="Calibri"/>
                          <a:ea typeface="Calibri"/>
                          <a:cs typeface="Arial"/>
                        </a:rPr>
                        <a:t>المواد المراجعة سابقاً .</a:t>
                      </a:r>
                      <a:endParaRPr lang="en-US" sz="18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050" b="1" dirty="0">
                          <a:latin typeface="Calibri"/>
                          <a:ea typeface="Calibri"/>
                          <a:cs typeface="Arial"/>
                        </a:rPr>
                        <a:t>الاستشهاد، التعريف ، الإيجاد ، التعرف ، قائمة المحتويات ، التماثل ، الاسم ، الاستشهاد ، السرد ، التكاثر ، الحالة.</a:t>
                      </a:r>
                      <a:endParaRPr lang="en-US" sz="14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050" b="1" dirty="0">
                          <a:latin typeface="Calibri"/>
                          <a:ea typeface="Calibri"/>
                          <a:cs typeface="Arial"/>
                        </a:rPr>
                        <a:t>قراءة المواد ، استماع المحاضرات ، مشاهدة الأفلام ، أخذ المذكرات والملاحظات .</a:t>
                      </a:r>
                      <a:endParaRPr lang="en-US" sz="14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050" b="1" dirty="0">
                          <a:latin typeface="Calibri"/>
                          <a:ea typeface="Calibri"/>
                          <a:cs typeface="Arial"/>
                        </a:rPr>
                        <a:t>يوجه ، يخبر  ، يستعرض.</a:t>
                      </a:r>
                      <a:endParaRPr lang="en-US" sz="14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050" b="1" dirty="0">
                          <a:latin typeface="Calibri"/>
                          <a:ea typeface="Calibri"/>
                          <a:cs typeface="Arial"/>
                        </a:rPr>
                        <a:t>يسمي ، يضع في قائمة ، ( يصنف ) ، يحدد ، يجيب بأسئلة نعم أو لا .</a:t>
                      </a:r>
                      <a:endParaRPr lang="en-US" sz="1400" b="1" dirty="0">
                        <a:latin typeface="Calibri"/>
                        <a:ea typeface="Calibri"/>
                        <a:cs typeface="Arial"/>
                      </a:endParaRPr>
                    </a:p>
                  </a:txBody>
                  <a:tcPr marL="68580" marR="68580" marT="0" marB="0" anchor="ctr"/>
                </a:tc>
              </a:tr>
              <a:tr h="1503977">
                <a:tc>
                  <a:txBody>
                    <a:bodyPr/>
                    <a:lstStyle/>
                    <a:p>
                      <a:pPr marL="457200" algn="r" rtl="1">
                        <a:lnSpc>
                          <a:spcPct val="115000"/>
                        </a:lnSpc>
                        <a:spcAft>
                          <a:spcPts val="0"/>
                        </a:spcAft>
                      </a:pPr>
                      <a:r>
                        <a:rPr lang="ar-SA" sz="2000" b="1" dirty="0">
                          <a:solidFill>
                            <a:schemeClr val="accent1">
                              <a:lumMod val="50000"/>
                            </a:schemeClr>
                          </a:solidFill>
                          <a:latin typeface="Calibri"/>
                          <a:ea typeface="Calibri"/>
                          <a:cs typeface="Arial"/>
                        </a:rPr>
                        <a:t>الفهم </a:t>
                      </a:r>
                      <a:endParaRPr lang="en-US" sz="1800" b="1" dirty="0">
                        <a:solidFill>
                          <a:schemeClr val="accent1">
                            <a:lumMod val="50000"/>
                          </a:schemeClr>
                        </a:solidFill>
                        <a:latin typeface="Calibri"/>
                        <a:ea typeface="Calibri"/>
                        <a:cs typeface="Arial"/>
                      </a:endParaRPr>
                    </a:p>
                    <a:p>
                      <a:pPr marL="457200" algn="r" rtl="1">
                        <a:lnSpc>
                          <a:spcPct val="115000"/>
                        </a:lnSpc>
                        <a:spcAft>
                          <a:spcPts val="0"/>
                        </a:spcAft>
                      </a:pPr>
                      <a:r>
                        <a:rPr lang="ar-SA" sz="1200" b="1" dirty="0">
                          <a:latin typeface="Calibri"/>
                          <a:ea typeface="Calibri"/>
                          <a:cs typeface="Arial"/>
                        </a:rPr>
                        <a:t>القدرة على الإمساك بمعنى المواد.</a:t>
                      </a:r>
                      <a:endParaRPr lang="en-US" sz="18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050" b="1" dirty="0">
                          <a:latin typeface="Calibri"/>
                          <a:ea typeface="Calibri"/>
                          <a:cs typeface="Arial"/>
                        </a:rPr>
                        <a:t>يعدل – يغير – يحول – يرسم – يصنف – يكتشف – يشرح – يعط فكرة رئيسية – يوضح – يفسر – يدير – يعيد الصياغة – يربط -يعيد العبارة – يقارن – يعيد التصريح – يعين الموضع.</a:t>
                      </a:r>
                      <a:endParaRPr lang="en-US" sz="14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050" b="1">
                          <a:latin typeface="Calibri"/>
                          <a:ea typeface="Calibri"/>
                          <a:cs typeface="Arial"/>
                        </a:rPr>
                        <a:t>شرح الأفكار بشكل مكتوب أو شفوي – ترجمة المعلومات بطريقتهم التعبيرية – صنع أمثلة تفسيرية بما ذكر. </a:t>
                      </a:r>
                      <a:endParaRPr lang="en-US" sz="1400" b="1">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050" b="1" dirty="0">
                          <a:latin typeface="Calibri"/>
                          <a:ea typeface="Calibri"/>
                          <a:cs typeface="Arial"/>
                        </a:rPr>
                        <a:t>يشرح ببرهان وتوضيح – يسمع الأسئلة – يقارن – يباين – يفصح البيانات </a:t>
                      </a:r>
                      <a:endParaRPr lang="en-US" sz="14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050" b="1" dirty="0">
                          <a:latin typeface="Calibri"/>
                          <a:ea typeface="Calibri"/>
                          <a:cs typeface="Arial"/>
                        </a:rPr>
                        <a:t>يعط أمثله – يقارن ويغاير ويباين – يعلل ماذا قالوا الى حد ما – يعطوا فكرة بطريقتهم التعبيرية – أجب عن سبب هذا الشيء ولماذا قلت هذا.. </a:t>
                      </a:r>
                      <a:endParaRPr lang="en-US" sz="1400" b="1" dirty="0">
                        <a:latin typeface="Calibri"/>
                        <a:ea typeface="Calibri"/>
                        <a:cs typeface="Arial"/>
                      </a:endParaRPr>
                    </a:p>
                  </a:txBody>
                  <a:tcPr marL="68580" marR="68580" marT="0" marB="0" anchor="ctr"/>
                </a:tc>
              </a:tr>
              <a:tr h="1284605">
                <a:tc>
                  <a:txBody>
                    <a:bodyPr/>
                    <a:lstStyle/>
                    <a:p>
                      <a:pPr marL="457200" algn="r" rtl="1">
                        <a:lnSpc>
                          <a:spcPct val="115000"/>
                        </a:lnSpc>
                        <a:spcAft>
                          <a:spcPts val="0"/>
                        </a:spcAft>
                      </a:pPr>
                      <a:r>
                        <a:rPr lang="ar-SA" sz="1800" b="1" dirty="0">
                          <a:solidFill>
                            <a:schemeClr val="accent1">
                              <a:lumMod val="50000"/>
                            </a:schemeClr>
                          </a:solidFill>
                          <a:latin typeface="Calibri"/>
                          <a:ea typeface="Calibri"/>
                          <a:cs typeface="Arial"/>
                        </a:rPr>
                        <a:t>التطبيق</a:t>
                      </a:r>
                      <a:endParaRPr lang="en-US" sz="1800" b="1" dirty="0">
                        <a:solidFill>
                          <a:schemeClr val="accent1">
                            <a:lumMod val="50000"/>
                          </a:schemeClr>
                        </a:solidFill>
                        <a:latin typeface="Calibri"/>
                        <a:ea typeface="Calibri"/>
                        <a:cs typeface="Arial"/>
                      </a:endParaRPr>
                    </a:p>
                    <a:p>
                      <a:pPr marL="457200" algn="r" rtl="1">
                        <a:lnSpc>
                          <a:spcPct val="115000"/>
                        </a:lnSpc>
                        <a:spcAft>
                          <a:spcPts val="0"/>
                        </a:spcAft>
                      </a:pPr>
                      <a:r>
                        <a:rPr lang="ar-SA" sz="1200" b="1" dirty="0">
                          <a:latin typeface="Calibri"/>
                          <a:ea typeface="Calibri"/>
                          <a:cs typeface="Arial"/>
                        </a:rPr>
                        <a:t>المقدرة على استخدام الأفكار التجريدية والحالات الصلبة.</a:t>
                      </a:r>
                      <a:endParaRPr lang="en-US" sz="18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050" b="1" dirty="0">
                          <a:latin typeface="Calibri"/>
                          <a:ea typeface="Calibri"/>
                          <a:cs typeface="Arial"/>
                        </a:rPr>
                        <a:t>يطبق- يصنف - يحسب - يوضح - يوجه ويكتشف -  يوظف-  يدلل – يدير- يظهر </a:t>
                      </a:r>
                      <a:r>
                        <a:rPr lang="ar-SA" sz="1050" b="1" dirty="0" err="1">
                          <a:latin typeface="Calibri"/>
                          <a:ea typeface="Calibri"/>
                          <a:cs typeface="Arial"/>
                        </a:rPr>
                        <a:t>ويتنباً</a:t>
                      </a:r>
                      <a:r>
                        <a:rPr lang="ar-SA" sz="1050" b="1" dirty="0">
                          <a:latin typeface="Calibri"/>
                          <a:ea typeface="Calibri"/>
                          <a:cs typeface="Arial"/>
                        </a:rPr>
                        <a:t> - يعد القدم - يربط - يتعلق بـ ويظهر لهم - يحلّ </a:t>
                      </a:r>
                      <a:endParaRPr lang="en-US" sz="14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050" b="1">
                          <a:latin typeface="Calibri"/>
                          <a:ea typeface="Calibri"/>
                          <a:cs typeface="Arial"/>
                        </a:rPr>
                        <a:t>خذ المعارف المتعلمة في المستوى الأعلى وطبقها في الحالات الجديدة  - حل المشاكل – تعرف على المشاكل وطور أدوات الحل </a:t>
                      </a:r>
                      <a:endParaRPr lang="en-US" sz="1400" b="1">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050" b="1" dirty="0">
                          <a:latin typeface="Calibri"/>
                          <a:ea typeface="Calibri"/>
                          <a:cs typeface="Arial"/>
                        </a:rPr>
                        <a:t>يستعرض التسهيلات ويلاحظها وينتقدها </a:t>
                      </a:r>
                      <a:endParaRPr lang="en-US" sz="14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050" b="1" dirty="0">
                          <a:latin typeface="Calibri"/>
                          <a:ea typeface="Calibri"/>
                          <a:cs typeface="Arial"/>
                        </a:rPr>
                        <a:t>- يحل</a:t>
                      </a:r>
                      <a:endParaRPr lang="en-US" sz="1400" b="1" dirty="0">
                        <a:latin typeface="Calibri"/>
                        <a:ea typeface="Calibri"/>
                        <a:cs typeface="Arial"/>
                      </a:endParaRPr>
                    </a:p>
                    <a:p>
                      <a:pPr marL="457200" algn="r" rtl="1">
                        <a:lnSpc>
                          <a:spcPct val="115000"/>
                        </a:lnSpc>
                        <a:spcAft>
                          <a:spcPts val="0"/>
                        </a:spcAft>
                      </a:pPr>
                      <a:r>
                        <a:rPr lang="ar-SA" sz="1050" b="1" dirty="0">
                          <a:latin typeface="Calibri"/>
                          <a:ea typeface="Calibri"/>
                          <a:cs typeface="Arial"/>
                        </a:rPr>
                        <a:t>- كيف يجد </a:t>
                      </a:r>
                      <a:r>
                        <a:rPr lang="ar-SA" sz="1050" b="1" dirty="0" err="1">
                          <a:latin typeface="Calibri"/>
                          <a:ea typeface="Calibri"/>
                          <a:cs typeface="Arial"/>
                        </a:rPr>
                        <a:t>الاجابات</a:t>
                      </a:r>
                      <a:endParaRPr lang="en-US" sz="1400" b="1" dirty="0">
                        <a:latin typeface="Calibri"/>
                        <a:ea typeface="Calibri"/>
                        <a:cs typeface="Arial"/>
                      </a:endParaRPr>
                    </a:p>
                    <a:p>
                      <a:pPr marL="457200" algn="r" rtl="1">
                        <a:lnSpc>
                          <a:spcPct val="115000"/>
                        </a:lnSpc>
                        <a:spcAft>
                          <a:spcPts val="0"/>
                        </a:spcAft>
                      </a:pPr>
                      <a:r>
                        <a:rPr lang="ar-SA" sz="1050" b="1" dirty="0">
                          <a:latin typeface="Calibri"/>
                          <a:ea typeface="Calibri"/>
                          <a:cs typeface="Arial"/>
                        </a:rPr>
                        <a:t>- يطبق التعميم</a:t>
                      </a:r>
                      <a:endParaRPr lang="en-US" sz="1400" b="1" dirty="0">
                        <a:latin typeface="Calibri"/>
                        <a:ea typeface="Calibri"/>
                        <a:cs typeface="Arial"/>
                      </a:endParaRPr>
                    </a:p>
                  </a:txBody>
                  <a:tcPr marL="68580" marR="68580" marT="0" marB="0" anchor="ctr"/>
                </a:tc>
              </a:tr>
            </a:tbl>
          </a:graphicData>
        </a:graphic>
      </p:graphicFrame>
      <p:pic>
        <p:nvPicPr>
          <p:cNvPr id="19458" name="Picture 2" descr="C:\Users\HP\Desktop\Bloom_s-Taxonomy-Poster.jpg"/>
          <p:cNvPicPr>
            <a:picLocks noChangeAspect="1" noChangeArrowheads="1"/>
          </p:cNvPicPr>
          <p:nvPr/>
        </p:nvPicPr>
        <p:blipFill>
          <a:blip r:embed="rId4" cstate="print"/>
          <a:srcRect/>
          <a:stretch>
            <a:fillRect/>
          </a:stretch>
        </p:blipFill>
        <p:spPr bwMode="auto">
          <a:xfrm>
            <a:off x="1428728" y="0"/>
            <a:ext cx="6000792" cy="2428868"/>
          </a:xfrm>
          <a:prstGeom prst="rect">
            <a:avLst/>
          </a:prstGeom>
          <a:noFill/>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0" fill="hold"/>
                                        <p:tgtEl>
                                          <p:spTgt spid="19458"/>
                                        </p:tgtEl>
                                        <p:attrNameLst>
                                          <p:attrName>ppt_w</p:attrName>
                                        </p:attrNameLst>
                                      </p:cBhvr>
                                      <p:tavLst>
                                        <p:tav tm="0">
                                          <p:val>
                                            <p:strVal val="#ppt_w"/>
                                          </p:val>
                                        </p:tav>
                                        <p:tav tm="100000">
                                          <p:val>
                                            <p:strVal val="#ppt_w"/>
                                          </p:val>
                                        </p:tav>
                                      </p:tavLst>
                                    </p:anim>
                                    <p:anim calcmode="lin" valueType="num">
                                      <p:cBhvr>
                                        <p:cTn id="8" dur="5000" fill="hold"/>
                                        <p:tgtEl>
                                          <p:spTgt spid="19458"/>
                                        </p:tgtEl>
                                        <p:attrNameLst>
                                          <p:attrName>ppt_h</p:attrName>
                                        </p:attrNameLst>
                                      </p:cBhvr>
                                      <p:tavLst>
                                        <p:tav tm="0" fmla="#ppt_h*sin(2.5*pi*$)">
                                          <p:val>
                                            <p:fltVal val="0"/>
                                          </p:val>
                                        </p:tav>
                                        <p:tav tm="100000">
                                          <p:val>
                                            <p:fltVal val="1"/>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19" presetClass="entr" presetSubtype="5" fill="hold" nodeType="withEffect">
                                  <p:stCondLst>
                                    <p:cond delay="0"/>
                                  </p:stCondLst>
                                  <p:childTnLst>
                                    <p:set>
                                      <p:cBhvr>
                                        <p:cTn id="15" dur="1" fill="hold">
                                          <p:stCondLst>
                                            <p:cond delay="0"/>
                                          </p:stCondLst>
                                        </p:cTn>
                                        <p:tgtEl>
                                          <p:spTgt spid="19458"/>
                                        </p:tgtEl>
                                        <p:attrNameLst>
                                          <p:attrName>style.visibility</p:attrName>
                                        </p:attrNameLst>
                                      </p:cBhvr>
                                      <p:to>
                                        <p:strVal val="visible"/>
                                      </p:to>
                                    </p:set>
                                    <p:anim calcmode="lin" valueType="num">
                                      <p:cBhvr>
                                        <p:cTn id="16" dur="5000" fill="hold"/>
                                        <p:tgtEl>
                                          <p:spTgt spid="19458"/>
                                        </p:tgtEl>
                                        <p:attrNameLst>
                                          <p:attrName>ppt_w</p:attrName>
                                        </p:attrNameLst>
                                      </p:cBhvr>
                                      <p:tavLst>
                                        <p:tav tm="0">
                                          <p:val>
                                            <p:strVal val="#ppt_w"/>
                                          </p:val>
                                        </p:tav>
                                        <p:tav tm="100000">
                                          <p:val>
                                            <p:strVal val="#ppt_w"/>
                                          </p:val>
                                        </p:tav>
                                      </p:tavLst>
                                    </p:anim>
                                    <p:anim calcmode="lin" valueType="num">
                                      <p:cBhvr>
                                        <p:cTn id="17" dur="5000" fill="hold"/>
                                        <p:tgtEl>
                                          <p:spTgt spid="19458"/>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HP\Desktop\سكرابز 2\2512930724889.jpg"/>
          <p:cNvPicPr>
            <a:picLocks noChangeAspect="1" noChangeArrowheads="1"/>
          </p:cNvPicPr>
          <p:nvPr/>
        </p:nvPicPr>
        <p:blipFill>
          <a:blip r:embed="rId2" cstate="print"/>
          <a:srcRect/>
          <a:stretch>
            <a:fillRect/>
          </a:stretch>
        </p:blipFill>
        <p:spPr bwMode="auto">
          <a:xfrm rot="16200000">
            <a:off x="1143002" y="-1143002"/>
            <a:ext cx="6857999" cy="9144001"/>
          </a:xfrm>
          <a:prstGeom prst="rect">
            <a:avLst/>
          </a:prstGeom>
          <a:noFill/>
        </p:spPr>
      </p:pic>
      <p:pic>
        <p:nvPicPr>
          <p:cNvPr id="5" name="Picture 2" descr="C:\Users\HP\Desktop\Bloom_s-Taxonomy-Poster.jpg"/>
          <p:cNvPicPr>
            <a:picLocks noChangeAspect="1" noChangeArrowheads="1"/>
          </p:cNvPicPr>
          <p:nvPr/>
        </p:nvPicPr>
        <p:blipFill>
          <a:blip r:embed="rId3" cstate="print"/>
          <a:srcRect/>
          <a:stretch>
            <a:fillRect/>
          </a:stretch>
        </p:blipFill>
        <p:spPr bwMode="auto">
          <a:xfrm>
            <a:off x="1500166" y="4500570"/>
            <a:ext cx="6000792" cy="2357430"/>
          </a:xfrm>
          <a:prstGeom prst="rect">
            <a:avLst/>
          </a:prstGeom>
          <a:noFill/>
        </p:spPr>
      </p:pic>
      <p:graphicFrame>
        <p:nvGraphicFramePr>
          <p:cNvPr id="4" name="جدول 3"/>
          <p:cNvGraphicFramePr>
            <a:graphicFrameLocks noGrp="1"/>
          </p:cNvGraphicFramePr>
          <p:nvPr/>
        </p:nvGraphicFramePr>
        <p:xfrm>
          <a:off x="0" y="0"/>
          <a:ext cx="9174448" cy="4557869"/>
        </p:xfrm>
        <a:graphic>
          <a:graphicData uri="http://schemas.openxmlformats.org/drawingml/2006/table">
            <a:tbl>
              <a:tblPr rtl="1" firstRow="1" bandRow="1">
                <a:tableStyleId>{5C22544A-7EE6-4342-B048-85BDC9FD1C3A}</a:tableStyleId>
              </a:tblPr>
              <a:tblGrid>
                <a:gridCol w="1859248"/>
                <a:gridCol w="1828800"/>
                <a:gridCol w="1828800"/>
                <a:gridCol w="1938319"/>
                <a:gridCol w="1719281"/>
              </a:tblGrid>
              <a:tr h="566282">
                <a:tc>
                  <a:txBody>
                    <a:bodyPr/>
                    <a:lstStyle/>
                    <a:p>
                      <a:pPr algn="ctr" rtl="1"/>
                      <a:r>
                        <a:rPr lang="ar-SA" dirty="0" smtClean="0"/>
                        <a:t>المستوى</a:t>
                      </a:r>
                      <a:endParaRPr lang="ar-SA" dirty="0"/>
                    </a:p>
                  </a:txBody>
                  <a:tcPr anchor="ctr"/>
                </a:tc>
                <a:tc>
                  <a:txBody>
                    <a:bodyPr/>
                    <a:lstStyle/>
                    <a:p>
                      <a:pPr algn="ctr" rtl="1"/>
                      <a:r>
                        <a:rPr lang="ar-SA" dirty="0" smtClean="0"/>
                        <a:t>أفعال الإجراءت </a:t>
                      </a:r>
                      <a:endParaRPr lang="ar-SA" dirty="0"/>
                    </a:p>
                  </a:txBody>
                  <a:tcPr anchor="ctr"/>
                </a:tc>
                <a:tc>
                  <a:txBody>
                    <a:bodyPr/>
                    <a:lstStyle/>
                    <a:p>
                      <a:pPr algn="ctr" rtl="1"/>
                      <a:r>
                        <a:rPr lang="ar-SA" dirty="0" smtClean="0"/>
                        <a:t>نشاطات الطلاب</a:t>
                      </a:r>
                      <a:endParaRPr lang="ar-SA" dirty="0"/>
                    </a:p>
                  </a:txBody>
                  <a:tcPr anchor="ctr"/>
                </a:tc>
                <a:tc>
                  <a:txBody>
                    <a:bodyPr/>
                    <a:lstStyle/>
                    <a:p>
                      <a:pPr algn="ctr" rtl="1"/>
                      <a:r>
                        <a:rPr lang="ar-SA" dirty="0" smtClean="0"/>
                        <a:t>نشاطات</a:t>
                      </a:r>
                      <a:r>
                        <a:rPr lang="ar-SA" baseline="0" dirty="0" smtClean="0"/>
                        <a:t> المعلم /المرشد</a:t>
                      </a:r>
                    </a:p>
                  </a:txBody>
                  <a:tcPr anchor="ctr"/>
                </a:tc>
                <a:tc>
                  <a:txBody>
                    <a:bodyPr/>
                    <a:lstStyle/>
                    <a:p>
                      <a:pPr algn="ctr" rtl="1"/>
                      <a:r>
                        <a:rPr lang="ar-SA" dirty="0" smtClean="0"/>
                        <a:t>تحليل الطلاب</a:t>
                      </a:r>
                      <a:endParaRPr lang="ar-SA" dirty="0"/>
                    </a:p>
                  </a:txBody>
                  <a:tcPr anchor="ctr"/>
                </a:tc>
              </a:tr>
              <a:tr h="1074269">
                <a:tc>
                  <a:txBody>
                    <a:bodyPr/>
                    <a:lstStyle/>
                    <a:p>
                      <a:pPr marL="457200" algn="ctr" rtl="1">
                        <a:lnSpc>
                          <a:spcPct val="115000"/>
                        </a:lnSpc>
                        <a:spcAft>
                          <a:spcPts val="0"/>
                        </a:spcAft>
                      </a:pPr>
                      <a:r>
                        <a:rPr lang="ar-SA" sz="1200" b="1" dirty="0" smtClean="0">
                          <a:solidFill>
                            <a:schemeClr val="accent1">
                              <a:lumMod val="50000"/>
                            </a:schemeClr>
                          </a:solidFill>
                          <a:latin typeface="Calibri"/>
                          <a:ea typeface="Calibri"/>
                          <a:cs typeface="Arial"/>
                        </a:rPr>
                        <a:t>التحليل</a:t>
                      </a:r>
                    </a:p>
                    <a:p>
                      <a:pPr marL="457200" algn="ctr" rtl="1">
                        <a:lnSpc>
                          <a:spcPct val="115000"/>
                        </a:lnSpc>
                        <a:spcAft>
                          <a:spcPts val="0"/>
                        </a:spcAft>
                      </a:pPr>
                      <a:endParaRPr lang="en-US" sz="1800" b="1" dirty="0">
                        <a:solidFill>
                          <a:schemeClr val="accent1">
                            <a:lumMod val="50000"/>
                          </a:schemeClr>
                        </a:solidFill>
                        <a:latin typeface="Calibri"/>
                        <a:ea typeface="Calibri"/>
                        <a:cs typeface="Arial"/>
                      </a:endParaRPr>
                    </a:p>
                    <a:p>
                      <a:pPr marL="457200" algn="r" rtl="1">
                        <a:lnSpc>
                          <a:spcPct val="115000"/>
                        </a:lnSpc>
                        <a:spcAft>
                          <a:spcPts val="0"/>
                        </a:spcAft>
                      </a:pPr>
                      <a:r>
                        <a:rPr lang="ar-SA" sz="1200" b="1" dirty="0">
                          <a:latin typeface="Calibri"/>
                          <a:ea typeface="Calibri"/>
                          <a:cs typeface="Arial"/>
                        </a:rPr>
                        <a:t>القدرة على تجزيء المادة الى محتوياتها الجزئية لذلك هيكلها التنظيمي ربما يكون مفهوم.</a:t>
                      </a:r>
                      <a:endParaRPr lang="en-US" sz="18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200" b="1" dirty="0">
                          <a:latin typeface="Calibri"/>
                          <a:ea typeface="Calibri"/>
                          <a:cs typeface="Arial"/>
                        </a:rPr>
                        <a:t>يحلل - يتحقق من-  يرافق - ينهي - يعين - يحدد - يشخص - يرسم بياني - يفرق - يميز - يقسم - يختبر  يوجِِد - يخمن</a:t>
                      </a:r>
                      <a:endParaRPr lang="en-US" sz="18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200" b="1" dirty="0">
                          <a:latin typeface="Calibri"/>
                          <a:ea typeface="Calibri"/>
                          <a:cs typeface="Arial"/>
                        </a:rPr>
                        <a:t>يحلل - </a:t>
                      </a:r>
                      <a:r>
                        <a:rPr lang="ar-SA" sz="1200" b="1" dirty="0" err="1">
                          <a:latin typeface="Calibri"/>
                          <a:ea typeface="Calibri"/>
                          <a:cs typeface="Arial"/>
                        </a:rPr>
                        <a:t>ياخذ</a:t>
                      </a:r>
                      <a:r>
                        <a:rPr lang="ar-SA" sz="1200" b="1" dirty="0">
                          <a:latin typeface="Calibri"/>
                          <a:ea typeface="Calibri"/>
                          <a:cs typeface="Arial"/>
                        </a:rPr>
                        <a:t> جزء</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يشرح لكل جزء</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يناقش - يكتشف القوائم ويشرحها</a:t>
                      </a:r>
                      <a:endParaRPr lang="en-US" sz="18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200" b="1" dirty="0">
                          <a:latin typeface="Calibri"/>
                          <a:ea typeface="Calibri"/>
                          <a:cs typeface="Arial"/>
                        </a:rPr>
                        <a:t>يتحقق ويوجه ويرشد ويلاحظ ويمثل بطريقة المصادر </a:t>
                      </a:r>
                      <a:endParaRPr lang="en-US" sz="18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200" b="1" dirty="0">
                          <a:latin typeface="Calibri"/>
                          <a:ea typeface="Calibri"/>
                          <a:cs typeface="Arial"/>
                        </a:rPr>
                        <a:t>يجيب عن الأسئلة مثل :</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 ماهو السبب الذي يعطينا هذه النهاية ؟</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 هل </a:t>
                      </a:r>
                      <a:r>
                        <a:rPr lang="ar-SA" sz="1200" b="1" dirty="0" err="1">
                          <a:latin typeface="Calibri"/>
                          <a:ea typeface="Calibri"/>
                          <a:cs typeface="Arial"/>
                        </a:rPr>
                        <a:t>الادلة</a:t>
                      </a:r>
                      <a:r>
                        <a:rPr lang="ar-SA" sz="1200" b="1" dirty="0">
                          <a:latin typeface="Calibri"/>
                          <a:ea typeface="Calibri"/>
                          <a:cs typeface="Arial"/>
                        </a:rPr>
                        <a:t> تدعم الاستنتاج أو النتيجة ؟</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 ماهي الحقيقة التي تدعم النتائج ؟</a:t>
                      </a:r>
                      <a:endParaRPr lang="en-US" sz="1800" b="1" dirty="0">
                        <a:latin typeface="Calibri"/>
                        <a:ea typeface="Calibri"/>
                        <a:cs typeface="Arial"/>
                      </a:endParaRPr>
                    </a:p>
                  </a:txBody>
                  <a:tcPr marL="68580" marR="68580" marT="0" marB="0" anchor="ctr"/>
                </a:tc>
              </a:tr>
              <a:tr h="1074269">
                <a:tc>
                  <a:txBody>
                    <a:bodyPr/>
                    <a:lstStyle/>
                    <a:p>
                      <a:pPr marL="457200" algn="ctr" rtl="1">
                        <a:lnSpc>
                          <a:spcPct val="115000"/>
                        </a:lnSpc>
                        <a:spcAft>
                          <a:spcPts val="0"/>
                        </a:spcAft>
                      </a:pPr>
                      <a:r>
                        <a:rPr lang="ar-SA" sz="1200" b="1" dirty="0" smtClean="0">
                          <a:solidFill>
                            <a:schemeClr val="accent1">
                              <a:lumMod val="50000"/>
                            </a:schemeClr>
                          </a:solidFill>
                          <a:latin typeface="Calibri"/>
                          <a:ea typeface="Calibri"/>
                          <a:cs typeface="Arial"/>
                        </a:rPr>
                        <a:t>التركيب</a:t>
                      </a:r>
                    </a:p>
                    <a:p>
                      <a:pPr marL="457200" algn="ctr" rtl="1">
                        <a:lnSpc>
                          <a:spcPct val="115000"/>
                        </a:lnSpc>
                        <a:spcAft>
                          <a:spcPts val="0"/>
                        </a:spcAft>
                      </a:pPr>
                      <a:endParaRPr lang="en-US" sz="1800" b="1" dirty="0">
                        <a:solidFill>
                          <a:schemeClr val="accent1">
                            <a:lumMod val="50000"/>
                          </a:schemeClr>
                        </a:solidFill>
                        <a:latin typeface="Calibri"/>
                        <a:ea typeface="Calibri"/>
                        <a:cs typeface="Arial"/>
                      </a:endParaRPr>
                    </a:p>
                    <a:p>
                      <a:pPr marL="457200" algn="r" rtl="1">
                        <a:lnSpc>
                          <a:spcPct val="115000"/>
                        </a:lnSpc>
                        <a:spcAft>
                          <a:spcPts val="0"/>
                        </a:spcAft>
                      </a:pPr>
                      <a:r>
                        <a:rPr lang="ar-SA" sz="1200" b="1" dirty="0">
                          <a:latin typeface="Calibri"/>
                          <a:ea typeface="Calibri"/>
                          <a:cs typeface="Arial"/>
                        </a:rPr>
                        <a:t>القدرة على وضع أجزاء معاً لتكوين وحدة كاملة جيدة</a:t>
                      </a:r>
                      <a:endParaRPr lang="en-US" sz="18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200" b="1">
                          <a:latin typeface="Calibri"/>
                          <a:ea typeface="Calibri"/>
                          <a:cs typeface="Arial"/>
                        </a:rPr>
                        <a:t>يضم - يجمع التصنيف - يؤلف - ينشئ - يفهم - يخلق - يصمم - يطور - يخترع ويتمدد - يمتد</a:t>
                      </a:r>
                      <a:endParaRPr lang="en-US" sz="1800" b="1">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200" b="1" dirty="0">
                          <a:latin typeface="Calibri"/>
                          <a:ea typeface="Calibri"/>
                          <a:cs typeface="Arial"/>
                        </a:rPr>
                        <a:t>- وضع </a:t>
                      </a:r>
                      <a:r>
                        <a:rPr lang="ar-SA" sz="1200" b="1" dirty="0" err="1">
                          <a:latin typeface="Calibri"/>
                          <a:ea typeface="Calibri"/>
                          <a:cs typeface="Arial"/>
                        </a:rPr>
                        <a:t>الاجزاء</a:t>
                      </a:r>
                      <a:r>
                        <a:rPr lang="ar-SA" sz="1200" b="1" dirty="0">
                          <a:latin typeface="Calibri"/>
                          <a:ea typeface="Calibri"/>
                          <a:cs typeface="Arial"/>
                        </a:rPr>
                        <a:t> معاً بشكل متحد</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 خلق خطط وفرضيات لإيجاد الحلول </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 استخدام الطريقة الإبداعية الأصيلة</a:t>
                      </a:r>
                      <a:endParaRPr lang="en-US" sz="18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200" b="1" dirty="0">
                          <a:latin typeface="Calibri"/>
                          <a:ea typeface="Calibri"/>
                          <a:cs typeface="Arial"/>
                        </a:rPr>
                        <a:t>- انعكاسات</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 امتدادات</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 التحليلات</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 التقييم</a:t>
                      </a:r>
                      <a:endParaRPr lang="en-US" sz="18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200" b="1" dirty="0">
                          <a:latin typeface="Calibri"/>
                          <a:ea typeface="Calibri"/>
                          <a:cs typeface="Arial"/>
                        </a:rPr>
                        <a:t>- يخلق الخطة</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 يطور الموديل</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 يجمع هذه الأجزاء</a:t>
                      </a:r>
                      <a:endParaRPr lang="en-US" sz="1800" b="1" dirty="0">
                        <a:latin typeface="Calibri"/>
                        <a:ea typeface="Calibri"/>
                        <a:cs typeface="Arial"/>
                      </a:endParaRPr>
                    </a:p>
                  </a:txBody>
                  <a:tcPr marL="68580" marR="68580" marT="0" marB="0" anchor="ctr"/>
                </a:tc>
              </a:tr>
              <a:tr h="1074269">
                <a:tc>
                  <a:txBody>
                    <a:bodyPr/>
                    <a:lstStyle/>
                    <a:p>
                      <a:pPr marL="457200" algn="ctr" rtl="1">
                        <a:lnSpc>
                          <a:spcPct val="115000"/>
                        </a:lnSpc>
                        <a:spcAft>
                          <a:spcPts val="0"/>
                        </a:spcAft>
                      </a:pPr>
                      <a:r>
                        <a:rPr lang="ar-SA" sz="1200" b="1" dirty="0" smtClean="0">
                          <a:solidFill>
                            <a:schemeClr val="accent1">
                              <a:lumMod val="50000"/>
                            </a:schemeClr>
                          </a:solidFill>
                          <a:latin typeface="Calibri"/>
                          <a:ea typeface="Calibri"/>
                          <a:cs typeface="Arial"/>
                        </a:rPr>
                        <a:t>التقييم</a:t>
                      </a:r>
                    </a:p>
                    <a:p>
                      <a:pPr marL="457200" algn="ctr" rtl="1">
                        <a:lnSpc>
                          <a:spcPct val="115000"/>
                        </a:lnSpc>
                        <a:spcAft>
                          <a:spcPts val="0"/>
                        </a:spcAft>
                      </a:pPr>
                      <a:endParaRPr lang="en-US" sz="1800" b="1" dirty="0">
                        <a:solidFill>
                          <a:schemeClr val="accent1">
                            <a:lumMod val="50000"/>
                          </a:schemeClr>
                        </a:solidFill>
                        <a:latin typeface="Calibri"/>
                        <a:ea typeface="Calibri"/>
                        <a:cs typeface="Arial"/>
                      </a:endParaRPr>
                    </a:p>
                    <a:p>
                      <a:pPr marL="457200" algn="r" rtl="1">
                        <a:lnSpc>
                          <a:spcPct val="115000"/>
                        </a:lnSpc>
                        <a:spcAft>
                          <a:spcPts val="0"/>
                        </a:spcAft>
                      </a:pPr>
                      <a:r>
                        <a:rPr lang="ar-SA" sz="1200" b="1" dirty="0">
                          <a:latin typeface="Calibri"/>
                          <a:ea typeface="Calibri"/>
                          <a:cs typeface="Arial"/>
                        </a:rPr>
                        <a:t>المقدرة على الحكم على قيم المواد لإعطاء سبب.</a:t>
                      </a:r>
                      <a:endParaRPr lang="en-US" sz="18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200" b="1" dirty="0">
                          <a:latin typeface="Calibri"/>
                          <a:ea typeface="Calibri"/>
                          <a:cs typeface="Arial"/>
                        </a:rPr>
                        <a:t>يقيم - يقارن - ينهي - ينتقد - يستنتج - يحكم - يرجح</a:t>
                      </a:r>
                      <a:endParaRPr lang="en-US" sz="18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200" b="1" dirty="0">
                          <a:latin typeface="Calibri"/>
                          <a:ea typeface="Calibri"/>
                          <a:cs typeface="Arial"/>
                        </a:rPr>
                        <a:t>يضع قيمة حكمية بناء على الاعتبارات</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 حرر</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 ناقش </a:t>
                      </a:r>
                      <a:r>
                        <a:rPr lang="ar-SA" sz="1200" b="1" dirty="0" err="1">
                          <a:latin typeface="Calibri"/>
                          <a:ea typeface="Calibri"/>
                          <a:cs typeface="Arial"/>
                        </a:rPr>
                        <a:t>او</a:t>
                      </a:r>
                      <a:r>
                        <a:rPr lang="ar-SA" sz="1200" b="1" dirty="0">
                          <a:latin typeface="Calibri"/>
                          <a:ea typeface="Calibri"/>
                          <a:cs typeface="Arial"/>
                        </a:rPr>
                        <a:t> ناظر</a:t>
                      </a:r>
                      <a:endParaRPr lang="en-US" sz="18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200" b="1" dirty="0">
                          <a:latin typeface="Calibri"/>
                          <a:ea typeface="Calibri"/>
                          <a:cs typeface="Arial"/>
                        </a:rPr>
                        <a:t>- يوضح</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 يوافق بواقعية</a:t>
                      </a:r>
                      <a:endParaRPr lang="en-US" sz="1800" b="1" dirty="0">
                        <a:latin typeface="Calibri"/>
                        <a:ea typeface="Calibri"/>
                        <a:cs typeface="Arial"/>
                      </a:endParaRPr>
                    </a:p>
                    <a:p>
                      <a:pPr marL="457200" algn="r" rtl="1">
                        <a:lnSpc>
                          <a:spcPct val="115000"/>
                        </a:lnSpc>
                        <a:spcAft>
                          <a:spcPts val="0"/>
                        </a:spcAft>
                      </a:pPr>
                      <a:r>
                        <a:rPr lang="ar-SA" sz="1200" b="1" dirty="0">
                          <a:latin typeface="Calibri"/>
                          <a:ea typeface="Calibri"/>
                          <a:cs typeface="Arial"/>
                        </a:rPr>
                        <a:t>- يوجه</a:t>
                      </a:r>
                      <a:endParaRPr lang="en-US" sz="1800" b="1" dirty="0">
                        <a:latin typeface="Calibri"/>
                        <a:ea typeface="Calibri"/>
                        <a:cs typeface="Arial"/>
                      </a:endParaRPr>
                    </a:p>
                  </a:txBody>
                  <a:tcPr marL="68580" marR="68580" marT="0" marB="0" anchor="ctr"/>
                </a:tc>
                <a:tc>
                  <a:txBody>
                    <a:bodyPr/>
                    <a:lstStyle/>
                    <a:p>
                      <a:pPr marL="457200" algn="r" rtl="0">
                        <a:lnSpc>
                          <a:spcPct val="115000"/>
                        </a:lnSpc>
                        <a:spcAft>
                          <a:spcPts val="0"/>
                        </a:spcAft>
                      </a:pPr>
                      <a:r>
                        <a:rPr lang="ar-SA" sz="1200" b="1" dirty="0">
                          <a:latin typeface="Calibri"/>
                          <a:ea typeface="Calibri"/>
                          <a:cs typeface="Arial"/>
                        </a:rPr>
                        <a:t>يشرح ، يوصف ،يضع الحكم ،يقيم الفكرة -يستخدم بعض المعايير أو المقاييس</a:t>
                      </a:r>
                      <a:endParaRPr lang="en-US" sz="1800" b="1" dirty="0">
                        <a:latin typeface="Calibri"/>
                        <a:ea typeface="Calibri"/>
                        <a:cs typeface="Arial"/>
                      </a:endParaRPr>
                    </a:p>
                  </a:txBody>
                  <a:tcPr marL="68580" marR="68580" marT="0" marB="0" anchor="ctr"/>
                </a:tc>
              </a:tr>
            </a:tbl>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par>
                                <p:cTn id="9" presetID="6"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par>
                                <p:cTn id="12" presetID="19"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ppt_w</p:attrName>
                                        </p:attrNameLst>
                                      </p:cBhvr>
                                      <p:tavLst>
                                        <p:tav tm="0" fmla="#ppt_w*sin(2.5*pi*$)">
                                          <p:val>
                                            <p:fltVal val="0"/>
                                          </p:val>
                                        </p:tav>
                                        <p:tav tm="100000">
                                          <p:val>
                                            <p:fltVal val="1"/>
                                          </p:val>
                                        </p:tav>
                                      </p:tavLst>
                                    </p:anim>
                                    <p:anim calcmode="lin" valueType="num">
                                      <p:cBhvr>
                                        <p:cTn id="15"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2403</TotalTime>
  <Words>4288</Words>
  <Application>Microsoft Office PowerPoint</Application>
  <PresentationFormat>عرض على الشاشة (3:4)‏</PresentationFormat>
  <Paragraphs>424</Paragraphs>
  <Slides>45</Slides>
  <Notes>1</Notes>
  <HiddenSlides>0</HiddenSlides>
  <MMClips>0</MMClips>
  <ScaleCrop>false</ScaleCrop>
  <HeadingPairs>
    <vt:vector size="4" baseType="variant">
      <vt:variant>
        <vt:lpstr>نسق</vt:lpstr>
      </vt:variant>
      <vt:variant>
        <vt:i4>1</vt:i4>
      </vt:variant>
      <vt:variant>
        <vt:lpstr>عناوين الشرائح</vt:lpstr>
      </vt:variant>
      <vt:variant>
        <vt:i4>45</vt:i4>
      </vt:variant>
    </vt:vector>
  </HeadingPairs>
  <TitlesOfParts>
    <vt:vector size="46" baseType="lpstr">
      <vt:lpstr>حضري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asus</cp:lastModifiedBy>
  <cp:revision>225</cp:revision>
  <dcterms:created xsi:type="dcterms:W3CDTF">2010-12-29T17:03:04Z</dcterms:created>
  <dcterms:modified xsi:type="dcterms:W3CDTF">2017-02-19T18:43:29Z</dcterms:modified>
</cp:coreProperties>
</file>