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3" r:id="rId7"/>
    <p:sldId id="265" r:id="rId8"/>
    <p:sldId id="267" r:id="rId9"/>
    <p:sldId id="266"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50" d="100"/>
          <a:sy n="50" d="100"/>
        </p:scale>
        <p:origin x="-90" y="-52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5" name="Footer Placeholder 4"/>
          <p:cNvSpPr>
            <a:spLocks noGrp="1"/>
          </p:cNvSpPr>
          <p:nvPr>
            <p:ph type="ftr" sz="quarter" idx="11"/>
          </p:nvPr>
        </p:nvSpPr>
        <p:spPr>
          <a:xfrm>
            <a:off x="1876424" y="5410201"/>
            <a:ext cx="5124886" cy="365125"/>
          </a:xfrm>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a:xfrm>
            <a:off x="9896911" y="5410199"/>
            <a:ext cx="771089" cy="365125"/>
          </a:xfrm>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79032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42809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588311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prstClr val="white"/>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prstClr val="white"/>
                </a:solidFill>
                <a:effectLst/>
              </a:rPr>
              <a:t>”</a:t>
            </a:r>
          </a:p>
        </p:txBody>
      </p:sp>
    </p:spTree>
    <p:extLst>
      <p:ext uri="{BB962C8B-B14F-4D97-AF65-F5344CB8AC3E}">
        <p14:creationId xmlns:p14="http://schemas.microsoft.com/office/powerpoint/2010/main" val="2148089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91473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555618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5521419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07482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96469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11906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07674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734635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702168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872011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589401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36092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24695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72DADAE-BDAE-4580-86F1-7CE98D4E4C66}" type="datetimeFigureOut">
              <a:rPr lang="en-US" smtClean="0">
                <a:solidFill>
                  <a:prstClr val="white">
                    <a:tint val="75000"/>
                  </a:prstClr>
                </a:solidFill>
              </a:rPr>
              <a:pPr/>
              <a:t>9/14/2018</a:t>
            </a:fld>
            <a:endParaRPr lang="en-US">
              <a:solidFill>
                <a:prstClr val="white">
                  <a:tint val="75000"/>
                </a:prstClr>
              </a:solidFill>
            </a:endParaRP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13F0AF-4601-484A-95E7-D827DA3F368E}"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6759274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11573" y="2163377"/>
            <a:ext cx="3985386" cy="12003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a:spAutoFit/>
            <a:scene3d>
              <a:camera prst="orthographicFront"/>
              <a:lightRig rig="balanced" dir="t">
                <a:rot lat="0" lon="0" rev="2100000"/>
              </a:lightRig>
            </a:scene3d>
            <a:sp3d extrusionH="57150" prstMaterial="metal">
              <a:bevelT w="38100" h="25400"/>
              <a:contourClr>
                <a:schemeClr val="bg2"/>
              </a:contourClr>
            </a:sp3d>
          </a:bodyPr>
          <a:lstStyle/>
          <a:p>
            <a:r>
              <a:rPr lang="ar-JO" sz="7200" b="1" dirty="0" smtClean="0">
                <a:ln w="50800"/>
                <a:solidFill>
                  <a:schemeClr val="bg1">
                    <a:shade val="50000"/>
                  </a:schemeClr>
                </a:solidFill>
                <a:latin typeface="Arial" panose="020B0604020202020204" pitchFamily="34" charset="0"/>
              </a:rPr>
              <a:t>الفصل الرابع</a:t>
            </a:r>
            <a:endParaRPr lang="en-US" b="1" dirty="0">
              <a:ln w="50800"/>
              <a:solidFill>
                <a:schemeClr val="bg1">
                  <a:shade val="50000"/>
                </a:schemeClr>
              </a:solidFill>
            </a:endParaRPr>
          </a:p>
        </p:txBody>
      </p:sp>
    </p:spTree>
    <p:extLst>
      <p:ext uri="{BB962C8B-B14F-4D97-AF65-F5344CB8AC3E}">
        <p14:creationId xmlns:p14="http://schemas.microsoft.com/office/powerpoint/2010/main" val="718682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0160" y="1360360"/>
            <a:ext cx="11045952" cy="4552015"/>
          </a:xfrm>
          <a:prstGeom prst="rect">
            <a:avLst/>
          </a:prstGeom>
        </p:spPr>
        <p:txBody>
          <a:bodyPr wrap="square">
            <a:spAutoFit/>
          </a:bodyPr>
          <a:lstStyle/>
          <a:p>
            <a:pPr algn="just" rtl="1">
              <a:lnSpc>
                <a:spcPct val="115000"/>
              </a:lnSpc>
            </a:pPr>
            <a:r>
              <a:rPr lang="ar-SA" sz="2800" b="1" dirty="0" smtClean="0">
                <a:solidFill>
                  <a:srgbClr val="E36C0A"/>
                </a:solidFill>
                <a:effectLst/>
                <a:latin typeface="Arial" panose="020B0604020202020204" pitchFamily="34" charset="0"/>
                <a:ea typeface="Times New Roman" panose="02020603050405020304" pitchFamily="18" charset="0"/>
              </a:rPr>
              <a:t>أ/ نظام التمويل العقاري:</a:t>
            </a:r>
            <a:r>
              <a:rPr lang="ar-SA" sz="2800" dirty="0" smtClean="0">
                <a:solidFill>
                  <a:srgbClr val="000000"/>
                </a:solidFill>
                <a:effectLst/>
                <a:latin typeface="Arial" panose="020B0604020202020204" pitchFamily="34" charset="0"/>
                <a:ea typeface="Times New Roman" panose="02020603050405020304" pitchFamily="18" charset="0"/>
              </a:rPr>
              <a:t> لتنظيم العلاقة بين المؤسسات والشركات العقارية وبين المستفيدين من برامج بناء المساكن وتمليكها بالتقسيط، وضمان حقوق الطرفين، وخاصة أن تلك الشركات تعاني زيادة القروض المتعثرة مما يجعلها تبالغ في زيادة نسبة الأرباح.</a:t>
            </a:r>
            <a:endParaRPr lang="en-US" sz="28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800" b="1" dirty="0" smtClean="0">
                <a:solidFill>
                  <a:srgbClr val="E36C0A"/>
                </a:solidFill>
                <a:effectLst/>
                <a:latin typeface="Arial" panose="020B0604020202020204" pitchFamily="34" charset="0"/>
                <a:ea typeface="Times New Roman" panose="02020603050405020304" pitchFamily="18" charset="0"/>
              </a:rPr>
              <a:t>ب/ نظام الرهن العقاري:</a:t>
            </a:r>
            <a:r>
              <a:rPr lang="ar-SA" sz="2800" dirty="0" smtClean="0">
                <a:solidFill>
                  <a:srgbClr val="000000"/>
                </a:solidFill>
                <a:effectLst/>
                <a:latin typeface="Arial" panose="020B0604020202020204" pitchFamily="34" charset="0"/>
                <a:ea typeface="Times New Roman" panose="02020603050405020304" pitchFamily="18" charset="0"/>
              </a:rPr>
              <a:t> لضمان حقوق شركات ومؤسسات التمويل العقاري، وجعل الاستثمار في هذا المجال أكثر أماناً ومنافسة، حيث يكفل النظام للشركة الممولة للمسكن رهن المسكن لصالحها حتى يدفع جميع الأقساط المستحقة على المسكن، وبعد ذلك يفك الرهن.</a:t>
            </a:r>
            <a:endParaRPr lang="en-US" sz="28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800" b="1" dirty="0" smtClean="0">
                <a:solidFill>
                  <a:srgbClr val="E36C0A"/>
                </a:solidFill>
                <a:effectLst/>
                <a:latin typeface="Arial" panose="020B0604020202020204" pitchFamily="34" charset="0"/>
                <a:ea typeface="Times New Roman" panose="02020603050405020304" pitchFamily="18" charset="0"/>
              </a:rPr>
              <a:t>ج/ نظام جباية الزكاة على الأراضي المعدة للتجارة:</a:t>
            </a:r>
            <a:r>
              <a:rPr lang="ar-SA" sz="2800" dirty="0" smtClean="0">
                <a:solidFill>
                  <a:srgbClr val="000000"/>
                </a:solidFill>
                <a:effectLst/>
                <a:latin typeface="Arial" panose="020B0604020202020204" pitchFamily="34" charset="0"/>
                <a:ea typeface="Times New Roman" panose="02020603050405020304" pitchFamily="18" charset="0"/>
              </a:rPr>
              <a:t> مازال قيد الدراسة، وسيساعد تطبيقه على انخفاض أسعار الأراضي خاصة في المخططات الجديدة، وذلك بالتقليل من تأثير المضاربات على ارتفاع أسعار تلك الأراضي.</a:t>
            </a:r>
            <a:endParaRPr lang="en-US" sz="2800" dirty="0">
              <a:solidFill>
                <a:srgbClr val="000000"/>
              </a:solidFill>
              <a:effectLst/>
              <a:latin typeface="Arial" panose="020B0604020202020204" pitchFamily="34" charset="0"/>
              <a:ea typeface="Times New Roman" panose="02020603050405020304" pitchFamily="18" charset="0"/>
            </a:endParaRPr>
          </a:p>
        </p:txBody>
      </p:sp>
      <p:sp>
        <p:nvSpPr>
          <p:cNvPr id="3" name="مستطيل 2"/>
          <p:cNvSpPr/>
          <p:nvPr/>
        </p:nvSpPr>
        <p:spPr>
          <a:xfrm>
            <a:off x="7154768" y="145875"/>
            <a:ext cx="4671472" cy="584775"/>
          </a:xfrm>
          <a:prstGeom prst="rect">
            <a:avLst/>
          </a:prstGeom>
        </p:spPr>
        <p:txBody>
          <a:bodyPr wrap="none">
            <a:spAutoFit/>
          </a:bodyPr>
          <a:lstStyle/>
          <a:p>
            <a:r>
              <a:rPr lang="ar-SA" sz="3200" b="1" u="sng" dirty="0">
                <a:solidFill>
                  <a:srgbClr val="FF0000"/>
                </a:solidFill>
                <a:latin typeface="Arial" panose="020B0604020202020204" pitchFamily="34" charset="0"/>
                <a:ea typeface="Times New Roman" panose="02020603050405020304" pitchFamily="18" charset="0"/>
              </a:rPr>
              <a:t>الأنظمة المساندة للتمويل الإسكاني</a:t>
            </a:r>
            <a:endParaRPr lang="en-US" sz="2400" b="1" u="sng" dirty="0">
              <a:solidFill>
                <a:srgbClr val="FF0000"/>
              </a:solidFill>
            </a:endParaRPr>
          </a:p>
        </p:txBody>
      </p:sp>
    </p:spTree>
    <p:extLst>
      <p:ext uri="{BB962C8B-B14F-4D97-AF65-F5344CB8AC3E}">
        <p14:creationId xmlns:p14="http://schemas.microsoft.com/office/powerpoint/2010/main" val="2407364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9184" y="275169"/>
            <a:ext cx="11387328" cy="6038576"/>
          </a:xfrm>
          <a:prstGeom prst="rect">
            <a:avLst/>
          </a:prstGeom>
        </p:spPr>
        <p:txBody>
          <a:bodyPr wrap="square">
            <a:spAutoFit/>
          </a:bodyPr>
          <a:lstStyle/>
          <a:p>
            <a:pPr algn="just" rtl="1">
              <a:lnSpc>
                <a:spcPct val="115000"/>
              </a:lnSpc>
            </a:pPr>
            <a:r>
              <a:rPr lang="ar-SA" sz="2400" b="1" u="sng" dirty="0" smtClean="0">
                <a:solidFill>
                  <a:srgbClr val="FF0000"/>
                </a:solidFill>
                <a:effectLst/>
                <a:latin typeface="Arial" panose="020B0604020202020204" pitchFamily="34" charset="0"/>
                <a:ea typeface="Times New Roman" panose="02020603050405020304" pitchFamily="18" charset="0"/>
              </a:rPr>
              <a:t>عقد بيع المشاركة: </a:t>
            </a:r>
            <a:endParaRPr lang="en-US" sz="2400" b="1" u="sng"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المشاركة المتناقصة التي تتكون من عقدي المشاركة والإجارة هي البديل الأكثر جاذبية، ففي المشاركة المتناقصة تتناقص حصة الممول في الأصول تدريجياً وفي المقابل تزداد حصة العميل تصاعدياً.</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تظهر عملية الاشتقاق الرياضي أن صيغة المشاركة المتناقصة الرياضية مشابهة للصيغة المستخدمة في القروض التقليدية لكنه في صيغة المشاركة المتناقصة يمكن استبدال الفائدة بمعدل سعر الإيجار.</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في صيغة المشاركة المتناقصة لا يتجاوز الرصيد المتبقي على العميل في أي مرحلة السعر الأصلي للأصول. </a:t>
            </a:r>
            <a:endParaRPr lang="en-US" sz="2400" dirty="0" smtClean="0">
              <a:solidFill>
                <a:srgbClr val="000000"/>
              </a:solidFill>
              <a:effectLst/>
              <a:latin typeface="Arial" panose="020B0604020202020204" pitchFamily="34" charset="0"/>
              <a:ea typeface="Times New Roman" panose="02020603050405020304" pitchFamily="18" charset="0"/>
            </a:endParaRPr>
          </a:p>
          <a:p>
            <a:pPr algn="ctr" rtl="1">
              <a:lnSpc>
                <a:spcPct val="115000"/>
              </a:lnSpc>
            </a:pPr>
            <a:r>
              <a:rPr lang="ar-SA" sz="2400" b="1" dirty="0" smtClean="0">
                <a:solidFill>
                  <a:srgbClr val="C00000"/>
                </a:solidFill>
                <a:effectLst/>
                <a:latin typeface="Arial" panose="020B0604020202020204" pitchFamily="34" charset="0"/>
                <a:ea typeface="Times New Roman" panose="02020603050405020304" pitchFamily="18" charset="0"/>
                <a:cs typeface="Monotype Koufi"/>
              </a:rPr>
              <a:t>حجم وهيكل قطاع البناء والتشييد في المملكة العربية السعودية</a:t>
            </a:r>
            <a:endParaRPr lang="en-US" sz="2400" b="1" dirty="0" smtClean="0">
              <a:solidFill>
                <a:srgbClr val="C00000"/>
              </a:solidFill>
              <a:effectLst/>
              <a:latin typeface="Arial" panose="020B0604020202020204" pitchFamily="34" charset="0"/>
              <a:ea typeface="Times New Roman" panose="02020603050405020304" pitchFamily="18" charset="0"/>
              <a:cs typeface="Monotype Koufi"/>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يمثل قطاع البناء والتشييد محوراً هاماً من محاور التنمية إلي تعيشها المملكة في المرحلة الراهنة, لما تقوم به من دور هام في دفع عجلة النمو, وخلق المزيد من فرص العمل, وتحريك النشاط الاقتصادي في العديد من الصناعات والأنشطة الأخرى المرتبطة به، ويعني: </a:t>
            </a:r>
            <a:r>
              <a:rPr lang="ar-SA" sz="2400" b="1" dirty="0" smtClean="0">
                <a:solidFill>
                  <a:srgbClr val="000000"/>
                </a:solidFill>
                <a:effectLst/>
                <a:latin typeface="Arial" panose="020B0604020202020204" pitchFamily="34" charset="0"/>
                <a:ea typeface="Times New Roman" panose="02020603050405020304" pitchFamily="18" charset="0"/>
              </a:rPr>
              <a:t>أن قطاع البناء والتشييد يعتبر محركاً رئيساً للنمو في الاقتصاد الوطني.</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حقق قطاع البناء والتشييد خلال السنوات الأربع في خطة التنمية الثامنة معدل نمو سنوي متوسط قدرة 4,9%.</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بلغت مساهمة القطاع في الناتج المحلي الإجمالي عام 2008م نحو 6,9% نتيجة لزيادة القيمة المضافة التي حققها القطاع من نحو 47,5 بليون إلى نحو 58,8 بليون ريال خلال المدة نفسها, وبلغت الأصول الإجمالية لقطاع البناء والتشييد نحو 154,4 بليون ريال في عام 2008م.</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97549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5632" y="659953"/>
            <a:ext cx="11058144" cy="5543056"/>
          </a:xfrm>
          <a:prstGeom prst="rect">
            <a:avLst/>
          </a:prstGeom>
        </p:spPr>
        <p:txBody>
          <a:bodyPr wrap="square">
            <a:spAutoFit/>
          </a:bodyPr>
          <a:lstStyle/>
          <a:p>
            <a:pPr algn="just" rtl="1">
              <a:lnSpc>
                <a:spcPct val="115000"/>
              </a:lnSpc>
            </a:pPr>
            <a:r>
              <a:rPr lang="ar-SA" sz="2800" b="1" u="sng" dirty="0" smtClean="0">
                <a:solidFill>
                  <a:srgbClr val="0070C0"/>
                </a:solidFill>
                <a:effectLst/>
                <a:latin typeface="Arial" panose="020B0604020202020204" pitchFamily="34" charset="0"/>
                <a:ea typeface="Times New Roman" panose="02020603050405020304" pitchFamily="18" charset="0"/>
              </a:rPr>
              <a:t>النشاط العقاري وحجم الاستثمار والتمويل العقاري في المملكة العربية السعودية:</a:t>
            </a:r>
            <a:endParaRPr lang="ar-JO" sz="2800" b="1" u="sng" dirty="0" smtClean="0">
              <a:solidFill>
                <a:srgbClr val="0070C0"/>
              </a:solidFill>
              <a:effectLst/>
              <a:latin typeface="Arial" panose="020B0604020202020204" pitchFamily="34" charset="0"/>
              <a:ea typeface="Times New Roman" panose="02020603050405020304" pitchFamily="18" charset="0"/>
            </a:endParaRPr>
          </a:p>
          <a:p>
            <a:pPr algn="just" rtl="1">
              <a:lnSpc>
                <a:spcPct val="115000"/>
              </a:lnSpc>
            </a:pPr>
            <a:endParaRPr lang="en-US" sz="2800" b="1" dirty="0" smtClean="0">
              <a:solidFill>
                <a:srgbClr val="0070C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smtClean="0">
                <a:solidFill>
                  <a:srgbClr val="000000"/>
                </a:solidFill>
                <a:effectLst/>
                <a:latin typeface="Arial" panose="020B0604020202020204" pitchFamily="34" charset="0"/>
                <a:ea typeface="Times New Roman" panose="02020603050405020304" pitchFamily="18" charset="0"/>
              </a:rPr>
              <a:t>النشاط العقاري يؤدي إلى ازدهار الأنشطة المرتبطة بصناعة العقار المتمثلة في قطاع التطوير العقاري وإدارة المشاريع والاستشاريين والمقاولين ومواد البناء بالإضافة إلى الخدمات المساندة مثل التمويل.</a:t>
            </a:r>
            <a:endParaRPr lang="en-US" sz="28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smtClean="0">
                <a:solidFill>
                  <a:srgbClr val="000000"/>
                </a:solidFill>
                <a:effectLst/>
                <a:latin typeface="Arial" panose="020B0604020202020204" pitchFamily="34" charset="0"/>
                <a:ea typeface="Times New Roman" panose="02020603050405020304" pitchFamily="18" charset="0"/>
              </a:rPr>
              <a:t>يقدر المحللون الاقتصاديون أن معدل النمو السكاني منذ العام 1996 كان حدود 2,5% سنوياً وارتفع عدد السكان إلى 23مليون نسمة في عام 2006م متوقعاً أن يصل إلى 33,7 مليون نسمة بمعدل زيادة سنويا 2,9 %.</a:t>
            </a:r>
            <a:endParaRPr lang="en-US" sz="28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smtClean="0">
                <a:solidFill>
                  <a:srgbClr val="000000"/>
                </a:solidFill>
                <a:effectLst/>
                <a:latin typeface="Arial" panose="020B0604020202020204" pitchFamily="34" charset="0"/>
                <a:ea typeface="Times New Roman" panose="02020603050405020304" pitchFamily="18" charset="0"/>
              </a:rPr>
              <a:t>قدر المختصون في النشاط العقاري الطلب على المساكن بحوالي مليون وحدة سكنية خلال الفترة ( 2005-2009), أي بمعدل 200الف وحدة سنوياً، وتعمل الحكومة على زيادة ملكية الوحدات السكنية بين الأسر السعودية من 55% في سنة 2004 إلى 80% بحلول 2020م.</a:t>
            </a:r>
            <a:endParaRPr lang="en-US" sz="28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04394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7136" y="619456"/>
            <a:ext cx="11228832" cy="5189113"/>
          </a:xfrm>
          <a:prstGeom prst="rect">
            <a:avLst/>
          </a:prstGeom>
        </p:spPr>
        <p:txBody>
          <a:bodyPr wrap="square">
            <a:spAutoFit/>
          </a:bodyPr>
          <a:lstStyle/>
          <a:p>
            <a:pPr algn="just" rtl="1">
              <a:lnSpc>
                <a:spcPct val="115000"/>
              </a:lnSpc>
            </a:pPr>
            <a:r>
              <a:rPr lang="ar-SA" sz="2400" b="1" dirty="0" smtClean="0">
                <a:solidFill>
                  <a:srgbClr val="0070C0"/>
                </a:solidFill>
                <a:effectLst/>
                <a:latin typeface="Arial" panose="020B0604020202020204" pitchFamily="34" charset="0"/>
                <a:ea typeface="Times New Roman" panose="02020603050405020304" pitchFamily="18" charset="0"/>
              </a:rPr>
              <a:t>النشاط العقاري في المملكة العربية السعودية</a:t>
            </a:r>
            <a:endParaRPr lang="ar-JO" sz="2400" b="1" dirty="0" smtClean="0">
              <a:solidFill>
                <a:srgbClr val="0070C0"/>
              </a:solidFill>
              <a:effectLst/>
              <a:latin typeface="Arial" panose="020B0604020202020204" pitchFamily="34" charset="0"/>
              <a:ea typeface="Times New Roman" panose="02020603050405020304" pitchFamily="18" charset="0"/>
            </a:endParaRPr>
          </a:p>
          <a:p>
            <a:pPr algn="just" rtl="1">
              <a:lnSpc>
                <a:spcPct val="115000"/>
              </a:lnSpc>
            </a:pPr>
            <a:endParaRPr lang="en-US" sz="2400" b="1" dirty="0" smtClean="0">
              <a:solidFill>
                <a:srgbClr val="0070C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يمثل </a:t>
            </a:r>
            <a:r>
              <a:rPr lang="ar-SA" sz="2400" b="1" dirty="0" smtClean="0">
                <a:solidFill>
                  <a:srgbClr val="E36C0A"/>
                </a:solidFill>
                <a:effectLst/>
                <a:latin typeface="Arial" panose="020B0604020202020204" pitchFamily="34" charset="0"/>
                <a:ea typeface="Times New Roman" panose="02020603050405020304" pitchFamily="18" charset="0"/>
              </a:rPr>
              <a:t>القطاع السكني حوالي 70% من كامل نشاط العقارات في المملكة من حيث القيمة</a:t>
            </a:r>
            <a:r>
              <a:rPr lang="ar-SA" sz="2400" dirty="0" smtClean="0">
                <a:solidFill>
                  <a:srgbClr val="000000"/>
                </a:solidFill>
                <a:effectLst/>
                <a:latin typeface="Arial" panose="020B0604020202020204" pitchFamily="34" charset="0"/>
                <a:ea typeface="Times New Roman" panose="02020603050405020304" pitchFamily="18" charset="0"/>
              </a:rPr>
              <a:t>، ويحتاج إلى ضخ استثمارات كبيرة تقدر من 80 إلى 100 مليار ريال سنوياً لمقابلة الطلب السنوي على الإسكان حتى عام 2020م.</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يعتبر السوق السعودي من أهم الأسواق العقارية المتسارعة بالمنطقة ويشهد ضخ استثمارات هائلة في السوق العقارية السعودية تصل إلى 250 مليار دولار (تريليون ريال) كقيمة استثمارات خلال الـ 12 عاما المقبلة.</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الصناعة العقارية قادرة على صناعة 300 ألف وظيفة حقيقية للشباب السعودي.</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المملكة من أكثر الدول استقطابا للاستثمارات العقارية نظراً لنموها الاقتصادي الثابت الذي يشكل مصدر طمأنينة للشركات الاستثمارية</a:t>
            </a:r>
            <a:r>
              <a:rPr lang="ar-SA" sz="2400" dirty="0" smtClean="0">
                <a:solidFill>
                  <a:srgbClr val="000000"/>
                </a:solidFill>
                <a:effectLst/>
                <a:latin typeface="Arial" panose="020B0604020202020204" pitchFamily="34" charset="0"/>
                <a:ea typeface="Times New Roman" panose="02020603050405020304" pitchFamily="18" charset="0"/>
              </a:rPr>
              <a:t> العربية والدولية.</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تقدر إحصاءات القطاع الخاص حجم الاستثمارات العقارية في السعودية بأكثر من واحد تريليون ريال سعودي من دون الأخذ بالاعتبار الاستثمارات القادمة في المدن الاقتصادية الجديدة.</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652586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6448" y="589769"/>
            <a:ext cx="11228832" cy="5577681"/>
          </a:xfrm>
          <a:prstGeom prst="rect">
            <a:avLst/>
          </a:prstGeom>
        </p:spPr>
        <p:txBody>
          <a:bodyPr wrap="square">
            <a:spAutoFit/>
          </a:bodyPr>
          <a:lstStyle/>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قدرت الأوساط العقارية حاجة السعودية لنحو 4.5 مليون وحدة سكنية بحلول العام 2020، فيما يقدر حجم التمويل الإسكاني بنحو 117 بليون ريال سنوياً، لاستغلال مساحة 110 ملايين متر مربع من الأراضي الصالحة للاستثمار.</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وقدرت أن القطاع العقاري السعودي حقق خلال الأعوام الخمسة الماضية نمواً في رأس المال الثابت في السوق العقارية تجاوزت نسبته 40%، وارتفع قطاع العقار والتشييد في الناتج المحلي الإجمالي السعودي من 41.7 بليون ريال في عام واحد فقط هو عام 2000 إلى أكثر من 54.5 بليون ريال.</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أكد الخبراء ارتفاع حجم الاستثمارات العقارية في المملكة لأكثر من تريليوني ريال، ما يجعل </a:t>
            </a:r>
            <a:r>
              <a:rPr lang="ar-SA" sz="2400" b="1" dirty="0" smtClean="0">
                <a:solidFill>
                  <a:srgbClr val="E36C0A"/>
                </a:solidFill>
                <a:effectLst/>
                <a:latin typeface="Arial" panose="020B0604020202020204" pitchFamily="34" charset="0"/>
                <a:ea typeface="Times New Roman" panose="02020603050405020304" pitchFamily="18" charset="0"/>
              </a:rPr>
              <a:t>المملكة تحتل المرتبة الثانية كأكبر سوق عقارية في العالم، ويحتل القطاع المرتبة الثانية كرافد أساسي للاقتصاد السعودي،</a:t>
            </a:r>
            <a:r>
              <a:rPr lang="ar-SA" sz="2400" dirty="0" smtClean="0">
                <a:solidFill>
                  <a:srgbClr val="000000"/>
                </a:solidFill>
                <a:effectLst/>
                <a:latin typeface="Arial" panose="020B0604020202020204" pitchFamily="34" charset="0"/>
                <a:ea typeface="Times New Roman" panose="02020603050405020304" pitchFamily="18" charset="0"/>
              </a:rPr>
              <a:t> ويشكل أكثر من 7% من الناتج المحلي باستثمار 1.4 تريليون ريال، ويوظف أكثر من 15% من العاملين في القطاعات المدنية.</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أكد الخبراء توجه قوي لدى الدولة في زيادة حجم الإنفاق على مشاريع البنية التحتية، وعلى تشجيع صناعة الإسكان والتمويل العقاري السعودي، وازدياد الطلب على المشاريع والمنتجات السكنية، خصوصا في المدن الرئيسية.</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743701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3984" y="137511"/>
            <a:ext cx="11228832" cy="6888039"/>
          </a:xfrm>
          <a:prstGeom prst="rect">
            <a:avLst/>
          </a:prstGeom>
        </p:spPr>
        <p:txBody>
          <a:bodyPr wrap="square">
            <a:spAutoFit/>
          </a:bodyPr>
          <a:lstStyle/>
          <a:p>
            <a:pPr algn="just" rtl="1">
              <a:lnSpc>
                <a:spcPct val="115000"/>
              </a:lnSpc>
            </a:pPr>
            <a:r>
              <a:rPr lang="ar-SA" sz="2400" b="1" u="sng" dirty="0" smtClean="0">
                <a:solidFill>
                  <a:srgbClr val="0070C0"/>
                </a:solidFill>
                <a:effectLst/>
                <a:latin typeface="Arial" panose="020B0604020202020204" pitchFamily="34" charset="0"/>
                <a:ea typeface="Times New Roman" panose="02020603050405020304" pitchFamily="18" charset="0"/>
              </a:rPr>
              <a:t>أبعاد مشكلة الإسكان في المملكة:</a:t>
            </a:r>
            <a:endParaRPr lang="en-US" sz="2400" b="1" u="sng" dirty="0" smtClean="0">
              <a:solidFill>
                <a:srgbClr val="0070C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مشكلة الإسكان في المملكة وبخاصة في المدن الكبيرة التي تتميز بارتفاع كثافتها السكانية مما يسهم في زيادة الطلب على المساكن وارتفاع أسعارها، وبحسب الدراسات فإن </a:t>
            </a:r>
            <a:r>
              <a:rPr lang="ar-SA" sz="2400" b="1" dirty="0" smtClean="0">
                <a:solidFill>
                  <a:srgbClr val="000000"/>
                </a:solidFill>
                <a:effectLst/>
                <a:latin typeface="Arial" panose="020B0604020202020204" pitchFamily="34" charset="0"/>
                <a:ea typeface="Times New Roman" panose="02020603050405020304" pitchFamily="18" charset="0"/>
              </a:rPr>
              <a:t>أزمة السكن تتمثل في وجود فجوة بين العرض والطلب.</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صندوق التنمية العقارية منذ إنشائه عام 1395_1396هـ قدم 511824 قرضا ولم يواكب الزيادة في الطلبات.</a:t>
            </a:r>
            <a:endParaRPr lang="en-US" sz="24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400" b="1" u="sng" dirty="0" smtClean="0">
                <a:solidFill>
                  <a:srgbClr val="FFC000"/>
                </a:solidFill>
                <a:effectLst/>
                <a:latin typeface="Arial" panose="020B0604020202020204" pitchFamily="34" charset="0"/>
                <a:ea typeface="Times New Roman" panose="02020603050405020304" pitchFamily="18" charset="0"/>
              </a:rPr>
              <a:t>عوائق الحصول على السكن في المملكة:</a:t>
            </a:r>
            <a:endParaRPr lang="en-US" sz="2400" b="1" u="sng" dirty="0" smtClean="0">
              <a:solidFill>
                <a:srgbClr val="FFC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000000"/>
                </a:solidFill>
                <a:effectLst/>
                <a:latin typeface="Arial" panose="020B0604020202020204" pitchFamily="34" charset="0"/>
                <a:ea typeface="Times New Roman" panose="02020603050405020304" pitchFamily="18" charset="0"/>
              </a:rPr>
              <a:t>دراسة فريق جامعة الملك فيصل  بين أن أهم عوائق الحصول على السكن في المملكة في الوقت الحاضر عدة أسباب:</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تزايد أعداد السكان.</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الهجرة المتزايدة إلى المدن الرئيسية.</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ارتفاع تكاليف بناء المساكن.</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الضغوط الاجتماعية نحو تكبير المسكن.</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كبر حجم الأسرة السعودية.</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قلة الأراضي السكنية المتاحة ضمن النطاق العمراني للمدن.</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كبر مساحة قطع الأراضي السكنية وعدم توافر قطع الأراضي الصغيرة بالقدر المطلوب.</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عوائق تمويلية.</a:t>
            </a:r>
            <a:endParaRPr lang="en-US" sz="2400" dirty="0">
              <a:solidFill>
                <a:srgbClr val="FF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470079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5632" y="769615"/>
            <a:ext cx="10765536" cy="5770811"/>
          </a:xfrm>
          <a:prstGeom prst="rect">
            <a:avLst/>
          </a:prstGeom>
        </p:spPr>
        <p:txBody>
          <a:bodyPr wrap="square">
            <a:spAutoFit/>
          </a:bodyPr>
          <a:lstStyle/>
          <a:p>
            <a:pPr algn="just" rtl="1">
              <a:lnSpc>
                <a:spcPct val="115000"/>
              </a:lnSpc>
            </a:pPr>
            <a:r>
              <a:rPr lang="ar-SA" sz="2800" b="1" u="sng" dirty="0" smtClean="0">
                <a:solidFill>
                  <a:srgbClr val="FFC000"/>
                </a:solidFill>
                <a:effectLst/>
                <a:latin typeface="Arial" panose="020B0604020202020204" pitchFamily="34" charset="0"/>
                <a:ea typeface="Times New Roman" panose="02020603050405020304" pitchFamily="18" charset="0"/>
              </a:rPr>
              <a:t>العوائق التمويلية:</a:t>
            </a:r>
            <a:endParaRPr lang="en-US" sz="2800" b="1" u="sng" dirty="0" smtClean="0">
              <a:solidFill>
                <a:srgbClr val="FFC000"/>
              </a:solidFill>
              <a:effectLst/>
              <a:latin typeface="Arial" panose="020B0604020202020204" pitchFamily="34" charset="0"/>
              <a:ea typeface="Times New Roman" panose="02020603050405020304" pitchFamily="18" charset="0"/>
            </a:endParaRPr>
          </a:p>
          <a:p>
            <a:pPr algn="just" rtl="1">
              <a:lnSpc>
                <a:spcPct val="115000"/>
              </a:lnSpc>
            </a:pPr>
            <a:endParaRPr lang="en-US" sz="2800" b="1" u="sng" dirty="0" smtClean="0">
              <a:solidFill>
                <a:srgbClr val="FFC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000000"/>
                </a:solidFill>
                <a:effectLst/>
                <a:latin typeface="Arial" panose="020B0604020202020204" pitchFamily="34" charset="0"/>
                <a:ea typeface="Times New Roman" panose="02020603050405020304" pitchFamily="18" charset="0"/>
              </a:rPr>
              <a:t>وبحسب دراسة فريق جامعة الملك فيصل، فإن أبرز العوامل المتعلقة بمشكلة تمويل بناء المساكن هي كما يلي:</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ارتفاع أسعار الأراضي وبخاصة المطورة منها مما يزيد من تكلفة بناء.</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تأخر الحصول على قرض صندوق التنمية العقارية.</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صعوبة الحصول على قرض من البنوك التجارية مع ارتفاع تكاليف القرض.</a:t>
            </a:r>
            <a:endParaRPr lang="en-US" sz="2400"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r>
              <a:rPr lang="ar-SA" sz="2800" b="1" u="sng" dirty="0" smtClean="0">
                <a:solidFill>
                  <a:srgbClr val="FFC000"/>
                </a:solidFill>
                <a:effectLst/>
                <a:latin typeface="Arial" panose="020B0604020202020204" pitchFamily="34" charset="0"/>
                <a:ea typeface="Times New Roman" panose="02020603050405020304" pitchFamily="18" charset="0"/>
              </a:rPr>
              <a:t>الطلب المتوقع على المساكن:</a:t>
            </a:r>
            <a:endParaRPr lang="en-US" sz="2800" b="1" u="sng" dirty="0" smtClean="0">
              <a:solidFill>
                <a:srgbClr val="FFC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000000"/>
                </a:solidFill>
                <a:effectLst/>
                <a:latin typeface="Arial" panose="020B0604020202020204" pitchFamily="34" charset="0"/>
                <a:ea typeface="Times New Roman" panose="02020603050405020304" pitchFamily="18" charset="0"/>
              </a:rPr>
              <a:t>قدرت أحدى الدراسات الطلب على المساكن في كل فترة خمسيه إلى عام 1445هـ (2025) كمايلي:</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(512) ألف مسكن</a:t>
            </a:r>
            <a:r>
              <a:rPr lang="ar-SA" sz="2400" dirty="0" smtClean="0">
                <a:solidFill>
                  <a:srgbClr val="FF0000"/>
                </a:solidFill>
                <a:effectLst/>
                <a:latin typeface="Arial" panose="020B0604020202020204" pitchFamily="34" charset="0"/>
                <a:ea typeface="Times New Roman" panose="02020603050405020304" pitchFamily="18" charset="0"/>
              </a:rPr>
              <a:t> في الفترة 1425هـ _ 1430هـ / 2005_2010م.</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(567) ألف مسكن</a:t>
            </a:r>
            <a:r>
              <a:rPr lang="ar-SA" sz="2400" dirty="0" smtClean="0">
                <a:solidFill>
                  <a:srgbClr val="FF0000"/>
                </a:solidFill>
                <a:effectLst/>
                <a:latin typeface="Arial" panose="020B0604020202020204" pitchFamily="34" charset="0"/>
                <a:ea typeface="Times New Roman" panose="02020603050405020304" pitchFamily="18" charset="0"/>
              </a:rPr>
              <a:t> في الفترة 1430هـ _ 1435هـ /  2010_2015م.</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FF0000"/>
                </a:solidFill>
                <a:effectLst/>
                <a:latin typeface="Arial" panose="020B0604020202020204" pitchFamily="34" charset="0"/>
                <a:ea typeface="Times New Roman" panose="02020603050405020304" pitchFamily="18" charset="0"/>
              </a:rPr>
              <a:t>(633) ألف مسكن </a:t>
            </a:r>
            <a:r>
              <a:rPr lang="ar-SA" sz="2400" dirty="0" smtClean="0">
                <a:solidFill>
                  <a:srgbClr val="FF0000"/>
                </a:solidFill>
                <a:effectLst/>
                <a:latin typeface="Arial" panose="020B0604020202020204" pitchFamily="34" charset="0"/>
                <a:ea typeface="Times New Roman" panose="02020603050405020304" pitchFamily="18" charset="0"/>
              </a:rPr>
              <a:t>في الفترة 1435هـ _ 1440هـ /   2015_2020م</a:t>
            </a:r>
            <a:endParaRPr lang="en-US" sz="2400" dirty="0" smtClean="0">
              <a:solidFill>
                <a:srgbClr val="FF0000"/>
              </a:solidFill>
              <a:effectLst/>
              <a:latin typeface="Arial" panose="020B0604020202020204" pitchFamily="34" charset="0"/>
              <a:ea typeface="Times New Roman" panose="02020603050405020304" pitchFamily="18" charset="0"/>
            </a:endParaRPr>
          </a:p>
          <a:p>
            <a:pPr marL="342900" indent="-342900" algn="r" rtl="1">
              <a:buFont typeface="Arial" panose="020B0604020202020204" pitchFamily="34" charset="0"/>
              <a:buChar char="•"/>
            </a:pPr>
            <a:r>
              <a:rPr lang="ar-SA" sz="2400" b="1" dirty="0" smtClean="0">
                <a:solidFill>
                  <a:srgbClr val="FF0000"/>
                </a:solidFill>
                <a:effectLst/>
                <a:latin typeface="Arial" panose="020B0604020202020204" pitchFamily="34" charset="0"/>
                <a:ea typeface="Times New Roman" panose="02020603050405020304" pitchFamily="18" charset="0"/>
              </a:rPr>
              <a:t>(710) ألف مسكن</a:t>
            </a:r>
            <a:r>
              <a:rPr lang="ar-SA" sz="2400" dirty="0">
                <a:solidFill>
                  <a:srgbClr val="FF0000"/>
                </a:solidFill>
                <a:ea typeface="Times New Roman" panose="02020603050405020304" pitchFamily="18" charset="0"/>
              </a:rPr>
              <a:t> في الفترة 1440_ 1445هـ / 2020_ 2025م</a:t>
            </a:r>
            <a:endParaRPr lang="en-US" sz="2400" dirty="0">
              <a:solidFill>
                <a:srgbClr val="FF0000"/>
              </a:solidFill>
            </a:endParaRPr>
          </a:p>
        </p:txBody>
      </p:sp>
    </p:spTree>
    <p:extLst>
      <p:ext uri="{BB962C8B-B14F-4D97-AF65-F5344CB8AC3E}">
        <p14:creationId xmlns:p14="http://schemas.microsoft.com/office/powerpoint/2010/main" val="48183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58240" y="959421"/>
            <a:ext cx="10131552" cy="3631763"/>
          </a:xfrm>
          <a:prstGeom prst="rect">
            <a:avLst/>
          </a:prstGeom>
        </p:spPr>
        <p:txBody>
          <a:bodyPr wrap="square">
            <a:spAutoFit/>
          </a:bodyPr>
          <a:lstStyle/>
          <a:p>
            <a:pPr algn="just" rtl="1">
              <a:lnSpc>
                <a:spcPct val="115000"/>
              </a:lnSpc>
            </a:pPr>
            <a:r>
              <a:rPr lang="ar-SA" sz="3600" b="1" u="sng" dirty="0" smtClean="0">
                <a:solidFill>
                  <a:srgbClr val="0070C0"/>
                </a:solidFill>
                <a:effectLst/>
                <a:latin typeface="Arial" panose="020B0604020202020204" pitchFamily="34" charset="0"/>
                <a:ea typeface="Times New Roman" panose="02020603050405020304" pitchFamily="18" charset="0"/>
              </a:rPr>
              <a:t>مصادر تمويل بناء المساكن في المملكة:</a:t>
            </a:r>
            <a:endParaRPr lang="en-US" sz="3600" b="1" u="sng" dirty="0" smtClean="0">
              <a:solidFill>
                <a:srgbClr val="0070C0"/>
              </a:solidFill>
              <a:effectLst/>
              <a:latin typeface="Arial" panose="020B0604020202020204" pitchFamily="34" charset="0"/>
              <a:ea typeface="Times New Roman" panose="02020603050405020304" pitchFamily="18" charset="0"/>
            </a:endParaRPr>
          </a:p>
          <a:p>
            <a:pPr algn="just" rtl="1">
              <a:lnSpc>
                <a:spcPct val="115000"/>
              </a:lnSpc>
            </a:pPr>
            <a:endParaRPr lang="en-US" sz="3600" b="1" u="sng" dirty="0" smtClean="0">
              <a:solidFill>
                <a:srgbClr val="0070C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smtClean="0">
                <a:solidFill>
                  <a:srgbClr val="000000"/>
                </a:solidFill>
                <a:effectLst/>
                <a:latin typeface="Arial" panose="020B0604020202020204" pitchFamily="34" charset="0"/>
                <a:ea typeface="Times New Roman" panose="02020603050405020304" pitchFamily="18" charset="0"/>
              </a:rPr>
              <a:t>52.8% من المساكن مولت تمويلا ذاتياً من مدخرات الأسر.</a:t>
            </a:r>
            <a:endParaRPr lang="en-US" sz="32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smtClean="0">
                <a:solidFill>
                  <a:srgbClr val="000000"/>
                </a:solidFill>
                <a:effectLst/>
                <a:latin typeface="Arial" panose="020B0604020202020204" pitchFamily="34" charset="0"/>
                <a:ea typeface="Times New Roman" panose="02020603050405020304" pitchFamily="18" charset="0"/>
              </a:rPr>
              <a:t>40 % مولت بدعم من صندوق التنمية العقاري.</a:t>
            </a:r>
            <a:endParaRPr lang="en-US" sz="32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smtClean="0">
                <a:solidFill>
                  <a:srgbClr val="000000"/>
                </a:solidFill>
                <a:effectLst/>
                <a:latin typeface="Arial" panose="020B0604020202020204" pitchFamily="34" charset="0"/>
                <a:ea typeface="Times New Roman" panose="02020603050405020304" pitchFamily="18" charset="0"/>
              </a:rPr>
              <a:t>6% مولت من القطاع الخاص.</a:t>
            </a:r>
            <a:endParaRPr lang="en-US" sz="32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smtClean="0">
                <a:solidFill>
                  <a:srgbClr val="000000"/>
                </a:solidFill>
                <a:effectLst/>
                <a:latin typeface="Arial" panose="020B0604020202020204" pitchFamily="34" charset="0"/>
                <a:ea typeface="Times New Roman" panose="02020603050405020304" pitchFamily="18" charset="0"/>
              </a:rPr>
              <a:t>5% من المساكن القائمة كانت بمساعدات من الأقارب وغيرهم.</a:t>
            </a:r>
            <a:endParaRPr lang="en-US" sz="32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00792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3168" y="577577"/>
            <a:ext cx="10728960" cy="4481227"/>
          </a:xfrm>
          <a:prstGeom prst="rect">
            <a:avLst/>
          </a:prstGeom>
        </p:spPr>
        <p:txBody>
          <a:bodyPr wrap="square">
            <a:spAutoFit/>
          </a:bodyPr>
          <a:lstStyle/>
          <a:p>
            <a:pPr algn="just" rtl="1">
              <a:lnSpc>
                <a:spcPct val="115000"/>
              </a:lnSpc>
            </a:pPr>
            <a:r>
              <a:rPr lang="ar-SA" sz="2800" b="1" u="sng" dirty="0" smtClean="0">
                <a:solidFill>
                  <a:srgbClr val="0070C0"/>
                </a:solidFill>
                <a:effectLst/>
                <a:latin typeface="Arial" panose="020B0604020202020204" pitchFamily="34" charset="0"/>
                <a:ea typeface="Times New Roman" panose="02020603050405020304" pitchFamily="18" charset="0"/>
              </a:rPr>
              <a:t>الجهود التي بذلتها الدولة للتغلب على مشكلة الإسكان:</a:t>
            </a:r>
            <a:endParaRPr lang="ar-JO" sz="2800" b="1" u="sng" dirty="0" smtClean="0">
              <a:solidFill>
                <a:srgbClr val="0070C0"/>
              </a:solidFill>
              <a:effectLst/>
              <a:latin typeface="Arial" panose="020B0604020202020204" pitchFamily="34" charset="0"/>
              <a:ea typeface="Times New Roman" panose="02020603050405020304" pitchFamily="18" charset="0"/>
            </a:endParaRPr>
          </a:p>
          <a:p>
            <a:pPr algn="just" rtl="1">
              <a:lnSpc>
                <a:spcPct val="115000"/>
              </a:lnSpc>
            </a:pPr>
            <a:endParaRPr lang="en-US" sz="2800" b="1" dirty="0" smtClean="0">
              <a:solidFill>
                <a:srgbClr val="0070C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FF0000"/>
                </a:solidFill>
                <a:effectLst/>
                <a:latin typeface="Arial" panose="020B0604020202020204" pitchFamily="34" charset="0"/>
                <a:ea typeface="Times New Roman" panose="02020603050405020304" pitchFamily="18" charset="0"/>
              </a:rPr>
              <a:t>1/ التوجيهات السامية الصادرة</a:t>
            </a:r>
            <a:r>
              <a:rPr lang="ar-SA" sz="2400" b="1" dirty="0" smtClean="0">
                <a:solidFill>
                  <a:srgbClr val="00B050"/>
                </a:solidFill>
                <a:effectLst/>
                <a:latin typeface="Arial" panose="020B0604020202020204" pitchFamily="34" charset="0"/>
                <a:ea typeface="Times New Roman" panose="02020603050405020304" pitchFamily="18" charset="0"/>
              </a:rPr>
              <a:t>: </a:t>
            </a:r>
            <a:r>
              <a:rPr lang="ar-SA" sz="2400" dirty="0" smtClean="0">
                <a:solidFill>
                  <a:srgbClr val="000000"/>
                </a:solidFill>
                <a:effectLst/>
                <a:latin typeface="Arial" panose="020B0604020202020204" pitchFamily="34" charset="0"/>
                <a:ea typeface="Times New Roman" panose="02020603050405020304" pitchFamily="18" charset="0"/>
              </a:rPr>
              <a:t>عام 1425هـ (2004) زيادة رأس مال صندوق التنمية العقارية بـ(9) مليارات ريال من فائض الموازنة، ومبلغ مماثل في عام 2006م، مكنت الصندوق من تقديم (53) ألف قرض في 2005 و2006.</a:t>
            </a:r>
            <a:endParaRPr lang="en-US" sz="24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FF0000"/>
                </a:solidFill>
                <a:effectLst/>
                <a:latin typeface="Arial" panose="020B0604020202020204" pitchFamily="34" charset="0"/>
                <a:ea typeface="Times New Roman" panose="02020603050405020304" pitchFamily="18" charset="0"/>
              </a:rPr>
              <a:t>2/ الأمر السامي الكريم القاضي بالموافقة على عدد من الإجراءات الإضافية لأساليب التحصيل الاعتيادية للصندوق من أجل تحسينها وزيادة كفاءتها.</a:t>
            </a:r>
            <a:endParaRPr lang="en-US" sz="2400"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FF0000"/>
                </a:solidFill>
                <a:effectLst/>
                <a:latin typeface="Arial" panose="020B0604020202020204" pitchFamily="34" charset="0"/>
                <a:ea typeface="Times New Roman" panose="02020603050405020304" pitchFamily="18" charset="0"/>
              </a:rPr>
              <a:t>3/ محاولة إزالة العقبات التي تحد من قيام المصارف التجارية والشركات الخاصة بتوفير التمويل طويل الأجل للإسكان بشروط تعاقدية ميسرة:</a:t>
            </a:r>
            <a:r>
              <a:rPr lang="ar-SA" sz="2400" dirty="0" smtClean="0">
                <a:solidFill>
                  <a:srgbClr val="FF0000"/>
                </a:solidFill>
                <a:effectLst/>
                <a:latin typeface="Arial" panose="020B0604020202020204" pitchFamily="34" charset="0"/>
                <a:ea typeface="Times New Roman" panose="02020603050405020304" pitchFamily="18" charset="0"/>
              </a:rPr>
              <a:t> </a:t>
            </a:r>
            <a:r>
              <a:rPr lang="ar-SA" sz="2400" dirty="0" smtClean="0">
                <a:solidFill>
                  <a:srgbClr val="000000"/>
                </a:solidFill>
                <a:effectLst/>
                <a:latin typeface="Arial" panose="020B0604020202020204" pitchFamily="34" charset="0"/>
                <a:ea typeface="Times New Roman" panose="02020603050405020304" pitchFamily="18" charset="0"/>
              </a:rPr>
              <a:t>واعتماد آليات وضوابط يمكن في إطارها ضمان حقوق الأطراف المتعاقدة، مثل ما تقوم به الدولة حالياً من العمل على إصدار الأنظمة المساندة للتمويل الإسكاني مثل:</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4320636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otalTime>37</TotalTime>
  <Words>1203</Words>
  <Application>Microsoft Office PowerPoint</Application>
  <PresentationFormat>Custom</PresentationFormat>
  <Paragraphs>65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Circuit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DR.ZYOOD</dc:creator>
  <cp:lastModifiedBy>Dell</cp:lastModifiedBy>
  <cp:revision>20</cp:revision>
  <dcterms:created xsi:type="dcterms:W3CDTF">2016-11-06T15:20:22Z</dcterms:created>
  <dcterms:modified xsi:type="dcterms:W3CDTF">2018-09-14T15:12:58Z</dcterms:modified>
</cp:coreProperties>
</file>