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6" r:id="rId2"/>
    <p:sldId id="257" r:id="rId3"/>
    <p:sldId id="260" r:id="rId4"/>
    <p:sldId id="258" r:id="rId5"/>
    <p:sldId id="259" r:id="rId6"/>
    <p:sldId id="264" r:id="rId7"/>
    <p:sldId id="272" r:id="rId8"/>
    <p:sldId id="269" r:id="rId9"/>
    <p:sldId id="274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5" r:id="rId18"/>
    <p:sldId id="28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FF3399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71" autoAdjust="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5870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84432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9447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61896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97195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52419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24086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16463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60173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78092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340794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1050-A6D8-4A31-9805-0714C9AD4BB0}" type="datetimeFigureOut">
              <a:rPr lang="ar-SA" smtClean="0"/>
              <a:pPr/>
              <a:t>18/06/38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="" xmlns:p14="http://schemas.microsoft.com/office/powerpoint/2010/main" val="12882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940152" y="404664"/>
            <a:ext cx="2880320" cy="6192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</a:t>
            </a:r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السعودية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</a:p>
          <a:p>
            <a:pPr algn="ctr"/>
            <a:r>
              <a:rPr lang="ar-SA" dirty="0" smtClean="0"/>
              <a:t>ة </a:t>
            </a:r>
            <a:r>
              <a:rPr lang="ar-SA" dirty="0"/>
              <a:t>التحضيرية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2" name="صورة 1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28" y="1023017"/>
            <a:ext cx="1512168" cy="15418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مستطيل مستدير الزوايا 5"/>
          <p:cNvSpPr/>
          <p:nvPr/>
        </p:nvSpPr>
        <p:spPr>
          <a:xfrm>
            <a:off x="1187624" y="2228569"/>
            <a:ext cx="4176464" cy="254487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المنصوبات </a:t>
            </a:r>
            <a:endParaRPr lang="ar-SA" sz="7200" b="1" dirty="0"/>
          </a:p>
        </p:txBody>
      </p:sp>
    </p:spTree>
    <p:extLst>
      <p:ext uri="{BB962C8B-B14F-4D97-AF65-F5344CB8AC3E}">
        <p14:creationId xmlns="" xmlns:p14="http://schemas.microsoft.com/office/powerpoint/2010/main" val="3908179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6012160" y="404664"/>
            <a:ext cx="2304256" cy="72008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خامساً: الحـــال </a:t>
            </a:r>
            <a:endParaRPr lang="ar-SA" sz="2400" b="1" dirty="0"/>
          </a:p>
        </p:txBody>
      </p:sp>
      <p:sp>
        <p:nvSpPr>
          <p:cNvPr id="3" name="مخطط انسيابي: معالجة معرّفة مسبقاً 2"/>
          <p:cNvSpPr/>
          <p:nvPr/>
        </p:nvSpPr>
        <p:spPr>
          <a:xfrm>
            <a:off x="1547664" y="1484784"/>
            <a:ext cx="5976664" cy="792088"/>
          </a:xfrm>
          <a:prstGeom prst="flowChartPredefined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وصف يؤتى </a:t>
            </a:r>
            <a:r>
              <a:rPr lang="ar-SA" sz="2400" b="1" dirty="0" err="1" smtClean="0"/>
              <a:t>به</a:t>
            </a:r>
            <a:r>
              <a:rPr lang="ar-SA" sz="2400" b="1" dirty="0" smtClean="0"/>
              <a:t> لبيان </a:t>
            </a:r>
            <a:r>
              <a:rPr lang="ar-SA" sz="2400" b="1" dirty="0" smtClean="0">
                <a:solidFill>
                  <a:srgbClr val="FF0000"/>
                </a:solidFill>
              </a:rPr>
              <a:t>هيـئـة</a:t>
            </a:r>
            <a:r>
              <a:rPr lang="ar-SA" sz="2400" b="1" dirty="0" smtClean="0"/>
              <a:t> صاحبه</a:t>
            </a:r>
          </a:p>
          <a:p>
            <a:pPr algn="ctr"/>
            <a:r>
              <a:rPr lang="ar-SA" sz="2400" b="1" dirty="0" smtClean="0"/>
              <a:t>يُسبق </a:t>
            </a:r>
            <a:r>
              <a:rPr lang="ar-SA" sz="2400" b="1" dirty="0" err="1" smtClean="0"/>
              <a:t>بكيف ؟</a:t>
            </a:r>
            <a:r>
              <a:rPr lang="ar-SA" sz="2400" b="1" dirty="0" smtClean="0"/>
              <a:t>  </a:t>
            </a:r>
            <a:endParaRPr lang="ar-SA" sz="2400" b="1" dirty="0"/>
          </a:p>
        </p:txBody>
      </p:sp>
      <p:sp>
        <p:nvSpPr>
          <p:cNvPr id="4" name="وسيلة شرح مستطيلة مستديرة الزوايا 3"/>
          <p:cNvSpPr/>
          <p:nvPr/>
        </p:nvSpPr>
        <p:spPr>
          <a:xfrm>
            <a:off x="5004048" y="3573016"/>
            <a:ext cx="2952328" cy="1152128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أقبل زيد ضاحكاً</a:t>
            </a:r>
          </a:p>
          <a:p>
            <a:pPr algn="ctr"/>
            <a:r>
              <a:rPr lang="ar-SA" sz="2400" dirty="0" smtClean="0"/>
              <a:t>كيف أقبل </a:t>
            </a:r>
            <a:r>
              <a:rPr lang="ar-SA" sz="2400" dirty="0" err="1" smtClean="0"/>
              <a:t>زيد ؟</a:t>
            </a:r>
            <a:endParaRPr lang="ar-SA" sz="2400" dirty="0"/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1547664" y="4797152"/>
            <a:ext cx="2952328" cy="100811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رأيت عمراً مقبلاً</a:t>
            </a:r>
            <a:endParaRPr lang="ar-SA" sz="2400" dirty="0"/>
          </a:p>
        </p:txBody>
      </p:sp>
      <p:sp>
        <p:nvSpPr>
          <p:cNvPr id="7" name="وسيلة شرح مع سهم إلى الأعلى 6"/>
          <p:cNvSpPr/>
          <p:nvPr/>
        </p:nvSpPr>
        <p:spPr>
          <a:xfrm>
            <a:off x="3275856" y="2492896"/>
            <a:ext cx="2664296" cy="936104"/>
          </a:xfrm>
          <a:prstGeom prst="up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يكون منصوب دائما </a:t>
            </a:r>
            <a:endParaRPr lang="ar-S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ستطيلة مستديرة الزوايا 1"/>
          <p:cNvSpPr/>
          <p:nvPr/>
        </p:nvSpPr>
        <p:spPr>
          <a:xfrm>
            <a:off x="6156176" y="404664"/>
            <a:ext cx="2664296" cy="648072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err="1" smtClean="0"/>
              <a:t>سادساً </a:t>
            </a:r>
            <a:r>
              <a:rPr lang="ar-SA" sz="2000" b="1" dirty="0" smtClean="0"/>
              <a:t>: التمييز </a:t>
            </a:r>
            <a:endParaRPr lang="ar-SA" sz="2000" b="1" dirty="0"/>
          </a:p>
        </p:txBody>
      </p:sp>
      <p:sp>
        <p:nvSpPr>
          <p:cNvPr id="3" name="شكل بيضاوي 2"/>
          <p:cNvSpPr/>
          <p:nvPr/>
        </p:nvSpPr>
        <p:spPr>
          <a:xfrm>
            <a:off x="1403648" y="1268760"/>
            <a:ext cx="6840760" cy="5760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اسم نكرة يزيل إبهام </a:t>
            </a:r>
            <a:r>
              <a:rPr lang="ar-SA" sz="2400" b="1" dirty="0" err="1" smtClean="0"/>
              <a:t>اسم </a:t>
            </a:r>
            <a:r>
              <a:rPr lang="ar-SA" sz="2400" b="1" dirty="0" smtClean="0"/>
              <a:t>، أو نسبة قبلة </a:t>
            </a:r>
            <a:endParaRPr lang="ar-SA" sz="2400" b="1" dirty="0"/>
          </a:p>
        </p:txBody>
      </p:sp>
      <p:sp>
        <p:nvSpPr>
          <p:cNvPr id="4" name="مخطط انسيابي: مستند 3"/>
          <p:cNvSpPr/>
          <p:nvPr/>
        </p:nvSpPr>
        <p:spPr>
          <a:xfrm>
            <a:off x="1115616" y="2060848"/>
            <a:ext cx="7272808" cy="2880320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/>
              <a:t>(وواعدنا موسى ثلاثين </a:t>
            </a:r>
            <a:r>
              <a:rPr lang="ar-SA" sz="2400" b="1" dirty="0"/>
              <a:t>ليلةً</a:t>
            </a:r>
            <a:r>
              <a:rPr lang="ar-SA" sz="2400" dirty="0" err="1" smtClean="0"/>
              <a:t>).</a:t>
            </a:r>
            <a:r>
              <a:rPr lang="ar-SA" sz="2400" dirty="0" smtClean="0"/>
              <a:t> </a:t>
            </a:r>
            <a:r>
              <a:rPr lang="ar-SA" sz="2400" dirty="0" smtClean="0">
                <a:solidFill>
                  <a:srgbClr val="C00000"/>
                </a:solidFill>
              </a:rPr>
              <a:t>( </a:t>
            </a:r>
            <a:r>
              <a:rPr lang="ar-SA" sz="2400" dirty="0" err="1" smtClean="0">
                <a:solidFill>
                  <a:srgbClr val="C00000"/>
                </a:solidFill>
              </a:rPr>
              <a:t>مفرد )</a:t>
            </a:r>
            <a:r>
              <a:rPr lang="ar-SA" sz="2400" dirty="0" smtClean="0">
                <a:solidFill>
                  <a:srgbClr val="C00000"/>
                </a:solidFill>
              </a:rPr>
              <a:t> 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ar-SA" sz="2400" dirty="0" smtClean="0"/>
              <a:t>     - غرستُ فدانا </a:t>
            </a:r>
            <a:r>
              <a:rPr lang="ar-SA" sz="2400" b="1" dirty="0" err="1" smtClean="0"/>
              <a:t>عنباً</a:t>
            </a:r>
            <a:r>
              <a:rPr lang="ar-SA" sz="2400" dirty="0" err="1" smtClean="0">
                <a:solidFill>
                  <a:srgbClr val="C00000"/>
                </a:solidFill>
              </a:rPr>
              <a:t>.</a:t>
            </a:r>
            <a:r>
              <a:rPr lang="ar-SA" sz="2400" dirty="0" smtClean="0">
                <a:solidFill>
                  <a:srgbClr val="C00000"/>
                </a:solidFill>
              </a:rPr>
              <a:t> </a:t>
            </a:r>
            <a:r>
              <a:rPr lang="ar-SA" sz="2400" dirty="0" err="1" smtClean="0">
                <a:solidFill>
                  <a:srgbClr val="C00000"/>
                </a:solidFill>
              </a:rPr>
              <a:t>(مفرد 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</a:t>
            </a:r>
            <a:r>
              <a:rPr lang="ar-SA" sz="2400" dirty="0"/>
              <a:t>- تصدقتُ بمدٍّ </a:t>
            </a:r>
            <a:r>
              <a:rPr lang="ar-SA" sz="2400" b="1" dirty="0" err="1"/>
              <a:t>برًا</a:t>
            </a:r>
            <a:r>
              <a:rPr lang="ar-SA" sz="2400" dirty="0" err="1" smtClean="0">
                <a:solidFill>
                  <a:srgbClr val="C00000"/>
                </a:solidFill>
              </a:rPr>
              <a:t>.</a:t>
            </a:r>
            <a:r>
              <a:rPr lang="ar-SA" sz="2400" dirty="0" smtClean="0">
                <a:solidFill>
                  <a:srgbClr val="C00000"/>
                </a:solidFill>
              </a:rPr>
              <a:t>(مفرد</a:t>
            </a:r>
            <a:r>
              <a:rPr lang="ar-SA" sz="2400" dirty="0" err="1" smtClean="0">
                <a:solidFill>
                  <a:srgbClr val="C00000"/>
                </a:solidFill>
              </a:rPr>
              <a:t>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- عندي مترٌ </a:t>
            </a:r>
            <a:r>
              <a:rPr lang="ar-SA" sz="2400" b="1" dirty="0" err="1" smtClean="0"/>
              <a:t>حريراً</a:t>
            </a:r>
            <a:r>
              <a:rPr lang="ar-SA" sz="2400" dirty="0" err="1" smtClean="0">
                <a:solidFill>
                  <a:srgbClr val="C00000"/>
                </a:solidFill>
              </a:rPr>
              <a:t>.(مفرد 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</a:t>
            </a:r>
            <a:r>
              <a:rPr lang="ar-SA" sz="2400" dirty="0" err="1" smtClean="0"/>
              <a:t>- </a:t>
            </a:r>
            <a:r>
              <a:rPr lang="ar-SA" sz="2400" dirty="0" smtClean="0"/>
              <a:t>(اشتعل الرأس </a:t>
            </a:r>
            <a:r>
              <a:rPr lang="ar-SA" sz="2400" b="1" dirty="0" smtClean="0"/>
              <a:t>شيباً</a:t>
            </a:r>
            <a:r>
              <a:rPr lang="ar-SA" sz="2400" dirty="0" err="1" smtClean="0"/>
              <a:t>)، </a:t>
            </a:r>
            <a:r>
              <a:rPr lang="ar-SA" sz="2400" dirty="0" smtClean="0"/>
              <a:t>(وفجرنا الأرض </a:t>
            </a:r>
            <a:r>
              <a:rPr lang="ar-SA" sz="2400" b="1" dirty="0" smtClean="0"/>
              <a:t>عيوناً</a:t>
            </a:r>
            <a:r>
              <a:rPr lang="ar-SA" sz="2400" dirty="0" err="1" smtClean="0">
                <a:solidFill>
                  <a:srgbClr val="C00000"/>
                </a:solidFill>
              </a:rPr>
              <a:t>).</a:t>
            </a:r>
            <a:r>
              <a:rPr lang="ar-SA" sz="2400" dirty="0" smtClean="0">
                <a:solidFill>
                  <a:srgbClr val="C00000"/>
                </a:solidFill>
              </a:rPr>
              <a:t>( </a:t>
            </a:r>
            <a:r>
              <a:rPr lang="ar-SA" sz="2400" dirty="0" err="1" smtClean="0">
                <a:solidFill>
                  <a:srgbClr val="C00000"/>
                </a:solidFill>
              </a:rPr>
              <a:t>نسبة 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مخطط انسيابي: محطة طرفية 5"/>
          <p:cNvSpPr/>
          <p:nvPr/>
        </p:nvSpPr>
        <p:spPr>
          <a:xfrm>
            <a:off x="539552" y="5013176"/>
            <a:ext cx="7848872" cy="144016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/>
              <a:t>ويسمى التمييز الذي يزيل إبهاما في كلمة مفردة </a:t>
            </a:r>
            <a:r>
              <a:rPr lang="ar-SA" sz="2400" b="1" dirty="0">
                <a:solidFill>
                  <a:srgbClr val="FF0000"/>
                </a:solidFill>
              </a:rPr>
              <a:t>تمييزَ مفرد</a:t>
            </a:r>
            <a:r>
              <a:rPr lang="ar-SA" sz="2400" b="1" dirty="0"/>
              <a:t>، ويسمى الذي يزيل إبهاما في </a:t>
            </a:r>
            <a:r>
              <a:rPr lang="ar-SA" sz="2400" b="1" dirty="0" err="1" smtClean="0"/>
              <a:t>نسبة (جملة </a:t>
            </a:r>
            <a:r>
              <a:rPr lang="ar-SA" sz="2400" b="1" dirty="0" smtClean="0"/>
              <a:t>) </a:t>
            </a:r>
            <a:r>
              <a:rPr lang="ar-SA" sz="2400" b="1" dirty="0">
                <a:solidFill>
                  <a:srgbClr val="FF0000"/>
                </a:solidFill>
              </a:rPr>
              <a:t>تمييزَ نسبة</a:t>
            </a:r>
            <a:r>
              <a:rPr lang="ar-SA" sz="2400" b="1" dirty="0" smtClean="0"/>
              <a:t>.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    تمييز المفرد يكون </a:t>
            </a:r>
            <a:r>
              <a:rPr lang="ar-SA" sz="2400" b="1" dirty="0" err="1" smtClean="0"/>
              <a:t>بعد </a:t>
            </a:r>
            <a:r>
              <a:rPr lang="ar-SA" sz="2400" b="1" dirty="0" smtClean="0"/>
              <a:t>: </a:t>
            </a:r>
            <a:r>
              <a:rPr lang="ar-SA" sz="2400" b="1" dirty="0" err="1" smtClean="0"/>
              <a:t>عدد </a:t>
            </a:r>
            <a:r>
              <a:rPr lang="ar-SA" sz="2400" b="1" dirty="0" smtClean="0"/>
              <a:t>/ </a:t>
            </a:r>
            <a:r>
              <a:rPr lang="ar-SA" sz="2400" b="1" dirty="0" err="1" smtClean="0"/>
              <a:t>كيل </a:t>
            </a:r>
            <a:r>
              <a:rPr lang="ar-SA" sz="2400" b="1" dirty="0" smtClean="0"/>
              <a:t>/ </a:t>
            </a:r>
            <a:r>
              <a:rPr lang="ar-SA" sz="2400" b="1" dirty="0" err="1" smtClean="0"/>
              <a:t>وزن </a:t>
            </a:r>
            <a:r>
              <a:rPr lang="ar-SA" sz="2400" b="1" dirty="0" smtClean="0"/>
              <a:t>/ مساحة </a:t>
            </a:r>
            <a:endParaRPr lang="en-U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710773" y="332656"/>
            <a:ext cx="3672408" cy="12241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المنادى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406517" y="1916832"/>
            <a:ext cx="8280920" cy="3168352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/>
              <a:t>النداء أسلوب يراد به تنبيه المخاطب، وأشهر </a:t>
            </a:r>
            <a:r>
              <a:rPr lang="ar-SA" sz="2800" b="1" dirty="0" err="1"/>
              <a:t>أدواته:</a:t>
            </a:r>
            <a:r>
              <a:rPr lang="ar-SA" sz="2800" b="1" dirty="0"/>
              <a:t> </a:t>
            </a:r>
            <a:endParaRPr lang="ar-SA" sz="2800" b="1" dirty="0" smtClean="0"/>
          </a:p>
          <a:p>
            <a:r>
              <a:rPr lang="ar-SA" sz="2800" b="1" dirty="0" smtClean="0"/>
              <a:t>يا</a:t>
            </a:r>
            <a:r>
              <a:rPr lang="ar-SA" sz="2800" b="1" dirty="0"/>
              <a:t>، والهمزة، </a:t>
            </a:r>
            <a:r>
              <a:rPr lang="ar-SA" sz="2800" b="1" dirty="0" err="1" smtClean="0"/>
              <a:t>وأَيَا</a:t>
            </a:r>
            <a:r>
              <a:rPr lang="ar-SA" sz="2800" b="1" dirty="0"/>
              <a:t>، وهَيَا، وأيْ، نحو: "أزيدُ، هذا أبوك"، "أي بني، عليك </a:t>
            </a:r>
            <a:r>
              <a:rPr lang="ar-SA" sz="2800" b="1" dirty="0" smtClean="0"/>
              <a:t>بالصدق» .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2571205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699792" y="188640"/>
            <a:ext cx="367240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/>
              <a:t>أهم أنواع المنادى :</a:t>
            </a:r>
            <a:endParaRPr lang="ar-SA" sz="3600" dirty="0"/>
          </a:p>
        </p:txBody>
      </p:sp>
      <p:sp>
        <p:nvSpPr>
          <p:cNvPr id="3" name="مخطط انسيابي: معالجة متعاقبة 2"/>
          <p:cNvSpPr/>
          <p:nvPr/>
        </p:nvSpPr>
        <p:spPr>
          <a:xfrm>
            <a:off x="5652120" y="1196753"/>
            <a:ext cx="3312368" cy="187220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/>
              <a:t>1- </a:t>
            </a:r>
            <a:r>
              <a:rPr lang="ar-SA" sz="2000" b="1" dirty="0" smtClean="0">
                <a:solidFill>
                  <a:srgbClr val="FF0000"/>
                </a:solidFill>
              </a:rPr>
              <a:t>المضاف</a:t>
            </a:r>
            <a:r>
              <a:rPr lang="ar-SA" sz="2000" b="1" dirty="0"/>
              <a:t>، نحو</a:t>
            </a:r>
            <a:r>
              <a:rPr lang="ar-SA" sz="2000" b="1" dirty="0" smtClean="0"/>
              <a:t>:</a:t>
            </a:r>
          </a:p>
          <a:p>
            <a:endParaRPr lang="en-US" sz="2000" b="1" dirty="0"/>
          </a:p>
          <a:p>
            <a:r>
              <a:rPr lang="ar-SA" sz="2000" b="1" dirty="0"/>
              <a:t>يا </a:t>
            </a:r>
            <a:r>
              <a:rPr lang="ar-SA" sz="2000" b="1" dirty="0">
                <a:solidFill>
                  <a:schemeClr val="accent2"/>
                </a:solidFill>
              </a:rPr>
              <a:t>راقدَ الليل </a:t>
            </a:r>
            <a:r>
              <a:rPr lang="ar-SA" sz="2000" b="1" dirty="0"/>
              <a:t>مسرورا بأوله،     </a:t>
            </a:r>
            <a:endParaRPr lang="ar-SA" sz="2000" b="1" dirty="0" smtClean="0"/>
          </a:p>
          <a:p>
            <a:r>
              <a:rPr lang="ar-SA" sz="2000" b="1" dirty="0" smtClean="0"/>
              <a:t>       إن </a:t>
            </a:r>
            <a:r>
              <a:rPr lang="ar-SA" sz="2000" b="1" dirty="0"/>
              <a:t>الحوادثَ قد يطرقْن أسحارَا</a:t>
            </a:r>
            <a:endParaRPr lang="en-US" sz="2000" b="1" dirty="0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395536" y="1137977"/>
            <a:ext cx="3024336" cy="192229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2- </a:t>
            </a:r>
            <a:r>
              <a:rPr lang="ar-SA" sz="2000" b="1" dirty="0" smtClean="0">
                <a:solidFill>
                  <a:srgbClr val="FF0000"/>
                </a:solidFill>
              </a:rPr>
              <a:t>الشبيه </a:t>
            </a:r>
            <a:r>
              <a:rPr lang="ar-SA" sz="2000" b="1" dirty="0">
                <a:solidFill>
                  <a:srgbClr val="FF0000"/>
                </a:solidFill>
              </a:rPr>
              <a:t>بالمضاف</a:t>
            </a:r>
            <a:r>
              <a:rPr lang="ar-SA" sz="2000" b="1" dirty="0"/>
              <a:t>، وهو ما يتعلق به شيء من تمام معناه، نحو: </a:t>
            </a:r>
            <a:endParaRPr lang="ar-SA" sz="2000" b="1" dirty="0" smtClean="0"/>
          </a:p>
          <a:p>
            <a:pPr algn="ctr"/>
            <a:r>
              <a:rPr lang="ar-SA" sz="2000" b="1" dirty="0" smtClean="0"/>
              <a:t>يا </a:t>
            </a:r>
            <a:r>
              <a:rPr lang="ar-SA" sz="2000" b="1" dirty="0">
                <a:solidFill>
                  <a:schemeClr val="accent2"/>
                </a:solidFill>
              </a:rPr>
              <a:t>جالساً</a:t>
            </a:r>
            <a:r>
              <a:rPr lang="ar-SA" sz="2000" b="1" dirty="0"/>
              <a:t> على الكرسي، لا تسقط، يا </a:t>
            </a:r>
            <a:r>
              <a:rPr lang="ar-SA" sz="2000" b="1" dirty="0">
                <a:solidFill>
                  <a:schemeClr val="accent2"/>
                </a:solidFill>
              </a:rPr>
              <a:t>ناظرًا </a:t>
            </a:r>
            <a:r>
              <a:rPr lang="ar-SA" sz="2000" b="1" dirty="0"/>
              <a:t>في الكتاب، إن فيه بعض الأخطاء. </a:t>
            </a:r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6159624" y="3339872"/>
            <a:ext cx="2804864" cy="184777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4</a:t>
            </a:r>
            <a:r>
              <a:rPr lang="ar-SA" sz="2000" dirty="0" smtClean="0"/>
              <a:t>- </a:t>
            </a:r>
            <a:r>
              <a:rPr lang="ar-SA" sz="2000" b="1" dirty="0" smtClean="0">
                <a:solidFill>
                  <a:srgbClr val="FF0000"/>
                </a:solidFill>
              </a:rPr>
              <a:t>العَلَم </a:t>
            </a:r>
            <a:r>
              <a:rPr lang="ar-SA" sz="2000" b="1" dirty="0">
                <a:solidFill>
                  <a:srgbClr val="FF0000"/>
                </a:solidFill>
              </a:rPr>
              <a:t>المفرد</a:t>
            </a:r>
            <a:r>
              <a:rPr lang="ar-SA" sz="2000" b="1" dirty="0"/>
              <a:t>، نحو</a:t>
            </a:r>
            <a:r>
              <a:rPr lang="ar-SA" sz="2000" b="1" dirty="0" smtClean="0"/>
              <a:t>:</a:t>
            </a:r>
          </a:p>
          <a:p>
            <a:pPr algn="ctr"/>
            <a:r>
              <a:rPr lang="ar-SA" sz="2000" b="1" dirty="0" smtClean="0"/>
              <a:t> </a:t>
            </a:r>
          </a:p>
          <a:p>
            <a:pPr algn="ctr"/>
            <a:r>
              <a:rPr lang="ar-SA" sz="2000" b="1" dirty="0" smtClean="0"/>
              <a:t>(</a:t>
            </a:r>
            <a:r>
              <a:rPr lang="ar-SA" sz="2000" b="1" dirty="0"/>
              <a:t>قالوا </a:t>
            </a:r>
            <a:r>
              <a:rPr lang="ar-SA" sz="2000" b="1" dirty="0">
                <a:solidFill>
                  <a:schemeClr val="accent2"/>
                </a:solidFill>
              </a:rPr>
              <a:t>يا نوحُ </a:t>
            </a:r>
            <a:r>
              <a:rPr lang="ar-SA" sz="2000" b="1" dirty="0"/>
              <a:t>قد جادلتنا)، </a:t>
            </a:r>
            <a:endParaRPr lang="ar-SA" sz="2000" b="1" dirty="0" smtClean="0"/>
          </a:p>
          <a:p>
            <a:pPr algn="ctr"/>
            <a:endParaRPr lang="ar-SA" sz="2000" b="1" dirty="0"/>
          </a:p>
          <a:p>
            <a:pPr algn="ctr"/>
            <a:r>
              <a:rPr lang="ar-SA" sz="2000" b="1" dirty="0" smtClean="0"/>
              <a:t>(</a:t>
            </a:r>
            <a:r>
              <a:rPr lang="ar-SA" sz="2000" b="1" dirty="0"/>
              <a:t>قالوا </a:t>
            </a:r>
            <a:r>
              <a:rPr lang="ar-SA" sz="2000" b="1" dirty="0">
                <a:solidFill>
                  <a:schemeClr val="accent2"/>
                </a:solidFill>
              </a:rPr>
              <a:t>يا هودُ </a:t>
            </a:r>
            <a:r>
              <a:rPr lang="ar-SA" sz="2000" b="1" dirty="0"/>
              <a:t>ما جئتنا ببينة).</a:t>
            </a:r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3059832" y="3219642"/>
            <a:ext cx="2952328" cy="20882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3-</a:t>
            </a:r>
            <a:r>
              <a:rPr lang="ar-SA" sz="2000" b="1" dirty="0" smtClean="0">
                <a:solidFill>
                  <a:srgbClr val="FF0000"/>
                </a:solidFill>
              </a:rPr>
              <a:t>النكرة </a:t>
            </a:r>
            <a:r>
              <a:rPr lang="ar-SA" sz="2000" b="1" dirty="0">
                <a:solidFill>
                  <a:srgbClr val="FF0000"/>
                </a:solidFill>
              </a:rPr>
              <a:t>المجهولة</a:t>
            </a:r>
            <a:r>
              <a:rPr lang="ar-SA" sz="2000" b="1" dirty="0"/>
              <a:t>، وهي التي لا يراد بها منادى بعينه، وإنما يراد بها كل من تصدُق عليه، نحو قول الواعظ</a:t>
            </a:r>
            <a:r>
              <a:rPr lang="ar-SA" sz="2000" b="1" dirty="0" smtClean="0"/>
              <a:t>:</a:t>
            </a:r>
          </a:p>
          <a:p>
            <a:pPr algn="ctr"/>
            <a:endParaRPr lang="ar-SA" sz="2000" b="1" dirty="0"/>
          </a:p>
          <a:p>
            <a:pPr algn="ctr"/>
            <a:r>
              <a:rPr lang="ar-SA" sz="2000" b="1" dirty="0" smtClean="0"/>
              <a:t> </a:t>
            </a:r>
            <a:r>
              <a:rPr lang="ar-SA" sz="2000" b="1" dirty="0"/>
              <a:t>يا </a:t>
            </a:r>
            <a:r>
              <a:rPr lang="ar-SA" sz="2000" b="1" dirty="0">
                <a:solidFill>
                  <a:schemeClr val="accent2"/>
                </a:solidFill>
              </a:rPr>
              <a:t>غافلاً، </a:t>
            </a:r>
            <a:r>
              <a:rPr lang="ar-SA" sz="2000" b="1" dirty="0"/>
              <a:t>إن الموت يطلبك. </a:t>
            </a: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107504" y="3219642"/>
            <a:ext cx="2698735" cy="20882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/>
              <a:t>5- </a:t>
            </a:r>
            <a:r>
              <a:rPr lang="ar-SA" sz="2000" b="1" dirty="0" smtClean="0">
                <a:solidFill>
                  <a:srgbClr val="FF0000"/>
                </a:solidFill>
              </a:rPr>
              <a:t>النكرة </a:t>
            </a:r>
            <a:r>
              <a:rPr lang="ar-SA" sz="2000" b="1" dirty="0">
                <a:solidFill>
                  <a:srgbClr val="FF0000"/>
                </a:solidFill>
              </a:rPr>
              <a:t>المقصودة</a:t>
            </a:r>
            <a:r>
              <a:rPr lang="ar-SA" sz="2000" b="1" dirty="0"/>
              <a:t>، وهي التي ينادَى بها شخص بعينه، وهي بخلاف النكرة المجهولة، </a:t>
            </a:r>
            <a:endParaRPr lang="ar-SA" sz="2000" b="1" dirty="0" smtClean="0"/>
          </a:p>
          <a:p>
            <a:r>
              <a:rPr lang="ar-SA" sz="2000" b="1" dirty="0" smtClean="0"/>
              <a:t>كقولك </a:t>
            </a:r>
            <a:r>
              <a:rPr lang="ar-SA" sz="2000" b="1" dirty="0" err="1"/>
              <a:t>لامرئ</a:t>
            </a:r>
            <a:r>
              <a:rPr lang="ar-SA" sz="2000" b="1" dirty="0"/>
              <a:t> تخاطبه: </a:t>
            </a:r>
            <a:r>
              <a:rPr lang="ar-SA" sz="2000" b="1" dirty="0">
                <a:solidFill>
                  <a:schemeClr val="accent2"/>
                </a:solidFill>
              </a:rPr>
              <a:t>يا رجلُ</a:t>
            </a:r>
            <a:r>
              <a:rPr lang="ar-SA" sz="2000" b="1" dirty="0"/>
              <a:t>، أطلتَ </a:t>
            </a:r>
            <a:r>
              <a:rPr lang="ar-SA" sz="2000" b="1" dirty="0" smtClean="0"/>
              <a:t>الكلام!</a:t>
            </a:r>
            <a:endParaRPr lang="en-US" sz="2000" b="1" dirty="0"/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7504" y="5661248"/>
            <a:ext cx="8856984" cy="100811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r>
              <a:rPr lang="ar-SA" sz="2000" b="1" dirty="0"/>
              <a:t>ا</a:t>
            </a:r>
            <a:r>
              <a:rPr lang="ar-SA" sz="2000" b="1" dirty="0" smtClean="0"/>
              <a:t>لأنواع </a:t>
            </a:r>
            <a:r>
              <a:rPr lang="ar-SA" sz="2000" b="1" dirty="0"/>
              <a:t>الثلاثة (المضاف، والشبيه بالمضاف، والنكرة المجهولة) </a:t>
            </a:r>
            <a:r>
              <a:rPr lang="ar-SA" sz="2000" b="1" dirty="0">
                <a:solidFill>
                  <a:srgbClr val="FF0000"/>
                </a:solidFill>
              </a:rPr>
              <a:t>تنصب</a:t>
            </a:r>
            <a:r>
              <a:rPr lang="ar-SA" sz="2000" b="1" dirty="0" smtClean="0"/>
              <a:t>،  أما ( العلم المفرد , والنكرة المقصودة ) </a:t>
            </a:r>
            <a:r>
              <a:rPr lang="ar-SA" sz="2000" b="1" dirty="0">
                <a:solidFill>
                  <a:srgbClr val="FF0000"/>
                </a:solidFill>
              </a:rPr>
              <a:t>يُبْنَيان على الضم</a:t>
            </a:r>
            <a:r>
              <a:rPr lang="ar-SA" sz="2000" b="1" dirty="0"/>
              <a:t>.</a:t>
            </a:r>
            <a:endParaRPr lang="en-US" sz="2000" b="1" dirty="0"/>
          </a:p>
          <a:p>
            <a:pPr algn="ctr"/>
            <a:endParaRPr lang="ar-SA" sz="2000" b="1" dirty="0"/>
          </a:p>
        </p:txBody>
      </p:sp>
    </p:spTree>
    <p:extLst>
      <p:ext uri="{BB962C8B-B14F-4D97-AF65-F5344CB8AC3E}">
        <p14:creationId xmlns="" xmlns:p14="http://schemas.microsoft.com/office/powerpoint/2010/main" val="1863981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717988" y="188640"/>
            <a:ext cx="3672408" cy="12241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المنادى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323528" y="1844824"/>
            <a:ext cx="8280920" cy="4104456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إذا </a:t>
            </a:r>
            <a:r>
              <a:rPr lang="ar-SA" sz="2800" b="1" dirty="0"/>
              <a:t>كان المنادى </a:t>
            </a:r>
            <a:r>
              <a:rPr lang="ar-SA" sz="2800" b="1" dirty="0">
                <a:solidFill>
                  <a:srgbClr val="FF0000"/>
                </a:solidFill>
              </a:rPr>
              <a:t>مقترنا بأل وجب</a:t>
            </a:r>
            <a:r>
              <a:rPr lang="ar-SA" sz="2800" b="1" dirty="0"/>
              <a:t> أن يسبق بـ"أيها" للمذكر، أو "أيتها" للمؤنث، مبنيين على الضم، وحينئذ يبنى المنادى على الضم، </a:t>
            </a:r>
            <a:r>
              <a:rPr lang="ar-SA" sz="2800" b="1" dirty="0" smtClean="0"/>
              <a:t>والمعرف </a:t>
            </a:r>
            <a:r>
              <a:rPr lang="ar-SA" sz="2800" b="1" dirty="0" err="1" smtClean="0"/>
              <a:t>بأل</a:t>
            </a:r>
            <a:r>
              <a:rPr lang="ar-SA" sz="2800" b="1" dirty="0" smtClean="0"/>
              <a:t> يعرب </a:t>
            </a:r>
            <a:r>
              <a:rPr lang="ar-SA" sz="2800" b="1" dirty="0">
                <a:solidFill>
                  <a:schemeClr val="accent2"/>
                </a:solidFill>
              </a:rPr>
              <a:t>صفة، </a:t>
            </a:r>
            <a:r>
              <a:rPr lang="ar-SA" sz="2800" b="1" dirty="0"/>
              <a:t>ويعرب "أيها" و"أيتها" مناديين مبنيين على الضم، والهاء فيهما للتنبيه، </a:t>
            </a:r>
            <a:r>
              <a:rPr lang="ar-SA" sz="2800" b="1" dirty="0" smtClean="0"/>
              <a:t>نحو :</a:t>
            </a:r>
          </a:p>
          <a:p>
            <a:pPr algn="ctr"/>
            <a:r>
              <a:rPr lang="ar-SA" sz="2800" b="1" dirty="0" smtClean="0"/>
              <a:t>(يا أيها </a:t>
            </a:r>
            <a:r>
              <a:rPr lang="ar-SA" sz="2800" b="1" dirty="0"/>
              <a:t>الناس اتقوا ربكم) </a:t>
            </a:r>
          </a:p>
        </p:txBody>
      </p:sp>
    </p:spTree>
    <p:extLst>
      <p:ext uri="{BB962C8B-B14F-4D97-AF65-F5344CB8AC3E}">
        <p14:creationId xmlns="" xmlns:p14="http://schemas.microsoft.com/office/powerpoint/2010/main" val="404117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2771800" y="260648"/>
            <a:ext cx="3240360" cy="1008112"/>
          </a:xfrm>
          <a:prstGeom prst="flowChartPunchedTap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الاستثناء </a:t>
            </a:r>
            <a:endParaRPr lang="ar-SA" sz="4000" dirty="0"/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251520" y="1340768"/>
            <a:ext cx="8640960" cy="5184576"/>
          </a:xfrm>
          <a:prstGeom prst="round2Same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أهم </a:t>
            </a:r>
            <a:r>
              <a:rPr lang="ar-SA" sz="2000" b="1" dirty="0">
                <a:solidFill>
                  <a:schemeClr val="tx1"/>
                </a:solidFill>
              </a:rPr>
              <a:t>أدوات الاستثناء: إلا، وغير، وسوى، وخلا، وعدا. </a:t>
            </a:r>
            <a:endParaRPr lang="ar-SA" sz="2000" b="1" dirty="0" smtClean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  <a:p>
            <a:endParaRPr lang="en-US" sz="2000" b="1" dirty="0">
              <a:solidFill>
                <a:schemeClr val="tx1"/>
              </a:solidFill>
            </a:endParaRPr>
          </a:p>
          <a:p>
            <a:r>
              <a:rPr lang="ar-SA" sz="2000" b="1" dirty="0">
                <a:solidFill>
                  <a:schemeClr val="tx1"/>
                </a:solidFill>
              </a:rPr>
              <a:t>1- </a:t>
            </a:r>
            <a:r>
              <a:rPr lang="ar-SA" sz="2000" b="1" dirty="0">
                <a:solidFill>
                  <a:srgbClr val="C00000"/>
                </a:solidFill>
              </a:rPr>
              <a:t>الاستثناء التام الموجب: </a:t>
            </a:r>
            <a:r>
              <a:rPr lang="ar-SA" sz="2000" b="1" dirty="0">
                <a:solidFill>
                  <a:schemeClr val="tx1"/>
                </a:solidFill>
              </a:rPr>
              <a:t>وهو الذي يذكر فيه المستثنى والمستثنى منه، نحو: حضر الطلاب إلا زيدا. </a:t>
            </a:r>
            <a:r>
              <a:rPr lang="ar-SA" sz="2000" b="1" dirty="0">
                <a:solidFill>
                  <a:srgbClr val="FF0000"/>
                </a:solidFill>
              </a:rPr>
              <a:t>فيجب نصب المستثنى.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ar-SA" sz="2000" b="1" dirty="0">
                <a:solidFill>
                  <a:schemeClr val="tx1"/>
                </a:solidFill>
              </a:rPr>
              <a:t>2- </a:t>
            </a:r>
            <a:r>
              <a:rPr lang="ar-SA" sz="2000" b="1" dirty="0">
                <a:solidFill>
                  <a:srgbClr val="C00000"/>
                </a:solidFill>
              </a:rPr>
              <a:t>الاستثناء التام المنفي، </a:t>
            </a:r>
            <a:r>
              <a:rPr lang="ar-SA" sz="2000" b="1" dirty="0">
                <a:solidFill>
                  <a:schemeClr val="tx1"/>
                </a:solidFill>
              </a:rPr>
              <a:t>وهو الذي يذكر فيه المستثنى منه، ويكون الأسلوب منفيا، نحو: ما غاب الطلاب إلا زيدًا</a:t>
            </a:r>
            <a:r>
              <a:rPr lang="ar-SA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ar-SA" sz="2000" b="1" dirty="0">
                <a:solidFill>
                  <a:schemeClr val="tx1"/>
                </a:solidFill>
              </a:rPr>
              <a:t>وفي المستثنى </a:t>
            </a:r>
            <a:r>
              <a:rPr lang="ar-SA" sz="2000" b="1" dirty="0">
                <a:solidFill>
                  <a:srgbClr val="FF0000"/>
                </a:solidFill>
              </a:rPr>
              <a:t>حينئذ وجهان: النصب على أنه مستثنى، والإتباع، </a:t>
            </a:r>
            <a:r>
              <a:rPr lang="ar-SA" sz="2000" b="1" dirty="0">
                <a:solidFill>
                  <a:schemeClr val="tx1"/>
                </a:solidFill>
              </a:rPr>
              <a:t>وهو إعرابه كإعراب المستثنى منه، فيرفع إن كان مرفوعا، ويجر إن كان مجرورا، نحو: ما مررت بأحدٍ إلا زيدٍ، أو زيدا، ما زارني أحدٌ إلا عمروٌ، أو عمرا.</a:t>
            </a:r>
            <a:endParaRPr lang="en-US" sz="2000" b="1" dirty="0">
              <a:solidFill>
                <a:schemeClr val="tx1"/>
              </a:solidFill>
            </a:endParaRPr>
          </a:p>
          <a:p>
            <a:r>
              <a:rPr lang="ar-SA" sz="2000" b="1" dirty="0" smtClean="0">
                <a:solidFill>
                  <a:schemeClr val="tx1"/>
                </a:solidFill>
              </a:rPr>
              <a:t>3- </a:t>
            </a:r>
            <a:r>
              <a:rPr lang="ar-SA" sz="2000" b="1" dirty="0" smtClean="0">
                <a:solidFill>
                  <a:srgbClr val="C00000"/>
                </a:solidFill>
              </a:rPr>
              <a:t>الاستثناء </a:t>
            </a:r>
            <a:r>
              <a:rPr lang="ar-SA" sz="2000" b="1" dirty="0">
                <a:solidFill>
                  <a:srgbClr val="C00000"/>
                </a:solidFill>
              </a:rPr>
              <a:t>المُفَرَّغ، </a:t>
            </a:r>
            <a:r>
              <a:rPr lang="ar-SA" sz="2000" b="1" dirty="0">
                <a:solidFill>
                  <a:schemeClr val="tx1"/>
                </a:solidFill>
              </a:rPr>
              <a:t>وهو الذي يحذف منه المستثنى منه، ويكون الأسلوب منفيا، </a:t>
            </a:r>
            <a:r>
              <a:rPr lang="ar-SA" sz="2000" b="1" dirty="0">
                <a:solidFill>
                  <a:srgbClr val="FF0000"/>
                </a:solidFill>
              </a:rPr>
              <a:t>فيعرب ما بعد "إلا" بحسب العوامل الداخلة عليه، كأنَّ "إلا" غير موجودة</a:t>
            </a:r>
            <a:r>
              <a:rPr lang="ar-SA" sz="2000" b="1" dirty="0">
                <a:solidFill>
                  <a:schemeClr val="tx1"/>
                </a:solidFill>
              </a:rPr>
              <a:t>، نحو: ما قام إلا عليٌّ، وما رأيت إلا طالباً، وما سلَّمت إلا على خالد، فيعرب علي في الجملة الأولى فاعلا، وطالبا في الثانية مفعولا به، وخالد اسما مجرورا بعلى.</a:t>
            </a:r>
            <a:endParaRPr lang="en-US" sz="2000" b="1" dirty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" name="مخطط انسيابي: محطة طرفية 3"/>
          <p:cNvSpPr/>
          <p:nvPr/>
        </p:nvSpPr>
        <p:spPr>
          <a:xfrm>
            <a:off x="2483768" y="2060848"/>
            <a:ext cx="4392488" cy="576064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/>
              <a:t>      </a:t>
            </a:r>
            <a:r>
              <a:rPr lang="ar-SA" sz="2800" b="1" dirty="0" smtClean="0"/>
              <a:t>وللمستثنى </a:t>
            </a:r>
            <a:r>
              <a:rPr lang="ar-SA" sz="2800" b="1" dirty="0" err="1"/>
              <a:t>بإلا</a:t>
            </a:r>
            <a:r>
              <a:rPr lang="ar-SA" sz="2800" b="1" dirty="0"/>
              <a:t> ثلاث حالات:</a:t>
            </a:r>
          </a:p>
        </p:txBody>
      </p:sp>
    </p:spTree>
    <p:extLst>
      <p:ext uri="{BB962C8B-B14F-4D97-AF65-F5344CB8AC3E}">
        <p14:creationId xmlns="" xmlns:p14="http://schemas.microsoft.com/office/powerpoint/2010/main" val="3243992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2771800" y="260648"/>
            <a:ext cx="3240360" cy="1008112"/>
          </a:xfrm>
          <a:prstGeom prst="flowChartPunchedTap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الاستثناء </a:t>
            </a:r>
            <a:endParaRPr lang="ar-SA" sz="4000" dirty="0"/>
          </a:p>
        </p:txBody>
      </p:sp>
      <p:sp>
        <p:nvSpPr>
          <p:cNvPr id="4" name="مستطيل مخدوش من كلا الطرفين 3"/>
          <p:cNvSpPr/>
          <p:nvPr/>
        </p:nvSpPr>
        <p:spPr>
          <a:xfrm>
            <a:off x="113782" y="1556792"/>
            <a:ext cx="8928992" cy="5112568"/>
          </a:xfrm>
          <a:prstGeom prst="snip2Same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000" b="1" dirty="0" smtClean="0"/>
          </a:p>
          <a:p>
            <a:r>
              <a:rPr lang="ar-SA" sz="2000" b="1" dirty="0" smtClean="0">
                <a:solidFill>
                  <a:srgbClr val="FF0000"/>
                </a:solidFill>
              </a:rPr>
              <a:t>إعراب </a:t>
            </a:r>
            <a:r>
              <a:rPr lang="ar-SA" sz="2000" b="1" dirty="0">
                <a:solidFill>
                  <a:srgbClr val="FF0000"/>
                </a:solidFill>
              </a:rPr>
              <a:t>المستثنى الواقع بعد (إلا) في الحالات الثلاث، </a:t>
            </a:r>
            <a:r>
              <a:rPr lang="ar-SA" sz="2000" b="1" dirty="0"/>
              <a:t>نحو حضر الطلاب </a:t>
            </a:r>
            <a:r>
              <a:rPr lang="ar-SA" sz="2000" b="1" dirty="0">
                <a:solidFill>
                  <a:schemeClr val="accent1"/>
                </a:solidFill>
              </a:rPr>
              <a:t>غيرَ </a:t>
            </a:r>
            <a:r>
              <a:rPr lang="ar-SA" sz="2000" b="1" dirty="0"/>
              <a:t>زيدٍ، وما غاب الطلابُ </a:t>
            </a:r>
            <a:r>
              <a:rPr lang="ar-SA" sz="2000" b="1" dirty="0">
                <a:solidFill>
                  <a:schemeClr val="accent1"/>
                </a:solidFill>
              </a:rPr>
              <a:t>غيرُ</a:t>
            </a:r>
            <a:r>
              <a:rPr lang="ar-SA" sz="2000" b="1" dirty="0"/>
              <a:t> زيدٍ، أو </a:t>
            </a:r>
            <a:r>
              <a:rPr lang="ar-SA" sz="2000" b="1" dirty="0">
                <a:solidFill>
                  <a:schemeClr val="accent1"/>
                </a:solidFill>
              </a:rPr>
              <a:t>غيرَ</a:t>
            </a:r>
            <a:r>
              <a:rPr lang="ar-SA" sz="2000" b="1" dirty="0"/>
              <a:t> زيد، وما سلمت إلا على</a:t>
            </a:r>
            <a:r>
              <a:rPr lang="ar-SA" sz="2000" b="1" dirty="0">
                <a:solidFill>
                  <a:schemeClr val="accent1"/>
                </a:solidFill>
              </a:rPr>
              <a:t> غيرِ </a:t>
            </a:r>
            <a:r>
              <a:rPr lang="ar-SA" sz="2000" b="1" dirty="0">
                <a:solidFill>
                  <a:srgbClr val="00B050"/>
                </a:solidFill>
              </a:rPr>
              <a:t>زيدٍ</a:t>
            </a:r>
            <a:r>
              <a:rPr lang="ar-SA" sz="2000" b="1" dirty="0"/>
              <a:t>، وما غاب</a:t>
            </a:r>
            <a:r>
              <a:rPr lang="ar-SA" sz="2000" b="1" dirty="0">
                <a:solidFill>
                  <a:schemeClr val="accent1"/>
                </a:solidFill>
              </a:rPr>
              <a:t> غيرُ </a:t>
            </a:r>
            <a:r>
              <a:rPr lang="ar-SA" sz="2000" b="1" dirty="0">
                <a:solidFill>
                  <a:srgbClr val="00B050"/>
                </a:solidFill>
              </a:rPr>
              <a:t>زيدٍ</a:t>
            </a:r>
            <a:r>
              <a:rPr lang="ar-SA" sz="2000" b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ar-SA" sz="2000" b="1" dirty="0" smtClean="0"/>
              <a:t> </a:t>
            </a:r>
            <a:r>
              <a:rPr lang="ar-SA" sz="2400" b="1" dirty="0">
                <a:solidFill>
                  <a:srgbClr val="00B050"/>
                </a:solidFill>
              </a:rPr>
              <a:t>أما ما بعد غير </a:t>
            </a:r>
            <a:r>
              <a:rPr lang="ar-SA" sz="2400" b="1" dirty="0" smtClean="0">
                <a:solidFill>
                  <a:srgbClr val="00B050"/>
                </a:solidFill>
              </a:rPr>
              <a:t>وسوى </a:t>
            </a:r>
            <a:r>
              <a:rPr lang="ar-SA" sz="2400" b="1" u="sng" dirty="0" smtClean="0">
                <a:solidFill>
                  <a:srgbClr val="00B050"/>
                </a:solidFill>
              </a:rPr>
              <a:t>فيجر </a:t>
            </a:r>
            <a:r>
              <a:rPr lang="ar-SA" sz="2400" b="1" u="sng" dirty="0" err="1" smtClean="0">
                <a:solidFill>
                  <a:srgbClr val="00B050"/>
                </a:solidFill>
              </a:rPr>
              <a:t>بالإضافة</a:t>
            </a:r>
            <a:r>
              <a:rPr lang="ar-SA" sz="2400" b="1" dirty="0" err="1" smtClean="0">
                <a:solidFill>
                  <a:srgbClr val="00B050"/>
                </a:solidFill>
              </a:rPr>
              <a:t>.</a:t>
            </a:r>
            <a:r>
              <a:rPr lang="ar-SA" sz="2400" b="1" dirty="0" smtClean="0">
                <a:solidFill>
                  <a:srgbClr val="00B050"/>
                </a:solidFill>
              </a:rPr>
              <a:t> </a:t>
            </a:r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sz="2000" b="1" dirty="0" smtClean="0"/>
              <a:t>1- </a:t>
            </a:r>
            <a:r>
              <a:rPr lang="ar-SA" sz="2000" b="1" dirty="0" smtClean="0">
                <a:solidFill>
                  <a:srgbClr val="FF0000"/>
                </a:solidFill>
              </a:rPr>
              <a:t>إذا جردا من (ما) ففي الاسم الذي يقع بعدهما وجهان: الجر والنصب</a:t>
            </a:r>
            <a:r>
              <a:rPr lang="ar-SA" sz="2000" b="1" dirty="0" smtClean="0"/>
              <a:t>، فإذا جر كانا حرفي جر، وإذا نصب كانا فعلين وما بعدهما مفعول به.</a:t>
            </a:r>
          </a:p>
          <a:p>
            <a:endParaRPr lang="ar-SA" sz="2000" b="1" dirty="0"/>
          </a:p>
          <a:p>
            <a:r>
              <a:rPr lang="ar-SA" sz="2000" b="1" dirty="0" smtClean="0"/>
              <a:t>2-  </a:t>
            </a:r>
            <a:r>
              <a:rPr lang="ar-SA" sz="2000" b="1" dirty="0" smtClean="0">
                <a:solidFill>
                  <a:srgbClr val="FF0000"/>
                </a:solidFill>
              </a:rPr>
              <a:t>فإذا دخلت عليهما (ما) وجب نصب الاسم الذي بعدهما</a:t>
            </a:r>
            <a:r>
              <a:rPr lang="ar-SA" sz="2000" b="1" dirty="0" smtClean="0"/>
              <a:t>، نحو:</a:t>
            </a:r>
            <a:endParaRPr lang="en-US" sz="2000" b="1" dirty="0" smtClean="0"/>
          </a:p>
          <a:p>
            <a:endParaRPr lang="ar-SA" sz="2000" b="1" dirty="0" smtClean="0"/>
          </a:p>
          <a:p>
            <a:r>
              <a:rPr lang="ar-SA" sz="2000" b="1" dirty="0" smtClean="0"/>
              <a:t>ألا </a:t>
            </a:r>
            <a:r>
              <a:rPr lang="ar-SA" sz="2000" b="1" dirty="0"/>
              <a:t>كل شيء ما خلا اللهَ باطل       وكل نعيم لا محالة زائل</a:t>
            </a:r>
            <a:endParaRPr lang="en-US" sz="2000" b="1" dirty="0"/>
          </a:p>
          <a:p>
            <a:r>
              <a:rPr lang="ar-SA" sz="2000" b="1" dirty="0"/>
              <a:t>رأيت الطلاب ما عدا </a:t>
            </a:r>
            <a:r>
              <a:rPr lang="ar-SA" sz="2000" b="1" dirty="0" err="1"/>
              <a:t>زيدًا</a:t>
            </a:r>
            <a:r>
              <a:rPr lang="ar-SA" sz="2000" b="1" dirty="0" err="1" smtClean="0"/>
              <a:t>.</a:t>
            </a:r>
            <a:r>
              <a:rPr lang="ar-SA" sz="2000" b="1" dirty="0" smtClean="0"/>
              <a:t>   </a:t>
            </a:r>
            <a:r>
              <a:rPr lang="ar-SA" sz="2000" b="1" dirty="0" err="1" smtClean="0"/>
              <a:t>عدا </a:t>
            </a:r>
            <a:r>
              <a:rPr lang="ar-SA" sz="2000" b="1" dirty="0" smtClean="0"/>
              <a:t>/فعل </a:t>
            </a:r>
            <a:r>
              <a:rPr lang="ar-SA" sz="2000" b="1" dirty="0" err="1" smtClean="0"/>
              <a:t>ماضي </a:t>
            </a:r>
            <a:r>
              <a:rPr lang="ar-SA" sz="2000" b="1" dirty="0" smtClean="0"/>
              <a:t>..زيدا </a:t>
            </a:r>
            <a:r>
              <a:rPr lang="ar-SA" sz="2000" b="1" dirty="0" err="1" smtClean="0"/>
              <a:t>ً </a:t>
            </a:r>
            <a:r>
              <a:rPr lang="ar-SA" sz="2000" b="1" dirty="0" smtClean="0"/>
              <a:t>/ مفعول </a:t>
            </a:r>
            <a:r>
              <a:rPr lang="ar-SA" sz="2000" b="1" dirty="0" err="1" smtClean="0"/>
              <a:t>به</a:t>
            </a:r>
            <a:r>
              <a:rPr lang="ar-SA" sz="2000" b="1" dirty="0" smtClean="0"/>
              <a:t> منصوب </a:t>
            </a:r>
            <a:endParaRPr lang="en-US" sz="2000" b="1" dirty="0"/>
          </a:p>
        </p:txBody>
      </p:sp>
      <p:sp>
        <p:nvSpPr>
          <p:cNvPr id="5" name="مخطط انسيابي: محطة طرفية 4"/>
          <p:cNvSpPr/>
          <p:nvPr/>
        </p:nvSpPr>
        <p:spPr>
          <a:xfrm>
            <a:off x="5076056" y="1700808"/>
            <a:ext cx="3096344" cy="540060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غير وسوى يعربان </a:t>
            </a:r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6" name="مخطط انسيابي: محطة طرفية 5"/>
          <p:cNvSpPr/>
          <p:nvPr/>
        </p:nvSpPr>
        <p:spPr>
          <a:xfrm>
            <a:off x="5436096" y="3717032"/>
            <a:ext cx="3096344" cy="432048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خلا وعدا :</a:t>
            </a:r>
            <a:endParaRPr lang="ar-SA" sz="3200" dirty="0"/>
          </a:p>
        </p:txBody>
      </p:sp>
    </p:spTree>
    <p:extLst>
      <p:ext uri="{BB962C8B-B14F-4D97-AF65-F5344CB8AC3E}">
        <p14:creationId xmlns="" xmlns:p14="http://schemas.microsoft.com/office/powerpoint/2010/main" val="382024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660232" y="764704"/>
            <a:ext cx="1944216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</a:t>
            </a:r>
            <a:r>
              <a:rPr lang="ar-SA" b="1" dirty="0" err="1" smtClean="0"/>
              <a:t>بإلا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3" name="سهم إلى اليسار 2"/>
          <p:cNvSpPr/>
          <p:nvPr/>
        </p:nvSpPr>
        <p:spPr>
          <a:xfrm>
            <a:off x="2555776" y="548680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تام </a:t>
            </a:r>
            <a:r>
              <a:rPr lang="ar-SA" b="1" dirty="0" err="1" smtClean="0"/>
              <a:t>مثبت </a:t>
            </a:r>
            <a:r>
              <a:rPr lang="ar-SA" b="1" dirty="0" smtClean="0"/>
              <a:t>: وجب النصب </a:t>
            </a:r>
            <a:endParaRPr lang="ar-SA" b="1" dirty="0"/>
          </a:p>
        </p:txBody>
      </p:sp>
      <p:sp>
        <p:nvSpPr>
          <p:cNvPr id="4" name="سهم إلى اليسار 3"/>
          <p:cNvSpPr/>
          <p:nvPr/>
        </p:nvSpPr>
        <p:spPr>
          <a:xfrm>
            <a:off x="1835696" y="1196752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تام </a:t>
            </a:r>
            <a:r>
              <a:rPr lang="ar-SA" b="1" dirty="0" err="1" smtClean="0"/>
              <a:t>منفي </a:t>
            </a:r>
            <a:r>
              <a:rPr lang="ar-SA" b="1" dirty="0" smtClean="0"/>
              <a:t>: </a:t>
            </a:r>
            <a:r>
              <a:rPr lang="ar-SA" b="1" dirty="0" err="1" smtClean="0"/>
              <a:t>حالتين </a:t>
            </a:r>
            <a:r>
              <a:rPr lang="ar-SA" b="1" dirty="0" smtClean="0"/>
              <a:t>: النصب أو الاتباع </a:t>
            </a:r>
            <a:endParaRPr lang="ar-SA" b="1" dirty="0"/>
          </a:p>
        </p:txBody>
      </p:sp>
      <p:sp>
        <p:nvSpPr>
          <p:cNvPr id="5" name="سهم إلى اليسار 4"/>
          <p:cNvSpPr/>
          <p:nvPr/>
        </p:nvSpPr>
        <p:spPr>
          <a:xfrm>
            <a:off x="2483768" y="1916832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المفرغ: يعرب حسب العوامل الداخلة عليه </a:t>
            </a:r>
            <a:endParaRPr lang="ar-SA" b="1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372200" y="2996952"/>
            <a:ext cx="1944216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بغير وسوى </a:t>
            </a:r>
            <a:endParaRPr lang="ar-SA" b="1" dirty="0"/>
          </a:p>
        </p:txBody>
      </p:sp>
      <p:sp>
        <p:nvSpPr>
          <p:cNvPr id="7" name="سهم إلى اليسار 6"/>
          <p:cNvSpPr/>
          <p:nvPr/>
        </p:nvSpPr>
        <p:spPr>
          <a:xfrm>
            <a:off x="1331640" y="2780928"/>
            <a:ext cx="4824536" cy="208823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غير وسوى تعاملان معاملة الاسم الواقع بعد إلا في حالاته الثلاث</a:t>
            </a:r>
          </a:p>
          <a:p>
            <a:pPr algn="ctr"/>
            <a:r>
              <a:rPr lang="ar-SA" b="1" dirty="0" smtClean="0"/>
              <a:t>وما بعد غير وسوى مضاف إليه مجرور دائما </a:t>
            </a:r>
          </a:p>
          <a:p>
            <a:pPr algn="ctr"/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012160" y="5013176"/>
            <a:ext cx="194421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بخلا وعدا </a:t>
            </a:r>
            <a:endParaRPr lang="ar-SA" b="1" dirty="0"/>
          </a:p>
        </p:txBody>
      </p:sp>
      <p:sp>
        <p:nvSpPr>
          <p:cNvPr id="9" name="سهم إلى اليسار 8"/>
          <p:cNvSpPr/>
          <p:nvPr/>
        </p:nvSpPr>
        <p:spPr>
          <a:xfrm>
            <a:off x="0" y="4221088"/>
            <a:ext cx="5688632" cy="2636912"/>
          </a:xfrm>
          <a:prstGeom prst="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إذا سبقت بما وجب النصب </a:t>
            </a:r>
            <a:r>
              <a:rPr lang="ar-SA" b="1" dirty="0" smtClean="0"/>
              <a:t>على اعتبار أنهما أفعال وما بعدها مفعول </a:t>
            </a:r>
            <a:r>
              <a:rPr lang="ar-SA" b="1" dirty="0" err="1" smtClean="0"/>
              <a:t>به</a:t>
            </a:r>
            <a:r>
              <a:rPr lang="ar-SA" b="1" dirty="0" smtClean="0"/>
              <a:t> </a:t>
            </a:r>
          </a:p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إذا لم تسبق بما جاز فيها </a:t>
            </a:r>
            <a:r>
              <a:rPr lang="ar-SA" b="1" dirty="0" err="1" smtClean="0">
                <a:solidFill>
                  <a:srgbClr val="FF0000"/>
                </a:solidFill>
              </a:rPr>
              <a:t>وجهان</a:t>
            </a:r>
            <a:r>
              <a:rPr lang="ar-SA" b="1" dirty="0" err="1" smtClean="0"/>
              <a:t>:</a:t>
            </a:r>
            <a:endParaRPr lang="ar-SA" b="1" dirty="0" smtClean="0"/>
          </a:p>
          <a:p>
            <a:pPr algn="ctr"/>
            <a:r>
              <a:rPr lang="ar-SA" b="1" dirty="0" smtClean="0"/>
              <a:t>إما أن تجر على اعتبار أنها حروف  </a:t>
            </a:r>
          </a:p>
          <a:p>
            <a:pPr algn="ctr"/>
            <a:r>
              <a:rPr lang="ar-SA" b="1" dirty="0" smtClean="0"/>
              <a:t>أو تنصب على اعتبار أنها أفعال </a:t>
            </a:r>
            <a:endParaRPr lang="ar-SA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على شكل سحابة 1"/>
          <p:cNvSpPr/>
          <p:nvPr/>
        </p:nvSpPr>
        <p:spPr>
          <a:xfrm>
            <a:off x="611560" y="188640"/>
            <a:ext cx="7992888" cy="864096"/>
          </a:xfrm>
          <a:prstGeom prst="cloudCallout">
            <a:avLst>
              <a:gd name="adj1" fmla="val -28230"/>
              <a:gd name="adj2" fmla="val 968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الفعل المضارع المسبوق بناصب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4188097"/>
              </p:ext>
            </p:extLst>
          </p:nvPr>
        </p:nvGraphicFramePr>
        <p:xfrm>
          <a:off x="611560" y="1412776"/>
          <a:ext cx="8070894" cy="45567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50530"/>
                <a:gridCol w="5820364"/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أدوات النصب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مثال 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33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أنْ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(أيحبُّ أحدكم أن يأكلَ لحم أخيه ميتا</a:t>
                      </a:r>
                      <a:r>
                        <a:rPr lang="ar-SA" sz="2000" b="1" dirty="0" err="1">
                          <a:effectLst/>
                        </a:rPr>
                        <a:t>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لن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(لن ينالَ اللهَ لحومُها)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كي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اجتهد كي أنجح .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إذن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إذن تنجحَ، جواباً لمن قال: اجتهدتُ </a:t>
                      </a:r>
                      <a:r>
                        <a:rPr lang="ar-SA" sz="2000" b="1" dirty="0" err="1" smtClean="0">
                          <a:effectLst/>
                        </a:rPr>
                        <a:t>كثيراً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(الشروط في </a:t>
                      </a:r>
                      <a:r>
                        <a:rPr lang="ar-SA" sz="20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الكتاب )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لام التعليل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(إنا فتحنا لك فتحا مبينا ليغفرَ لك الله).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لام الجحود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</a:rPr>
                        <a:t>(</a:t>
                      </a:r>
                      <a:r>
                        <a:rPr lang="ar-SA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ما </a:t>
                      </a:r>
                      <a:r>
                        <a:rPr lang="ar-SA" sz="2000" b="1" dirty="0">
                          <a:solidFill>
                            <a:srgbClr val="00B050"/>
                          </a:solidFill>
                          <a:effectLst/>
                        </a:rPr>
                        <a:t>كان </a:t>
                      </a:r>
                      <a:r>
                        <a:rPr lang="ar-SA" sz="2000" b="1" dirty="0">
                          <a:effectLst/>
                        </a:rPr>
                        <a:t>الله </a:t>
                      </a:r>
                      <a:r>
                        <a:rPr lang="ar-SA" sz="2000" b="1" dirty="0">
                          <a:solidFill>
                            <a:srgbClr val="00B050"/>
                          </a:solidFill>
                          <a:effectLst/>
                        </a:rPr>
                        <a:t>ليذرَ</a:t>
                      </a:r>
                      <a:r>
                        <a:rPr lang="ar-SA" sz="2000" b="1" dirty="0">
                          <a:effectLst/>
                        </a:rPr>
                        <a:t> المؤمنين على ما أنتم عليه)،  (</a:t>
                      </a:r>
                      <a:r>
                        <a:rPr lang="ar-SA" sz="2000" b="1" dirty="0">
                          <a:solidFill>
                            <a:srgbClr val="00B050"/>
                          </a:solidFill>
                          <a:effectLst/>
                        </a:rPr>
                        <a:t>لم يكن </a:t>
                      </a:r>
                      <a:r>
                        <a:rPr lang="ar-SA" sz="2000" b="1" dirty="0">
                          <a:effectLst/>
                        </a:rPr>
                        <a:t>الله </a:t>
                      </a:r>
                      <a:r>
                        <a:rPr lang="ar-SA" sz="2000" b="1" dirty="0">
                          <a:solidFill>
                            <a:srgbClr val="00B050"/>
                          </a:solidFill>
                          <a:effectLst/>
                        </a:rPr>
                        <a:t>ليغفرَ</a:t>
                      </a:r>
                      <a:r>
                        <a:rPr lang="ar-SA" sz="2000" b="1" dirty="0">
                          <a:effectLst/>
                        </a:rPr>
                        <a:t> لهم)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حتى الدالة على التعليل </a:t>
                      </a:r>
                      <a:r>
                        <a:rPr lang="ar-SA" sz="2000" b="1">
                          <a:effectLst/>
                        </a:rPr>
                        <a:t>أو </a:t>
                      </a:r>
                      <a:r>
                        <a:rPr lang="ar-SA" sz="2000" b="1" smtClean="0">
                          <a:effectLst/>
                        </a:rPr>
                        <a:t>الغاية</a:t>
                      </a:r>
                      <a:r>
                        <a:rPr lang="ar-SA" sz="2000" b="1" baseline="0" smtClean="0">
                          <a:effectLst/>
                        </a:rPr>
                        <a:t>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(قالوا لن نبرح عليه عاكفين حتى يرجعَ إلينا موسى)، اجتهدْ حتى تنجحَ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فاء السببية مسبوقة بنفي أو طلب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(لا يُقضى عليهم فيموتوا) , (</a:t>
                      </a:r>
                      <a:r>
                        <a:rPr lang="ar-SA" sz="2000" b="1" dirty="0" err="1">
                          <a:effectLst/>
                        </a:rPr>
                        <a:t>ياليتني</a:t>
                      </a:r>
                      <a:r>
                        <a:rPr lang="ar-SA" sz="2000" b="1" dirty="0">
                          <a:effectLst/>
                        </a:rPr>
                        <a:t> كنت معهم فأفوزَ فوزا عظيما)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واو المعية المسبوقة بنفي أو طلب 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 تنهَ عن خلق وتأتيَ مثله      عارٌ عليك إذا فعلتَ عظيمُ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مخطط انسيابي: محطة طرفية 3"/>
          <p:cNvSpPr/>
          <p:nvPr/>
        </p:nvSpPr>
        <p:spPr>
          <a:xfrm>
            <a:off x="480967" y="6165304"/>
            <a:ext cx="8136904" cy="5040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والمراد بالطلب: الأمر، والنهي، والدعاء، والعَرْض، والتحضيض، والتمني، والاستفهام.</a:t>
            </a:r>
          </a:p>
        </p:txBody>
      </p:sp>
    </p:spTree>
    <p:extLst>
      <p:ext uri="{BB962C8B-B14F-4D97-AF65-F5344CB8AC3E}">
        <p14:creationId xmlns="" xmlns:p14="http://schemas.microsoft.com/office/powerpoint/2010/main" val="180460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خطط انسيابي: محطة طرفية 9"/>
          <p:cNvSpPr/>
          <p:nvPr/>
        </p:nvSpPr>
        <p:spPr>
          <a:xfrm>
            <a:off x="3059832" y="695598"/>
            <a:ext cx="3096344" cy="1232072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err="1" smtClean="0">
                <a:solidFill>
                  <a:prstClr val="black"/>
                </a:solidFill>
              </a:rPr>
              <a:t>المنصوبات</a:t>
            </a:r>
            <a:r>
              <a:rPr lang="ar-SA" sz="4000" b="1" dirty="0" smtClean="0">
                <a:solidFill>
                  <a:prstClr val="black"/>
                </a:solidFill>
              </a:rPr>
              <a:t> </a:t>
            </a:r>
            <a:endParaRPr lang="ar-SA" sz="2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292080" y="695598"/>
            <a:ext cx="2520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331640" y="2420888"/>
            <a:ext cx="6768752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المنصوبات هي على </a:t>
            </a:r>
            <a:r>
              <a:rPr lang="ar-SA" sz="4000" b="1" dirty="0" err="1" smtClean="0"/>
              <a:t>التوالي :</a:t>
            </a:r>
            <a:endParaRPr lang="ar-SA" sz="4000" b="1" dirty="0" smtClean="0"/>
          </a:p>
          <a:p>
            <a:pPr algn="ctr"/>
            <a:r>
              <a:rPr lang="ar-SA" sz="4000" b="1" dirty="0" smtClean="0"/>
              <a:t> المفعول به ، المفعول المطلق </a:t>
            </a:r>
            <a:r>
              <a:rPr lang="ar-SA" sz="4000" b="1" dirty="0" err="1" smtClean="0"/>
              <a:t>،</a:t>
            </a:r>
            <a:r>
              <a:rPr lang="ar-SA" sz="4000" b="1" dirty="0" smtClean="0"/>
              <a:t> </a:t>
            </a:r>
          </a:p>
          <a:p>
            <a:pPr algn="ctr"/>
            <a:r>
              <a:rPr lang="ar-SA" sz="4000" b="1" dirty="0" smtClean="0"/>
              <a:t>المفعول </a:t>
            </a:r>
            <a:r>
              <a:rPr lang="ar-SA" sz="4000" b="1" dirty="0" err="1" smtClean="0"/>
              <a:t>لأجله ،</a:t>
            </a:r>
            <a:r>
              <a:rPr lang="ar-SA" sz="4000" b="1" dirty="0" smtClean="0"/>
              <a:t> </a:t>
            </a:r>
          </a:p>
          <a:p>
            <a:pPr algn="ctr"/>
            <a:r>
              <a:rPr lang="ar-SA" sz="4000" b="1" dirty="0" smtClean="0"/>
              <a:t>المفعول فيه ( ظرفا الزمان والمكان ) الحال ، التمييز ، المنادى ، </a:t>
            </a:r>
            <a:r>
              <a:rPr lang="ar-SA" sz="4000" b="1" dirty="0" err="1" smtClean="0"/>
              <a:t>الاستثناء ،</a:t>
            </a:r>
            <a:endParaRPr lang="ar-SA" sz="4000" b="1" dirty="0" smtClean="0"/>
          </a:p>
          <a:p>
            <a:pPr algn="ctr"/>
            <a:r>
              <a:rPr lang="ar-SA" sz="4000" b="1" dirty="0" smtClean="0"/>
              <a:t>الفعل المضارع المسبوق </a:t>
            </a:r>
            <a:r>
              <a:rPr lang="ar-SA" sz="4000" b="1" dirty="0" err="1" smtClean="0"/>
              <a:t>بناصب  </a:t>
            </a:r>
            <a:r>
              <a:rPr lang="ar-SA" sz="4000" b="1" dirty="0" smtClean="0"/>
              <a:t>.</a:t>
            </a:r>
            <a:endParaRPr lang="ar-SA" sz="4000" b="1" dirty="0"/>
          </a:p>
        </p:txBody>
      </p:sp>
    </p:spTree>
    <p:extLst>
      <p:ext uri="{BB962C8B-B14F-4D97-AF65-F5344CB8AC3E}">
        <p14:creationId xmlns="" xmlns:p14="http://schemas.microsoft.com/office/powerpoint/2010/main" val="415761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7"/>
          <p:cNvSpPr>
            <a:spLocks noChangeArrowheads="1"/>
          </p:cNvSpPr>
          <p:nvPr/>
        </p:nvSpPr>
        <p:spPr bwMode="auto">
          <a:xfrm>
            <a:off x="899592" y="1124744"/>
            <a:ext cx="5870706" cy="85360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هو اسم منصوب وقع عليه فعل </a:t>
            </a:r>
            <a:r>
              <a:rPr lang="ar-SA" alt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الفاعل .</a:t>
            </a:r>
            <a:endParaRPr lang="en-US" alt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5220072" y="2276872"/>
            <a:ext cx="3240360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قل إنما حرم ربي </a:t>
            </a:r>
            <a:r>
              <a:rPr lang="ar-SA" alt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الفواحش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827584" y="2276872"/>
            <a:ext cx="3240360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تعالى: ( بل </a:t>
            </a:r>
            <a:r>
              <a:rPr lang="ar-SA" alt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إياه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تدعون )</a:t>
            </a:r>
            <a:endParaRPr lang="en-US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6156176" y="188640"/>
            <a:ext cx="273630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/>
              <a:t>أولًا : المفعول </a:t>
            </a:r>
            <a:r>
              <a:rPr lang="ar-SA" sz="2400" b="1" dirty="0" err="1" smtClean="0"/>
              <a:t>به</a:t>
            </a:r>
            <a:endParaRPr lang="en-US" sz="2400" dirty="0"/>
          </a:p>
        </p:txBody>
      </p:sp>
      <p:sp>
        <p:nvSpPr>
          <p:cNvPr id="13" name="شكل بيضاوي 12"/>
          <p:cNvSpPr/>
          <p:nvPr/>
        </p:nvSpPr>
        <p:spPr>
          <a:xfrm>
            <a:off x="6084168" y="3212976"/>
            <a:ext cx="2736304" cy="7920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endParaRPr lang="en-US" sz="2400" dirty="0"/>
          </a:p>
        </p:txBody>
      </p:sp>
      <p:sp>
        <p:nvSpPr>
          <p:cNvPr id="14" name="مستطيل 13"/>
          <p:cNvSpPr/>
          <p:nvPr/>
        </p:nvSpPr>
        <p:spPr>
          <a:xfrm>
            <a:off x="6160350" y="3356992"/>
            <a:ext cx="2286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تأخُّر رتبة المفعول </a:t>
            </a:r>
            <a:r>
              <a:rPr lang="ar-SA" sz="2400" b="1" dirty="0" err="1" smtClean="0"/>
              <a:t>به</a:t>
            </a:r>
            <a:endParaRPr lang="ar-SA" sz="2400" dirty="0"/>
          </a:p>
        </p:txBody>
      </p:sp>
      <p:sp>
        <p:nvSpPr>
          <p:cNvPr id="15" name="مستطيل 14"/>
          <p:cNvSpPr/>
          <p:nvPr/>
        </p:nvSpPr>
        <p:spPr>
          <a:xfrm>
            <a:off x="971600" y="4221088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chemeClr val="accent2"/>
                </a:solidFill>
              </a:rPr>
              <a:t>يأتي المفعول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بعد الفعل </a:t>
            </a:r>
            <a:r>
              <a:rPr lang="ar-SA" sz="2400" b="1" dirty="0" err="1" smtClean="0">
                <a:solidFill>
                  <a:schemeClr val="accent2"/>
                </a:solidFill>
              </a:rPr>
              <a:t>والفاعل </a:t>
            </a:r>
            <a:r>
              <a:rPr lang="ar-SA" sz="2400" b="1" dirty="0" smtClean="0">
                <a:solidFill>
                  <a:schemeClr val="accent2"/>
                </a:solidFill>
              </a:rPr>
              <a:t>، ولكن هناك حالات يجوز فيها تقديم المفعول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على </a:t>
            </a:r>
            <a:r>
              <a:rPr lang="ar-SA" sz="2400" b="1" dirty="0" err="1" smtClean="0">
                <a:solidFill>
                  <a:schemeClr val="accent2"/>
                </a:solidFill>
              </a:rPr>
              <a:t>الفاعل </a:t>
            </a:r>
            <a:r>
              <a:rPr lang="ar-SA" sz="2400" b="1" dirty="0" smtClean="0">
                <a:solidFill>
                  <a:schemeClr val="accent2"/>
                </a:solidFill>
              </a:rPr>
              <a:t>، وذلك للاهتمام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ar-SA" sz="2400" b="1" dirty="0" smtClean="0"/>
              <a:t> مثل قوله </a:t>
            </a:r>
            <a:r>
              <a:rPr lang="ar-SA" sz="2400" b="1" dirty="0" err="1" smtClean="0"/>
              <a:t>تعالى </a:t>
            </a:r>
            <a:r>
              <a:rPr lang="ar-SA" sz="2400" b="1" dirty="0" err="1" smtClean="0">
                <a:sym typeface="Wingdings" pitchFamily="2" charset="2"/>
              </a:rPr>
              <a:t>: </a:t>
            </a:r>
            <a:r>
              <a:rPr lang="ar-SA" sz="2400" b="1" dirty="0" smtClean="0">
                <a:sym typeface="Wingdings" pitchFamily="2" charset="2"/>
              </a:rPr>
              <a:t>( </a:t>
            </a:r>
            <a:r>
              <a:rPr lang="ar-SA" sz="2400" b="1" dirty="0" smtClean="0">
                <a:solidFill>
                  <a:srgbClr val="00B050"/>
                </a:solidFill>
                <a:sym typeface="Wingdings" pitchFamily="2" charset="2"/>
              </a:rPr>
              <a:t>وإذا ابتلى </a:t>
            </a:r>
            <a:r>
              <a:rPr lang="ar-SA" sz="2400" b="1" dirty="0" smtClean="0">
                <a:solidFill>
                  <a:srgbClr val="C00000"/>
                </a:solidFill>
                <a:sym typeface="Wingdings" pitchFamily="2" charset="2"/>
              </a:rPr>
              <a:t>إبراهيم </a:t>
            </a:r>
            <a:r>
              <a:rPr lang="ar-SA" sz="2400" b="1" dirty="0" err="1" smtClean="0">
                <a:solidFill>
                  <a:srgbClr val="00B050"/>
                </a:solidFill>
                <a:sym typeface="Wingdings" pitchFamily="2" charset="2"/>
              </a:rPr>
              <a:t>ربه </a:t>
            </a:r>
            <a:r>
              <a:rPr lang="ar-SA" sz="2400" b="1" dirty="0" err="1" smtClean="0">
                <a:sym typeface="Wingdings" pitchFamily="2" charset="2"/>
              </a:rPr>
              <a:t>) .</a:t>
            </a:r>
            <a:endParaRPr lang="ar-SA" sz="2400" b="1" dirty="0" smtClean="0"/>
          </a:p>
          <a:p>
            <a:r>
              <a:rPr lang="ar-SA" sz="2400" b="1" dirty="0" smtClean="0"/>
              <a:t>وأحياناً على الفعل </a:t>
            </a:r>
            <a:r>
              <a:rPr lang="ar-SA" sz="2400" b="1" dirty="0" err="1" smtClean="0"/>
              <a:t>والفاعل </a:t>
            </a:r>
            <a:r>
              <a:rPr lang="ar-SA" sz="2400" b="1" dirty="0" smtClean="0"/>
              <a:t>، مثل قوله </a:t>
            </a:r>
            <a:r>
              <a:rPr lang="ar-SA" sz="2400" b="1" dirty="0" err="1" smtClean="0"/>
              <a:t>تعالى : </a:t>
            </a:r>
            <a:r>
              <a:rPr lang="ar-SA" sz="2400" b="1" dirty="0" smtClean="0"/>
              <a:t>( </a:t>
            </a:r>
            <a:r>
              <a:rPr lang="ar-SA" sz="2400" b="1" dirty="0" smtClean="0">
                <a:solidFill>
                  <a:srgbClr val="C00000"/>
                </a:solidFill>
              </a:rPr>
              <a:t>إياك</a:t>
            </a:r>
            <a:r>
              <a:rPr lang="ar-SA" sz="2400" b="1" dirty="0" smtClean="0">
                <a:solidFill>
                  <a:srgbClr val="00B050"/>
                </a:solidFill>
              </a:rPr>
              <a:t> نعبد و</a:t>
            </a:r>
            <a:r>
              <a:rPr lang="ar-SA" sz="2400" b="1" dirty="0" smtClean="0">
                <a:solidFill>
                  <a:srgbClr val="C00000"/>
                </a:solidFill>
              </a:rPr>
              <a:t>إياك</a:t>
            </a:r>
            <a:r>
              <a:rPr lang="ar-SA" sz="2400" b="1" dirty="0" smtClean="0">
                <a:solidFill>
                  <a:srgbClr val="00B050"/>
                </a:solidFill>
              </a:rPr>
              <a:t> </a:t>
            </a:r>
            <a:r>
              <a:rPr lang="ar-SA" sz="2400" b="1" dirty="0" err="1" smtClean="0">
                <a:solidFill>
                  <a:srgbClr val="00B050"/>
                </a:solidFill>
              </a:rPr>
              <a:t>نستعين </a:t>
            </a:r>
            <a:r>
              <a:rPr lang="ar-SA" sz="2400" b="1" dirty="0" err="1" smtClean="0"/>
              <a:t>)</a:t>
            </a:r>
            <a:endParaRPr lang="ar-SA" sz="2400" b="1" dirty="0" smtClean="0"/>
          </a:p>
          <a:p>
            <a:r>
              <a:rPr lang="ar-SA" sz="2400" b="1" dirty="0" smtClean="0"/>
              <a:t> ( </a:t>
            </a:r>
            <a:r>
              <a:rPr lang="ar-SA" sz="2400" b="1" dirty="0" smtClean="0">
                <a:solidFill>
                  <a:srgbClr val="00B050"/>
                </a:solidFill>
              </a:rPr>
              <a:t>لن ينال </a:t>
            </a:r>
            <a:r>
              <a:rPr lang="ar-SA" sz="2400" b="1" dirty="0" smtClean="0">
                <a:solidFill>
                  <a:srgbClr val="C00000"/>
                </a:solidFill>
              </a:rPr>
              <a:t>اللَه </a:t>
            </a:r>
            <a:r>
              <a:rPr lang="ar-SA" sz="2400" b="1" dirty="0" err="1" smtClean="0">
                <a:solidFill>
                  <a:srgbClr val="00B050"/>
                </a:solidFill>
              </a:rPr>
              <a:t>لحومُها</a:t>
            </a:r>
            <a:r>
              <a:rPr lang="ar-SA" sz="2400" b="1" dirty="0" err="1" smtClean="0"/>
              <a:t> )</a:t>
            </a:r>
            <a:r>
              <a:rPr lang="ar-SA" sz="2400" b="1" dirty="0" smtClean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37816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1"/>
          <p:cNvSpPr/>
          <p:nvPr/>
        </p:nvSpPr>
        <p:spPr>
          <a:xfrm>
            <a:off x="3635896" y="332656"/>
            <a:ext cx="4968552" cy="100811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الأفعال التي تنصب المفعول به :</a:t>
            </a:r>
          </a:p>
        </p:txBody>
      </p:sp>
      <p:sp>
        <p:nvSpPr>
          <p:cNvPr id="3" name="مخطط انسيابي: مستند 2"/>
          <p:cNvSpPr/>
          <p:nvPr/>
        </p:nvSpPr>
        <p:spPr>
          <a:xfrm>
            <a:off x="755576" y="1412776"/>
            <a:ext cx="7776864" cy="3384376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r>
              <a:rPr lang="ar-SA" sz="2800" b="1" dirty="0" smtClean="0"/>
              <a:t>الفعل لازمٌ </a:t>
            </a:r>
            <a:r>
              <a:rPr lang="ar-SA" sz="2800" b="1" dirty="0" err="1" smtClean="0"/>
              <a:t>ومتعدي </a:t>
            </a:r>
            <a:r>
              <a:rPr lang="ar-SA" sz="2800" b="1" dirty="0" smtClean="0"/>
              <a:t>، </a:t>
            </a:r>
            <a:r>
              <a:rPr lang="ar-SA" sz="2800" b="1" dirty="0" smtClean="0">
                <a:solidFill>
                  <a:srgbClr val="00B050"/>
                </a:solidFill>
              </a:rPr>
              <a:t>واللازم هو الذي يأخذ فاعلًا ويكتفي </a:t>
            </a:r>
            <a:r>
              <a:rPr lang="ar-SA" sz="2800" b="1" dirty="0" err="1" smtClean="0">
                <a:solidFill>
                  <a:srgbClr val="00B050"/>
                </a:solidFill>
              </a:rPr>
              <a:t>به</a:t>
            </a:r>
            <a:r>
              <a:rPr lang="ar-SA" sz="2800" b="1" dirty="0" smtClean="0">
                <a:solidFill>
                  <a:srgbClr val="00B050"/>
                </a:solidFill>
              </a:rPr>
              <a:t> </a:t>
            </a:r>
            <a:r>
              <a:rPr lang="ar-SA" sz="2800" b="1" dirty="0" smtClean="0"/>
              <a:t>، ولا يتعدى إلى مفعولٍ </a:t>
            </a:r>
            <a:r>
              <a:rPr lang="ar-SA" sz="2800" b="1" dirty="0" err="1" smtClean="0"/>
              <a:t>به</a:t>
            </a:r>
            <a:r>
              <a:rPr lang="ar-SA" sz="2800" b="1" dirty="0" smtClean="0"/>
              <a:t> ، مثل </a:t>
            </a:r>
            <a:r>
              <a:rPr lang="ar-SA" sz="2800" b="1" dirty="0" err="1" smtClean="0"/>
              <a:t>قولنا </a:t>
            </a:r>
            <a:r>
              <a:rPr lang="ar-SA" sz="2800" b="1" dirty="0" smtClean="0"/>
              <a:t>: نامَ </a:t>
            </a:r>
            <a:r>
              <a:rPr lang="ar-SA" sz="2800" b="1" dirty="0" err="1" smtClean="0"/>
              <a:t>الطفلُ </a:t>
            </a:r>
            <a:r>
              <a:rPr lang="ar-SA" sz="2800" b="1" dirty="0" smtClean="0"/>
              <a:t>، خرجَ </a:t>
            </a:r>
            <a:r>
              <a:rPr lang="ar-SA" sz="2800" b="1" dirty="0" err="1" smtClean="0"/>
              <a:t>اللاعبُ </a:t>
            </a:r>
            <a:r>
              <a:rPr lang="ar-SA" sz="2800" b="1" dirty="0" smtClean="0"/>
              <a:t>، قام </a:t>
            </a:r>
            <a:r>
              <a:rPr lang="ar-SA" sz="2800" b="1" dirty="0" err="1" smtClean="0"/>
              <a:t>الأميرُ </a:t>
            </a:r>
            <a:r>
              <a:rPr lang="ar-SA" sz="2800" b="1" dirty="0" smtClean="0"/>
              <a:t>، جلسَ </a:t>
            </a:r>
            <a:r>
              <a:rPr lang="ar-SA" sz="2800" b="1" dirty="0" err="1" smtClean="0"/>
              <a:t>الحُضور .</a:t>
            </a:r>
            <a:r>
              <a:rPr lang="ar-SA" sz="2800" b="1" dirty="0" smtClean="0"/>
              <a:t> سقطت أوراقُ </a:t>
            </a:r>
            <a:r>
              <a:rPr lang="ar-SA" sz="2800" b="1" dirty="0" err="1" smtClean="0"/>
              <a:t>الشَّجرِ .</a:t>
            </a:r>
            <a:endParaRPr lang="ar-SA" sz="2800" b="1" dirty="0" smtClean="0"/>
          </a:p>
          <a:p>
            <a:r>
              <a:rPr lang="ar-SA" sz="2800" b="1" dirty="0" err="1" smtClean="0">
                <a:solidFill>
                  <a:srgbClr val="00B050"/>
                </a:solidFill>
              </a:rPr>
              <a:t>والمتعدي </a:t>
            </a:r>
            <a:r>
              <a:rPr lang="ar-SA" sz="2800" b="1" dirty="0" smtClean="0">
                <a:solidFill>
                  <a:srgbClr val="00B050"/>
                </a:solidFill>
              </a:rPr>
              <a:t>: هو الفعل الذي يتعدّى إلى مفعولٍ </a:t>
            </a:r>
            <a:r>
              <a:rPr lang="ar-SA" sz="2800" b="1" dirty="0" err="1" smtClean="0">
                <a:solidFill>
                  <a:srgbClr val="00B050"/>
                </a:solidFill>
              </a:rPr>
              <a:t>به</a:t>
            </a:r>
            <a:r>
              <a:rPr lang="ar-SA" sz="2800" b="1" dirty="0" smtClean="0">
                <a:solidFill>
                  <a:srgbClr val="00B050"/>
                </a:solidFill>
              </a:rPr>
              <a:t> أو </a:t>
            </a:r>
            <a:r>
              <a:rPr lang="ar-SA" sz="2800" b="1" dirty="0" err="1" smtClean="0">
                <a:solidFill>
                  <a:srgbClr val="00B050"/>
                </a:solidFill>
              </a:rPr>
              <a:t>اثنين  .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r>
              <a:rPr lang="ar-SA" sz="2800" b="1" dirty="0" smtClean="0"/>
              <a:t>والفعل المتعدي إلى مفعولٍ واحدٍ هو  كما سبق من الأمثلة والأفعال المتعدية تنقسم إلى </a:t>
            </a:r>
            <a:r>
              <a:rPr lang="ar-SA" sz="2800" b="1" dirty="0" err="1" smtClean="0"/>
              <a:t>قسمين  :</a:t>
            </a:r>
            <a:r>
              <a:rPr lang="ar-SA" sz="2800" b="1" dirty="0" smtClean="0"/>
              <a:t> </a:t>
            </a:r>
          </a:p>
          <a:p>
            <a:endParaRPr lang="ar-SA" sz="2800" b="1" dirty="0" smtClean="0"/>
          </a:p>
          <a:p>
            <a:endParaRPr lang="ar-SA" sz="2800" b="1" dirty="0" smtClean="0"/>
          </a:p>
          <a:p>
            <a:endParaRPr lang="ar-SA" sz="2800" b="1" dirty="0" smtClean="0"/>
          </a:p>
          <a:p>
            <a:endParaRPr lang="ar-SA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83568" y="4725145"/>
            <a:ext cx="806489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أ ـ </a:t>
            </a:r>
            <a:r>
              <a:rPr lang="ar-SA" sz="2800" b="1" dirty="0" smtClean="0"/>
              <a:t>أفعال تنصب مفعولين أصلهما جملة إسمية مكوَّنة من مبتدأ وخبر ، وهذه الأفعال هي : ( ظنَّ ، خالَ ، حسبَ ، زعمَ ، جعلَ ، عدَّ ، رأى ، علم ، وجدَ ، ألفى ، صيَّرَ ، ردَّ ، تركَ ، </a:t>
            </a:r>
            <a:r>
              <a:rPr lang="ar-SA" sz="2800" b="1" dirty="0" err="1" smtClean="0"/>
              <a:t>اتخذَ )</a:t>
            </a:r>
            <a:endParaRPr lang="ar-SA" sz="2800" b="1" dirty="0"/>
          </a:p>
        </p:txBody>
      </p:sp>
    </p:spTree>
    <p:extLst>
      <p:ext uri="{BB962C8B-B14F-4D97-AF65-F5344CB8AC3E}">
        <p14:creationId xmlns="" xmlns:p14="http://schemas.microsoft.com/office/powerpoint/2010/main" val="196353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زاوية مطوية 6"/>
          <p:cNvSpPr/>
          <p:nvPr/>
        </p:nvSpPr>
        <p:spPr>
          <a:xfrm>
            <a:off x="1619672" y="2492896"/>
            <a:ext cx="6192688" cy="3312368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2123728" y="2708920"/>
            <a:ext cx="5256584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bg1"/>
                </a:solidFill>
              </a:rPr>
              <a:t>ـ ظننتُ الخبرَ صحيحًا </a:t>
            </a:r>
            <a:r>
              <a:rPr lang="ar-SA" sz="3600" b="1" dirty="0" err="1" smtClean="0"/>
              <a:t>.</a:t>
            </a:r>
            <a:r>
              <a:rPr lang="ar-SA" sz="3600" b="1" dirty="0" smtClean="0"/>
              <a:t> </a:t>
            </a:r>
          </a:p>
          <a:p>
            <a:r>
              <a:rPr lang="ar-SA" sz="3600" b="1" dirty="0" err="1" smtClean="0"/>
              <a:t>الخبرَ </a:t>
            </a:r>
            <a:r>
              <a:rPr lang="ar-SA" sz="3600" b="1" dirty="0" smtClean="0"/>
              <a:t>: مفعول به أول منصوب </a:t>
            </a:r>
            <a:r>
              <a:rPr lang="ar-SA" sz="3600" b="1" dirty="0" err="1" smtClean="0"/>
              <a:t>،</a:t>
            </a:r>
            <a:r>
              <a:rPr lang="ar-SA" sz="3600" b="1" dirty="0" smtClean="0"/>
              <a:t> </a:t>
            </a:r>
          </a:p>
          <a:p>
            <a:r>
              <a:rPr lang="ar-SA" sz="3600" b="1" dirty="0" err="1" smtClean="0"/>
              <a:t>وصحيحًا </a:t>
            </a:r>
            <a:r>
              <a:rPr lang="ar-SA" sz="3600" b="1" dirty="0" smtClean="0"/>
              <a:t>: مفعول به ثانٍ منصوب</a:t>
            </a:r>
          </a:p>
          <a:p>
            <a:r>
              <a:rPr lang="ar-SA" sz="3600" b="1" dirty="0" smtClean="0">
                <a:solidFill>
                  <a:schemeClr val="bg1"/>
                </a:solidFill>
              </a:rPr>
              <a:t>- حسبت عمراً غائبا.</a:t>
            </a:r>
            <a:endParaRPr lang="ar-SA" sz="3600" b="1" dirty="0" smtClean="0"/>
          </a:p>
          <a:p>
            <a:r>
              <a:rPr lang="ar-SA" sz="3600" b="1" dirty="0" smtClean="0"/>
              <a:t>قال </a:t>
            </a:r>
            <a:r>
              <a:rPr lang="ar-SA" sz="3600" b="1" dirty="0" err="1" smtClean="0"/>
              <a:t>تعالى :  </a:t>
            </a:r>
            <a:r>
              <a:rPr lang="ar-SA" sz="3600" b="1" dirty="0" smtClean="0"/>
              <a:t>(</a:t>
            </a:r>
            <a:r>
              <a:rPr lang="ar-SA" sz="3600" b="1" dirty="0" smtClean="0">
                <a:solidFill>
                  <a:schemeClr val="bg1"/>
                </a:solidFill>
              </a:rPr>
              <a:t>إنا أعطينا</a:t>
            </a:r>
            <a:r>
              <a:rPr lang="ar-SA" sz="3600" b="1" dirty="0" smtClean="0">
                <a:solidFill>
                  <a:srgbClr val="FF0000"/>
                </a:solidFill>
              </a:rPr>
              <a:t>ك </a:t>
            </a:r>
            <a:r>
              <a:rPr lang="ar-SA" sz="3600" b="1" dirty="0" err="1" smtClean="0">
                <a:solidFill>
                  <a:srgbClr val="FF0000"/>
                </a:solidFill>
              </a:rPr>
              <a:t>الكوثر </a:t>
            </a:r>
            <a:r>
              <a:rPr lang="ar-SA" sz="3600" b="1" dirty="0" err="1" smtClean="0"/>
              <a:t>)</a:t>
            </a:r>
            <a:endParaRPr lang="ar-SA" sz="3600" b="1" dirty="0" smtClean="0"/>
          </a:p>
        </p:txBody>
      </p:sp>
      <p:sp>
        <p:nvSpPr>
          <p:cNvPr id="8" name="مستطيل 7"/>
          <p:cNvSpPr/>
          <p:nvPr/>
        </p:nvSpPr>
        <p:spPr>
          <a:xfrm>
            <a:off x="1043608" y="476672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ب ـ </a:t>
            </a:r>
            <a:r>
              <a:rPr lang="ar-SA" sz="2800" b="1" dirty="0" smtClean="0"/>
              <a:t>أفعال تنصب مفعولين ليس أصلهما مبتدءًا </a:t>
            </a:r>
            <a:r>
              <a:rPr lang="ar-SA" sz="2800" b="1" dirty="0" err="1" smtClean="0"/>
              <a:t>وخبرًا </a:t>
            </a:r>
            <a:r>
              <a:rPr lang="ar-SA" sz="2800" b="1" dirty="0" smtClean="0"/>
              <a:t>، و من هذه </a:t>
            </a:r>
            <a:r>
              <a:rPr lang="ar-SA" sz="2800" b="1" dirty="0" err="1" smtClean="0"/>
              <a:t>الأفعال : </a:t>
            </a:r>
            <a:r>
              <a:rPr lang="ar-SA" sz="2800" b="1" dirty="0" smtClean="0"/>
              <a:t>( </a:t>
            </a:r>
            <a:r>
              <a:rPr lang="ar-SA" sz="2800" b="1" dirty="0" err="1" smtClean="0"/>
              <a:t>أعطى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سألَ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ألبس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كسا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منعَ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منحَ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وهب  )</a:t>
            </a:r>
            <a:endParaRPr lang="ar-SA" sz="2800" b="1" dirty="0"/>
          </a:p>
        </p:txBody>
      </p:sp>
    </p:spTree>
    <p:extLst>
      <p:ext uri="{BB962C8B-B14F-4D97-AF65-F5344CB8AC3E}">
        <p14:creationId xmlns="" xmlns:p14="http://schemas.microsoft.com/office/powerpoint/2010/main" val="321376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وجة 4"/>
          <p:cNvSpPr/>
          <p:nvPr/>
        </p:nvSpPr>
        <p:spPr>
          <a:xfrm>
            <a:off x="2771800" y="260648"/>
            <a:ext cx="3456384" cy="1080120"/>
          </a:xfrm>
          <a:prstGeom prst="wave">
            <a:avLst>
              <a:gd name="adj1" fmla="val 12500"/>
              <a:gd name="adj2" fmla="val 1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539552" y="620688"/>
            <a:ext cx="734481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 </a:t>
            </a:r>
            <a:r>
              <a:rPr lang="ar-SA" sz="2400" b="1" dirty="0" smtClean="0"/>
              <a:t>                         ثانيًا :المفعول المطلق</a:t>
            </a:r>
          </a:p>
          <a:p>
            <a:r>
              <a:rPr lang="ar-SA" sz="2400" b="1" dirty="0" smtClean="0"/>
              <a:t> </a:t>
            </a:r>
          </a:p>
          <a:p>
            <a:endParaRPr lang="ar-SA" sz="2400" b="1" dirty="0" smtClean="0"/>
          </a:p>
          <a:p>
            <a:endParaRPr lang="ar-SA" sz="2400" b="1" dirty="0"/>
          </a:p>
        </p:txBody>
      </p:sp>
      <p:sp>
        <p:nvSpPr>
          <p:cNvPr id="7" name="وسيلة شرح مع سهم إلى اليسار 6"/>
          <p:cNvSpPr/>
          <p:nvPr/>
        </p:nvSpPr>
        <p:spPr>
          <a:xfrm>
            <a:off x="7164288" y="836712"/>
            <a:ext cx="1800200" cy="5688632"/>
          </a:xfrm>
          <a:prstGeom prst="leftArrow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مصدر يُذكر بعدَ فعلٍ من </a:t>
            </a:r>
            <a:r>
              <a:rPr lang="ar-SA" sz="2800" b="1" dirty="0" smtClean="0">
                <a:solidFill>
                  <a:schemeClr val="bg1"/>
                </a:solidFill>
              </a:rPr>
              <a:t>لفظه،إما مؤكدا لعامله أو لبيان النوع أو </a:t>
            </a:r>
            <a:r>
              <a:rPr lang="ar-SA" sz="2800" b="1" dirty="0" err="1" smtClean="0">
                <a:solidFill>
                  <a:schemeClr val="bg1"/>
                </a:solidFill>
              </a:rPr>
              <a:t>لعدده .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827584" y="1484784"/>
            <a:ext cx="6048672" cy="151216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err="1" smtClean="0">
                <a:solidFill>
                  <a:srgbClr val="FF0000"/>
                </a:solidFill>
              </a:rPr>
              <a:t>لتوكيده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تعالى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وكلم الله موسى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r>
              <a:rPr lang="ar-SA" sz="2800" b="1" dirty="0" err="1" smtClean="0">
                <a:solidFill>
                  <a:srgbClr val="FF0000"/>
                </a:solidFill>
              </a:rPr>
              <a:t>تكليماً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(والصافات </a:t>
            </a:r>
            <a:r>
              <a:rPr lang="ar-SA" sz="2800" b="1" dirty="0" smtClean="0">
                <a:solidFill>
                  <a:srgbClr val="FF0000"/>
                </a:solidFill>
              </a:rPr>
              <a:t>صفا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فالزاجرات </a:t>
            </a:r>
            <a:r>
              <a:rPr lang="ar-SA" sz="2800" b="1" dirty="0" smtClean="0">
                <a:solidFill>
                  <a:srgbClr val="FF0000"/>
                </a:solidFill>
              </a:rPr>
              <a:t>زجرا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755576" y="3212976"/>
            <a:ext cx="6059980" cy="13681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وبيان نوعه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تعالى :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(وقل لهما </a:t>
            </a:r>
            <a:r>
              <a:rPr lang="ar-SA" sz="2800" b="1" dirty="0" smtClean="0">
                <a:solidFill>
                  <a:srgbClr val="FF0000"/>
                </a:solidFill>
              </a:rPr>
              <a:t>قولاً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كريما )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فاصبر </a:t>
            </a:r>
            <a:r>
              <a:rPr lang="ar-SA" sz="2800" b="1" dirty="0" smtClean="0">
                <a:solidFill>
                  <a:srgbClr val="FF0000"/>
                </a:solidFill>
              </a:rPr>
              <a:t>صبراً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جميلاً ) .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755576" y="4797152"/>
            <a:ext cx="6059980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ولبيان </a:t>
            </a:r>
            <a:r>
              <a:rPr lang="ar-SA" sz="2800" b="1" dirty="0" err="1" smtClean="0">
                <a:solidFill>
                  <a:srgbClr val="FF0000"/>
                </a:solidFill>
              </a:rPr>
              <a:t>العدد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تعالى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وحملت الأرض والجبال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فدكتا </a:t>
            </a:r>
            <a:r>
              <a:rPr lang="ar-SA" sz="2800" b="1" dirty="0" smtClean="0">
                <a:solidFill>
                  <a:srgbClr val="FF0000"/>
                </a:solidFill>
              </a:rPr>
              <a:t>دكة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واحدة )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وقفت </a:t>
            </a:r>
            <a:r>
              <a:rPr lang="ar-SA" sz="2800" b="1" dirty="0" smtClean="0">
                <a:solidFill>
                  <a:srgbClr val="FF0000"/>
                </a:solidFill>
              </a:rPr>
              <a:t>وقفتين 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226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75656" y="2996952"/>
            <a:ext cx="6912768" cy="304698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 smtClean="0"/>
              <a:t> مثل قوله </a:t>
            </a:r>
            <a:r>
              <a:rPr lang="ar-SA" sz="3200" b="1" dirty="0" err="1" smtClean="0"/>
              <a:t>تعالى : </a:t>
            </a:r>
            <a:r>
              <a:rPr lang="ar-SA" sz="3200" b="1" dirty="0" smtClean="0"/>
              <a:t>( واذكر ربك في نفسك تضرعاً </a:t>
            </a:r>
            <a:r>
              <a:rPr lang="ar-SA" sz="3200" b="1" dirty="0" err="1" smtClean="0"/>
              <a:t>وخيفة )</a:t>
            </a:r>
            <a:r>
              <a:rPr lang="ar-SA" sz="3200" b="1" dirty="0" smtClean="0"/>
              <a:t> </a:t>
            </a:r>
          </a:p>
          <a:p>
            <a:endParaRPr lang="ar-SA" sz="3200" b="1" dirty="0" smtClean="0"/>
          </a:p>
          <a:p>
            <a:r>
              <a:rPr lang="ar-SA" sz="3200" b="1" dirty="0" smtClean="0"/>
              <a:t>(يجعلون أصابعهم في آذانهم من الصواعق حذر </a:t>
            </a:r>
            <a:r>
              <a:rPr lang="ar-SA" sz="3200" b="1" dirty="0" err="1" smtClean="0"/>
              <a:t>الموت )</a:t>
            </a:r>
            <a:endParaRPr lang="ar-SA" sz="3200" b="1" dirty="0" smtClean="0"/>
          </a:p>
          <a:p>
            <a:endParaRPr lang="ar-SA" sz="3200" b="1" dirty="0"/>
          </a:p>
        </p:txBody>
      </p:sp>
      <p:sp>
        <p:nvSpPr>
          <p:cNvPr id="5" name="تمرير أفقي 4"/>
          <p:cNvSpPr/>
          <p:nvPr/>
        </p:nvSpPr>
        <p:spPr>
          <a:xfrm>
            <a:off x="5148064" y="260648"/>
            <a:ext cx="3600400" cy="1224136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004048" y="548680"/>
            <a:ext cx="3672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err="1" smtClean="0">
                <a:solidFill>
                  <a:schemeClr val="bg1"/>
                </a:solidFill>
              </a:rPr>
              <a:t>ثالثا </a:t>
            </a:r>
            <a:r>
              <a:rPr lang="ar-SA" sz="3200" b="1" dirty="0" smtClean="0">
                <a:solidFill>
                  <a:schemeClr val="bg1"/>
                </a:solidFill>
              </a:rPr>
              <a:t>: المفعول </a:t>
            </a:r>
            <a:r>
              <a:rPr lang="ar-SA" sz="3200" b="1" dirty="0">
                <a:solidFill>
                  <a:schemeClr val="bg1"/>
                </a:solidFill>
              </a:rPr>
              <a:t>لأجله </a:t>
            </a:r>
            <a:r>
              <a:rPr lang="ar-SA" sz="3200" dirty="0" smtClean="0">
                <a:solidFill>
                  <a:schemeClr val="bg1"/>
                </a:solidFill>
              </a:rPr>
              <a:t>:</a:t>
            </a:r>
            <a:endParaRPr lang="ar-SA" sz="3200" dirty="0">
              <a:solidFill>
                <a:schemeClr val="bg1"/>
              </a:solidFill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1403648" y="1556792"/>
            <a:ext cx="6624736" cy="1296144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800" b="1" dirty="0" smtClean="0"/>
              <a:t>مصدر يُذكرُ لتوضيح سبب حدوث الفعل الذي قبله</a:t>
            </a:r>
          </a:p>
          <a:p>
            <a:pPr algn="ctr"/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يُسبق بسؤال لماذا فُعل </a:t>
            </a:r>
            <a:r>
              <a:rPr lang="ar-SA" alt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الفعل ؟</a:t>
            </a:r>
            <a:endParaRPr lang="ar-SA" alt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ويكون أحد المصادر القلبية </a:t>
            </a:r>
            <a:endParaRPr lang="en-US" alt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4601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ذو زوايا قطرية مخدوشة 1"/>
          <p:cNvSpPr/>
          <p:nvPr/>
        </p:nvSpPr>
        <p:spPr>
          <a:xfrm>
            <a:off x="1331640" y="188640"/>
            <a:ext cx="7128792" cy="936104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72008" y="1141576"/>
            <a:ext cx="9036496" cy="538376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107504" y="1268760"/>
            <a:ext cx="8784976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 اسمٌ منصوبٌ بفعلٍ يبيِّنُ زمانَ الفعلِ أو </a:t>
            </a:r>
            <a:r>
              <a:rPr lang="ar-SA" sz="2800" b="1" dirty="0" err="1" smtClean="0">
                <a:solidFill>
                  <a:schemeClr val="accent4">
                    <a:lumMod val="75000"/>
                  </a:schemeClr>
                </a:solidFill>
              </a:rPr>
              <a:t>مكانَهُ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،وسمي مفعولاً فيه لأنه يبين الزمان أو المكان  اللذين وقع فيهما </a:t>
            </a:r>
            <a:r>
              <a:rPr lang="ar-SA" sz="2800" b="1" dirty="0" err="1" smtClean="0">
                <a:solidFill>
                  <a:schemeClr val="accent4">
                    <a:lumMod val="75000"/>
                  </a:schemeClr>
                </a:solidFill>
              </a:rPr>
              <a:t>الفعل .</a:t>
            </a:r>
            <a:endParaRPr lang="ar-SA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ar-SA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أسماء الزمان </a:t>
            </a:r>
            <a:r>
              <a:rPr lang="ar-SA" sz="2800" b="1" dirty="0" err="1" smtClean="0"/>
              <a:t>مثل </a:t>
            </a:r>
            <a:r>
              <a:rPr lang="ar-SA" sz="2800" b="1" dirty="0" smtClean="0"/>
              <a:t>: ( لحظةً ، ساعةً ، يومًا ، أسبوعًا ، شهرًا ،  سنةً ، دهرًا ، صبحًا ، مساءً ، ليلًا ، نهارًا ، ظهرًا ، عصرًا ، مغربًا ، عشاءً ، ... </a:t>
            </a:r>
            <a:r>
              <a:rPr lang="ar-SA" sz="2800" b="1" dirty="0" err="1" smtClean="0"/>
              <a:t>الخ )</a:t>
            </a:r>
            <a:endParaRPr lang="ar-SA" sz="2800" b="1" dirty="0" smtClean="0"/>
          </a:p>
          <a:p>
            <a:r>
              <a:rPr lang="ar-SA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أسماء المكان </a:t>
            </a:r>
            <a:r>
              <a:rPr lang="ar-SA" sz="2800" b="1" dirty="0" err="1" smtClean="0"/>
              <a:t>مثل </a:t>
            </a:r>
            <a:r>
              <a:rPr lang="ar-SA" sz="2800" b="1" dirty="0" smtClean="0"/>
              <a:t>: (تحت ، فوق ، أمام ، خلف ، بينَ ، ميل ، فرسخ ، مجلس ، مبرك ، </a:t>
            </a:r>
            <a:r>
              <a:rPr lang="ar-SA" sz="2800" b="1" dirty="0" err="1" smtClean="0"/>
              <a:t>مقعد )</a:t>
            </a:r>
            <a:endParaRPr lang="ar-SA" sz="2800" b="1" dirty="0" smtClean="0"/>
          </a:p>
          <a:p>
            <a:endParaRPr lang="ar-SA" sz="28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( لابد أن يكون الظرف مشتملاً على </a:t>
            </a:r>
            <a:r>
              <a:rPr lang="ar-SA" sz="2800" b="1" dirty="0" err="1" smtClean="0">
                <a:solidFill>
                  <a:srgbClr val="FF0000"/>
                </a:solidFill>
              </a:rPr>
              <a:t>معنى </a:t>
            </a:r>
            <a:r>
              <a:rPr lang="ar-SA" sz="2800" b="1" dirty="0" smtClean="0">
                <a:solidFill>
                  <a:srgbClr val="FF0000"/>
                </a:solidFill>
              </a:rPr>
              <a:t>(في) لدلالته على </a:t>
            </a:r>
            <a:r>
              <a:rPr lang="ar-SA" sz="2800" b="1" dirty="0" err="1" smtClean="0">
                <a:solidFill>
                  <a:srgbClr val="FF0000"/>
                </a:solidFill>
              </a:rPr>
              <a:t>الظرفية )</a:t>
            </a:r>
            <a:endParaRPr lang="ar-SA" sz="2800" b="1" dirty="0" smtClean="0">
              <a:solidFill>
                <a:srgbClr val="FF0000"/>
              </a:solidFill>
            </a:endParaRPr>
          </a:p>
          <a:p>
            <a:r>
              <a:rPr lang="ar-SA" sz="2800" b="1" dirty="0" smtClean="0"/>
              <a:t>قدمت يوم الجمعة</a:t>
            </a:r>
          </a:p>
          <a:p>
            <a:r>
              <a:rPr lang="ar-SA" sz="2800" b="1" dirty="0" smtClean="0"/>
              <a:t>صليت خلف </a:t>
            </a:r>
            <a:r>
              <a:rPr lang="ar-SA" sz="2800" b="1" dirty="0" err="1" smtClean="0"/>
              <a:t>الإمام .</a:t>
            </a:r>
            <a:endParaRPr lang="ar-SA" sz="2800" b="1" dirty="0" smtClean="0"/>
          </a:p>
          <a:p>
            <a:endParaRPr lang="ar-SA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259632" y="332656"/>
            <a:ext cx="6984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رابعًا :المفعول فيه أو ظرف الزمان وظرف </a:t>
            </a:r>
            <a:r>
              <a:rPr lang="ar-SA" sz="3200" b="1" dirty="0" smtClean="0">
                <a:solidFill>
                  <a:schemeClr val="bg1"/>
                </a:solidFill>
              </a:rPr>
              <a:t>المكان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036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جمة مكونة من 7 نقاط 2"/>
          <p:cNvSpPr/>
          <p:nvPr/>
        </p:nvSpPr>
        <p:spPr>
          <a:xfrm>
            <a:off x="5796136" y="581898"/>
            <a:ext cx="2747156" cy="1359205"/>
          </a:xfrm>
          <a:prstGeom prst="star7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زاوية مطوية 4"/>
          <p:cNvSpPr/>
          <p:nvPr/>
        </p:nvSpPr>
        <p:spPr>
          <a:xfrm>
            <a:off x="1115616" y="2085120"/>
            <a:ext cx="7560840" cy="386416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1414500" y="2174959"/>
            <a:ext cx="7128792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800" b="1" dirty="0" smtClean="0"/>
          </a:p>
          <a:p>
            <a:r>
              <a:rPr lang="ar-SA" sz="2800" b="1" dirty="0" smtClean="0"/>
              <a:t>إذا لم يتضمن </a:t>
            </a:r>
            <a:r>
              <a:rPr lang="ar-SA" sz="2800" b="1" dirty="0" err="1" smtClean="0"/>
              <a:t>معنى  </a:t>
            </a:r>
            <a:r>
              <a:rPr lang="ar-SA" sz="2800" b="1" dirty="0" err="1" smtClean="0">
                <a:solidFill>
                  <a:srgbClr val="FF0000"/>
                </a:solidFill>
              </a:rPr>
              <a:t>(في </a:t>
            </a:r>
            <a:r>
              <a:rPr lang="ar-SA" sz="2800" b="1" dirty="0" smtClean="0">
                <a:solidFill>
                  <a:srgbClr val="FF0000"/>
                </a:solidFill>
              </a:rPr>
              <a:t>) </a:t>
            </a:r>
            <a:r>
              <a:rPr lang="ar-SA" sz="2800" b="1" dirty="0" smtClean="0"/>
              <a:t>لا يعتبر من الظروف ويعرب حسب موقعه مثل </a:t>
            </a:r>
            <a:r>
              <a:rPr lang="ar-SA" sz="2800" b="1" dirty="0"/>
              <a:t>قوله تعالى </a:t>
            </a:r>
            <a:r>
              <a:rPr lang="ar-SA" sz="2800" b="1" dirty="0" smtClean="0">
                <a:solidFill>
                  <a:srgbClr val="00B050"/>
                </a:solidFill>
                <a:sym typeface="Wingdings" pitchFamily="2" charset="2"/>
              </a:rPr>
              <a:t>: (إن موعدهم الصبح أليس الصبح </a:t>
            </a:r>
            <a:r>
              <a:rPr lang="ar-SA" sz="2800" b="1" dirty="0" err="1" smtClean="0">
                <a:solidFill>
                  <a:srgbClr val="00B050"/>
                </a:solidFill>
                <a:sym typeface="Wingdings" pitchFamily="2" charset="2"/>
              </a:rPr>
              <a:t>بقريب )</a:t>
            </a:r>
            <a:endParaRPr lang="ar-SA" sz="2800" b="1" dirty="0">
              <a:solidFill>
                <a:srgbClr val="00B050"/>
              </a:solidFill>
            </a:endParaRPr>
          </a:p>
          <a:p>
            <a:r>
              <a:rPr lang="ar-SA" sz="2800" b="1" dirty="0"/>
              <a:t>فـ ( الصبح الأولى : خبر إنَّ مرفوع وعلامة رفعه الضمة ، والصبح الثاني : اسم ليس مرفوع وعلامة رفعه </a:t>
            </a:r>
            <a:r>
              <a:rPr lang="ar-SA" sz="2800" b="1" dirty="0" err="1"/>
              <a:t>الضمة </a:t>
            </a:r>
            <a:r>
              <a:rPr lang="ar-SA" sz="2800" b="1" dirty="0" err="1" smtClean="0"/>
              <a:t>.)</a:t>
            </a:r>
            <a:endParaRPr lang="ar-SA" sz="2800" b="1" dirty="0" smtClean="0"/>
          </a:p>
          <a:p>
            <a:endParaRPr lang="ar-SA" sz="2800" b="1" dirty="0" smtClean="0"/>
          </a:p>
          <a:p>
            <a:pPr algn="ctr"/>
            <a:r>
              <a:rPr lang="ar-SA" sz="2800" b="1" dirty="0" smtClean="0">
                <a:solidFill>
                  <a:srgbClr val="008000"/>
                </a:solidFill>
              </a:rPr>
              <a:t>يوم الجمعة عيد </a:t>
            </a:r>
            <a:endParaRPr lang="ar-SA" sz="2800" b="1" dirty="0">
              <a:solidFill>
                <a:srgbClr val="008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281936" y="999892"/>
            <a:ext cx="16561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ملحوظة :</a:t>
            </a:r>
          </a:p>
        </p:txBody>
      </p:sp>
    </p:spTree>
    <p:extLst>
      <p:ext uri="{BB962C8B-B14F-4D97-AF65-F5344CB8AC3E}">
        <p14:creationId xmlns="" xmlns:p14="http://schemas.microsoft.com/office/powerpoint/2010/main" val="37184308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557</TotalTime>
  <Words>1537</Words>
  <Application>Microsoft Office PowerPoint</Application>
  <PresentationFormat>عرض على الشاشة (3:4)‏</PresentationFormat>
  <Paragraphs>191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maas</dc:creator>
  <cp:lastModifiedBy>Acer</cp:lastModifiedBy>
  <cp:revision>92</cp:revision>
  <dcterms:created xsi:type="dcterms:W3CDTF">2014-10-08T03:00:59Z</dcterms:created>
  <dcterms:modified xsi:type="dcterms:W3CDTF">2017-03-16T19:38:28Z</dcterms:modified>
</cp:coreProperties>
</file>