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0"/>
  </p:notesMasterIdLst>
  <p:sldIdLst>
    <p:sldId id="302" r:id="rId2"/>
    <p:sldId id="257" r:id="rId3"/>
    <p:sldId id="291" r:id="rId4"/>
    <p:sldId id="304" r:id="rId5"/>
    <p:sldId id="305" r:id="rId6"/>
    <p:sldId id="315" r:id="rId7"/>
    <p:sldId id="306" r:id="rId8"/>
    <p:sldId id="307" r:id="rId9"/>
    <p:sldId id="316" r:id="rId10"/>
    <p:sldId id="308" r:id="rId11"/>
    <p:sldId id="317" r:id="rId12"/>
    <p:sldId id="309" r:id="rId13"/>
    <p:sldId id="310" r:id="rId14"/>
    <p:sldId id="311" r:id="rId15"/>
    <p:sldId id="312" r:id="rId16"/>
    <p:sldId id="313" r:id="rId17"/>
    <p:sldId id="314" r:id="rId18"/>
    <p:sldId id="30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425F01"/>
    <a:srgbClr val="FF0000"/>
    <a:srgbClr val="009900"/>
    <a:srgbClr val="B266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1878" y="-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24DC7-CF16-4D43-BBF4-B7E929CD235F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1A730-40EE-41F4-A3B5-8C7E22325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95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 smtClean="0"/>
          </a:p>
        </p:txBody>
      </p:sp>
      <p:sp>
        <p:nvSpPr>
          <p:cNvPr id="66564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0AEE2B-F084-4199-8E92-C63531D811EC}" type="slidenum">
              <a:rPr lang="ar-SA" altLang="en-US">
                <a:latin typeface="Calibri" panose="020F0502020204030204" pitchFamily="34" charset="0"/>
              </a:rPr>
              <a:pPr eaLnBrk="1" hangingPunct="1"/>
              <a:t>2</a:t>
            </a:fld>
            <a:endParaRPr lang="ar-SA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224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2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61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41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45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90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89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93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91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1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11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3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6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2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4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89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D78-44E2-424B-B127-04AA3FCEF63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1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8DF1D78-44E2-424B-B127-04AA3FCEF635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4219F81-EAAA-4AC4-ACB4-19A7D1F4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5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8" y="669703"/>
            <a:ext cx="10180622" cy="417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9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67534" y="1596788"/>
            <a:ext cx="6835489" cy="5158853"/>
          </a:xfrm>
        </p:spPr>
        <p:txBody>
          <a:bodyPr>
            <a:normAutofit/>
          </a:bodyPr>
          <a:lstStyle/>
          <a:p>
            <a:pPr algn="just" rtl="1">
              <a:buNone/>
            </a:pPr>
            <a:r>
              <a:rPr lang="ar-EG" sz="2800" b="1" dirty="0" smtClean="0">
                <a:solidFill>
                  <a:srgbClr val="002060"/>
                </a:solidFill>
              </a:rPr>
              <a:t>للعمل </a:t>
            </a:r>
            <a:r>
              <a:rPr lang="ar-EG" sz="2800" b="1" dirty="0">
                <a:solidFill>
                  <a:srgbClr val="002060"/>
                </a:solidFill>
              </a:rPr>
              <a:t>على زيادة درجة استيعابك للمحاضرة، حاول أن تقوم بما </a:t>
            </a:r>
            <a:r>
              <a:rPr lang="ar-EG" sz="2800" b="1" dirty="0" smtClean="0">
                <a:solidFill>
                  <a:srgbClr val="002060"/>
                </a:solidFill>
              </a:rPr>
              <a:t>يلي:</a:t>
            </a:r>
          </a:p>
          <a:p>
            <a:pPr algn="just" rtl="1">
              <a:buNone/>
            </a:pPr>
            <a:r>
              <a:rPr lang="ar-SA" sz="3200" dirty="0" smtClean="0">
                <a:solidFill>
                  <a:srgbClr val="00B050"/>
                </a:solidFill>
              </a:rPr>
              <a:t>1</a:t>
            </a:r>
            <a:r>
              <a:rPr lang="ar-JO" sz="3200" dirty="0" smtClean="0">
                <a:solidFill>
                  <a:srgbClr val="00B050"/>
                </a:solidFill>
              </a:rPr>
              <a:t>- حل الواجبات ومراجعة الملاحظات التي دونتها سابقاً.</a:t>
            </a:r>
          </a:p>
          <a:p>
            <a:pPr algn="just" rtl="1">
              <a:buNone/>
            </a:pPr>
            <a:r>
              <a:rPr lang="ar-JO" sz="3200" dirty="0" smtClean="0">
                <a:solidFill>
                  <a:srgbClr val="7030A0"/>
                </a:solidFill>
              </a:rPr>
              <a:t>2- تواصل مع مدرس المادة، في حالة كان لديك تساؤلات أو استفسارات معينة.</a:t>
            </a:r>
          </a:p>
          <a:p>
            <a:pPr algn="just" rtl="1">
              <a:buNone/>
            </a:pPr>
            <a:r>
              <a:rPr lang="ar-JO" sz="3200" dirty="0" smtClean="0"/>
              <a:t>3-  حضر موضوع المحاضرة الجديد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16907" y="685801"/>
            <a:ext cx="7586117" cy="1020170"/>
          </a:xfrm>
        </p:spPr>
        <p:txBody>
          <a:bodyPr/>
          <a:lstStyle/>
          <a:p>
            <a:pPr algn="r"/>
            <a:r>
              <a:rPr lang="ar-JO" dirty="0" smtClean="0">
                <a:solidFill>
                  <a:srgbClr val="FF0000"/>
                </a:solidFill>
              </a:rPr>
              <a:t> </a:t>
            </a:r>
            <a:r>
              <a:rPr lang="ar-EG" dirty="0" smtClean="0">
                <a:solidFill>
                  <a:srgbClr val="FF0000"/>
                </a:solidFill>
              </a:rPr>
              <a:t>ثانيا:</a:t>
            </a:r>
            <a:r>
              <a:rPr lang="ar-JO" dirty="0" smtClean="0">
                <a:solidFill>
                  <a:srgbClr val="FF0000"/>
                </a:solidFill>
              </a:rPr>
              <a:t>استيعاب المحاضرات وحفظها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8" y="1883390"/>
            <a:ext cx="3616656" cy="4585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3179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593376"/>
          </a:xfrm>
        </p:spPr>
        <p:txBody>
          <a:bodyPr/>
          <a:lstStyle/>
          <a:p>
            <a:r>
              <a:rPr lang="ar-EG" dirty="0">
                <a:solidFill>
                  <a:srgbClr val="002060"/>
                </a:solidFill>
              </a:rPr>
              <a:t>نشاط </a:t>
            </a:r>
            <a:r>
              <a:rPr lang="ar-EG" dirty="0" err="1">
                <a:solidFill>
                  <a:srgbClr val="002060"/>
                </a:solidFill>
              </a:rPr>
              <a:t>جماعى</a:t>
            </a:r>
            <a:r>
              <a:rPr lang="ar-EG" dirty="0">
                <a:solidFill>
                  <a:srgbClr val="002060"/>
                </a:solidFill>
              </a:rPr>
              <a:t>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ar-EG" sz="3600" b="1" dirty="0" smtClean="0">
                <a:solidFill>
                  <a:srgbClr val="FF0000"/>
                </a:solidFill>
              </a:rPr>
              <a:t>ما هي الإجراءات التي يجب اتباعها حتى تستوعب المحاضرة وتحفظها؟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28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9296" y="1815153"/>
            <a:ext cx="6903727" cy="4940489"/>
          </a:xfrm>
          <a:solidFill>
            <a:srgbClr val="0070C0"/>
          </a:solidFill>
        </p:spPr>
        <p:txBody>
          <a:bodyPr>
            <a:normAutofit fontScale="92500"/>
          </a:bodyPr>
          <a:lstStyle/>
          <a:p>
            <a:pPr algn="r">
              <a:buNone/>
            </a:pPr>
            <a:r>
              <a:rPr lang="ar-JO" sz="2800" b="1" dirty="0">
                <a:solidFill>
                  <a:srgbClr val="FFC000"/>
                </a:solidFill>
              </a:rPr>
              <a:t>لكي تستفيد من حضورك للمحاضرة، حاول مراعاة ما </a:t>
            </a:r>
            <a:r>
              <a:rPr lang="ar-JO" sz="2800" b="1" dirty="0" err="1">
                <a:solidFill>
                  <a:srgbClr val="FFC000"/>
                </a:solidFill>
              </a:rPr>
              <a:t>يلي:</a:t>
            </a:r>
            <a:endParaRPr lang="ar-JO" sz="2800" b="1" dirty="0">
              <a:solidFill>
                <a:srgbClr val="FFC000"/>
              </a:solidFill>
            </a:endParaRPr>
          </a:p>
          <a:p>
            <a:pPr algn="r">
              <a:buNone/>
            </a:pPr>
            <a:r>
              <a:rPr lang="ar-JO" sz="2600" b="1" dirty="0">
                <a:solidFill>
                  <a:schemeClr val="bg1"/>
                </a:solidFill>
              </a:rPr>
              <a:t>1-الذهاب مبكراً للمحاضرة (قبل 10 دقائق مثلاً).</a:t>
            </a:r>
          </a:p>
          <a:p>
            <a:pPr algn="r">
              <a:buNone/>
            </a:pPr>
            <a:r>
              <a:rPr lang="ar-JO" sz="2600" b="1" dirty="0">
                <a:solidFill>
                  <a:schemeClr val="bg1"/>
                </a:solidFill>
              </a:rPr>
              <a:t>2- الجلوس في مكان مناسب ومريح.</a:t>
            </a:r>
          </a:p>
          <a:p>
            <a:pPr algn="r">
              <a:buNone/>
            </a:pPr>
            <a:r>
              <a:rPr lang="ar-JO" sz="2600" b="1" dirty="0">
                <a:solidFill>
                  <a:schemeClr val="bg1"/>
                </a:solidFill>
              </a:rPr>
              <a:t>3- المحافظة على التركيز أثناء الشرح وعدم التشتت.</a:t>
            </a:r>
          </a:p>
          <a:p>
            <a:pPr algn="r">
              <a:buNone/>
            </a:pPr>
            <a:r>
              <a:rPr lang="ar-JO" sz="2600" b="1" dirty="0">
                <a:solidFill>
                  <a:schemeClr val="bg1"/>
                </a:solidFill>
              </a:rPr>
              <a:t>4-استخدام استراتيجية تدوين الملاحظات.</a:t>
            </a:r>
          </a:p>
          <a:p>
            <a:pPr algn="r">
              <a:buNone/>
            </a:pPr>
            <a:r>
              <a:rPr lang="ar-JO" sz="2600" b="1" dirty="0">
                <a:solidFill>
                  <a:schemeClr val="bg1"/>
                </a:solidFill>
              </a:rPr>
              <a:t>5-المشاركة في النقاش وإبداء الرأي.</a:t>
            </a:r>
          </a:p>
          <a:p>
            <a:pPr algn="r">
              <a:buNone/>
            </a:pPr>
            <a:r>
              <a:rPr lang="ar-JO" sz="2600" b="1" dirty="0">
                <a:solidFill>
                  <a:schemeClr val="bg1"/>
                </a:solidFill>
              </a:rPr>
              <a:t>6- كتابة قائمة بالأعمال الواجبة ذات العلاقة بالمحاضرة.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4257" y="685801"/>
            <a:ext cx="4228767" cy="1129352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ar-JO" dirty="0">
                <a:solidFill>
                  <a:schemeClr val="bg1"/>
                </a:solidFill>
              </a:rPr>
              <a:t>أثناء المحاضرة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24" y="1815153"/>
            <a:ext cx="3488751" cy="39851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864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9104" y="2101755"/>
            <a:ext cx="6043919" cy="4312693"/>
          </a:xfrm>
          <a:solidFill>
            <a:srgbClr val="92D050"/>
          </a:solidFill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r>
              <a:rPr lang="ar-JO" sz="2800" b="1" dirty="0">
                <a:solidFill>
                  <a:srgbClr val="FF0000"/>
                </a:solidFill>
              </a:rPr>
              <a:t>بعد انتهاء المحاضرة حاول أن تقوم بما يلي وبأقرب وقت ممكن:</a:t>
            </a:r>
          </a:p>
          <a:p>
            <a:pPr algn="r">
              <a:buNone/>
            </a:pPr>
            <a:r>
              <a:rPr lang="ar-JO" sz="2800" dirty="0">
                <a:solidFill>
                  <a:srgbClr val="002060"/>
                </a:solidFill>
              </a:rPr>
              <a:t>1- تنظيم كتابة المحاضرة.</a:t>
            </a:r>
          </a:p>
          <a:p>
            <a:pPr algn="r">
              <a:buNone/>
            </a:pPr>
            <a:r>
              <a:rPr lang="ar-JO" sz="2800" dirty="0">
                <a:solidFill>
                  <a:srgbClr val="002060"/>
                </a:solidFill>
              </a:rPr>
              <a:t>2- قراءة المحاضرة ومراجعتها، والتركيز على الجوانب المهمة فيها.</a:t>
            </a:r>
          </a:p>
          <a:p>
            <a:pPr algn="r">
              <a:buNone/>
            </a:pPr>
            <a:r>
              <a:rPr lang="ar-JO" sz="2800" dirty="0">
                <a:solidFill>
                  <a:srgbClr val="002060"/>
                </a:solidFill>
              </a:rPr>
              <a:t>3- قراءة درس المحاضرة في الكتاب ومراجعة ما حددته عليه.</a:t>
            </a:r>
          </a:p>
          <a:p>
            <a:pPr algn="r">
              <a:buNone/>
            </a:pPr>
            <a:r>
              <a:rPr lang="ar-JO" sz="2800" dirty="0">
                <a:solidFill>
                  <a:srgbClr val="002060"/>
                </a:solidFill>
              </a:rPr>
              <a:t>4- </a:t>
            </a:r>
            <a:r>
              <a:rPr lang="ar-SA" sz="2800" dirty="0">
                <a:solidFill>
                  <a:srgbClr val="002060"/>
                </a:solidFill>
              </a:rPr>
              <a:t>إ</a:t>
            </a:r>
            <a:r>
              <a:rPr lang="ar-JO" sz="2800" dirty="0">
                <a:solidFill>
                  <a:srgbClr val="002060"/>
                </a:solidFill>
              </a:rPr>
              <a:t>ضافة التوضيحات والتفاصيل لملاحظاتك.</a:t>
            </a:r>
          </a:p>
          <a:p>
            <a:pPr algn="r">
              <a:buNone/>
            </a:pPr>
            <a:r>
              <a:rPr lang="ar-JO" sz="2800" dirty="0">
                <a:solidFill>
                  <a:srgbClr val="002060"/>
                </a:solidFill>
              </a:rPr>
              <a:t>5-اسأل المحاضر إذا وجدت انك لم تفهم بعض الأمور.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3134" y="685801"/>
            <a:ext cx="5431809" cy="1129352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r>
              <a:rPr lang="ar-JO" dirty="0">
                <a:solidFill>
                  <a:srgbClr val="FFFF00"/>
                </a:solidFill>
              </a:rPr>
              <a:t>بعد المحاضرة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45" y="876870"/>
            <a:ext cx="3698543" cy="572864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998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82185" y="2279175"/>
            <a:ext cx="6209731" cy="4230807"/>
          </a:xfrm>
        </p:spPr>
        <p:txBody>
          <a:bodyPr>
            <a:normAutofit/>
          </a:bodyPr>
          <a:lstStyle/>
          <a:p>
            <a:pPr algn="r" rtl="1"/>
            <a:endParaRPr lang="ar-SA" b="1" dirty="0" smtClean="0"/>
          </a:p>
          <a:p>
            <a:pPr algn="r">
              <a:buNone/>
            </a:pPr>
            <a:r>
              <a:rPr lang="ar-JO" sz="2800" b="1" dirty="0" smtClean="0">
                <a:solidFill>
                  <a:srgbClr val="00B0F0"/>
                </a:solidFill>
              </a:rPr>
              <a:t>1-القراءة مع التركيز الذهني.</a:t>
            </a:r>
          </a:p>
          <a:p>
            <a:pPr algn="r">
              <a:buNone/>
            </a:pPr>
            <a:r>
              <a:rPr lang="ar-JO" sz="2800" b="1" dirty="0" smtClean="0">
                <a:solidFill>
                  <a:schemeClr val="accent1"/>
                </a:solidFill>
              </a:rPr>
              <a:t>2-الانتباه إلى الخطوط والملاحظات الهامشية.</a:t>
            </a:r>
          </a:p>
          <a:p>
            <a:pPr algn="r">
              <a:buNone/>
            </a:pPr>
            <a:r>
              <a:rPr lang="ar-JO" sz="2800" b="1" dirty="0" smtClean="0">
                <a:solidFill>
                  <a:srgbClr val="00B0F0"/>
                </a:solidFill>
              </a:rPr>
              <a:t>3- محاولة تثبيت المعلومات في الذاكرة.</a:t>
            </a:r>
          </a:p>
          <a:p>
            <a:pPr algn="r">
              <a:buNone/>
            </a:pPr>
            <a:r>
              <a:rPr lang="ar-JO" sz="2800" b="1" dirty="0" smtClean="0">
                <a:solidFill>
                  <a:schemeClr val="accent1"/>
                </a:solidFill>
              </a:rPr>
              <a:t>4-المراجعة الدورية المستمرة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43201" y="685800"/>
            <a:ext cx="6428096" cy="1402307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r>
              <a:rPr lang="ar-EG" dirty="0">
                <a:solidFill>
                  <a:srgbClr val="FFFF00"/>
                </a:solidFill>
              </a:rPr>
              <a:t>مراجعة المحاضرات المكتوبة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22" y="2374710"/>
            <a:ext cx="3662150" cy="41352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31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0866" y="2292824"/>
            <a:ext cx="6523629" cy="3985145"/>
          </a:xfrm>
          <a:solidFill>
            <a:srgbClr val="92D050"/>
          </a:solidFill>
        </p:spPr>
        <p:txBody>
          <a:bodyPr/>
          <a:lstStyle/>
          <a:p>
            <a:pPr algn="r">
              <a:buNone/>
            </a:pPr>
            <a:r>
              <a:rPr lang="ar-JO" b="1" dirty="0">
                <a:solidFill>
                  <a:srgbClr val="FFFF00"/>
                </a:solidFill>
              </a:rPr>
              <a:t>يعد التسميع نوعاً من التقييم الذاتي للمتعلم، وذلك </a:t>
            </a:r>
            <a:r>
              <a:rPr lang="ar-JO" b="1" dirty="0">
                <a:solidFill>
                  <a:srgbClr val="FF0000"/>
                </a:solidFill>
              </a:rPr>
              <a:t>لتعرف نقاط </a:t>
            </a:r>
            <a:r>
              <a:rPr lang="ar-EG" b="1" dirty="0" smtClean="0">
                <a:solidFill>
                  <a:srgbClr val="FF0000"/>
                </a:solidFill>
              </a:rPr>
              <a:t> </a:t>
            </a:r>
            <a:r>
              <a:rPr lang="ar-JO" b="1" dirty="0" smtClean="0">
                <a:solidFill>
                  <a:srgbClr val="FF0000"/>
                </a:solidFill>
              </a:rPr>
              <a:t>الضعف </a:t>
            </a:r>
            <a:r>
              <a:rPr lang="ar-JO" b="1" dirty="0">
                <a:solidFill>
                  <a:srgbClr val="FF0000"/>
                </a:solidFill>
              </a:rPr>
              <a:t>والقوة</a:t>
            </a:r>
            <a:r>
              <a:rPr lang="ar-JO" b="1" dirty="0">
                <a:solidFill>
                  <a:srgbClr val="FFFF00"/>
                </a:solidFill>
              </a:rPr>
              <a:t>، ويكمن دوره فيما يلي</a:t>
            </a:r>
            <a:r>
              <a:rPr lang="ar-JO" b="1" dirty="0" smtClean="0">
                <a:solidFill>
                  <a:srgbClr val="FFFF00"/>
                </a:solidFill>
              </a:rPr>
              <a:t>:</a:t>
            </a:r>
          </a:p>
          <a:p>
            <a:pPr algn="r">
              <a:buNone/>
            </a:pPr>
            <a:r>
              <a:rPr lang="ar-JO" b="1" dirty="0" smtClean="0">
                <a:solidFill>
                  <a:srgbClr val="7030A0"/>
                </a:solidFill>
              </a:rPr>
              <a:t>1- يقوي </a:t>
            </a:r>
            <a:r>
              <a:rPr lang="ar-JO" b="1" dirty="0">
                <a:solidFill>
                  <a:srgbClr val="7030A0"/>
                </a:solidFill>
              </a:rPr>
              <a:t>ذاكرة الطالب.</a:t>
            </a:r>
          </a:p>
          <a:p>
            <a:pPr algn="r">
              <a:buNone/>
            </a:pPr>
            <a:r>
              <a:rPr lang="ar-JO" b="1" dirty="0" smtClean="0"/>
              <a:t>2- </a:t>
            </a:r>
            <a:r>
              <a:rPr lang="ar-JO" b="1" dirty="0"/>
              <a:t>يزيد من ثقة الطالب بنفسه.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6210" y="685800"/>
            <a:ext cx="3780430" cy="1320421"/>
          </a:xfrm>
          <a:solidFill>
            <a:srgbClr val="00B0F0"/>
          </a:solidFill>
        </p:spPr>
        <p:txBody>
          <a:bodyPr/>
          <a:lstStyle/>
          <a:p>
            <a:r>
              <a:rPr lang="ar-JO" dirty="0"/>
              <a:t>التسميع الذاتي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19" y="1378425"/>
            <a:ext cx="4121624" cy="48995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61821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910988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ar-JO" dirty="0">
                <a:solidFill>
                  <a:srgbClr val="FFFF00"/>
                </a:solidFill>
              </a:rPr>
              <a:t>خطوات تأكيد الفهم وتيسير الحفظ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07140" y="2066497"/>
            <a:ext cx="10018713" cy="4429837"/>
          </a:xfrm>
        </p:spPr>
        <p:txBody>
          <a:bodyPr>
            <a:noAutofit/>
          </a:bodyPr>
          <a:lstStyle/>
          <a:p>
            <a:pPr marL="457200" indent="-457200" algn="r" rtl="1">
              <a:buFont typeface="+mj-lt"/>
              <a:buAutoNum type="arabicPeriod"/>
            </a:pPr>
            <a:r>
              <a:rPr lang="ar-EG" sz="3000" dirty="0">
                <a:solidFill>
                  <a:srgbClr val="FF0000"/>
                </a:solidFill>
              </a:rPr>
              <a:t>تعلم المادة بشكل جيد بإتباع أسلوب تعلمي فعال.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ar-EG" sz="3000" dirty="0" smtClean="0"/>
              <a:t>الثقة </a:t>
            </a:r>
            <a:r>
              <a:rPr lang="ar-EG" sz="3000" dirty="0"/>
              <a:t>بنفسك وبقدرتك على تعلم مادتك الدراسية.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ar-EG" sz="3000" dirty="0" smtClean="0">
                <a:solidFill>
                  <a:srgbClr val="FF0000"/>
                </a:solidFill>
              </a:rPr>
              <a:t>الاستمتاع </a:t>
            </a:r>
            <a:r>
              <a:rPr lang="ar-EG" sz="3000" dirty="0">
                <a:solidFill>
                  <a:srgbClr val="FF0000"/>
                </a:solidFill>
              </a:rPr>
              <a:t>بما تتعلم، فذلك هو السبيل للفهم الجيد.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ar-EG" sz="3000" dirty="0" smtClean="0"/>
              <a:t>قوة </a:t>
            </a:r>
            <a:r>
              <a:rPr lang="ar-EG" sz="3000" dirty="0"/>
              <a:t>الإرادة، والتصميم على النجاح وتحقيق الهدف من التعلم.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ar-EG" sz="3000" dirty="0" smtClean="0">
                <a:solidFill>
                  <a:srgbClr val="FF0000"/>
                </a:solidFill>
              </a:rPr>
              <a:t>التركيز </a:t>
            </a:r>
            <a:r>
              <a:rPr lang="ar-EG" sz="3000" dirty="0">
                <a:solidFill>
                  <a:srgbClr val="FF0000"/>
                </a:solidFill>
              </a:rPr>
              <a:t>أثناء الدراسة.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ar-EG" sz="3000" dirty="0" smtClean="0"/>
              <a:t>قراءة عدة </a:t>
            </a:r>
            <a:r>
              <a:rPr lang="ar-EG" sz="3000" dirty="0"/>
              <a:t>مرات، للتعرف على الموضوع العام بدايةً ومن ثم </a:t>
            </a:r>
            <a:r>
              <a:rPr lang="ar-EG" sz="3000" dirty="0" err="1" smtClean="0"/>
              <a:t>الان</a:t>
            </a:r>
            <a:r>
              <a:rPr lang="ar-EG" sz="3000" dirty="0" err="1"/>
              <a:t>المادة</a:t>
            </a:r>
            <a:r>
              <a:rPr lang="ar-EG" sz="3000" dirty="0"/>
              <a:t> </a:t>
            </a:r>
            <a:r>
              <a:rPr lang="ar-EG" sz="3000" dirty="0" smtClean="0"/>
              <a:t>تقال </a:t>
            </a:r>
            <a:r>
              <a:rPr lang="ar-EG" sz="3000" dirty="0"/>
              <a:t>إلى التفاصيل.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3801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252182"/>
          </a:xfrm>
        </p:spPr>
        <p:txBody>
          <a:bodyPr/>
          <a:lstStyle/>
          <a:p>
            <a:r>
              <a:rPr lang="ar-SA" dirty="0" smtClean="0"/>
              <a:t>خطوات تأكيد الفهم وتيسير الحفظ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84310" y="1937982"/>
            <a:ext cx="10018713" cy="4722125"/>
          </a:xfrm>
        </p:spPr>
        <p:txBody>
          <a:bodyPr>
            <a:normAutofit/>
          </a:bodyPr>
          <a:lstStyle/>
          <a:p>
            <a:pPr marL="514350" indent="-514350" algn="r" rtl="1">
              <a:buFont typeface="+mj-lt"/>
              <a:buAutoNum type="arabicPeriod" startAt="7"/>
            </a:pPr>
            <a:r>
              <a:rPr lang="ar-EG" sz="3600" dirty="0">
                <a:solidFill>
                  <a:srgbClr val="FF0000"/>
                </a:solidFill>
              </a:rPr>
              <a:t>أخذ فكرة كلية عما يراد حفظه.</a:t>
            </a:r>
          </a:p>
          <a:p>
            <a:pPr marL="514350" indent="-514350" algn="r" rtl="1">
              <a:buFont typeface="+mj-lt"/>
              <a:buAutoNum type="arabicPeriod" startAt="7"/>
            </a:pPr>
            <a:r>
              <a:rPr lang="ar-EG" sz="3600" dirty="0"/>
              <a:t>أخذ استراحة بين المادة والأخرى.</a:t>
            </a:r>
          </a:p>
          <a:p>
            <a:pPr marL="514350" indent="-514350" algn="r" rtl="1">
              <a:buFont typeface="+mj-lt"/>
              <a:buAutoNum type="arabicPeriod" startAt="7"/>
            </a:pPr>
            <a:r>
              <a:rPr lang="ar-EG" sz="3600" dirty="0">
                <a:solidFill>
                  <a:srgbClr val="FF0000"/>
                </a:solidFill>
              </a:rPr>
              <a:t>تدوين الملاحظات، لأن ذلك يساعد على الحفظ.</a:t>
            </a:r>
          </a:p>
          <a:p>
            <a:pPr marL="514350" indent="-514350" algn="r" rtl="1">
              <a:buFont typeface="+mj-lt"/>
              <a:buAutoNum type="arabicPeriod" startAt="7"/>
            </a:pPr>
            <a:r>
              <a:rPr lang="ar-EG" sz="3600" dirty="0"/>
              <a:t>تنظيم المعلومات لتترابط في الذاكرة بشكل قوي.</a:t>
            </a:r>
          </a:p>
          <a:p>
            <a:pPr marL="514350" indent="-514350" algn="r" rtl="1">
              <a:buFont typeface="+mj-lt"/>
              <a:buAutoNum type="arabicPeriod" startAt="7"/>
            </a:pPr>
            <a:r>
              <a:rPr lang="ar-EG" sz="3600" dirty="0">
                <a:solidFill>
                  <a:srgbClr val="FF0000"/>
                </a:solidFill>
              </a:rPr>
              <a:t>فهم أفكار المادة ومعانيها، ومن ثم حفظ جزئياتها جيداً.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84311" y="685801"/>
            <a:ext cx="10018713" cy="910988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JO" smtClean="0">
                <a:solidFill>
                  <a:srgbClr val="FFFF00"/>
                </a:solidFill>
              </a:rPr>
              <a:t>خطوات تأكيد الفهم وتيسير الحفظ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65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عنصر نائب للمحتوى 2"/>
          <p:cNvSpPr>
            <a:spLocks noGrp="1"/>
          </p:cNvSpPr>
          <p:nvPr>
            <p:ph idx="1"/>
          </p:nvPr>
        </p:nvSpPr>
        <p:spPr>
          <a:xfrm>
            <a:off x="1484310" y="1571258"/>
            <a:ext cx="10018713" cy="3191811"/>
          </a:xfrm>
        </p:spPr>
        <p:txBody>
          <a:bodyPr/>
          <a:lstStyle/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SA" altLang="en-US" sz="4000" b="1" dirty="0" smtClean="0">
                <a:solidFill>
                  <a:srgbClr val="009900"/>
                </a:solidFill>
              </a:rPr>
              <a:t>تم</a:t>
            </a:r>
            <a:r>
              <a:rPr lang="ar-EG" altLang="en-US" sz="4000" b="1" dirty="0" smtClean="0">
                <a:solidFill>
                  <a:srgbClr val="009900"/>
                </a:solidFill>
              </a:rPr>
              <a:t>ت المحاضرة </a:t>
            </a:r>
          </a:p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SA" altLang="en-US" sz="4000" b="1" dirty="0" smtClean="0">
                <a:solidFill>
                  <a:srgbClr val="660066"/>
                </a:solidFill>
              </a:rPr>
              <a:t> </a:t>
            </a:r>
            <a:r>
              <a:rPr lang="ar-SA" altLang="en-US" sz="4000" b="1" dirty="0">
                <a:solidFill>
                  <a:srgbClr val="660066"/>
                </a:solidFill>
              </a:rPr>
              <a:t>بحمد الله تعالى</a:t>
            </a:r>
          </a:p>
          <a:p>
            <a:pPr algn="ctr" rtl="1" eaLnBrk="1" hangingPunct="1">
              <a:buFont typeface="Arial" panose="020B0604020202020204" pitchFamily="34" charset="0"/>
              <a:buNone/>
            </a:pPr>
            <a:endParaRPr lang="en-US" altLang="en-US" sz="9600" b="1" dirty="0">
              <a:solidFill>
                <a:srgbClr val="660066"/>
              </a:solidFill>
            </a:endParaRPr>
          </a:p>
        </p:txBody>
      </p:sp>
      <p:sp>
        <p:nvSpPr>
          <p:cNvPr id="44038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CD5CC7E-D77B-4162-92A6-FD518CBCDB7D}" type="slidenum">
              <a:rPr lang="en-US" altLang="en-US" sz="2000" b="1">
                <a:latin typeface="Calibri" panose="020F0502020204030204" pitchFamily="34" charset="0"/>
              </a:rPr>
              <a:pPr eaLnBrk="1" hangingPunct="1"/>
              <a:t>18</a:t>
            </a:fld>
            <a:endParaRPr lang="en-US" altLang="en-US" sz="2000" b="1">
              <a:latin typeface="Calibri" panose="020F0502020204030204" pitchFamily="34" charset="0"/>
            </a:endParaRPr>
          </a:p>
        </p:txBody>
      </p:sp>
      <p:sp>
        <p:nvSpPr>
          <p:cNvPr id="5" name="وجه ضاحك 4"/>
          <p:cNvSpPr/>
          <p:nvPr/>
        </p:nvSpPr>
        <p:spPr>
          <a:xfrm>
            <a:off x="4088692" y="3413705"/>
            <a:ext cx="4104000" cy="3214710"/>
          </a:xfrm>
          <a:prstGeom prst="smileyFace">
            <a:avLst/>
          </a:prstGeom>
          <a:solidFill>
            <a:srgbClr val="92D050">
              <a:alpha val="99000"/>
            </a:srgbClr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19303" y="4836394"/>
            <a:ext cx="3111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FF0000"/>
                </a:solidFill>
              </a:rPr>
              <a:t>/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9"/>
          <p:cNvSpPr/>
          <p:nvPr/>
        </p:nvSpPr>
        <p:spPr>
          <a:xfrm>
            <a:off x="2757488" y="765176"/>
            <a:ext cx="6291262" cy="77787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3600" b="1" dirty="0" err="1"/>
              <a:t>ال</a:t>
            </a:r>
            <a:r>
              <a:rPr lang="ar-EG" sz="3600" b="1" dirty="0"/>
              <a:t>مهارات </a:t>
            </a:r>
            <a:r>
              <a:rPr lang="ar-SA" sz="3600" b="1" dirty="0"/>
              <a:t>الأكاديمية </a:t>
            </a:r>
          </a:p>
        </p:txBody>
      </p:sp>
      <p:sp>
        <p:nvSpPr>
          <p:cNvPr id="2" name="عنصر نائب لرقم الشريحة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CFC017-0911-4000-A8CD-6E4546953D44}" type="slidenum">
              <a:rPr lang="ar-SA" altLang="en-US">
                <a:solidFill>
                  <a:srgbClr val="FFFFFF"/>
                </a:solidFill>
              </a:rPr>
              <a:pPr eaLnBrk="1" hangingPunct="1"/>
              <a:t>2</a:t>
            </a:fld>
            <a:endParaRPr lang="ar-SA" altLang="en-US">
              <a:solidFill>
                <a:srgbClr val="FFFFFF"/>
              </a:solidFill>
            </a:endParaRPr>
          </a:p>
        </p:txBody>
      </p:sp>
      <p:sp>
        <p:nvSpPr>
          <p:cNvPr id="18437" name="مستطيل 6"/>
          <p:cNvSpPr>
            <a:spLocks noChangeArrowheads="1"/>
          </p:cNvSpPr>
          <p:nvPr/>
        </p:nvSpPr>
        <p:spPr bwMode="auto">
          <a:xfrm>
            <a:off x="2667000" y="1928813"/>
            <a:ext cx="7429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en-US" sz="3600" b="1" dirty="0">
                <a:latin typeface="Franklin Gothic Book" panose="020B0503020102020204" pitchFamily="34" charset="0"/>
                <a:cs typeface="Tahoma" panose="020B0604030504040204" pitchFamily="34" charset="0"/>
              </a:rPr>
              <a:t>    الوحدة </a:t>
            </a:r>
            <a:r>
              <a:rPr lang="ar-EG" altLang="en-US" sz="3600" b="1" dirty="0" smtClean="0">
                <a:latin typeface="Franklin Gothic Book" panose="020B0503020102020204" pitchFamily="34" charset="0"/>
                <a:cs typeface="Tahoma" panose="020B0604030504040204" pitchFamily="34" charset="0"/>
              </a:rPr>
              <a:t>الرابعة</a:t>
            </a:r>
            <a:endParaRPr lang="ar-SA" altLang="en-US" sz="3600" b="1" dirty="0">
              <a:latin typeface="Franklin Gothic Book" panose="020B05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18438" name="مستطيل 5"/>
          <p:cNvSpPr>
            <a:spLocks noChangeArrowheads="1"/>
          </p:cNvSpPr>
          <p:nvPr/>
        </p:nvSpPr>
        <p:spPr bwMode="auto">
          <a:xfrm>
            <a:off x="3238501" y="2571751"/>
            <a:ext cx="59293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EG" sz="5400" b="1" dirty="0">
                <a:solidFill>
                  <a:srgbClr val="FF0000"/>
                </a:solidFill>
              </a:rPr>
              <a:t>المحاضرات ومتابعتها</a:t>
            </a:r>
            <a:endParaRPr lang="ar-SA" altLang="en-US" sz="5400" dirty="0">
              <a:solidFill>
                <a:srgbClr val="FF0000"/>
              </a:solidFill>
              <a:latin typeface="Franklin Gothic Book" panose="020B05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8" t="4912" r="16311" b="8840"/>
          <a:stretch/>
        </p:blipFill>
        <p:spPr>
          <a:xfrm>
            <a:off x="1965277" y="3630304"/>
            <a:ext cx="9198591" cy="26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4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0" y="288249"/>
            <a:ext cx="8574622" cy="1021938"/>
          </a:xfrm>
        </p:spPr>
        <p:txBody>
          <a:bodyPr>
            <a:normAutofit/>
          </a:bodyPr>
          <a:lstStyle/>
          <a:p>
            <a:pPr algn="ctr"/>
            <a:r>
              <a:rPr lang="ar-EG" sz="4000" dirty="0">
                <a:solidFill>
                  <a:schemeClr val="accent6"/>
                </a:solidFill>
              </a:rPr>
              <a:t>موضوعات الوحدة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56069" y="1910688"/>
            <a:ext cx="7246953" cy="2606721"/>
          </a:xfrm>
        </p:spPr>
        <p:txBody>
          <a:bodyPr>
            <a:normAutofit/>
          </a:bodyPr>
          <a:lstStyle/>
          <a:p>
            <a:pPr marL="457200" indent="-457200" rtl="1">
              <a:buFont typeface="Arial" panose="020B0604020202020204" pitchFamily="34" charset="0"/>
              <a:buChar char="•"/>
            </a:pPr>
            <a:r>
              <a:rPr lang="ar-EG" sz="3200" b="1" dirty="0"/>
              <a:t>تدوين المحاضرات.</a:t>
            </a:r>
          </a:p>
          <a:p>
            <a:pPr marL="457200" indent="-457200" rtl="1">
              <a:buFont typeface="Arial" panose="020B0604020202020204" pitchFamily="34" charset="0"/>
              <a:buChar char="•"/>
            </a:pPr>
            <a:r>
              <a:rPr lang="ar-EG" sz="3200" b="1" dirty="0" smtClean="0"/>
              <a:t>استيعاب </a:t>
            </a:r>
            <a:r>
              <a:rPr lang="ar-EG" sz="3200" b="1" dirty="0"/>
              <a:t>المحاضرات وحفظها</a:t>
            </a:r>
            <a:r>
              <a:rPr lang="ar-EG" sz="3200" b="1" dirty="0" smtClean="0"/>
              <a:t>.</a:t>
            </a:r>
          </a:p>
          <a:p>
            <a:endParaRPr lang="ar-EG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41116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569493"/>
            <a:ext cx="10375594" cy="4981432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ar-EG" sz="2600" dirty="0">
                <a:solidFill>
                  <a:srgbClr val="FF0000"/>
                </a:solidFill>
              </a:rPr>
              <a:t>يتوقع منك عزيزي الطالب، بعد دراسة هذه الوحدة، أن تحقق النتاجات الآتية:</a:t>
            </a:r>
            <a:endParaRPr lang="ar-EG" sz="2600" dirty="0" smtClean="0">
              <a:solidFill>
                <a:srgbClr val="FF0000"/>
              </a:solidFill>
            </a:endParaRPr>
          </a:p>
          <a:p>
            <a:pPr marL="457200" indent="-457200" algn="r" rtl="1">
              <a:buFont typeface="+mj-lt"/>
              <a:buAutoNum type="arabicPeriod"/>
            </a:pPr>
            <a:r>
              <a:rPr lang="ar-EG" sz="2600" dirty="0" smtClean="0"/>
              <a:t>تتعرف </a:t>
            </a:r>
            <a:r>
              <a:rPr lang="ar-EG" sz="2600" dirty="0"/>
              <a:t>الاستراتيجيات المفيدة لتدوين الملاحظات أثناء المحاضرات ومن الكتب.</a:t>
            </a:r>
            <a:endParaRPr lang="ar-EG" sz="2600" dirty="0" smtClean="0"/>
          </a:p>
          <a:p>
            <a:pPr marL="457200" indent="-457200" algn="r" rtl="1">
              <a:buFont typeface="+mj-lt"/>
              <a:buAutoNum type="arabicPeriod"/>
            </a:pPr>
            <a:r>
              <a:rPr lang="ar-JO" sz="2600" dirty="0" smtClean="0"/>
              <a:t>تستفد قدر الإمكان من الملاحظات المدونة في التعلم والتذكر.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ar-JO" sz="2600" dirty="0" smtClean="0"/>
              <a:t>تستعمل هذه الملاحظات في فترات دراسية لاحقة.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ar-JO" sz="2600" dirty="0" smtClean="0"/>
              <a:t>تتعرف على النشاطات الصفية الناجحة للاستفادة من المحاضرات بأكبر قدر ممكن.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ar-JO" sz="2600" dirty="0" smtClean="0"/>
              <a:t>تفرق بين الممارسات الدراسية الجامعية وما قبلها.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ar-JO" sz="2600" dirty="0" smtClean="0"/>
              <a:t>تتعرف خطوات تأكيد الفهم وتيسير الحفظ</a:t>
            </a:r>
            <a:endParaRPr lang="en-US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678975"/>
          </a:xfrm>
        </p:spPr>
        <p:txBody>
          <a:bodyPr>
            <a:normAutofit fontScale="90000"/>
          </a:bodyPr>
          <a:lstStyle/>
          <a:p>
            <a:r>
              <a:rPr lang="ar-EG" dirty="0"/>
              <a:t>أهداف الوحدة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48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84310" y="1392072"/>
            <a:ext cx="10553015" cy="5295331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ar-EG" dirty="0"/>
              <a:t>لا يدرك كثير من الطلبة أهمية تدوين الملاحظات أثناء المحاضرات، وبالتالي محاولة تطوير هذه المهارة، </a:t>
            </a:r>
            <a:r>
              <a:rPr lang="ar-EG" dirty="0">
                <a:solidFill>
                  <a:srgbClr val="0070C0"/>
                </a:solidFill>
              </a:rPr>
              <a:t>وينبع ذلك من </a:t>
            </a:r>
            <a:r>
              <a:rPr lang="ar-EG" dirty="0" smtClean="0">
                <a:solidFill>
                  <a:srgbClr val="0070C0"/>
                </a:solidFill>
              </a:rPr>
              <a:t>كون المحاضر </a:t>
            </a:r>
            <a:r>
              <a:rPr lang="ar-EG" dirty="0">
                <a:solidFill>
                  <a:srgbClr val="0070C0"/>
                </a:solidFill>
              </a:rPr>
              <a:t>هو المصدر الرئيس للمعلومات، من خلال ما يقدمه من شرح لمحتوى المقرر</a:t>
            </a:r>
            <a:r>
              <a:rPr lang="ar-EG" dirty="0"/>
              <a:t>، وذلك على أساس أنه الشخص </a:t>
            </a:r>
            <a:r>
              <a:rPr lang="ar-EG" dirty="0" smtClean="0"/>
              <a:t>الذي يمتلك </a:t>
            </a:r>
            <a:r>
              <a:rPr lang="ar-EG" dirty="0"/>
              <a:t>المعرفة، وأن المستمعين ينتظرون أن يلقي عليهم بعضاً مما عنده، </a:t>
            </a:r>
            <a:r>
              <a:rPr lang="ar-EG" dirty="0">
                <a:solidFill>
                  <a:srgbClr val="FF0000"/>
                </a:solidFill>
              </a:rPr>
              <a:t>لذا تعد مهارة تدوين الملاحظات هي الطريقة </a:t>
            </a:r>
            <a:r>
              <a:rPr lang="ar-EG" dirty="0" smtClean="0">
                <a:solidFill>
                  <a:srgbClr val="FF0000"/>
                </a:solidFill>
              </a:rPr>
              <a:t>الأكثر فعالية </a:t>
            </a:r>
            <a:r>
              <a:rPr lang="ar-EG" dirty="0">
                <a:solidFill>
                  <a:srgbClr val="FF0000"/>
                </a:solidFill>
              </a:rPr>
              <a:t>لتسجيل التفسيرات المهمة والإيضاحات التي يقدمها</a:t>
            </a:r>
            <a:r>
              <a:rPr lang="ar-EG" dirty="0" smtClean="0">
                <a:solidFill>
                  <a:srgbClr val="FF0000"/>
                </a:solidFill>
              </a:rPr>
              <a:t>.</a:t>
            </a:r>
          </a:p>
          <a:p>
            <a:pPr marL="0" indent="0" algn="just" rtl="1">
              <a:buNone/>
            </a:pPr>
            <a:endParaRPr lang="ar-EG" dirty="0"/>
          </a:p>
          <a:p>
            <a:pPr marL="0" indent="0" algn="just" rtl="1">
              <a:buNone/>
            </a:pPr>
            <a:r>
              <a:rPr lang="ar-EG" dirty="0"/>
              <a:t>وتقدم هذه الملاحظات </a:t>
            </a:r>
            <a:r>
              <a:rPr lang="ar-EG" dirty="0">
                <a:solidFill>
                  <a:srgbClr val="0070C0"/>
                </a:solidFill>
              </a:rPr>
              <a:t>تسجيلاً مكتوباً لمحتويات المحاضرة</a:t>
            </a:r>
            <a:r>
              <a:rPr lang="ar-EG" dirty="0"/>
              <a:t>، بحيث يمكن الرجوع إليها فيما بعد، وبخاصة عند اقتراب </a:t>
            </a:r>
            <a:r>
              <a:rPr lang="ar-EG" dirty="0" smtClean="0"/>
              <a:t>موعد الامتحان</a:t>
            </a:r>
            <a:r>
              <a:rPr lang="ar-EG" dirty="0"/>
              <a:t>، </a:t>
            </a:r>
            <a:r>
              <a:rPr lang="ar-EG" dirty="0">
                <a:solidFill>
                  <a:srgbClr val="FF0000"/>
                </a:solidFill>
              </a:rPr>
              <a:t>فهي تعد أسلوباً فعالاً في استيعاب مادة المحاضرة وتذكرها، كما أن إتقانها يمكن المتعلم من التركيز إلى ما </a:t>
            </a:r>
            <a:r>
              <a:rPr lang="ar-EG" dirty="0" smtClean="0">
                <a:solidFill>
                  <a:srgbClr val="FF0000"/>
                </a:solidFill>
              </a:rPr>
              <a:t>يرمي إليه </a:t>
            </a:r>
            <a:r>
              <a:rPr lang="ar-EG" dirty="0">
                <a:solidFill>
                  <a:srgbClr val="FF0000"/>
                </a:solidFill>
              </a:rPr>
              <a:t>المحاضر.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951931"/>
          </a:xfrm>
        </p:spPr>
        <p:txBody>
          <a:bodyPr/>
          <a:lstStyle/>
          <a:p>
            <a:pPr algn="r"/>
            <a:r>
              <a:rPr lang="ar-EG" dirty="0" smtClean="0"/>
              <a:t>مقدمه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9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088409"/>
          </a:xfrm>
        </p:spPr>
        <p:txBody>
          <a:bodyPr/>
          <a:lstStyle/>
          <a:p>
            <a:pPr algn="r"/>
            <a:r>
              <a:rPr lang="ar-EG" dirty="0">
                <a:solidFill>
                  <a:srgbClr val="FF0000"/>
                </a:solidFill>
              </a:rPr>
              <a:t>أولا: تدوين الملاحظات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1618" y="1774209"/>
            <a:ext cx="5336275" cy="4653887"/>
          </a:xfrm>
        </p:spPr>
        <p:txBody>
          <a:bodyPr>
            <a:normAutofit fontScale="92500"/>
          </a:bodyPr>
          <a:lstStyle/>
          <a:p>
            <a:pPr marL="0" indent="0" algn="just" rtl="1">
              <a:buNone/>
            </a:pPr>
            <a:r>
              <a:rPr lang="ar-EG" dirty="0"/>
              <a:t>ل</a:t>
            </a:r>
            <a:r>
              <a:rPr lang="ar-EG" dirty="0">
                <a:solidFill>
                  <a:srgbClr val="0070C0"/>
                </a:solidFill>
              </a:rPr>
              <a:t>ا توجد هناك طريقة واحدة لتدوين الملاحظات بطريقة جيدة</a:t>
            </a:r>
            <a:r>
              <a:rPr lang="ar-EG" dirty="0"/>
              <a:t>، فلكل منّا طريقة يفضل كتابة ملاحظاته بها، ولا تنسى </a:t>
            </a:r>
            <a:r>
              <a:rPr lang="ar-EG" dirty="0" smtClean="0">
                <a:solidFill>
                  <a:srgbClr val="0070C0"/>
                </a:solidFill>
              </a:rPr>
              <a:t>أن الملاحظات </a:t>
            </a:r>
            <a:r>
              <a:rPr lang="ar-EG" dirty="0">
                <a:solidFill>
                  <a:srgbClr val="0070C0"/>
                </a:solidFill>
              </a:rPr>
              <a:t>التي تكتبها هي لك</a:t>
            </a:r>
            <a:r>
              <a:rPr lang="ar-EG" dirty="0"/>
              <a:t>، وإذا لم </a:t>
            </a:r>
            <a:r>
              <a:rPr lang="ar-EG" dirty="0" err="1"/>
              <a:t>تفيدك</a:t>
            </a:r>
            <a:r>
              <a:rPr lang="ar-EG" dirty="0"/>
              <a:t> فلا فائدة منها، بالتالي يجب على المتعلم تطوير استراتيجيات ناجحة لذلك، </a:t>
            </a:r>
            <a:r>
              <a:rPr lang="ar-EG" dirty="0" smtClean="0"/>
              <a:t>بحيث يمكن </a:t>
            </a:r>
            <a:r>
              <a:rPr lang="ar-EG" dirty="0"/>
              <a:t>الرجوع والاستفادة من هذه الملاحظات فيما بعد</a:t>
            </a:r>
            <a:r>
              <a:rPr lang="ar-EG" dirty="0" smtClean="0"/>
              <a:t>.</a:t>
            </a:r>
          </a:p>
          <a:p>
            <a:pPr marL="0" indent="0" algn="just" rtl="1">
              <a:buNone/>
            </a:pPr>
            <a:r>
              <a:rPr lang="ar-EG" dirty="0" smtClean="0">
                <a:solidFill>
                  <a:srgbClr val="FF0000"/>
                </a:solidFill>
              </a:rPr>
              <a:t>أثبت </a:t>
            </a:r>
            <a:r>
              <a:rPr lang="ar-EG" dirty="0">
                <a:solidFill>
                  <a:srgbClr val="FF0000"/>
                </a:solidFill>
              </a:rPr>
              <a:t>الدراسات أن</a:t>
            </a:r>
            <a:r>
              <a:rPr lang="ar-EG" dirty="0" smtClean="0">
                <a:solidFill>
                  <a:srgbClr val="FF0000"/>
                </a:solidFill>
              </a:rPr>
              <a:t>:</a:t>
            </a:r>
          </a:p>
          <a:p>
            <a:pPr marL="0" indent="0" algn="just" rtl="1">
              <a:buNone/>
            </a:pPr>
            <a:r>
              <a:rPr lang="ar-EG" dirty="0">
                <a:solidFill>
                  <a:srgbClr val="009900"/>
                </a:solidFill>
              </a:rPr>
              <a:t>%80 من الأفراد ينسون ما سمعوه في المحاضرة بعد أسبوعين </a:t>
            </a:r>
            <a:r>
              <a:rPr lang="ar-EG" dirty="0"/>
              <a:t>من المحاضرة، </a:t>
            </a:r>
            <a:r>
              <a:rPr lang="ar-EG" dirty="0">
                <a:solidFill>
                  <a:srgbClr val="7030A0"/>
                </a:solidFill>
              </a:rPr>
              <a:t>وينسون 95 % بعد أربعة أسابيع من المحاضرة.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20" y="1078173"/>
            <a:ext cx="5206330" cy="52543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6588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8602" y="1733267"/>
            <a:ext cx="7165075" cy="4858602"/>
          </a:xfrm>
        </p:spPr>
        <p:txBody>
          <a:bodyPr>
            <a:normAutofit fontScale="92500" lnSpcReduction="20000"/>
          </a:bodyPr>
          <a:lstStyle/>
          <a:p>
            <a:pPr algn="just" rtl="1"/>
            <a:r>
              <a:rPr lang="ar-EG" dirty="0" smtClean="0"/>
              <a:t>هناك عدداً </a:t>
            </a:r>
            <a:r>
              <a:rPr lang="ar-EG" dirty="0"/>
              <a:t>من </a:t>
            </a:r>
            <a:r>
              <a:rPr lang="ar-EG" dirty="0">
                <a:solidFill>
                  <a:srgbClr val="00B050"/>
                </a:solidFill>
              </a:rPr>
              <a:t>الاستراتيجيات التي يمكن إتباعها لتطوير مهارتك في تدوين الملاحظات، منها:</a:t>
            </a:r>
            <a:endParaRPr lang="ar-SA" dirty="0" smtClean="0">
              <a:solidFill>
                <a:srgbClr val="00B050"/>
              </a:solidFill>
            </a:endParaRPr>
          </a:p>
          <a:p>
            <a:pPr marL="514350" indent="-514350" algn="just" rtl="1">
              <a:buNone/>
            </a:pPr>
            <a:r>
              <a:rPr lang="ar-SA" b="1" dirty="0" smtClean="0"/>
              <a:t>1. التركيز والانتباه طوال فترة المحاضرة  .</a:t>
            </a:r>
          </a:p>
          <a:p>
            <a:pPr marL="514350" indent="-514350" algn="just" rtl="1">
              <a:buNone/>
            </a:pPr>
            <a:r>
              <a:rPr lang="ar-SA" b="1" dirty="0" smtClean="0"/>
              <a:t>2. </a:t>
            </a:r>
            <a:r>
              <a:rPr lang="ar-EG" b="1" dirty="0"/>
              <a:t>الإصغاء إلى المحاضر بشكل </a:t>
            </a:r>
            <a:r>
              <a:rPr lang="ar-EG" b="1" dirty="0" smtClean="0"/>
              <a:t>جيد </a:t>
            </a:r>
            <a:r>
              <a:rPr lang="ar-EG" b="1" dirty="0" smtClean="0">
                <a:solidFill>
                  <a:srgbClr val="002060"/>
                </a:solidFill>
              </a:rPr>
              <a:t>ل</a:t>
            </a:r>
            <a:r>
              <a:rPr lang="ar-SA" b="1" dirty="0" smtClean="0">
                <a:solidFill>
                  <a:srgbClr val="002060"/>
                </a:solidFill>
              </a:rPr>
              <a:t>تحديد النقاط الرئيسة </a:t>
            </a:r>
            <a:r>
              <a:rPr lang="ar-EG" b="1" dirty="0" smtClean="0">
                <a:solidFill>
                  <a:srgbClr val="002060"/>
                </a:solidFill>
              </a:rPr>
              <a:t>في المحاضرة </a:t>
            </a:r>
            <a:r>
              <a:rPr lang="ar-SA" b="1" dirty="0" smtClean="0">
                <a:solidFill>
                  <a:srgbClr val="002060"/>
                </a:solidFill>
              </a:rPr>
              <a:t>وتدوينها</a:t>
            </a:r>
            <a:r>
              <a:rPr lang="ar-SA" b="1" dirty="0" smtClean="0"/>
              <a:t> من خلال :</a:t>
            </a: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ar-SA" dirty="0" smtClean="0"/>
              <a:t>تكرار المحاضر لبعض النقاط .</a:t>
            </a: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ar-SA" dirty="0" smtClean="0"/>
              <a:t>ما يكتبه المحاضر من نقاط على السبورة .</a:t>
            </a: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ar-SA" dirty="0" smtClean="0"/>
              <a:t>المفاهيم الأساسية للمعلومات المقدمة .</a:t>
            </a: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ar-SA" dirty="0" smtClean="0"/>
              <a:t>تنظيم وعرض المحاضر للنقاط الرئيسة من خلال وصف المساق مسبقا .</a:t>
            </a: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ar-SA" dirty="0" smtClean="0"/>
              <a:t>استخدام بعض الكلمات : </a:t>
            </a:r>
            <a:r>
              <a:rPr lang="ar-EG" dirty="0"/>
              <a:t>«</a:t>
            </a:r>
            <a:r>
              <a:rPr lang="ar-EG" dirty="0">
                <a:solidFill>
                  <a:srgbClr val="002060"/>
                </a:solidFill>
              </a:rPr>
              <a:t>نستنتج</a:t>
            </a:r>
            <a:r>
              <a:rPr lang="ar-EG" dirty="0"/>
              <a:t> « ،» </a:t>
            </a:r>
            <a:r>
              <a:rPr lang="ar-EG" dirty="0">
                <a:solidFill>
                  <a:srgbClr val="002060"/>
                </a:solidFill>
              </a:rPr>
              <a:t>وخلاصة الحديث </a:t>
            </a:r>
            <a:r>
              <a:rPr lang="ar-EG" dirty="0"/>
              <a:t>« ،» </a:t>
            </a:r>
            <a:r>
              <a:rPr lang="ar-EG" dirty="0">
                <a:solidFill>
                  <a:srgbClr val="002060"/>
                </a:solidFill>
              </a:rPr>
              <a:t>هذه نقطة مهمة </a:t>
            </a:r>
            <a:r>
              <a:rPr lang="ar-EG" dirty="0" smtClean="0"/>
              <a:t>.</a:t>
            </a:r>
          </a:p>
          <a:p>
            <a:pPr algn="just" rtl="1">
              <a:buFont typeface="Arial" panose="020B0604020202020204" pitchFamily="34" charset="0"/>
              <a:buChar char="•"/>
            </a:pPr>
            <a:r>
              <a:rPr lang="ar-SA" dirty="0" smtClean="0"/>
              <a:t>التعداد النقطي : أولا ، ثانيا 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142999"/>
          </a:xfrm>
        </p:spPr>
        <p:txBody>
          <a:bodyPr/>
          <a:lstStyle/>
          <a:p>
            <a:r>
              <a:rPr lang="ar-EG" dirty="0">
                <a:solidFill>
                  <a:schemeClr val="accent1"/>
                </a:solidFill>
              </a:rPr>
              <a:t>الاستراتيجيات الناجحة لتدوين الملاحظات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42" y="2006221"/>
            <a:ext cx="3892260" cy="4353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1664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856097"/>
            <a:ext cx="10018713" cy="4708476"/>
          </a:xfrm>
        </p:spPr>
        <p:txBody>
          <a:bodyPr>
            <a:normAutofit/>
          </a:bodyPr>
          <a:lstStyle/>
          <a:p>
            <a:pPr algn="r" rtl="1"/>
            <a:r>
              <a:rPr lang="ar-EG" sz="2800" dirty="0"/>
              <a:t>حضر الدرس قبل القدوم للمحاضرة</a:t>
            </a:r>
            <a:r>
              <a:rPr lang="ar-SA" sz="2800" dirty="0" smtClean="0"/>
              <a:t>.</a:t>
            </a:r>
          </a:p>
          <a:p>
            <a:pPr algn="r" rtl="1"/>
            <a:r>
              <a:rPr lang="ar-EG" sz="2800" dirty="0" smtClean="0"/>
              <a:t>دون ما يقوله المحاضر ب</a:t>
            </a:r>
            <a:r>
              <a:rPr lang="ar-SA" sz="2800" dirty="0" smtClean="0"/>
              <a:t>استخدم كلماتك الخاصة.</a:t>
            </a:r>
          </a:p>
          <a:p>
            <a:pPr algn="r" rtl="1"/>
            <a:r>
              <a:rPr lang="ar-SA" sz="2800" dirty="0" smtClean="0"/>
              <a:t>اترك فراغا بين كل فكرة وأخرى</a:t>
            </a:r>
            <a:r>
              <a:rPr lang="ar-EG" sz="2800" dirty="0" smtClean="0"/>
              <a:t>،لإضافة </a:t>
            </a:r>
            <a:r>
              <a:rPr lang="ar-EG" sz="2800" dirty="0"/>
              <a:t>التفاصيل إليها.</a:t>
            </a:r>
            <a:r>
              <a:rPr lang="ar-SA" sz="2800" dirty="0" smtClean="0"/>
              <a:t>.</a:t>
            </a:r>
          </a:p>
          <a:p>
            <a:pPr algn="r" rtl="1"/>
            <a:r>
              <a:rPr lang="ar-SA" sz="2800" dirty="0" smtClean="0"/>
              <a:t>اربط المعلومات بما تعلمته سابقا .</a:t>
            </a:r>
          </a:p>
          <a:p>
            <a:pPr algn="r" rtl="1"/>
            <a:r>
              <a:rPr lang="ar-SA" sz="2800" dirty="0" smtClean="0"/>
              <a:t>استخدم الرموز للكلمات الشائعة </a:t>
            </a:r>
            <a:r>
              <a:rPr lang="ar-EG" sz="2800" dirty="0" smtClean="0"/>
              <a:t>(≠ </a:t>
            </a:r>
            <a:r>
              <a:rPr lang="ar-EG" sz="2800" dirty="0"/>
              <a:t>لا </a:t>
            </a:r>
            <a:r>
              <a:rPr lang="ar-EG" sz="2800" dirty="0" smtClean="0"/>
              <a:t>يساوي ، </a:t>
            </a:r>
            <a:r>
              <a:rPr lang="ar-EG" sz="2800" dirty="0"/>
              <a:t>= </a:t>
            </a:r>
            <a:r>
              <a:rPr lang="ar-EG" sz="2800" dirty="0" smtClean="0"/>
              <a:t>يساوي ، </a:t>
            </a:r>
            <a:r>
              <a:rPr lang="ar-EG" sz="2800" dirty="0"/>
              <a:t>+ بالإضافة إلى </a:t>
            </a:r>
            <a:r>
              <a:rPr lang="ar-EG" sz="2800" dirty="0" smtClean="0"/>
              <a:t>ذلك).</a:t>
            </a:r>
            <a:endParaRPr lang="ar-SA" sz="2800" dirty="0" smtClean="0"/>
          </a:p>
          <a:p>
            <a:pPr algn="r" rtl="1"/>
            <a:r>
              <a:rPr lang="ar-SA" sz="2800" dirty="0" smtClean="0"/>
              <a:t>استخدم المخططات مثل </a:t>
            </a:r>
            <a:r>
              <a:rPr lang="ar-EG" sz="2800" dirty="0" err="1" smtClean="0"/>
              <a:t>خريطه</a:t>
            </a:r>
            <a:r>
              <a:rPr lang="ar-SA" sz="2800" dirty="0" smtClean="0"/>
              <a:t> المفاهيم 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170296"/>
          </a:xfrm>
        </p:spPr>
        <p:txBody>
          <a:bodyPr/>
          <a:lstStyle/>
          <a:p>
            <a:pPr rtl="1"/>
            <a:r>
              <a:rPr lang="ar-SA" dirty="0" smtClean="0">
                <a:solidFill>
                  <a:schemeClr val="accent2"/>
                </a:solidFill>
              </a:rPr>
              <a:t>اقتراحات </a:t>
            </a:r>
            <a:r>
              <a:rPr lang="ar-EG" dirty="0" smtClean="0">
                <a:solidFill>
                  <a:schemeClr val="accent2"/>
                </a:solidFill>
              </a:rPr>
              <a:t>مفيدة </a:t>
            </a:r>
            <a:r>
              <a:rPr lang="ar-SA" dirty="0" smtClean="0">
                <a:solidFill>
                  <a:schemeClr val="accent2"/>
                </a:solidFill>
              </a:rPr>
              <a:t>لتدوين الملاحظات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3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883691"/>
          </a:xfrm>
        </p:spPr>
        <p:txBody>
          <a:bodyPr/>
          <a:lstStyle/>
          <a:p>
            <a:r>
              <a:rPr lang="ar-EG" dirty="0"/>
              <a:t>المشاركة في تدوين الملاحظات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2626" y="1569492"/>
            <a:ext cx="6346209" cy="4776717"/>
          </a:xfrm>
        </p:spPr>
        <p:txBody>
          <a:bodyPr>
            <a:normAutofit/>
          </a:bodyPr>
          <a:lstStyle/>
          <a:p>
            <a:pPr algn="just" rtl="1"/>
            <a:r>
              <a:rPr lang="ar-EG" sz="2800" dirty="0" smtClean="0">
                <a:solidFill>
                  <a:srgbClr val="FF0000"/>
                </a:solidFill>
              </a:rPr>
              <a:t>يمكن </a:t>
            </a:r>
            <a:r>
              <a:rPr lang="ar-EG" sz="2800" dirty="0">
                <a:solidFill>
                  <a:srgbClr val="FF0000"/>
                </a:solidFill>
              </a:rPr>
              <a:t>أن يدون الطلاب الملاحظات في كل محاضرة بالتنسيق فيما بينهم</a:t>
            </a:r>
            <a:r>
              <a:rPr lang="ar-EG" sz="2800" dirty="0"/>
              <a:t>، على أن يحصل عليها الجميع.</a:t>
            </a:r>
          </a:p>
          <a:p>
            <a:pPr algn="just" rtl="1"/>
            <a:r>
              <a:rPr lang="ar-EG" sz="2800" dirty="0" smtClean="0"/>
              <a:t>إذا </a:t>
            </a:r>
            <a:r>
              <a:rPr lang="ar-EG" sz="2800" dirty="0"/>
              <a:t>كانت قائمة المراجع التي يحددها المحاضر طويلة فيمكن عمل مجموعة صغيرة تتألف من ثلاث أو أربع </a:t>
            </a:r>
            <a:r>
              <a:rPr lang="ar-EG" sz="2800" dirty="0" smtClean="0"/>
              <a:t>طلاب، ويختار </a:t>
            </a:r>
            <a:r>
              <a:rPr lang="ar-EG" sz="2800" dirty="0"/>
              <a:t>كل منهم مرجعاً ما </a:t>
            </a:r>
            <a:r>
              <a:rPr lang="ar-EG" sz="2800" dirty="0" smtClean="0"/>
              <a:t>يلخصه </a:t>
            </a:r>
            <a:r>
              <a:rPr lang="ar-EG" sz="2800" dirty="0"/>
              <a:t>بكتابة الأفكار والملاحظات الرئيسية فيه، ومن ثم يتبادل الطلاب نسخ الملاحظات.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20" y="1569492"/>
            <a:ext cx="4362206" cy="49268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107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674</TotalTime>
  <Words>865</Words>
  <Application>Microsoft Office PowerPoint</Application>
  <PresentationFormat>Custom</PresentationFormat>
  <Paragraphs>94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Parallax</vt:lpstr>
      <vt:lpstr>PowerPoint Presentation</vt:lpstr>
      <vt:lpstr>PowerPoint Presentation</vt:lpstr>
      <vt:lpstr>موضوعات الوحدة</vt:lpstr>
      <vt:lpstr>أهداف الوحدة</vt:lpstr>
      <vt:lpstr>مقدمه</vt:lpstr>
      <vt:lpstr>أولا: تدوين الملاحظات</vt:lpstr>
      <vt:lpstr>الاستراتيجيات الناجحة لتدوين الملاحظات</vt:lpstr>
      <vt:lpstr>اقتراحات مفيدة لتدوين الملاحظات</vt:lpstr>
      <vt:lpstr>المشاركة في تدوين الملاحظات</vt:lpstr>
      <vt:lpstr> ثانيا:استيعاب المحاضرات وحفظها</vt:lpstr>
      <vt:lpstr>نشاط جماعى (1)</vt:lpstr>
      <vt:lpstr>أثناء المحاضرة</vt:lpstr>
      <vt:lpstr>بعد المحاضرة</vt:lpstr>
      <vt:lpstr>مراجعة المحاضرات المكتوبة</vt:lpstr>
      <vt:lpstr>التسميع الذاتي</vt:lpstr>
      <vt:lpstr>خطوات تأكيد الفهم وتيسير الحفظ</vt:lpstr>
      <vt:lpstr>خطوات تأكيد الفهم وتيسير الحفظ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</dc:creator>
  <cp:lastModifiedBy>Ayman Al-omeri</cp:lastModifiedBy>
  <cp:revision>66</cp:revision>
  <dcterms:created xsi:type="dcterms:W3CDTF">2014-09-18T17:57:28Z</dcterms:created>
  <dcterms:modified xsi:type="dcterms:W3CDTF">2014-10-12T16:04:52Z</dcterms:modified>
</cp:coreProperties>
</file>