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066799"/>
          </a:xfrm>
        </p:spPr>
        <p:txBody>
          <a:bodyPr/>
          <a:lstStyle/>
          <a:p>
            <a:pPr algn="r"/>
            <a:r>
              <a:rPr lang="ar-EG" b="1" dirty="0" smtClean="0"/>
              <a:t>تابع الفصل الخامس:الاتصال والثقافة</a:t>
            </a:r>
            <a:endParaRPr lang="en-US" b="1" dirty="0"/>
          </a:p>
        </p:txBody>
      </p:sp>
      <p:sp>
        <p:nvSpPr>
          <p:cNvPr id="3" name="Subtitle 2"/>
          <p:cNvSpPr>
            <a:spLocks noGrp="1"/>
          </p:cNvSpPr>
          <p:nvPr>
            <p:ph type="subTitle" idx="1"/>
          </p:nvPr>
        </p:nvSpPr>
        <p:spPr>
          <a:xfrm>
            <a:off x="457200" y="1524000"/>
            <a:ext cx="8153400" cy="4419600"/>
          </a:xfrm>
        </p:spPr>
        <p:txBody>
          <a:bodyPr>
            <a:normAutofit fontScale="92500" lnSpcReduction="20000"/>
          </a:bodyPr>
          <a:lstStyle/>
          <a:p>
            <a:pPr algn="r"/>
            <a:r>
              <a:rPr lang="ar-EG" b="1" dirty="0" smtClean="0">
                <a:solidFill>
                  <a:schemeClr val="tx1"/>
                </a:solidFill>
              </a:rPr>
              <a:t>ثالثاً : الاتصال والانتشار الثقافي (البث المباشر) :</a:t>
            </a:r>
          </a:p>
          <a:p>
            <a:pPr algn="r"/>
            <a:r>
              <a:rPr lang="ar-SA" dirty="0" smtClean="0">
                <a:solidFill>
                  <a:schemeClr val="tx1"/>
                </a:solidFill>
              </a:rPr>
              <a:t>تؤدي بنا المناقشة السابقة للعلاقة بين الاتصال والثقافة إلى تناول وجه آخر لهذه العلاقة، وهي الحالة التي يقوم خلالها الاتصال بإدخال مضامين ثقافية إلى بيئة غير بيئتها الأصلية، وهي العملية التي حظيت باهتمام الباحثين وخبراء التنمية وتزايدت أهميتها في الوقت الراهن بعد القفزة الهائلة التي تحققت في مجال الاتصالات وسهولة إتاحة المعلومات على نطاق الكوكب الأرضي كله واستخدام أقمار الاتصالات التي تنقل ثقافات المجتمعات ذات الإمكانات الاقتصادية والتكنولوجية الواسعة إلى كل ركن من أركان الأرض مما يترتب عليه انتشار ما يمكن أن نسميه بالثقافة العالمية على حساب الثقافات المحلية</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normAutofit fontScale="85000" lnSpcReduction="10000"/>
          </a:bodyPr>
          <a:lstStyle/>
          <a:p>
            <a:pPr algn="r">
              <a:buNone/>
            </a:pPr>
            <a:r>
              <a:rPr lang="ar-EG" b="1" dirty="0" smtClean="0"/>
              <a:t>الاتجاه الثالث : </a:t>
            </a:r>
            <a:r>
              <a:rPr lang="ar-EG" dirty="0" smtClean="0"/>
              <a:t>يأخذ أنصار هذا الاتجاه، وعلى نقيض الاتجاهين السابقين موقف التهوين من قضية البث المباشر، ولا يجدون من هذا البث جديد يستحق كل هذا النقاش والمخاوف والترحيب ومنطقهم في ذلك يتحدد فيما يلي :</a:t>
            </a:r>
          </a:p>
          <a:p>
            <a:pPr algn="r">
              <a:buNone/>
            </a:pPr>
            <a:endParaRPr lang="en-US" dirty="0" smtClean="0"/>
          </a:p>
          <a:p>
            <a:pPr algn="r">
              <a:buNone/>
            </a:pPr>
            <a:r>
              <a:rPr lang="ar-EG" dirty="0" smtClean="0"/>
              <a:t>أن الأقمار الصناعية للاتصالات لا يمكن أن تقوم بالمعجزات فهي في حقيقة الأمر مجرد محطات للاستقبال والبث معلقة في الفضاء، أي أنها محطات للتقوية تنقل البث إلى مستوى أبعد مما يمكن للشبكات الأرضية أن تنقله، وأن تجارب الماضي وكذا المشاهدات الواقعية والاحتمالات المستقبلية جميعها تشير إلى أن الاستخدام التليفزيوني لأقمار الاتصالات يقتصر في الأغلب على نقل الأخبار والأحداث الرياضية.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lstStyle/>
          <a:p>
            <a:pPr algn="r">
              <a:buNone/>
            </a:pPr>
            <a:r>
              <a:rPr lang="ar-EG" dirty="0" smtClean="0"/>
              <a:t>وإذا كان ثمة بعض المؤثرات للثقافة الغربية قد بدأت بالفعل تظهر في الواقع الثقافي المحلي بفعل هذه الروافد الأجنبية، إلا أن الرد على ذلك يتحدد في أن هناك بعض العناصر الثقافية تقبل التغيير والتبديل بسرعة والبعض الآخر غير قابل لذلك، وهذه نقطة مهمة ذلك لأن حصاد الاختلاط بالثقافة الغربية وحصاد عهود طويلة من التبعية والنقل من هذه الثقافة، فإن بعض جوانب السلوك والقيم الثقافية هي التي تتغير في حين ظل الجانب الأكبر من أنماط الحياة، كماهو وكما كان يعايشها قدماء المصريون.</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lstStyle/>
          <a:p>
            <a:pPr algn="r">
              <a:buNone/>
            </a:pPr>
            <a:r>
              <a:rPr lang="ar-EG" dirty="0" smtClean="0"/>
              <a:t>ومع كل، فإن المضامين الوافدة سعياً منها لنيل المصداقية والتأثير لدى الأفراد المحليين ستجد نفسها مضطرة لمراعاة الواقع الثقافي السائد، فهي ستعتمد على هذا الإطار من أجل تحقيق القبول لما تبثه من مضامين يراد زرعها في البيئة</a:t>
            </a:r>
          </a:p>
          <a:p>
            <a:pPr algn="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normAutofit lnSpcReduction="10000"/>
          </a:bodyPr>
          <a:lstStyle/>
          <a:p>
            <a:pPr algn="r">
              <a:buNone/>
            </a:pPr>
            <a:r>
              <a:rPr lang="ar-EG" dirty="0" smtClean="0"/>
              <a:t>وباختصار تبدو العملية لدى أنصار هذا الاتجاه على النحو التالي : ما من مادة إعلامية تتجه لمخاطبة العقل الوجداني الإنساني ألا وتحمل رسالتها أيديولوجيتها الضمنية معلنة أو خفية، وهي الأيديولوجية التي تعبر في خاتمة المطاف عن مصالح هذه الأيديولوجية التي تعكس ورائها مصالح معينة تتجه لمخاطبة جماعات أخرى ومصالح قد تتفق أو تختلف معها وفي حالة الاتفاق فليس ثمة مشكلة، أما في حالة الاختلاف فالاحتمال الأقرب إلى التصور هو ألا تقف هذه الجماعة المتلقية موقف اللامبالاة والاستسلام وإنما تنهض تلقائياً للدفاع عن مصالحها بوسائل مختلفة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lstStyle/>
          <a:p>
            <a:pPr algn="r">
              <a:buNone/>
            </a:pPr>
            <a:r>
              <a:rPr lang="ar-EG" dirty="0" smtClean="0"/>
              <a:t>وأياً كانت الاتجاهات والمواقف حول قضية البث المباشر فالثابت، إننا إزاء تحدي حضاري جديداً بالغ الخطورة علينا الاستعداد له ومواجهته بكل همة وعزيمة وإصرار، وإلا فإن العواقب وخيمة في عالم متغير لا يعرف سوى لغة القوة.</a:t>
            </a:r>
            <a:endParaRPr lang="en-US" dirty="0" smtClean="0"/>
          </a:p>
          <a:p>
            <a:pPr algn="r">
              <a:buNone/>
            </a:pPr>
            <a:r>
              <a:rPr lang="ar-EG" dirty="0" smtClean="0"/>
              <a:t>والمدخل للخروج من هذا المأذق، كما هو الحال على المستوى السياسي الاقتصادي، له ركائز ومتطلبات أيضاً أهمها :</a:t>
            </a:r>
            <a:endParaRPr lang="en-US" dirty="0" smtClean="0"/>
          </a:p>
          <a:p>
            <a:pPr algn="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lstStyle/>
          <a:p>
            <a:pPr algn="r">
              <a:buNone/>
            </a:pPr>
            <a:r>
              <a:rPr lang="ar-EG" dirty="0" smtClean="0"/>
              <a:t>1- العمل الجماعي العربي في المجال الإعلامي، فأي دولة عربية، مهما كانت قدراتها الذاتية لن تستطيع بمفردها مواجهة آثار البث المباشر، ويتطلب هذا العمل الجماعي المشترك إزالة كافة القيود والعقبات التي أعاقته حتى الآن تحقيق الاستفادة الكاملة من القمر الصناعي العربي (عربستات)</a:t>
            </a:r>
          </a:p>
          <a:p>
            <a:pPr algn="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lstStyle/>
          <a:p>
            <a:pPr algn="r">
              <a:buNone/>
            </a:pPr>
            <a:r>
              <a:rPr lang="ar-EG" dirty="0" smtClean="0"/>
              <a:t>2- </a:t>
            </a:r>
            <a:r>
              <a:rPr lang="ar-SA" dirty="0" smtClean="0"/>
              <a:t>العمل على كسب ثقة الجمهور بأجهزة الإعلام المحلي ويتأتي ذلك، من خلال البعد عن الذاتية المفرطة في معالجة المضامين الإعلامية، والاتجاه نحو العرض والتحليل الموضوعي للمشكلات بما يساير واقعة المعاش</a:t>
            </a:r>
            <a:r>
              <a:rPr lang="ar-EG" dirty="0" smtClean="0"/>
              <a:t>.</a:t>
            </a:r>
          </a:p>
          <a:p>
            <a:pPr algn="r">
              <a:buNone/>
            </a:pPr>
            <a:r>
              <a:rPr lang="ar-EG" smtClean="0"/>
              <a:t>3- </a:t>
            </a:r>
            <a:r>
              <a:rPr lang="ar-SA" smtClean="0"/>
              <a:t>العمل </a:t>
            </a:r>
            <a:r>
              <a:rPr lang="ar-SA" dirty="0" smtClean="0"/>
              <a:t>على تحقيق المشاركة والتكامل بين قنوات الاتصال الجماهيري الرسمية وبين قنوات الاتصال الشخصي في المناطق المختلفة، ومن شأن ذلك سد الفجوة الحالية بين هذه القنوات، والتي يمكن أن تنفذ منها المضامين الوافد</a:t>
            </a:r>
            <a:r>
              <a:rPr lang="ar-EG"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br>
              <a:rPr lang="ar-EG" b="1" dirty="0" smtClean="0"/>
            </a:br>
            <a:endParaRPr lang="en-US" dirty="0"/>
          </a:p>
        </p:txBody>
      </p:sp>
      <p:sp>
        <p:nvSpPr>
          <p:cNvPr id="3" name="Content Placeholder 2"/>
          <p:cNvSpPr>
            <a:spLocks noGrp="1"/>
          </p:cNvSpPr>
          <p:nvPr>
            <p:ph idx="1"/>
          </p:nvPr>
        </p:nvSpPr>
        <p:spPr/>
        <p:txBody>
          <a:bodyPr>
            <a:normAutofit fontScale="85000" lnSpcReduction="10000"/>
          </a:bodyPr>
          <a:lstStyle/>
          <a:p>
            <a:pPr algn="r">
              <a:buNone/>
            </a:pPr>
            <a:r>
              <a:rPr lang="ar-EG" dirty="0" smtClean="0"/>
              <a:t>وقد حاول "سروكن" وصف العمليات المترتبة على الاحتكاك الثقافي بين الثقافات المختلفة وحدد هذه العمليات فيما يلي:</a:t>
            </a:r>
          </a:p>
          <a:p>
            <a:pPr lvl="0" algn="r" rtl="1"/>
            <a:r>
              <a:rPr lang="ar-EG" dirty="0" smtClean="0"/>
              <a:t>تتجه الأشكال الثقافية المتجانسة إلى المرور بسرعة من ثقافة إلى أخرى.</a:t>
            </a:r>
            <a:endParaRPr lang="en-US" dirty="0" smtClean="0"/>
          </a:p>
          <a:p>
            <a:pPr lvl="0" algn="r" rtl="1"/>
            <a:r>
              <a:rPr lang="ar-EG" dirty="0" smtClean="0"/>
              <a:t>تتجه الأشكال الأبسط والأكثر أهمية إلى العبور بسرعة أيضاً.</a:t>
            </a:r>
            <a:endParaRPr lang="en-US" dirty="0" smtClean="0"/>
          </a:p>
          <a:p>
            <a:pPr lvl="0" algn="r" rtl="1"/>
            <a:r>
              <a:rPr lang="ar-EG" dirty="0" smtClean="0"/>
              <a:t>تواجه العناصر الثقافية غير المتجانسة بين الثقافة المنقولة والمتلقية صعوبة كبيرة في الاندماج والتداخل.</a:t>
            </a:r>
            <a:endParaRPr lang="en-US" dirty="0" smtClean="0"/>
          </a:p>
          <a:p>
            <a:pPr lvl="0" algn="r" rtl="1"/>
            <a:r>
              <a:rPr lang="ar-EG" dirty="0" smtClean="0"/>
              <a:t>تتصارع القيم الأكثر تناقضاً في الثقافتين، فإذا لم تكن ذات قوة متكافئة يضعف إحداها الآخر، بفعل استمرار الاتصال.</a:t>
            </a:r>
            <a:endParaRPr lang="en-US" dirty="0" smtClean="0"/>
          </a:p>
          <a:p>
            <a:pPr lvl="0" algn="r" rtl="1"/>
            <a:r>
              <a:rPr lang="ar-EG" dirty="0" smtClean="0"/>
              <a:t>تندمج القيم وبخاصة المحايدة منها، ولكن لا يحدث ذلك بنفس السهولة التي تندمج بها القيم المتجانسة.</a:t>
            </a:r>
            <a:endParaRPr lang="en-US" dirty="0" smtClean="0"/>
          </a:p>
          <a:p>
            <a:pPr algn="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normAutofit fontScale="92500" lnSpcReduction="10000"/>
          </a:bodyPr>
          <a:lstStyle/>
          <a:p>
            <a:pPr algn="r">
              <a:buNone/>
            </a:pPr>
            <a:r>
              <a:rPr lang="ar-EG" dirty="0" smtClean="0"/>
              <a:t>وأياً كانت نتائج العمليات المترتبة على إدخال العناصر الثقافية إلى البيئة المحلية، فإن الأمر الأكثر أهمية هنا هو تلك الأوضاع التي خلقتها تكنولوجيا الاتصال الحديثة وبالذات تلك الخاصة بالبث المباشر عبر الأقمار الصناعية والتي في إطارها تتاح الفرصة واسعة لثقافة بعينها، هي ثقافة تلك المجتمعات التي تملك هذه التكنولوجيا للانتشار على نطاق لم يكن أحد يحلم به في أي عصر مضى والتواجد المستمر والمكثف والضاغط على ثقافات أخرى محلية أصلية ليست أمامها إلا التلقي، وتتضاءل أمامها فرص الاختيار والانتقاء التي كانت تميز من قبل عمليات الاتصال الثقافي بين المجتمعات.</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lstStyle/>
          <a:p>
            <a:pPr algn="r">
              <a:buNone/>
            </a:pPr>
            <a:r>
              <a:rPr lang="ar-SA" dirty="0" smtClean="0"/>
              <a:t>وأياً كانت الطريقة التي عولجت بها قضية البث المباشر وتضارب الآراء والتصورات المطروحة حولها، فإنه يمكن بلورة ثلاثة اتجاهات أساسية حول هذه القضية من المفيد مناقشة كل منها قبل أن نعرض لرأينا في هذا الموضوع</a:t>
            </a:r>
            <a:r>
              <a:rPr lang="ar-EG" dirty="0" smtClean="0"/>
              <a:t>:</a:t>
            </a:r>
            <a:endParaRPr lang="en-US" dirty="0" smtClean="0"/>
          </a:p>
          <a:p>
            <a:pPr algn="r">
              <a:buNone/>
            </a:pPr>
            <a:r>
              <a:rPr lang="ar-SA" b="1" dirty="0" smtClean="0"/>
              <a:t>الاتجاه الأول : </a:t>
            </a:r>
            <a:r>
              <a:rPr lang="ar-SA" dirty="0" smtClean="0"/>
              <a:t>وهو الغالب، ويتحدث أنصاره عن مخاطر البث المباشر على الثقافة المحلية وتتحدد الأفكار الرئيسية لدى أنصار هذا الاتجاه على النحو التالي</a:t>
            </a:r>
            <a:r>
              <a:rPr lang="ar-EG" dirty="0" smtClean="0"/>
              <a:t>:</a:t>
            </a:r>
            <a:endParaRPr lang="en-US" dirty="0" smtClean="0"/>
          </a:p>
          <a:p>
            <a:pPr algn="r">
              <a:buNone/>
            </a:pPr>
            <a:endParaRPr lang="en-US" dirty="0" smtClean="0"/>
          </a:p>
          <a:p>
            <a:pPr algn="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normAutofit fontScale="92500" lnSpcReduction="10000"/>
          </a:bodyPr>
          <a:lstStyle/>
          <a:p>
            <a:pPr algn="r">
              <a:buNone/>
            </a:pPr>
            <a:r>
              <a:rPr lang="ar-SA" dirty="0" smtClean="0"/>
              <a:t>أن للعالم الآن يقف على أبواب ثورة إعلامية جديدة والتي بدأت طلائعها في البث التليفزيوني المباشر، وهو البث الذي يمكن أن يكون في جانب من جوانبه تطوراً خطيراً للبعثات التعليمية والتبشيرية التي كانت فيما مضي وسيلة الاتصال الفكري بالشعوب التي كان يراد احتواؤها فكريا ووجدانيا، ويقوم البث التليفزيوني المباشر بهذه المهمة بطريقة أعم وأسرع وأبلغ أثراً بلا حاجة إلى بعثات ومبعوثين في هذا المجال، ومع هذا البث سوف تكون بلادنا مستهدفة لزحف فكري جديد من جانب الدول التي تملك الأقمارالصناعية وهو الزحف الذي يستهدف تدمير الذاتية الثقافية للمجتمعات المحلية وفرض هيمنة الثقافة الغربية</a:t>
            </a:r>
            <a:r>
              <a:rPr lang="ar-EG" dirty="0" smtClean="0"/>
              <a:t>.</a:t>
            </a:r>
            <a:r>
              <a:rPr lang="ar-SA"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normAutofit lnSpcReduction="10000"/>
          </a:bodyPr>
          <a:lstStyle/>
          <a:p>
            <a:pPr algn="r">
              <a:buNone/>
            </a:pPr>
            <a:r>
              <a:rPr lang="ar-EG" dirty="0" smtClean="0"/>
              <a:t>وهكذا يبدو العالم وكأنه مقبل على فصل آخر من فصول التاريخ الاستعماري، تحاول فيه الدول الكبرى مرة أخرى السيطرة على الدول الصغرى غير الصناعية والتي تعاني من مشكلات الفقر وندرة الموارد.</a:t>
            </a:r>
          </a:p>
          <a:p>
            <a:pPr algn="r">
              <a:buNone/>
            </a:pPr>
            <a:r>
              <a:rPr lang="ar-EG" dirty="0" smtClean="0"/>
              <a:t>وأياً كان الأمر، فإن ما يهمنا هنا هو مناقشة المسلمات التي ينطلق منها أنصار هذا الاتجاه في تأكيد مخاوفهم من البث المباشر، وأول هذه المسلمات، هو التفوق الثقافي الغربي الذي يخشى منه على الثقافة المحلية، وهذا أمر يصعب التسليم به فإذا كانت المجتمعات الغربية قد حققت تفوقاً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normAutofit fontScale="92500" lnSpcReduction="20000"/>
          </a:bodyPr>
          <a:lstStyle/>
          <a:p>
            <a:pPr algn="r">
              <a:buNone/>
            </a:pPr>
            <a:r>
              <a:rPr lang="ar-EG" dirty="0" smtClean="0"/>
              <a:t>هائلاً  في مجالات الاقتصاد والتكنولوجيا، إلا أن تفوقها في المجال الثقافي والاجتماعي محل شك، حيث تعايش هذه المجتمعات مشكلات اجتماعية وثقافية بالغة الخطورة.</a:t>
            </a:r>
          </a:p>
          <a:p>
            <a:pPr algn="r">
              <a:buNone/>
            </a:pPr>
            <a:r>
              <a:rPr lang="ar-EG" dirty="0" smtClean="0"/>
              <a:t>وثاني هذه المسلمات، هو أن التليفزيون أشد خطراً وأكثر تأثيراً من أساليب الاتصال الأخرى، وهي مسلمة مشكوك أيضاً في سلامتها، فضلاً عن عموميتها، ذلك أن التليفزيون لا يتحدد تأثيره بقدرته فقط على تقديم الصوت والصورة، ولكن بعناصر ومتغيرات عديدة ليس أقلها النظرة الثقافية للجمهور إلى التليفزيون والظروف المحيطة بإنتاج وتلقي المضمون، والثقافة الشعبية السائدة التي في إطارها تفهم المعاني ودلالات المشهد التليفزيوني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lstStyle/>
          <a:p>
            <a:pPr algn="r">
              <a:buNone/>
            </a:pPr>
            <a:r>
              <a:rPr lang="ar-EG" dirty="0" smtClean="0"/>
              <a:t>وترتبط ثالث المسلمات التي ينطلق منها أنصار التخويف من البث المباشر، بالمسلمة السابقة، حيث يأخذ أنصار هذا الاتجاه بنموذج (المثير – الاستجابة) والتأثير المباشر والفوري للمضامين الإعلامية، فعندما يكون هناك رسالة إعلامية يكون التأثير.</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p:spPr>
        <p:txBody>
          <a:bodyPr>
            <a:normAutofit fontScale="90000"/>
          </a:bodyPr>
          <a:lstStyle/>
          <a:p>
            <a:pPr algn="r"/>
            <a:r>
              <a:rPr lang="ar-EG" b="1" dirty="0" smtClean="0"/>
              <a:t>ثالثاً : الاتصال والانتشار الثقافي (البث المباشر) :</a:t>
            </a:r>
            <a:endParaRPr lang="en-US" dirty="0"/>
          </a:p>
        </p:txBody>
      </p:sp>
      <p:sp>
        <p:nvSpPr>
          <p:cNvPr id="3" name="Content Placeholder 2"/>
          <p:cNvSpPr>
            <a:spLocks noGrp="1"/>
          </p:cNvSpPr>
          <p:nvPr>
            <p:ph idx="1"/>
          </p:nvPr>
        </p:nvSpPr>
        <p:spPr/>
        <p:txBody>
          <a:bodyPr>
            <a:normAutofit fontScale="85000" lnSpcReduction="20000"/>
          </a:bodyPr>
          <a:lstStyle/>
          <a:p>
            <a:pPr algn="r">
              <a:buNone/>
            </a:pPr>
            <a:r>
              <a:rPr lang="ar-EG" b="1" dirty="0" smtClean="0"/>
              <a:t>الاتجاه الثاني : </a:t>
            </a:r>
            <a:r>
              <a:rPr lang="ar-EG" dirty="0" smtClean="0"/>
              <a:t>ويشير إلى هؤلاء الذين عبروا عن ترحيبهم بالبث المباشر، ويمكن بلورة موقف هذا الاتجاه على النحو التالي :</a:t>
            </a:r>
          </a:p>
          <a:p>
            <a:pPr algn="r">
              <a:buNone/>
            </a:pPr>
            <a:r>
              <a:rPr lang="ar-EG" dirty="0" smtClean="0"/>
              <a:t>أن الاهتمام بالتراث الإنساني ضرورة، وأن المجتمع ينبغي أن يتجه إلى إثراء ثقافته بالإطلاع على النماذج الفريدة والإنتاج الفكري الإنساني فالعلم لا وطن له، وأن الحضارات المختلفة نقلت عن بعضها البعض سواء عن طريق الغزو في أكثر الأحيان أو عن طريق اقتباس أفكار وتقنيات نافعة، وإذا كانت الثقافة العربية تأخذ اليوم من الثقافة الغربية، فإن الثقافة الأخيرة ذاتها لم تتحرج يوماً فيما مضى من استخلاص دعامتها الأساسية من الحضارة العربية بعبارة أخرى، فإن العلاقة بين المنطقة العربية بالذات وبين الغرب، أعقد من أن تكون مجرد ازدواج حضاري، وإنما هي علاقة تداخل وتشابك وثيق لا خوف منه أو تهرب من ملاقاته</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1441</Words>
  <Application>Microsoft Office PowerPoint</Application>
  <PresentationFormat>On-screen Show (4:3)</PresentationFormat>
  <Paragraphs>46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تابع الفصل الخامس:الاتصال والثقافة</vt:lpstr>
      <vt:lpstr>ثالثاً : الاتصال والانتشار الثقافي (البث المباشر) :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lpstr>ثالثاً : الاتصال والانتشار الثقافي (البث المباشر)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تابع الفصل الخامس:الاتصال والثقافة</dc:title>
  <dc:creator>hi</dc:creator>
  <cp:lastModifiedBy>hi</cp:lastModifiedBy>
  <cp:revision>21</cp:revision>
  <dcterms:created xsi:type="dcterms:W3CDTF">2006-08-16T00:00:00Z</dcterms:created>
  <dcterms:modified xsi:type="dcterms:W3CDTF">2020-04-13T10:25:01Z</dcterms:modified>
</cp:coreProperties>
</file>