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257" r:id="rId4"/>
    <p:sldId id="332" r:id="rId5"/>
    <p:sldId id="290" r:id="rId6"/>
    <p:sldId id="310" r:id="rId7"/>
    <p:sldId id="309" r:id="rId8"/>
    <p:sldId id="311" r:id="rId9"/>
    <p:sldId id="300" r:id="rId10"/>
    <p:sldId id="308" r:id="rId11"/>
    <p:sldId id="312" r:id="rId12"/>
    <p:sldId id="313" r:id="rId13"/>
    <p:sldId id="314" r:id="rId14"/>
    <p:sldId id="315" r:id="rId15"/>
    <p:sldId id="316" r:id="rId16"/>
    <p:sldId id="317" r:id="rId17"/>
    <p:sldId id="318" r:id="rId18"/>
    <p:sldId id="330" r:id="rId19"/>
    <p:sldId id="331" r:id="rId20"/>
    <p:sldId id="322" r:id="rId21"/>
    <p:sldId id="325" r:id="rId22"/>
    <p:sldId id="328"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FF99"/>
    <a:srgbClr val="B3F3B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snapToGrid="0">
      <p:cViewPr varScale="1">
        <p:scale>
          <a:sx n="68" d="100"/>
          <a:sy n="68" d="100"/>
        </p:scale>
        <p:origin x="8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EC95F-7AB8-4131-9D76-0D9370566FF7}"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GB"/>
        </a:p>
      </dgm:t>
    </dgm:pt>
    <dgm:pt modelId="{9A81B903-DC4C-436B-AB82-38B03C780A9C}">
      <dgm:prSet phldrT="[Text]"/>
      <dgm:spPr/>
      <dgm:t>
        <a:bodyPr/>
        <a:lstStyle/>
        <a:p>
          <a:endParaRPr lang="en-GB" dirty="0"/>
        </a:p>
      </dgm:t>
    </dgm:pt>
    <dgm:pt modelId="{6FED2865-7933-4301-8B8B-8E0D87395955}" type="parTrans" cxnId="{5A7B9746-27A4-4341-8882-C7F7EC3A209E}">
      <dgm:prSet/>
      <dgm:spPr/>
      <dgm:t>
        <a:bodyPr/>
        <a:lstStyle/>
        <a:p>
          <a:endParaRPr lang="en-GB"/>
        </a:p>
      </dgm:t>
    </dgm:pt>
    <dgm:pt modelId="{001608D7-6EBE-4510-8DBD-61459A835268}" type="sibTrans" cxnId="{5A7B9746-27A4-4341-8882-C7F7EC3A209E}">
      <dgm:prSet/>
      <dgm:spPr/>
      <dgm:t>
        <a:bodyPr/>
        <a:lstStyle/>
        <a:p>
          <a:endParaRPr lang="en-GB"/>
        </a:p>
      </dgm:t>
    </dgm:pt>
    <dgm:pt modelId="{86804B56-8542-444D-B67B-769927A7989B}">
      <dgm:prSet phldrT="[Text]"/>
      <dgm:spPr/>
      <dgm:t>
        <a:bodyPr/>
        <a:lstStyle/>
        <a:p>
          <a:r>
            <a:rPr lang="en-GB" dirty="0"/>
            <a:t>         </a:t>
          </a:r>
        </a:p>
      </dgm:t>
    </dgm:pt>
    <dgm:pt modelId="{A66C0844-B02A-4A69-9698-DD4F2103DE8A}" type="parTrans" cxnId="{9409581A-E468-47EF-B480-3703FB5C9325}">
      <dgm:prSet/>
      <dgm:spPr/>
      <dgm:t>
        <a:bodyPr/>
        <a:lstStyle/>
        <a:p>
          <a:endParaRPr lang="en-GB"/>
        </a:p>
      </dgm:t>
    </dgm:pt>
    <dgm:pt modelId="{E196F221-E775-4B65-BBED-B7C92BD034B6}" type="sibTrans" cxnId="{9409581A-E468-47EF-B480-3703FB5C9325}">
      <dgm:prSet/>
      <dgm:spPr/>
      <dgm:t>
        <a:bodyPr/>
        <a:lstStyle/>
        <a:p>
          <a:endParaRPr lang="en-GB"/>
        </a:p>
      </dgm:t>
    </dgm:pt>
    <dgm:pt modelId="{DC7CDB29-25D8-414B-BE5A-61DD9AFF728C}">
      <dgm:prSet phldrT="[Text]"/>
      <dgm:spPr/>
      <dgm:t>
        <a:bodyPr/>
        <a:lstStyle/>
        <a:p>
          <a:r>
            <a:rPr lang="en-GB" dirty="0"/>
            <a:t>        </a:t>
          </a:r>
        </a:p>
      </dgm:t>
    </dgm:pt>
    <dgm:pt modelId="{BE0A418B-1C7D-4960-802E-38B903117D2F}" type="parTrans" cxnId="{6338CBDA-EB6F-430F-AA39-FBFE4ED280E4}">
      <dgm:prSet/>
      <dgm:spPr/>
      <dgm:t>
        <a:bodyPr/>
        <a:lstStyle/>
        <a:p>
          <a:endParaRPr lang="en-GB"/>
        </a:p>
      </dgm:t>
    </dgm:pt>
    <dgm:pt modelId="{BDE92DE1-0D1E-4DFE-84D2-B1161BB60D73}" type="sibTrans" cxnId="{6338CBDA-EB6F-430F-AA39-FBFE4ED280E4}">
      <dgm:prSet/>
      <dgm:spPr/>
      <dgm:t>
        <a:bodyPr/>
        <a:lstStyle/>
        <a:p>
          <a:endParaRPr lang="en-GB"/>
        </a:p>
      </dgm:t>
    </dgm:pt>
    <dgm:pt modelId="{7464F4CD-967F-498E-8E97-C9242E16F601}" type="pres">
      <dgm:prSet presAssocID="{52FEC95F-7AB8-4131-9D76-0D9370566FF7}" presName="diagram" presStyleCnt="0">
        <dgm:presLayoutVars>
          <dgm:dir/>
          <dgm:resizeHandles val="exact"/>
        </dgm:presLayoutVars>
      </dgm:prSet>
      <dgm:spPr/>
    </dgm:pt>
    <dgm:pt modelId="{9068DA7E-5F5D-4088-ADD3-159EFD2F2EE2}" type="pres">
      <dgm:prSet presAssocID="{9A81B903-DC4C-436B-AB82-38B03C780A9C}" presName="node" presStyleLbl="node1" presStyleIdx="0" presStyleCnt="3">
        <dgm:presLayoutVars>
          <dgm:bulletEnabled val="1"/>
        </dgm:presLayoutVars>
      </dgm:prSet>
      <dgm:spPr/>
    </dgm:pt>
    <dgm:pt modelId="{1D5F9EE3-0ABB-4C87-9F48-84C7A46F7147}" type="pres">
      <dgm:prSet presAssocID="{001608D7-6EBE-4510-8DBD-61459A835268}" presName="sibTrans" presStyleCnt="0"/>
      <dgm:spPr/>
    </dgm:pt>
    <dgm:pt modelId="{59B0CEAA-D037-435E-8941-F5B2C9540133}" type="pres">
      <dgm:prSet presAssocID="{86804B56-8542-444D-B67B-769927A7989B}" presName="node" presStyleLbl="node1" presStyleIdx="1" presStyleCnt="3">
        <dgm:presLayoutVars>
          <dgm:bulletEnabled val="1"/>
        </dgm:presLayoutVars>
      </dgm:prSet>
      <dgm:spPr/>
    </dgm:pt>
    <dgm:pt modelId="{8180B3FA-F912-4C68-A467-4D1653E60D35}" type="pres">
      <dgm:prSet presAssocID="{E196F221-E775-4B65-BBED-B7C92BD034B6}" presName="sibTrans" presStyleCnt="0"/>
      <dgm:spPr/>
    </dgm:pt>
    <dgm:pt modelId="{0F2E4AA0-8E5A-4AF2-A264-63348B0D7A43}" type="pres">
      <dgm:prSet presAssocID="{DC7CDB29-25D8-414B-BE5A-61DD9AFF728C}" presName="node" presStyleLbl="node1" presStyleIdx="2" presStyleCnt="3">
        <dgm:presLayoutVars>
          <dgm:bulletEnabled val="1"/>
        </dgm:presLayoutVars>
      </dgm:prSet>
      <dgm:spPr/>
    </dgm:pt>
  </dgm:ptLst>
  <dgm:cxnLst>
    <dgm:cxn modelId="{9409581A-E468-47EF-B480-3703FB5C9325}" srcId="{52FEC95F-7AB8-4131-9D76-0D9370566FF7}" destId="{86804B56-8542-444D-B67B-769927A7989B}" srcOrd="1" destOrd="0" parTransId="{A66C0844-B02A-4A69-9698-DD4F2103DE8A}" sibTransId="{E196F221-E775-4B65-BBED-B7C92BD034B6}"/>
    <dgm:cxn modelId="{3709C03E-A758-44D4-9BEA-EE98B31D23C8}" type="presOf" srcId="{DC7CDB29-25D8-414B-BE5A-61DD9AFF728C}" destId="{0F2E4AA0-8E5A-4AF2-A264-63348B0D7A43}" srcOrd="0" destOrd="0" presId="urn:microsoft.com/office/officeart/2005/8/layout/default#1"/>
    <dgm:cxn modelId="{5A7B9746-27A4-4341-8882-C7F7EC3A209E}" srcId="{52FEC95F-7AB8-4131-9D76-0D9370566FF7}" destId="{9A81B903-DC4C-436B-AB82-38B03C780A9C}" srcOrd="0" destOrd="0" parTransId="{6FED2865-7933-4301-8B8B-8E0D87395955}" sibTransId="{001608D7-6EBE-4510-8DBD-61459A835268}"/>
    <dgm:cxn modelId="{6338CBDA-EB6F-430F-AA39-FBFE4ED280E4}" srcId="{52FEC95F-7AB8-4131-9D76-0D9370566FF7}" destId="{DC7CDB29-25D8-414B-BE5A-61DD9AFF728C}" srcOrd="2" destOrd="0" parTransId="{BE0A418B-1C7D-4960-802E-38B903117D2F}" sibTransId="{BDE92DE1-0D1E-4DFE-84D2-B1161BB60D73}"/>
    <dgm:cxn modelId="{C30495E0-F2B4-4C65-8CA3-A33C907CE871}" type="presOf" srcId="{52FEC95F-7AB8-4131-9D76-0D9370566FF7}" destId="{7464F4CD-967F-498E-8E97-C9242E16F601}" srcOrd="0" destOrd="0" presId="urn:microsoft.com/office/officeart/2005/8/layout/default#1"/>
    <dgm:cxn modelId="{AC10BAE0-5915-48A5-AF59-1FA0CD03920B}" type="presOf" srcId="{9A81B903-DC4C-436B-AB82-38B03C780A9C}" destId="{9068DA7E-5F5D-4088-ADD3-159EFD2F2EE2}" srcOrd="0" destOrd="0" presId="urn:microsoft.com/office/officeart/2005/8/layout/default#1"/>
    <dgm:cxn modelId="{FC21ADFB-B7A5-42B2-9E52-5F0D2B3C8BDD}" type="presOf" srcId="{86804B56-8542-444D-B67B-769927A7989B}" destId="{59B0CEAA-D037-435E-8941-F5B2C9540133}" srcOrd="0" destOrd="0" presId="urn:microsoft.com/office/officeart/2005/8/layout/default#1"/>
    <dgm:cxn modelId="{54099B22-ADED-4724-8B69-7821F74A3246}" type="presParOf" srcId="{7464F4CD-967F-498E-8E97-C9242E16F601}" destId="{9068DA7E-5F5D-4088-ADD3-159EFD2F2EE2}" srcOrd="0" destOrd="0" presId="urn:microsoft.com/office/officeart/2005/8/layout/default#1"/>
    <dgm:cxn modelId="{A39F1964-7813-49E6-881D-6D316F3F8CA3}" type="presParOf" srcId="{7464F4CD-967F-498E-8E97-C9242E16F601}" destId="{1D5F9EE3-0ABB-4C87-9F48-84C7A46F7147}" srcOrd="1" destOrd="0" presId="urn:microsoft.com/office/officeart/2005/8/layout/default#1"/>
    <dgm:cxn modelId="{BC3F9C29-BD23-4EC5-9036-36982F980304}" type="presParOf" srcId="{7464F4CD-967F-498E-8E97-C9242E16F601}" destId="{59B0CEAA-D037-435E-8941-F5B2C9540133}" srcOrd="2" destOrd="0" presId="urn:microsoft.com/office/officeart/2005/8/layout/default#1"/>
    <dgm:cxn modelId="{BB7E8806-1B61-46FD-BD01-1681C0DF40E0}" type="presParOf" srcId="{7464F4CD-967F-498E-8E97-C9242E16F601}" destId="{8180B3FA-F912-4C68-A467-4D1653E60D35}" srcOrd="3" destOrd="0" presId="urn:microsoft.com/office/officeart/2005/8/layout/default#1"/>
    <dgm:cxn modelId="{F7219695-55A7-4C05-8392-1C4E5ABE82D8}" type="presParOf" srcId="{7464F4CD-967F-498E-8E97-C9242E16F601}" destId="{0F2E4AA0-8E5A-4AF2-A264-63348B0D7A43}" srcOrd="4" destOrd="0" presId="urn:microsoft.com/office/officeart/2005/8/layout/defaul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8DA7E-5F5D-4088-ADD3-159EFD2F2EE2}">
      <dsp:nvSpPr>
        <dsp:cNvPr id="0" name=""/>
        <dsp:cNvSpPr/>
      </dsp:nvSpPr>
      <dsp:spPr>
        <a:xfrm>
          <a:off x="859073" y="803"/>
          <a:ext cx="3032022" cy="18192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59073" y="803"/>
        <a:ext cx="3032022" cy="1819213"/>
      </dsp:txXfrm>
    </dsp:sp>
    <dsp:sp modelId="{59B0CEAA-D037-435E-8941-F5B2C9540133}">
      <dsp:nvSpPr>
        <dsp:cNvPr id="0" name=""/>
        <dsp:cNvSpPr/>
      </dsp:nvSpPr>
      <dsp:spPr>
        <a:xfrm>
          <a:off x="4194298" y="803"/>
          <a:ext cx="3032022" cy="18192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4194298" y="803"/>
        <a:ext cx="3032022" cy="1819213"/>
      </dsp:txXfrm>
    </dsp:sp>
    <dsp:sp modelId="{0F2E4AA0-8E5A-4AF2-A264-63348B0D7A43}">
      <dsp:nvSpPr>
        <dsp:cNvPr id="0" name=""/>
        <dsp:cNvSpPr/>
      </dsp:nvSpPr>
      <dsp:spPr>
        <a:xfrm>
          <a:off x="2526685" y="2123219"/>
          <a:ext cx="3032022" cy="18192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2526685" y="2123219"/>
        <a:ext cx="3032022" cy="1819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BBFD3-E7CE-45D0-835A-F424985BE4FE}" type="datetimeFigureOut">
              <a:rPr lang="en-US" smtClean="0"/>
              <a:pPr/>
              <a:t>9/26/2020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D0A41-750F-4A5D-9EA3-F3D8E18BF43A}" type="slidenum">
              <a:rPr lang="en-US" smtClean="0"/>
              <a:pPr/>
              <a:t>‹#›</a:t>
            </a:fld>
            <a:endParaRPr lang="en-US"/>
          </a:p>
        </p:txBody>
      </p:sp>
    </p:spTree>
    <p:extLst>
      <p:ext uri="{BB962C8B-B14F-4D97-AF65-F5344CB8AC3E}">
        <p14:creationId xmlns:p14="http://schemas.microsoft.com/office/powerpoint/2010/main" val="6097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C8DC57A8-AE18-4654-B6AF-04B3577165BE}" type="slidenum">
              <a:rPr lang="ar-BH" smtClean="0">
                <a:solidFill>
                  <a:prstClr val="black"/>
                </a:solidFill>
              </a:rPr>
              <a:pPr/>
              <a:t>1</a:t>
            </a:fld>
            <a:endParaRPr lang="ar-BH">
              <a:solidFill>
                <a:prstClr val="black"/>
              </a:solidFill>
            </a:endParaRPr>
          </a:p>
        </p:txBody>
      </p:sp>
    </p:spTree>
    <p:extLst>
      <p:ext uri="{BB962C8B-B14F-4D97-AF65-F5344CB8AC3E}">
        <p14:creationId xmlns:p14="http://schemas.microsoft.com/office/powerpoint/2010/main" val="358979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0407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86933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051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84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8470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8470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8470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150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879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99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2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44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29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9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2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53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0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89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476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12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38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8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6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7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58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6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3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9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916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2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19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8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08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538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06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3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36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0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07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1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37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0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913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9/26/2020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134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audio" Target="../media/audio1.wav"/><Relationship Id="rId4" Type="http://schemas.openxmlformats.org/officeDocument/2006/relationships/notesSlide" Target="../notesSlides/notesSlide1.xml"/><Relationship Id="rId9" Type="http://schemas.openxmlformats.org/officeDocument/2006/relationships/audio" Target="../media/audio10.wav"/></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microsoft.com/office/2007/relationships/hdphoto" Target="../media/hdphoto7.wdp"/><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6.png"/><Relationship Id="rId11" Type="http://schemas.openxmlformats.org/officeDocument/2006/relationships/audio" Target="../media/audio10.wav"/><Relationship Id="rId5" Type="http://schemas.openxmlformats.org/officeDocument/2006/relationships/audio" Target="../media/audio1.wav"/><Relationship Id="rId10" Type="http://schemas.microsoft.com/office/2007/relationships/hdphoto" Target="../media/hdphoto3.wdp"/><Relationship Id="rId4" Type="http://schemas.openxmlformats.org/officeDocument/2006/relationships/notesSlide" Target="../notesSlides/notesSlide10.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hdphoto" Target="../media/hdphoto3.wdp"/><Relationship Id="rId3" Type="http://schemas.openxmlformats.org/officeDocument/2006/relationships/slideLayout" Target="../slideLayouts/slideLayout13.xml"/><Relationship Id="rId7" Type="http://schemas.openxmlformats.org/officeDocument/2006/relationships/diagramLayout" Target="../diagrams/layout1.xml"/><Relationship Id="rId12" Type="http://schemas.openxmlformats.org/officeDocument/2006/relationships/image" Target="../media/image10.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audio" Target="../media/audio1.wav"/><Relationship Id="rId10" Type="http://schemas.microsoft.com/office/2007/relationships/diagramDrawing" Target="../diagrams/drawing1.xml"/><Relationship Id="rId4" Type="http://schemas.openxmlformats.org/officeDocument/2006/relationships/notesSlide" Target="../notesSlides/notesSlide11.xml"/><Relationship Id="rId9" Type="http://schemas.openxmlformats.org/officeDocument/2006/relationships/diagramColors" Target="../diagrams/colors1.xml"/><Relationship Id="rId14" Type="http://schemas.openxmlformats.org/officeDocument/2006/relationships/audio" Target="../media/audio10.wav"/></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3.wdp"/><Relationship Id="rId3" Type="http://schemas.openxmlformats.org/officeDocument/2006/relationships/slideLayout" Target="../slideLayouts/slideLayout13.xml"/><Relationship Id="rId7" Type="http://schemas.microsoft.com/office/2007/relationships/hdphoto" Target="../media/hdphoto8.wdp"/><Relationship Id="rId12" Type="http://schemas.openxmlformats.org/officeDocument/2006/relationships/image" Target="../media/image1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12.xml"/><Relationship Id="rId9" Type="http://schemas.microsoft.com/office/2007/relationships/hdphoto" Target="../media/hdphoto4.wdp"/><Relationship Id="rId14" Type="http://schemas.openxmlformats.org/officeDocument/2006/relationships/audio" Target="../media/audio10.wav"/></Relationships>
</file>

<file path=ppt/slides/_rels/slide13.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audio" Target="../media/audio10.wav"/><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10.wav"/><Relationship Id="rId3" Type="http://schemas.openxmlformats.org/officeDocument/2006/relationships/slideLayout" Target="../slideLayouts/slideLayout13.xml"/><Relationship Id="rId7" Type="http://schemas.microsoft.com/office/2007/relationships/hdphoto" Target="../media/hdphoto5.wdp"/><Relationship Id="rId12"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audio" Target="../media/audio1.wav"/><Relationship Id="rId10" Type="http://schemas.openxmlformats.org/officeDocument/2006/relationships/image" Target="../media/image14.png"/><Relationship Id="rId4" Type="http://schemas.openxmlformats.org/officeDocument/2006/relationships/notesSlide" Target="../notesSlides/notesSlide15.xml"/><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slideLayout" Target="../slideLayouts/slideLayout13.xml"/><Relationship Id="rId7" Type="http://schemas.microsoft.com/office/2007/relationships/hdphoto" Target="../media/hdphoto5.wdp"/><Relationship Id="rId12" Type="http://schemas.openxmlformats.org/officeDocument/2006/relationships/image" Target="../media/image4.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audio" Target="../media/audio1.wav"/><Relationship Id="rId15" Type="http://schemas.openxmlformats.org/officeDocument/2006/relationships/audio" Target="../media/audio10.wav"/><Relationship Id="rId10" Type="http://schemas.openxmlformats.org/officeDocument/2006/relationships/image" Target="../media/image14.png"/><Relationship Id="rId4" Type="http://schemas.openxmlformats.org/officeDocument/2006/relationships/notesSlide" Target="../notesSlides/notesSlide16.xml"/><Relationship Id="rId9" Type="http://schemas.microsoft.com/office/2007/relationships/hdphoto" Target="../media/hdphoto4.wdp"/><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slideLayout" Target="../slideLayouts/slideLayout13.xml"/><Relationship Id="rId7" Type="http://schemas.microsoft.com/office/2007/relationships/hdphoto" Target="../media/hdphoto5.wdp"/><Relationship Id="rId12" Type="http://schemas.openxmlformats.org/officeDocument/2006/relationships/image" Target="../media/image4.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audio" Target="../media/audio1.wav"/><Relationship Id="rId15" Type="http://schemas.openxmlformats.org/officeDocument/2006/relationships/audio" Target="../media/audio10.wav"/><Relationship Id="rId10" Type="http://schemas.openxmlformats.org/officeDocument/2006/relationships/image" Target="../media/image14.png"/><Relationship Id="rId4" Type="http://schemas.openxmlformats.org/officeDocument/2006/relationships/notesSlide" Target="../notesSlides/notesSlide17.xml"/><Relationship Id="rId9" Type="http://schemas.microsoft.com/office/2007/relationships/hdphoto" Target="../media/hdphoto4.wdp"/><Relationship Id="rId1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18.xml"/><Relationship Id="rId9" Type="http://schemas.openxmlformats.org/officeDocument/2006/relationships/audio" Target="../media/audio10.wav"/></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2.wdp"/><Relationship Id="rId18" Type="http://schemas.openxmlformats.org/officeDocument/2006/relationships/image" Target="../media/image10.png"/><Relationship Id="rId3" Type="http://schemas.openxmlformats.org/officeDocument/2006/relationships/slideLayout" Target="../slideLayouts/slideLayout13.xml"/><Relationship Id="rId21" Type="http://schemas.openxmlformats.org/officeDocument/2006/relationships/audio" Target="../media/audio10.wav"/><Relationship Id="rId7" Type="http://schemas.microsoft.com/office/2007/relationships/hdphoto" Target="../media/hdphoto9.wdp"/><Relationship Id="rId12" Type="http://schemas.openxmlformats.org/officeDocument/2006/relationships/image" Target="../media/image24.png"/><Relationship Id="rId17" Type="http://schemas.microsoft.com/office/2007/relationships/hdphoto" Target="../media/hdphoto14.wdp"/><Relationship Id="rId2" Type="http://schemas.openxmlformats.org/officeDocument/2006/relationships/audio" Target="../media/media17.m4a"/><Relationship Id="rId16" Type="http://schemas.openxmlformats.org/officeDocument/2006/relationships/image" Target="../media/image26.png"/><Relationship Id="rId20" Type="http://schemas.openxmlformats.org/officeDocument/2006/relationships/image" Target="../media/image15.png"/><Relationship Id="rId1" Type="http://schemas.microsoft.com/office/2007/relationships/media" Target="../media/media17.m4a"/><Relationship Id="rId6" Type="http://schemas.openxmlformats.org/officeDocument/2006/relationships/image" Target="../media/image21.png"/><Relationship Id="rId11" Type="http://schemas.microsoft.com/office/2007/relationships/hdphoto" Target="../media/hdphoto11.wdp"/><Relationship Id="rId5" Type="http://schemas.openxmlformats.org/officeDocument/2006/relationships/audio" Target="../media/audio1.wav"/><Relationship Id="rId15" Type="http://schemas.microsoft.com/office/2007/relationships/hdphoto" Target="../media/hdphoto13.wdp"/><Relationship Id="rId10" Type="http://schemas.openxmlformats.org/officeDocument/2006/relationships/image" Target="../media/image23.png"/><Relationship Id="rId19" Type="http://schemas.microsoft.com/office/2007/relationships/hdphoto" Target="../media/hdphoto3.wdp"/><Relationship Id="rId4" Type="http://schemas.openxmlformats.org/officeDocument/2006/relationships/notesSlide" Target="../notesSlides/notesSlide19.xml"/><Relationship Id="rId9" Type="http://schemas.microsoft.com/office/2007/relationships/hdphoto" Target="../media/hdphoto10.wdp"/><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audio" Target="NUL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audio" Target="../media/audio10.wav"/><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3.xml"/><Relationship Id="rId7" Type="http://schemas.microsoft.com/office/2007/relationships/hdphoto" Target="../media/hdphoto2.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audio" Target="../media/audio1.wav"/><Relationship Id="rId10" Type="http://schemas.openxmlformats.org/officeDocument/2006/relationships/audio" Target="../media/audio10.wav"/><Relationship Id="rId4" Type="http://schemas.openxmlformats.org/officeDocument/2006/relationships/notesSlide" Target="../notesSlides/notes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3.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audio" Target="../media/audio1.wav"/><Relationship Id="rId10" Type="http://schemas.openxmlformats.org/officeDocument/2006/relationships/audio" Target="../media/audio10.wav"/><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gif"/><Relationship Id="rId5" Type="http://schemas.openxmlformats.org/officeDocument/2006/relationships/audio" Target="../media/audio1.wav"/><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6.xml"/><Relationship Id="rId9" Type="http://schemas.openxmlformats.org/officeDocument/2006/relationships/audio" Target="../media/audio10.wav"/></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microsoft.com/office/2007/relationships/hdphoto" Target="../media/hdphoto4.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11" Type="http://schemas.openxmlformats.org/officeDocument/2006/relationships/audio" Target="../media/audio10.wav"/><Relationship Id="rId5" Type="http://schemas.openxmlformats.org/officeDocument/2006/relationships/audio" Target="../media/audio1.wav"/><Relationship Id="rId10" Type="http://schemas.microsoft.com/office/2007/relationships/hdphoto" Target="../media/hdphoto3.wdp"/><Relationship Id="rId4" Type="http://schemas.openxmlformats.org/officeDocument/2006/relationships/notesSlide" Target="../notesSlides/notesSlide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3" Type="http://schemas.openxmlformats.org/officeDocument/2006/relationships/slideLayout" Target="../slideLayouts/slideLayout13.xml"/><Relationship Id="rId7" Type="http://schemas.microsoft.com/office/2007/relationships/hdphoto" Target="../media/hdphoto5.wdp"/><Relationship Id="rId12" Type="http://schemas.openxmlformats.org/officeDocument/2006/relationships/image" Target="../media/image10.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audio" Target="../media/audio1.wav"/><Relationship Id="rId15" Type="http://schemas.openxmlformats.org/officeDocument/2006/relationships/audio" Target="../media/audio10.wav"/><Relationship Id="rId10" Type="http://schemas.openxmlformats.org/officeDocument/2006/relationships/image" Target="../media/image14.png"/><Relationship Id="rId4" Type="http://schemas.openxmlformats.org/officeDocument/2006/relationships/notesSlide" Target="../notesSlides/notesSlide8.xml"/><Relationship Id="rId9" Type="http://schemas.microsoft.com/office/2007/relationships/hdphoto" Target="../media/hdphoto4.wdp"/><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10.wav"/><Relationship Id="rId3" Type="http://schemas.openxmlformats.org/officeDocument/2006/relationships/slideLayout" Target="../slideLayouts/slideLayout13.xml"/><Relationship Id="rId7" Type="http://schemas.microsoft.com/office/2007/relationships/hdphoto" Target="../media/hdphoto5.wdp"/><Relationship Id="rId12" Type="http://schemas.openxmlformats.org/officeDocument/2006/relationships/image" Target="../media/image1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audio" Target="../media/audio1.wav"/><Relationship Id="rId10" Type="http://schemas.openxmlformats.org/officeDocument/2006/relationships/image" Target="../media/image14.png"/><Relationship Id="rId4" Type="http://schemas.openxmlformats.org/officeDocument/2006/relationships/notesSlide" Target="../notesSlides/notesSlide9.xml"/><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606754" y="66042"/>
            <a:ext cx="7162800" cy="1182210"/>
          </a:xfrm>
          <a:prstGeom prst="rect">
            <a:avLst/>
          </a:prstGeom>
        </p:spPr>
      </p:pic>
      <p:sp>
        <p:nvSpPr>
          <p:cNvPr id="10" name="TextBox 4"/>
          <p:cNvSpPr txBox="1"/>
          <p:nvPr/>
        </p:nvSpPr>
        <p:spPr>
          <a:xfrm>
            <a:off x="2606754" y="3061308"/>
            <a:ext cx="7677788" cy="1107996"/>
          </a:xfrm>
          <a:prstGeom prst="rect">
            <a:avLst/>
          </a:prstGeom>
          <a:noFill/>
        </p:spPr>
        <p:txBody>
          <a:bodyPr wrap="square" rtlCol="0">
            <a:spAutoFit/>
          </a:bodyPr>
          <a:lstStyle/>
          <a:p>
            <a:pPr algn="ctr"/>
            <a:r>
              <a:rPr lang="ar-BH" sz="6600" b="1" dirty="0">
                <a:solidFill>
                  <a:srgbClr val="5B9BD5">
                    <a:lumMod val="50000"/>
                  </a:srgbClr>
                </a:solidFill>
                <a:effectLst>
                  <a:outerShdw blurRad="38100" dist="38100" dir="2700000" algn="tl">
                    <a:srgbClr val="000000">
                      <a:alpha val="43137"/>
                    </a:srgbClr>
                  </a:outerShdw>
                </a:effectLst>
              </a:rPr>
              <a:t>“كَيْفَ أَصْبَحَتْ هِنْدُ كَبيرَةً؟"</a:t>
            </a:r>
          </a:p>
        </p:txBody>
      </p:sp>
      <p:sp>
        <p:nvSpPr>
          <p:cNvPr id="4" name="TextBox 10"/>
          <p:cNvSpPr txBox="1"/>
          <p:nvPr/>
        </p:nvSpPr>
        <p:spPr>
          <a:xfrm>
            <a:off x="1062576" y="1427733"/>
            <a:ext cx="1666977" cy="523220"/>
          </a:xfrm>
          <a:prstGeom prst="rect">
            <a:avLst/>
          </a:prstGeom>
          <a:noFill/>
        </p:spPr>
        <p:txBody>
          <a:bodyPr wrap="square" rtlCol="1">
            <a:spAutoFit/>
          </a:bodyPr>
          <a:lstStyle/>
          <a:p>
            <a:pPr algn="r" rtl="1"/>
            <a:r>
              <a:rPr lang="ar-BH" sz="2800" b="1" dirty="0">
                <a:solidFill>
                  <a:srgbClr val="FF0000"/>
                </a:solidFill>
              </a:rPr>
              <a:t>الصّفحة 17</a:t>
            </a:r>
          </a:p>
        </p:txBody>
      </p:sp>
      <p:sp>
        <p:nvSpPr>
          <p:cNvPr id="5" name="TextBox 5"/>
          <p:cNvSpPr txBox="1"/>
          <p:nvPr/>
        </p:nvSpPr>
        <p:spPr>
          <a:xfrm>
            <a:off x="10063960" y="1367224"/>
            <a:ext cx="1550285" cy="523220"/>
          </a:xfrm>
          <a:prstGeom prst="rect">
            <a:avLst/>
          </a:prstGeom>
          <a:noFill/>
        </p:spPr>
        <p:txBody>
          <a:bodyPr wrap="square" rtlCol="1">
            <a:spAutoFit/>
          </a:bodyPr>
          <a:lstStyle/>
          <a:p>
            <a:pPr algn="r" rtl="1"/>
            <a:r>
              <a:rPr lang="ar-BH" sz="2800" b="1" dirty="0">
                <a:solidFill>
                  <a:srgbClr val="FF0000"/>
                </a:solidFill>
              </a:rPr>
              <a:t>الدَّرْسُ 3</a:t>
            </a:r>
          </a:p>
        </p:txBody>
      </p:sp>
      <p:pic>
        <p:nvPicPr>
          <p:cNvPr id="7" name="Picture 6">
            <a:extLst>
              <a:ext uri="{FF2B5EF4-FFF2-40B4-BE49-F238E27FC236}">
                <a16:creationId xmlns:a16="http://schemas.microsoft.com/office/drawing/2014/main" id="{8030C70F-18BA-4E83-9F1F-97D724AFFC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3456" y="2379406"/>
            <a:ext cx="3465082" cy="4007106"/>
          </a:xfrm>
          <a:prstGeom prst="rect">
            <a:avLst/>
          </a:prstGeom>
        </p:spPr>
      </p:pic>
      <p:pic>
        <p:nvPicPr>
          <p:cNvPr id="3" name="AUDIO-2020-05-28-23-30-0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6777" y="66042"/>
            <a:ext cx="609600" cy="609600"/>
          </a:xfrm>
          <a:prstGeom prst="rect">
            <a:avLst/>
          </a:prstGeom>
        </p:spPr>
      </p:pic>
      <p:sp>
        <p:nvSpPr>
          <p:cNvPr id="11" name="Rectangle 10">
            <a:extLst>
              <a:ext uri="{FF2B5EF4-FFF2-40B4-BE49-F238E27FC236}">
                <a16:creationId xmlns:a16="http://schemas.microsoft.com/office/drawing/2014/main" id="{E2F0517B-AB7B-4912-B93D-B899882069B9}"/>
              </a:ext>
            </a:extLst>
          </p:cNvPr>
          <p:cNvSpPr/>
          <p:nvPr/>
        </p:nvSpPr>
        <p:spPr>
          <a:xfrm>
            <a:off x="2606754" y="1367224"/>
            <a:ext cx="7903126" cy="523220"/>
          </a:xfrm>
          <a:prstGeom prst="rect">
            <a:avLst/>
          </a:prstGeom>
        </p:spPr>
        <p:txBody>
          <a:bodyPr wrap="none">
            <a:spAutoFit/>
          </a:bodyPr>
          <a:lstStyle/>
          <a:p>
            <a:pPr algn="ctr"/>
            <a:r>
              <a:rPr lang="ar-BH" sz="2800" dirty="0">
                <a:solidFill>
                  <a:prstClr val="black"/>
                </a:solidFill>
              </a:rPr>
              <a:t>الحَلْقَةُ الأولى- اللّغَةُ العربيّةُ – الصفُّ الثّالِثُ الابْتِدائِيُّ – الفَصْلُ الأوَّلُ</a:t>
            </a:r>
            <a:endParaRPr lang="en-US" sz="2800" dirty="0">
              <a:solidFill>
                <a:prstClr val="black"/>
              </a:solidFill>
            </a:endParaRPr>
          </a:p>
        </p:txBody>
      </p:sp>
    </p:spTree>
    <p:extLst>
      <p:ext uri="{BB962C8B-B14F-4D97-AF65-F5344CB8AC3E}">
        <p14:creationId xmlns:p14="http://schemas.microsoft.com/office/powerpoint/2010/main" val="286708623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5" name="chimes.wav"/>
          </p:stSnd>
        </p:sndAc>
      </p:transition>
    </mc:Choice>
    <mc:Fallback xmlns="">
      <p:transition spd="slow">
        <p:dissolv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5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
                </p:tgtEl>
              </p:cMediaNode>
            </p:audio>
          </p:childTnLst>
        </p:cTn>
      </p:par>
    </p:tnLst>
    <p:bldLst>
      <p:bldP spid="10"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29548" y="279334"/>
            <a:ext cx="7639528" cy="707886"/>
          </a:xfrm>
          <a:prstGeom prst="rect">
            <a:avLst/>
          </a:prstGeom>
          <a:noFill/>
        </p:spPr>
        <p:txBody>
          <a:bodyPr wrap="square" rtlCol="0">
            <a:spAutoFit/>
          </a:bodyPr>
          <a:lstStyle/>
          <a:p>
            <a:pPr algn="r"/>
            <a:r>
              <a:rPr lang="ar-BH" sz="4000" b="1" dirty="0">
                <a:solidFill>
                  <a:srgbClr val="FF0000"/>
                </a:solidFill>
              </a:rPr>
              <a:t>أَضَعُ إِشارَةً فِي الْمُرَبْعِ الْمُناسِبِ: </a:t>
            </a:r>
            <a:endParaRPr lang="en-US" sz="4000" b="1" dirty="0">
              <a:solidFill>
                <a:srgbClr val="FF0000"/>
              </a:solidFill>
            </a:endParaRPr>
          </a:p>
        </p:txBody>
      </p:sp>
      <p:sp>
        <p:nvSpPr>
          <p:cNvPr id="10" name="TextBox 9">
            <a:extLst>
              <a:ext uri="{FF2B5EF4-FFF2-40B4-BE49-F238E27FC236}">
                <a16:creationId xmlns:a16="http://schemas.microsoft.com/office/drawing/2014/main" id="{92F91755-D878-45BE-9F1B-07BB55F65024}"/>
              </a:ext>
            </a:extLst>
          </p:cNvPr>
          <p:cNvSpPr txBox="1"/>
          <p:nvPr/>
        </p:nvSpPr>
        <p:spPr>
          <a:xfrm>
            <a:off x="7238998" y="2221820"/>
            <a:ext cx="3528521" cy="646331"/>
          </a:xfrm>
          <a:prstGeom prst="rect">
            <a:avLst/>
          </a:prstGeom>
          <a:noFill/>
          <a:ln>
            <a:solidFill>
              <a:schemeClr val="tx1"/>
            </a:solidFill>
          </a:ln>
        </p:spPr>
        <p:txBody>
          <a:bodyPr wrap="square" rtlCol="0">
            <a:spAutoFit/>
          </a:bodyPr>
          <a:lstStyle/>
          <a:p>
            <a:pPr algn="ctr" rtl="1"/>
            <a:r>
              <a:rPr lang="ar-BH" sz="3600" dirty="0">
                <a:solidFill>
                  <a:srgbClr val="C00000"/>
                </a:solidFill>
              </a:rPr>
              <a:t>قِصَّةٌ </a:t>
            </a:r>
            <a:endParaRPr lang="en-US" sz="3600" dirty="0">
              <a:solidFill>
                <a:srgbClr val="C00000"/>
              </a:solidFill>
            </a:endParaRPr>
          </a:p>
        </p:txBody>
      </p:sp>
      <p:sp>
        <p:nvSpPr>
          <p:cNvPr id="11" name="TextBox 10">
            <a:extLst>
              <a:ext uri="{FF2B5EF4-FFF2-40B4-BE49-F238E27FC236}">
                <a16:creationId xmlns:a16="http://schemas.microsoft.com/office/drawing/2014/main" id="{92F91755-D878-45BE-9F1B-07BB55F65024}"/>
              </a:ext>
            </a:extLst>
          </p:cNvPr>
          <p:cNvSpPr txBox="1"/>
          <p:nvPr/>
        </p:nvSpPr>
        <p:spPr>
          <a:xfrm>
            <a:off x="11040906" y="2221819"/>
            <a:ext cx="728170" cy="646331"/>
          </a:xfrm>
          <a:prstGeom prst="rect">
            <a:avLst/>
          </a:prstGeom>
          <a:noFill/>
          <a:ln>
            <a:solidFill>
              <a:schemeClr val="tx1"/>
            </a:solidFill>
          </a:ln>
        </p:spPr>
        <p:txBody>
          <a:bodyPr wrap="square" rtlCol="0">
            <a:spAutoFit/>
          </a:bodyPr>
          <a:lstStyle/>
          <a:p>
            <a:pPr algn="just" rtl="1"/>
            <a:endParaRPr lang="en-US" sz="3600" dirty="0">
              <a:solidFill>
                <a:schemeClr val="accent2">
                  <a:lumMod val="50000"/>
                </a:schemeClr>
              </a:solidFill>
            </a:endParaRPr>
          </a:p>
        </p:txBody>
      </p:sp>
      <p:sp>
        <p:nvSpPr>
          <p:cNvPr id="15" name="TextBox 14">
            <a:extLst>
              <a:ext uri="{FF2B5EF4-FFF2-40B4-BE49-F238E27FC236}">
                <a16:creationId xmlns:a16="http://schemas.microsoft.com/office/drawing/2014/main" id="{92F91755-D878-45BE-9F1B-07BB55F65024}"/>
              </a:ext>
            </a:extLst>
          </p:cNvPr>
          <p:cNvSpPr txBox="1"/>
          <p:nvPr/>
        </p:nvSpPr>
        <p:spPr>
          <a:xfrm>
            <a:off x="7238999" y="3214272"/>
            <a:ext cx="3528521" cy="646331"/>
          </a:xfrm>
          <a:prstGeom prst="rect">
            <a:avLst/>
          </a:prstGeom>
          <a:noFill/>
          <a:ln>
            <a:solidFill>
              <a:schemeClr val="tx1"/>
            </a:solidFill>
          </a:ln>
        </p:spPr>
        <p:txBody>
          <a:bodyPr wrap="square" rtlCol="0">
            <a:spAutoFit/>
          </a:bodyPr>
          <a:lstStyle/>
          <a:p>
            <a:pPr algn="ctr" rtl="1"/>
            <a:r>
              <a:rPr lang="ar-BH" sz="3600" dirty="0">
                <a:solidFill>
                  <a:srgbClr val="C00000"/>
                </a:solidFill>
              </a:rPr>
              <a:t>عَرْضُ مَعْلوماتٍ</a:t>
            </a:r>
            <a:endParaRPr lang="en-US" sz="3600" dirty="0">
              <a:solidFill>
                <a:srgbClr val="C00000"/>
              </a:solidFill>
            </a:endParaRPr>
          </a:p>
        </p:txBody>
      </p:sp>
      <p:sp>
        <p:nvSpPr>
          <p:cNvPr id="16" name="TextBox 15">
            <a:extLst>
              <a:ext uri="{FF2B5EF4-FFF2-40B4-BE49-F238E27FC236}">
                <a16:creationId xmlns:a16="http://schemas.microsoft.com/office/drawing/2014/main" id="{92F91755-D878-45BE-9F1B-07BB55F65024}"/>
              </a:ext>
            </a:extLst>
          </p:cNvPr>
          <p:cNvSpPr txBox="1"/>
          <p:nvPr/>
        </p:nvSpPr>
        <p:spPr>
          <a:xfrm>
            <a:off x="11040906" y="3214272"/>
            <a:ext cx="728170" cy="646331"/>
          </a:xfrm>
          <a:prstGeom prst="rect">
            <a:avLst/>
          </a:prstGeom>
          <a:noFill/>
          <a:ln>
            <a:solidFill>
              <a:schemeClr val="tx1"/>
            </a:solidFill>
          </a:ln>
        </p:spPr>
        <p:txBody>
          <a:bodyPr wrap="square" rtlCol="0">
            <a:spAutoFit/>
          </a:bodyPr>
          <a:lstStyle/>
          <a:p>
            <a:pPr algn="just" rtl="1"/>
            <a:endParaRPr lang="en-US" sz="3600" dirty="0">
              <a:solidFill>
                <a:schemeClr val="accent2">
                  <a:lumMod val="50000"/>
                </a:schemeClr>
              </a:solidFill>
            </a:endParaRPr>
          </a:p>
        </p:txBody>
      </p:sp>
      <p:sp>
        <p:nvSpPr>
          <p:cNvPr id="17" name="TextBox 16">
            <a:extLst>
              <a:ext uri="{FF2B5EF4-FFF2-40B4-BE49-F238E27FC236}">
                <a16:creationId xmlns:a16="http://schemas.microsoft.com/office/drawing/2014/main" id="{92F91755-D878-45BE-9F1B-07BB55F65024}"/>
              </a:ext>
            </a:extLst>
          </p:cNvPr>
          <p:cNvSpPr txBox="1"/>
          <p:nvPr/>
        </p:nvSpPr>
        <p:spPr>
          <a:xfrm>
            <a:off x="7238999" y="4158912"/>
            <a:ext cx="3528521" cy="646331"/>
          </a:xfrm>
          <a:prstGeom prst="rect">
            <a:avLst/>
          </a:prstGeom>
          <a:noFill/>
          <a:ln>
            <a:solidFill>
              <a:schemeClr val="tx1"/>
            </a:solidFill>
          </a:ln>
        </p:spPr>
        <p:txBody>
          <a:bodyPr wrap="square" rtlCol="0">
            <a:spAutoFit/>
          </a:bodyPr>
          <a:lstStyle/>
          <a:p>
            <a:pPr algn="ctr" rtl="1"/>
            <a:r>
              <a:rPr lang="ar-BH" sz="3600" dirty="0">
                <a:solidFill>
                  <a:srgbClr val="C00000"/>
                </a:solidFill>
              </a:rPr>
              <a:t>وَصْفُ حَدَثٍ</a:t>
            </a:r>
            <a:endParaRPr lang="en-US" sz="3600" dirty="0">
              <a:solidFill>
                <a:srgbClr val="C00000"/>
              </a:solidFill>
            </a:endParaRPr>
          </a:p>
        </p:txBody>
      </p:sp>
      <p:sp>
        <p:nvSpPr>
          <p:cNvPr id="18" name="TextBox 17">
            <a:extLst>
              <a:ext uri="{FF2B5EF4-FFF2-40B4-BE49-F238E27FC236}">
                <a16:creationId xmlns:a16="http://schemas.microsoft.com/office/drawing/2014/main" id="{92F91755-D878-45BE-9F1B-07BB55F65024}"/>
              </a:ext>
            </a:extLst>
          </p:cNvPr>
          <p:cNvSpPr txBox="1"/>
          <p:nvPr/>
        </p:nvSpPr>
        <p:spPr>
          <a:xfrm>
            <a:off x="11040906" y="4158912"/>
            <a:ext cx="728170" cy="646331"/>
          </a:xfrm>
          <a:prstGeom prst="rect">
            <a:avLst/>
          </a:prstGeom>
          <a:noFill/>
          <a:ln>
            <a:solidFill>
              <a:schemeClr val="tx1"/>
            </a:solidFill>
          </a:ln>
        </p:spPr>
        <p:txBody>
          <a:bodyPr wrap="square" rtlCol="0">
            <a:spAutoFit/>
          </a:bodyPr>
          <a:lstStyle/>
          <a:p>
            <a:pPr algn="ctr" rtl="1"/>
            <a:endParaRPr lang="en-US" sz="3600" dirty="0">
              <a:solidFill>
                <a:schemeClr val="accent2">
                  <a:lumMod val="50000"/>
                </a:schemeClr>
              </a:solidFill>
            </a:endParaRPr>
          </a:p>
        </p:txBody>
      </p:sp>
      <p:sp>
        <p:nvSpPr>
          <p:cNvPr id="19" name="TextBox 18">
            <a:extLst>
              <a:ext uri="{FF2B5EF4-FFF2-40B4-BE49-F238E27FC236}">
                <a16:creationId xmlns:a16="http://schemas.microsoft.com/office/drawing/2014/main" id="{92F91755-D878-45BE-9F1B-07BB55F65024}"/>
              </a:ext>
            </a:extLst>
          </p:cNvPr>
          <p:cNvSpPr txBox="1"/>
          <p:nvPr/>
        </p:nvSpPr>
        <p:spPr>
          <a:xfrm>
            <a:off x="5239657" y="1217535"/>
            <a:ext cx="6404164" cy="646331"/>
          </a:xfrm>
          <a:prstGeom prst="rect">
            <a:avLst/>
          </a:prstGeom>
          <a:noFill/>
          <a:ln>
            <a:noFill/>
          </a:ln>
        </p:spPr>
        <p:txBody>
          <a:bodyPr wrap="square" rtlCol="0">
            <a:spAutoFit/>
          </a:bodyPr>
          <a:lstStyle/>
          <a:p>
            <a:pPr algn="just" rtl="1">
              <a:buFont typeface="Wingdings" pitchFamily="2" charset="2"/>
              <a:buChar char="q"/>
            </a:pPr>
            <a:r>
              <a:rPr lang="ar-BH" sz="3600" dirty="0">
                <a:solidFill>
                  <a:schemeClr val="accent1">
                    <a:lumMod val="50000"/>
                  </a:schemeClr>
                </a:solidFill>
              </a:rPr>
              <a:t>نَوْعُ النَّصِّ (كَيْفَ أَصْبَحَتْ هِنْدُ كَبيرَةً؟) :  </a:t>
            </a:r>
            <a:endParaRPr lang="en-US" sz="3600" dirty="0">
              <a:solidFill>
                <a:schemeClr val="accent1">
                  <a:lumMod val="50000"/>
                </a:schemeClr>
              </a:solidFill>
            </a:endParaRPr>
          </a:p>
        </p:txBody>
      </p:sp>
      <p:pic>
        <p:nvPicPr>
          <p:cNvPr id="4" name="Picture 3">
            <a:extLst>
              <a:ext uri="{FF2B5EF4-FFF2-40B4-BE49-F238E27FC236}">
                <a16:creationId xmlns:a16="http://schemas.microsoft.com/office/drawing/2014/main" id="{C1E46479-381A-4269-86BF-28A91DAC1FC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33" b="99798" l="1983" r="98017"/>
                    </a14:imgEffect>
                  </a14:imgLayer>
                </a14:imgProps>
              </a:ext>
              <a:ext uri="{28A0092B-C50C-407E-A947-70E740481C1C}">
                <a14:useLocalDpi xmlns:a14="http://schemas.microsoft.com/office/drawing/2010/main" val="0"/>
              </a:ext>
            </a:extLst>
          </a:blip>
          <a:stretch>
            <a:fillRect/>
          </a:stretch>
        </p:blipFill>
        <p:spPr>
          <a:xfrm>
            <a:off x="1235211" y="1135286"/>
            <a:ext cx="3717791" cy="4804302"/>
          </a:xfrm>
          <a:prstGeom prst="rect">
            <a:avLst/>
          </a:prstGeom>
        </p:spPr>
      </p:pic>
      <p:sp>
        <p:nvSpPr>
          <p:cNvPr id="5" name="Rectangle 4">
            <a:extLst>
              <a:ext uri="{FF2B5EF4-FFF2-40B4-BE49-F238E27FC236}">
                <a16:creationId xmlns:a16="http://schemas.microsoft.com/office/drawing/2014/main" id="{EF89DC6F-9671-4499-9EA3-7FE25C9292A0}"/>
              </a:ext>
            </a:extLst>
          </p:cNvPr>
          <p:cNvSpPr/>
          <p:nvPr/>
        </p:nvSpPr>
        <p:spPr>
          <a:xfrm>
            <a:off x="11040906" y="4158912"/>
            <a:ext cx="72817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3" name="AUDIO-2020-05-29-01-00-1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4959" y="6076956"/>
            <a:ext cx="609600" cy="609600"/>
          </a:xfrm>
          <a:prstGeom prst="rect">
            <a:avLst/>
          </a:prstGeom>
        </p:spPr>
      </p:pic>
      <p:sp>
        <p:nvSpPr>
          <p:cNvPr id="13" name="Rectangle 12">
            <a:extLst>
              <a:ext uri="{FF2B5EF4-FFF2-40B4-BE49-F238E27FC236}">
                <a16:creationId xmlns:a16="http://schemas.microsoft.com/office/drawing/2014/main" id="{3481183F-4ED3-4933-9AEE-101F3D0FDA3D}"/>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4" name="Group 13">
            <a:extLst>
              <a:ext uri="{FF2B5EF4-FFF2-40B4-BE49-F238E27FC236}">
                <a16:creationId xmlns:a16="http://schemas.microsoft.com/office/drawing/2014/main" id="{1C78EE5B-56E1-4F84-B883-02FBDF36B8B0}"/>
              </a:ext>
            </a:extLst>
          </p:cNvPr>
          <p:cNvGrpSpPr/>
          <p:nvPr/>
        </p:nvGrpSpPr>
        <p:grpSpPr>
          <a:xfrm>
            <a:off x="-141102" y="750943"/>
            <a:ext cx="2205852" cy="1859304"/>
            <a:chOff x="25675" y="1743886"/>
            <a:chExt cx="2925727" cy="1477520"/>
          </a:xfrm>
        </p:grpSpPr>
        <p:sp>
          <p:nvSpPr>
            <p:cNvPr id="20" name="Flowchart: Punched Tape 19">
              <a:extLst>
                <a:ext uri="{FF2B5EF4-FFF2-40B4-BE49-F238E27FC236}">
                  <a16:creationId xmlns:a16="http://schemas.microsoft.com/office/drawing/2014/main" id="{531D42FB-9733-4200-B6E0-0363E622768F}"/>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4</a:t>
              </a:r>
              <a:endParaRPr lang="en-GB" sz="3600" dirty="0"/>
            </a:p>
          </p:txBody>
        </p:sp>
        <p:pic>
          <p:nvPicPr>
            <p:cNvPr id="21" name="Picture 20">
              <a:extLst>
                <a:ext uri="{FF2B5EF4-FFF2-40B4-BE49-F238E27FC236}">
                  <a16:creationId xmlns:a16="http://schemas.microsoft.com/office/drawing/2014/main" id="{50F2E7B8-3896-41BB-8222-AC8630EF035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3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80">
                                          <p:stCondLst>
                                            <p:cond delay="0"/>
                                          </p:stCondLst>
                                        </p:cTn>
                                        <p:tgtEl>
                                          <p:spTgt spid="16"/>
                                        </p:tgtEl>
                                      </p:cBhvr>
                                    </p:animEffect>
                                    <p:anim calcmode="lin" valueType="num">
                                      <p:cBhvr>
                                        <p:cTn id="7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gtEl>
                                      </p:cBhvr>
                                      <p:to x="100000" y="60000"/>
                                    </p:animScale>
                                    <p:animScale>
                                      <p:cBhvr>
                                        <p:cTn id="82" dur="166" decel="50000">
                                          <p:stCondLst>
                                            <p:cond delay="676"/>
                                          </p:stCondLst>
                                        </p:cTn>
                                        <p:tgtEl>
                                          <p:spTgt spid="16"/>
                                        </p:tgtEl>
                                      </p:cBhvr>
                                      <p:to x="100000" y="100000"/>
                                    </p:animScale>
                                    <p:animScale>
                                      <p:cBhvr>
                                        <p:cTn id="83" dur="26">
                                          <p:stCondLst>
                                            <p:cond delay="1312"/>
                                          </p:stCondLst>
                                        </p:cTn>
                                        <p:tgtEl>
                                          <p:spTgt spid="16"/>
                                        </p:tgtEl>
                                      </p:cBhvr>
                                      <p:to x="100000" y="80000"/>
                                    </p:animScale>
                                    <p:animScale>
                                      <p:cBhvr>
                                        <p:cTn id="84" dur="166" decel="50000">
                                          <p:stCondLst>
                                            <p:cond delay="1338"/>
                                          </p:stCondLst>
                                        </p:cTn>
                                        <p:tgtEl>
                                          <p:spTgt spid="16"/>
                                        </p:tgtEl>
                                      </p:cBhvr>
                                      <p:to x="100000" y="100000"/>
                                    </p:animScale>
                                    <p:animScale>
                                      <p:cBhvr>
                                        <p:cTn id="85" dur="26">
                                          <p:stCondLst>
                                            <p:cond delay="1642"/>
                                          </p:stCondLst>
                                        </p:cTn>
                                        <p:tgtEl>
                                          <p:spTgt spid="16"/>
                                        </p:tgtEl>
                                      </p:cBhvr>
                                      <p:to x="100000" y="90000"/>
                                    </p:animScale>
                                    <p:animScale>
                                      <p:cBhvr>
                                        <p:cTn id="86" dur="166" decel="50000">
                                          <p:stCondLst>
                                            <p:cond delay="1668"/>
                                          </p:stCondLst>
                                        </p:cTn>
                                        <p:tgtEl>
                                          <p:spTgt spid="16"/>
                                        </p:tgtEl>
                                      </p:cBhvr>
                                      <p:to x="100000" y="100000"/>
                                    </p:animScale>
                                    <p:animScale>
                                      <p:cBhvr>
                                        <p:cTn id="87" dur="26">
                                          <p:stCondLst>
                                            <p:cond delay="1808"/>
                                          </p:stCondLst>
                                        </p:cTn>
                                        <p:tgtEl>
                                          <p:spTgt spid="16"/>
                                        </p:tgtEl>
                                      </p:cBhvr>
                                      <p:to x="100000" y="95000"/>
                                    </p:animScale>
                                    <p:animScale>
                                      <p:cBhvr>
                                        <p:cTn id="88" dur="166" decel="50000">
                                          <p:stCondLst>
                                            <p:cond delay="1834"/>
                                          </p:stCondLst>
                                        </p:cTn>
                                        <p:tgtEl>
                                          <p:spTgt spid="16"/>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80">
                                          <p:stCondLst>
                                            <p:cond delay="0"/>
                                          </p:stCondLst>
                                        </p:cTn>
                                        <p:tgtEl>
                                          <p:spTgt spid="17"/>
                                        </p:tgtEl>
                                      </p:cBhvr>
                                    </p:animEffect>
                                    <p:anim calcmode="lin" valueType="num">
                                      <p:cBhvr>
                                        <p:cTn id="9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7" dur="26">
                                          <p:stCondLst>
                                            <p:cond delay="650"/>
                                          </p:stCondLst>
                                        </p:cTn>
                                        <p:tgtEl>
                                          <p:spTgt spid="17"/>
                                        </p:tgtEl>
                                      </p:cBhvr>
                                      <p:to x="100000" y="60000"/>
                                    </p:animScale>
                                    <p:animScale>
                                      <p:cBhvr>
                                        <p:cTn id="98" dur="166" decel="50000">
                                          <p:stCondLst>
                                            <p:cond delay="676"/>
                                          </p:stCondLst>
                                        </p:cTn>
                                        <p:tgtEl>
                                          <p:spTgt spid="17"/>
                                        </p:tgtEl>
                                      </p:cBhvr>
                                      <p:to x="100000" y="100000"/>
                                    </p:animScale>
                                    <p:animScale>
                                      <p:cBhvr>
                                        <p:cTn id="99" dur="26">
                                          <p:stCondLst>
                                            <p:cond delay="1312"/>
                                          </p:stCondLst>
                                        </p:cTn>
                                        <p:tgtEl>
                                          <p:spTgt spid="17"/>
                                        </p:tgtEl>
                                      </p:cBhvr>
                                      <p:to x="100000" y="80000"/>
                                    </p:animScale>
                                    <p:animScale>
                                      <p:cBhvr>
                                        <p:cTn id="100" dur="166" decel="50000">
                                          <p:stCondLst>
                                            <p:cond delay="1338"/>
                                          </p:stCondLst>
                                        </p:cTn>
                                        <p:tgtEl>
                                          <p:spTgt spid="17"/>
                                        </p:tgtEl>
                                      </p:cBhvr>
                                      <p:to x="100000" y="100000"/>
                                    </p:animScale>
                                    <p:animScale>
                                      <p:cBhvr>
                                        <p:cTn id="101" dur="26">
                                          <p:stCondLst>
                                            <p:cond delay="1642"/>
                                          </p:stCondLst>
                                        </p:cTn>
                                        <p:tgtEl>
                                          <p:spTgt spid="17"/>
                                        </p:tgtEl>
                                      </p:cBhvr>
                                      <p:to x="100000" y="90000"/>
                                    </p:animScale>
                                    <p:animScale>
                                      <p:cBhvr>
                                        <p:cTn id="102" dur="166" decel="50000">
                                          <p:stCondLst>
                                            <p:cond delay="1668"/>
                                          </p:stCondLst>
                                        </p:cTn>
                                        <p:tgtEl>
                                          <p:spTgt spid="17"/>
                                        </p:tgtEl>
                                      </p:cBhvr>
                                      <p:to x="100000" y="100000"/>
                                    </p:animScale>
                                    <p:animScale>
                                      <p:cBhvr>
                                        <p:cTn id="103" dur="26">
                                          <p:stCondLst>
                                            <p:cond delay="1808"/>
                                          </p:stCondLst>
                                        </p:cTn>
                                        <p:tgtEl>
                                          <p:spTgt spid="17"/>
                                        </p:tgtEl>
                                      </p:cBhvr>
                                      <p:to x="100000" y="95000"/>
                                    </p:animScale>
                                    <p:animScale>
                                      <p:cBhvr>
                                        <p:cTn id="104" dur="166" decel="50000">
                                          <p:stCondLst>
                                            <p:cond delay="1834"/>
                                          </p:stCondLst>
                                        </p:cTn>
                                        <p:tgtEl>
                                          <p:spTgt spid="17"/>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80">
                                          <p:stCondLst>
                                            <p:cond delay="0"/>
                                          </p:stCondLst>
                                        </p:cTn>
                                        <p:tgtEl>
                                          <p:spTgt spid="18"/>
                                        </p:tgtEl>
                                      </p:cBhvr>
                                    </p:animEffect>
                                    <p:anim calcmode="lin" valueType="num">
                                      <p:cBhvr>
                                        <p:cTn id="10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
                                        </p:tgtEl>
                                      </p:cBhvr>
                                      <p:to x="100000" y="60000"/>
                                    </p:animScale>
                                    <p:animScale>
                                      <p:cBhvr>
                                        <p:cTn id="114" dur="166" decel="50000">
                                          <p:stCondLst>
                                            <p:cond delay="676"/>
                                          </p:stCondLst>
                                        </p:cTn>
                                        <p:tgtEl>
                                          <p:spTgt spid="18"/>
                                        </p:tgtEl>
                                      </p:cBhvr>
                                      <p:to x="100000" y="100000"/>
                                    </p:animScale>
                                    <p:animScale>
                                      <p:cBhvr>
                                        <p:cTn id="115" dur="26">
                                          <p:stCondLst>
                                            <p:cond delay="1312"/>
                                          </p:stCondLst>
                                        </p:cTn>
                                        <p:tgtEl>
                                          <p:spTgt spid="18"/>
                                        </p:tgtEl>
                                      </p:cBhvr>
                                      <p:to x="100000" y="80000"/>
                                    </p:animScale>
                                    <p:animScale>
                                      <p:cBhvr>
                                        <p:cTn id="116" dur="166" decel="50000">
                                          <p:stCondLst>
                                            <p:cond delay="1338"/>
                                          </p:stCondLst>
                                        </p:cTn>
                                        <p:tgtEl>
                                          <p:spTgt spid="18"/>
                                        </p:tgtEl>
                                      </p:cBhvr>
                                      <p:to x="100000" y="100000"/>
                                    </p:animScale>
                                    <p:animScale>
                                      <p:cBhvr>
                                        <p:cTn id="117" dur="26">
                                          <p:stCondLst>
                                            <p:cond delay="1642"/>
                                          </p:stCondLst>
                                        </p:cTn>
                                        <p:tgtEl>
                                          <p:spTgt spid="18"/>
                                        </p:tgtEl>
                                      </p:cBhvr>
                                      <p:to x="100000" y="90000"/>
                                    </p:animScale>
                                    <p:animScale>
                                      <p:cBhvr>
                                        <p:cTn id="118" dur="166" decel="50000">
                                          <p:stCondLst>
                                            <p:cond delay="1668"/>
                                          </p:stCondLst>
                                        </p:cTn>
                                        <p:tgtEl>
                                          <p:spTgt spid="18"/>
                                        </p:tgtEl>
                                      </p:cBhvr>
                                      <p:to x="100000" y="100000"/>
                                    </p:animScale>
                                    <p:animScale>
                                      <p:cBhvr>
                                        <p:cTn id="119" dur="26">
                                          <p:stCondLst>
                                            <p:cond delay="1808"/>
                                          </p:stCondLst>
                                        </p:cTn>
                                        <p:tgtEl>
                                          <p:spTgt spid="18"/>
                                        </p:tgtEl>
                                      </p:cBhvr>
                                      <p:to x="100000" y="95000"/>
                                    </p:animScale>
                                    <p:animScale>
                                      <p:cBhvr>
                                        <p:cTn id="120" dur="166" decel="50000">
                                          <p:stCondLst>
                                            <p:cond delay="1834"/>
                                          </p:stCondLst>
                                        </p:cTn>
                                        <p:tgtEl>
                                          <p:spTgt spid="18"/>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wipe(down)">
                                      <p:cBhvr>
                                        <p:cTn id="139" dur="580">
                                          <p:stCondLst>
                                            <p:cond delay="0"/>
                                          </p:stCondLst>
                                        </p:cTn>
                                        <p:tgtEl>
                                          <p:spTgt spid="4"/>
                                        </p:tgtEl>
                                      </p:cBhvr>
                                    </p:animEffect>
                                    <p:anim calcmode="lin" valueType="num">
                                      <p:cBhvr>
                                        <p:cTn id="1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gtEl>
                                      </p:cBhvr>
                                      <p:to x="100000" y="60000"/>
                                    </p:animScale>
                                    <p:animScale>
                                      <p:cBhvr>
                                        <p:cTn id="146" dur="166" decel="50000">
                                          <p:stCondLst>
                                            <p:cond delay="676"/>
                                          </p:stCondLst>
                                        </p:cTn>
                                        <p:tgtEl>
                                          <p:spTgt spid="4"/>
                                        </p:tgtEl>
                                      </p:cBhvr>
                                      <p:to x="100000" y="100000"/>
                                    </p:animScale>
                                    <p:animScale>
                                      <p:cBhvr>
                                        <p:cTn id="147" dur="26">
                                          <p:stCondLst>
                                            <p:cond delay="1312"/>
                                          </p:stCondLst>
                                        </p:cTn>
                                        <p:tgtEl>
                                          <p:spTgt spid="4"/>
                                        </p:tgtEl>
                                      </p:cBhvr>
                                      <p:to x="100000" y="80000"/>
                                    </p:animScale>
                                    <p:animScale>
                                      <p:cBhvr>
                                        <p:cTn id="148" dur="166" decel="50000">
                                          <p:stCondLst>
                                            <p:cond delay="1338"/>
                                          </p:stCondLst>
                                        </p:cTn>
                                        <p:tgtEl>
                                          <p:spTgt spid="4"/>
                                        </p:tgtEl>
                                      </p:cBhvr>
                                      <p:to x="100000" y="100000"/>
                                    </p:animScale>
                                    <p:animScale>
                                      <p:cBhvr>
                                        <p:cTn id="149" dur="26">
                                          <p:stCondLst>
                                            <p:cond delay="1642"/>
                                          </p:stCondLst>
                                        </p:cTn>
                                        <p:tgtEl>
                                          <p:spTgt spid="4"/>
                                        </p:tgtEl>
                                      </p:cBhvr>
                                      <p:to x="100000" y="90000"/>
                                    </p:animScale>
                                    <p:animScale>
                                      <p:cBhvr>
                                        <p:cTn id="150" dur="166" decel="50000">
                                          <p:stCondLst>
                                            <p:cond delay="1668"/>
                                          </p:stCondLst>
                                        </p:cTn>
                                        <p:tgtEl>
                                          <p:spTgt spid="4"/>
                                        </p:tgtEl>
                                      </p:cBhvr>
                                      <p:to x="100000" y="100000"/>
                                    </p:animScale>
                                    <p:animScale>
                                      <p:cBhvr>
                                        <p:cTn id="151" dur="26">
                                          <p:stCondLst>
                                            <p:cond delay="1808"/>
                                          </p:stCondLst>
                                        </p:cTn>
                                        <p:tgtEl>
                                          <p:spTgt spid="4"/>
                                        </p:tgtEl>
                                      </p:cBhvr>
                                      <p:to x="100000" y="95000"/>
                                    </p:animScale>
                                    <p:animScale>
                                      <p:cBhvr>
                                        <p:cTn id="152" dur="166" decel="50000">
                                          <p:stCondLst>
                                            <p:cond delay="1834"/>
                                          </p:stCondLst>
                                        </p:cTn>
                                        <p:tgtEl>
                                          <p:spTgt spid="4"/>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randombar(horizontal)">
                                      <p:cBhvr>
                                        <p:cTn id="1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8" fill="hold" display="0">
                  <p:stCondLst>
                    <p:cond delay="indefinite"/>
                  </p:stCondLst>
                  <p:endCondLst>
                    <p:cond evt="onStopAudio" delay="0">
                      <p:tgtEl>
                        <p:sldTgt/>
                      </p:tgtEl>
                    </p:cond>
                  </p:endCondLst>
                </p:cTn>
                <p:tgtEl>
                  <p:spTgt spid="3"/>
                </p:tgtEl>
              </p:cMediaNode>
            </p:audio>
          </p:childTnLst>
        </p:cTn>
      </p:par>
    </p:tnLst>
    <p:bldLst>
      <p:bldP spid="2" grpId="0"/>
      <p:bldP spid="10" grpId="0" animBg="1"/>
      <p:bldP spid="11" grpId="0" animBg="1"/>
      <p:bldP spid="15" grpId="0" animBg="1"/>
      <p:bldP spid="16" grpId="0" animBg="1"/>
      <p:bldP spid="17" grpId="0" animBg="1"/>
      <p:bldP spid="18" grpId="0" animBg="1"/>
      <p:bldP spid="19"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20878" y="272292"/>
            <a:ext cx="10648198" cy="707886"/>
          </a:xfrm>
          <a:prstGeom prst="rect">
            <a:avLst/>
          </a:prstGeom>
          <a:noFill/>
        </p:spPr>
        <p:txBody>
          <a:bodyPr wrap="square" rtlCol="0">
            <a:spAutoFit/>
          </a:bodyPr>
          <a:lstStyle/>
          <a:p>
            <a:pPr algn="r"/>
            <a:r>
              <a:rPr lang="ar-BH" sz="4000" b="1" dirty="0">
                <a:solidFill>
                  <a:srgbClr val="FF0000"/>
                </a:solidFill>
              </a:rPr>
              <a:t>أَكْمِلُ ما يَأْتي : </a:t>
            </a:r>
            <a:endParaRPr lang="en-US" sz="4000" b="1" dirty="0">
              <a:solidFill>
                <a:srgbClr val="FF0000"/>
              </a:solidFill>
            </a:endParaRPr>
          </a:p>
        </p:txBody>
      </p:sp>
      <p:sp>
        <p:nvSpPr>
          <p:cNvPr id="19" name="TextBox 18">
            <a:extLst>
              <a:ext uri="{FF2B5EF4-FFF2-40B4-BE49-F238E27FC236}">
                <a16:creationId xmlns:a16="http://schemas.microsoft.com/office/drawing/2014/main" id="{92F91755-D878-45BE-9F1B-07BB55F65024}"/>
              </a:ext>
            </a:extLst>
          </p:cNvPr>
          <p:cNvSpPr txBox="1"/>
          <p:nvPr/>
        </p:nvSpPr>
        <p:spPr>
          <a:xfrm>
            <a:off x="1238250" y="1210493"/>
            <a:ext cx="10405571" cy="646331"/>
          </a:xfrm>
          <a:prstGeom prst="rect">
            <a:avLst/>
          </a:prstGeom>
          <a:noFill/>
          <a:ln>
            <a:noFill/>
          </a:ln>
        </p:spPr>
        <p:txBody>
          <a:bodyPr wrap="square" rtlCol="0">
            <a:spAutoFit/>
          </a:bodyPr>
          <a:lstStyle/>
          <a:p>
            <a:pPr algn="just" rtl="1"/>
            <a:r>
              <a:rPr lang="ar-BH" sz="3600" dirty="0">
                <a:solidFill>
                  <a:schemeClr val="accent1">
                    <a:lumMod val="50000"/>
                  </a:schemeClr>
                </a:solidFill>
              </a:rPr>
              <a:t>هِنْدُ هي الشَّخْصيةُ الْرَئيسَةُ فِي النَّصِّ ، الشَّخْصِياتُ الأُخْرى هي:  </a:t>
            </a:r>
            <a:endParaRPr lang="en-US" sz="3600" dirty="0">
              <a:solidFill>
                <a:schemeClr val="accent1">
                  <a:lumMod val="50000"/>
                </a:schemeClr>
              </a:solidFill>
            </a:endParaRPr>
          </a:p>
        </p:txBody>
      </p:sp>
      <p:graphicFrame>
        <p:nvGraphicFramePr>
          <p:cNvPr id="3" name="Diagram 2">
            <a:extLst>
              <a:ext uri="{FF2B5EF4-FFF2-40B4-BE49-F238E27FC236}">
                <a16:creationId xmlns:a16="http://schemas.microsoft.com/office/drawing/2014/main" id="{7A34E917-866D-4DEA-8A9C-A7D4D265B1DF}"/>
              </a:ext>
            </a:extLst>
          </p:cNvPr>
          <p:cNvGraphicFramePr/>
          <p:nvPr>
            <p:extLst>
              <p:ext uri="{D42A27DB-BD31-4B8C-83A1-F6EECF244321}">
                <p14:modId xmlns:p14="http://schemas.microsoft.com/office/powerpoint/2010/main" val="534493109"/>
              </p:ext>
            </p:extLst>
          </p:nvPr>
        </p:nvGraphicFramePr>
        <p:xfrm>
          <a:off x="2032000" y="2195096"/>
          <a:ext cx="8085394" cy="39432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a:extLst>
              <a:ext uri="{FF2B5EF4-FFF2-40B4-BE49-F238E27FC236}">
                <a16:creationId xmlns:a16="http://schemas.microsoft.com/office/drawing/2014/main" id="{55D0E14A-D587-4467-9007-0B330C07EEF4}"/>
              </a:ext>
            </a:extLst>
          </p:cNvPr>
          <p:cNvSpPr/>
          <p:nvPr/>
        </p:nvSpPr>
        <p:spPr>
          <a:xfrm>
            <a:off x="7094110" y="2603541"/>
            <a:ext cx="1130439" cy="923330"/>
          </a:xfrm>
          <a:prstGeom prst="rect">
            <a:avLst/>
          </a:prstGeom>
          <a:noFill/>
        </p:spPr>
        <p:txBody>
          <a:bodyPr wrap="none" lIns="91440" tIns="45720" rIns="91440" bIns="45720">
            <a:spAutoFit/>
          </a:bodyPr>
          <a:lstStyle/>
          <a:p>
            <a:pPr algn="ctr"/>
            <a:r>
              <a:rPr lang="ar-BH" sz="5400" b="1" dirty="0">
                <a:ln w="6600">
                  <a:solidFill>
                    <a:schemeClr val="accent2"/>
                  </a:solidFill>
                  <a:prstDash val="solid"/>
                </a:ln>
                <a:solidFill>
                  <a:srgbClr val="FFFFFF"/>
                </a:solidFill>
                <a:effectLst>
                  <a:outerShdw dist="38100" dir="2700000" algn="tl" rotWithShape="0">
                    <a:schemeClr val="accent2"/>
                  </a:outerShdw>
                </a:effectLst>
              </a:rPr>
              <a:t>الأمُّ</a:t>
            </a:r>
            <a:r>
              <a:rPr lang="ar-BH" sz="5400" dirty="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0FF7B566-DB9D-479D-B918-0B7082FE8133}"/>
              </a:ext>
            </a:extLst>
          </p:cNvPr>
          <p:cNvSpPr/>
          <p:nvPr/>
        </p:nvSpPr>
        <p:spPr>
          <a:xfrm>
            <a:off x="3565564" y="2579771"/>
            <a:ext cx="1314784" cy="923330"/>
          </a:xfrm>
          <a:prstGeom prst="rect">
            <a:avLst/>
          </a:prstGeom>
          <a:noFill/>
        </p:spPr>
        <p:txBody>
          <a:bodyPr wrap="none" lIns="91440" tIns="45720" rIns="91440" bIns="45720">
            <a:spAutoFit/>
          </a:bodyPr>
          <a:lstStyle/>
          <a:p>
            <a:pPr algn="ctr"/>
            <a:r>
              <a:rPr lang="ar-BH" sz="5400" b="1" dirty="0">
                <a:ln w="6600">
                  <a:solidFill>
                    <a:schemeClr val="accent2"/>
                  </a:solidFill>
                  <a:prstDash val="solid"/>
                </a:ln>
                <a:solidFill>
                  <a:srgbClr val="FFFFFF"/>
                </a:solidFill>
                <a:effectLst>
                  <a:outerShdw dist="38100" dir="2700000" algn="tl" rotWithShape="0">
                    <a:schemeClr val="accent2"/>
                  </a:outerShdw>
                </a:effectLst>
              </a:rPr>
              <a:t>الأبُّ</a:t>
            </a:r>
            <a:r>
              <a:rPr lang="ar-BH" sz="5400" dirty="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2FDF17FD-7C51-47AD-9373-74BAF150AEC2}"/>
              </a:ext>
            </a:extLst>
          </p:cNvPr>
          <p:cNvSpPr/>
          <p:nvPr/>
        </p:nvSpPr>
        <p:spPr>
          <a:xfrm>
            <a:off x="5311507" y="4681867"/>
            <a:ext cx="1526380" cy="923330"/>
          </a:xfrm>
          <a:prstGeom prst="rect">
            <a:avLst/>
          </a:prstGeom>
          <a:noFill/>
        </p:spPr>
        <p:txBody>
          <a:bodyPr wrap="none" lIns="91440" tIns="45720" rIns="91440" bIns="45720">
            <a:spAutoFit/>
          </a:bodyPr>
          <a:lstStyle/>
          <a:p>
            <a:pPr algn="ctr"/>
            <a:r>
              <a:rPr lang="ar-BH" sz="5400" b="1" dirty="0">
                <a:ln w="6600">
                  <a:solidFill>
                    <a:schemeClr val="accent2"/>
                  </a:solidFill>
                  <a:prstDash val="solid"/>
                </a:ln>
                <a:solidFill>
                  <a:srgbClr val="FFFFFF"/>
                </a:solidFill>
                <a:effectLst>
                  <a:outerShdw dist="38100" dir="2700000" algn="tl" rotWithShape="0">
                    <a:schemeClr val="accent2"/>
                  </a:outerShdw>
                </a:effectLst>
              </a:rPr>
              <a:t>الجَدَّةُ</a:t>
            </a:r>
            <a:r>
              <a:rPr lang="ar-BH" sz="5400" dirty="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4" name="AUDIO-2020-05-29-01-01-0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47202" y="5968374"/>
            <a:ext cx="609600" cy="609600"/>
          </a:xfrm>
          <a:prstGeom prst="rect">
            <a:avLst/>
          </a:prstGeom>
        </p:spPr>
      </p:pic>
      <p:sp>
        <p:nvSpPr>
          <p:cNvPr id="10" name="Rectangle 9">
            <a:extLst>
              <a:ext uri="{FF2B5EF4-FFF2-40B4-BE49-F238E27FC236}">
                <a16:creationId xmlns:a16="http://schemas.microsoft.com/office/drawing/2014/main" id="{A6888B24-3383-4EFB-BD3E-1685E316A4BD}"/>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1" name="Group 10">
            <a:extLst>
              <a:ext uri="{FF2B5EF4-FFF2-40B4-BE49-F238E27FC236}">
                <a16:creationId xmlns:a16="http://schemas.microsoft.com/office/drawing/2014/main" id="{E9664CC0-B006-4CFA-B808-FBD1C7A91E3C}"/>
              </a:ext>
            </a:extLst>
          </p:cNvPr>
          <p:cNvGrpSpPr/>
          <p:nvPr/>
        </p:nvGrpSpPr>
        <p:grpSpPr>
          <a:xfrm>
            <a:off x="-131246" y="719667"/>
            <a:ext cx="2205852" cy="1859304"/>
            <a:chOff x="25675" y="1743886"/>
            <a:chExt cx="2925727" cy="1477520"/>
          </a:xfrm>
        </p:grpSpPr>
        <p:sp>
          <p:nvSpPr>
            <p:cNvPr id="12" name="Flowchart: Punched Tape 11">
              <a:extLst>
                <a:ext uri="{FF2B5EF4-FFF2-40B4-BE49-F238E27FC236}">
                  <a16:creationId xmlns:a16="http://schemas.microsoft.com/office/drawing/2014/main" id="{2182A989-1E50-40FB-A281-F10CBCCEAE27}"/>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5</a:t>
              </a:r>
              <a:endParaRPr lang="en-GB" sz="3600" dirty="0"/>
            </a:p>
          </p:txBody>
        </p:sp>
        <p:pic>
          <p:nvPicPr>
            <p:cNvPr id="13" name="Picture 12">
              <a:extLst>
                <a:ext uri="{FF2B5EF4-FFF2-40B4-BE49-F238E27FC236}">
                  <a16:creationId xmlns:a16="http://schemas.microsoft.com/office/drawing/2014/main" id="{8B9A6C98-DE32-4E48-AB09-4271663A073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2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randombar(horizont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randombar(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randombar(horizontal)">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2" fill="hold" display="0">
                  <p:stCondLst>
                    <p:cond delay="indefinite"/>
                  </p:stCondLst>
                  <p:endCondLst>
                    <p:cond evt="onStopAudio" delay="0">
                      <p:tgtEl>
                        <p:sldTgt/>
                      </p:tgtEl>
                    </p:cond>
                  </p:endCondLst>
                </p:cTn>
                <p:tgtEl>
                  <p:spTgt spid="4"/>
                </p:tgtEl>
              </p:cMediaNode>
            </p:audio>
          </p:childTnLst>
        </p:cTn>
      </p:par>
    </p:tnLst>
    <p:bldLst>
      <p:bldP spid="2" grpId="0"/>
      <p:bldP spid="19" grpId="0"/>
      <p:bldGraphic spid="3" grpId="0">
        <p:bldAsOne/>
      </p:bldGraphic>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02973" y="229242"/>
            <a:ext cx="10648198" cy="707886"/>
          </a:xfrm>
          <a:prstGeom prst="rect">
            <a:avLst/>
          </a:prstGeom>
          <a:noFill/>
        </p:spPr>
        <p:txBody>
          <a:bodyPr wrap="square" rtlCol="0">
            <a:spAutoFit/>
          </a:bodyPr>
          <a:lstStyle/>
          <a:p>
            <a:pPr algn="r"/>
            <a:r>
              <a:rPr lang="ar-BH" sz="4000" b="1" dirty="0">
                <a:solidFill>
                  <a:srgbClr val="FF0000"/>
                </a:solidFill>
              </a:rPr>
              <a:t>أُحَوِّطُ كُلَّ صِفَةٍ مُناسِبَةٍ لِهِنْدٍ كَما فَهِمْتُ مِنَ النَّصِّ: </a:t>
            </a:r>
            <a:endParaRPr lang="en-US" sz="4000" b="1" dirty="0">
              <a:solidFill>
                <a:srgbClr val="FF0000"/>
              </a:solidFill>
            </a:endParaRPr>
          </a:p>
        </p:txBody>
      </p:sp>
      <p:sp>
        <p:nvSpPr>
          <p:cNvPr id="17" name="TextBox 16">
            <a:extLst>
              <a:ext uri="{FF2B5EF4-FFF2-40B4-BE49-F238E27FC236}">
                <a16:creationId xmlns:a16="http://schemas.microsoft.com/office/drawing/2014/main" id="{92F91755-D878-45BE-9F1B-07BB55F65024}"/>
              </a:ext>
            </a:extLst>
          </p:cNvPr>
          <p:cNvSpPr txBox="1"/>
          <p:nvPr/>
        </p:nvSpPr>
        <p:spPr>
          <a:xfrm>
            <a:off x="8122689" y="2374358"/>
            <a:ext cx="3528521" cy="830997"/>
          </a:xfrm>
          <a:prstGeom prst="rect">
            <a:avLst/>
          </a:prstGeom>
          <a:noFill/>
          <a:ln>
            <a:noFill/>
          </a:ln>
        </p:spPr>
        <p:txBody>
          <a:bodyPr wrap="square" rtlCol="0">
            <a:spAutoFit/>
          </a:bodyPr>
          <a:lstStyle/>
          <a:p>
            <a:pPr algn="ctr" rtl="1"/>
            <a:r>
              <a:rPr lang="ar-BH" sz="4800" dirty="0">
                <a:solidFill>
                  <a:srgbClr val="00B050"/>
                </a:solidFill>
              </a:rPr>
              <a:t>مَغْرورَةٌ </a:t>
            </a:r>
            <a:endParaRPr lang="en-US" sz="4800" dirty="0">
              <a:solidFill>
                <a:srgbClr val="00B050"/>
              </a:solidFill>
            </a:endParaRPr>
          </a:p>
        </p:txBody>
      </p:sp>
      <p:sp>
        <p:nvSpPr>
          <p:cNvPr id="12" name="TextBox 11">
            <a:extLst>
              <a:ext uri="{FF2B5EF4-FFF2-40B4-BE49-F238E27FC236}">
                <a16:creationId xmlns:a16="http://schemas.microsoft.com/office/drawing/2014/main" id="{92F91755-D878-45BE-9F1B-07BB55F65024}"/>
              </a:ext>
            </a:extLst>
          </p:cNvPr>
          <p:cNvSpPr txBox="1"/>
          <p:nvPr/>
        </p:nvSpPr>
        <p:spPr>
          <a:xfrm>
            <a:off x="4331739" y="2386281"/>
            <a:ext cx="3528521" cy="830997"/>
          </a:xfrm>
          <a:prstGeom prst="rect">
            <a:avLst/>
          </a:prstGeom>
          <a:noFill/>
          <a:ln>
            <a:noFill/>
          </a:ln>
        </p:spPr>
        <p:txBody>
          <a:bodyPr wrap="square" rtlCol="0">
            <a:spAutoFit/>
          </a:bodyPr>
          <a:lstStyle/>
          <a:p>
            <a:pPr algn="ctr" rtl="1"/>
            <a:r>
              <a:rPr lang="ar-BH" sz="4800" dirty="0">
                <a:solidFill>
                  <a:srgbClr val="00B050"/>
                </a:solidFill>
              </a:rPr>
              <a:t>مُقَلِّدَةٌ</a:t>
            </a:r>
            <a:endParaRPr lang="en-US" sz="4800" dirty="0">
              <a:solidFill>
                <a:srgbClr val="00B050"/>
              </a:solidFill>
            </a:endParaRPr>
          </a:p>
        </p:txBody>
      </p:sp>
      <p:sp>
        <p:nvSpPr>
          <p:cNvPr id="13" name="TextBox 12">
            <a:extLst>
              <a:ext uri="{FF2B5EF4-FFF2-40B4-BE49-F238E27FC236}">
                <a16:creationId xmlns:a16="http://schemas.microsoft.com/office/drawing/2014/main" id="{92F91755-D878-45BE-9F1B-07BB55F65024}"/>
              </a:ext>
            </a:extLst>
          </p:cNvPr>
          <p:cNvSpPr txBox="1"/>
          <p:nvPr/>
        </p:nvSpPr>
        <p:spPr>
          <a:xfrm>
            <a:off x="422923" y="2377587"/>
            <a:ext cx="3528521" cy="830997"/>
          </a:xfrm>
          <a:prstGeom prst="rect">
            <a:avLst/>
          </a:prstGeom>
          <a:noFill/>
          <a:ln>
            <a:noFill/>
          </a:ln>
        </p:spPr>
        <p:txBody>
          <a:bodyPr wrap="square" rtlCol="0">
            <a:spAutoFit/>
          </a:bodyPr>
          <a:lstStyle/>
          <a:p>
            <a:pPr algn="ctr" rtl="1"/>
            <a:r>
              <a:rPr lang="ar-BH" sz="4800" dirty="0">
                <a:solidFill>
                  <a:srgbClr val="00B050"/>
                </a:solidFill>
              </a:rPr>
              <a:t>مُتَعاوِنَةٌ </a:t>
            </a:r>
            <a:endParaRPr lang="en-US" sz="4800" dirty="0">
              <a:solidFill>
                <a:srgbClr val="00B050"/>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8122689" y="4292022"/>
            <a:ext cx="3528521" cy="830997"/>
          </a:xfrm>
          <a:prstGeom prst="rect">
            <a:avLst/>
          </a:prstGeom>
          <a:noFill/>
          <a:ln>
            <a:noFill/>
          </a:ln>
        </p:spPr>
        <p:txBody>
          <a:bodyPr wrap="square" rtlCol="0">
            <a:spAutoFit/>
          </a:bodyPr>
          <a:lstStyle/>
          <a:p>
            <a:pPr algn="ctr" rtl="1"/>
            <a:r>
              <a:rPr lang="ar-BH" sz="4800" dirty="0">
                <a:solidFill>
                  <a:srgbClr val="00B050"/>
                </a:solidFill>
              </a:rPr>
              <a:t>طَيِّبَةٌ </a:t>
            </a:r>
            <a:endParaRPr lang="en-US" sz="4800" dirty="0">
              <a:solidFill>
                <a:srgbClr val="00B050"/>
              </a:solidFill>
            </a:endParaRPr>
          </a:p>
        </p:txBody>
      </p:sp>
      <p:sp>
        <p:nvSpPr>
          <p:cNvPr id="20" name="TextBox 19">
            <a:extLst>
              <a:ext uri="{FF2B5EF4-FFF2-40B4-BE49-F238E27FC236}">
                <a16:creationId xmlns:a16="http://schemas.microsoft.com/office/drawing/2014/main" id="{92F91755-D878-45BE-9F1B-07BB55F65024}"/>
              </a:ext>
            </a:extLst>
          </p:cNvPr>
          <p:cNvSpPr txBox="1"/>
          <p:nvPr/>
        </p:nvSpPr>
        <p:spPr>
          <a:xfrm>
            <a:off x="4361873" y="4286476"/>
            <a:ext cx="3528521" cy="830997"/>
          </a:xfrm>
          <a:prstGeom prst="rect">
            <a:avLst/>
          </a:prstGeom>
          <a:noFill/>
          <a:ln>
            <a:noFill/>
          </a:ln>
        </p:spPr>
        <p:txBody>
          <a:bodyPr wrap="square" rtlCol="0">
            <a:spAutoFit/>
          </a:bodyPr>
          <a:lstStyle/>
          <a:p>
            <a:pPr algn="ctr" rtl="1"/>
            <a:r>
              <a:rPr lang="ar-BH" sz="4800" dirty="0">
                <a:solidFill>
                  <a:srgbClr val="00B050"/>
                </a:solidFill>
              </a:rPr>
              <a:t>مُجَرِّبَةٌ </a:t>
            </a:r>
            <a:endParaRPr lang="en-US" sz="4800" dirty="0">
              <a:solidFill>
                <a:srgbClr val="00B050"/>
              </a:solidFill>
            </a:endParaRPr>
          </a:p>
        </p:txBody>
      </p:sp>
      <p:sp>
        <p:nvSpPr>
          <p:cNvPr id="21" name="TextBox 20">
            <a:extLst>
              <a:ext uri="{FF2B5EF4-FFF2-40B4-BE49-F238E27FC236}">
                <a16:creationId xmlns:a16="http://schemas.microsoft.com/office/drawing/2014/main" id="{92F91755-D878-45BE-9F1B-07BB55F65024}"/>
              </a:ext>
            </a:extLst>
          </p:cNvPr>
          <p:cNvSpPr txBox="1"/>
          <p:nvPr/>
        </p:nvSpPr>
        <p:spPr>
          <a:xfrm>
            <a:off x="422922" y="4286476"/>
            <a:ext cx="3528521" cy="830997"/>
          </a:xfrm>
          <a:prstGeom prst="rect">
            <a:avLst/>
          </a:prstGeom>
          <a:noFill/>
          <a:ln>
            <a:noFill/>
          </a:ln>
        </p:spPr>
        <p:txBody>
          <a:bodyPr wrap="square" rtlCol="0">
            <a:spAutoFit/>
          </a:bodyPr>
          <a:lstStyle/>
          <a:p>
            <a:pPr algn="ctr" rtl="1"/>
            <a:r>
              <a:rPr lang="ar-BH" sz="4800" dirty="0" err="1">
                <a:solidFill>
                  <a:srgbClr val="00B050"/>
                </a:solidFill>
              </a:rPr>
              <a:t>عَنيدَةٌ</a:t>
            </a:r>
            <a:endParaRPr lang="en-US" sz="4800" dirty="0">
              <a:solidFill>
                <a:srgbClr val="00B050"/>
              </a:solidFill>
            </a:endParaRPr>
          </a:p>
        </p:txBody>
      </p:sp>
      <p:sp>
        <p:nvSpPr>
          <p:cNvPr id="22" name="Oval 21"/>
          <p:cNvSpPr/>
          <p:nvPr/>
        </p:nvSpPr>
        <p:spPr>
          <a:xfrm>
            <a:off x="5324766" y="2099845"/>
            <a:ext cx="1544893" cy="13598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397776" y="2091151"/>
            <a:ext cx="1544893" cy="13598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085006" y="3929915"/>
            <a:ext cx="1544893" cy="13598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24191" y="4000041"/>
            <a:ext cx="1544893" cy="13598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B135B1-8346-4692-8F0D-D0DF58FC061A}"/>
              </a:ext>
            </a:extLst>
          </p:cNvPr>
          <p:cNvGrpSpPr/>
          <p:nvPr/>
        </p:nvGrpSpPr>
        <p:grpSpPr>
          <a:xfrm>
            <a:off x="308825" y="4553255"/>
            <a:ext cx="2633844" cy="2216263"/>
            <a:chOff x="0" y="-116417"/>
            <a:chExt cx="2633844" cy="2216263"/>
          </a:xfrm>
        </p:grpSpPr>
        <p:pic>
          <p:nvPicPr>
            <p:cNvPr id="4" name="Picture 3">
              <a:extLst>
                <a:ext uri="{FF2B5EF4-FFF2-40B4-BE49-F238E27FC236}">
                  <a16:creationId xmlns:a16="http://schemas.microsoft.com/office/drawing/2014/main" id="{F094CAAE-841F-4F35-8615-8E4FE1AF897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56951"/>
              <a:ext cx="1201529" cy="1297651"/>
            </a:xfrm>
            <a:prstGeom prst="rect">
              <a:avLst/>
            </a:prstGeom>
          </p:spPr>
        </p:pic>
        <p:grpSp>
          <p:nvGrpSpPr>
            <p:cNvPr id="7" name="Group 6">
              <a:extLst>
                <a:ext uri="{FF2B5EF4-FFF2-40B4-BE49-F238E27FC236}">
                  <a16:creationId xmlns:a16="http://schemas.microsoft.com/office/drawing/2014/main" id="{7ED776AB-36D4-494D-9BFE-EF0A8E579EF9}"/>
                </a:ext>
              </a:extLst>
            </p:cNvPr>
            <p:cNvGrpSpPr/>
            <p:nvPr/>
          </p:nvGrpSpPr>
          <p:grpSpPr>
            <a:xfrm>
              <a:off x="280241" y="-116417"/>
              <a:ext cx="2353603" cy="2216263"/>
              <a:chOff x="307249" y="561"/>
              <a:chExt cx="2353603" cy="2216263"/>
            </a:xfrm>
          </p:grpSpPr>
          <p:pic>
            <p:nvPicPr>
              <p:cNvPr id="6" name="Picture 5">
                <a:extLst>
                  <a:ext uri="{FF2B5EF4-FFF2-40B4-BE49-F238E27FC236}">
                    <a16:creationId xmlns:a16="http://schemas.microsoft.com/office/drawing/2014/main" id="{8BD7FC91-5C7F-4B88-8640-5E41E5A47F1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071" b="36635" l="60753" r="95639"/>
                        </a14:imgEffect>
                      </a14:imgLayer>
                    </a14:imgProps>
                  </a:ext>
                  <a:ext uri="{28A0092B-C50C-407E-A947-70E740481C1C}">
                    <a14:useLocalDpi xmlns:a14="http://schemas.microsoft.com/office/drawing/2010/main" val="0"/>
                  </a:ext>
                </a:extLst>
              </a:blip>
              <a:srcRect l="56392" b="59294"/>
              <a:stretch/>
            </p:blipFill>
            <p:spPr>
              <a:xfrm>
                <a:off x="369338" y="117539"/>
                <a:ext cx="2291514" cy="2099285"/>
              </a:xfrm>
              <a:prstGeom prst="rect">
                <a:avLst/>
              </a:prstGeom>
            </p:spPr>
          </p:pic>
          <p:pic>
            <p:nvPicPr>
              <p:cNvPr id="18" name="Picture 17">
                <a:extLst>
                  <a:ext uri="{FF2B5EF4-FFF2-40B4-BE49-F238E27FC236}">
                    <a16:creationId xmlns:a16="http://schemas.microsoft.com/office/drawing/2014/main" id="{601F6A11-7306-4D3D-B318-F716AD5C48E2}"/>
                  </a:ext>
                </a:extLst>
              </p:cNvPr>
              <p:cNvPicPr>
                <a:picLocks noChangeAspect="1"/>
              </p:cNvPicPr>
              <p:nvPr/>
            </p:nvPicPr>
            <p:blipFill rotWithShape="1">
              <a:blip r:embed="rId10" cstate="print">
                <a:extLst>
                  <a:ext uri="{BEBA8EAE-BF5A-486C-A8C5-ECC9F3942E4B}">
                    <a14:imgProps xmlns:a14="http://schemas.microsoft.com/office/drawing/2010/main">
                      <a14:imgLayer r:embed="rId9">
                        <a14:imgEffect>
                          <a14:backgroundRemoval t="4039" b="38934" l="57907" r="72731"/>
                        </a14:imgEffect>
                      </a14:imgLayer>
                    </a14:imgProps>
                  </a:ext>
                  <a:ext uri="{28A0092B-C50C-407E-A947-70E740481C1C}">
                    <a14:useLocalDpi xmlns:a14="http://schemas.microsoft.com/office/drawing/2010/main" val="0"/>
                  </a:ext>
                </a:extLst>
              </a:blip>
              <a:srcRect l="56392" r="28124" b="59294"/>
              <a:stretch/>
            </p:blipFill>
            <p:spPr>
              <a:xfrm>
                <a:off x="307249" y="561"/>
                <a:ext cx="813629" cy="2099285"/>
              </a:xfrm>
              <a:prstGeom prst="rect">
                <a:avLst/>
              </a:prstGeom>
            </p:spPr>
          </p:pic>
        </p:grpSp>
      </p:grpSp>
      <p:pic>
        <p:nvPicPr>
          <p:cNvPr id="9" name="AUDIO-2020-05-29-01-02-0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05433" y="5608607"/>
            <a:ext cx="609600" cy="609600"/>
          </a:xfrm>
          <a:prstGeom prst="rect">
            <a:avLst/>
          </a:prstGeom>
        </p:spPr>
      </p:pic>
      <p:sp>
        <p:nvSpPr>
          <p:cNvPr id="19" name="Rectangle 18">
            <a:extLst>
              <a:ext uri="{FF2B5EF4-FFF2-40B4-BE49-F238E27FC236}">
                <a16:creationId xmlns:a16="http://schemas.microsoft.com/office/drawing/2014/main" id="{10FDE826-D275-4C0F-A338-90A743AA115C}"/>
              </a:ext>
            </a:extLst>
          </p:cNvPr>
          <p:cNvSpPr/>
          <p:nvPr/>
        </p:nvSpPr>
        <p:spPr>
          <a:xfrm>
            <a:off x="130210" y="118514"/>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26" name="Group 25">
            <a:extLst>
              <a:ext uri="{FF2B5EF4-FFF2-40B4-BE49-F238E27FC236}">
                <a16:creationId xmlns:a16="http://schemas.microsoft.com/office/drawing/2014/main" id="{6EDFAF16-7211-456F-9164-5DC972654279}"/>
              </a:ext>
            </a:extLst>
          </p:cNvPr>
          <p:cNvGrpSpPr/>
          <p:nvPr/>
        </p:nvGrpSpPr>
        <p:grpSpPr>
          <a:xfrm>
            <a:off x="-44623" y="639793"/>
            <a:ext cx="2205852" cy="1859304"/>
            <a:chOff x="25675" y="1743886"/>
            <a:chExt cx="2925727" cy="1477520"/>
          </a:xfrm>
        </p:grpSpPr>
        <p:sp>
          <p:nvSpPr>
            <p:cNvPr id="27" name="Flowchart: Punched Tape 26">
              <a:extLst>
                <a:ext uri="{FF2B5EF4-FFF2-40B4-BE49-F238E27FC236}">
                  <a16:creationId xmlns:a16="http://schemas.microsoft.com/office/drawing/2014/main" id="{2E8FF2AC-BD5C-4190-9330-3341F2A7B70D}"/>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6</a:t>
              </a:r>
              <a:endParaRPr lang="en-GB" sz="3600" dirty="0"/>
            </a:p>
          </p:txBody>
        </p:sp>
        <p:pic>
          <p:nvPicPr>
            <p:cNvPr id="28" name="Picture 27">
              <a:extLst>
                <a:ext uri="{FF2B5EF4-FFF2-40B4-BE49-F238E27FC236}">
                  <a16:creationId xmlns:a16="http://schemas.microsoft.com/office/drawing/2014/main" id="{2D3AC375-EA5D-4B00-91C9-E23713C83BD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57"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80">
                                          <p:stCondLst>
                                            <p:cond delay="0"/>
                                          </p:stCondLst>
                                        </p:cTn>
                                        <p:tgtEl>
                                          <p:spTgt spid="20"/>
                                        </p:tgtEl>
                                      </p:cBhvr>
                                    </p:animEffect>
                                    <p:anim calcmode="lin" valueType="num">
                                      <p:cBhvr>
                                        <p:cTn id="9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7" dur="26">
                                          <p:stCondLst>
                                            <p:cond delay="650"/>
                                          </p:stCondLst>
                                        </p:cTn>
                                        <p:tgtEl>
                                          <p:spTgt spid="20"/>
                                        </p:tgtEl>
                                      </p:cBhvr>
                                      <p:to x="100000" y="60000"/>
                                    </p:animScale>
                                    <p:animScale>
                                      <p:cBhvr>
                                        <p:cTn id="98" dur="166" decel="50000">
                                          <p:stCondLst>
                                            <p:cond delay="676"/>
                                          </p:stCondLst>
                                        </p:cTn>
                                        <p:tgtEl>
                                          <p:spTgt spid="20"/>
                                        </p:tgtEl>
                                      </p:cBhvr>
                                      <p:to x="100000" y="100000"/>
                                    </p:animScale>
                                    <p:animScale>
                                      <p:cBhvr>
                                        <p:cTn id="99" dur="26">
                                          <p:stCondLst>
                                            <p:cond delay="1312"/>
                                          </p:stCondLst>
                                        </p:cTn>
                                        <p:tgtEl>
                                          <p:spTgt spid="20"/>
                                        </p:tgtEl>
                                      </p:cBhvr>
                                      <p:to x="100000" y="80000"/>
                                    </p:animScale>
                                    <p:animScale>
                                      <p:cBhvr>
                                        <p:cTn id="100" dur="166" decel="50000">
                                          <p:stCondLst>
                                            <p:cond delay="1338"/>
                                          </p:stCondLst>
                                        </p:cTn>
                                        <p:tgtEl>
                                          <p:spTgt spid="20"/>
                                        </p:tgtEl>
                                      </p:cBhvr>
                                      <p:to x="100000" y="100000"/>
                                    </p:animScale>
                                    <p:animScale>
                                      <p:cBhvr>
                                        <p:cTn id="101" dur="26">
                                          <p:stCondLst>
                                            <p:cond delay="1642"/>
                                          </p:stCondLst>
                                        </p:cTn>
                                        <p:tgtEl>
                                          <p:spTgt spid="20"/>
                                        </p:tgtEl>
                                      </p:cBhvr>
                                      <p:to x="100000" y="90000"/>
                                    </p:animScale>
                                    <p:animScale>
                                      <p:cBhvr>
                                        <p:cTn id="102" dur="166" decel="50000">
                                          <p:stCondLst>
                                            <p:cond delay="1668"/>
                                          </p:stCondLst>
                                        </p:cTn>
                                        <p:tgtEl>
                                          <p:spTgt spid="20"/>
                                        </p:tgtEl>
                                      </p:cBhvr>
                                      <p:to x="100000" y="100000"/>
                                    </p:animScale>
                                    <p:animScale>
                                      <p:cBhvr>
                                        <p:cTn id="103" dur="26">
                                          <p:stCondLst>
                                            <p:cond delay="1808"/>
                                          </p:stCondLst>
                                        </p:cTn>
                                        <p:tgtEl>
                                          <p:spTgt spid="20"/>
                                        </p:tgtEl>
                                      </p:cBhvr>
                                      <p:to x="100000" y="95000"/>
                                    </p:animScale>
                                    <p:animScale>
                                      <p:cBhvr>
                                        <p:cTn id="104" dur="166" decel="50000">
                                          <p:stCondLst>
                                            <p:cond delay="1834"/>
                                          </p:stCondLst>
                                        </p:cTn>
                                        <p:tgtEl>
                                          <p:spTgt spid="20"/>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80">
                                          <p:stCondLst>
                                            <p:cond delay="0"/>
                                          </p:stCondLst>
                                        </p:cTn>
                                        <p:tgtEl>
                                          <p:spTgt spid="8"/>
                                        </p:tgtEl>
                                      </p:cBhvr>
                                    </p:animEffect>
                                    <p:anim calcmode="lin" valueType="num">
                                      <p:cBhvr>
                                        <p:cTn id="10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3" dur="26">
                                          <p:stCondLst>
                                            <p:cond delay="650"/>
                                          </p:stCondLst>
                                        </p:cTn>
                                        <p:tgtEl>
                                          <p:spTgt spid="8"/>
                                        </p:tgtEl>
                                      </p:cBhvr>
                                      <p:to x="100000" y="60000"/>
                                    </p:animScale>
                                    <p:animScale>
                                      <p:cBhvr>
                                        <p:cTn id="114" dur="166" decel="50000">
                                          <p:stCondLst>
                                            <p:cond delay="676"/>
                                          </p:stCondLst>
                                        </p:cTn>
                                        <p:tgtEl>
                                          <p:spTgt spid="8"/>
                                        </p:tgtEl>
                                      </p:cBhvr>
                                      <p:to x="100000" y="100000"/>
                                    </p:animScale>
                                    <p:animScale>
                                      <p:cBhvr>
                                        <p:cTn id="115" dur="26">
                                          <p:stCondLst>
                                            <p:cond delay="1312"/>
                                          </p:stCondLst>
                                        </p:cTn>
                                        <p:tgtEl>
                                          <p:spTgt spid="8"/>
                                        </p:tgtEl>
                                      </p:cBhvr>
                                      <p:to x="100000" y="80000"/>
                                    </p:animScale>
                                    <p:animScale>
                                      <p:cBhvr>
                                        <p:cTn id="116" dur="166" decel="50000">
                                          <p:stCondLst>
                                            <p:cond delay="1338"/>
                                          </p:stCondLst>
                                        </p:cTn>
                                        <p:tgtEl>
                                          <p:spTgt spid="8"/>
                                        </p:tgtEl>
                                      </p:cBhvr>
                                      <p:to x="100000" y="100000"/>
                                    </p:animScale>
                                    <p:animScale>
                                      <p:cBhvr>
                                        <p:cTn id="117" dur="26">
                                          <p:stCondLst>
                                            <p:cond delay="1642"/>
                                          </p:stCondLst>
                                        </p:cTn>
                                        <p:tgtEl>
                                          <p:spTgt spid="8"/>
                                        </p:tgtEl>
                                      </p:cBhvr>
                                      <p:to x="100000" y="90000"/>
                                    </p:animScale>
                                    <p:animScale>
                                      <p:cBhvr>
                                        <p:cTn id="118" dur="166" decel="50000">
                                          <p:stCondLst>
                                            <p:cond delay="1668"/>
                                          </p:stCondLst>
                                        </p:cTn>
                                        <p:tgtEl>
                                          <p:spTgt spid="8"/>
                                        </p:tgtEl>
                                      </p:cBhvr>
                                      <p:to x="100000" y="100000"/>
                                    </p:animScale>
                                    <p:animScale>
                                      <p:cBhvr>
                                        <p:cTn id="119" dur="26">
                                          <p:stCondLst>
                                            <p:cond delay="1808"/>
                                          </p:stCondLst>
                                        </p:cTn>
                                        <p:tgtEl>
                                          <p:spTgt spid="8"/>
                                        </p:tgtEl>
                                      </p:cBhvr>
                                      <p:to x="100000" y="95000"/>
                                    </p:animScale>
                                    <p:animScale>
                                      <p:cBhvr>
                                        <p:cTn id="120" dur="166" decel="50000">
                                          <p:stCondLst>
                                            <p:cond delay="1834"/>
                                          </p:stCondLst>
                                        </p:cTn>
                                        <p:tgtEl>
                                          <p:spTgt spid="8"/>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down)">
                                      <p:cBhvr>
                                        <p:cTn id="123" dur="580">
                                          <p:stCondLst>
                                            <p:cond delay="0"/>
                                          </p:stCondLst>
                                        </p:cTn>
                                        <p:tgtEl>
                                          <p:spTgt spid="21"/>
                                        </p:tgtEl>
                                      </p:cBhvr>
                                    </p:animEffect>
                                    <p:anim calcmode="lin" valueType="num">
                                      <p:cBhvr>
                                        <p:cTn id="1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9" dur="26">
                                          <p:stCondLst>
                                            <p:cond delay="650"/>
                                          </p:stCondLst>
                                        </p:cTn>
                                        <p:tgtEl>
                                          <p:spTgt spid="21"/>
                                        </p:tgtEl>
                                      </p:cBhvr>
                                      <p:to x="100000" y="60000"/>
                                    </p:animScale>
                                    <p:animScale>
                                      <p:cBhvr>
                                        <p:cTn id="130" dur="166" decel="50000">
                                          <p:stCondLst>
                                            <p:cond delay="676"/>
                                          </p:stCondLst>
                                        </p:cTn>
                                        <p:tgtEl>
                                          <p:spTgt spid="21"/>
                                        </p:tgtEl>
                                      </p:cBhvr>
                                      <p:to x="100000" y="100000"/>
                                    </p:animScale>
                                    <p:animScale>
                                      <p:cBhvr>
                                        <p:cTn id="131" dur="26">
                                          <p:stCondLst>
                                            <p:cond delay="1312"/>
                                          </p:stCondLst>
                                        </p:cTn>
                                        <p:tgtEl>
                                          <p:spTgt spid="21"/>
                                        </p:tgtEl>
                                      </p:cBhvr>
                                      <p:to x="100000" y="80000"/>
                                    </p:animScale>
                                    <p:animScale>
                                      <p:cBhvr>
                                        <p:cTn id="132" dur="166" decel="50000">
                                          <p:stCondLst>
                                            <p:cond delay="1338"/>
                                          </p:stCondLst>
                                        </p:cTn>
                                        <p:tgtEl>
                                          <p:spTgt spid="21"/>
                                        </p:tgtEl>
                                      </p:cBhvr>
                                      <p:to x="100000" y="100000"/>
                                    </p:animScale>
                                    <p:animScale>
                                      <p:cBhvr>
                                        <p:cTn id="133" dur="26">
                                          <p:stCondLst>
                                            <p:cond delay="1642"/>
                                          </p:stCondLst>
                                        </p:cTn>
                                        <p:tgtEl>
                                          <p:spTgt spid="21"/>
                                        </p:tgtEl>
                                      </p:cBhvr>
                                      <p:to x="100000" y="90000"/>
                                    </p:animScale>
                                    <p:animScale>
                                      <p:cBhvr>
                                        <p:cTn id="134" dur="166" decel="50000">
                                          <p:stCondLst>
                                            <p:cond delay="1668"/>
                                          </p:stCondLst>
                                        </p:cTn>
                                        <p:tgtEl>
                                          <p:spTgt spid="21"/>
                                        </p:tgtEl>
                                      </p:cBhvr>
                                      <p:to x="100000" y="100000"/>
                                    </p:animScale>
                                    <p:animScale>
                                      <p:cBhvr>
                                        <p:cTn id="135" dur="26">
                                          <p:stCondLst>
                                            <p:cond delay="1808"/>
                                          </p:stCondLst>
                                        </p:cTn>
                                        <p:tgtEl>
                                          <p:spTgt spid="21"/>
                                        </p:tgtEl>
                                      </p:cBhvr>
                                      <p:to x="100000" y="95000"/>
                                    </p:animScale>
                                    <p:animScale>
                                      <p:cBhvr>
                                        <p:cTn id="136" dur="166" decel="50000">
                                          <p:stCondLst>
                                            <p:cond delay="1834"/>
                                          </p:stCondLst>
                                        </p:cTn>
                                        <p:tgtEl>
                                          <p:spTgt spid="2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1000"/>
                                        <p:tgtEl>
                                          <p:spTgt spid="22"/>
                                        </p:tgtEl>
                                      </p:cBhvr>
                                    </p:animEffect>
                                    <p:anim calcmode="lin" valueType="num">
                                      <p:cBhvr>
                                        <p:cTn id="142" dur="1000" fill="hold"/>
                                        <p:tgtEl>
                                          <p:spTgt spid="22"/>
                                        </p:tgtEl>
                                        <p:attrNameLst>
                                          <p:attrName>ppt_x</p:attrName>
                                        </p:attrNameLst>
                                      </p:cBhvr>
                                      <p:tavLst>
                                        <p:tav tm="0">
                                          <p:val>
                                            <p:strVal val="#ppt_x"/>
                                          </p:val>
                                        </p:tav>
                                        <p:tav tm="100000">
                                          <p:val>
                                            <p:strVal val="#ppt_x"/>
                                          </p:val>
                                        </p:tav>
                                      </p:tavLst>
                                    </p:anim>
                                    <p:anim calcmode="lin" valueType="num">
                                      <p:cBhvr>
                                        <p:cTn id="1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23"/>
                                        </p:tgtEl>
                                        <p:attrNameLst>
                                          <p:attrName>style.visibility</p:attrName>
                                        </p:attrNameLst>
                                      </p:cBhvr>
                                      <p:to>
                                        <p:strVal val="visible"/>
                                      </p:to>
                                    </p:set>
                                    <p:animEffect transition="in" filter="fade">
                                      <p:cBhvr>
                                        <p:cTn id="148" dur="1000"/>
                                        <p:tgtEl>
                                          <p:spTgt spid="23"/>
                                        </p:tgtEl>
                                      </p:cBhvr>
                                    </p:animEffect>
                                    <p:anim calcmode="lin" valueType="num">
                                      <p:cBhvr>
                                        <p:cTn id="149" dur="1000" fill="hold"/>
                                        <p:tgtEl>
                                          <p:spTgt spid="23"/>
                                        </p:tgtEl>
                                        <p:attrNameLst>
                                          <p:attrName>ppt_x</p:attrName>
                                        </p:attrNameLst>
                                      </p:cBhvr>
                                      <p:tavLst>
                                        <p:tav tm="0">
                                          <p:val>
                                            <p:strVal val="#ppt_x"/>
                                          </p:val>
                                        </p:tav>
                                        <p:tav tm="100000">
                                          <p:val>
                                            <p:strVal val="#ppt_x"/>
                                          </p:val>
                                        </p:tav>
                                      </p:tavLst>
                                    </p:anim>
                                    <p:anim calcmode="lin" valueType="num">
                                      <p:cBhvr>
                                        <p:cTn id="1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fade">
                                      <p:cBhvr>
                                        <p:cTn id="155" dur="1000"/>
                                        <p:tgtEl>
                                          <p:spTgt spid="24"/>
                                        </p:tgtEl>
                                      </p:cBhvr>
                                    </p:animEffect>
                                    <p:anim calcmode="lin" valueType="num">
                                      <p:cBhvr>
                                        <p:cTn id="156" dur="1000" fill="hold"/>
                                        <p:tgtEl>
                                          <p:spTgt spid="24"/>
                                        </p:tgtEl>
                                        <p:attrNameLst>
                                          <p:attrName>ppt_x</p:attrName>
                                        </p:attrNameLst>
                                      </p:cBhvr>
                                      <p:tavLst>
                                        <p:tav tm="0">
                                          <p:val>
                                            <p:strVal val="#ppt_x"/>
                                          </p:val>
                                        </p:tav>
                                        <p:tav tm="100000">
                                          <p:val>
                                            <p:strVal val="#ppt_x"/>
                                          </p:val>
                                        </p:tav>
                                      </p:tavLst>
                                    </p:anim>
                                    <p:anim calcmode="lin" valueType="num">
                                      <p:cBhvr>
                                        <p:cTn id="1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fade">
                                      <p:cBhvr>
                                        <p:cTn id="162" dur="1000"/>
                                        <p:tgtEl>
                                          <p:spTgt spid="25"/>
                                        </p:tgtEl>
                                      </p:cBhvr>
                                    </p:animEffect>
                                    <p:anim calcmode="lin" valueType="num">
                                      <p:cBhvr>
                                        <p:cTn id="163" dur="1000" fill="hold"/>
                                        <p:tgtEl>
                                          <p:spTgt spid="25"/>
                                        </p:tgtEl>
                                        <p:attrNameLst>
                                          <p:attrName>ppt_x</p:attrName>
                                        </p:attrNameLst>
                                      </p:cBhvr>
                                      <p:tavLst>
                                        <p:tav tm="0">
                                          <p:val>
                                            <p:strVal val="#ppt_x"/>
                                          </p:val>
                                        </p:tav>
                                        <p:tav tm="100000">
                                          <p:val>
                                            <p:strVal val="#ppt_x"/>
                                          </p:val>
                                        </p:tav>
                                      </p:tavLst>
                                    </p:anim>
                                    <p:anim calcmode="lin" valueType="num">
                                      <p:cBhvr>
                                        <p:cTn id="1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5" fill="hold" display="0">
                  <p:stCondLst>
                    <p:cond delay="indefinite"/>
                  </p:stCondLst>
                  <p:endCondLst>
                    <p:cond evt="onStopAudio" delay="0">
                      <p:tgtEl>
                        <p:sldTgt/>
                      </p:tgtEl>
                    </p:cond>
                  </p:endCondLst>
                </p:cTn>
                <p:tgtEl>
                  <p:spTgt spid="9"/>
                </p:tgtEl>
              </p:cMediaNode>
            </p:audio>
          </p:childTnLst>
        </p:cTn>
      </p:par>
    </p:tnLst>
    <p:bldLst>
      <p:bldP spid="2" grpId="0"/>
      <p:bldP spid="17" grpId="0"/>
      <p:bldP spid="12" grpId="0"/>
      <p:bldP spid="13" grpId="0"/>
      <p:bldP spid="14" grpId="0"/>
      <p:bldP spid="20" grpId="0"/>
      <p:bldP spid="21" grpId="0"/>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2D69C1-5543-410A-A855-D0E797C553B0}"/>
              </a:ext>
            </a:extLst>
          </p:cNvPr>
          <p:cNvSpPr txBox="1"/>
          <p:nvPr/>
        </p:nvSpPr>
        <p:spPr>
          <a:xfrm>
            <a:off x="1443723" y="260266"/>
            <a:ext cx="10105072" cy="707886"/>
          </a:xfrm>
          <a:prstGeom prst="rect">
            <a:avLst/>
          </a:prstGeom>
          <a:noFill/>
        </p:spPr>
        <p:txBody>
          <a:bodyPr wrap="square" rtlCol="0">
            <a:spAutoFit/>
          </a:bodyPr>
          <a:lstStyle/>
          <a:p>
            <a:pPr algn="r"/>
            <a:r>
              <a:rPr lang="ar-BH" sz="4000" b="1" dirty="0">
                <a:solidFill>
                  <a:srgbClr val="FF0000"/>
                </a:solidFill>
              </a:rPr>
              <a:t>ماذا أَعْجَبَكَ مِنْ تَصَرُّفاتِ هِنْدٍ ، وَلِماذا ؟ </a:t>
            </a:r>
            <a:endParaRPr lang="en-US" sz="4000" b="1" dirty="0">
              <a:solidFill>
                <a:srgbClr val="FF0000"/>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643429" y="1001367"/>
            <a:ext cx="10949334" cy="1754326"/>
          </a:xfrm>
          <a:prstGeom prst="rect">
            <a:avLst/>
          </a:prstGeom>
          <a:noFill/>
        </p:spPr>
        <p:txBody>
          <a:bodyPr wrap="square" rtlCol="0">
            <a:spAutoFit/>
          </a:bodyPr>
          <a:lstStyle/>
          <a:p>
            <a:pPr algn="just" rtl="1"/>
            <a:r>
              <a:rPr lang="ar-BH" sz="3600" dirty="0">
                <a:solidFill>
                  <a:schemeClr val="accent2">
                    <a:lumMod val="50000"/>
                  </a:schemeClr>
                </a:solidFill>
              </a:rPr>
              <a:t>أَعْجَبَني مِنْ تَصَرَّفاتِ هِنْدٍ عِنْدَما ساعَدَتْ أَمَّها فِي تَنْظيفِ الْمَطْبَخِ وِتَنْظيفِ غُرْفَتِها؛ لَأَنَّها مِنَ الأُمورِ الْواجِبَةِ عَلَى الأَبْناءِ مُساعَدَةُ الْوالِدينِ وَبِالأَخَّصِ الأُمّ لأَنَّ الرَّسولَ أَوْصى عَليَّها فِي الْحَديثِ أَكْثَرَ مِنَ الأَبِ.  </a:t>
            </a:r>
            <a:endParaRPr lang="en-US" sz="3600" dirty="0">
              <a:solidFill>
                <a:schemeClr val="accent2">
                  <a:lumMod val="50000"/>
                </a:schemeClr>
              </a:solidFill>
            </a:endParaRPr>
          </a:p>
        </p:txBody>
      </p:sp>
      <p:sp>
        <p:nvSpPr>
          <p:cNvPr id="7" name="مربع نص 1"/>
          <p:cNvSpPr txBox="1"/>
          <p:nvPr/>
        </p:nvSpPr>
        <p:spPr>
          <a:xfrm>
            <a:off x="1076910" y="3082234"/>
            <a:ext cx="10648198" cy="707886"/>
          </a:xfrm>
          <a:prstGeom prst="rect">
            <a:avLst/>
          </a:prstGeom>
          <a:noFill/>
        </p:spPr>
        <p:txBody>
          <a:bodyPr wrap="square" rtlCol="0">
            <a:spAutoFit/>
          </a:bodyPr>
          <a:lstStyle/>
          <a:p>
            <a:pPr algn="r"/>
            <a:r>
              <a:rPr lang="ar-BH" sz="4000" b="1" dirty="0">
                <a:solidFill>
                  <a:srgbClr val="FF0000"/>
                </a:solidFill>
              </a:rPr>
              <a:t>أَبْحَثُ فِي النَّصِّ عَما يَأْتي:</a:t>
            </a:r>
            <a:endParaRPr lang="en-US" sz="4000" b="1" dirty="0">
              <a:solidFill>
                <a:srgbClr val="FF0000"/>
              </a:solidFill>
            </a:endParaRPr>
          </a:p>
        </p:txBody>
      </p:sp>
      <p:sp>
        <p:nvSpPr>
          <p:cNvPr id="9" name="TextBox 8">
            <a:extLst>
              <a:ext uri="{FF2B5EF4-FFF2-40B4-BE49-F238E27FC236}">
                <a16:creationId xmlns:a16="http://schemas.microsoft.com/office/drawing/2014/main" id="{2E2D69C1-5543-410A-A855-D0E797C553B0}"/>
              </a:ext>
            </a:extLst>
          </p:cNvPr>
          <p:cNvSpPr txBox="1"/>
          <p:nvPr/>
        </p:nvSpPr>
        <p:spPr>
          <a:xfrm>
            <a:off x="7614132" y="3766512"/>
            <a:ext cx="4087062" cy="646331"/>
          </a:xfrm>
          <a:prstGeom prst="rect">
            <a:avLst/>
          </a:prstGeom>
          <a:noFill/>
        </p:spPr>
        <p:txBody>
          <a:bodyPr wrap="square" rtlCol="0">
            <a:spAutoFit/>
          </a:bodyPr>
          <a:lstStyle/>
          <a:p>
            <a:pPr algn="just" rtl="1"/>
            <a:r>
              <a:rPr lang="ar-BH" sz="3600" dirty="0">
                <a:solidFill>
                  <a:schemeClr val="accent1">
                    <a:lumMod val="50000"/>
                  </a:schemeClr>
                </a:solidFill>
              </a:rPr>
              <a:t>أ. مَعْنى كَلِمَةِ ( حاوَلَتْ ).</a:t>
            </a:r>
            <a:endParaRPr lang="en-US" sz="3600" dirty="0">
              <a:solidFill>
                <a:schemeClr val="accent1">
                  <a:lumMod val="50000"/>
                </a:schemeClr>
              </a:solidFill>
            </a:endParaRPr>
          </a:p>
        </p:txBody>
      </p:sp>
      <p:pic>
        <p:nvPicPr>
          <p:cNvPr id="2" name="Picture 1">
            <a:extLst>
              <a:ext uri="{FF2B5EF4-FFF2-40B4-BE49-F238E27FC236}">
                <a16:creationId xmlns:a16="http://schemas.microsoft.com/office/drawing/2014/main" id="{476BE0C6-ED14-42EF-8F9A-406E59A2DDC1}"/>
              </a:ext>
            </a:extLst>
          </p:cNvPr>
          <p:cNvPicPr>
            <a:picLocks noChangeAspect="1"/>
          </p:cNvPicPr>
          <p:nvPr/>
        </p:nvPicPr>
        <p:blipFill rotWithShape="1">
          <a:blip r:embed="rId6" cstate="print"/>
          <a:srcRect l="40000" t="29104" r="39032" b="21147"/>
          <a:stretch/>
        </p:blipFill>
        <p:spPr>
          <a:xfrm>
            <a:off x="1151150" y="2920195"/>
            <a:ext cx="2375822" cy="3170809"/>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B98E8E84-8239-4B00-9DDC-E806574A9DFC}"/>
              </a:ext>
            </a:extLst>
          </p:cNvPr>
          <p:cNvSpPr/>
          <p:nvPr/>
        </p:nvSpPr>
        <p:spPr>
          <a:xfrm>
            <a:off x="8315579" y="4680155"/>
            <a:ext cx="3277184" cy="12388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B3585C28-EA09-4D9D-9DB4-9916B8B9E3D7}"/>
              </a:ext>
            </a:extLst>
          </p:cNvPr>
          <p:cNvSpPr/>
          <p:nvPr/>
        </p:nvSpPr>
        <p:spPr>
          <a:xfrm>
            <a:off x="9155491" y="4827874"/>
            <a:ext cx="1484702" cy="923330"/>
          </a:xfrm>
          <a:prstGeom prst="rect">
            <a:avLst/>
          </a:prstGeom>
          <a:noFill/>
        </p:spPr>
        <p:txBody>
          <a:bodyPr wrap="none" lIns="91440" tIns="45720" rIns="91440" bIns="45720">
            <a:spAutoFit/>
          </a:bodyPr>
          <a:lstStyle/>
          <a:p>
            <a:pPr algn="ctr"/>
            <a:r>
              <a:rPr lang="ar-BH"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جَرَّبَتْ</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AUDIO-2020-05-29-01-09-0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9630" y="6248400"/>
            <a:ext cx="609600" cy="609600"/>
          </a:xfrm>
          <a:prstGeom prst="rect">
            <a:avLst/>
          </a:prstGeom>
        </p:spPr>
      </p:pic>
      <p:sp>
        <p:nvSpPr>
          <p:cNvPr id="11" name="Rectangle 10">
            <a:extLst>
              <a:ext uri="{FF2B5EF4-FFF2-40B4-BE49-F238E27FC236}">
                <a16:creationId xmlns:a16="http://schemas.microsoft.com/office/drawing/2014/main" id="{2966C888-9202-4E9D-B1BD-7BE417E59C5C}"/>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1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80">
                                          <p:stCondLst>
                                            <p:cond delay="0"/>
                                          </p:stCondLst>
                                        </p:cTn>
                                        <p:tgtEl>
                                          <p:spTgt spid="3"/>
                                        </p:tgtEl>
                                      </p:cBhvr>
                                    </p:animEffect>
                                    <p:anim calcmode="lin" valueType="num">
                                      <p:cBhvr>
                                        <p:cTn id="7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gtEl>
                                      </p:cBhvr>
                                      <p:to x="100000" y="60000"/>
                                    </p:animScale>
                                    <p:animScale>
                                      <p:cBhvr>
                                        <p:cTn id="82" dur="166" decel="50000">
                                          <p:stCondLst>
                                            <p:cond delay="676"/>
                                          </p:stCondLst>
                                        </p:cTn>
                                        <p:tgtEl>
                                          <p:spTgt spid="3"/>
                                        </p:tgtEl>
                                      </p:cBhvr>
                                      <p:to x="100000" y="100000"/>
                                    </p:animScale>
                                    <p:animScale>
                                      <p:cBhvr>
                                        <p:cTn id="83" dur="26">
                                          <p:stCondLst>
                                            <p:cond delay="1312"/>
                                          </p:stCondLst>
                                        </p:cTn>
                                        <p:tgtEl>
                                          <p:spTgt spid="3"/>
                                        </p:tgtEl>
                                      </p:cBhvr>
                                      <p:to x="100000" y="80000"/>
                                    </p:animScale>
                                    <p:animScale>
                                      <p:cBhvr>
                                        <p:cTn id="84" dur="166" decel="50000">
                                          <p:stCondLst>
                                            <p:cond delay="1338"/>
                                          </p:stCondLst>
                                        </p:cTn>
                                        <p:tgtEl>
                                          <p:spTgt spid="3"/>
                                        </p:tgtEl>
                                      </p:cBhvr>
                                      <p:to x="100000" y="100000"/>
                                    </p:animScale>
                                    <p:animScale>
                                      <p:cBhvr>
                                        <p:cTn id="85" dur="26">
                                          <p:stCondLst>
                                            <p:cond delay="1642"/>
                                          </p:stCondLst>
                                        </p:cTn>
                                        <p:tgtEl>
                                          <p:spTgt spid="3"/>
                                        </p:tgtEl>
                                      </p:cBhvr>
                                      <p:to x="100000" y="90000"/>
                                    </p:animScale>
                                    <p:animScale>
                                      <p:cBhvr>
                                        <p:cTn id="86" dur="166" decel="50000">
                                          <p:stCondLst>
                                            <p:cond delay="1668"/>
                                          </p:stCondLst>
                                        </p:cTn>
                                        <p:tgtEl>
                                          <p:spTgt spid="3"/>
                                        </p:tgtEl>
                                      </p:cBhvr>
                                      <p:to x="100000" y="100000"/>
                                    </p:animScale>
                                    <p:animScale>
                                      <p:cBhvr>
                                        <p:cTn id="87" dur="26">
                                          <p:stCondLst>
                                            <p:cond delay="1808"/>
                                          </p:stCondLst>
                                        </p:cTn>
                                        <p:tgtEl>
                                          <p:spTgt spid="3"/>
                                        </p:tgtEl>
                                      </p:cBhvr>
                                      <p:to x="100000" y="95000"/>
                                    </p:animScale>
                                    <p:animScale>
                                      <p:cBhvr>
                                        <p:cTn id="88" dur="166" decel="50000">
                                          <p:stCondLst>
                                            <p:cond delay="1834"/>
                                          </p:stCondLst>
                                        </p:cTn>
                                        <p:tgtEl>
                                          <p:spTgt spid="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randombar(horizontal)">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randombar(horizontal)">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9" fill="hold" display="0">
                  <p:stCondLst>
                    <p:cond delay="indefinite"/>
                  </p:stCondLst>
                  <p:endCondLst>
                    <p:cond evt="onStopAudio" delay="0">
                      <p:tgtEl>
                        <p:sldTgt/>
                      </p:tgtEl>
                    </p:cond>
                  </p:endCondLst>
                </p:cTn>
                <p:tgtEl>
                  <p:spTgt spid="10"/>
                </p:tgtEl>
              </p:cMediaNode>
            </p:audio>
          </p:childTnLst>
        </p:cTn>
      </p:par>
    </p:tnLst>
    <p:bldLst>
      <p:bldP spid="8" grpId="0"/>
      <p:bldP spid="14" grpId="0"/>
      <p:bldP spid="7" grpId="0"/>
      <p:bldP spid="9"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2D69C1-5543-410A-A855-D0E797C553B0}"/>
              </a:ext>
            </a:extLst>
          </p:cNvPr>
          <p:cNvSpPr txBox="1"/>
          <p:nvPr/>
        </p:nvSpPr>
        <p:spPr>
          <a:xfrm>
            <a:off x="2039165" y="556144"/>
            <a:ext cx="10105072" cy="646331"/>
          </a:xfrm>
          <a:prstGeom prst="rect">
            <a:avLst/>
          </a:prstGeom>
          <a:noFill/>
        </p:spPr>
        <p:txBody>
          <a:bodyPr wrap="square" rtlCol="0">
            <a:spAutoFit/>
          </a:bodyPr>
          <a:lstStyle/>
          <a:p>
            <a:pPr algn="just" rtl="1"/>
            <a:r>
              <a:rPr lang="ar-BH" sz="3600" dirty="0">
                <a:solidFill>
                  <a:schemeClr val="accent1">
                    <a:lumMod val="50000"/>
                  </a:schemeClr>
                </a:solidFill>
              </a:rPr>
              <a:t>أَبْحَثُ عَنْ كَلِمَتيّن تَحْمِلان الْمَعْنى نَفْسَهُ فِي الفِقْرَةِ الثَّالِثَةِ:</a:t>
            </a:r>
            <a:endParaRPr lang="en-US" sz="3600" dirty="0">
              <a:solidFill>
                <a:schemeClr val="accent1">
                  <a:lumMod val="50000"/>
                </a:schemeClr>
              </a:solidFill>
            </a:endParaRPr>
          </a:p>
        </p:txBody>
      </p:sp>
      <p:sp>
        <p:nvSpPr>
          <p:cNvPr id="9" name="TextBox 8">
            <a:extLst>
              <a:ext uri="{FF2B5EF4-FFF2-40B4-BE49-F238E27FC236}">
                <a16:creationId xmlns:a16="http://schemas.microsoft.com/office/drawing/2014/main" id="{2E2D69C1-5543-410A-A855-D0E797C553B0}"/>
              </a:ext>
            </a:extLst>
          </p:cNvPr>
          <p:cNvSpPr txBox="1"/>
          <p:nvPr/>
        </p:nvSpPr>
        <p:spPr>
          <a:xfrm>
            <a:off x="2039165" y="3374139"/>
            <a:ext cx="10087812" cy="646331"/>
          </a:xfrm>
          <a:prstGeom prst="rect">
            <a:avLst/>
          </a:prstGeom>
          <a:noFill/>
        </p:spPr>
        <p:txBody>
          <a:bodyPr wrap="square" rtlCol="0">
            <a:spAutoFit/>
          </a:bodyPr>
          <a:lstStyle/>
          <a:p>
            <a:pPr algn="just" rtl="1"/>
            <a:r>
              <a:rPr lang="ar-BH" sz="3600" dirty="0">
                <a:solidFill>
                  <a:schemeClr val="accent1">
                    <a:lumMod val="50000"/>
                  </a:schemeClr>
                </a:solidFill>
              </a:rPr>
              <a:t>الْجُمْلَةُ الَّتي تُبَيّنُ إِعْجابَ الْوالِدِ بِإبْنَتِهِ هِنْدَ: </a:t>
            </a:r>
            <a:endParaRPr lang="en-US" sz="3600" dirty="0">
              <a:solidFill>
                <a:schemeClr val="accent1">
                  <a:lumMod val="50000"/>
                </a:schemeClr>
              </a:solidFill>
            </a:endParaRPr>
          </a:p>
        </p:txBody>
      </p:sp>
      <p:sp>
        <p:nvSpPr>
          <p:cNvPr id="10" name="TextBox 9">
            <a:extLst>
              <a:ext uri="{FF2B5EF4-FFF2-40B4-BE49-F238E27FC236}">
                <a16:creationId xmlns:a16="http://schemas.microsoft.com/office/drawing/2014/main" id="{92F91755-D878-45BE-9F1B-07BB55F65024}"/>
              </a:ext>
            </a:extLst>
          </p:cNvPr>
          <p:cNvSpPr txBox="1"/>
          <p:nvPr/>
        </p:nvSpPr>
        <p:spPr>
          <a:xfrm>
            <a:off x="1352551" y="4042947"/>
            <a:ext cx="10310320" cy="1200329"/>
          </a:xfrm>
          <a:prstGeom prst="rect">
            <a:avLst/>
          </a:prstGeom>
          <a:noFill/>
        </p:spPr>
        <p:txBody>
          <a:bodyPr wrap="square" rtlCol="0">
            <a:spAutoFit/>
          </a:bodyPr>
          <a:lstStyle/>
          <a:p>
            <a:pPr algn="just" rtl="1"/>
            <a:r>
              <a:rPr lang="ar-BH" sz="3600" dirty="0">
                <a:solidFill>
                  <a:schemeClr val="accent2">
                    <a:lumMod val="50000"/>
                  </a:schemeClr>
                </a:solidFill>
              </a:rPr>
              <a:t>هِنْدُ الصَّغيرَةُ كَبُرَتْ فِعْلاً فَهي تُساعِدُ وَالِدَتَها عَلى إِنْجازِ كَثيرٍ مِنَ أَعْمالِها. </a:t>
            </a:r>
          </a:p>
        </p:txBody>
      </p:sp>
      <p:sp>
        <p:nvSpPr>
          <p:cNvPr id="2" name="Oval 1">
            <a:extLst>
              <a:ext uri="{FF2B5EF4-FFF2-40B4-BE49-F238E27FC236}">
                <a16:creationId xmlns:a16="http://schemas.microsoft.com/office/drawing/2014/main" id="{FFC785E6-4397-415E-A408-708CE29DE10A}"/>
              </a:ext>
            </a:extLst>
          </p:cNvPr>
          <p:cNvSpPr/>
          <p:nvPr/>
        </p:nvSpPr>
        <p:spPr>
          <a:xfrm>
            <a:off x="2664542" y="1319587"/>
            <a:ext cx="3067664" cy="147483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7AB6318-450B-47EB-B10E-A3978323FF74}"/>
              </a:ext>
            </a:extLst>
          </p:cNvPr>
          <p:cNvSpPr/>
          <p:nvPr/>
        </p:nvSpPr>
        <p:spPr>
          <a:xfrm>
            <a:off x="6169742" y="1342064"/>
            <a:ext cx="3067664" cy="147483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a:extLst>
              <a:ext uri="{FF2B5EF4-FFF2-40B4-BE49-F238E27FC236}">
                <a16:creationId xmlns:a16="http://schemas.microsoft.com/office/drawing/2014/main" id="{78877AB6-35D5-4C81-BB81-AC3E58C22041}"/>
              </a:ext>
            </a:extLst>
          </p:cNvPr>
          <p:cNvSpPr/>
          <p:nvPr/>
        </p:nvSpPr>
        <p:spPr>
          <a:xfrm>
            <a:off x="7017328" y="1550684"/>
            <a:ext cx="1372492" cy="923330"/>
          </a:xfrm>
          <a:prstGeom prst="rect">
            <a:avLst/>
          </a:prstGeom>
          <a:noFill/>
        </p:spPr>
        <p:txBody>
          <a:bodyPr wrap="none" lIns="91440" tIns="45720" rIns="91440" bIns="45720">
            <a:spAutoFit/>
          </a:bodyPr>
          <a:lstStyle/>
          <a:p>
            <a:pPr algn="ctr"/>
            <a:r>
              <a:rPr lang="ar-BH" sz="5400" b="1" cap="none" spc="0" dirty="0">
                <a:ln w="6600">
                  <a:solidFill>
                    <a:schemeClr val="accent2"/>
                  </a:solidFill>
                  <a:prstDash val="solid"/>
                </a:ln>
                <a:solidFill>
                  <a:srgbClr val="FFFFFF"/>
                </a:solidFill>
                <a:effectLst>
                  <a:outerShdw dist="38100" dir="2700000" algn="tl" rotWithShape="0">
                    <a:schemeClr val="accent2"/>
                  </a:outerShdw>
                </a:effectLst>
              </a:rPr>
              <a:t>كَبُرَتْ</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2F0321BB-65E0-4A35-A759-28368C58B75B}"/>
              </a:ext>
            </a:extLst>
          </p:cNvPr>
          <p:cNvSpPr/>
          <p:nvPr/>
        </p:nvSpPr>
        <p:spPr>
          <a:xfrm>
            <a:off x="3524952" y="1561999"/>
            <a:ext cx="1346844" cy="923330"/>
          </a:xfrm>
          <a:prstGeom prst="rect">
            <a:avLst/>
          </a:prstGeom>
          <a:noFill/>
        </p:spPr>
        <p:txBody>
          <a:bodyPr wrap="none" lIns="91440" tIns="45720" rIns="91440" bIns="45720">
            <a:spAutoFit/>
          </a:bodyPr>
          <a:lstStyle/>
          <a:p>
            <a:pPr algn="ctr"/>
            <a:r>
              <a:rPr lang="ar-BH" sz="5400" b="1" cap="none" spc="0" dirty="0">
                <a:ln w="6600">
                  <a:solidFill>
                    <a:schemeClr val="accent2"/>
                  </a:solidFill>
                  <a:prstDash val="solid"/>
                </a:ln>
                <a:solidFill>
                  <a:srgbClr val="FFFFFF"/>
                </a:solidFill>
                <a:effectLst>
                  <a:outerShdw dist="38100" dir="2700000" algn="tl" rotWithShape="0">
                    <a:schemeClr val="accent2"/>
                  </a:outerShdw>
                </a:effectLst>
              </a:rPr>
              <a:t>كَبيرَةٌ</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AUDIO-2020-05-29-01-10-1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4315" y="5624534"/>
            <a:ext cx="609600" cy="609600"/>
          </a:xfrm>
          <a:prstGeom prst="rect">
            <a:avLst/>
          </a:prstGeom>
        </p:spPr>
      </p:pic>
      <p:sp>
        <p:nvSpPr>
          <p:cNvPr id="12" name="Rectangle 11">
            <a:extLst>
              <a:ext uri="{FF2B5EF4-FFF2-40B4-BE49-F238E27FC236}">
                <a16:creationId xmlns:a16="http://schemas.microsoft.com/office/drawing/2014/main" id="{EDA23CF8-086D-421B-BE31-47D488595CA6}"/>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4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randombar(horizont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4"/>
                </p:tgtEl>
              </p:cMediaNode>
            </p:audio>
          </p:childTnLst>
        </p:cTn>
      </p:par>
    </p:tnLst>
    <p:bldLst>
      <p:bldP spid="8" grpId="0"/>
      <p:bldP spid="9" grpId="0"/>
      <p:bldP spid="10" grpId="0"/>
      <p:bldP spid="2" grpId="0" animBg="1"/>
      <p:bldP spid="7" grpId="0" animBg="1"/>
      <p:bldP spid="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2D69C1-5543-410A-A855-D0E797C553B0}"/>
              </a:ext>
            </a:extLst>
          </p:cNvPr>
          <p:cNvSpPr txBox="1"/>
          <p:nvPr/>
        </p:nvSpPr>
        <p:spPr>
          <a:xfrm>
            <a:off x="1943142" y="757330"/>
            <a:ext cx="10105072" cy="646331"/>
          </a:xfrm>
          <a:prstGeom prst="rect">
            <a:avLst/>
          </a:prstGeom>
          <a:noFill/>
        </p:spPr>
        <p:txBody>
          <a:bodyPr wrap="square" rtlCol="0">
            <a:spAutoFit/>
          </a:bodyPr>
          <a:lstStyle/>
          <a:p>
            <a:pPr algn="just" rtl="1"/>
            <a:r>
              <a:rPr lang="ar-BH" sz="3600" dirty="0">
                <a:solidFill>
                  <a:schemeClr val="accent1">
                    <a:lumMod val="50000"/>
                  </a:schemeClr>
                </a:solidFill>
              </a:rPr>
              <a:t>أَكْتُبُ ضِدَّ الْكَلِماتِ الْمَكْتوبَةِ بِاللَّوْنِ الأَحْمَرِ فِي الْجُمَلِ الآتِيَةِ:</a:t>
            </a:r>
            <a:endParaRPr lang="en-US" sz="3600" dirty="0">
              <a:solidFill>
                <a:schemeClr val="accent1">
                  <a:lumMod val="50000"/>
                </a:schemeClr>
              </a:solidFill>
            </a:endParaRPr>
          </a:p>
        </p:txBody>
      </p:sp>
      <p:sp>
        <p:nvSpPr>
          <p:cNvPr id="15" name="TextBox 14">
            <a:extLst>
              <a:ext uri="{FF2B5EF4-FFF2-40B4-BE49-F238E27FC236}">
                <a16:creationId xmlns:a16="http://schemas.microsoft.com/office/drawing/2014/main" id="{92F91755-D878-45BE-9F1B-07BB55F65024}"/>
              </a:ext>
            </a:extLst>
          </p:cNvPr>
          <p:cNvSpPr txBox="1"/>
          <p:nvPr/>
        </p:nvSpPr>
        <p:spPr>
          <a:xfrm>
            <a:off x="5334001" y="1909347"/>
            <a:ext cx="6252670" cy="646331"/>
          </a:xfrm>
          <a:prstGeom prst="rect">
            <a:avLst/>
          </a:prstGeom>
          <a:noFill/>
        </p:spPr>
        <p:txBody>
          <a:bodyPr wrap="square" rtlCol="0">
            <a:spAutoFit/>
          </a:bodyPr>
          <a:lstStyle/>
          <a:p>
            <a:pPr algn="just" rtl="1"/>
            <a:r>
              <a:rPr lang="ar-BH" sz="3600" dirty="0"/>
              <a:t>1- أَعادَ أَبي الْقَميصَ </a:t>
            </a:r>
            <a:r>
              <a:rPr lang="ar-BH" sz="3600" dirty="0">
                <a:solidFill>
                  <a:srgbClr val="FF0000"/>
                </a:solidFill>
              </a:rPr>
              <a:t>الضَّيقَ</a:t>
            </a:r>
            <a:r>
              <a:rPr lang="ar-BH" sz="3600" dirty="0"/>
              <a:t> إِلى الْمَتْجَرِ. </a:t>
            </a:r>
          </a:p>
        </p:txBody>
      </p:sp>
      <p:sp>
        <p:nvSpPr>
          <p:cNvPr id="11" name="TextBox 10">
            <a:extLst>
              <a:ext uri="{FF2B5EF4-FFF2-40B4-BE49-F238E27FC236}">
                <a16:creationId xmlns:a16="http://schemas.microsoft.com/office/drawing/2014/main" id="{2E2D69C1-5543-410A-A855-D0E797C553B0}"/>
              </a:ext>
            </a:extLst>
          </p:cNvPr>
          <p:cNvSpPr txBox="1"/>
          <p:nvPr/>
        </p:nvSpPr>
        <p:spPr>
          <a:xfrm>
            <a:off x="2343150" y="1974929"/>
            <a:ext cx="3028950" cy="646331"/>
          </a:xfrm>
          <a:prstGeom prst="rect">
            <a:avLst/>
          </a:prstGeom>
          <a:noFill/>
          <a:ln>
            <a:solidFill>
              <a:schemeClr val="tx1"/>
            </a:solidFill>
          </a:ln>
        </p:spPr>
        <p:txBody>
          <a:bodyPr wrap="square" rtlCol="0">
            <a:spAutoFit/>
          </a:bodyPr>
          <a:lstStyle/>
          <a:p>
            <a:pPr algn="ctr" rtl="1"/>
            <a:endParaRPr lang="en-US" sz="3600" dirty="0">
              <a:solidFill>
                <a:schemeClr val="accent2">
                  <a:lumMod val="50000"/>
                </a:schemeClr>
              </a:solidFill>
            </a:endParaRPr>
          </a:p>
        </p:txBody>
      </p:sp>
      <p:sp>
        <p:nvSpPr>
          <p:cNvPr id="12" name="TextBox 11">
            <a:extLst>
              <a:ext uri="{FF2B5EF4-FFF2-40B4-BE49-F238E27FC236}">
                <a16:creationId xmlns:a16="http://schemas.microsoft.com/office/drawing/2014/main" id="{92F91755-D878-45BE-9F1B-07BB55F65024}"/>
              </a:ext>
            </a:extLst>
          </p:cNvPr>
          <p:cNvSpPr txBox="1"/>
          <p:nvPr/>
        </p:nvSpPr>
        <p:spPr>
          <a:xfrm>
            <a:off x="5334001" y="3014247"/>
            <a:ext cx="6252670" cy="646331"/>
          </a:xfrm>
          <a:prstGeom prst="rect">
            <a:avLst/>
          </a:prstGeom>
          <a:noFill/>
        </p:spPr>
        <p:txBody>
          <a:bodyPr wrap="square" rtlCol="0">
            <a:spAutoFit/>
          </a:bodyPr>
          <a:lstStyle/>
          <a:p>
            <a:pPr algn="just" rtl="1"/>
            <a:r>
              <a:rPr lang="ar-BH" sz="3600" dirty="0"/>
              <a:t>2- </a:t>
            </a:r>
            <a:r>
              <a:rPr lang="ar-BH" sz="3600" dirty="0">
                <a:solidFill>
                  <a:srgbClr val="FF0000"/>
                </a:solidFill>
              </a:rPr>
              <a:t>بَللَّتْ</a:t>
            </a:r>
            <a:r>
              <a:rPr lang="ar-BH" sz="3600" dirty="0"/>
              <a:t> أُخْتي الصَّغيرَةُ مَلابِسَها. </a:t>
            </a:r>
          </a:p>
        </p:txBody>
      </p:sp>
      <p:sp>
        <p:nvSpPr>
          <p:cNvPr id="13" name="TextBox 12">
            <a:extLst>
              <a:ext uri="{FF2B5EF4-FFF2-40B4-BE49-F238E27FC236}">
                <a16:creationId xmlns:a16="http://schemas.microsoft.com/office/drawing/2014/main" id="{2E2D69C1-5543-410A-A855-D0E797C553B0}"/>
              </a:ext>
            </a:extLst>
          </p:cNvPr>
          <p:cNvSpPr txBox="1"/>
          <p:nvPr/>
        </p:nvSpPr>
        <p:spPr>
          <a:xfrm>
            <a:off x="3810000" y="2984579"/>
            <a:ext cx="2745545" cy="646331"/>
          </a:xfrm>
          <a:prstGeom prst="rect">
            <a:avLst/>
          </a:prstGeom>
          <a:noFill/>
          <a:ln>
            <a:solidFill>
              <a:schemeClr val="tx1"/>
            </a:solidFill>
          </a:ln>
        </p:spPr>
        <p:txBody>
          <a:bodyPr wrap="square" rtlCol="0">
            <a:spAutoFit/>
          </a:bodyPr>
          <a:lstStyle/>
          <a:p>
            <a:pPr algn="ctr" rtl="1"/>
            <a:endParaRPr lang="en-US" sz="3600" dirty="0">
              <a:solidFill>
                <a:schemeClr val="accent2">
                  <a:lumMod val="50000"/>
                </a:schemeClr>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5314951" y="4176297"/>
            <a:ext cx="6252670" cy="646331"/>
          </a:xfrm>
          <a:prstGeom prst="rect">
            <a:avLst/>
          </a:prstGeom>
          <a:noFill/>
        </p:spPr>
        <p:txBody>
          <a:bodyPr wrap="square" rtlCol="0">
            <a:spAutoFit/>
          </a:bodyPr>
          <a:lstStyle/>
          <a:p>
            <a:pPr algn="just" rtl="1"/>
            <a:r>
              <a:rPr lang="ar-BH" sz="3600" dirty="0"/>
              <a:t>3- </a:t>
            </a:r>
            <a:r>
              <a:rPr lang="ar-BH" sz="3600" dirty="0">
                <a:solidFill>
                  <a:srgbClr val="FF0000"/>
                </a:solidFill>
              </a:rPr>
              <a:t>تَخْلَعُ </a:t>
            </a:r>
            <a:r>
              <a:rPr lang="ar-BH" sz="3600" dirty="0"/>
              <a:t>الْبِنْتُ ثِيابَها الْمَدْرَسيَّةَ. </a:t>
            </a:r>
          </a:p>
        </p:txBody>
      </p:sp>
      <p:sp>
        <p:nvSpPr>
          <p:cNvPr id="16" name="TextBox 15">
            <a:extLst>
              <a:ext uri="{FF2B5EF4-FFF2-40B4-BE49-F238E27FC236}">
                <a16:creationId xmlns:a16="http://schemas.microsoft.com/office/drawing/2014/main" id="{2E2D69C1-5543-410A-A855-D0E797C553B0}"/>
              </a:ext>
            </a:extLst>
          </p:cNvPr>
          <p:cNvSpPr txBox="1"/>
          <p:nvPr/>
        </p:nvSpPr>
        <p:spPr>
          <a:xfrm>
            <a:off x="3695700" y="4222829"/>
            <a:ext cx="3028950" cy="646331"/>
          </a:xfrm>
          <a:prstGeom prst="rect">
            <a:avLst/>
          </a:prstGeom>
          <a:noFill/>
          <a:ln>
            <a:solidFill>
              <a:schemeClr val="tx1"/>
            </a:solidFill>
          </a:ln>
        </p:spPr>
        <p:txBody>
          <a:bodyPr wrap="square" rtlCol="0">
            <a:spAutoFit/>
          </a:bodyPr>
          <a:lstStyle/>
          <a:p>
            <a:pPr algn="ctr" rtl="1"/>
            <a:endParaRPr lang="en-US" sz="3600" dirty="0">
              <a:solidFill>
                <a:schemeClr val="accent2">
                  <a:lumMod val="50000"/>
                </a:schemeClr>
              </a:solidFill>
            </a:endParaRPr>
          </a:p>
        </p:txBody>
      </p:sp>
      <p:sp>
        <p:nvSpPr>
          <p:cNvPr id="2" name="TextBox 1">
            <a:extLst>
              <a:ext uri="{FF2B5EF4-FFF2-40B4-BE49-F238E27FC236}">
                <a16:creationId xmlns:a16="http://schemas.microsoft.com/office/drawing/2014/main" id="{3DC3FC02-8605-4375-BB63-0C49B63AC125}"/>
              </a:ext>
            </a:extLst>
          </p:cNvPr>
          <p:cNvSpPr txBox="1"/>
          <p:nvPr/>
        </p:nvSpPr>
        <p:spPr>
          <a:xfrm>
            <a:off x="2921454" y="1951496"/>
            <a:ext cx="1872342" cy="646331"/>
          </a:xfrm>
          <a:prstGeom prst="rect">
            <a:avLst/>
          </a:prstGeom>
          <a:noFill/>
        </p:spPr>
        <p:txBody>
          <a:bodyPr wrap="square" rtlCol="0">
            <a:spAutoFit/>
          </a:bodyPr>
          <a:lstStyle/>
          <a:p>
            <a:r>
              <a:rPr lang="ar-BH" sz="3600" dirty="0">
                <a:solidFill>
                  <a:srgbClr val="FF0000"/>
                </a:solidFill>
              </a:rPr>
              <a:t>الفَضْفاضَ</a:t>
            </a:r>
            <a:endParaRPr lang="en-US" dirty="0">
              <a:solidFill>
                <a:srgbClr val="FF0000"/>
              </a:solidFill>
            </a:endParaRPr>
          </a:p>
        </p:txBody>
      </p:sp>
      <p:sp>
        <p:nvSpPr>
          <p:cNvPr id="10" name="TextBox 9">
            <a:extLst>
              <a:ext uri="{FF2B5EF4-FFF2-40B4-BE49-F238E27FC236}">
                <a16:creationId xmlns:a16="http://schemas.microsoft.com/office/drawing/2014/main" id="{8D871205-4C28-4ADF-952E-149B3E948491}"/>
              </a:ext>
            </a:extLst>
          </p:cNvPr>
          <p:cNvSpPr txBox="1"/>
          <p:nvPr/>
        </p:nvSpPr>
        <p:spPr>
          <a:xfrm>
            <a:off x="4378780" y="2967715"/>
            <a:ext cx="1872342" cy="646331"/>
          </a:xfrm>
          <a:prstGeom prst="rect">
            <a:avLst/>
          </a:prstGeom>
          <a:noFill/>
        </p:spPr>
        <p:txBody>
          <a:bodyPr wrap="square" rtlCol="0">
            <a:spAutoFit/>
          </a:bodyPr>
          <a:lstStyle/>
          <a:p>
            <a:pPr algn="ctr"/>
            <a:r>
              <a:rPr lang="ar-BH" sz="3600" dirty="0">
                <a:solidFill>
                  <a:srgbClr val="FF0000"/>
                </a:solidFill>
              </a:rPr>
              <a:t>جَفَّفَتْها</a:t>
            </a:r>
            <a:endParaRPr lang="en-US" dirty="0">
              <a:solidFill>
                <a:srgbClr val="FF0000"/>
              </a:solidFill>
            </a:endParaRPr>
          </a:p>
        </p:txBody>
      </p:sp>
      <p:sp>
        <p:nvSpPr>
          <p:cNvPr id="17" name="TextBox 16">
            <a:extLst>
              <a:ext uri="{FF2B5EF4-FFF2-40B4-BE49-F238E27FC236}">
                <a16:creationId xmlns:a16="http://schemas.microsoft.com/office/drawing/2014/main" id="{33437B12-42A1-42F7-8EB6-EC63F770F8E5}"/>
              </a:ext>
            </a:extLst>
          </p:cNvPr>
          <p:cNvSpPr txBox="1"/>
          <p:nvPr/>
        </p:nvSpPr>
        <p:spPr>
          <a:xfrm>
            <a:off x="4223658" y="4224396"/>
            <a:ext cx="1872342" cy="646331"/>
          </a:xfrm>
          <a:prstGeom prst="rect">
            <a:avLst/>
          </a:prstGeom>
          <a:noFill/>
        </p:spPr>
        <p:txBody>
          <a:bodyPr wrap="square" rtlCol="0">
            <a:spAutoFit/>
          </a:bodyPr>
          <a:lstStyle/>
          <a:p>
            <a:pPr algn="ctr"/>
            <a:r>
              <a:rPr lang="ar-BH" sz="3600" dirty="0">
                <a:solidFill>
                  <a:srgbClr val="FF0000"/>
                </a:solidFill>
              </a:rPr>
              <a:t>تَرْتَدي</a:t>
            </a:r>
            <a:endParaRPr lang="en-US" sz="3600" dirty="0">
              <a:solidFill>
                <a:srgbClr val="FF0000"/>
              </a:solidFill>
            </a:endParaRPr>
          </a:p>
        </p:txBody>
      </p:sp>
      <p:grpSp>
        <p:nvGrpSpPr>
          <p:cNvPr id="18" name="Group 17">
            <a:extLst>
              <a:ext uri="{FF2B5EF4-FFF2-40B4-BE49-F238E27FC236}">
                <a16:creationId xmlns:a16="http://schemas.microsoft.com/office/drawing/2014/main" id="{5D5BE7E4-B35C-4623-99CA-871877FEDD88}"/>
              </a:ext>
            </a:extLst>
          </p:cNvPr>
          <p:cNvGrpSpPr/>
          <p:nvPr/>
        </p:nvGrpSpPr>
        <p:grpSpPr>
          <a:xfrm>
            <a:off x="595984" y="3693916"/>
            <a:ext cx="1739222" cy="2745454"/>
            <a:chOff x="-77570" y="3883755"/>
            <a:chExt cx="1739222" cy="2745454"/>
          </a:xfrm>
        </p:grpSpPr>
        <p:pic>
          <p:nvPicPr>
            <p:cNvPr id="19" name="Picture 18">
              <a:extLst>
                <a:ext uri="{FF2B5EF4-FFF2-40B4-BE49-F238E27FC236}">
                  <a16:creationId xmlns:a16="http://schemas.microsoft.com/office/drawing/2014/main" id="{E741BE2E-D580-41ED-AAE3-A3111D9D87A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26" b="84630" l="10000" r="90000"/>
                      </a14:imgEffect>
                    </a14:imgLayer>
                  </a14:imgProps>
                </a:ext>
                <a:ext uri="{28A0092B-C50C-407E-A947-70E740481C1C}">
                  <a14:useLocalDpi xmlns:a14="http://schemas.microsoft.com/office/drawing/2010/main" val="0"/>
                </a:ext>
              </a:extLst>
            </a:blip>
            <a:srcRect b="14982"/>
            <a:stretch/>
          </p:blipFill>
          <p:spPr>
            <a:xfrm>
              <a:off x="-77570" y="3883755"/>
              <a:ext cx="1248559" cy="1146419"/>
            </a:xfrm>
            <a:prstGeom prst="rect">
              <a:avLst/>
            </a:prstGeom>
          </p:spPr>
        </p:pic>
        <p:pic>
          <p:nvPicPr>
            <p:cNvPr id="20" name="Picture 19">
              <a:extLst>
                <a:ext uri="{FF2B5EF4-FFF2-40B4-BE49-F238E27FC236}">
                  <a16:creationId xmlns:a16="http://schemas.microsoft.com/office/drawing/2014/main" id="{AE550ECE-33D2-4A5E-B34A-F2E6CB98818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643" b="41640" l="7848" r="35593"/>
                      </a14:imgEffect>
                    </a14:imgLayer>
                  </a14:imgProps>
                </a:ext>
                <a:ext uri="{28A0092B-C50C-407E-A947-70E740481C1C}">
                  <a14:useLocalDpi xmlns:a14="http://schemas.microsoft.com/office/drawing/2010/main" val="0"/>
                </a:ext>
              </a:extLst>
            </a:blip>
            <a:srcRect l="8087" t="8486" r="64407" b="60248"/>
            <a:stretch/>
          </p:blipFill>
          <p:spPr>
            <a:xfrm>
              <a:off x="216310" y="4848068"/>
              <a:ext cx="1445342" cy="1612490"/>
            </a:xfrm>
            <a:prstGeom prst="rect">
              <a:avLst/>
            </a:prstGeom>
          </p:spPr>
        </p:pic>
        <p:pic>
          <p:nvPicPr>
            <p:cNvPr id="21" name="Picture 20">
              <a:extLst>
                <a:ext uri="{FF2B5EF4-FFF2-40B4-BE49-F238E27FC236}">
                  <a16:creationId xmlns:a16="http://schemas.microsoft.com/office/drawing/2014/main" id="{E248DEC1-8482-4AAA-95CD-BC414CF0025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591" b="38449" l="9037" r="16924"/>
                      </a14:imgEffect>
                    </a14:imgLayer>
                  </a14:imgProps>
                </a:ext>
                <a:ext uri="{28A0092B-C50C-407E-A947-70E740481C1C}">
                  <a14:useLocalDpi xmlns:a14="http://schemas.microsoft.com/office/drawing/2010/main" val="0"/>
                </a:ext>
              </a:extLst>
            </a:blip>
            <a:srcRect l="8087" t="8486" r="82087" b="60248"/>
            <a:stretch/>
          </p:blipFill>
          <p:spPr>
            <a:xfrm>
              <a:off x="216310" y="4861524"/>
              <a:ext cx="516330" cy="1767685"/>
            </a:xfrm>
            <a:prstGeom prst="rect">
              <a:avLst/>
            </a:prstGeom>
          </p:spPr>
        </p:pic>
      </p:grpSp>
      <p:pic>
        <p:nvPicPr>
          <p:cNvPr id="3" name="AUDIO-2020-05-29-01-12-1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6931" y="5661119"/>
            <a:ext cx="609600" cy="609600"/>
          </a:xfrm>
          <a:prstGeom prst="rect">
            <a:avLst/>
          </a:prstGeom>
        </p:spPr>
      </p:pic>
      <p:sp>
        <p:nvSpPr>
          <p:cNvPr id="22" name="Rectangle 21">
            <a:extLst>
              <a:ext uri="{FF2B5EF4-FFF2-40B4-BE49-F238E27FC236}">
                <a16:creationId xmlns:a16="http://schemas.microsoft.com/office/drawing/2014/main" id="{51B60E34-3821-4784-BA00-AC94CCD56DDD}"/>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80">
                                          <p:stCondLst>
                                            <p:cond delay="0"/>
                                          </p:stCondLst>
                                        </p:cTn>
                                        <p:tgtEl>
                                          <p:spTgt spid="12"/>
                                        </p:tgtEl>
                                      </p:cBhvr>
                                    </p:animEffect>
                                    <p:anim calcmode="lin" valueType="num">
                                      <p:cBhvr>
                                        <p:cTn id="6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5" dur="26">
                                          <p:stCondLst>
                                            <p:cond delay="650"/>
                                          </p:stCondLst>
                                        </p:cTn>
                                        <p:tgtEl>
                                          <p:spTgt spid="12"/>
                                        </p:tgtEl>
                                      </p:cBhvr>
                                      <p:to x="100000" y="60000"/>
                                    </p:animScale>
                                    <p:animScale>
                                      <p:cBhvr>
                                        <p:cTn id="66" dur="166" decel="50000">
                                          <p:stCondLst>
                                            <p:cond delay="676"/>
                                          </p:stCondLst>
                                        </p:cTn>
                                        <p:tgtEl>
                                          <p:spTgt spid="12"/>
                                        </p:tgtEl>
                                      </p:cBhvr>
                                      <p:to x="100000" y="100000"/>
                                    </p:animScale>
                                    <p:animScale>
                                      <p:cBhvr>
                                        <p:cTn id="67" dur="26">
                                          <p:stCondLst>
                                            <p:cond delay="1312"/>
                                          </p:stCondLst>
                                        </p:cTn>
                                        <p:tgtEl>
                                          <p:spTgt spid="12"/>
                                        </p:tgtEl>
                                      </p:cBhvr>
                                      <p:to x="100000" y="80000"/>
                                    </p:animScale>
                                    <p:animScale>
                                      <p:cBhvr>
                                        <p:cTn id="68" dur="166" decel="50000">
                                          <p:stCondLst>
                                            <p:cond delay="1338"/>
                                          </p:stCondLst>
                                        </p:cTn>
                                        <p:tgtEl>
                                          <p:spTgt spid="12"/>
                                        </p:tgtEl>
                                      </p:cBhvr>
                                      <p:to x="100000" y="100000"/>
                                    </p:animScale>
                                    <p:animScale>
                                      <p:cBhvr>
                                        <p:cTn id="69" dur="26">
                                          <p:stCondLst>
                                            <p:cond delay="1642"/>
                                          </p:stCondLst>
                                        </p:cTn>
                                        <p:tgtEl>
                                          <p:spTgt spid="12"/>
                                        </p:tgtEl>
                                      </p:cBhvr>
                                      <p:to x="100000" y="90000"/>
                                    </p:animScale>
                                    <p:animScale>
                                      <p:cBhvr>
                                        <p:cTn id="70" dur="166" decel="50000">
                                          <p:stCondLst>
                                            <p:cond delay="1668"/>
                                          </p:stCondLst>
                                        </p:cTn>
                                        <p:tgtEl>
                                          <p:spTgt spid="12"/>
                                        </p:tgtEl>
                                      </p:cBhvr>
                                      <p:to x="100000" y="100000"/>
                                    </p:animScale>
                                    <p:animScale>
                                      <p:cBhvr>
                                        <p:cTn id="71" dur="26">
                                          <p:stCondLst>
                                            <p:cond delay="1808"/>
                                          </p:stCondLst>
                                        </p:cTn>
                                        <p:tgtEl>
                                          <p:spTgt spid="12"/>
                                        </p:tgtEl>
                                      </p:cBhvr>
                                      <p:to x="100000" y="95000"/>
                                    </p:animScale>
                                    <p:animScale>
                                      <p:cBhvr>
                                        <p:cTn id="72" dur="166" decel="50000">
                                          <p:stCondLst>
                                            <p:cond delay="1834"/>
                                          </p:stCondLst>
                                        </p:cTn>
                                        <p:tgtEl>
                                          <p:spTgt spid="12"/>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80">
                                          <p:stCondLst>
                                            <p:cond delay="0"/>
                                          </p:stCondLst>
                                        </p:cTn>
                                        <p:tgtEl>
                                          <p:spTgt spid="18"/>
                                        </p:tgtEl>
                                      </p:cBhvr>
                                    </p:animEffect>
                                    <p:anim calcmode="lin" valueType="num">
                                      <p:cBhvr>
                                        <p:cTn id="10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
                                        </p:tgtEl>
                                      </p:cBhvr>
                                      <p:to x="100000" y="60000"/>
                                    </p:animScale>
                                    <p:animScale>
                                      <p:cBhvr>
                                        <p:cTn id="114" dur="166" decel="50000">
                                          <p:stCondLst>
                                            <p:cond delay="676"/>
                                          </p:stCondLst>
                                        </p:cTn>
                                        <p:tgtEl>
                                          <p:spTgt spid="18"/>
                                        </p:tgtEl>
                                      </p:cBhvr>
                                      <p:to x="100000" y="100000"/>
                                    </p:animScale>
                                    <p:animScale>
                                      <p:cBhvr>
                                        <p:cTn id="115" dur="26">
                                          <p:stCondLst>
                                            <p:cond delay="1312"/>
                                          </p:stCondLst>
                                        </p:cTn>
                                        <p:tgtEl>
                                          <p:spTgt spid="18"/>
                                        </p:tgtEl>
                                      </p:cBhvr>
                                      <p:to x="100000" y="80000"/>
                                    </p:animScale>
                                    <p:animScale>
                                      <p:cBhvr>
                                        <p:cTn id="116" dur="166" decel="50000">
                                          <p:stCondLst>
                                            <p:cond delay="1338"/>
                                          </p:stCondLst>
                                        </p:cTn>
                                        <p:tgtEl>
                                          <p:spTgt spid="18"/>
                                        </p:tgtEl>
                                      </p:cBhvr>
                                      <p:to x="100000" y="100000"/>
                                    </p:animScale>
                                    <p:animScale>
                                      <p:cBhvr>
                                        <p:cTn id="117" dur="26">
                                          <p:stCondLst>
                                            <p:cond delay="1642"/>
                                          </p:stCondLst>
                                        </p:cTn>
                                        <p:tgtEl>
                                          <p:spTgt spid="18"/>
                                        </p:tgtEl>
                                      </p:cBhvr>
                                      <p:to x="100000" y="90000"/>
                                    </p:animScale>
                                    <p:animScale>
                                      <p:cBhvr>
                                        <p:cTn id="118" dur="166" decel="50000">
                                          <p:stCondLst>
                                            <p:cond delay="1668"/>
                                          </p:stCondLst>
                                        </p:cTn>
                                        <p:tgtEl>
                                          <p:spTgt spid="18"/>
                                        </p:tgtEl>
                                      </p:cBhvr>
                                      <p:to x="100000" y="100000"/>
                                    </p:animScale>
                                    <p:animScale>
                                      <p:cBhvr>
                                        <p:cTn id="119" dur="26">
                                          <p:stCondLst>
                                            <p:cond delay="1808"/>
                                          </p:stCondLst>
                                        </p:cTn>
                                        <p:tgtEl>
                                          <p:spTgt spid="18"/>
                                        </p:tgtEl>
                                      </p:cBhvr>
                                      <p:to x="100000" y="95000"/>
                                    </p:animScale>
                                    <p:animScale>
                                      <p:cBhvr>
                                        <p:cTn id="120" dur="166" decel="50000">
                                          <p:stCondLst>
                                            <p:cond delay="1834"/>
                                          </p:stCondLst>
                                        </p:cTn>
                                        <p:tgtEl>
                                          <p:spTgt spid="18"/>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down)">
                                      <p:cBhvr>
                                        <p:cTn id="123" dur="580">
                                          <p:stCondLst>
                                            <p:cond delay="0"/>
                                          </p:stCondLst>
                                        </p:cTn>
                                        <p:tgtEl>
                                          <p:spTgt spid="16"/>
                                        </p:tgtEl>
                                      </p:cBhvr>
                                    </p:animEffect>
                                    <p:anim calcmode="lin" valueType="num">
                                      <p:cBhvr>
                                        <p:cTn id="1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9" dur="26">
                                          <p:stCondLst>
                                            <p:cond delay="650"/>
                                          </p:stCondLst>
                                        </p:cTn>
                                        <p:tgtEl>
                                          <p:spTgt spid="16"/>
                                        </p:tgtEl>
                                      </p:cBhvr>
                                      <p:to x="100000" y="60000"/>
                                    </p:animScale>
                                    <p:animScale>
                                      <p:cBhvr>
                                        <p:cTn id="130" dur="166" decel="50000">
                                          <p:stCondLst>
                                            <p:cond delay="676"/>
                                          </p:stCondLst>
                                        </p:cTn>
                                        <p:tgtEl>
                                          <p:spTgt spid="16"/>
                                        </p:tgtEl>
                                      </p:cBhvr>
                                      <p:to x="100000" y="100000"/>
                                    </p:animScale>
                                    <p:animScale>
                                      <p:cBhvr>
                                        <p:cTn id="131" dur="26">
                                          <p:stCondLst>
                                            <p:cond delay="1312"/>
                                          </p:stCondLst>
                                        </p:cTn>
                                        <p:tgtEl>
                                          <p:spTgt spid="16"/>
                                        </p:tgtEl>
                                      </p:cBhvr>
                                      <p:to x="100000" y="80000"/>
                                    </p:animScale>
                                    <p:animScale>
                                      <p:cBhvr>
                                        <p:cTn id="132" dur="166" decel="50000">
                                          <p:stCondLst>
                                            <p:cond delay="1338"/>
                                          </p:stCondLst>
                                        </p:cTn>
                                        <p:tgtEl>
                                          <p:spTgt spid="16"/>
                                        </p:tgtEl>
                                      </p:cBhvr>
                                      <p:to x="100000" y="100000"/>
                                    </p:animScale>
                                    <p:animScale>
                                      <p:cBhvr>
                                        <p:cTn id="133" dur="26">
                                          <p:stCondLst>
                                            <p:cond delay="1642"/>
                                          </p:stCondLst>
                                        </p:cTn>
                                        <p:tgtEl>
                                          <p:spTgt spid="16"/>
                                        </p:tgtEl>
                                      </p:cBhvr>
                                      <p:to x="100000" y="90000"/>
                                    </p:animScale>
                                    <p:animScale>
                                      <p:cBhvr>
                                        <p:cTn id="134" dur="166" decel="50000">
                                          <p:stCondLst>
                                            <p:cond delay="1668"/>
                                          </p:stCondLst>
                                        </p:cTn>
                                        <p:tgtEl>
                                          <p:spTgt spid="16"/>
                                        </p:tgtEl>
                                      </p:cBhvr>
                                      <p:to x="100000" y="100000"/>
                                    </p:animScale>
                                    <p:animScale>
                                      <p:cBhvr>
                                        <p:cTn id="135" dur="26">
                                          <p:stCondLst>
                                            <p:cond delay="1808"/>
                                          </p:stCondLst>
                                        </p:cTn>
                                        <p:tgtEl>
                                          <p:spTgt spid="16"/>
                                        </p:tgtEl>
                                      </p:cBhvr>
                                      <p:to x="100000" y="95000"/>
                                    </p:animScale>
                                    <p:animScale>
                                      <p:cBhvr>
                                        <p:cTn id="136" dur="166" decel="50000">
                                          <p:stCondLst>
                                            <p:cond delay="1834"/>
                                          </p:stCondLst>
                                        </p:cTn>
                                        <p:tgtEl>
                                          <p:spTgt spid="16"/>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grpId="0" nodeType="clickEffect">
                                  <p:stCondLst>
                                    <p:cond delay="0"/>
                                  </p:stCondLst>
                                  <p:childTnLst>
                                    <p:set>
                                      <p:cBhvr>
                                        <p:cTn id="140" dur="1" fill="hold">
                                          <p:stCondLst>
                                            <p:cond delay="0"/>
                                          </p:stCondLst>
                                        </p:cTn>
                                        <p:tgtEl>
                                          <p:spTgt spid="2"/>
                                        </p:tgtEl>
                                        <p:attrNameLst>
                                          <p:attrName>style.visibility</p:attrName>
                                        </p:attrNameLst>
                                      </p:cBhvr>
                                      <p:to>
                                        <p:strVal val="visible"/>
                                      </p:to>
                                    </p:set>
                                    <p:animEffect transition="in" filter="randombar(horizontal)">
                                      <p:cBhvr>
                                        <p:cTn id="141" dur="500"/>
                                        <p:tgtEl>
                                          <p:spTgt spid="2"/>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randombar(horizontal)">
                                      <p:cBhvr>
                                        <p:cTn id="146" dur="500"/>
                                        <p:tgtEl>
                                          <p:spTgt spid="10"/>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randombar(horizontal)">
                                      <p:cBhvr>
                                        <p:cTn id="1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2" fill="hold" display="0">
                  <p:stCondLst>
                    <p:cond delay="indefinite"/>
                  </p:stCondLst>
                  <p:endCondLst>
                    <p:cond evt="onStopAudio" delay="0">
                      <p:tgtEl>
                        <p:sldTgt/>
                      </p:tgtEl>
                    </p:cond>
                  </p:endCondLst>
                </p:cTn>
                <p:tgtEl>
                  <p:spTgt spid="3"/>
                </p:tgtEl>
              </p:cMediaNode>
            </p:audio>
          </p:childTnLst>
        </p:cTn>
      </p:par>
    </p:tnLst>
    <p:bldLst>
      <p:bldP spid="8" grpId="0"/>
      <p:bldP spid="15" grpId="0"/>
      <p:bldP spid="11" grpId="0" animBg="1"/>
      <p:bldP spid="12" grpId="0"/>
      <p:bldP spid="13" grpId="0" animBg="1"/>
      <p:bldP spid="14" grpId="0"/>
      <p:bldP spid="16" grpId="0" animBg="1"/>
      <p:bldP spid="2" grpId="0"/>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1"/>
          <p:cNvSpPr txBox="1"/>
          <p:nvPr/>
        </p:nvSpPr>
        <p:spPr>
          <a:xfrm>
            <a:off x="8053895" y="324707"/>
            <a:ext cx="3772900" cy="707886"/>
          </a:xfrm>
          <a:prstGeom prst="rect">
            <a:avLst/>
          </a:prstGeom>
          <a:noFill/>
        </p:spPr>
        <p:txBody>
          <a:bodyPr wrap="square" rtlCol="0">
            <a:spAutoFit/>
          </a:bodyPr>
          <a:lstStyle/>
          <a:p>
            <a:pPr algn="r"/>
            <a:r>
              <a:rPr lang="ar-BH" sz="4000" b="1" dirty="0">
                <a:solidFill>
                  <a:srgbClr val="FF0000"/>
                </a:solidFill>
              </a:rPr>
              <a:t>أُكْمِلُ كما فِي الْمِثالِ: </a:t>
            </a:r>
            <a:endParaRPr lang="en-US" sz="4000" b="1" dirty="0">
              <a:solidFill>
                <a:srgbClr val="FF0000"/>
              </a:solidFill>
            </a:endParaRPr>
          </a:p>
        </p:txBody>
      </p:sp>
      <p:sp>
        <p:nvSpPr>
          <p:cNvPr id="8" name="TextBox 7">
            <a:extLst>
              <a:ext uri="{FF2B5EF4-FFF2-40B4-BE49-F238E27FC236}">
                <a16:creationId xmlns:a16="http://schemas.microsoft.com/office/drawing/2014/main" id="{92F91755-D878-45BE-9F1B-07BB55F65024}"/>
              </a:ext>
            </a:extLst>
          </p:cNvPr>
          <p:cNvSpPr txBox="1"/>
          <p:nvPr/>
        </p:nvSpPr>
        <p:spPr>
          <a:xfrm>
            <a:off x="7642578" y="3403601"/>
            <a:ext cx="4029465" cy="646331"/>
          </a:xfrm>
          <a:prstGeom prst="rect">
            <a:avLst/>
          </a:prstGeom>
          <a:noFill/>
          <a:ln>
            <a:noFill/>
          </a:ln>
        </p:spPr>
        <p:txBody>
          <a:bodyPr wrap="square" rtlCol="0">
            <a:spAutoFit/>
          </a:bodyPr>
          <a:lstStyle/>
          <a:p>
            <a:pPr algn="just" rtl="1"/>
            <a:r>
              <a:rPr lang="ar-BH" sz="3600" dirty="0">
                <a:solidFill>
                  <a:schemeClr val="accent1">
                    <a:lumMod val="50000"/>
                  </a:schemeClr>
                </a:solidFill>
              </a:rPr>
              <a:t>1- ذَاتَ مَرَةٍ شارَكَتُ في  </a:t>
            </a:r>
            <a:endParaRPr lang="en-US" sz="3600" dirty="0">
              <a:solidFill>
                <a:schemeClr val="accent1">
                  <a:lumMod val="50000"/>
                </a:schemeClr>
              </a:solidFill>
            </a:endParaRPr>
          </a:p>
        </p:txBody>
      </p:sp>
      <p:sp>
        <p:nvSpPr>
          <p:cNvPr id="9" name="TextBox 8">
            <a:extLst>
              <a:ext uri="{FF2B5EF4-FFF2-40B4-BE49-F238E27FC236}">
                <a16:creationId xmlns:a16="http://schemas.microsoft.com/office/drawing/2014/main" id="{92F91755-D878-45BE-9F1B-07BB55F65024}"/>
              </a:ext>
            </a:extLst>
          </p:cNvPr>
          <p:cNvSpPr txBox="1"/>
          <p:nvPr/>
        </p:nvSpPr>
        <p:spPr>
          <a:xfrm>
            <a:off x="8116711" y="4007557"/>
            <a:ext cx="3594843" cy="646331"/>
          </a:xfrm>
          <a:prstGeom prst="rect">
            <a:avLst/>
          </a:prstGeom>
          <a:noFill/>
          <a:ln>
            <a:noFill/>
          </a:ln>
        </p:spPr>
        <p:txBody>
          <a:bodyPr wrap="square" rtlCol="0">
            <a:spAutoFit/>
          </a:bodyPr>
          <a:lstStyle/>
          <a:p>
            <a:pPr algn="just" rtl="1"/>
            <a:r>
              <a:rPr lang="ar-BH" sz="3600" dirty="0">
                <a:solidFill>
                  <a:schemeClr val="accent1">
                    <a:lumMod val="50000"/>
                  </a:schemeClr>
                </a:solidFill>
              </a:rPr>
              <a:t>2- ذَاتَ مَرَةٍ فُزْتُ في</a:t>
            </a:r>
            <a:endParaRPr lang="en-US" sz="3600" dirty="0">
              <a:solidFill>
                <a:schemeClr val="accent1">
                  <a:lumMod val="50000"/>
                </a:schemeClr>
              </a:solidFill>
            </a:endParaRPr>
          </a:p>
        </p:txBody>
      </p:sp>
      <p:sp>
        <p:nvSpPr>
          <p:cNvPr id="10" name="TextBox 9">
            <a:extLst>
              <a:ext uri="{FF2B5EF4-FFF2-40B4-BE49-F238E27FC236}">
                <a16:creationId xmlns:a16="http://schemas.microsoft.com/office/drawing/2014/main" id="{92F91755-D878-45BE-9F1B-07BB55F65024}"/>
              </a:ext>
            </a:extLst>
          </p:cNvPr>
          <p:cNvSpPr txBox="1"/>
          <p:nvPr/>
        </p:nvSpPr>
        <p:spPr>
          <a:xfrm>
            <a:off x="7352000" y="4623414"/>
            <a:ext cx="4320043" cy="646331"/>
          </a:xfrm>
          <a:prstGeom prst="rect">
            <a:avLst/>
          </a:prstGeom>
          <a:noFill/>
          <a:ln>
            <a:noFill/>
          </a:ln>
        </p:spPr>
        <p:txBody>
          <a:bodyPr wrap="square" rtlCol="0">
            <a:spAutoFit/>
          </a:bodyPr>
          <a:lstStyle/>
          <a:p>
            <a:pPr algn="just" rtl="1"/>
            <a:r>
              <a:rPr lang="ar-BH" sz="3600" dirty="0">
                <a:solidFill>
                  <a:schemeClr val="accent1">
                    <a:lumMod val="50000"/>
                  </a:schemeClr>
                </a:solidFill>
              </a:rPr>
              <a:t>3- ذَاتَ مَرَةٍ سافَرَ أَبي</a:t>
            </a:r>
            <a:endParaRPr lang="en-US" sz="3600" dirty="0">
              <a:solidFill>
                <a:schemeClr val="accent1">
                  <a:lumMod val="50000"/>
                </a:schemeClr>
              </a:solidFill>
            </a:endParaRPr>
          </a:p>
        </p:txBody>
      </p:sp>
      <p:sp>
        <p:nvSpPr>
          <p:cNvPr id="11" name="TextBox 10">
            <a:extLst>
              <a:ext uri="{FF2B5EF4-FFF2-40B4-BE49-F238E27FC236}">
                <a16:creationId xmlns:a16="http://schemas.microsoft.com/office/drawing/2014/main" id="{92F91755-D878-45BE-9F1B-07BB55F65024}"/>
              </a:ext>
            </a:extLst>
          </p:cNvPr>
          <p:cNvSpPr txBox="1"/>
          <p:nvPr/>
        </p:nvSpPr>
        <p:spPr>
          <a:xfrm>
            <a:off x="9397294" y="5209824"/>
            <a:ext cx="2252171" cy="646331"/>
          </a:xfrm>
          <a:prstGeom prst="rect">
            <a:avLst/>
          </a:prstGeom>
          <a:noFill/>
          <a:ln>
            <a:noFill/>
          </a:ln>
        </p:spPr>
        <p:txBody>
          <a:bodyPr wrap="square" rtlCol="0">
            <a:spAutoFit/>
          </a:bodyPr>
          <a:lstStyle/>
          <a:p>
            <a:pPr algn="just" rtl="1"/>
            <a:r>
              <a:rPr lang="ar-BH" sz="3600" dirty="0">
                <a:solidFill>
                  <a:schemeClr val="accent1">
                    <a:lumMod val="50000"/>
                  </a:schemeClr>
                </a:solidFill>
              </a:rPr>
              <a:t>4- ذَاتَ مَرَةٍ </a:t>
            </a:r>
            <a:endParaRPr lang="en-US" sz="3600" dirty="0">
              <a:solidFill>
                <a:schemeClr val="accent1">
                  <a:lumMod val="50000"/>
                </a:schemeClr>
              </a:solidFill>
            </a:endParaRPr>
          </a:p>
        </p:txBody>
      </p:sp>
      <p:sp>
        <p:nvSpPr>
          <p:cNvPr id="12" name="TextBox 11">
            <a:extLst>
              <a:ext uri="{FF2B5EF4-FFF2-40B4-BE49-F238E27FC236}">
                <a16:creationId xmlns:a16="http://schemas.microsoft.com/office/drawing/2014/main" id="{92F91755-D878-45BE-9F1B-07BB55F65024}"/>
              </a:ext>
            </a:extLst>
          </p:cNvPr>
          <p:cNvSpPr txBox="1"/>
          <p:nvPr/>
        </p:nvSpPr>
        <p:spPr>
          <a:xfrm>
            <a:off x="1927123" y="1649415"/>
            <a:ext cx="6335860" cy="646331"/>
          </a:xfrm>
          <a:prstGeom prst="rect">
            <a:avLst/>
          </a:prstGeom>
          <a:noFill/>
          <a:ln>
            <a:noFill/>
          </a:ln>
        </p:spPr>
        <p:txBody>
          <a:bodyPr wrap="square" rtlCol="0">
            <a:spAutoFit/>
          </a:bodyPr>
          <a:lstStyle/>
          <a:p>
            <a:pPr algn="just" rtl="1"/>
            <a:r>
              <a:rPr lang="ar-BH" sz="3600" b="1" dirty="0"/>
              <a:t>ذَاتَ مَرَةٍ فَكَرَتْ هِنْدُ فِي الْقِيامِ بِعَمَلٍ آخرْ.</a:t>
            </a:r>
            <a:endParaRPr lang="en-US" sz="3600" b="1" dirty="0"/>
          </a:p>
        </p:txBody>
      </p:sp>
      <p:sp>
        <p:nvSpPr>
          <p:cNvPr id="13" name="TextBox 12">
            <a:extLst>
              <a:ext uri="{FF2B5EF4-FFF2-40B4-BE49-F238E27FC236}">
                <a16:creationId xmlns:a16="http://schemas.microsoft.com/office/drawing/2014/main" id="{92F91755-D878-45BE-9F1B-07BB55F65024}"/>
              </a:ext>
            </a:extLst>
          </p:cNvPr>
          <p:cNvSpPr txBox="1"/>
          <p:nvPr/>
        </p:nvSpPr>
        <p:spPr>
          <a:xfrm>
            <a:off x="6265880" y="3452417"/>
            <a:ext cx="1788015"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المَعْرَضِ . </a:t>
            </a:r>
            <a:endParaRPr lang="en-US" sz="3600" dirty="0">
              <a:solidFill>
                <a:schemeClr val="accent2">
                  <a:lumMod val="50000"/>
                </a:schemeClr>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6587613" y="4056373"/>
            <a:ext cx="1788015"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الْمُسابَقَةِ . </a:t>
            </a:r>
            <a:endParaRPr lang="en-US" sz="3600" dirty="0">
              <a:solidFill>
                <a:schemeClr val="accent2">
                  <a:lumMod val="50000"/>
                </a:schemeClr>
              </a:solidFill>
            </a:endParaRPr>
          </a:p>
        </p:txBody>
      </p:sp>
      <p:sp>
        <p:nvSpPr>
          <p:cNvPr id="15" name="TextBox 14">
            <a:extLst>
              <a:ext uri="{FF2B5EF4-FFF2-40B4-BE49-F238E27FC236}">
                <a16:creationId xmlns:a16="http://schemas.microsoft.com/office/drawing/2014/main" id="{92F91755-D878-45BE-9F1B-07BB55F65024}"/>
              </a:ext>
            </a:extLst>
          </p:cNvPr>
          <p:cNvSpPr txBox="1"/>
          <p:nvPr/>
        </p:nvSpPr>
        <p:spPr>
          <a:xfrm>
            <a:off x="6341806" y="4702704"/>
            <a:ext cx="2050957"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إِلى الْكويتِ . </a:t>
            </a:r>
            <a:endParaRPr lang="en-US" sz="3600" dirty="0">
              <a:solidFill>
                <a:schemeClr val="accent2">
                  <a:lumMod val="50000"/>
                </a:schemeClr>
              </a:solidFill>
            </a:endParaRPr>
          </a:p>
        </p:txBody>
      </p:sp>
      <p:sp>
        <p:nvSpPr>
          <p:cNvPr id="16" name="TextBox 15">
            <a:extLst>
              <a:ext uri="{FF2B5EF4-FFF2-40B4-BE49-F238E27FC236}">
                <a16:creationId xmlns:a16="http://schemas.microsoft.com/office/drawing/2014/main" id="{92F91755-D878-45BE-9F1B-07BB55F65024}"/>
              </a:ext>
            </a:extLst>
          </p:cNvPr>
          <p:cNvSpPr txBox="1"/>
          <p:nvPr/>
        </p:nvSpPr>
        <p:spPr>
          <a:xfrm>
            <a:off x="4689987" y="5201659"/>
            <a:ext cx="4996146"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ذَهَبَ أَخي إِلى حَديقَةِ الْحَيواناتِ . </a:t>
            </a:r>
            <a:endParaRPr lang="en-US" sz="3600" dirty="0">
              <a:solidFill>
                <a:schemeClr val="accent2">
                  <a:lumMod val="50000"/>
                </a:schemeClr>
              </a:solidFill>
            </a:endParaRPr>
          </a:p>
        </p:txBody>
      </p:sp>
      <p:sp>
        <p:nvSpPr>
          <p:cNvPr id="3" name="Oval 2">
            <a:extLst>
              <a:ext uri="{FF2B5EF4-FFF2-40B4-BE49-F238E27FC236}">
                <a16:creationId xmlns:a16="http://schemas.microsoft.com/office/drawing/2014/main" id="{D821E7DF-9148-4B9C-8288-09F9BD8B5695}"/>
              </a:ext>
            </a:extLst>
          </p:cNvPr>
          <p:cNvSpPr/>
          <p:nvPr/>
        </p:nvSpPr>
        <p:spPr>
          <a:xfrm>
            <a:off x="8672052" y="1380236"/>
            <a:ext cx="2241755" cy="10488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86B7A4-73D8-4CA5-9B4B-52A832F8B186}"/>
              </a:ext>
            </a:extLst>
          </p:cNvPr>
          <p:cNvSpPr/>
          <p:nvPr/>
        </p:nvSpPr>
        <p:spPr>
          <a:xfrm>
            <a:off x="9226106" y="1443010"/>
            <a:ext cx="1133645" cy="923330"/>
          </a:xfrm>
          <a:prstGeom prst="rect">
            <a:avLst/>
          </a:prstGeom>
          <a:noFill/>
        </p:spPr>
        <p:txBody>
          <a:bodyPr wrap="none" lIns="91440" tIns="45720" rIns="91440" bIns="45720">
            <a:spAutoFit/>
          </a:bodyPr>
          <a:lstStyle/>
          <a:p>
            <a:pPr algn="ctr"/>
            <a:r>
              <a:rPr lang="ar-BH"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مِثالٌ</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nvGrpSpPr>
          <p:cNvPr id="20" name="Group 19">
            <a:extLst>
              <a:ext uri="{FF2B5EF4-FFF2-40B4-BE49-F238E27FC236}">
                <a16:creationId xmlns:a16="http://schemas.microsoft.com/office/drawing/2014/main" id="{B7D5CADD-F876-425C-9C4A-1413A41CE07E}"/>
              </a:ext>
            </a:extLst>
          </p:cNvPr>
          <p:cNvGrpSpPr/>
          <p:nvPr/>
        </p:nvGrpSpPr>
        <p:grpSpPr>
          <a:xfrm>
            <a:off x="595984" y="3693916"/>
            <a:ext cx="1739222" cy="2745454"/>
            <a:chOff x="-77570" y="3883755"/>
            <a:chExt cx="1739222" cy="2745454"/>
          </a:xfrm>
        </p:grpSpPr>
        <p:pic>
          <p:nvPicPr>
            <p:cNvPr id="21" name="Picture 20">
              <a:extLst>
                <a:ext uri="{FF2B5EF4-FFF2-40B4-BE49-F238E27FC236}">
                  <a16:creationId xmlns:a16="http://schemas.microsoft.com/office/drawing/2014/main" id="{5BDC1849-D768-46C7-AB4E-23B055CB58B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26" b="84630" l="10000" r="90000"/>
                      </a14:imgEffect>
                    </a14:imgLayer>
                  </a14:imgProps>
                </a:ext>
                <a:ext uri="{28A0092B-C50C-407E-A947-70E740481C1C}">
                  <a14:useLocalDpi xmlns:a14="http://schemas.microsoft.com/office/drawing/2010/main" val="0"/>
                </a:ext>
              </a:extLst>
            </a:blip>
            <a:srcRect b="14982"/>
            <a:stretch/>
          </p:blipFill>
          <p:spPr>
            <a:xfrm>
              <a:off x="-77570" y="3883755"/>
              <a:ext cx="1248559" cy="1146419"/>
            </a:xfrm>
            <a:prstGeom prst="rect">
              <a:avLst/>
            </a:prstGeom>
          </p:spPr>
        </p:pic>
        <p:pic>
          <p:nvPicPr>
            <p:cNvPr id="22" name="Picture 21">
              <a:extLst>
                <a:ext uri="{FF2B5EF4-FFF2-40B4-BE49-F238E27FC236}">
                  <a16:creationId xmlns:a16="http://schemas.microsoft.com/office/drawing/2014/main" id="{FE41154B-DE76-42BF-917C-4E67CE9412C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643" b="41640" l="7848" r="35593"/>
                      </a14:imgEffect>
                    </a14:imgLayer>
                  </a14:imgProps>
                </a:ext>
                <a:ext uri="{28A0092B-C50C-407E-A947-70E740481C1C}">
                  <a14:useLocalDpi xmlns:a14="http://schemas.microsoft.com/office/drawing/2010/main" val="0"/>
                </a:ext>
              </a:extLst>
            </a:blip>
            <a:srcRect l="8087" t="8486" r="64407" b="60248"/>
            <a:stretch/>
          </p:blipFill>
          <p:spPr>
            <a:xfrm>
              <a:off x="216310" y="4848068"/>
              <a:ext cx="1445342" cy="1612490"/>
            </a:xfrm>
            <a:prstGeom prst="rect">
              <a:avLst/>
            </a:prstGeom>
          </p:spPr>
        </p:pic>
        <p:pic>
          <p:nvPicPr>
            <p:cNvPr id="23" name="Picture 22">
              <a:extLst>
                <a:ext uri="{FF2B5EF4-FFF2-40B4-BE49-F238E27FC236}">
                  <a16:creationId xmlns:a16="http://schemas.microsoft.com/office/drawing/2014/main" id="{3C79C5F0-8D79-4E7C-8C6F-E72F4B4E1774}"/>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591" b="38449" l="9037" r="16924"/>
                      </a14:imgEffect>
                    </a14:imgLayer>
                  </a14:imgProps>
                </a:ext>
                <a:ext uri="{28A0092B-C50C-407E-A947-70E740481C1C}">
                  <a14:useLocalDpi xmlns:a14="http://schemas.microsoft.com/office/drawing/2010/main" val="0"/>
                </a:ext>
              </a:extLst>
            </a:blip>
            <a:srcRect l="8087" t="8486" r="82087" b="60248"/>
            <a:stretch/>
          </p:blipFill>
          <p:spPr>
            <a:xfrm>
              <a:off x="216310" y="4861524"/>
              <a:ext cx="516330" cy="1767685"/>
            </a:xfrm>
            <a:prstGeom prst="rect">
              <a:avLst/>
            </a:prstGeom>
          </p:spPr>
        </p:pic>
      </p:grpSp>
      <p:pic>
        <p:nvPicPr>
          <p:cNvPr id="2" name="AUDIO-2020-05-29-01-14-1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91184" y="5745445"/>
            <a:ext cx="609600" cy="609600"/>
          </a:xfrm>
          <a:prstGeom prst="rect">
            <a:avLst/>
          </a:prstGeom>
        </p:spPr>
      </p:pic>
      <p:sp>
        <p:nvSpPr>
          <p:cNvPr id="19" name="Rectangle 18">
            <a:extLst>
              <a:ext uri="{FF2B5EF4-FFF2-40B4-BE49-F238E27FC236}">
                <a16:creationId xmlns:a16="http://schemas.microsoft.com/office/drawing/2014/main" id="{56E8B196-CBEA-49AF-ACC2-392AB0D7C3DC}"/>
              </a:ext>
            </a:extLst>
          </p:cNvPr>
          <p:cNvSpPr/>
          <p:nvPr/>
        </p:nvSpPr>
        <p:spPr>
          <a:xfrm>
            <a:off x="142327" y="172445"/>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24" name="Group 23">
            <a:extLst>
              <a:ext uri="{FF2B5EF4-FFF2-40B4-BE49-F238E27FC236}">
                <a16:creationId xmlns:a16="http://schemas.microsoft.com/office/drawing/2014/main" id="{6EF995C2-CFB2-4EF4-8AEC-9BE2D2BC85D4}"/>
              </a:ext>
            </a:extLst>
          </p:cNvPr>
          <p:cNvGrpSpPr/>
          <p:nvPr/>
        </p:nvGrpSpPr>
        <p:grpSpPr>
          <a:xfrm>
            <a:off x="-202142" y="802217"/>
            <a:ext cx="2205852" cy="1859304"/>
            <a:chOff x="25675" y="1743886"/>
            <a:chExt cx="2925727" cy="1477520"/>
          </a:xfrm>
        </p:grpSpPr>
        <p:sp>
          <p:nvSpPr>
            <p:cNvPr id="25" name="Flowchart: Punched Tape 24">
              <a:extLst>
                <a:ext uri="{FF2B5EF4-FFF2-40B4-BE49-F238E27FC236}">
                  <a16:creationId xmlns:a16="http://schemas.microsoft.com/office/drawing/2014/main" id="{A21A339E-00D2-4F7F-A3B2-9297311D4F7A}"/>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7</a:t>
              </a:r>
              <a:endParaRPr lang="en-GB" sz="3600" dirty="0"/>
            </a:p>
          </p:txBody>
        </p:sp>
        <p:pic>
          <p:nvPicPr>
            <p:cNvPr id="26" name="Picture 25">
              <a:extLst>
                <a:ext uri="{FF2B5EF4-FFF2-40B4-BE49-F238E27FC236}">
                  <a16:creationId xmlns:a16="http://schemas.microsoft.com/office/drawing/2014/main" id="{C29E234E-CFFA-4B76-8F08-B85B33194825}"/>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2819208424"/>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80">
                                          <p:stCondLst>
                                            <p:cond delay="0"/>
                                          </p:stCondLst>
                                        </p:cTn>
                                        <p:tgtEl>
                                          <p:spTgt spid="8"/>
                                        </p:tgtEl>
                                      </p:cBhvr>
                                    </p:animEffect>
                                    <p:anim calcmode="lin" valueType="num">
                                      <p:cBhvr>
                                        <p:cTn id="9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9" dur="26">
                                          <p:stCondLst>
                                            <p:cond delay="650"/>
                                          </p:stCondLst>
                                        </p:cTn>
                                        <p:tgtEl>
                                          <p:spTgt spid="8"/>
                                        </p:tgtEl>
                                      </p:cBhvr>
                                      <p:to x="100000" y="60000"/>
                                    </p:animScale>
                                    <p:animScale>
                                      <p:cBhvr>
                                        <p:cTn id="100" dur="166" decel="50000">
                                          <p:stCondLst>
                                            <p:cond delay="676"/>
                                          </p:stCondLst>
                                        </p:cTn>
                                        <p:tgtEl>
                                          <p:spTgt spid="8"/>
                                        </p:tgtEl>
                                      </p:cBhvr>
                                      <p:to x="100000" y="100000"/>
                                    </p:animScale>
                                    <p:animScale>
                                      <p:cBhvr>
                                        <p:cTn id="101" dur="26">
                                          <p:stCondLst>
                                            <p:cond delay="1312"/>
                                          </p:stCondLst>
                                        </p:cTn>
                                        <p:tgtEl>
                                          <p:spTgt spid="8"/>
                                        </p:tgtEl>
                                      </p:cBhvr>
                                      <p:to x="100000" y="80000"/>
                                    </p:animScale>
                                    <p:animScale>
                                      <p:cBhvr>
                                        <p:cTn id="102" dur="166" decel="50000">
                                          <p:stCondLst>
                                            <p:cond delay="1338"/>
                                          </p:stCondLst>
                                        </p:cTn>
                                        <p:tgtEl>
                                          <p:spTgt spid="8"/>
                                        </p:tgtEl>
                                      </p:cBhvr>
                                      <p:to x="100000" y="100000"/>
                                    </p:animScale>
                                    <p:animScale>
                                      <p:cBhvr>
                                        <p:cTn id="103" dur="26">
                                          <p:stCondLst>
                                            <p:cond delay="1642"/>
                                          </p:stCondLst>
                                        </p:cTn>
                                        <p:tgtEl>
                                          <p:spTgt spid="8"/>
                                        </p:tgtEl>
                                      </p:cBhvr>
                                      <p:to x="100000" y="90000"/>
                                    </p:animScale>
                                    <p:animScale>
                                      <p:cBhvr>
                                        <p:cTn id="104" dur="166" decel="50000">
                                          <p:stCondLst>
                                            <p:cond delay="1668"/>
                                          </p:stCondLst>
                                        </p:cTn>
                                        <p:tgtEl>
                                          <p:spTgt spid="8"/>
                                        </p:tgtEl>
                                      </p:cBhvr>
                                      <p:to x="100000" y="100000"/>
                                    </p:animScale>
                                    <p:animScale>
                                      <p:cBhvr>
                                        <p:cTn id="105" dur="26">
                                          <p:stCondLst>
                                            <p:cond delay="1808"/>
                                          </p:stCondLst>
                                        </p:cTn>
                                        <p:tgtEl>
                                          <p:spTgt spid="8"/>
                                        </p:tgtEl>
                                      </p:cBhvr>
                                      <p:to x="100000" y="95000"/>
                                    </p:animScale>
                                    <p:animScale>
                                      <p:cBhvr>
                                        <p:cTn id="106" dur="166" decel="50000">
                                          <p:stCondLst>
                                            <p:cond delay="1834"/>
                                          </p:stCondLst>
                                        </p:cTn>
                                        <p:tgtEl>
                                          <p:spTgt spid="8"/>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down)">
                                      <p:cBhvr>
                                        <p:cTn id="109" dur="580">
                                          <p:stCondLst>
                                            <p:cond delay="0"/>
                                          </p:stCondLst>
                                        </p:cTn>
                                        <p:tgtEl>
                                          <p:spTgt spid="9"/>
                                        </p:tgtEl>
                                      </p:cBhvr>
                                    </p:animEffect>
                                    <p:anim calcmode="lin" valueType="num">
                                      <p:cBhvr>
                                        <p:cTn id="1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5" dur="26">
                                          <p:stCondLst>
                                            <p:cond delay="650"/>
                                          </p:stCondLst>
                                        </p:cTn>
                                        <p:tgtEl>
                                          <p:spTgt spid="9"/>
                                        </p:tgtEl>
                                      </p:cBhvr>
                                      <p:to x="100000" y="60000"/>
                                    </p:animScale>
                                    <p:animScale>
                                      <p:cBhvr>
                                        <p:cTn id="116" dur="166" decel="50000">
                                          <p:stCondLst>
                                            <p:cond delay="676"/>
                                          </p:stCondLst>
                                        </p:cTn>
                                        <p:tgtEl>
                                          <p:spTgt spid="9"/>
                                        </p:tgtEl>
                                      </p:cBhvr>
                                      <p:to x="100000" y="100000"/>
                                    </p:animScale>
                                    <p:animScale>
                                      <p:cBhvr>
                                        <p:cTn id="117" dur="26">
                                          <p:stCondLst>
                                            <p:cond delay="1312"/>
                                          </p:stCondLst>
                                        </p:cTn>
                                        <p:tgtEl>
                                          <p:spTgt spid="9"/>
                                        </p:tgtEl>
                                      </p:cBhvr>
                                      <p:to x="100000" y="80000"/>
                                    </p:animScale>
                                    <p:animScale>
                                      <p:cBhvr>
                                        <p:cTn id="118" dur="166" decel="50000">
                                          <p:stCondLst>
                                            <p:cond delay="1338"/>
                                          </p:stCondLst>
                                        </p:cTn>
                                        <p:tgtEl>
                                          <p:spTgt spid="9"/>
                                        </p:tgtEl>
                                      </p:cBhvr>
                                      <p:to x="100000" y="100000"/>
                                    </p:animScale>
                                    <p:animScale>
                                      <p:cBhvr>
                                        <p:cTn id="119" dur="26">
                                          <p:stCondLst>
                                            <p:cond delay="1642"/>
                                          </p:stCondLst>
                                        </p:cTn>
                                        <p:tgtEl>
                                          <p:spTgt spid="9"/>
                                        </p:tgtEl>
                                      </p:cBhvr>
                                      <p:to x="100000" y="90000"/>
                                    </p:animScale>
                                    <p:animScale>
                                      <p:cBhvr>
                                        <p:cTn id="120" dur="166" decel="50000">
                                          <p:stCondLst>
                                            <p:cond delay="1668"/>
                                          </p:stCondLst>
                                        </p:cTn>
                                        <p:tgtEl>
                                          <p:spTgt spid="9"/>
                                        </p:tgtEl>
                                      </p:cBhvr>
                                      <p:to x="100000" y="100000"/>
                                    </p:animScale>
                                    <p:animScale>
                                      <p:cBhvr>
                                        <p:cTn id="121" dur="26">
                                          <p:stCondLst>
                                            <p:cond delay="1808"/>
                                          </p:stCondLst>
                                        </p:cTn>
                                        <p:tgtEl>
                                          <p:spTgt spid="9"/>
                                        </p:tgtEl>
                                      </p:cBhvr>
                                      <p:to x="100000" y="95000"/>
                                    </p:animScale>
                                    <p:animScale>
                                      <p:cBhvr>
                                        <p:cTn id="122" dur="166" decel="50000">
                                          <p:stCondLst>
                                            <p:cond delay="1834"/>
                                          </p:stCondLst>
                                        </p:cTn>
                                        <p:tgtEl>
                                          <p:spTgt spid="9"/>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wipe(down)">
                                      <p:cBhvr>
                                        <p:cTn id="125" dur="580">
                                          <p:stCondLst>
                                            <p:cond delay="0"/>
                                          </p:stCondLst>
                                        </p:cTn>
                                        <p:tgtEl>
                                          <p:spTgt spid="10"/>
                                        </p:tgtEl>
                                      </p:cBhvr>
                                    </p:animEffect>
                                    <p:anim calcmode="lin" valueType="num">
                                      <p:cBhvr>
                                        <p:cTn id="1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
                                        </p:tgtEl>
                                      </p:cBhvr>
                                      <p:to x="100000" y="60000"/>
                                    </p:animScale>
                                    <p:animScale>
                                      <p:cBhvr>
                                        <p:cTn id="132" dur="166" decel="50000">
                                          <p:stCondLst>
                                            <p:cond delay="676"/>
                                          </p:stCondLst>
                                        </p:cTn>
                                        <p:tgtEl>
                                          <p:spTgt spid="10"/>
                                        </p:tgtEl>
                                      </p:cBhvr>
                                      <p:to x="100000" y="100000"/>
                                    </p:animScale>
                                    <p:animScale>
                                      <p:cBhvr>
                                        <p:cTn id="133" dur="26">
                                          <p:stCondLst>
                                            <p:cond delay="1312"/>
                                          </p:stCondLst>
                                        </p:cTn>
                                        <p:tgtEl>
                                          <p:spTgt spid="10"/>
                                        </p:tgtEl>
                                      </p:cBhvr>
                                      <p:to x="100000" y="80000"/>
                                    </p:animScale>
                                    <p:animScale>
                                      <p:cBhvr>
                                        <p:cTn id="134" dur="166" decel="50000">
                                          <p:stCondLst>
                                            <p:cond delay="1338"/>
                                          </p:stCondLst>
                                        </p:cTn>
                                        <p:tgtEl>
                                          <p:spTgt spid="10"/>
                                        </p:tgtEl>
                                      </p:cBhvr>
                                      <p:to x="100000" y="100000"/>
                                    </p:animScale>
                                    <p:animScale>
                                      <p:cBhvr>
                                        <p:cTn id="135" dur="26">
                                          <p:stCondLst>
                                            <p:cond delay="1642"/>
                                          </p:stCondLst>
                                        </p:cTn>
                                        <p:tgtEl>
                                          <p:spTgt spid="10"/>
                                        </p:tgtEl>
                                      </p:cBhvr>
                                      <p:to x="100000" y="90000"/>
                                    </p:animScale>
                                    <p:animScale>
                                      <p:cBhvr>
                                        <p:cTn id="136" dur="166" decel="50000">
                                          <p:stCondLst>
                                            <p:cond delay="1668"/>
                                          </p:stCondLst>
                                        </p:cTn>
                                        <p:tgtEl>
                                          <p:spTgt spid="10"/>
                                        </p:tgtEl>
                                      </p:cBhvr>
                                      <p:to x="100000" y="100000"/>
                                    </p:animScale>
                                    <p:animScale>
                                      <p:cBhvr>
                                        <p:cTn id="137" dur="26">
                                          <p:stCondLst>
                                            <p:cond delay="1808"/>
                                          </p:stCondLst>
                                        </p:cTn>
                                        <p:tgtEl>
                                          <p:spTgt spid="10"/>
                                        </p:tgtEl>
                                      </p:cBhvr>
                                      <p:to x="100000" y="95000"/>
                                    </p:animScale>
                                    <p:animScale>
                                      <p:cBhvr>
                                        <p:cTn id="138" dur="166" decel="50000">
                                          <p:stCondLst>
                                            <p:cond delay="1834"/>
                                          </p:stCondLst>
                                        </p:cTn>
                                        <p:tgtEl>
                                          <p:spTgt spid="10"/>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wipe(down)">
                                      <p:cBhvr>
                                        <p:cTn id="141" dur="580">
                                          <p:stCondLst>
                                            <p:cond delay="0"/>
                                          </p:stCondLst>
                                        </p:cTn>
                                        <p:tgtEl>
                                          <p:spTgt spid="11"/>
                                        </p:tgtEl>
                                      </p:cBhvr>
                                    </p:animEffect>
                                    <p:anim calcmode="lin" valueType="num">
                                      <p:cBhvr>
                                        <p:cTn id="1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7" dur="26">
                                          <p:stCondLst>
                                            <p:cond delay="650"/>
                                          </p:stCondLst>
                                        </p:cTn>
                                        <p:tgtEl>
                                          <p:spTgt spid="11"/>
                                        </p:tgtEl>
                                      </p:cBhvr>
                                      <p:to x="100000" y="60000"/>
                                    </p:animScale>
                                    <p:animScale>
                                      <p:cBhvr>
                                        <p:cTn id="148" dur="166" decel="50000">
                                          <p:stCondLst>
                                            <p:cond delay="676"/>
                                          </p:stCondLst>
                                        </p:cTn>
                                        <p:tgtEl>
                                          <p:spTgt spid="11"/>
                                        </p:tgtEl>
                                      </p:cBhvr>
                                      <p:to x="100000" y="100000"/>
                                    </p:animScale>
                                    <p:animScale>
                                      <p:cBhvr>
                                        <p:cTn id="149" dur="26">
                                          <p:stCondLst>
                                            <p:cond delay="1312"/>
                                          </p:stCondLst>
                                        </p:cTn>
                                        <p:tgtEl>
                                          <p:spTgt spid="11"/>
                                        </p:tgtEl>
                                      </p:cBhvr>
                                      <p:to x="100000" y="80000"/>
                                    </p:animScale>
                                    <p:animScale>
                                      <p:cBhvr>
                                        <p:cTn id="150" dur="166" decel="50000">
                                          <p:stCondLst>
                                            <p:cond delay="1338"/>
                                          </p:stCondLst>
                                        </p:cTn>
                                        <p:tgtEl>
                                          <p:spTgt spid="11"/>
                                        </p:tgtEl>
                                      </p:cBhvr>
                                      <p:to x="100000" y="100000"/>
                                    </p:animScale>
                                    <p:animScale>
                                      <p:cBhvr>
                                        <p:cTn id="151" dur="26">
                                          <p:stCondLst>
                                            <p:cond delay="1642"/>
                                          </p:stCondLst>
                                        </p:cTn>
                                        <p:tgtEl>
                                          <p:spTgt spid="11"/>
                                        </p:tgtEl>
                                      </p:cBhvr>
                                      <p:to x="100000" y="90000"/>
                                    </p:animScale>
                                    <p:animScale>
                                      <p:cBhvr>
                                        <p:cTn id="152" dur="166" decel="50000">
                                          <p:stCondLst>
                                            <p:cond delay="1668"/>
                                          </p:stCondLst>
                                        </p:cTn>
                                        <p:tgtEl>
                                          <p:spTgt spid="11"/>
                                        </p:tgtEl>
                                      </p:cBhvr>
                                      <p:to x="100000" y="100000"/>
                                    </p:animScale>
                                    <p:animScale>
                                      <p:cBhvr>
                                        <p:cTn id="153" dur="26">
                                          <p:stCondLst>
                                            <p:cond delay="1808"/>
                                          </p:stCondLst>
                                        </p:cTn>
                                        <p:tgtEl>
                                          <p:spTgt spid="11"/>
                                        </p:tgtEl>
                                      </p:cBhvr>
                                      <p:to x="100000" y="95000"/>
                                    </p:animScale>
                                    <p:animScale>
                                      <p:cBhvr>
                                        <p:cTn id="154" dur="166" decel="50000">
                                          <p:stCondLst>
                                            <p:cond delay="1834"/>
                                          </p:stCondLst>
                                        </p:cTn>
                                        <p:tgtEl>
                                          <p:spTgt spid="11"/>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grpId="0" nodeType="click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randombar(horizontal)">
                                      <p:cBhvr>
                                        <p:cTn id="159" dur="500"/>
                                        <p:tgtEl>
                                          <p:spTgt spid="13"/>
                                        </p:tgtEl>
                                      </p:cBhvr>
                                    </p:animEffect>
                                  </p:child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grpId="0" nodeType="click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randombar(horizontal)">
                                      <p:cBhvr>
                                        <p:cTn id="164" dur="500"/>
                                        <p:tgtEl>
                                          <p:spTgt spid="14"/>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randombar(horizontal)">
                                      <p:cBhvr>
                                        <p:cTn id="169" dur="500"/>
                                        <p:tgtEl>
                                          <p:spTgt spid="15"/>
                                        </p:tgtEl>
                                      </p:cBhvr>
                                    </p:animEffect>
                                  </p:childTnLst>
                                </p:cTn>
                              </p:par>
                            </p:childTnLst>
                          </p:cTn>
                        </p:par>
                      </p:childTnLst>
                    </p:cTn>
                  </p:par>
                  <p:par>
                    <p:cTn id="170" fill="hold">
                      <p:stCondLst>
                        <p:cond delay="indefinite"/>
                      </p:stCondLst>
                      <p:childTnLst>
                        <p:par>
                          <p:cTn id="171" fill="hold">
                            <p:stCondLst>
                              <p:cond delay="0"/>
                            </p:stCondLst>
                            <p:childTnLst>
                              <p:par>
                                <p:cTn id="172" presetID="14" presetClass="entr" presetSubtype="10" fill="hold" grpId="0" nodeType="click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randombar(horizontal)">
                                      <p:cBhvr>
                                        <p:cTn id="1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5"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p:bldP spid="10" grpId="0"/>
      <p:bldP spid="11" grpId="0"/>
      <p:bldP spid="12" grpId="0"/>
      <p:bldP spid="13" grpId="0"/>
      <p:bldP spid="14" grpId="0"/>
      <p:bldP spid="15" grpId="0"/>
      <p:bldP spid="16"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1"/>
          <p:cNvSpPr txBox="1"/>
          <p:nvPr/>
        </p:nvSpPr>
        <p:spPr>
          <a:xfrm>
            <a:off x="8053895" y="324707"/>
            <a:ext cx="3772900" cy="707886"/>
          </a:xfrm>
          <a:prstGeom prst="rect">
            <a:avLst/>
          </a:prstGeom>
          <a:noFill/>
        </p:spPr>
        <p:txBody>
          <a:bodyPr wrap="square" rtlCol="0">
            <a:spAutoFit/>
          </a:bodyPr>
          <a:lstStyle/>
          <a:p>
            <a:pPr algn="r"/>
            <a:r>
              <a:rPr lang="ar-BH" sz="4000" b="1" dirty="0">
                <a:solidFill>
                  <a:srgbClr val="FF0000"/>
                </a:solidFill>
              </a:rPr>
              <a:t>أُكْمِلُ كَما فِي الْمِثال: </a:t>
            </a:r>
            <a:endParaRPr lang="en-US" sz="4000" b="1" dirty="0">
              <a:solidFill>
                <a:srgbClr val="FF0000"/>
              </a:solidFill>
            </a:endParaRPr>
          </a:p>
        </p:txBody>
      </p:sp>
      <p:sp>
        <p:nvSpPr>
          <p:cNvPr id="8" name="TextBox 7">
            <a:extLst>
              <a:ext uri="{FF2B5EF4-FFF2-40B4-BE49-F238E27FC236}">
                <a16:creationId xmlns:a16="http://schemas.microsoft.com/office/drawing/2014/main" id="{92F91755-D878-45BE-9F1B-07BB55F65024}"/>
              </a:ext>
            </a:extLst>
          </p:cNvPr>
          <p:cNvSpPr txBox="1"/>
          <p:nvPr/>
        </p:nvSpPr>
        <p:spPr>
          <a:xfrm>
            <a:off x="7642578" y="3403601"/>
            <a:ext cx="4029465" cy="646331"/>
          </a:xfrm>
          <a:prstGeom prst="rect">
            <a:avLst/>
          </a:prstGeom>
          <a:noFill/>
          <a:ln>
            <a:noFill/>
          </a:ln>
        </p:spPr>
        <p:txBody>
          <a:bodyPr wrap="square" rtlCol="0">
            <a:spAutoFit/>
          </a:bodyPr>
          <a:lstStyle/>
          <a:p>
            <a:pPr algn="just" rtl="1"/>
            <a:r>
              <a:rPr lang="ar-BH" sz="3600" dirty="0">
                <a:solidFill>
                  <a:schemeClr val="accent1">
                    <a:lumMod val="50000"/>
                  </a:schemeClr>
                </a:solidFill>
              </a:rPr>
              <a:t>1- يَرْغَبُ الأَطْفالُ في </a:t>
            </a:r>
            <a:endParaRPr lang="en-US" sz="3600" dirty="0">
              <a:solidFill>
                <a:schemeClr val="accent1">
                  <a:lumMod val="50000"/>
                </a:schemeClr>
              </a:solidFill>
            </a:endParaRPr>
          </a:p>
        </p:txBody>
      </p:sp>
      <p:sp>
        <p:nvSpPr>
          <p:cNvPr id="9" name="TextBox 8">
            <a:extLst>
              <a:ext uri="{FF2B5EF4-FFF2-40B4-BE49-F238E27FC236}">
                <a16:creationId xmlns:a16="http://schemas.microsoft.com/office/drawing/2014/main" id="{92F91755-D878-45BE-9F1B-07BB55F65024}"/>
              </a:ext>
            </a:extLst>
          </p:cNvPr>
          <p:cNvSpPr txBox="1"/>
          <p:nvPr/>
        </p:nvSpPr>
        <p:spPr>
          <a:xfrm>
            <a:off x="8116711" y="4007557"/>
            <a:ext cx="3594843" cy="646331"/>
          </a:xfrm>
          <a:prstGeom prst="rect">
            <a:avLst/>
          </a:prstGeom>
          <a:noFill/>
          <a:ln>
            <a:noFill/>
          </a:ln>
        </p:spPr>
        <p:txBody>
          <a:bodyPr wrap="square" rtlCol="0">
            <a:spAutoFit/>
          </a:bodyPr>
          <a:lstStyle/>
          <a:p>
            <a:pPr algn="just" rtl="1"/>
            <a:r>
              <a:rPr lang="ar-BH" sz="3600" dirty="0">
                <a:solidFill>
                  <a:schemeClr val="accent1">
                    <a:lumMod val="50000"/>
                  </a:schemeClr>
                </a:solidFill>
              </a:rPr>
              <a:t>2- تَرْغَبُ نَدى في </a:t>
            </a:r>
            <a:endParaRPr lang="en-US" sz="3600" dirty="0">
              <a:solidFill>
                <a:schemeClr val="accent1">
                  <a:lumMod val="50000"/>
                </a:schemeClr>
              </a:solidFill>
            </a:endParaRPr>
          </a:p>
        </p:txBody>
      </p:sp>
      <p:sp>
        <p:nvSpPr>
          <p:cNvPr id="10" name="TextBox 9">
            <a:extLst>
              <a:ext uri="{FF2B5EF4-FFF2-40B4-BE49-F238E27FC236}">
                <a16:creationId xmlns:a16="http://schemas.microsoft.com/office/drawing/2014/main" id="{92F91755-D878-45BE-9F1B-07BB55F65024}"/>
              </a:ext>
            </a:extLst>
          </p:cNvPr>
          <p:cNvSpPr txBox="1"/>
          <p:nvPr/>
        </p:nvSpPr>
        <p:spPr>
          <a:xfrm>
            <a:off x="7352000" y="4623414"/>
            <a:ext cx="4320043" cy="646331"/>
          </a:xfrm>
          <a:prstGeom prst="rect">
            <a:avLst/>
          </a:prstGeom>
          <a:noFill/>
          <a:ln>
            <a:noFill/>
          </a:ln>
        </p:spPr>
        <p:txBody>
          <a:bodyPr wrap="square" rtlCol="0">
            <a:spAutoFit/>
          </a:bodyPr>
          <a:lstStyle/>
          <a:p>
            <a:pPr algn="just" rtl="1"/>
            <a:r>
              <a:rPr lang="ar-BH" sz="3600" dirty="0">
                <a:solidFill>
                  <a:schemeClr val="accent1">
                    <a:lumMod val="50000"/>
                  </a:schemeClr>
                </a:solidFill>
              </a:rPr>
              <a:t>3- تَرْغَبُ الْمُعَلِمَةُ في</a:t>
            </a:r>
            <a:endParaRPr lang="en-US" sz="3600" dirty="0">
              <a:solidFill>
                <a:schemeClr val="accent1">
                  <a:lumMod val="50000"/>
                </a:schemeClr>
              </a:solidFill>
            </a:endParaRPr>
          </a:p>
        </p:txBody>
      </p:sp>
      <p:sp>
        <p:nvSpPr>
          <p:cNvPr id="12" name="TextBox 11">
            <a:extLst>
              <a:ext uri="{FF2B5EF4-FFF2-40B4-BE49-F238E27FC236}">
                <a16:creationId xmlns:a16="http://schemas.microsoft.com/office/drawing/2014/main" id="{92F91755-D878-45BE-9F1B-07BB55F65024}"/>
              </a:ext>
            </a:extLst>
          </p:cNvPr>
          <p:cNvSpPr txBox="1"/>
          <p:nvPr/>
        </p:nvSpPr>
        <p:spPr>
          <a:xfrm>
            <a:off x="1927123" y="1649415"/>
            <a:ext cx="6335860" cy="646331"/>
          </a:xfrm>
          <a:prstGeom prst="rect">
            <a:avLst/>
          </a:prstGeom>
          <a:noFill/>
          <a:ln>
            <a:noFill/>
          </a:ln>
        </p:spPr>
        <p:txBody>
          <a:bodyPr wrap="square" rtlCol="0">
            <a:spAutoFit/>
          </a:bodyPr>
          <a:lstStyle/>
          <a:p>
            <a:pPr algn="just" rtl="1"/>
            <a:r>
              <a:rPr lang="ar-BH" sz="3600" b="1" dirty="0"/>
              <a:t>تَرْغَبُ هِنْدُ فِي مُساعَدَةِ أُمِّها .</a:t>
            </a:r>
          </a:p>
        </p:txBody>
      </p:sp>
      <p:sp>
        <p:nvSpPr>
          <p:cNvPr id="13" name="TextBox 12">
            <a:extLst>
              <a:ext uri="{FF2B5EF4-FFF2-40B4-BE49-F238E27FC236}">
                <a16:creationId xmlns:a16="http://schemas.microsoft.com/office/drawing/2014/main" id="{92F91755-D878-45BE-9F1B-07BB55F65024}"/>
              </a:ext>
            </a:extLst>
          </p:cNvPr>
          <p:cNvSpPr txBox="1"/>
          <p:nvPr/>
        </p:nvSpPr>
        <p:spPr>
          <a:xfrm>
            <a:off x="5318978" y="3459322"/>
            <a:ext cx="3118102"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اللَّعِبِ في الصَّالَةِ.</a:t>
            </a:r>
            <a:endParaRPr lang="en-US" sz="3600" dirty="0">
              <a:solidFill>
                <a:schemeClr val="accent2">
                  <a:lumMod val="50000"/>
                </a:schemeClr>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7662654" y="4056373"/>
            <a:ext cx="1248559" cy="646331"/>
          </a:xfrm>
          <a:prstGeom prst="rect">
            <a:avLst/>
          </a:prstGeom>
          <a:noFill/>
          <a:ln>
            <a:noFill/>
          </a:ln>
        </p:spPr>
        <p:txBody>
          <a:bodyPr wrap="square" rtlCol="0">
            <a:spAutoFit/>
          </a:bodyPr>
          <a:lstStyle/>
          <a:p>
            <a:pPr marL="742950" indent="-742950" algn="r" rtl="1"/>
            <a:r>
              <a:rPr lang="ar-BH" sz="3600">
                <a:solidFill>
                  <a:schemeClr val="accent2">
                    <a:lumMod val="50000"/>
                  </a:schemeClr>
                </a:solidFill>
              </a:rPr>
              <a:t>الرَّسْمِ</a:t>
            </a:r>
            <a:r>
              <a:rPr lang="ar-BH" sz="3600" dirty="0">
                <a:solidFill>
                  <a:schemeClr val="accent2">
                    <a:lumMod val="50000"/>
                  </a:schemeClr>
                </a:solidFill>
              </a:rPr>
              <a:t>.</a:t>
            </a:r>
            <a:endParaRPr lang="en-US" sz="3600" dirty="0">
              <a:solidFill>
                <a:schemeClr val="accent2">
                  <a:lumMod val="50000"/>
                </a:schemeClr>
              </a:solidFill>
            </a:endParaRPr>
          </a:p>
        </p:txBody>
      </p:sp>
      <p:sp>
        <p:nvSpPr>
          <p:cNvPr id="15" name="TextBox 14">
            <a:extLst>
              <a:ext uri="{FF2B5EF4-FFF2-40B4-BE49-F238E27FC236}">
                <a16:creationId xmlns:a16="http://schemas.microsoft.com/office/drawing/2014/main" id="{92F91755-D878-45BE-9F1B-07BB55F65024}"/>
              </a:ext>
            </a:extLst>
          </p:cNvPr>
          <p:cNvSpPr txBox="1"/>
          <p:nvPr/>
        </p:nvSpPr>
        <p:spPr>
          <a:xfrm>
            <a:off x="5699322" y="4702704"/>
            <a:ext cx="2693441" cy="646331"/>
          </a:xfrm>
          <a:prstGeom prst="rect">
            <a:avLst/>
          </a:prstGeom>
          <a:noFill/>
          <a:ln>
            <a:noFill/>
          </a:ln>
        </p:spPr>
        <p:txBody>
          <a:bodyPr wrap="square" rtlCol="0">
            <a:spAutoFit/>
          </a:bodyPr>
          <a:lstStyle/>
          <a:p>
            <a:pPr marL="742950" indent="-742950" algn="r" rtl="1"/>
            <a:r>
              <a:rPr lang="ar-BH" sz="3600" dirty="0">
                <a:solidFill>
                  <a:schemeClr val="accent2">
                    <a:lumMod val="50000"/>
                  </a:schemeClr>
                </a:solidFill>
              </a:rPr>
              <a:t>تَصْحِيحِ الأنْشِطَةِ.</a:t>
            </a:r>
            <a:endParaRPr lang="en-US" sz="3600" dirty="0">
              <a:solidFill>
                <a:schemeClr val="accent2">
                  <a:lumMod val="50000"/>
                </a:schemeClr>
              </a:solidFill>
            </a:endParaRPr>
          </a:p>
        </p:txBody>
      </p:sp>
      <p:sp>
        <p:nvSpPr>
          <p:cNvPr id="3" name="Oval 2">
            <a:extLst>
              <a:ext uri="{FF2B5EF4-FFF2-40B4-BE49-F238E27FC236}">
                <a16:creationId xmlns:a16="http://schemas.microsoft.com/office/drawing/2014/main" id="{D821E7DF-9148-4B9C-8288-09F9BD8B5695}"/>
              </a:ext>
            </a:extLst>
          </p:cNvPr>
          <p:cNvSpPr/>
          <p:nvPr/>
        </p:nvSpPr>
        <p:spPr>
          <a:xfrm>
            <a:off x="8672052" y="1380236"/>
            <a:ext cx="2241755" cy="10488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86B7A4-73D8-4CA5-9B4B-52A832F8B186}"/>
              </a:ext>
            </a:extLst>
          </p:cNvPr>
          <p:cNvSpPr/>
          <p:nvPr/>
        </p:nvSpPr>
        <p:spPr>
          <a:xfrm>
            <a:off x="9226106" y="1443010"/>
            <a:ext cx="1133645" cy="923330"/>
          </a:xfrm>
          <a:prstGeom prst="rect">
            <a:avLst/>
          </a:prstGeom>
          <a:noFill/>
        </p:spPr>
        <p:txBody>
          <a:bodyPr wrap="none" lIns="91440" tIns="45720" rIns="91440" bIns="45720">
            <a:spAutoFit/>
          </a:bodyPr>
          <a:lstStyle/>
          <a:p>
            <a:pPr algn="ctr"/>
            <a:r>
              <a:rPr lang="ar-BH"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مِثالٌ</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nvGrpSpPr>
          <p:cNvPr id="20" name="Group 19">
            <a:extLst>
              <a:ext uri="{FF2B5EF4-FFF2-40B4-BE49-F238E27FC236}">
                <a16:creationId xmlns:a16="http://schemas.microsoft.com/office/drawing/2014/main" id="{B7D5CADD-F876-425C-9C4A-1413A41CE07E}"/>
              </a:ext>
            </a:extLst>
          </p:cNvPr>
          <p:cNvGrpSpPr/>
          <p:nvPr/>
        </p:nvGrpSpPr>
        <p:grpSpPr>
          <a:xfrm>
            <a:off x="595984" y="3693916"/>
            <a:ext cx="1739222" cy="2745454"/>
            <a:chOff x="-77570" y="3883755"/>
            <a:chExt cx="1739222" cy="2745454"/>
          </a:xfrm>
        </p:grpSpPr>
        <p:pic>
          <p:nvPicPr>
            <p:cNvPr id="21" name="Picture 20">
              <a:extLst>
                <a:ext uri="{FF2B5EF4-FFF2-40B4-BE49-F238E27FC236}">
                  <a16:creationId xmlns:a16="http://schemas.microsoft.com/office/drawing/2014/main" id="{5BDC1849-D768-46C7-AB4E-23B055CB58B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26" b="84630" l="10000" r="90000"/>
                      </a14:imgEffect>
                    </a14:imgLayer>
                  </a14:imgProps>
                </a:ext>
                <a:ext uri="{28A0092B-C50C-407E-A947-70E740481C1C}">
                  <a14:useLocalDpi xmlns:a14="http://schemas.microsoft.com/office/drawing/2010/main" val="0"/>
                </a:ext>
              </a:extLst>
            </a:blip>
            <a:srcRect b="14982"/>
            <a:stretch/>
          </p:blipFill>
          <p:spPr>
            <a:xfrm>
              <a:off x="-77570" y="3883755"/>
              <a:ext cx="1248559" cy="1146419"/>
            </a:xfrm>
            <a:prstGeom prst="rect">
              <a:avLst/>
            </a:prstGeom>
          </p:spPr>
        </p:pic>
        <p:pic>
          <p:nvPicPr>
            <p:cNvPr id="22" name="Picture 21">
              <a:extLst>
                <a:ext uri="{FF2B5EF4-FFF2-40B4-BE49-F238E27FC236}">
                  <a16:creationId xmlns:a16="http://schemas.microsoft.com/office/drawing/2014/main" id="{FE41154B-DE76-42BF-917C-4E67CE9412C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643" b="41640" l="7848" r="35593"/>
                      </a14:imgEffect>
                    </a14:imgLayer>
                  </a14:imgProps>
                </a:ext>
                <a:ext uri="{28A0092B-C50C-407E-A947-70E740481C1C}">
                  <a14:useLocalDpi xmlns:a14="http://schemas.microsoft.com/office/drawing/2010/main" val="0"/>
                </a:ext>
              </a:extLst>
            </a:blip>
            <a:srcRect l="8087" t="8486" r="64407" b="60248"/>
            <a:stretch/>
          </p:blipFill>
          <p:spPr>
            <a:xfrm>
              <a:off x="216310" y="4848068"/>
              <a:ext cx="1445342" cy="1612490"/>
            </a:xfrm>
            <a:prstGeom prst="rect">
              <a:avLst/>
            </a:prstGeom>
          </p:spPr>
        </p:pic>
        <p:pic>
          <p:nvPicPr>
            <p:cNvPr id="23" name="Picture 22">
              <a:extLst>
                <a:ext uri="{FF2B5EF4-FFF2-40B4-BE49-F238E27FC236}">
                  <a16:creationId xmlns:a16="http://schemas.microsoft.com/office/drawing/2014/main" id="{3C79C5F0-8D79-4E7C-8C6F-E72F4B4E1774}"/>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591" b="38449" l="9037" r="16924"/>
                      </a14:imgEffect>
                    </a14:imgLayer>
                  </a14:imgProps>
                </a:ext>
                <a:ext uri="{28A0092B-C50C-407E-A947-70E740481C1C}">
                  <a14:useLocalDpi xmlns:a14="http://schemas.microsoft.com/office/drawing/2010/main" val="0"/>
                </a:ext>
              </a:extLst>
            </a:blip>
            <a:srcRect l="8087" t="8486" r="82087" b="60248"/>
            <a:stretch/>
          </p:blipFill>
          <p:spPr>
            <a:xfrm>
              <a:off x="216310" y="4861524"/>
              <a:ext cx="516330" cy="1767685"/>
            </a:xfrm>
            <a:prstGeom prst="rect">
              <a:avLst/>
            </a:prstGeom>
          </p:spPr>
        </p:pic>
      </p:grpSp>
      <p:pic>
        <p:nvPicPr>
          <p:cNvPr id="2" name="AUDIO-2020-05-29-01-15-3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8859" y="5745445"/>
            <a:ext cx="609600" cy="609600"/>
          </a:xfrm>
          <a:prstGeom prst="rect">
            <a:avLst/>
          </a:prstGeom>
        </p:spPr>
      </p:pic>
      <p:sp>
        <p:nvSpPr>
          <p:cNvPr id="17" name="Rectangle 16">
            <a:extLst>
              <a:ext uri="{FF2B5EF4-FFF2-40B4-BE49-F238E27FC236}">
                <a16:creationId xmlns:a16="http://schemas.microsoft.com/office/drawing/2014/main" id="{5C855337-09C0-4A4D-8B59-654A0DA326A1}"/>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8" name="Group 17">
            <a:extLst>
              <a:ext uri="{FF2B5EF4-FFF2-40B4-BE49-F238E27FC236}">
                <a16:creationId xmlns:a16="http://schemas.microsoft.com/office/drawing/2014/main" id="{36D1C03A-B18E-49EC-A4DB-CAE07FC8DAF8}"/>
              </a:ext>
            </a:extLst>
          </p:cNvPr>
          <p:cNvGrpSpPr/>
          <p:nvPr/>
        </p:nvGrpSpPr>
        <p:grpSpPr>
          <a:xfrm>
            <a:off x="117337" y="794461"/>
            <a:ext cx="2205852" cy="1859304"/>
            <a:chOff x="25675" y="1743886"/>
            <a:chExt cx="2925727" cy="1477520"/>
          </a:xfrm>
        </p:grpSpPr>
        <p:sp>
          <p:nvSpPr>
            <p:cNvPr id="19" name="Flowchart: Punched Tape 18">
              <a:extLst>
                <a:ext uri="{FF2B5EF4-FFF2-40B4-BE49-F238E27FC236}">
                  <a16:creationId xmlns:a16="http://schemas.microsoft.com/office/drawing/2014/main" id="{BABB7518-B3C0-4038-914B-C885F85DA40C}"/>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8</a:t>
              </a:r>
              <a:endParaRPr lang="en-GB" sz="3600" dirty="0"/>
            </a:p>
          </p:txBody>
        </p:sp>
        <p:pic>
          <p:nvPicPr>
            <p:cNvPr id="24" name="Picture 23">
              <a:extLst>
                <a:ext uri="{FF2B5EF4-FFF2-40B4-BE49-F238E27FC236}">
                  <a16:creationId xmlns:a16="http://schemas.microsoft.com/office/drawing/2014/main" id="{C9A05D73-0A7A-43BF-957C-0E5FFE8B8B6D}"/>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854496577"/>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80">
                                          <p:stCondLst>
                                            <p:cond delay="0"/>
                                          </p:stCondLst>
                                        </p:cTn>
                                        <p:tgtEl>
                                          <p:spTgt spid="8"/>
                                        </p:tgtEl>
                                      </p:cBhvr>
                                    </p:animEffect>
                                    <p:anim calcmode="lin" valueType="num">
                                      <p:cBhvr>
                                        <p:cTn id="9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9" dur="26">
                                          <p:stCondLst>
                                            <p:cond delay="650"/>
                                          </p:stCondLst>
                                        </p:cTn>
                                        <p:tgtEl>
                                          <p:spTgt spid="8"/>
                                        </p:tgtEl>
                                      </p:cBhvr>
                                      <p:to x="100000" y="60000"/>
                                    </p:animScale>
                                    <p:animScale>
                                      <p:cBhvr>
                                        <p:cTn id="100" dur="166" decel="50000">
                                          <p:stCondLst>
                                            <p:cond delay="676"/>
                                          </p:stCondLst>
                                        </p:cTn>
                                        <p:tgtEl>
                                          <p:spTgt spid="8"/>
                                        </p:tgtEl>
                                      </p:cBhvr>
                                      <p:to x="100000" y="100000"/>
                                    </p:animScale>
                                    <p:animScale>
                                      <p:cBhvr>
                                        <p:cTn id="101" dur="26">
                                          <p:stCondLst>
                                            <p:cond delay="1312"/>
                                          </p:stCondLst>
                                        </p:cTn>
                                        <p:tgtEl>
                                          <p:spTgt spid="8"/>
                                        </p:tgtEl>
                                      </p:cBhvr>
                                      <p:to x="100000" y="80000"/>
                                    </p:animScale>
                                    <p:animScale>
                                      <p:cBhvr>
                                        <p:cTn id="102" dur="166" decel="50000">
                                          <p:stCondLst>
                                            <p:cond delay="1338"/>
                                          </p:stCondLst>
                                        </p:cTn>
                                        <p:tgtEl>
                                          <p:spTgt spid="8"/>
                                        </p:tgtEl>
                                      </p:cBhvr>
                                      <p:to x="100000" y="100000"/>
                                    </p:animScale>
                                    <p:animScale>
                                      <p:cBhvr>
                                        <p:cTn id="103" dur="26">
                                          <p:stCondLst>
                                            <p:cond delay="1642"/>
                                          </p:stCondLst>
                                        </p:cTn>
                                        <p:tgtEl>
                                          <p:spTgt spid="8"/>
                                        </p:tgtEl>
                                      </p:cBhvr>
                                      <p:to x="100000" y="90000"/>
                                    </p:animScale>
                                    <p:animScale>
                                      <p:cBhvr>
                                        <p:cTn id="104" dur="166" decel="50000">
                                          <p:stCondLst>
                                            <p:cond delay="1668"/>
                                          </p:stCondLst>
                                        </p:cTn>
                                        <p:tgtEl>
                                          <p:spTgt spid="8"/>
                                        </p:tgtEl>
                                      </p:cBhvr>
                                      <p:to x="100000" y="100000"/>
                                    </p:animScale>
                                    <p:animScale>
                                      <p:cBhvr>
                                        <p:cTn id="105" dur="26">
                                          <p:stCondLst>
                                            <p:cond delay="1808"/>
                                          </p:stCondLst>
                                        </p:cTn>
                                        <p:tgtEl>
                                          <p:spTgt spid="8"/>
                                        </p:tgtEl>
                                      </p:cBhvr>
                                      <p:to x="100000" y="95000"/>
                                    </p:animScale>
                                    <p:animScale>
                                      <p:cBhvr>
                                        <p:cTn id="106" dur="166" decel="50000">
                                          <p:stCondLst>
                                            <p:cond delay="1834"/>
                                          </p:stCondLst>
                                        </p:cTn>
                                        <p:tgtEl>
                                          <p:spTgt spid="8"/>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down)">
                                      <p:cBhvr>
                                        <p:cTn id="109" dur="580">
                                          <p:stCondLst>
                                            <p:cond delay="0"/>
                                          </p:stCondLst>
                                        </p:cTn>
                                        <p:tgtEl>
                                          <p:spTgt spid="9"/>
                                        </p:tgtEl>
                                      </p:cBhvr>
                                    </p:animEffect>
                                    <p:anim calcmode="lin" valueType="num">
                                      <p:cBhvr>
                                        <p:cTn id="1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5" dur="26">
                                          <p:stCondLst>
                                            <p:cond delay="650"/>
                                          </p:stCondLst>
                                        </p:cTn>
                                        <p:tgtEl>
                                          <p:spTgt spid="9"/>
                                        </p:tgtEl>
                                      </p:cBhvr>
                                      <p:to x="100000" y="60000"/>
                                    </p:animScale>
                                    <p:animScale>
                                      <p:cBhvr>
                                        <p:cTn id="116" dur="166" decel="50000">
                                          <p:stCondLst>
                                            <p:cond delay="676"/>
                                          </p:stCondLst>
                                        </p:cTn>
                                        <p:tgtEl>
                                          <p:spTgt spid="9"/>
                                        </p:tgtEl>
                                      </p:cBhvr>
                                      <p:to x="100000" y="100000"/>
                                    </p:animScale>
                                    <p:animScale>
                                      <p:cBhvr>
                                        <p:cTn id="117" dur="26">
                                          <p:stCondLst>
                                            <p:cond delay="1312"/>
                                          </p:stCondLst>
                                        </p:cTn>
                                        <p:tgtEl>
                                          <p:spTgt spid="9"/>
                                        </p:tgtEl>
                                      </p:cBhvr>
                                      <p:to x="100000" y="80000"/>
                                    </p:animScale>
                                    <p:animScale>
                                      <p:cBhvr>
                                        <p:cTn id="118" dur="166" decel="50000">
                                          <p:stCondLst>
                                            <p:cond delay="1338"/>
                                          </p:stCondLst>
                                        </p:cTn>
                                        <p:tgtEl>
                                          <p:spTgt spid="9"/>
                                        </p:tgtEl>
                                      </p:cBhvr>
                                      <p:to x="100000" y="100000"/>
                                    </p:animScale>
                                    <p:animScale>
                                      <p:cBhvr>
                                        <p:cTn id="119" dur="26">
                                          <p:stCondLst>
                                            <p:cond delay="1642"/>
                                          </p:stCondLst>
                                        </p:cTn>
                                        <p:tgtEl>
                                          <p:spTgt spid="9"/>
                                        </p:tgtEl>
                                      </p:cBhvr>
                                      <p:to x="100000" y="90000"/>
                                    </p:animScale>
                                    <p:animScale>
                                      <p:cBhvr>
                                        <p:cTn id="120" dur="166" decel="50000">
                                          <p:stCondLst>
                                            <p:cond delay="1668"/>
                                          </p:stCondLst>
                                        </p:cTn>
                                        <p:tgtEl>
                                          <p:spTgt spid="9"/>
                                        </p:tgtEl>
                                      </p:cBhvr>
                                      <p:to x="100000" y="100000"/>
                                    </p:animScale>
                                    <p:animScale>
                                      <p:cBhvr>
                                        <p:cTn id="121" dur="26">
                                          <p:stCondLst>
                                            <p:cond delay="1808"/>
                                          </p:stCondLst>
                                        </p:cTn>
                                        <p:tgtEl>
                                          <p:spTgt spid="9"/>
                                        </p:tgtEl>
                                      </p:cBhvr>
                                      <p:to x="100000" y="95000"/>
                                    </p:animScale>
                                    <p:animScale>
                                      <p:cBhvr>
                                        <p:cTn id="122" dur="166" decel="50000">
                                          <p:stCondLst>
                                            <p:cond delay="1834"/>
                                          </p:stCondLst>
                                        </p:cTn>
                                        <p:tgtEl>
                                          <p:spTgt spid="9"/>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wipe(down)">
                                      <p:cBhvr>
                                        <p:cTn id="125" dur="580">
                                          <p:stCondLst>
                                            <p:cond delay="0"/>
                                          </p:stCondLst>
                                        </p:cTn>
                                        <p:tgtEl>
                                          <p:spTgt spid="10"/>
                                        </p:tgtEl>
                                      </p:cBhvr>
                                    </p:animEffect>
                                    <p:anim calcmode="lin" valueType="num">
                                      <p:cBhvr>
                                        <p:cTn id="1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
                                        </p:tgtEl>
                                      </p:cBhvr>
                                      <p:to x="100000" y="60000"/>
                                    </p:animScale>
                                    <p:animScale>
                                      <p:cBhvr>
                                        <p:cTn id="132" dur="166" decel="50000">
                                          <p:stCondLst>
                                            <p:cond delay="676"/>
                                          </p:stCondLst>
                                        </p:cTn>
                                        <p:tgtEl>
                                          <p:spTgt spid="10"/>
                                        </p:tgtEl>
                                      </p:cBhvr>
                                      <p:to x="100000" y="100000"/>
                                    </p:animScale>
                                    <p:animScale>
                                      <p:cBhvr>
                                        <p:cTn id="133" dur="26">
                                          <p:stCondLst>
                                            <p:cond delay="1312"/>
                                          </p:stCondLst>
                                        </p:cTn>
                                        <p:tgtEl>
                                          <p:spTgt spid="10"/>
                                        </p:tgtEl>
                                      </p:cBhvr>
                                      <p:to x="100000" y="80000"/>
                                    </p:animScale>
                                    <p:animScale>
                                      <p:cBhvr>
                                        <p:cTn id="134" dur="166" decel="50000">
                                          <p:stCondLst>
                                            <p:cond delay="1338"/>
                                          </p:stCondLst>
                                        </p:cTn>
                                        <p:tgtEl>
                                          <p:spTgt spid="10"/>
                                        </p:tgtEl>
                                      </p:cBhvr>
                                      <p:to x="100000" y="100000"/>
                                    </p:animScale>
                                    <p:animScale>
                                      <p:cBhvr>
                                        <p:cTn id="135" dur="26">
                                          <p:stCondLst>
                                            <p:cond delay="1642"/>
                                          </p:stCondLst>
                                        </p:cTn>
                                        <p:tgtEl>
                                          <p:spTgt spid="10"/>
                                        </p:tgtEl>
                                      </p:cBhvr>
                                      <p:to x="100000" y="90000"/>
                                    </p:animScale>
                                    <p:animScale>
                                      <p:cBhvr>
                                        <p:cTn id="136" dur="166" decel="50000">
                                          <p:stCondLst>
                                            <p:cond delay="1668"/>
                                          </p:stCondLst>
                                        </p:cTn>
                                        <p:tgtEl>
                                          <p:spTgt spid="10"/>
                                        </p:tgtEl>
                                      </p:cBhvr>
                                      <p:to x="100000" y="100000"/>
                                    </p:animScale>
                                    <p:animScale>
                                      <p:cBhvr>
                                        <p:cTn id="137" dur="26">
                                          <p:stCondLst>
                                            <p:cond delay="1808"/>
                                          </p:stCondLst>
                                        </p:cTn>
                                        <p:tgtEl>
                                          <p:spTgt spid="10"/>
                                        </p:tgtEl>
                                      </p:cBhvr>
                                      <p:to x="100000" y="95000"/>
                                    </p:animScale>
                                    <p:animScale>
                                      <p:cBhvr>
                                        <p:cTn id="138" dur="166" decel="50000">
                                          <p:stCondLst>
                                            <p:cond delay="1834"/>
                                          </p:stCondLst>
                                        </p:cTn>
                                        <p:tgtEl>
                                          <p:spTgt spid="10"/>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14" presetClass="entr" presetSubtype="10" fill="hold" grpId="0"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randombar(horizontal)">
                                      <p:cBhvr>
                                        <p:cTn id="143" dur="5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14"/>
                                        </p:tgtEl>
                                        <p:attrNameLst>
                                          <p:attrName>style.visibility</p:attrName>
                                        </p:attrNameLst>
                                      </p:cBhvr>
                                      <p:to>
                                        <p:strVal val="visible"/>
                                      </p:to>
                                    </p:set>
                                    <p:animEffect transition="in" filter="randombar(horizontal)">
                                      <p:cBhvr>
                                        <p:cTn id="148" dur="500"/>
                                        <p:tgtEl>
                                          <p:spTgt spid="14"/>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randombar(horizontal)">
                                      <p:cBhvr>
                                        <p:cTn id="1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4"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p:bldP spid="10" grpId="0"/>
      <p:bldP spid="12" grpId="0"/>
      <p:bldP spid="13" grpId="0"/>
      <p:bldP spid="14" grpId="0"/>
      <p:bldP spid="15" grpId="0"/>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80126" y="182873"/>
            <a:ext cx="10648198" cy="707886"/>
          </a:xfrm>
          <a:prstGeom prst="rect">
            <a:avLst/>
          </a:prstGeom>
          <a:noFill/>
        </p:spPr>
        <p:txBody>
          <a:bodyPr wrap="square" rtlCol="0">
            <a:spAutoFit/>
          </a:bodyPr>
          <a:lstStyle/>
          <a:p>
            <a:pPr algn="r"/>
            <a:r>
              <a:rPr lang="ar-BH" sz="4000" b="1" dirty="0">
                <a:solidFill>
                  <a:srgbClr val="FF0000"/>
                </a:solidFill>
              </a:rPr>
              <a:t>أُكْمِلُ الْجُمَلَ في الْعَمودِ ( 2 ) مِنْ الْجَدْوَلِ كَما في الْمِثالِ: </a:t>
            </a:r>
            <a:endParaRPr lang="en-US" sz="4000" b="1" dirty="0">
              <a:solidFill>
                <a:srgbClr val="FF0000"/>
              </a:solidFill>
            </a:endParaRPr>
          </a:p>
        </p:txBody>
      </p:sp>
      <p:sp>
        <p:nvSpPr>
          <p:cNvPr id="6" name="TextBox 5">
            <a:extLst>
              <a:ext uri="{FF2B5EF4-FFF2-40B4-BE49-F238E27FC236}">
                <a16:creationId xmlns:a16="http://schemas.microsoft.com/office/drawing/2014/main" id="{2217D237-CDEA-4DC0-8372-D602EE81F1E4}"/>
              </a:ext>
            </a:extLst>
          </p:cNvPr>
          <p:cNvSpPr txBox="1"/>
          <p:nvPr/>
        </p:nvSpPr>
        <p:spPr>
          <a:xfrm>
            <a:off x="8256477" y="2182953"/>
            <a:ext cx="2696858" cy="646331"/>
          </a:xfrm>
          <a:prstGeom prst="rect">
            <a:avLst/>
          </a:prstGeom>
          <a:noFill/>
          <a:ln>
            <a:noFill/>
          </a:ln>
        </p:spPr>
        <p:txBody>
          <a:bodyPr wrap="square" rtlCol="0">
            <a:spAutoFit/>
          </a:bodyPr>
          <a:lstStyle/>
          <a:p>
            <a:pPr algn="just" rtl="1"/>
            <a:r>
              <a:rPr lang="ar-BH" sz="3600" b="1" dirty="0"/>
              <a:t>نَظَّفَتْ هِنْدُ أطباقاً</a:t>
            </a:r>
            <a:endParaRPr lang="en-US" sz="3600" b="1" dirty="0"/>
          </a:p>
        </p:txBody>
      </p:sp>
      <p:sp>
        <p:nvSpPr>
          <p:cNvPr id="7" name="Oval 6">
            <a:extLst>
              <a:ext uri="{FF2B5EF4-FFF2-40B4-BE49-F238E27FC236}">
                <a16:creationId xmlns:a16="http://schemas.microsoft.com/office/drawing/2014/main" id="{A1DFC21A-D011-4C00-80D0-808FC926842C}"/>
              </a:ext>
            </a:extLst>
          </p:cNvPr>
          <p:cNvSpPr/>
          <p:nvPr/>
        </p:nvSpPr>
        <p:spPr>
          <a:xfrm>
            <a:off x="9192194" y="945694"/>
            <a:ext cx="2241755" cy="10488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1B8630A-C790-4DAA-9B97-05DD7495C892}"/>
              </a:ext>
            </a:extLst>
          </p:cNvPr>
          <p:cNvSpPr/>
          <p:nvPr/>
        </p:nvSpPr>
        <p:spPr>
          <a:xfrm>
            <a:off x="9746248" y="1047641"/>
            <a:ext cx="1133645" cy="923330"/>
          </a:xfrm>
          <a:prstGeom prst="rect">
            <a:avLst/>
          </a:prstGeom>
          <a:noFill/>
        </p:spPr>
        <p:txBody>
          <a:bodyPr wrap="none" lIns="91440" tIns="45720" rIns="91440" bIns="45720">
            <a:spAutoFit/>
          </a:bodyPr>
          <a:lstStyle/>
          <a:p>
            <a:pPr algn="ctr"/>
            <a:r>
              <a:rPr lang="ar-BH"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مِثالٌ</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TextBox 9">
            <a:extLst>
              <a:ext uri="{FF2B5EF4-FFF2-40B4-BE49-F238E27FC236}">
                <a16:creationId xmlns:a16="http://schemas.microsoft.com/office/drawing/2014/main" id="{4863FC91-A32B-4482-84B3-19CD3E5F9BD0}"/>
              </a:ext>
            </a:extLst>
          </p:cNvPr>
          <p:cNvSpPr txBox="1"/>
          <p:nvPr/>
        </p:nvSpPr>
        <p:spPr>
          <a:xfrm>
            <a:off x="2628927" y="2182952"/>
            <a:ext cx="3929428" cy="646331"/>
          </a:xfrm>
          <a:prstGeom prst="rect">
            <a:avLst/>
          </a:prstGeom>
          <a:noFill/>
          <a:ln>
            <a:noFill/>
          </a:ln>
        </p:spPr>
        <p:txBody>
          <a:bodyPr wrap="square" rtlCol="0">
            <a:spAutoFit/>
          </a:bodyPr>
          <a:lstStyle/>
          <a:p>
            <a:pPr algn="just" rtl="1"/>
            <a:r>
              <a:rPr lang="ar-BH" sz="3600" b="1" dirty="0"/>
              <a:t>نَظَّفَتْ هِنْدُ أَطْباقَ الطَّعامِ .</a:t>
            </a:r>
            <a:endParaRPr lang="en-US" sz="3600" b="1" dirty="0"/>
          </a:p>
        </p:txBody>
      </p:sp>
      <p:sp>
        <p:nvSpPr>
          <p:cNvPr id="3" name="Arrow: Left 2">
            <a:extLst>
              <a:ext uri="{FF2B5EF4-FFF2-40B4-BE49-F238E27FC236}">
                <a16:creationId xmlns:a16="http://schemas.microsoft.com/office/drawing/2014/main" id="{544D4077-4C6B-4A5E-8688-9D0B89141ED9}"/>
              </a:ext>
            </a:extLst>
          </p:cNvPr>
          <p:cNvSpPr/>
          <p:nvPr/>
        </p:nvSpPr>
        <p:spPr>
          <a:xfrm>
            <a:off x="6778140" y="2281788"/>
            <a:ext cx="1307690" cy="37924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CE44362-5E6D-4431-B1BF-83FB4A5C2A01}"/>
              </a:ext>
            </a:extLst>
          </p:cNvPr>
          <p:cNvSpPr txBox="1"/>
          <p:nvPr/>
        </p:nvSpPr>
        <p:spPr>
          <a:xfrm>
            <a:off x="8340288" y="3316556"/>
            <a:ext cx="3093661" cy="707886"/>
          </a:xfrm>
          <a:prstGeom prst="rect">
            <a:avLst/>
          </a:prstGeom>
          <a:noFill/>
          <a:ln>
            <a:noFill/>
          </a:ln>
        </p:spPr>
        <p:txBody>
          <a:bodyPr wrap="square" rtlCol="0">
            <a:spAutoFit/>
          </a:bodyPr>
          <a:lstStyle/>
          <a:p>
            <a:pPr algn="just" rtl="1"/>
            <a:r>
              <a:rPr lang="ar-BH" sz="4000" dirty="0">
                <a:solidFill>
                  <a:schemeClr val="accent1">
                    <a:lumMod val="50000"/>
                  </a:schemeClr>
                </a:solidFill>
              </a:rPr>
              <a:t>رَتَّبَتْ زَيْنَبُ غُرْفَةً</a:t>
            </a:r>
            <a:endParaRPr lang="en-US" sz="4000" b="1" dirty="0"/>
          </a:p>
        </p:txBody>
      </p:sp>
      <p:sp>
        <p:nvSpPr>
          <p:cNvPr id="13" name="TextBox 12">
            <a:extLst>
              <a:ext uri="{FF2B5EF4-FFF2-40B4-BE49-F238E27FC236}">
                <a16:creationId xmlns:a16="http://schemas.microsoft.com/office/drawing/2014/main" id="{186D296B-DBFA-4B0D-A56B-59B353A415AC}"/>
              </a:ext>
            </a:extLst>
          </p:cNvPr>
          <p:cNvSpPr txBox="1"/>
          <p:nvPr/>
        </p:nvSpPr>
        <p:spPr>
          <a:xfrm>
            <a:off x="1511740" y="3293943"/>
            <a:ext cx="4872906" cy="707886"/>
          </a:xfrm>
          <a:prstGeom prst="rect">
            <a:avLst/>
          </a:prstGeom>
          <a:noFill/>
          <a:ln>
            <a:noFill/>
          </a:ln>
        </p:spPr>
        <p:txBody>
          <a:bodyPr wrap="square" rtlCol="0">
            <a:spAutoFit/>
          </a:bodyPr>
          <a:lstStyle/>
          <a:p>
            <a:pPr algn="just" rtl="1"/>
            <a:r>
              <a:rPr lang="ar-BH" sz="4000" dirty="0">
                <a:solidFill>
                  <a:schemeClr val="accent1">
                    <a:lumMod val="50000"/>
                  </a:schemeClr>
                </a:solidFill>
              </a:rPr>
              <a:t>رتَّبَتْ زَيْنَبُ غُرْفَةَ </a:t>
            </a:r>
            <a:r>
              <a:rPr lang="ar-BH" sz="4000" dirty="0">
                <a:solidFill>
                  <a:schemeClr val="accent2">
                    <a:lumMod val="50000"/>
                  </a:schemeClr>
                </a:solidFill>
              </a:rPr>
              <a:t>أُمِّها.</a:t>
            </a:r>
            <a:endParaRPr lang="en-US" sz="4000" b="1" dirty="0"/>
          </a:p>
        </p:txBody>
      </p:sp>
      <p:sp>
        <p:nvSpPr>
          <p:cNvPr id="14" name="Arrow: Left 13">
            <a:extLst>
              <a:ext uri="{FF2B5EF4-FFF2-40B4-BE49-F238E27FC236}">
                <a16:creationId xmlns:a16="http://schemas.microsoft.com/office/drawing/2014/main" id="{1975F07E-1E7E-4B9B-A2B8-B501DA151B01}"/>
              </a:ext>
            </a:extLst>
          </p:cNvPr>
          <p:cNvSpPr/>
          <p:nvPr/>
        </p:nvSpPr>
        <p:spPr>
          <a:xfrm>
            <a:off x="6384646" y="3458262"/>
            <a:ext cx="1500098" cy="37924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9016280-CB60-4645-A25C-E9F3B1D4FB94}"/>
              </a:ext>
            </a:extLst>
          </p:cNvPr>
          <p:cNvSpPr txBox="1"/>
          <p:nvPr/>
        </p:nvSpPr>
        <p:spPr>
          <a:xfrm>
            <a:off x="8340287" y="4511714"/>
            <a:ext cx="3093662" cy="707886"/>
          </a:xfrm>
          <a:prstGeom prst="rect">
            <a:avLst/>
          </a:prstGeom>
          <a:noFill/>
          <a:ln>
            <a:noFill/>
          </a:ln>
        </p:spPr>
        <p:txBody>
          <a:bodyPr wrap="square" rtlCol="0">
            <a:spAutoFit/>
          </a:bodyPr>
          <a:lstStyle/>
          <a:p>
            <a:pPr algn="just" rtl="1"/>
            <a:r>
              <a:rPr lang="ar-BH" sz="4000" dirty="0">
                <a:solidFill>
                  <a:schemeClr val="accent1">
                    <a:lumMod val="50000"/>
                  </a:schemeClr>
                </a:solidFill>
              </a:rPr>
              <a:t>لَعِبَ الأَطْفالُ كُرَةً</a:t>
            </a:r>
            <a:endParaRPr lang="en-US" sz="4000" b="1" dirty="0"/>
          </a:p>
        </p:txBody>
      </p:sp>
      <p:sp>
        <p:nvSpPr>
          <p:cNvPr id="17" name="TextBox 16">
            <a:extLst>
              <a:ext uri="{FF2B5EF4-FFF2-40B4-BE49-F238E27FC236}">
                <a16:creationId xmlns:a16="http://schemas.microsoft.com/office/drawing/2014/main" id="{EC8AE09B-054A-4829-B5B1-9B797E2B0337}"/>
              </a:ext>
            </a:extLst>
          </p:cNvPr>
          <p:cNvSpPr txBox="1"/>
          <p:nvPr/>
        </p:nvSpPr>
        <p:spPr>
          <a:xfrm>
            <a:off x="1420766" y="4511714"/>
            <a:ext cx="4507587" cy="707886"/>
          </a:xfrm>
          <a:prstGeom prst="rect">
            <a:avLst/>
          </a:prstGeom>
          <a:noFill/>
          <a:ln>
            <a:noFill/>
          </a:ln>
        </p:spPr>
        <p:txBody>
          <a:bodyPr wrap="square" rtlCol="0">
            <a:spAutoFit/>
          </a:bodyPr>
          <a:lstStyle/>
          <a:p>
            <a:pPr algn="just" rtl="1"/>
            <a:r>
              <a:rPr lang="ar-BH" sz="4000" dirty="0">
                <a:solidFill>
                  <a:schemeClr val="accent1">
                    <a:lumMod val="50000"/>
                  </a:schemeClr>
                </a:solidFill>
              </a:rPr>
              <a:t>لَعِبَ الأَطْفالُ كُرَةَ </a:t>
            </a:r>
            <a:r>
              <a:rPr lang="ar-BH" sz="4000" dirty="0">
                <a:solidFill>
                  <a:schemeClr val="accent2">
                    <a:lumMod val="50000"/>
                  </a:schemeClr>
                </a:solidFill>
              </a:rPr>
              <a:t>الْقَدَمِ</a:t>
            </a:r>
            <a:r>
              <a:rPr lang="ar-BH" sz="4000" b="1" dirty="0"/>
              <a:t>.</a:t>
            </a:r>
            <a:endParaRPr lang="en-US" sz="4000" b="1" dirty="0"/>
          </a:p>
        </p:txBody>
      </p:sp>
      <p:sp>
        <p:nvSpPr>
          <p:cNvPr id="18" name="Arrow: Left 17">
            <a:extLst>
              <a:ext uri="{FF2B5EF4-FFF2-40B4-BE49-F238E27FC236}">
                <a16:creationId xmlns:a16="http://schemas.microsoft.com/office/drawing/2014/main" id="{A571D3D0-288B-467A-A02B-E5A991797310}"/>
              </a:ext>
            </a:extLst>
          </p:cNvPr>
          <p:cNvSpPr/>
          <p:nvPr/>
        </p:nvSpPr>
        <p:spPr>
          <a:xfrm>
            <a:off x="6416700" y="4627599"/>
            <a:ext cx="1500098" cy="37924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a:p>
        </p:txBody>
      </p:sp>
      <p:pic>
        <p:nvPicPr>
          <p:cNvPr id="4" name="AUDIO-2020-05-29-01-16-5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1278" y="5506469"/>
            <a:ext cx="609600" cy="609600"/>
          </a:xfrm>
          <a:prstGeom prst="rect">
            <a:avLst/>
          </a:prstGeom>
        </p:spPr>
      </p:pic>
      <p:sp>
        <p:nvSpPr>
          <p:cNvPr id="16" name="Rectangle 15">
            <a:extLst>
              <a:ext uri="{FF2B5EF4-FFF2-40B4-BE49-F238E27FC236}">
                <a16:creationId xmlns:a16="http://schemas.microsoft.com/office/drawing/2014/main" id="{A2DCA42F-592A-43C7-A301-1F35A70172EC}"/>
              </a:ext>
            </a:extLst>
          </p:cNvPr>
          <p:cNvSpPr/>
          <p:nvPr/>
        </p:nvSpPr>
        <p:spPr>
          <a:xfrm>
            <a:off x="161090" y="179999"/>
            <a:ext cx="2838072" cy="646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9" name="Group 18">
            <a:extLst>
              <a:ext uri="{FF2B5EF4-FFF2-40B4-BE49-F238E27FC236}">
                <a16:creationId xmlns:a16="http://schemas.microsoft.com/office/drawing/2014/main" id="{6999EA33-1864-4329-9721-1D17660591DA}"/>
              </a:ext>
            </a:extLst>
          </p:cNvPr>
          <p:cNvGrpSpPr/>
          <p:nvPr/>
        </p:nvGrpSpPr>
        <p:grpSpPr>
          <a:xfrm>
            <a:off x="-114576" y="974900"/>
            <a:ext cx="2205852" cy="1859304"/>
            <a:chOff x="25675" y="1743886"/>
            <a:chExt cx="2925727" cy="1477520"/>
          </a:xfrm>
        </p:grpSpPr>
        <p:sp>
          <p:nvSpPr>
            <p:cNvPr id="20" name="Flowchart: Punched Tape 19">
              <a:extLst>
                <a:ext uri="{FF2B5EF4-FFF2-40B4-BE49-F238E27FC236}">
                  <a16:creationId xmlns:a16="http://schemas.microsoft.com/office/drawing/2014/main" id="{C2C2F3F4-C8B9-4550-B8E2-244C2625D8B7}"/>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9</a:t>
              </a:r>
              <a:endParaRPr lang="en-GB" sz="3600" dirty="0"/>
            </a:p>
          </p:txBody>
        </p:sp>
        <p:pic>
          <p:nvPicPr>
            <p:cNvPr id="21" name="Picture 20">
              <a:extLst>
                <a:ext uri="{FF2B5EF4-FFF2-40B4-BE49-F238E27FC236}">
                  <a16:creationId xmlns:a16="http://schemas.microsoft.com/office/drawing/2014/main" id="{3AEF7E5A-CE92-4298-9A6C-68A45001B7B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80">
                                          <p:stCondLst>
                                            <p:cond delay="0"/>
                                          </p:stCondLst>
                                        </p:cTn>
                                        <p:tgtEl>
                                          <p:spTgt spid="3"/>
                                        </p:tgtEl>
                                      </p:cBhvr>
                                    </p:animEffect>
                                    <p:anim calcmode="lin" valueType="num">
                                      <p:cBhvr>
                                        <p:cTn id="7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gtEl>
                                      </p:cBhvr>
                                      <p:to x="100000" y="60000"/>
                                    </p:animScale>
                                    <p:animScale>
                                      <p:cBhvr>
                                        <p:cTn id="82" dur="166" decel="50000">
                                          <p:stCondLst>
                                            <p:cond delay="676"/>
                                          </p:stCondLst>
                                        </p:cTn>
                                        <p:tgtEl>
                                          <p:spTgt spid="3"/>
                                        </p:tgtEl>
                                      </p:cBhvr>
                                      <p:to x="100000" y="100000"/>
                                    </p:animScale>
                                    <p:animScale>
                                      <p:cBhvr>
                                        <p:cTn id="83" dur="26">
                                          <p:stCondLst>
                                            <p:cond delay="1312"/>
                                          </p:stCondLst>
                                        </p:cTn>
                                        <p:tgtEl>
                                          <p:spTgt spid="3"/>
                                        </p:tgtEl>
                                      </p:cBhvr>
                                      <p:to x="100000" y="80000"/>
                                    </p:animScale>
                                    <p:animScale>
                                      <p:cBhvr>
                                        <p:cTn id="84" dur="166" decel="50000">
                                          <p:stCondLst>
                                            <p:cond delay="1338"/>
                                          </p:stCondLst>
                                        </p:cTn>
                                        <p:tgtEl>
                                          <p:spTgt spid="3"/>
                                        </p:tgtEl>
                                      </p:cBhvr>
                                      <p:to x="100000" y="100000"/>
                                    </p:animScale>
                                    <p:animScale>
                                      <p:cBhvr>
                                        <p:cTn id="85" dur="26">
                                          <p:stCondLst>
                                            <p:cond delay="1642"/>
                                          </p:stCondLst>
                                        </p:cTn>
                                        <p:tgtEl>
                                          <p:spTgt spid="3"/>
                                        </p:tgtEl>
                                      </p:cBhvr>
                                      <p:to x="100000" y="90000"/>
                                    </p:animScale>
                                    <p:animScale>
                                      <p:cBhvr>
                                        <p:cTn id="86" dur="166" decel="50000">
                                          <p:stCondLst>
                                            <p:cond delay="1668"/>
                                          </p:stCondLst>
                                        </p:cTn>
                                        <p:tgtEl>
                                          <p:spTgt spid="3"/>
                                        </p:tgtEl>
                                      </p:cBhvr>
                                      <p:to x="100000" y="100000"/>
                                    </p:animScale>
                                    <p:animScale>
                                      <p:cBhvr>
                                        <p:cTn id="87" dur="26">
                                          <p:stCondLst>
                                            <p:cond delay="1808"/>
                                          </p:stCondLst>
                                        </p:cTn>
                                        <p:tgtEl>
                                          <p:spTgt spid="3"/>
                                        </p:tgtEl>
                                      </p:cBhvr>
                                      <p:to x="100000" y="95000"/>
                                    </p:animScale>
                                    <p:animScale>
                                      <p:cBhvr>
                                        <p:cTn id="88" dur="166" decel="50000">
                                          <p:stCondLst>
                                            <p:cond delay="1834"/>
                                          </p:stCondLst>
                                        </p:cTn>
                                        <p:tgtEl>
                                          <p:spTgt spid="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randombar(horizontal)">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down)">
                                      <p:cBhvr>
                                        <p:cTn id="98" dur="580">
                                          <p:stCondLst>
                                            <p:cond delay="0"/>
                                          </p:stCondLst>
                                        </p:cTn>
                                        <p:tgtEl>
                                          <p:spTgt spid="11"/>
                                        </p:tgtEl>
                                      </p:cBhvr>
                                    </p:animEffect>
                                    <p:anim calcmode="lin" valueType="num">
                                      <p:cBhvr>
                                        <p:cTn id="9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4" dur="26">
                                          <p:stCondLst>
                                            <p:cond delay="650"/>
                                          </p:stCondLst>
                                        </p:cTn>
                                        <p:tgtEl>
                                          <p:spTgt spid="11"/>
                                        </p:tgtEl>
                                      </p:cBhvr>
                                      <p:to x="100000" y="60000"/>
                                    </p:animScale>
                                    <p:animScale>
                                      <p:cBhvr>
                                        <p:cTn id="105" dur="166" decel="50000">
                                          <p:stCondLst>
                                            <p:cond delay="676"/>
                                          </p:stCondLst>
                                        </p:cTn>
                                        <p:tgtEl>
                                          <p:spTgt spid="11"/>
                                        </p:tgtEl>
                                      </p:cBhvr>
                                      <p:to x="100000" y="100000"/>
                                    </p:animScale>
                                    <p:animScale>
                                      <p:cBhvr>
                                        <p:cTn id="106" dur="26">
                                          <p:stCondLst>
                                            <p:cond delay="1312"/>
                                          </p:stCondLst>
                                        </p:cTn>
                                        <p:tgtEl>
                                          <p:spTgt spid="11"/>
                                        </p:tgtEl>
                                      </p:cBhvr>
                                      <p:to x="100000" y="80000"/>
                                    </p:animScale>
                                    <p:animScale>
                                      <p:cBhvr>
                                        <p:cTn id="107" dur="166" decel="50000">
                                          <p:stCondLst>
                                            <p:cond delay="1338"/>
                                          </p:stCondLst>
                                        </p:cTn>
                                        <p:tgtEl>
                                          <p:spTgt spid="11"/>
                                        </p:tgtEl>
                                      </p:cBhvr>
                                      <p:to x="100000" y="100000"/>
                                    </p:animScale>
                                    <p:animScale>
                                      <p:cBhvr>
                                        <p:cTn id="108" dur="26">
                                          <p:stCondLst>
                                            <p:cond delay="1642"/>
                                          </p:stCondLst>
                                        </p:cTn>
                                        <p:tgtEl>
                                          <p:spTgt spid="11"/>
                                        </p:tgtEl>
                                      </p:cBhvr>
                                      <p:to x="100000" y="90000"/>
                                    </p:animScale>
                                    <p:animScale>
                                      <p:cBhvr>
                                        <p:cTn id="109" dur="166" decel="50000">
                                          <p:stCondLst>
                                            <p:cond delay="1668"/>
                                          </p:stCondLst>
                                        </p:cTn>
                                        <p:tgtEl>
                                          <p:spTgt spid="11"/>
                                        </p:tgtEl>
                                      </p:cBhvr>
                                      <p:to x="100000" y="100000"/>
                                    </p:animScale>
                                    <p:animScale>
                                      <p:cBhvr>
                                        <p:cTn id="110" dur="26">
                                          <p:stCondLst>
                                            <p:cond delay="1808"/>
                                          </p:stCondLst>
                                        </p:cTn>
                                        <p:tgtEl>
                                          <p:spTgt spid="11"/>
                                        </p:tgtEl>
                                      </p:cBhvr>
                                      <p:to x="100000" y="95000"/>
                                    </p:animScale>
                                    <p:animScale>
                                      <p:cBhvr>
                                        <p:cTn id="111" dur="166" decel="50000">
                                          <p:stCondLst>
                                            <p:cond delay="1834"/>
                                          </p:stCondLst>
                                        </p:cTn>
                                        <p:tgtEl>
                                          <p:spTgt spid="11"/>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down)">
                                      <p:cBhvr>
                                        <p:cTn id="114" dur="580">
                                          <p:stCondLst>
                                            <p:cond delay="0"/>
                                          </p:stCondLst>
                                        </p:cTn>
                                        <p:tgtEl>
                                          <p:spTgt spid="14"/>
                                        </p:tgtEl>
                                      </p:cBhvr>
                                    </p:animEffect>
                                    <p:anim calcmode="lin" valueType="num">
                                      <p:cBhvr>
                                        <p:cTn id="1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0" dur="26">
                                          <p:stCondLst>
                                            <p:cond delay="650"/>
                                          </p:stCondLst>
                                        </p:cTn>
                                        <p:tgtEl>
                                          <p:spTgt spid="14"/>
                                        </p:tgtEl>
                                      </p:cBhvr>
                                      <p:to x="100000" y="60000"/>
                                    </p:animScale>
                                    <p:animScale>
                                      <p:cBhvr>
                                        <p:cTn id="121" dur="166" decel="50000">
                                          <p:stCondLst>
                                            <p:cond delay="676"/>
                                          </p:stCondLst>
                                        </p:cTn>
                                        <p:tgtEl>
                                          <p:spTgt spid="14"/>
                                        </p:tgtEl>
                                      </p:cBhvr>
                                      <p:to x="100000" y="100000"/>
                                    </p:animScale>
                                    <p:animScale>
                                      <p:cBhvr>
                                        <p:cTn id="122" dur="26">
                                          <p:stCondLst>
                                            <p:cond delay="1312"/>
                                          </p:stCondLst>
                                        </p:cTn>
                                        <p:tgtEl>
                                          <p:spTgt spid="14"/>
                                        </p:tgtEl>
                                      </p:cBhvr>
                                      <p:to x="100000" y="80000"/>
                                    </p:animScale>
                                    <p:animScale>
                                      <p:cBhvr>
                                        <p:cTn id="123" dur="166" decel="50000">
                                          <p:stCondLst>
                                            <p:cond delay="1338"/>
                                          </p:stCondLst>
                                        </p:cTn>
                                        <p:tgtEl>
                                          <p:spTgt spid="14"/>
                                        </p:tgtEl>
                                      </p:cBhvr>
                                      <p:to x="100000" y="100000"/>
                                    </p:animScale>
                                    <p:animScale>
                                      <p:cBhvr>
                                        <p:cTn id="124" dur="26">
                                          <p:stCondLst>
                                            <p:cond delay="1642"/>
                                          </p:stCondLst>
                                        </p:cTn>
                                        <p:tgtEl>
                                          <p:spTgt spid="14"/>
                                        </p:tgtEl>
                                      </p:cBhvr>
                                      <p:to x="100000" y="90000"/>
                                    </p:animScale>
                                    <p:animScale>
                                      <p:cBhvr>
                                        <p:cTn id="125" dur="166" decel="50000">
                                          <p:stCondLst>
                                            <p:cond delay="1668"/>
                                          </p:stCondLst>
                                        </p:cTn>
                                        <p:tgtEl>
                                          <p:spTgt spid="14"/>
                                        </p:tgtEl>
                                      </p:cBhvr>
                                      <p:to x="100000" y="100000"/>
                                    </p:animScale>
                                    <p:animScale>
                                      <p:cBhvr>
                                        <p:cTn id="126" dur="26">
                                          <p:stCondLst>
                                            <p:cond delay="1808"/>
                                          </p:stCondLst>
                                        </p:cTn>
                                        <p:tgtEl>
                                          <p:spTgt spid="14"/>
                                        </p:tgtEl>
                                      </p:cBhvr>
                                      <p:to x="100000" y="95000"/>
                                    </p:animScale>
                                    <p:animScale>
                                      <p:cBhvr>
                                        <p:cTn id="127" dur="166" decel="50000">
                                          <p:stCondLst>
                                            <p:cond delay="1834"/>
                                          </p:stCondLst>
                                        </p:cTn>
                                        <p:tgtEl>
                                          <p:spTgt spid="14"/>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wipe(down)">
                                      <p:cBhvr>
                                        <p:cTn id="130" dur="580">
                                          <p:stCondLst>
                                            <p:cond delay="0"/>
                                          </p:stCondLst>
                                        </p:cTn>
                                        <p:tgtEl>
                                          <p:spTgt spid="15"/>
                                        </p:tgtEl>
                                      </p:cBhvr>
                                    </p:animEffect>
                                    <p:anim calcmode="lin" valueType="num">
                                      <p:cBhvr>
                                        <p:cTn id="1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6" dur="26">
                                          <p:stCondLst>
                                            <p:cond delay="650"/>
                                          </p:stCondLst>
                                        </p:cTn>
                                        <p:tgtEl>
                                          <p:spTgt spid="15"/>
                                        </p:tgtEl>
                                      </p:cBhvr>
                                      <p:to x="100000" y="60000"/>
                                    </p:animScale>
                                    <p:animScale>
                                      <p:cBhvr>
                                        <p:cTn id="137" dur="166" decel="50000">
                                          <p:stCondLst>
                                            <p:cond delay="676"/>
                                          </p:stCondLst>
                                        </p:cTn>
                                        <p:tgtEl>
                                          <p:spTgt spid="15"/>
                                        </p:tgtEl>
                                      </p:cBhvr>
                                      <p:to x="100000" y="100000"/>
                                    </p:animScale>
                                    <p:animScale>
                                      <p:cBhvr>
                                        <p:cTn id="138" dur="26">
                                          <p:stCondLst>
                                            <p:cond delay="1312"/>
                                          </p:stCondLst>
                                        </p:cTn>
                                        <p:tgtEl>
                                          <p:spTgt spid="15"/>
                                        </p:tgtEl>
                                      </p:cBhvr>
                                      <p:to x="100000" y="80000"/>
                                    </p:animScale>
                                    <p:animScale>
                                      <p:cBhvr>
                                        <p:cTn id="139" dur="166" decel="50000">
                                          <p:stCondLst>
                                            <p:cond delay="1338"/>
                                          </p:stCondLst>
                                        </p:cTn>
                                        <p:tgtEl>
                                          <p:spTgt spid="15"/>
                                        </p:tgtEl>
                                      </p:cBhvr>
                                      <p:to x="100000" y="100000"/>
                                    </p:animScale>
                                    <p:animScale>
                                      <p:cBhvr>
                                        <p:cTn id="140" dur="26">
                                          <p:stCondLst>
                                            <p:cond delay="1642"/>
                                          </p:stCondLst>
                                        </p:cTn>
                                        <p:tgtEl>
                                          <p:spTgt spid="15"/>
                                        </p:tgtEl>
                                      </p:cBhvr>
                                      <p:to x="100000" y="90000"/>
                                    </p:animScale>
                                    <p:animScale>
                                      <p:cBhvr>
                                        <p:cTn id="141" dur="166" decel="50000">
                                          <p:stCondLst>
                                            <p:cond delay="1668"/>
                                          </p:stCondLst>
                                        </p:cTn>
                                        <p:tgtEl>
                                          <p:spTgt spid="15"/>
                                        </p:tgtEl>
                                      </p:cBhvr>
                                      <p:to x="100000" y="100000"/>
                                    </p:animScale>
                                    <p:animScale>
                                      <p:cBhvr>
                                        <p:cTn id="142" dur="26">
                                          <p:stCondLst>
                                            <p:cond delay="1808"/>
                                          </p:stCondLst>
                                        </p:cTn>
                                        <p:tgtEl>
                                          <p:spTgt spid="15"/>
                                        </p:tgtEl>
                                      </p:cBhvr>
                                      <p:to x="100000" y="95000"/>
                                    </p:animScale>
                                    <p:animScale>
                                      <p:cBhvr>
                                        <p:cTn id="143" dur="166" decel="50000">
                                          <p:stCondLst>
                                            <p:cond delay="1834"/>
                                          </p:stCondLst>
                                        </p:cTn>
                                        <p:tgtEl>
                                          <p:spTgt spid="15"/>
                                        </p:tgtEl>
                                      </p:cBhvr>
                                      <p:to x="100000" y="100000"/>
                                    </p:animScale>
                                  </p:childTnLst>
                                </p:cTn>
                              </p:par>
                              <p:par>
                                <p:cTn id="144" presetID="26" presetClass="entr" presetSubtype="0" fill="hold" grpId="0" nodeType="with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wipe(down)">
                                      <p:cBhvr>
                                        <p:cTn id="146" dur="580">
                                          <p:stCondLst>
                                            <p:cond delay="0"/>
                                          </p:stCondLst>
                                        </p:cTn>
                                        <p:tgtEl>
                                          <p:spTgt spid="18"/>
                                        </p:tgtEl>
                                      </p:cBhvr>
                                    </p:animEffect>
                                    <p:anim calcmode="lin" valueType="num">
                                      <p:cBhvr>
                                        <p:cTn id="1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2" dur="26">
                                          <p:stCondLst>
                                            <p:cond delay="650"/>
                                          </p:stCondLst>
                                        </p:cTn>
                                        <p:tgtEl>
                                          <p:spTgt spid="18"/>
                                        </p:tgtEl>
                                      </p:cBhvr>
                                      <p:to x="100000" y="60000"/>
                                    </p:animScale>
                                    <p:animScale>
                                      <p:cBhvr>
                                        <p:cTn id="153" dur="166" decel="50000">
                                          <p:stCondLst>
                                            <p:cond delay="676"/>
                                          </p:stCondLst>
                                        </p:cTn>
                                        <p:tgtEl>
                                          <p:spTgt spid="18"/>
                                        </p:tgtEl>
                                      </p:cBhvr>
                                      <p:to x="100000" y="100000"/>
                                    </p:animScale>
                                    <p:animScale>
                                      <p:cBhvr>
                                        <p:cTn id="154" dur="26">
                                          <p:stCondLst>
                                            <p:cond delay="1312"/>
                                          </p:stCondLst>
                                        </p:cTn>
                                        <p:tgtEl>
                                          <p:spTgt spid="18"/>
                                        </p:tgtEl>
                                      </p:cBhvr>
                                      <p:to x="100000" y="80000"/>
                                    </p:animScale>
                                    <p:animScale>
                                      <p:cBhvr>
                                        <p:cTn id="155" dur="166" decel="50000">
                                          <p:stCondLst>
                                            <p:cond delay="1338"/>
                                          </p:stCondLst>
                                        </p:cTn>
                                        <p:tgtEl>
                                          <p:spTgt spid="18"/>
                                        </p:tgtEl>
                                      </p:cBhvr>
                                      <p:to x="100000" y="100000"/>
                                    </p:animScale>
                                    <p:animScale>
                                      <p:cBhvr>
                                        <p:cTn id="156" dur="26">
                                          <p:stCondLst>
                                            <p:cond delay="1642"/>
                                          </p:stCondLst>
                                        </p:cTn>
                                        <p:tgtEl>
                                          <p:spTgt spid="18"/>
                                        </p:tgtEl>
                                      </p:cBhvr>
                                      <p:to x="100000" y="90000"/>
                                    </p:animScale>
                                    <p:animScale>
                                      <p:cBhvr>
                                        <p:cTn id="157" dur="166" decel="50000">
                                          <p:stCondLst>
                                            <p:cond delay="1668"/>
                                          </p:stCondLst>
                                        </p:cTn>
                                        <p:tgtEl>
                                          <p:spTgt spid="18"/>
                                        </p:tgtEl>
                                      </p:cBhvr>
                                      <p:to x="100000" y="100000"/>
                                    </p:animScale>
                                    <p:animScale>
                                      <p:cBhvr>
                                        <p:cTn id="158" dur="26">
                                          <p:stCondLst>
                                            <p:cond delay="1808"/>
                                          </p:stCondLst>
                                        </p:cTn>
                                        <p:tgtEl>
                                          <p:spTgt spid="18"/>
                                        </p:tgtEl>
                                      </p:cBhvr>
                                      <p:to x="100000" y="95000"/>
                                    </p:animScale>
                                    <p:animScale>
                                      <p:cBhvr>
                                        <p:cTn id="159" dur="166" decel="50000">
                                          <p:stCondLst>
                                            <p:cond delay="1834"/>
                                          </p:stCondLst>
                                        </p:cTn>
                                        <p:tgtEl>
                                          <p:spTgt spid="18"/>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grpId="0" nodeType="clickEffect">
                                  <p:stCondLst>
                                    <p:cond delay="0"/>
                                  </p:stCondLst>
                                  <p:childTnLst>
                                    <p:set>
                                      <p:cBhvr>
                                        <p:cTn id="163" dur="1" fill="hold">
                                          <p:stCondLst>
                                            <p:cond delay="0"/>
                                          </p:stCondLst>
                                        </p:cTn>
                                        <p:tgtEl>
                                          <p:spTgt spid="13"/>
                                        </p:tgtEl>
                                        <p:attrNameLst>
                                          <p:attrName>style.visibility</p:attrName>
                                        </p:attrNameLst>
                                      </p:cBhvr>
                                      <p:to>
                                        <p:strVal val="visible"/>
                                      </p:to>
                                    </p:set>
                                    <p:animEffect transition="in" filter="randombar(horizontal)">
                                      <p:cBhvr>
                                        <p:cTn id="164" dur="500"/>
                                        <p:tgtEl>
                                          <p:spTgt spid="13"/>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randombar(horizontal)">
                                      <p:cBhvr>
                                        <p:cTn id="1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0" fill="hold" display="0">
                  <p:stCondLst>
                    <p:cond delay="indefinite"/>
                  </p:stCondLst>
                  <p:endCondLst>
                    <p:cond evt="onStopAudio" delay="0">
                      <p:tgtEl>
                        <p:sldTgt/>
                      </p:tgtEl>
                    </p:cond>
                  </p:endCondLst>
                </p:cTn>
                <p:tgtEl>
                  <p:spTgt spid="4"/>
                </p:tgtEl>
              </p:cMediaNode>
            </p:audio>
          </p:childTnLst>
        </p:cTn>
      </p:par>
    </p:tnLst>
    <p:bldLst>
      <p:bldP spid="2" grpId="0"/>
      <p:bldP spid="6" grpId="0"/>
      <p:bldP spid="7" grpId="0" animBg="1"/>
      <p:bldP spid="9" grpId="0"/>
      <p:bldP spid="10" grpId="0"/>
      <p:bldP spid="3" grpId="0" animBg="1"/>
      <p:bldP spid="11" grpId="0"/>
      <p:bldP spid="13" grpId="0"/>
      <p:bldP spid="14" grpId="0" animBg="1"/>
      <p:bldP spid="15"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20878" y="281000"/>
            <a:ext cx="10648198" cy="1323439"/>
          </a:xfrm>
          <a:prstGeom prst="rect">
            <a:avLst/>
          </a:prstGeom>
          <a:noFill/>
        </p:spPr>
        <p:txBody>
          <a:bodyPr wrap="square" rtlCol="0">
            <a:spAutoFit/>
          </a:bodyPr>
          <a:lstStyle/>
          <a:p>
            <a:pPr algn="r"/>
            <a:r>
              <a:rPr lang="ar-BH" sz="4000" b="1" dirty="0">
                <a:solidFill>
                  <a:srgbClr val="FF0000"/>
                </a:solidFill>
              </a:rPr>
              <a:t>أُصَنِفُ الْكَلِماتِ الْتَالِيَةَ في الْمَكانِ الْمُناسِبِ:</a:t>
            </a:r>
          </a:p>
          <a:p>
            <a:pPr algn="r"/>
            <a:r>
              <a:rPr lang="ar-BH" sz="4000" b="1" dirty="0"/>
              <a:t>الْقِدْرُ – الشَّوْكَةُ – الْمِقْلَاةُ – الصَّحْنُ – الْكَأْسُ - الْفُرنُ </a:t>
            </a:r>
          </a:p>
        </p:txBody>
      </p:sp>
      <p:graphicFrame>
        <p:nvGraphicFramePr>
          <p:cNvPr id="3" name="Table 3">
            <a:extLst>
              <a:ext uri="{FF2B5EF4-FFF2-40B4-BE49-F238E27FC236}">
                <a16:creationId xmlns:a16="http://schemas.microsoft.com/office/drawing/2014/main" id="{E52EF530-9249-4C95-9156-5BD81D25FEE3}"/>
              </a:ext>
            </a:extLst>
          </p:cNvPr>
          <p:cNvGraphicFramePr>
            <a:graphicFrameLocks noGrp="1"/>
          </p:cNvGraphicFramePr>
          <p:nvPr>
            <p:extLst>
              <p:ext uri="{D42A27DB-BD31-4B8C-83A1-F6EECF244321}">
                <p14:modId xmlns:p14="http://schemas.microsoft.com/office/powerpoint/2010/main" val="3195471509"/>
              </p:ext>
            </p:extLst>
          </p:nvPr>
        </p:nvGraphicFramePr>
        <p:xfrm>
          <a:off x="1815432" y="1986992"/>
          <a:ext cx="8128000" cy="359664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1975885411"/>
                    </a:ext>
                  </a:extLst>
                </a:gridCol>
                <a:gridCol w="4064000">
                  <a:extLst>
                    <a:ext uri="{9D8B030D-6E8A-4147-A177-3AD203B41FA5}">
                      <a16:colId xmlns:a16="http://schemas.microsoft.com/office/drawing/2014/main" val="3721393449"/>
                    </a:ext>
                  </a:extLst>
                </a:gridCol>
              </a:tblGrid>
              <a:tr h="370840">
                <a:tc>
                  <a:txBody>
                    <a:bodyPr/>
                    <a:lstStyle/>
                    <a:p>
                      <a:pPr algn="ctr"/>
                      <a:r>
                        <a:rPr lang="ar-BH" sz="2800" dirty="0"/>
                        <a:t>الْلامُ الْقَمَرِيَةُ</a:t>
                      </a:r>
                      <a:endParaRPr lang="en-GB" sz="2800" dirty="0"/>
                    </a:p>
                  </a:txBody>
                  <a:tcPr/>
                </a:tc>
                <a:tc>
                  <a:txBody>
                    <a:bodyPr/>
                    <a:lstStyle/>
                    <a:p>
                      <a:pPr algn="ctr"/>
                      <a:r>
                        <a:rPr lang="ar-BH" sz="2800" dirty="0"/>
                        <a:t>اللْامُ الشَّمْسيةُ</a:t>
                      </a:r>
                      <a:endParaRPr lang="en-GB" sz="2800" dirty="0"/>
                    </a:p>
                  </a:txBody>
                  <a:tcPr/>
                </a:tc>
                <a:extLst>
                  <a:ext uri="{0D108BD9-81ED-4DB2-BD59-A6C34878D82A}">
                    <a16:rowId xmlns:a16="http://schemas.microsoft.com/office/drawing/2014/main" val="3627241487"/>
                  </a:ext>
                </a:extLst>
              </a:tr>
              <a:tr h="370840">
                <a:tc>
                  <a:txBody>
                    <a:bodyPr/>
                    <a:lstStyle/>
                    <a:p>
                      <a:pPr algn="ctr"/>
                      <a:endParaRPr lang="ar-BH" sz="2800" dirty="0"/>
                    </a:p>
                    <a:p>
                      <a:pPr algn="ctr"/>
                      <a:endParaRPr lang="ar-BH" sz="2800" dirty="0"/>
                    </a:p>
                    <a:p>
                      <a:pPr algn="ctr"/>
                      <a:endParaRPr lang="ar-BH" sz="2800" dirty="0"/>
                    </a:p>
                    <a:p>
                      <a:pPr algn="ctr"/>
                      <a:endParaRPr lang="ar-BH" sz="2800" dirty="0"/>
                    </a:p>
                    <a:p>
                      <a:pPr algn="ctr"/>
                      <a:endParaRPr lang="ar-BH" sz="2800" dirty="0"/>
                    </a:p>
                    <a:p>
                      <a:pPr algn="ctr"/>
                      <a:endParaRPr lang="ar-BH" sz="2800" dirty="0"/>
                    </a:p>
                    <a:p>
                      <a:pPr algn="ctr"/>
                      <a:endParaRPr lang="ar-BH" sz="2800" dirty="0"/>
                    </a:p>
                  </a:txBody>
                  <a:tcPr/>
                </a:tc>
                <a:tc>
                  <a:txBody>
                    <a:bodyPr/>
                    <a:lstStyle/>
                    <a:p>
                      <a:pPr algn="ctr"/>
                      <a:endParaRPr lang="en-GB" sz="2800" dirty="0"/>
                    </a:p>
                  </a:txBody>
                  <a:tcPr/>
                </a:tc>
                <a:extLst>
                  <a:ext uri="{0D108BD9-81ED-4DB2-BD59-A6C34878D82A}">
                    <a16:rowId xmlns:a16="http://schemas.microsoft.com/office/drawing/2014/main" val="649626123"/>
                  </a:ext>
                </a:extLst>
              </a:tr>
            </a:tbl>
          </a:graphicData>
        </a:graphic>
      </p:graphicFrame>
      <p:pic>
        <p:nvPicPr>
          <p:cNvPr id="13" name="Picture 12" descr="1.PNG">
            <a:extLst>
              <a:ext uri="{FF2B5EF4-FFF2-40B4-BE49-F238E27FC236}">
                <a16:creationId xmlns:a16="http://schemas.microsoft.com/office/drawing/2014/main" id="{DF948D68-8E5B-4B45-8BFC-D0A2916A8D4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24" b="95420" l="9453" r="95025"/>
                    </a14:imgEffect>
                  </a14:imgLayer>
                </a14:imgProps>
              </a:ext>
            </a:extLst>
          </a:blip>
          <a:stretch>
            <a:fillRect/>
          </a:stretch>
        </p:blipFill>
        <p:spPr>
          <a:xfrm>
            <a:off x="3884941" y="2485307"/>
            <a:ext cx="1914792" cy="1247949"/>
          </a:xfrm>
          <a:prstGeom prst="rect">
            <a:avLst/>
          </a:prstGeom>
        </p:spPr>
      </p:pic>
      <p:pic>
        <p:nvPicPr>
          <p:cNvPr id="14" name="Picture 13" descr="5.PNG">
            <a:extLst>
              <a:ext uri="{FF2B5EF4-FFF2-40B4-BE49-F238E27FC236}">
                <a16:creationId xmlns:a16="http://schemas.microsoft.com/office/drawing/2014/main" id="{3975581B-8B5A-466D-9E8D-BCF0E63776A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735" b="98230" l="7843" r="89542"/>
                    </a14:imgEffect>
                  </a14:imgLayer>
                </a14:imgProps>
              </a:ext>
            </a:extLst>
          </a:blip>
          <a:stretch>
            <a:fillRect/>
          </a:stretch>
        </p:blipFill>
        <p:spPr>
          <a:xfrm>
            <a:off x="7483272" y="2708837"/>
            <a:ext cx="1457529" cy="1076475"/>
          </a:xfrm>
          <a:prstGeom prst="rect">
            <a:avLst/>
          </a:prstGeom>
        </p:spPr>
      </p:pic>
      <p:pic>
        <p:nvPicPr>
          <p:cNvPr id="15" name="Picture 14" descr="6.PNG">
            <a:extLst>
              <a:ext uri="{FF2B5EF4-FFF2-40B4-BE49-F238E27FC236}">
                <a16:creationId xmlns:a16="http://schemas.microsoft.com/office/drawing/2014/main" id="{AF9C421A-7044-4122-AEAC-B5F2AE69EE9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2439" b="89431" l="9783" r="89674"/>
                    </a14:imgEffect>
                  </a14:imgLayer>
                </a14:imgProps>
              </a:ext>
            </a:extLst>
          </a:blip>
          <a:stretch>
            <a:fillRect/>
          </a:stretch>
        </p:blipFill>
        <p:spPr>
          <a:xfrm>
            <a:off x="4046888" y="3849481"/>
            <a:ext cx="1752845" cy="1171739"/>
          </a:xfrm>
          <a:prstGeom prst="rect">
            <a:avLst/>
          </a:prstGeom>
        </p:spPr>
      </p:pic>
      <p:pic>
        <p:nvPicPr>
          <p:cNvPr id="18" name="Picture 17" descr="4.PNG">
            <a:extLst>
              <a:ext uri="{FF2B5EF4-FFF2-40B4-BE49-F238E27FC236}">
                <a16:creationId xmlns:a16="http://schemas.microsoft.com/office/drawing/2014/main" id="{828F6E7E-12A4-4383-B5FE-B7B3C6ACA7A6}"/>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9375" b="95313" l="5814" r="89535"/>
                    </a14:imgEffect>
                  </a14:imgLayer>
                </a14:imgProps>
              </a:ext>
            </a:extLst>
          </a:blip>
          <a:stretch>
            <a:fillRect/>
          </a:stretch>
        </p:blipFill>
        <p:spPr>
          <a:xfrm>
            <a:off x="2305967" y="4242915"/>
            <a:ext cx="1638529" cy="1219370"/>
          </a:xfrm>
          <a:prstGeom prst="rect">
            <a:avLst/>
          </a:prstGeom>
        </p:spPr>
      </p:pic>
      <p:pic>
        <p:nvPicPr>
          <p:cNvPr id="20" name="Picture 19" descr="2.PNG">
            <a:extLst>
              <a:ext uri="{FF2B5EF4-FFF2-40B4-BE49-F238E27FC236}">
                <a16:creationId xmlns:a16="http://schemas.microsoft.com/office/drawing/2014/main" id="{894DC94E-B1CA-4EF5-B4B8-4EA4EDC8D55C}"/>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4202" b="89916" l="9917" r="93388"/>
                    </a14:imgEffect>
                  </a14:imgLayer>
                </a14:imgProps>
              </a:ext>
            </a:extLst>
          </a:blip>
          <a:stretch>
            <a:fillRect/>
          </a:stretch>
        </p:blipFill>
        <p:spPr>
          <a:xfrm>
            <a:off x="2305967" y="3109282"/>
            <a:ext cx="1152686" cy="1133633"/>
          </a:xfrm>
          <a:prstGeom prst="rect">
            <a:avLst/>
          </a:prstGeom>
        </p:spPr>
      </p:pic>
      <p:pic>
        <p:nvPicPr>
          <p:cNvPr id="24" name="Picture 23" descr="3.PNG">
            <a:extLst>
              <a:ext uri="{FF2B5EF4-FFF2-40B4-BE49-F238E27FC236}">
                <a16:creationId xmlns:a16="http://schemas.microsoft.com/office/drawing/2014/main" id="{CEB81066-2ACB-4207-A16D-55CB74BF8CED}"/>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9524" b="95238" l="0" r="99149"/>
                    </a14:imgEffect>
                  </a14:imgLayer>
                </a14:imgProps>
              </a:ext>
            </a:extLst>
          </a:blip>
          <a:stretch>
            <a:fillRect/>
          </a:stretch>
        </p:blipFill>
        <p:spPr>
          <a:xfrm>
            <a:off x="6911845" y="3849481"/>
            <a:ext cx="2238688" cy="1200318"/>
          </a:xfrm>
          <a:prstGeom prst="rect">
            <a:avLst/>
          </a:prstGeom>
        </p:spPr>
      </p:pic>
      <p:sp>
        <p:nvSpPr>
          <p:cNvPr id="11" name="Rectangle 10">
            <a:extLst>
              <a:ext uri="{FF2B5EF4-FFF2-40B4-BE49-F238E27FC236}">
                <a16:creationId xmlns:a16="http://schemas.microsoft.com/office/drawing/2014/main" id="{86D69A04-26C4-4139-8B21-029EFE84BB3E}"/>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2" name="Group 11">
            <a:extLst>
              <a:ext uri="{FF2B5EF4-FFF2-40B4-BE49-F238E27FC236}">
                <a16:creationId xmlns:a16="http://schemas.microsoft.com/office/drawing/2014/main" id="{8BB2AE74-0E29-4B2F-90F1-DEFDB1DC9A56}"/>
              </a:ext>
            </a:extLst>
          </p:cNvPr>
          <p:cNvGrpSpPr/>
          <p:nvPr/>
        </p:nvGrpSpPr>
        <p:grpSpPr>
          <a:xfrm>
            <a:off x="-4450" y="626003"/>
            <a:ext cx="1678505" cy="1859304"/>
            <a:chOff x="25675" y="1743886"/>
            <a:chExt cx="2925727" cy="1477520"/>
          </a:xfrm>
        </p:grpSpPr>
        <p:sp>
          <p:nvSpPr>
            <p:cNvPr id="16" name="Flowchart: Punched Tape 15">
              <a:extLst>
                <a:ext uri="{FF2B5EF4-FFF2-40B4-BE49-F238E27FC236}">
                  <a16:creationId xmlns:a16="http://schemas.microsoft.com/office/drawing/2014/main" id="{787C2C23-B93C-4DFB-8E5F-CEE779D69913}"/>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10</a:t>
              </a:r>
              <a:endParaRPr lang="en-GB" sz="3600" dirty="0"/>
            </a:p>
          </p:txBody>
        </p:sp>
        <p:pic>
          <p:nvPicPr>
            <p:cNvPr id="17" name="Picture 16">
              <a:extLst>
                <a:ext uri="{FF2B5EF4-FFF2-40B4-BE49-F238E27FC236}">
                  <a16:creationId xmlns:a16="http://schemas.microsoft.com/office/drawing/2014/main" id="{3AED2BF4-08DD-4691-8D1D-BE8FF411E071}"/>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pic>
        <p:nvPicPr>
          <p:cNvPr id="5" name="AUDIO-2020-09-27-01-39-23">
            <a:hlinkClick r:id="" action="ppaction://media"/>
            <a:extLst>
              <a:ext uri="{FF2B5EF4-FFF2-40B4-BE49-F238E27FC236}">
                <a16:creationId xmlns:a16="http://schemas.microsoft.com/office/drawing/2014/main" id="{F6437D82-D3D6-4486-AF0C-16EC3A2E9C8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075" y="92075"/>
            <a:ext cx="609600" cy="609600"/>
          </a:xfrm>
          <a:prstGeom prst="rect">
            <a:avLst/>
          </a:prstGeom>
        </p:spPr>
      </p:pic>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2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9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81255" y="224134"/>
            <a:ext cx="4355690" cy="707886"/>
          </a:xfrm>
          <a:prstGeom prst="rect">
            <a:avLst/>
          </a:prstGeom>
          <a:noFill/>
        </p:spPr>
        <p:txBody>
          <a:bodyPr wrap="square" rtlCol="0">
            <a:spAutoFit/>
          </a:bodyPr>
          <a:lstStyle/>
          <a:p>
            <a:pPr algn="ctr"/>
            <a:r>
              <a:rPr lang="ar-BH" sz="4000" b="1" dirty="0">
                <a:solidFill>
                  <a:srgbClr val="FF0000"/>
                </a:solidFill>
              </a:rPr>
              <a:t>أَهْدافُ الدَّرسُ:</a:t>
            </a:r>
            <a:endParaRPr lang="en-US" sz="4000" b="1" dirty="0">
              <a:solidFill>
                <a:srgbClr val="FF0000"/>
              </a:solidFill>
            </a:endParaRPr>
          </a:p>
        </p:txBody>
      </p:sp>
      <p:sp>
        <p:nvSpPr>
          <p:cNvPr id="6" name="TextBox 5">
            <a:extLst>
              <a:ext uri="{FF2B5EF4-FFF2-40B4-BE49-F238E27FC236}">
                <a16:creationId xmlns:a16="http://schemas.microsoft.com/office/drawing/2014/main" id="{0C4E2D5A-375F-483E-8ECB-04C1E55A668F}"/>
              </a:ext>
            </a:extLst>
          </p:cNvPr>
          <p:cNvSpPr txBox="1"/>
          <p:nvPr/>
        </p:nvSpPr>
        <p:spPr>
          <a:xfrm>
            <a:off x="3682181" y="1466713"/>
            <a:ext cx="8131278" cy="4801314"/>
          </a:xfrm>
          <a:prstGeom prst="rect">
            <a:avLst/>
          </a:prstGeom>
          <a:noFill/>
        </p:spPr>
        <p:txBody>
          <a:bodyPr wrap="square" rtlCol="0">
            <a:spAutoFit/>
          </a:bodyPr>
          <a:lstStyle/>
          <a:p>
            <a:pPr marL="742950" indent="-742950" algn="r" rtl="1">
              <a:buAutoNum type="arabicPeriod"/>
            </a:pPr>
            <a:r>
              <a:rPr lang="ar-BH" sz="3600" dirty="0"/>
              <a:t>قِراءَةُ النَّصّ قِراءَةً جَهْريَّةً واضِحَةً.</a:t>
            </a:r>
          </a:p>
          <a:p>
            <a:pPr marL="742950" indent="-742950" algn="r" rtl="1">
              <a:buAutoNum type="arabicPeriod"/>
            </a:pPr>
            <a:r>
              <a:rPr lang="ar-BH" sz="3600" dirty="0"/>
              <a:t>نُطْقُ الكَلِماتِ الَّتيّ تَشْتَمِلُ عَلى الْحُروفِ الْمُشَدَدَةِ.</a:t>
            </a:r>
          </a:p>
          <a:p>
            <a:pPr marL="742950" indent="-742950" algn="r" rtl="1">
              <a:buAutoNum type="arabicPeriod"/>
            </a:pPr>
            <a:r>
              <a:rPr lang="ar-BH" sz="3600" dirty="0"/>
              <a:t>تَوْضيحُ مَعاني الْكَلِماتِ.</a:t>
            </a:r>
          </a:p>
          <a:p>
            <a:pPr marL="742950" indent="-742950" algn="r" rtl="1">
              <a:buAutoNum type="arabicPeriod"/>
            </a:pPr>
            <a:r>
              <a:rPr lang="ar-BH" sz="3600" dirty="0"/>
              <a:t>التَّعَرُّفُ عَلى عَناصِرِ القِصَّةِ وَالْقِيَمِ الْمُسْتَفادَةِ مِنْ النَّصِّ.</a:t>
            </a:r>
          </a:p>
          <a:p>
            <a:pPr marL="742950" indent="-742950" algn="r" rtl="1">
              <a:buAutoNum type="arabicPeriod"/>
            </a:pPr>
            <a:endParaRPr lang="ar-BH" sz="3600" dirty="0"/>
          </a:p>
          <a:p>
            <a:pPr marL="742950" indent="-742950" algn="r" rtl="1">
              <a:buAutoNum type="arabicPeriod"/>
            </a:pPr>
            <a:endParaRPr lang="ar-BH" sz="3600" dirty="0"/>
          </a:p>
          <a:p>
            <a:pPr marL="742950" indent="-742950" algn="r" rtl="1">
              <a:buAutoNum type="arabicPeriod"/>
            </a:pPr>
            <a:endParaRPr lang="ar-BH" sz="3600" dirty="0"/>
          </a:p>
          <a:p>
            <a:endParaRPr lang="en-GB" dirty="0"/>
          </a:p>
        </p:txBody>
      </p:sp>
      <p:pic>
        <p:nvPicPr>
          <p:cNvPr id="5" name="Picture 4">
            <a:extLst>
              <a:ext uri="{FF2B5EF4-FFF2-40B4-BE49-F238E27FC236}">
                <a16:creationId xmlns:a16="http://schemas.microsoft.com/office/drawing/2014/main" id="{577B39F4-5D22-4CF5-BA41-FF1B408ACE2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185" b="93490" l="26364" r="92397"/>
                    </a14:imgEffect>
                  </a14:imgLayer>
                </a14:imgProps>
              </a:ext>
              <a:ext uri="{28A0092B-C50C-407E-A947-70E740481C1C}">
                <a14:useLocalDpi xmlns:a14="http://schemas.microsoft.com/office/drawing/2010/main" val="0"/>
              </a:ext>
            </a:extLst>
          </a:blip>
          <a:srcRect l="25431" b="-1362"/>
          <a:stretch/>
        </p:blipFill>
        <p:spPr>
          <a:xfrm flipH="1">
            <a:off x="538133" y="397326"/>
            <a:ext cx="3394769" cy="5857744"/>
          </a:xfrm>
          <a:prstGeom prst="rect">
            <a:avLst/>
          </a:prstGeom>
        </p:spPr>
      </p:pic>
      <p:sp>
        <p:nvSpPr>
          <p:cNvPr id="7" name="Rectangle 6">
            <a:extLst>
              <a:ext uri="{FF2B5EF4-FFF2-40B4-BE49-F238E27FC236}">
                <a16:creationId xmlns:a16="http://schemas.microsoft.com/office/drawing/2014/main" id="{600A9682-3DB1-40E3-AB14-EAAB711C2C27}"/>
              </a:ext>
            </a:extLst>
          </p:cNvPr>
          <p:cNvSpPr/>
          <p:nvPr/>
        </p:nvSpPr>
        <p:spPr>
          <a:xfrm>
            <a:off x="215233" y="129970"/>
            <a:ext cx="3569592" cy="492369"/>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p>
          <a:p>
            <a:pPr algn="ctr"/>
            <a:endParaRPr lang="en-US" sz="2000" b="1" dirty="0">
              <a:solidFill>
                <a:schemeClr val="bg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bg1"/>
              </a:solidFill>
              <a:effectLst>
                <a:outerShdw blurRad="38100" dist="38100" dir="2700000" algn="tl">
                  <a:srgbClr val="000000">
                    <a:alpha val="43137"/>
                  </a:srgbClr>
                </a:outerShdw>
              </a:effectLst>
            </a:endParaRPr>
          </a:p>
          <a:p>
            <a:pPr algn="ctr"/>
            <a:endParaRPr lang="en-US" sz="2000" dirty="0"/>
          </a:p>
        </p:txBody>
      </p:sp>
      <p:pic>
        <p:nvPicPr>
          <p:cNvPr id="9" name="Picture 8">
            <a:extLst>
              <a:ext uri="{FF2B5EF4-FFF2-40B4-BE49-F238E27FC236}">
                <a16:creationId xmlns:a16="http://schemas.microsoft.com/office/drawing/2014/main" id="{B3212954-8699-46A2-8CA5-9E50E0695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6539" y="10551"/>
            <a:ext cx="1646183" cy="1268068"/>
          </a:xfrm>
          <a:prstGeom prst="rect">
            <a:avLst/>
          </a:prstGeom>
        </p:spPr>
      </p:pic>
    </p:spTree>
    <p:extLst>
      <p:ext uri="{BB962C8B-B14F-4D97-AF65-F5344CB8AC3E}">
        <p14:creationId xmlns:p14="http://schemas.microsoft.com/office/powerpoint/2010/main" val="878749870"/>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20878" y="281000"/>
            <a:ext cx="10648198" cy="1323439"/>
          </a:xfrm>
          <a:prstGeom prst="rect">
            <a:avLst/>
          </a:prstGeom>
          <a:noFill/>
        </p:spPr>
        <p:txBody>
          <a:bodyPr wrap="square" rtlCol="0">
            <a:spAutoFit/>
          </a:bodyPr>
          <a:lstStyle/>
          <a:p>
            <a:pPr algn="r"/>
            <a:r>
              <a:rPr lang="ar-BH" sz="4000" b="1" dirty="0">
                <a:solidFill>
                  <a:srgbClr val="FF0000"/>
                </a:solidFill>
              </a:rPr>
              <a:t>أُدْخِلُ ( ال ) على الْكَلِماتِ الآتِيَةِ كَما في الْمِثالِ، </a:t>
            </a:r>
          </a:p>
          <a:p>
            <a:pPr algn="r"/>
            <a:r>
              <a:rPr lang="ar-BH" sz="4000" b="1" dirty="0">
                <a:solidFill>
                  <a:srgbClr val="FF0000"/>
                </a:solidFill>
              </a:rPr>
              <a:t>وَأقْرَؤها جَيِداً: </a:t>
            </a:r>
            <a:endParaRPr lang="en-US" sz="4000" b="1" dirty="0">
              <a:solidFill>
                <a:srgbClr val="FF0000"/>
              </a:solidFill>
            </a:endParaRPr>
          </a:p>
        </p:txBody>
      </p:sp>
      <p:sp>
        <p:nvSpPr>
          <p:cNvPr id="13" name="Oval 12"/>
          <p:cNvSpPr/>
          <p:nvPr/>
        </p:nvSpPr>
        <p:spPr>
          <a:xfrm>
            <a:off x="6172484" y="1261849"/>
            <a:ext cx="1485900" cy="1219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accent1">
                    <a:lumMod val="50000"/>
                  </a:schemeClr>
                </a:solidFill>
              </a:rPr>
              <a:t>لَحْمٌ</a:t>
            </a:r>
            <a:r>
              <a:rPr lang="ar-BH" dirty="0">
                <a:solidFill>
                  <a:schemeClr val="tx1"/>
                </a:solidFill>
              </a:rPr>
              <a:t> </a:t>
            </a:r>
            <a:endParaRPr lang="en-US" dirty="0">
              <a:solidFill>
                <a:schemeClr val="tx1"/>
              </a:solidFill>
            </a:endParaRPr>
          </a:p>
        </p:txBody>
      </p:sp>
      <p:sp>
        <p:nvSpPr>
          <p:cNvPr id="15" name="Oval 14"/>
          <p:cNvSpPr/>
          <p:nvPr/>
        </p:nvSpPr>
        <p:spPr>
          <a:xfrm>
            <a:off x="4700772" y="1250473"/>
            <a:ext cx="1485900" cy="1219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rgbClr val="FF0000"/>
                </a:solidFill>
              </a:rPr>
              <a:t>الل</a:t>
            </a:r>
            <a:r>
              <a:rPr lang="ar-BH" sz="3600" dirty="0">
                <a:solidFill>
                  <a:schemeClr val="accent1">
                    <a:lumMod val="50000"/>
                  </a:schemeClr>
                </a:solidFill>
              </a:rPr>
              <a:t>َّحْمُ</a:t>
            </a:r>
            <a:endParaRPr lang="en-US" dirty="0">
              <a:solidFill>
                <a:schemeClr val="tx1"/>
              </a:solidFill>
            </a:endParaRPr>
          </a:p>
        </p:txBody>
      </p:sp>
      <p:sp>
        <p:nvSpPr>
          <p:cNvPr id="18" name="TextBox 17">
            <a:extLst>
              <a:ext uri="{FF2B5EF4-FFF2-40B4-BE49-F238E27FC236}">
                <a16:creationId xmlns:a16="http://schemas.microsoft.com/office/drawing/2014/main" id="{2E2D69C1-5543-410A-A855-D0E797C553B0}"/>
              </a:ext>
            </a:extLst>
          </p:cNvPr>
          <p:cNvSpPr txBox="1"/>
          <p:nvPr/>
        </p:nvSpPr>
        <p:spPr>
          <a:xfrm>
            <a:off x="9118048" y="2737482"/>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لَيْمونٌ</a:t>
            </a:r>
            <a:endParaRPr lang="en-US" sz="3600" dirty="0">
              <a:solidFill>
                <a:schemeClr val="accent1">
                  <a:lumMod val="50000"/>
                </a:schemeClr>
              </a:solidFill>
            </a:endParaRPr>
          </a:p>
        </p:txBody>
      </p:sp>
      <p:sp>
        <p:nvSpPr>
          <p:cNvPr id="20" name="TextBox 19">
            <a:extLst>
              <a:ext uri="{FF2B5EF4-FFF2-40B4-BE49-F238E27FC236}">
                <a16:creationId xmlns:a16="http://schemas.microsoft.com/office/drawing/2014/main" id="{2E2D69C1-5543-410A-A855-D0E797C553B0}"/>
              </a:ext>
            </a:extLst>
          </p:cNvPr>
          <p:cNvSpPr txBox="1"/>
          <p:nvPr/>
        </p:nvSpPr>
        <p:spPr>
          <a:xfrm>
            <a:off x="6183939" y="2740597"/>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يمونُ</a:t>
            </a:r>
            <a:endParaRPr lang="en-US" sz="3600" dirty="0">
              <a:solidFill>
                <a:schemeClr val="accent2">
                  <a:lumMod val="50000"/>
                </a:schemeClr>
              </a:solidFill>
            </a:endParaRPr>
          </a:p>
        </p:txBody>
      </p:sp>
      <p:sp>
        <p:nvSpPr>
          <p:cNvPr id="24" name="TextBox 23">
            <a:extLst>
              <a:ext uri="{FF2B5EF4-FFF2-40B4-BE49-F238E27FC236}">
                <a16:creationId xmlns:a16="http://schemas.microsoft.com/office/drawing/2014/main" id="{2E2D69C1-5543-410A-A855-D0E797C553B0}"/>
              </a:ext>
            </a:extLst>
          </p:cNvPr>
          <p:cNvSpPr txBox="1"/>
          <p:nvPr/>
        </p:nvSpPr>
        <p:spPr>
          <a:xfrm>
            <a:off x="9156097" y="3628584"/>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لِفْتٌ</a:t>
            </a:r>
            <a:r>
              <a:rPr lang="ar-BH" sz="3600" dirty="0">
                <a:solidFill>
                  <a:schemeClr val="accent2">
                    <a:lumMod val="50000"/>
                  </a:schemeClr>
                </a:solidFill>
              </a:rPr>
              <a:t> </a:t>
            </a:r>
            <a:endParaRPr lang="en-US" sz="3600" dirty="0">
              <a:solidFill>
                <a:schemeClr val="accent2">
                  <a:lumMod val="50000"/>
                </a:schemeClr>
              </a:solidFill>
            </a:endParaRPr>
          </a:p>
        </p:txBody>
      </p:sp>
      <p:sp>
        <p:nvSpPr>
          <p:cNvPr id="25" name="TextBox 24">
            <a:extLst>
              <a:ext uri="{FF2B5EF4-FFF2-40B4-BE49-F238E27FC236}">
                <a16:creationId xmlns:a16="http://schemas.microsoft.com/office/drawing/2014/main" id="{2E2D69C1-5543-410A-A855-D0E797C553B0}"/>
              </a:ext>
            </a:extLst>
          </p:cNvPr>
          <p:cNvSpPr txBox="1"/>
          <p:nvPr/>
        </p:nvSpPr>
        <p:spPr>
          <a:xfrm>
            <a:off x="6296116" y="3628584"/>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فْتُ </a:t>
            </a:r>
            <a:endParaRPr lang="en-US" sz="3600" dirty="0">
              <a:solidFill>
                <a:schemeClr val="accent2">
                  <a:lumMod val="50000"/>
                </a:schemeClr>
              </a:solidFill>
            </a:endParaRPr>
          </a:p>
        </p:txBody>
      </p:sp>
      <p:sp>
        <p:nvSpPr>
          <p:cNvPr id="26" name="TextBox 25">
            <a:extLst>
              <a:ext uri="{FF2B5EF4-FFF2-40B4-BE49-F238E27FC236}">
                <a16:creationId xmlns:a16="http://schemas.microsoft.com/office/drawing/2014/main" id="{2E2D69C1-5543-410A-A855-D0E797C553B0}"/>
              </a:ext>
            </a:extLst>
          </p:cNvPr>
          <p:cNvSpPr txBox="1"/>
          <p:nvPr/>
        </p:nvSpPr>
        <p:spPr>
          <a:xfrm>
            <a:off x="9167472" y="4570280"/>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لَبَنٌ</a:t>
            </a:r>
            <a:endParaRPr lang="en-US" sz="3600" dirty="0">
              <a:solidFill>
                <a:schemeClr val="accent1">
                  <a:lumMod val="50000"/>
                </a:schemeClr>
              </a:solidFill>
            </a:endParaRPr>
          </a:p>
        </p:txBody>
      </p:sp>
      <p:sp>
        <p:nvSpPr>
          <p:cNvPr id="27" name="TextBox 26">
            <a:extLst>
              <a:ext uri="{FF2B5EF4-FFF2-40B4-BE49-F238E27FC236}">
                <a16:creationId xmlns:a16="http://schemas.microsoft.com/office/drawing/2014/main" id="{2E2D69C1-5543-410A-A855-D0E797C553B0}"/>
              </a:ext>
            </a:extLst>
          </p:cNvPr>
          <p:cNvSpPr txBox="1"/>
          <p:nvPr/>
        </p:nvSpPr>
        <p:spPr>
          <a:xfrm>
            <a:off x="6296116" y="4570280"/>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بَنُ</a:t>
            </a:r>
            <a:endParaRPr lang="en-US" sz="3600" dirty="0">
              <a:solidFill>
                <a:schemeClr val="accent2">
                  <a:lumMod val="50000"/>
                </a:schemeClr>
              </a:solidFill>
            </a:endParaRPr>
          </a:p>
        </p:txBody>
      </p:sp>
      <p:sp>
        <p:nvSpPr>
          <p:cNvPr id="28" name="TextBox 27">
            <a:extLst>
              <a:ext uri="{FF2B5EF4-FFF2-40B4-BE49-F238E27FC236}">
                <a16:creationId xmlns:a16="http://schemas.microsoft.com/office/drawing/2014/main" id="{2E2D69C1-5543-410A-A855-D0E797C553B0}"/>
              </a:ext>
            </a:extLst>
          </p:cNvPr>
          <p:cNvSpPr txBox="1"/>
          <p:nvPr/>
        </p:nvSpPr>
        <p:spPr>
          <a:xfrm>
            <a:off x="3312583" y="2727831"/>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لَهَبٌ</a:t>
            </a:r>
            <a:endParaRPr lang="en-US" sz="3600" dirty="0">
              <a:solidFill>
                <a:schemeClr val="accent1">
                  <a:lumMod val="50000"/>
                </a:schemeClr>
              </a:solidFill>
            </a:endParaRPr>
          </a:p>
        </p:txBody>
      </p:sp>
      <p:sp>
        <p:nvSpPr>
          <p:cNvPr id="29" name="TextBox 28">
            <a:extLst>
              <a:ext uri="{FF2B5EF4-FFF2-40B4-BE49-F238E27FC236}">
                <a16:creationId xmlns:a16="http://schemas.microsoft.com/office/drawing/2014/main" id="{2E2D69C1-5543-410A-A855-D0E797C553B0}"/>
              </a:ext>
            </a:extLst>
          </p:cNvPr>
          <p:cNvSpPr txBox="1"/>
          <p:nvPr/>
        </p:nvSpPr>
        <p:spPr>
          <a:xfrm>
            <a:off x="441227" y="2730105"/>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هَبُ</a:t>
            </a:r>
            <a:endParaRPr lang="en-US" sz="3600" dirty="0">
              <a:solidFill>
                <a:schemeClr val="accent2">
                  <a:lumMod val="50000"/>
                </a:schemeClr>
              </a:solidFill>
            </a:endParaRPr>
          </a:p>
        </p:txBody>
      </p:sp>
      <p:sp>
        <p:nvSpPr>
          <p:cNvPr id="30" name="TextBox 29">
            <a:extLst>
              <a:ext uri="{FF2B5EF4-FFF2-40B4-BE49-F238E27FC236}">
                <a16:creationId xmlns:a16="http://schemas.microsoft.com/office/drawing/2014/main" id="{2E2D69C1-5543-410A-A855-D0E797C553B0}"/>
              </a:ext>
            </a:extLst>
          </p:cNvPr>
          <p:cNvSpPr txBox="1"/>
          <p:nvPr/>
        </p:nvSpPr>
        <p:spPr>
          <a:xfrm>
            <a:off x="3328505" y="3617211"/>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لِيفٌ</a:t>
            </a:r>
            <a:endParaRPr lang="en-US" sz="3600" dirty="0">
              <a:solidFill>
                <a:schemeClr val="accent1">
                  <a:lumMod val="50000"/>
                </a:schemeClr>
              </a:solidFill>
            </a:endParaRPr>
          </a:p>
        </p:txBody>
      </p:sp>
      <p:sp>
        <p:nvSpPr>
          <p:cNvPr id="31" name="TextBox 30">
            <a:extLst>
              <a:ext uri="{FF2B5EF4-FFF2-40B4-BE49-F238E27FC236}">
                <a16:creationId xmlns:a16="http://schemas.microsoft.com/office/drawing/2014/main" id="{2E2D69C1-5543-410A-A855-D0E797C553B0}"/>
              </a:ext>
            </a:extLst>
          </p:cNvPr>
          <p:cNvSpPr txBox="1"/>
          <p:nvPr/>
        </p:nvSpPr>
        <p:spPr>
          <a:xfrm>
            <a:off x="457149" y="3619485"/>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يفُ</a:t>
            </a:r>
            <a:endParaRPr lang="en-US" sz="3600" dirty="0">
              <a:solidFill>
                <a:schemeClr val="accent2">
                  <a:lumMod val="50000"/>
                </a:schemeClr>
              </a:solidFill>
            </a:endParaRPr>
          </a:p>
        </p:txBody>
      </p:sp>
      <p:sp>
        <p:nvSpPr>
          <p:cNvPr id="32" name="TextBox 31">
            <a:extLst>
              <a:ext uri="{FF2B5EF4-FFF2-40B4-BE49-F238E27FC236}">
                <a16:creationId xmlns:a16="http://schemas.microsoft.com/office/drawing/2014/main" id="{2E2D69C1-5543-410A-A855-D0E797C553B0}"/>
              </a:ext>
            </a:extLst>
          </p:cNvPr>
          <p:cNvSpPr txBox="1"/>
          <p:nvPr/>
        </p:nvSpPr>
        <p:spPr>
          <a:xfrm>
            <a:off x="3375545" y="4558907"/>
            <a:ext cx="2601604" cy="646331"/>
          </a:xfrm>
          <a:prstGeom prst="rect">
            <a:avLst/>
          </a:prstGeom>
          <a:noFill/>
          <a:ln>
            <a:noFill/>
          </a:ln>
        </p:spPr>
        <p:txBody>
          <a:bodyPr wrap="square" rtlCol="0">
            <a:spAutoFit/>
          </a:bodyPr>
          <a:lstStyle/>
          <a:p>
            <a:pPr algn="ctr" rtl="1"/>
            <a:r>
              <a:rPr lang="ar-BH" sz="3600" dirty="0">
                <a:solidFill>
                  <a:schemeClr val="accent1">
                    <a:lumMod val="50000"/>
                  </a:schemeClr>
                </a:solidFill>
              </a:rPr>
              <a:t>لوبِيا</a:t>
            </a:r>
            <a:endParaRPr lang="en-US" sz="3600" dirty="0">
              <a:solidFill>
                <a:schemeClr val="accent1">
                  <a:lumMod val="50000"/>
                </a:schemeClr>
              </a:solidFill>
            </a:endParaRPr>
          </a:p>
        </p:txBody>
      </p:sp>
      <p:sp>
        <p:nvSpPr>
          <p:cNvPr id="33" name="TextBox 32">
            <a:extLst>
              <a:ext uri="{FF2B5EF4-FFF2-40B4-BE49-F238E27FC236}">
                <a16:creationId xmlns:a16="http://schemas.microsoft.com/office/drawing/2014/main" id="{2E2D69C1-5543-410A-A855-D0E797C553B0}"/>
              </a:ext>
            </a:extLst>
          </p:cNvPr>
          <p:cNvSpPr txBox="1"/>
          <p:nvPr/>
        </p:nvSpPr>
        <p:spPr>
          <a:xfrm>
            <a:off x="470796" y="4561181"/>
            <a:ext cx="2601604" cy="646331"/>
          </a:xfrm>
          <a:prstGeom prst="rect">
            <a:avLst/>
          </a:prstGeom>
          <a:noFill/>
          <a:ln>
            <a:noFill/>
          </a:ln>
        </p:spPr>
        <p:txBody>
          <a:bodyPr wrap="square" rtlCol="0">
            <a:spAutoFit/>
          </a:bodyPr>
          <a:lstStyle/>
          <a:p>
            <a:pPr algn="ctr" rtl="1"/>
            <a:r>
              <a:rPr lang="ar-BH" sz="3600" dirty="0">
                <a:solidFill>
                  <a:srgbClr val="FF0000"/>
                </a:solidFill>
              </a:rPr>
              <a:t>اللُّ</a:t>
            </a:r>
            <a:r>
              <a:rPr lang="ar-BH" sz="3600" dirty="0">
                <a:solidFill>
                  <a:schemeClr val="accent2">
                    <a:lumMod val="50000"/>
                  </a:schemeClr>
                </a:solidFill>
              </a:rPr>
              <a:t>وبْيا</a:t>
            </a:r>
            <a:endParaRPr lang="en-US" sz="3600" dirty="0">
              <a:solidFill>
                <a:schemeClr val="accent2">
                  <a:lumMod val="50000"/>
                </a:schemeClr>
              </a:solidFill>
            </a:endParaRPr>
          </a:p>
        </p:txBody>
      </p:sp>
      <p:cxnSp>
        <p:nvCxnSpPr>
          <p:cNvPr id="35" name="Straight Arrow Connector 34"/>
          <p:cNvCxnSpPr/>
          <p:nvPr/>
        </p:nvCxnSpPr>
        <p:spPr>
          <a:xfrm flipH="1">
            <a:off x="2300374" y="2988860"/>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336039" y="3932844"/>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338311" y="4876828"/>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162082" y="3075310"/>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191650" y="3923758"/>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191650" y="4935982"/>
            <a:ext cx="1665027" cy="13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AUDIO-2020-05-29-01-20-3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2414" y="5822202"/>
            <a:ext cx="609600" cy="609600"/>
          </a:xfrm>
          <a:prstGeom prst="rect">
            <a:avLst/>
          </a:prstGeom>
        </p:spPr>
      </p:pic>
      <p:sp>
        <p:nvSpPr>
          <p:cNvPr id="34" name="Rectangle 33">
            <a:extLst>
              <a:ext uri="{FF2B5EF4-FFF2-40B4-BE49-F238E27FC236}">
                <a16:creationId xmlns:a16="http://schemas.microsoft.com/office/drawing/2014/main" id="{1ABF6E94-6B25-42EA-8C03-4B5B28B87E45}"/>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84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80">
                                          <p:stCondLst>
                                            <p:cond delay="0"/>
                                          </p:stCondLst>
                                        </p:cTn>
                                        <p:tgtEl>
                                          <p:spTgt spid="18"/>
                                        </p:tgtEl>
                                      </p:cBhvr>
                                    </p:animEffect>
                                    <p:anim calcmode="lin" valueType="num">
                                      <p:cBhvr>
                                        <p:cTn id="5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8" dur="26">
                                          <p:stCondLst>
                                            <p:cond delay="650"/>
                                          </p:stCondLst>
                                        </p:cTn>
                                        <p:tgtEl>
                                          <p:spTgt spid="18"/>
                                        </p:tgtEl>
                                      </p:cBhvr>
                                      <p:to x="100000" y="60000"/>
                                    </p:animScale>
                                    <p:animScale>
                                      <p:cBhvr>
                                        <p:cTn id="59" dur="166" decel="50000">
                                          <p:stCondLst>
                                            <p:cond delay="676"/>
                                          </p:stCondLst>
                                        </p:cTn>
                                        <p:tgtEl>
                                          <p:spTgt spid="18"/>
                                        </p:tgtEl>
                                      </p:cBhvr>
                                      <p:to x="100000" y="100000"/>
                                    </p:animScale>
                                    <p:animScale>
                                      <p:cBhvr>
                                        <p:cTn id="60" dur="26">
                                          <p:stCondLst>
                                            <p:cond delay="1312"/>
                                          </p:stCondLst>
                                        </p:cTn>
                                        <p:tgtEl>
                                          <p:spTgt spid="18"/>
                                        </p:tgtEl>
                                      </p:cBhvr>
                                      <p:to x="100000" y="80000"/>
                                    </p:animScale>
                                    <p:animScale>
                                      <p:cBhvr>
                                        <p:cTn id="61" dur="166" decel="50000">
                                          <p:stCondLst>
                                            <p:cond delay="1338"/>
                                          </p:stCondLst>
                                        </p:cTn>
                                        <p:tgtEl>
                                          <p:spTgt spid="18"/>
                                        </p:tgtEl>
                                      </p:cBhvr>
                                      <p:to x="100000" y="100000"/>
                                    </p:animScale>
                                    <p:animScale>
                                      <p:cBhvr>
                                        <p:cTn id="62" dur="26">
                                          <p:stCondLst>
                                            <p:cond delay="1642"/>
                                          </p:stCondLst>
                                        </p:cTn>
                                        <p:tgtEl>
                                          <p:spTgt spid="18"/>
                                        </p:tgtEl>
                                      </p:cBhvr>
                                      <p:to x="100000" y="90000"/>
                                    </p:animScale>
                                    <p:animScale>
                                      <p:cBhvr>
                                        <p:cTn id="63" dur="166" decel="50000">
                                          <p:stCondLst>
                                            <p:cond delay="1668"/>
                                          </p:stCondLst>
                                        </p:cTn>
                                        <p:tgtEl>
                                          <p:spTgt spid="18"/>
                                        </p:tgtEl>
                                      </p:cBhvr>
                                      <p:to x="100000" y="100000"/>
                                    </p:animScale>
                                    <p:animScale>
                                      <p:cBhvr>
                                        <p:cTn id="64" dur="26">
                                          <p:stCondLst>
                                            <p:cond delay="1808"/>
                                          </p:stCondLst>
                                        </p:cTn>
                                        <p:tgtEl>
                                          <p:spTgt spid="18"/>
                                        </p:tgtEl>
                                      </p:cBhvr>
                                      <p:to x="100000" y="95000"/>
                                    </p:animScale>
                                    <p:animScale>
                                      <p:cBhvr>
                                        <p:cTn id="65" dur="166" decel="50000">
                                          <p:stCondLst>
                                            <p:cond delay="1834"/>
                                          </p:stCondLst>
                                        </p:cTn>
                                        <p:tgtEl>
                                          <p:spTgt spid="18"/>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80">
                                          <p:stCondLst>
                                            <p:cond delay="0"/>
                                          </p:stCondLst>
                                        </p:cTn>
                                        <p:tgtEl>
                                          <p:spTgt spid="38"/>
                                        </p:tgtEl>
                                      </p:cBhvr>
                                    </p:animEffect>
                                    <p:anim calcmode="lin" valueType="num">
                                      <p:cBhvr>
                                        <p:cTn id="6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74" dur="26">
                                          <p:stCondLst>
                                            <p:cond delay="650"/>
                                          </p:stCondLst>
                                        </p:cTn>
                                        <p:tgtEl>
                                          <p:spTgt spid="38"/>
                                        </p:tgtEl>
                                      </p:cBhvr>
                                      <p:to x="100000" y="60000"/>
                                    </p:animScale>
                                    <p:animScale>
                                      <p:cBhvr>
                                        <p:cTn id="75" dur="166" decel="50000">
                                          <p:stCondLst>
                                            <p:cond delay="676"/>
                                          </p:stCondLst>
                                        </p:cTn>
                                        <p:tgtEl>
                                          <p:spTgt spid="38"/>
                                        </p:tgtEl>
                                      </p:cBhvr>
                                      <p:to x="100000" y="100000"/>
                                    </p:animScale>
                                    <p:animScale>
                                      <p:cBhvr>
                                        <p:cTn id="76" dur="26">
                                          <p:stCondLst>
                                            <p:cond delay="1312"/>
                                          </p:stCondLst>
                                        </p:cTn>
                                        <p:tgtEl>
                                          <p:spTgt spid="38"/>
                                        </p:tgtEl>
                                      </p:cBhvr>
                                      <p:to x="100000" y="80000"/>
                                    </p:animScale>
                                    <p:animScale>
                                      <p:cBhvr>
                                        <p:cTn id="77" dur="166" decel="50000">
                                          <p:stCondLst>
                                            <p:cond delay="1338"/>
                                          </p:stCondLst>
                                        </p:cTn>
                                        <p:tgtEl>
                                          <p:spTgt spid="38"/>
                                        </p:tgtEl>
                                      </p:cBhvr>
                                      <p:to x="100000" y="100000"/>
                                    </p:animScale>
                                    <p:animScale>
                                      <p:cBhvr>
                                        <p:cTn id="78" dur="26">
                                          <p:stCondLst>
                                            <p:cond delay="1642"/>
                                          </p:stCondLst>
                                        </p:cTn>
                                        <p:tgtEl>
                                          <p:spTgt spid="38"/>
                                        </p:tgtEl>
                                      </p:cBhvr>
                                      <p:to x="100000" y="90000"/>
                                    </p:animScale>
                                    <p:animScale>
                                      <p:cBhvr>
                                        <p:cTn id="79" dur="166" decel="50000">
                                          <p:stCondLst>
                                            <p:cond delay="1668"/>
                                          </p:stCondLst>
                                        </p:cTn>
                                        <p:tgtEl>
                                          <p:spTgt spid="38"/>
                                        </p:tgtEl>
                                      </p:cBhvr>
                                      <p:to x="100000" y="100000"/>
                                    </p:animScale>
                                    <p:animScale>
                                      <p:cBhvr>
                                        <p:cTn id="80" dur="26">
                                          <p:stCondLst>
                                            <p:cond delay="1808"/>
                                          </p:stCondLst>
                                        </p:cTn>
                                        <p:tgtEl>
                                          <p:spTgt spid="38"/>
                                        </p:tgtEl>
                                      </p:cBhvr>
                                      <p:to x="100000" y="95000"/>
                                    </p:animScale>
                                    <p:animScale>
                                      <p:cBhvr>
                                        <p:cTn id="81" dur="166" decel="50000">
                                          <p:stCondLst>
                                            <p:cond delay="1834"/>
                                          </p:stCondLst>
                                        </p:cTn>
                                        <p:tgtEl>
                                          <p:spTgt spid="38"/>
                                        </p:tgtEl>
                                      </p:cBhvr>
                                      <p:to x="100000" y="100000"/>
                                    </p:animScale>
                                  </p:childTnLst>
                                </p:cTn>
                              </p:par>
                              <p:par>
                                <p:cTn id="82" presetID="26"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80">
                                          <p:stCondLst>
                                            <p:cond delay="0"/>
                                          </p:stCondLst>
                                        </p:cTn>
                                        <p:tgtEl>
                                          <p:spTgt spid="24"/>
                                        </p:tgtEl>
                                      </p:cBhvr>
                                    </p:animEffect>
                                    <p:anim calcmode="lin" valueType="num">
                                      <p:cBhvr>
                                        <p:cTn id="8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0" dur="26">
                                          <p:stCondLst>
                                            <p:cond delay="650"/>
                                          </p:stCondLst>
                                        </p:cTn>
                                        <p:tgtEl>
                                          <p:spTgt spid="24"/>
                                        </p:tgtEl>
                                      </p:cBhvr>
                                      <p:to x="100000" y="60000"/>
                                    </p:animScale>
                                    <p:animScale>
                                      <p:cBhvr>
                                        <p:cTn id="91" dur="166" decel="50000">
                                          <p:stCondLst>
                                            <p:cond delay="676"/>
                                          </p:stCondLst>
                                        </p:cTn>
                                        <p:tgtEl>
                                          <p:spTgt spid="24"/>
                                        </p:tgtEl>
                                      </p:cBhvr>
                                      <p:to x="100000" y="100000"/>
                                    </p:animScale>
                                    <p:animScale>
                                      <p:cBhvr>
                                        <p:cTn id="92" dur="26">
                                          <p:stCondLst>
                                            <p:cond delay="1312"/>
                                          </p:stCondLst>
                                        </p:cTn>
                                        <p:tgtEl>
                                          <p:spTgt spid="24"/>
                                        </p:tgtEl>
                                      </p:cBhvr>
                                      <p:to x="100000" y="80000"/>
                                    </p:animScale>
                                    <p:animScale>
                                      <p:cBhvr>
                                        <p:cTn id="93" dur="166" decel="50000">
                                          <p:stCondLst>
                                            <p:cond delay="1338"/>
                                          </p:stCondLst>
                                        </p:cTn>
                                        <p:tgtEl>
                                          <p:spTgt spid="24"/>
                                        </p:tgtEl>
                                      </p:cBhvr>
                                      <p:to x="100000" y="100000"/>
                                    </p:animScale>
                                    <p:animScale>
                                      <p:cBhvr>
                                        <p:cTn id="94" dur="26">
                                          <p:stCondLst>
                                            <p:cond delay="1642"/>
                                          </p:stCondLst>
                                        </p:cTn>
                                        <p:tgtEl>
                                          <p:spTgt spid="24"/>
                                        </p:tgtEl>
                                      </p:cBhvr>
                                      <p:to x="100000" y="90000"/>
                                    </p:animScale>
                                    <p:animScale>
                                      <p:cBhvr>
                                        <p:cTn id="95" dur="166" decel="50000">
                                          <p:stCondLst>
                                            <p:cond delay="1668"/>
                                          </p:stCondLst>
                                        </p:cTn>
                                        <p:tgtEl>
                                          <p:spTgt spid="24"/>
                                        </p:tgtEl>
                                      </p:cBhvr>
                                      <p:to x="100000" y="100000"/>
                                    </p:animScale>
                                    <p:animScale>
                                      <p:cBhvr>
                                        <p:cTn id="96" dur="26">
                                          <p:stCondLst>
                                            <p:cond delay="1808"/>
                                          </p:stCondLst>
                                        </p:cTn>
                                        <p:tgtEl>
                                          <p:spTgt spid="24"/>
                                        </p:tgtEl>
                                      </p:cBhvr>
                                      <p:to x="100000" y="95000"/>
                                    </p:animScale>
                                    <p:animScale>
                                      <p:cBhvr>
                                        <p:cTn id="97" dur="166" decel="50000">
                                          <p:stCondLst>
                                            <p:cond delay="1834"/>
                                          </p:stCondLst>
                                        </p:cTn>
                                        <p:tgtEl>
                                          <p:spTgt spid="24"/>
                                        </p:tgtEl>
                                      </p:cBhvr>
                                      <p:to x="100000" y="100000"/>
                                    </p:animScale>
                                  </p:childTnLst>
                                </p:cTn>
                              </p:par>
                              <p:par>
                                <p:cTn id="98" presetID="26"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80">
                                          <p:stCondLst>
                                            <p:cond delay="0"/>
                                          </p:stCondLst>
                                        </p:cTn>
                                        <p:tgtEl>
                                          <p:spTgt spid="39"/>
                                        </p:tgtEl>
                                      </p:cBhvr>
                                    </p:animEffect>
                                    <p:anim calcmode="lin" valueType="num">
                                      <p:cBhvr>
                                        <p:cTn id="10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6" dur="26">
                                          <p:stCondLst>
                                            <p:cond delay="650"/>
                                          </p:stCondLst>
                                        </p:cTn>
                                        <p:tgtEl>
                                          <p:spTgt spid="39"/>
                                        </p:tgtEl>
                                      </p:cBhvr>
                                      <p:to x="100000" y="60000"/>
                                    </p:animScale>
                                    <p:animScale>
                                      <p:cBhvr>
                                        <p:cTn id="107" dur="166" decel="50000">
                                          <p:stCondLst>
                                            <p:cond delay="676"/>
                                          </p:stCondLst>
                                        </p:cTn>
                                        <p:tgtEl>
                                          <p:spTgt spid="39"/>
                                        </p:tgtEl>
                                      </p:cBhvr>
                                      <p:to x="100000" y="100000"/>
                                    </p:animScale>
                                    <p:animScale>
                                      <p:cBhvr>
                                        <p:cTn id="108" dur="26">
                                          <p:stCondLst>
                                            <p:cond delay="1312"/>
                                          </p:stCondLst>
                                        </p:cTn>
                                        <p:tgtEl>
                                          <p:spTgt spid="39"/>
                                        </p:tgtEl>
                                      </p:cBhvr>
                                      <p:to x="100000" y="80000"/>
                                    </p:animScale>
                                    <p:animScale>
                                      <p:cBhvr>
                                        <p:cTn id="109" dur="166" decel="50000">
                                          <p:stCondLst>
                                            <p:cond delay="1338"/>
                                          </p:stCondLst>
                                        </p:cTn>
                                        <p:tgtEl>
                                          <p:spTgt spid="39"/>
                                        </p:tgtEl>
                                      </p:cBhvr>
                                      <p:to x="100000" y="100000"/>
                                    </p:animScale>
                                    <p:animScale>
                                      <p:cBhvr>
                                        <p:cTn id="110" dur="26">
                                          <p:stCondLst>
                                            <p:cond delay="1642"/>
                                          </p:stCondLst>
                                        </p:cTn>
                                        <p:tgtEl>
                                          <p:spTgt spid="39"/>
                                        </p:tgtEl>
                                      </p:cBhvr>
                                      <p:to x="100000" y="90000"/>
                                    </p:animScale>
                                    <p:animScale>
                                      <p:cBhvr>
                                        <p:cTn id="111" dur="166" decel="50000">
                                          <p:stCondLst>
                                            <p:cond delay="1668"/>
                                          </p:stCondLst>
                                        </p:cTn>
                                        <p:tgtEl>
                                          <p:spTgt spid="39"/>
                                        </p:tgtEl>
                                      </p:cBhvr>
                                      <p:to x="100000" y="100000"/>
                                    </p:animScale>
                                    <p:animScale>
                                      <p:cBhvr>
                                        <p:cTn id="112" dur="26">
                                          <p:stCondLst>
                                            <p:cond delay="1808"/>
                                          </p:stCondLst>
                                        </p:cTn>
                                        <p:tgtEl>
                                          <p:spTgt spid="39"/>
                                        </p:tgtEl>
                                      </p:cBhvr>
                                      <p:to x="100000" y="95000"/>
                                    </p:animScale>
                                    <p:animScale>
                                      <p:cBhvr>
                                        <p:cTn id="113" dur="166" decel="50000">
                                          <p:stCondLst>
                                            <p:cond delay="1834"/>
                                          </p:stCondLst>
                                        </p:cTn>
                                        <p:tgtEl>
                                          <p:spTgt spid="39"/>
                                        </p:tgtEl>
                                      </p:cBhvr>
                                      <p:to x="100000" y="100000"/>
                                    </p:animScale>
                                  </p:childTnLst>
                                </p:cTn>
                              </p:par>
                              <p:par>
                                <p:cTn id="114" presetID="26"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down)">
                                      <p:cBhvr>
                                        <p:cTn id="116" dur="580">
                                          <p:stCondLst>
                                            <p:cond delay="0"/>
                                          </p:stCondLst>
                                        </p:cTn>
                                        <p:tgtEl>
                                          <p:spTgt spid="26"/>
                                        </p:tgtEl>
                                      </p:cBhvr>
                                    </p:animEffect>
                                    <p:anim calcmode="lin" valueType="num">
                                      <p:cBhvr>
                                        <p:cTn id="11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22" dur="26">
                                          <p:stCondLst>
                                            <p:cond delay="650"/>
                                          </p:stCondLst>
                                        </p:cTn>
                                        <p:tgtEl>
                                          <p:spTgt spid="26"/>
                                        </p:tgtEl>
                                      </p:cBhvr>
                                      <p:to x="100000" y="60000"/>
                                    </p:animScale>
                                    <p:animScale>
                                      <p:cBhvr>
                                        <p:cTn id="123" dur="166" decel="50000">
                                          <p:stCondLst>
                                            <p:cond delay="676"/>
                                          </p:stCondLst>
                                        </p:cTn>
                                        <p:tgtEl>
                                          <p:spTgt spid="26"/>
                                        </p:tgtEl>
                                      </p:cBhvr>
                                      <p:to x="100000" y="100000"/>
                                    </p:animScale>
                                    <p:animScale>
                                      <p:cBhvr>
                                        <p:cTn id="124" dur="26">
                                          <p:stCondLst>
                                            <p:cond delay="1312"/>
                                          </p:stCondLst>
                                        </p:cTn>
                                        <p:tgtEl>
                                          <p:spTgt spid="26"/>
                                        </p:tgtEl>
                                      </p:cBhvr>
                                      <p:to x="100000" y="80000"/>
                                    </p:animScale>
                                    <p:animScale>
                                      <p:cBhvr>
                                        <p:cTn id="125" dur="166" decel="50000">
                                          <p:stCondLst>
                                            <p:cond delay="1338"/>
                                          </p:stCondLst>
                                        </p:cTn>
                                        <p:tgtEl>
                                          <p:spTgt spid="26"/>
                                        </p:tgtEl>
                                      </p:cBhvr>
                                      <p:to x="100000" y="100000"/>
                                    </p:animScale>
                                    <p:animScale>
                                      <p:cBhvr>
                                        <p:cTn id="126" dur="26">
                                          <p:stCondLst>
                                            <p:cond delay="1642"/>
                                          </p:stCondLst>
                                        </p:cTn>
                                        <p:tgtEl>
                                          <p:spTgt spid="26"/>
                                        </p:tgtEl>
                                      </p:cBhvr>
                                      <p:to x="100000" y="90000"/>
                                    </p:animScale>
                                    <p:animScale>
                                      <p:cBhvr>
                                        <p:cTn id="127" dur="166" decel="50000">
                                          <p:stCondLst>
                                            <p:cond delay="1668"/>
                                          </p:stCondLst>
                                        </p:cTn>
                                        <p:tgtEl>
                                          <p:spTgt spid="26"/>
                                        </p:tgtEl>
                                      </p:cBhvr>
                                      <p:to x="100000" y="100000"/>
                                    </p:animScale>
                                    <p:animScale>
                                      <p:cBhvr>
                                        <p:cTn id="128" dur="26">
                                          <p:stCondLst>
                                            <p:cond delay="1808"/>
                                          </p:stCondLst>
                                        </p:cTn>
                                        <p:tgtEl>
                                          <p:spTgt spid="26"/>
                                        </p:tgtEl>
                                      </p:cBhvr>
                                      <p:to x="100000" y="95000"/>
                                    </p:animScale>
                                    <p:animScale>
                                      <p:cBhvr>
                                        <p:cTn id="129" dur="166" decel="50000">
                                          <p:stCondLst>
                                            <p:cond delay="1834"/>
                                          </p:stCondLst>
                                        </p:cTn>
                                        <p:tgtEl>
                                          <p:spTgt spid="26"/>
                                        </p:tgtEl>
                                      </p:cBhvr>
                                      <p:to x="100000" y="100000"/>
                                    </p:animScale>
                                  </p:childTnLst>
                                </p:cTn>
                              </p:par>
                              <p:par>
                                <p:cTn id="130" presetID="26" presetClass="entr" presetSubtype="0" fill="hold"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down)">
                                      <p:cBhvr>
                                        <p:cTn id="132" dur="580">
                                          <p:stCondLst>
                                            <p:cond delay="0"/>
                                          </p:stCondLst>
                                        </p:cTn>
                                        <p:tgtEl>
                                          <p:spTgt spid="40"/>
                                        </p:tgtEl>
                                      </p:cBhvr>
                                    </p:animEffect>
                                    <p:anim calcmode="lin" valueType="num">
                                      <p:cBhvr>
                                        <p:cTn id="133"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8" dur="26">
                                          <p:stCondLst>
                                            <p:cond delay="650"/>
                                          </p:stCondLst>
                                        </p:cTn>
                                        <p:tgtEl>
                                          <p:spTgt spid="40"/>
                                        </p:tgtEl>
                                      </p:cBhvr>
                                      <p:to x="100000" y="60000"/>
                                    </p:animScale>
                                    <p:animScale>
                                      <p:cBhvr>
                                        <p:cTn id="139" dur="166" decel="50000">
                                          <p:stCondLst>
                                            <p:cond delay="676"/>
                                          </p:stCondLst>
                                        </p:cTn>
                                        <p:tgtEl>
                                          <p:spTgt spid="40"/>
                                        </p:tgtEl>
                                      </p:cBhvr>
                                      <p:to x="100000" y="100000"/>
                                    </p:animScale>
                                    <p:animScale>
                                      <p:cBhvr>
                                        <p:cTn id="140" dur="26">
                                          <p:stCondLst>
                                            <p:cond delay="1312"/>
                                          </p:stCondLst>
                                        </p:cTn>
                                        <p:tgtEl>
                                          <p:spTgt spid="40"/>
                                        </p:tgtEl>
                                      </p:cBhvr>
                                      <p:to x="100000" y="80000"/>
                                    </p:animScale>
                                    <p:animScale>
                                      <p:cBhvr>
                                        <p:cTn id="141" dur="166" decel="50000">
                                          <p:stCondLst>
                                            <p:cond delay="1338"/>
                                          </p:stCondLst>
                                        </p:cTn>
                                        <p:tgtEl>
                                          <p:spTgt spid="40"/>
                                        </p:tgtEl>
                                      </p:cBhvr>
                                      <p:to x="100000" y="100000"/>
                                    </p:animScale>
                                    <p:animScale>
                                      <p:cBhvr>
                                        <p:cTn id="142" dur="26">
                                          <p:stCondLst>
                                            <p:cond delay="1642"/>
                                          </p:stCondLst>
                                        </p:cTn>
                                        <p:tgtEl>
                                          <p:spTgt spid="40"/>
                                        </p:tgtEl>
                                      </p:cBhvr>
                                      <p:to x="100000" y="90000"/>
                                    </p:animScale>
                                    <p:animScale>
                                      <p:cBhvr>
                                        <p:cTn id="143" dur="166" decel="50000">
                                          <p:stCondLst>
                                            <p:cond delay="1668"/>
                                          </p:stCondLst>
                                        </p:cTn>
                                        <p:tgtEl>
                                          <p:spTgt spid="40"/>
                                        </p:tgtEl>
                                      </p:cBhvr>
                                      <p:to x="100000" y="100000"/>
                                    </p:animScale>
                                    <p:animScale>
                                      <p:cBhvr>
                                        <p:cTn id="144" dur="26">
                                          <p:stCondLst>
                                            <p:cond delay="1808"/>
                                          </p:stCondLst>
                                        </p:cTn>
                                        <p:tgtEl>
                                          <p:spTgt spid="40"/>
                                        </p:tgtEl>
                                      </p:cBhvr>
                                      <p:to x="100000" y="95000"/>
                                    </p:animScale>
                                    <p:animScale>
                                      <p:cBhvr>
                                        <p:cTn id="145" dur="166" decel="50000">
                                          <p:stCondLst>
                                            <p:cond delay="1834"/>
                                          </p:stCondLst>
                                        </p:cTn>
                                        <p:tgtEl>
                                          <p:spTgt spid="40"/>
                                        </p:tgtEl>
                                      </p:cBhvr>
                                      <p:to x="100000" y="100000"/>
                                    </p:animScale>
                                  </p:childTnLst>
                                </p:cTn>
                              </p:par>
                              <p:par>
                                <p:cTn id="146" presetID="26" presetClass="entr" presetSubtype="0"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wipe(down)">
                                      <p:cBhvr>
                                        <p:cTn id="148" dur="580">
                                          <p:stCondLst>
                                            <p:cond delay="0"/>
                                          </p:stCondLst>
                                        </p:cTn>
                                        <p:tgtEl>
                                          <p:spTgt spid="28"/>
                                        </p:tgtEl>
                                      </p:cBhvr>
                                    </p:animEffect>
                                    <p:anim calcmode="lin" valueType="num">
                                      <p:cBhvr>
                                        <p:cTn id="14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54" dur="26">
                                          <p:stCondLst>
                                            <p:cond delay="650"/>
                                          </p:stCondLst>
                                        </p:cTn>
                                        <p:tgtEl>
                                          <p:spTgt spid="28"/>
                                        </p:tgtEl>
                                      </p:cBhvr>
                                      <p:to x="100000" y="60000"/>
                                    </p:animScale>
                                    <p:animScale>
                                      <p:cBhvr>
                                        <p:cTn id="155" dur="166" decel="50000">
                                          <p:stCondLst>
                                            <p:cond delay="676"/>
                                          </p:stCondLst>
                                        </p:cTn>
                                        <p:tgtEl>
                                          <p:spTgt spid="28"/>
                                        </p:tgtEl>
                                      </p:cBhvr>
                                      <p:to x="100000" y="100000"/>
                                    </p:animScale>
                                    <p:animScale>
                                      <p:cBhvr>
                                        <p:cTn id="156" dur="26">
                                          <p:stCondLst>
                                            <p:cond delay="1312"/>
                                          </p:stCondLst>
                                        </p:cTn>
                                        <p:tgtEl>
                                          <p:spTgt spid="28"/>
                                        </p:tgtEl>
                                      </p:cBhvr>
                                      <p:to x="100000" y="80000"/>
                                    </p:animScale>
                                    <p:animScale>
                                      <p:cBhvr>
                                        <p:cTn id="157" dur="166" decel="50000">
                                          <p:stCondLst>
                                            <p:cond delay="1338"/>
                                          </p:stCondLst>
                                        </p:cTn>
                                        <p:tgtEl>
                                          <p:spTgt spid="28"/>
                                        </p:tgtEl>
                                      </p:cBhvr>
                                      <p:to x="100000" y="100000"/>
                                    </p:animScale>
                                    <p:animScale>
                                      <p:cBhvr>
                                        <p:cTn id="158" dur="26">
                                          <p:stCondLst>
                                            <p:cond delay="1642"/>
                                          </p:stCondLst>
                                        </p:cTn>
                                        <p:tgtEl>
                                          <p:spTgt spid="28"/>
                                        </p:tgtEl>
                                      </p:cBhvr>
                                      <p:to x="100000" y="90000"/>
                                    </p:animScale>
                                    <p:animScale>
                                      <p:cBhvr>
                                        <p:cTn id="159" dur="166" decel="50000">
                                          <p:stCondLst>
                                            <p:cond delay="1668"/>
                                          </p:stCondLst>
                                        </p:cTn>
                                        <p:tgtEl>
                                          <p:spTgt spid="28"/>
                                        </p:tgtEl>
                                      </p:cBhvr>
                                      <p:to x="100000" y="100000"/>
                                    </p:animScale>
                                    <p:animScale>
                                      <p:cBhvr>
                                        <p:cTn id="160" dur="26">
                                          <p:stCondLst>
                                            <p:cond delay="1808"/>
                                          </p:stCondLst>
                                        </p:cTn>
                                        <p:tgtEl>
                                          <p:spTgt spid="28"/>
                                        </p:tgtEl>
                                      </p:cBhvr>
                                      <p:to x="100000" y="95000"/>
                                    </p:animScale>
                                    <p:animScale>
                                      <p:cBhvr>
                                        <p:cTn id="161" dur="166" decel="50000">
                                          <p:stCondLst>
                                            <p:cond delay="1834"/>
                                          </p:stCondLst>
                                        </p:cTn>
                                        <p:tgtEl>
                                          <p:spTgt spid="28"/>
                                        </p:tgtEl>
                                      </p:cBhvr>
                                      <p:to x="100000" y="100000"/>
                                    </p:animScale>
                                  </p:childTnLst>
                                </p:cTn>
                              </p:par>
                              <p:par>
                                <p:cTn id="162" presetID="26" presetClass="entr" presetSubtype="0" fill="hold" nodeType="withEffect">
                                  <p:stCondLst>
                                    <p:cond delay="0"/>
                                  </p:stCondLst>
                                  <p:childTnLst>
                                    <p:set>
                                      <p:cBhvr>
                                        <p:cTn id="163" dur="1" fill="hold">
                                          <p:stCondLst>
                                            <p:cond delay="0"/>
                                          </p:stCondLst>
                                        </p:cTn>
                                        <p:tgtEl>
                                          <p:spTgt spid="35"/>
                                        </p:tgtEl>
                                        <p:attrNameLst>
                                          <p:attrName>style.visibility</p:attrName>
                                        </p:attrNameLst>
                                      </p:cBhvr>
                                      <p:to>
                                        <p:strVal val="visible"/>
                                      </p:to>
                                    </p:set>
                                    <p:animEffect transition="in" filter="wipe(down)">
                                      <p:cBhvr>
                                        <p:cTn id="164" dur="580">
                                          <p:stCondLst>
                                            <p:cond delay="0"/>
                                          </p:stCondLst>
                                        </p:cTn>
                                        <p:tgtEl>
                                          <p:spTgt spid="35"/>
                                        </p:tgtEl>
                                      </p:cBhvr>
                                    </p:animEffect>
                                    <p:anim calcmode="lin" valueType="num">
                                      <p:cBhvr>
                                        <p:cTn id="16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70" dur="26">
                                          <p:stCondLst>
                                            <p:cond delay="650"/>
                                          </p:stCondLst>
                                        </p:cTn>
                                        <p:tgtEl>
                                          <p:spTgt spid="35"/>
                                        </p:tgtEl>
                                      </p:cBhvr>
                                      <p:to x="100000" y="60000"/>
                                    </p:animScale>
                                    <p:animScale>
                                      <p:cBhvr>
                                        <p:cTn id="171" dur="166" decel="50000">
                                          <p:stCondLst>
                                            <p:cond delay="676"/>
                                          </p:stCondLst>
                                        </p:cTn>
                                        <p:tgtEl>
                                          <p:spTgt spid="35"/>
                                        </p:tgtEl>
                                      </p:cBhvr>
                                      <p:to x="100000" y="100000"/>
                                    </p:animScale>
                                    <p:animScale>
                                      <p:cBhvr>
                                        <p:cTn id="172" dur="26">
                                          <p:stCondLst>
                                            <p:cond delay="1312"/>
                                          </p:stCondLst>
                                        </p:cTn>
                                        <p:tgtEl>
                                          <p:spTgt spid="35"/>
                                        </p:tgtEl>
                                      </p:cBhvr>
                                      <p:to x="100000" y="80000"/>
                                    </p:animScale>
                                    <p:animScale>
                                      <p:cBhvr>
                                        <p:cTn id="173" dur="166" decel="50000">
                                          <p:stCondLst>
                                            <p:cond delay="1338"/>
                                          </p:stCondLst>
                                        </p:cTn>
                                        <p:tgtEl>
                                          <p:spTgt spid="35"/>
                                        </p:tgtEl>
                                      </p:cBhvr>
                                      <p:to x="100000" y="100000"/>
                                    </p:animScale>
                                    <p:animScale>
                                      <p:cBhvr>
                                        <p:cTn id="174" dur="26">
                                          <p:stCondLst>
                                            <p:cond delay="1642"/>
                                          </p:stCondLst>
                                        </p:cTn>
                                        <p:tgtEl>
                                          <p:spTgt spid="35"/>
                                        </p:tgtEl>
                                      </p:cBhvr>
                                      <p:to x="100000" y="90000"/>
                                    </p:animScale>
                                    <p:animScale>
                                      <p:cBhvr>
                                        <p:cTn id="175" dur="166" decel="50000">
                                          <p:stCondLst>
                                            <p:cond delay="1668"/>
                                          </p:stCondLst>
                                        </p:cTn>
                                        <p:tgtEl>
                                          <p:spTgt spid="35"/>
                                        </p:tgtEl>
                                      </p:cBhvr>
                                      <p:to x="100000" y="100000"/>
                                    </p:animScale>
                                    <p:animScale>
                                      <p:cBhvr>
                                        <p:cTn id="176" dur="26">
                                          <p:stCondLst>
                                            <p:cond delay="1808"/>
                                          </p:stCondLst>
                                        </p:cTn>
                                        <p:tgtEl>
                                          <p:spTgt spid="35"/>
                                        </p:tgtEl>
                                      </p:cBhvr>
                                      <p:to x="100000" y="95000"/>
                                    </p:animScale>
                                    <p:animScale>
                                      <p:cBhvr>
                                        <p:cTn id="177" dur="166" decel="50000">
                                          <p:stCondLst>
                                            <p:cond delay="1834"/>
                                          </p:stCondLst>
                                        </p:cTn>
                                        <p:tgtEl>
                                          <p:spTgt spid="35"/>
                                        </p:tgtEl>
                                      </p:cBhvr>
                                      <p:to x="100000" y="100000"/>
                                    </p:animScale>
                                  </p:childTnLst>
                                </p:cTn>
                              </p:par>
                              <p:par>
                                <p:cTn id="178" presetID="26" presetClass="entr" presetSubtype="0" fill="hold" grpId="0" nodeType="withEffect">
                                  <p:stCondLst>
                                    <p:cond delay="0"/>
                                  </p:stCondLst>
                                  <p:childTnLst>
                                    <p:set>
                                      <p:cBhvr>
                                        <p:cTn id="179" dur="1" fill="hold">
                                          <p:stCondLst>
                                            <p:cond delay="0"/>
                                          </p:stCondLst>
                                        </p:cTn>
                                        <p:tgtEl>
                                          <p:spTgt spid="30"/>
                                        </p:tgtEl>
                                        <p:attrNameLst>
                                          <p:attrName>style.visibility</p:attrName>
                                        </p:attrNameLst>
                                      </p:cBhvr>
                                      <p:to>
                                        <p:strVal val="visible"/>
                                      </p:to>
                                    </p:set>
                                    <p:animEffect transition="in" filter="wipe(down)">
                                      <p:cBhvr>
                                        <p:cTn id="180" dur="580">
                                          <p:stCondLst>
                                            <p:cond delay="0"/>
                                          </p:stCondLst>
                                        </p:cTn>
                                        <p:tgtEl>
                                          <p:spTgt spid="30"/>
                                        </p:tgtEl>
                                      </p:cBhvr>
                                    </p:animEffect>
                                    <p:anim calcmode="lin" valueType="num">
                                      <p:cBhvr>
                                        <p:cTn id="18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86" dur="26">
                                          <p:stCondLst>
                                            <p:cond delay="650"/>
                                          </p:stCondLst>
                                        </p:cTn>
                                        <p:tgtEl>
                                          <p:spTgt spid="30"/>
                                        </p:tgtEl>
                                      </p:cBhvr>
                                      <p:to x="100000" y="60000"/>
                                    </p:animScale>
                                    <p:animScale>
                                      <p:cBhvr>
                                        <p:cTn id="187" dur="166" decel="50000">
                                          <p:stCondLst>
                                            <p:cond delay="676"/>
                                          </p:stCondLst>
                                        </p:cTn>
                                        <p:tgtEl>
                                          <p:spTgt spid="30"/>
                                        </p:tgtEl>
                                      </p:cBhvr>
                                      <p:to x="100000" y="100000"/>
                                    </p:animScale>
                                    <p:animScale>
                                      <p:cBhvr>
                                        <p:cTn id="188" dur="26">
                                          <p:stCondLst>
                                            <p:cond delay="1312"/>
                                          </p:stCondLst>
                                        </p:cTn>
                                        <p:tgtEl>
                                          <p:spTgt spid="30"/>
                                        </p:tgtEl>
                                      </p:cBhvr>
                                      <p:to x="100000" y="80000"/>
                                    </p:animScale>
                                    <p:animScale>
                                      <p:cBhvr>
                                        <p:cTn id="189" dur="166" decel="50000">
                                          <p:stCondLst>
                                            <p:cond delay="1338"/>
                                          </p:stCondLst>
                                        </p:cTn>
                                        <p:tgtEl>
                                          <p:spTgt spid="30"/>
                                        </p:tgtEl>
                                      </p:cBhvr>
                                      <p:to x="100000" y="100000"/>
                                    </p:animScale>
                                    <p:animScale>
                                      <p:cBhvr>
                                        <p:cTn id="190" dur="26">
                                          <p:stCondLst>
                                            <p:cond delay="1642"/>
                                          </p:stCondLst>
                                        </p:cTn>
                                        <p:tgtEl>
                                          <p:spTgt spid="30"/>
                                        </p:tgtEl>
                                      </p:cBhvr>
                                      <p:to x="100000" y="90000"/>
                                    </p:animScale>
                                    <p:animScale>
                                      <p:cBhvr>
                                        <p:cTn id="191" dur="166" decel="50000">
                                          <p:stCondLst>
                                            <p:cond delay="1668"/>
                                          </p:stCondLst>
                                        </p:cTn>
                                        <p:tgtEl>
                                          <p:spTgt spid="30"/>
                                        </p:tgtEl>
                                      </p:cBhvr>
                                      <p:to x="100000" y="100000"/>
                                    </p:animScale>
                                    <p:animScale>
                                      <p:cBhvr>
                                        <p:cTn id="192" dur="26">
                                          <p:stCondLst>
                                            <p:cond delay="1808"/>
                                          </p:stCondLst>
                                        </p:cTn>
                                        <p:tgtEl>
                                          <p:spTgt spid="30"/>
                                        </p:tgtEl>
                                      </p:cBhvr>
                                      <p:to x="100000" y="95000"/>
                                    </p:animScale>
                                    <p:animScale>
                                      <p:cBhvr>
                                        <p:cTn id="193" dur="166" decel="50000">
                                          <p:stCondLst>
                                            <p:cond delay="1834"/>
                                          </p:stCondLst>
                                        </p:cTn>
                                        <p:tgtEl>
                                          <p:spTgt spid="30"/>
                                        </p:tgtEl>
                                      </p:cBhvr>
                                      <p:to x="100000" y="100000"/>
                                    </p:animScale>
                                  </p:childTnLst>
                                </p:cTn>
                              </p:par>
                              <p:par>
                                <p:cTn id="194" presetID="26" presetClass="entr" presetSubtype="0" fill="hold" nodeType="withEffect">
                                  <p:stCondLst>
                                    <p:cond delay="0"/>
                                  </p:stCondLst>
                                  <p:childTnLst>
                                    <p:set>
                                      <p:cBhvr>
                                        <p:cTn id="195" dur="1" fill="hold">
                                          <p:stCondLst>
                                            <p:cond delay="0"/>
                                          </p:stCondLst>
                                        </p:cTn>
                                        <p:tgtEl>
                                          <p:spTgt spid="36"/>
                                        </p:tgtEl>
                                        <p:attrNameLst>
                                          <p:attrName>style.visibility</p:attrName>
                                        </p:attrNameLst>
                                      </p:cBhvr>
                                      <p:to>
                                        <p:strVal val="visible"/>
                                      </p:to>
                                    </p:set>
                                    <p:animEffect transition="in" filter="wipe(down)">
                                      <p:cBhvr>
                                        <p:cTn id="196" dur="580">
                                          <p:stCondLst>
                                            <p:cond delay="0"/>
                                          </p:stCondLst>
                                        </p:cTn>
                                        <p:tgtEl>
                                          <p:spTgt spid="36"/>
                                        </p:tgtEl>
                                      </p:cBhvr>
                                    </p:animEffect>
                                    <p:anim calcmode="lin" valueType="num">
                                      <p:cBhvr>
                                        <p:cTn id="19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9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9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0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0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02" dur="26">
                                          <p:stCondLst>
                                            <p:cond delay="650"/>
                                          </p:stCondLst>
                                        </p:cTn>
                                        <p:tgtEl>
                                          <p:spTgt spid="36"/>
                                        </p:tgtEl>
                                      </p:cBhvr>
                                      <p:to x="100000" y="60000"/>
                                    </p:animScale>
                                    <p:animScale>
                                      <p:cBhvr>
                                        <p:cTn id="203" dur="166" decel="50000">
                                          <p:stCondLst>
                                            <p:cond delay="676"/>
                                          </p:stCondLst>
                                        </p:cTn>
                                        <p:tgtEl>
                                          <p:spTgt spid="36"/>
                                        </p:tgtEl>
                                      </p:cBhvr>
                                      <p:to x="100000" y="100000"/>
                                    </p:animScale>
                                    <p:animScale>
                                      <p:cBhvr>
                                        <p:cTn id="204" dur="26">
                                          <p:stCondLst>
                                            <p:cond delay="1312"/>
                                          </p:stCondLst>
                                        </p:cTn>
                                        <p:tgtEl>
                                          <p:spTgt spid="36"/>
                                        </p:tgtEl>
                                      </p:cBhvr>
                                      <p:to x="100000" y="80000"/>
                                    </p:animScale>
                                    <p:animScale>
                                      <p:cBhvr>
                                        <p:cTn id="205" dur="166" decel="50000">
                                          <p:stCondLst>
                                            <p:cond delay="1338"/>
                                          </p:stCondLst>
                                        </p:cTn>
                                        <p:tgtEl>
                                          <p:spTgt spid="36"/>
                                        </p:tgtEl>
                                      </p:cBhvr>
                                      <p:to x="100000" y="100000"/>
                                    </p:animScale>
                                    <p:animScale>
                                      <p:cBhvr>
                                        <p:cTn id="206" dur="26">
                                          <p:stCondLst>
                                            <p:cond delay="1642"/>
                                          </p:stCondLst>
                                        </p:cTn>
                                        <p:tgtEl>
                                          <p:spTgt spid="36"/>
                                        </p:tgtEl>
                                      </p:cBhvr>
                                      <p:to x="100000" y="90000"/>
                                    </p:animScale>
                                    <p:animScale>
                                      <p:cBhvr>
                                        <p:cTn id="207" dur="166" decel="50000">
                                          <p:stCondLst>
                                            <p:cond delay="1668"/>
                                          </p:stCondLst>
                                        </p:cTn>
                                        <p:tgtEl>
                                          <p:spTgt spid="36"/>
                                        </p:tgtEl>
                                      </p:cBhvr>
                                      <p:to x="100000" y="100000"/>
                                    </p:animScale>
                                    <p:animScale>
                                      <p:cBhvr>
                                        <p:cTn id="208" dur="26">
                                          <p:stCondLst>
                                            <p:cond delay="1808"/>
                                          </p:stCondLst>
                                        </p:cTn>
                                        <p:tgtEl>
                                          <p:spTgt spid="36"/>
                                        </p:tgtEl>
                                      </p:cBhvr>
                                      <p:to x="100000" y="95000"/>
                                    </p:animScale>
                                    <p:animScale>
                                      <p:cBhvr>
                                        <p:cTn id="209" dur="166" decel="50000">
                                          <p:stCondLst>
                                            <p:cond delay="1834"/>
                                          </p:stCondLst>
                                        </p:cTn>
                                        <p:tgtEl>
                                          <p:spTgt spid="36"/>
                                        </p:tgtEl>
                                      </p:cBhvr>
                                      <p:to x="100000" y="100000"/>
                                    </p:animScale>
                                  </p:childTnLst>
                                </p:cTn>
                              </p:par>
                              <p:par>
                                <p:cTn id="210" presetID="26" presetClass="entr" presetSubtype="0" fill="hold" grpId="0" nodeType="withEffect">
                                  <p:stCondLst>
                                    <p:cond delay="0"/>
                                  </p:stCondLst>
                                  <p:childTnLst>
                                    <p:set>
                                      <p:cBhvr>
                                        <p:cTn id="211" dur="1" fill="hold">
                                          <p:stCondLst>
                                            <p:cond delay="0"/>
                                          </p:stCondLst>
                                        </p:cTn>
                                        <p:tgtEl>
                                          <p:spTgt spid="32"/>
                                        </p:tgtEl>
                                        <p:attrNameLst>
                                          <p:attrName>style.visibility</p:attrName>
                                        </p:attrNameLst>
                                      </p:cBhvr>
                                      <p:to>
                                        <p:strVal val="visible"/>
                                      </p:to>
                                    </p:set>
                                    <p:animEffect transition="in" filter="wipe(down)">
                                      <p:cBhvr>
                                        <p:cTn id="212" dur="580">
                                          <p:stCondLst>
                                            <p:cond delay="0"/>
                                          </p:stCondLst>
                                        </p:cTn>
                                        <p:tgtEl>
                                          <p:spTgt spid="32"/>
                                        </p:tgtEl>
                                      </p:cBhvr>
                                    </p:animEffect>
                                    <p:anim calcmode="lin" valueType="num">
                                      <p:cBhvr>
                                        <p:cTn id="21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18" dur="26">
                                          <p:stCondLst>
                                            <p:cond delay="650"/>
                                          </p:stCondLst>
                                        </p:cTn>
                                        <p:tgtEl>
                                          <p:spTgt spid="32"/>
                                        </p:tgtEl>
                                      </p:cBhvr>
                                      <p:to x="100000" y="60000"/>
                                    </p:animScale>
                                    <p:animScale>
                                      <p:cBhvr>
                                        <p:cTn id="219" dur="166" decel="50000">
                                          <p:stCondLst>
                                            <p:cond delay="676"/>
                                          </p:stCondLst>
                                        </p:cTn>
                                        <p:tgtEl>
                                          <p:spTgt spid="32"/>
                                        </p:tgtEl>
                                      </p:cBhvr>
                                      <p:to x="100000" y="100000"/>
                                    </p:animScale>
                                    <p:animScale>
                                      <p:cBhvr>
                                        <p:cTn id="220" dur="26">
                                          <p:stCondLst>
                                            <p:cond delay="1312"/>
                                          </p:stCondLst>
                                        </p:cTn>
                                        <p:tgtEl>
                                          <p:spTgt spid="32"/>
                                        </p:tgtEl>
                                      </p:cBhvr>
                                      <p:to x="100000" y="80000"/>
                                    </p:animScale>
                                    <p:animScale>
                                      <p:cBhvr>
                                        <p:cTn id="221" dur="166" decel="50000">
                                          <p:stCondLst>
                                            <p:cond delay="1338"/>
                                          </p:stCondLst>
                                        </p:cTn>
                                        <p:tgtEl>
                                          <p:spTgt spid="32"/>
                                        </p:tgtEl>
                                      </p:cBhvr>
                                      <p:to x="100000" y="100000"/>
                                    </p:animScale>
                                    <p:animScale>
                                      <p:cBhvr>
                                        <p:cTn id="222" dur="26">
                                          <p:stCondLst>
                                            <p:cond delay="1642"/>
                                          </p:stCondLst>
                                        </p:cTn>
                                        <p:tgtEl>
                                          <p:spTgt spid="32"/>
                                        </p:tgtEl>
                                      </p:cBhvr>
                                      <p:to x="100000" y="90000"/>
                                    </p:animScale>
                                    <p:animScale>
                                      <p:cBhvr>
                                        <p:cTn id="223" dur="166" decel="50000">
                                          <p:stCondLst>
                                            <p:cond delay="1668"/>
                                          </p:stCondLst>
                                        </p:cTn>
                                        <p:tgtEl>
                                          <p:spTgt spid="32"/>
                                        </p:tgtEl>
                                      </p:cBhvr>
                                      <p:to x="100000" y="100000"/>
                                    </p:animScale>
                                    <p:animScale>
                                      <p:cBhvr>
                                        <p:cTn id="224" dur="26">
                                          <p:stCondLst>
                                            <p:cond delay="1808"/>
                                          </p:stCondLst>
                                        </p:cTn>
                                        <p:tgtEl>
                                          <p:spTgt spid="32"/>
                                        </p:tgtEl>
                                      </p:cBhvr>
                                      <p:to x="100000" y="95000"/>
                                    </p:animScale>
                                    <p:animScale>
                                      <p:cBhvr>
                                        <p:cTn id="225" dur="166" decel="50000">
                                          <p:stCondLst>
                                            <p:cond delay="1834"/>
                                          </p:stCondLst>
                                        </p:cTn>
                                        <p:tgtEl>
                                          <p:spTgt spid="32"/>
                                        </p:tgtEl>
                                      </p:cBhvr>
                                      <p:to x="100000" y="100000"/>
                                    </p:animScale>
                                  </p:childTnLst>
                                </p:cTn>
                              </p:par>
                              <p:par>
                                <p:cTn id="226" presetID="26"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wipe(down)">
                                      <p:cBhvr>
                                        <p:cTn id="228" dur="580">
                                          <p:stCondLst>
                                            <p:cond delay="0"/>
                                          </p:stCondLst>
                                        </p:cTn>
                                        <p:tgtEl>
                                          <p:spTgt spid="37"/>
                                        </p:tgtEl>
                                      </p:cBhvr>
                                    </p:animEffect>
                                    <p:anim calcmode="lin" valueType="num">
                                      <p:cBhvr>
                                        <p:cTn id="22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34" dur="26">
                                          <p:stCondLst>
                                            <p:cond delay="650"/>
                                          </p:stCondLst>
                                        </p:cTn>
                                        <p:tgtEl>
                                          <p:spTgt spid="37"/>
                                        </p:tgtEl>
                                      </p:cBhvr>
                                      <p:to x="100000" y="60000"/>
                                    </p:animScale>
                                    <p:animScale>
                                      <p:cBhvr>
                                        <p:cTn id="235" dur="166" decel="50000">
                                          <p:stCondLst>
                                            <p:cond delay="676"/>
                                          </p:stCondLst>
                                        </p:cTn>
                                        <p:tgtEl>
                                          <p:spTgt spid="37"/>
                                        </p:tgtEl>
                                      </p:cBhvr>
                                      <p:to x="100000" y="100000"/>
                                    </p:animScale>
                                    <p:animScale>
                                      <p:cBhvr>
                                        <p:cTn id="236" dur="26">
                                          <p:stCondLst>
                                            <p:cond delay="1312"/>
                                          </p:stCondLst>
                                        </p:cTn>
                                        <p:tgtEl>
                                          <p:spTgt spid="37"/>
                                        </p:tgtEl>
                                      </p:cBhvr>
                                      <p:to x="100000" y="80000"/>
                                    </p:animScale>
                                    <p:animScale>
                                      <p:cBhvr>
                                        <p:cTn id="237" dur="166" decel="50000">
                                          <p:stCondLst>
                                            <p:cond delay="1338"/>
                                          </p:stCondLst>
                                        </p:cTn>
                                        <p:tgtEl>
                                          <p:spTgt spid="37"/>
                                        </p:tgtEl>
                                      </p:cBhvr>
                                      <p:to x="100000" y="100000"/>
                                    </p:animScale>
                                    <p:animScale>
                                      <p:cBhvr>
                                        <p:cTn id="238" dur="26">
                                          <p:stCondLst>
                                            <p:cond delay="1642"/>
                                          </p:stCondLst>
                                        </p:cTn>
                                        <p:tgtEl>
                                          <p:spTgt spid="37"/>
                                        </p:tgtEl>
                                      </p:cBhvr>
                                      <p:to x="100000" y="90000"/>
                                    </p:animScale>
                                    <p:animScale>
                                      <p:cBhvr>
                                        <p:cTn id="239" dur="166" decel="50000">
                                          <p:stCondLst>
                                            <p:cond delay="1668"/>
                                          </p:stCondLst>
                                        </p:cTn>
                                        <p:tgtEl>
                                          <p:spTgt spid="37"/>
                                        </p:tgtEl>
                                      </p:cBhvr>
                                      <p:to x="100000" y="100000"/>
                                    </p:animScale>
                                    <p:animScale>
                                      <p:cBhvr>
                                        <p:cTn id="240" dur="26">
                                          <p:stCondLst>
                                            <p:cond delay="1808"/>
                                          </p:stCondLst>
                                        </p:cTn>
                                        <p:tgtEl>
                                          <p:spTgt spid="37"/>
                                        </p:tgtEl>
                                      </p:cBhvr>
                                      <p:to x="100000" y="95000"/>
                                    </p:animScale>
                                    <p:animScale>
                                      <p:cBhvr>
                                        <p:cTn id="241" dur="166" decel="50000">
                                          <p:stCondLst>
                                            <p:cond delay="1834"/>
                                          </p:stCondLst>
                                        </p:cTn>
                                        <p:tgtEl>
                                          <p:spTgt spid="37"/>
                                        </p:tgtEl>
                                      </p:cBhvr>
                                      <p:to x="100000" y="100000"/>
                                    </p:animScale>
                                  </p:childTnLst>
                                </p:cTn>
                              </p:par>
                            </p:childTnLst>
                          </p:cTn>
                        </p:par>
                      </p:childTnLst>
                    </p:cTn>
                  </p:par>
                  <p:par>
                    <p:cTn id="242" fill="hold">
                      <p:stCondLst>
                        <p:cond delay="indefinite"/>
                      </p:stCondLst>
                      <p:childTnLst>
                        <p:par>
                          <p:cTn id="243" fill="hold">
                            <p:stCondLst>
                              <p:cond delay="0"/>
                            </p:stCondLst>
                            <p:childTnLst>
                              <p:par>
                                <p:cTn id="244" presetID="14" presetClass="entr" presetSubtype="10" fill="hold" grpId="0" nodeType="clickEffect">
                                  <p:stCondLst>
                                    <p:cond delay="0"/>
                                  </p:stCondLst>
                                  <p:childTnLst>
                                    <p:set>
                                      <p:cBhvr>
                                        <p:cTn id="245" dur="1" fill="hold">
                                          <p:stCondLst>
                                            <p:cond delay="0"/>
                                          </p:stCondLst>
                                        </p:cTn>
                                        <p:tgtEl>
                                          <p:spTgt spid="20"/>
                                        </p:tgtEl>
                                        <p:attrNameLst>
                                          <p:attrName>style.visibility</p:attrName>
                                        </p:attrNameLst>
                                      </p:cBhvr>
                                      <p:to>
                                        <p:strVal val="visible"/>
                                      </p:to>
                                    </p:set>
                                    <p:animEffect transition="in" filter="randombar(horizontal)">
                                      <p:cBhvr>
                                        <p:cTn id="246" dur="500"/>
                                        <p:tgtEl>
                                          <p:spTgt spid="20"/>
                                        </p:tgtEl>
                                      </p:cBhvr>
                                    </p:animEffect>
                                  </p:childTnLst>
                                </p:cTn>
                              </p:par>
                            </p:childTnLst>
                          </p:cTn>
                        </p:par>
                      </p:childTnLst>
                    </p:cTn>
                  </p:par>
                  <p:par>
                    <p:cTn id="247" fill="hold">
                      <p:stCondLst>
                        <p:cond delay="indefinite"/>
                      </p:stCondLst>
                      <p:childTnLst>
                        <p:par>
                          <p:cTn id="248" fill="hold">
                            <p:stCondLst>
                              <p:cond delay="0"/>
                            </p:stCondLst>
                            <p:childTnLst>
                              <p:par>
                                <p:cTn id="249" presetID="14" presetClass="entr" presetSubtype="10" fill="hold" grpId="0" nodeType="clickEffect">
                                  <p:stCondLst>
                                    <p:cond delay="0"/>
                                  </p:stCondLst>
                                  <p:childTnLst>
                                    <p:set>
                                      <p:cBhvr>
                                        <p:cTn id="250" dur="1" fill="hold">
                                          <p:stCondLst>
                                            <p:cond delay="0"/>
                                          </p:stCondLst>
                                        </p:cTn>
                                        <p:tgtEl>
                                          <p:spTgt spid="25"/>
                                        </p:tgtEl>
                                        <p:attrNameLst>
                                          <p:attrName>style.visibility</p:attrName>
                                        </p:attrNameLst>
                                      </p:cBhvr>
                                      <p:to>
                                        <p:strVal val="visible"/>
                                      </p:to>
                                    </p:set>
                                    <p:animEffect transition="in" filter="randombar(horizontal)">
                                      <p:cBhvr>
                                        <p:cTn id="251" dur="500"/>
                                        <p:tgtEl>
                                          <p:spTgt spid="25"/>
                                        </p:tgtEl>
                                      </p:cBhvr>
                                    </p:animEffect>
                                  </p:childTnLst>
                                </p:cTn>
                              </p:par>
                            </p:childTnLst>
                          </p:cTn>
                        </p:par>
                      </p:childTnLst>
                    </p:cTn>
                  </p:par>
                  <p:par>
                    <p:cTn id="252" fill="hold">
                      <p:stCondLst>
                        <p:cond delay="indefinite"/>
                      </p:stCondLst>
                      <p:childTnLst>
                        <p:par>
                          <p:cTn id="253" fill="hold">
                            <p:stCondLst>
                              <p:cond delay="0"/>
                            </p:stCondLst>
                            <p:childTnLst>
                              <p:par>
                                <p:cTn id="254" presetID="14" presetClass="entr" presetSubtype="10" fill="hold" grpId="0" nodeType="clickEffect">
                                  <p:stCondLst>
                                    <p:cond delay="0"/>
                                  </p:stCondLst>
                                  <p:childTnLst>
                                    <p:set>
                                      <p:cBhvr>
                                        <p:cTn id="255" dur="1" fill="hold">
                                          <p:stCondLst>
                                            <p:cond delay="0"/>
                                          </p:stCondLst>
                                        </p:cTn>
                                        <p:tgtEl>
                                          <p:spTgt spid="27"/>
                                        </p:tgtEl>
                                        <p:attrNameLst>
                                          <p:attrName>style.visibility</p:attrName>
                                        </p:attrNameLst>
                                      </p:cBhvr>
                                      <p:to>
                                        <p:strVal val="visible"/>
                                      </p:to>
                                    </p:set>
                                    <p:animEffect transition="in" filter="randombar(horizontal)">
                                      <p:cBhvr>
                                        <p:cTn id="256" dur="500"/>
                                        <p:tgtEl>
                                          <p:spTgt spid="27"/>
                                        </p:tgtEl>
                                      </p:cBhvr>
                                    </p:animEffect>
                                  </p:childTnLst>
                                </p:cTn>
                              </p:par>
                            </p:childTnLst>
                          </p:cTn>
                        </p:par>
                      </p:childTnLst>
                    </p:cTn>
                  </p:par>
                  <p:par>
                    <p:cTn id="257" fill="hold">
                      <p:stCondLst>
                        <p:cond delay="indefinite"/>
                      </p:stCondLst>
                      <p:childTnLst>
                        <p:par>
                          <p:cTn id="258" fill="hold">
                            <p:stCondLst>
                              <p:cond delay="0"/>
                            </p:stCondLst>
                            <p:childTnLst>
                              <p:par>
                                <p:cTn id="259" presetID="14" presetClass="entr" presetSubtype="10" fill="hold" grpId="0" nodeType="clickEffect">
                                  <p:stCondLst>
                                    <p:cond delay="0"/>
                                  </p:stCondLst>
                                  <p:childTnLst>
                                    <p:set>
                                      <p:cBhvr>
                                        <p:cTn id="260" dur="1" fill="hold">
                                          <p:stCondLst>
                                            <p:cond delay="0"/>
                                          </p:stCondLst>
                                        </p:cTn>
                                        <p:tgtEl>
                                          <p:spTgt spid="29"/>
                                        </p:tgtEl>
                                        <p:attrNameLst>
                                          <p:attrName>style.visibility</p:attrName>
                                        </p:attrNameLst>
                                      </p:cBhvr>
                                      <p:to>
                                        <p:strVal val="visible"/>
                                      </p:to>
                                    </p:set>
                                    <p:animEffect transition="in" filter="randombar(horizontal)">
                                      <p:cBhvr>
                                        <p:cTn id="261" dur="500"/>
                                        <p:tgtEl>
                                          <p:spTgt spid="29"/>
                                        </p:tgtEl>
                                      </p:cBhvr>
                                    </p:animEffect>
                                  </p:childTnLst>
                                </p:cTn>
                              </p:par>
                            </p:childTnLst>
                          </p:cTn>
                        </p:par>
                      </p:childTnLst>
                    </p:cTn>
                  </p:par>
                  <p:par>
                    <p:cTn id="262" fill="hold">
                      <p:stCondLst>
                        <p:cond delay="indefinite"/>
                      </p:stCondLst>
                      <p:childTnLst>
                        <p:par>
                          <p:cTn id="263" fill="hold">
                            <p:stCondLst>
                              <p:cond delay="0"/>
                            </p:stCondLst>
                            <p:childTnLst>
                              <p:par>
                                <p:cTn id="264" presetID="14" presetClass="entr" presetSubtype="10" fill="hold" grpId="0" nodeType="clickEffect">
                                  <p:stCondLst>
                                    <p:cond delay="0"/>
                                  </p:stCondLst>
                                  <p:childTnLst>
                                    <p:set>
                                      <p:cBhvr>
                                        <p:cTn id="265" dur="1" fill="hold">
                                          <p:stCondLst>
                                            <p:cond delay="0"/>
                                          </p:stCondLst>
                                        </p:cTn>
                                        <p:tgtEl>
                                          <p:spTgt spid="31"/>
                                        </p:tgtEl>
                                        <p:attrNameLst>
                                          <p:attrName>style.visibility</p:attrName>
                                        </p:attrNameLst>
                                      </p:cBhvr>
                                      <p:to>
                                        <p:strVal val="visible"/>
                                      </p:to>
                                    </p:set>
                                    <p:animEffect transition="in" filter="randombar(horizontal)">
                                      <p:cBhvr>
                                        <p:cTn id="266" dur="500"/>
                                        <p:tgtEl>
                                          <p:spTgt spid="31"/>
                                        </p:tgtEl>
                                      </p:cBhvr>
                                    </p:animEffect>
                                  </p:childTnLst>
                                </p:cTn>
                              </p:par>
                            </p:childTnLst>
                          </p:cTn>
                        </p:par>
                      </p:childTnLst>
                    </p:cTn>
                  </p:par>
                  <p:par>
                    <p:cTn id="267" fill="hold">
                      <p:stCondLst>
                        <p:cond delay="indefinite"/>
                      </p:stCondLst>
                      <p:childTnLst>
                        <p:par>
                          <p:cTn id="268" fill="hold">
                            <p:stCondLst>
                              <p:cond delay="0"/>
                            </p:stCondLst>
                            <p:childTnLst>
                              <p:par>
                                <p:cTn id="269" presetID="14" presetClass="entr" presetSubtype="10" fill="hold" grpId="0" nodeType="clickEffect">
                                  <p:stCondLst>
                                    <p:cond delay="0"/>
                                  </p:stCondLst>
                                  <p:childTnLst>
                                    <p:set>
                                      <p:cBhvr>
                                        <p:cTn id="270" dur="1" fill="hold">
                                          <p:stCondLst>
                                            <p:cond delay="0"/>
                                          </p:stCondLst>
                                        </p:cTn>
                                        <p:tgtEl>
                                          <p:spTgt spid="33"/>
                                        </p:tgtEl>
                                        <p:attrNameLst>
                                          <p:attrName>style.visibility</p:attrName>
                                        </p:attrNameLst>
                                      </p:cBhvr>
                                      <p:to>
                                        <p:strVal val="visible"/>
                                      </p:to>
                                    </p:set>
                                    <p:animEffect transition="in" filter="randombar(horizontal)">
                                      <p:cBhvr>
                                        <p:cTn id="2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2" fill="hold" display="0">
                  <p:stCondLst>
                    <p:cond delay="indefinite"/>
                  </p:stCondLst>
                  <p:endCondLst>
                    <p:cond evt="onStopAudio" delay="0">
                      <p:tgtEl>
                        <p:sldTgt/>
                      </p:tgtEl>
                    </p:cond>
                  </p:endCondLst>
                </p:cTn>
                <p:tgtEl>
                  <p:spTgt spid="3"/>
                </p:tgtEl>
              </p:cMediaNode>
            </p:audio>
          </p:childTnLst>
        </p:cTn>
      </p:par>
    </p:tnLst>
    <p:bldLst>
      <p:bldP spid="2" grpId="0"/>
      <p:bldP spid="13" grpId="0" animBg="1"/>
      <p:bldP spid="15" grpId="0" animBg="1"/>
      <p:bldP spid="18" grpId="0"/>
      <p:bldP spid="20" grpId="0"/>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036" y="1016422"/>
            <a:ext cx="4796506" cy="2215991"/>
          </a:xfrm>
          <a:prstGeom prst="rect">
            <a:avLst/>
          </a:prstGeom>
          <a:noFill/>
        </p:spPr>
        <p:txBody>
          <a:bodyPr wrap="none" lIns="91440" tIns="45720" rIns="91440" bIns="45720">
            <a:spAutoFit/>
          </a:bodyPr>
          <a:lstStyle/>
          <a:p>
            <a:pPr algn="ctr"/>
            <a:r>
              <a:rPr lang="ar-BH" sz="13800" b="0" cap="none" spc="0">
                <a:ln w="0"/>
                <a:solidFill>
                  <a:srgbClr val="FF0000"/>
                </a:solidFill>
                <a:effectLst>
                  <a:outerShdw blurRad="38100" dist="19050" dir="2700000" algn="tl" rotWithShape="0">
                    <a:schemeClr val="dk1">
                      <a:alpha val="40000"/>
                    </a:schemeClr>
                  </a:outerShdw>
                </a:effectLst>
                <a:cs typeface="+mj-cs"/>
              </a:rPr>
              <a:t>وَفَّقَكَ </a:t>
            </a:r>
            <a:r>
              <a:rPr lang="ar-BH" sz="13800" b="0" cap="none" spc="0" dirty="0">
                <a:ln w="0"/>
                <a:solidFill>
                  <a:srgbClr val="FF0000"/>
                </a:solidFill>
                <a:effectLst>
                  <a:outerShdw blurRad="38100" dist="19050" dir="2700000" algn="tl" rotWithShape="0">
                    <a:schemeClr val="dk1">
                      <a:alpha val="40000"/>
                    </a:schemeClr>
                  </a:outerShdw>
                </a:effectLst>
                <a:cs typeface="+mj-cs"/>
              </a:rPr>
              <a:t>الله</a:t>
            </a:r>
            <a:endParaRPr lang="en-US" sz="13800" b="0" cap="none" spc="0" dirty="0">
              <a:ln w="0"/>
              <a:solidFill>
                <a:srgbClr val="FF0000"/>
              </a:solidFill>
              <a:effectLst>
                <a:outerShdw blurRad="38100" dist="19050" dir="2700000" algn="tl" rotWithShape="0">
                  <a:schemeClr val="dk1">
                    <a:alpha val="40000"/>
                  </a:schemeClr>
                </a:outerShdw>
              </a:effectLst>
              <a:cs typeface="+mj-cs"/>
            </a:endParaRPr>
          </a:p>
        </p:txBody>
      </p:sp>
      <p:pic>
        <p:nvPicPr>
          <p:cNvPr id="4" name="Picture 3">
            <a:extLst>
              <a:ext uri="{FF2B5EF4-FFF2-40B4-BE49-F238E27FC236}">
                <a16:creationId xmlns:a16="http://schemas.microsoft.com/office/drawing/2014/main" id="{B3499B93-C5B2-4AE0-9CE3-266F3D7CEE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16" y="1880355"/>
            <a:ext cx="5468832" cy="5066486"/>
          </a:xfrm>
          <a:prstGeom prst="rect">
            <a:avLst/>
          </a:prstGeom>
        </p:spPr>
      </p:pic>
      <p:pic>
        <p:nvPicPr>
          <p:cNvPr id="3" name="AUDIO-2020-05-29-01-20-54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5789" y="173966"/>
            <a:ext cx="609600" cy="609600"/>
          </a:xfrm>
          <a:prstGeom prst="rect">
            <a:avLst/>
          </a:prstGeom>
        </p:spPr>
      </p:pic>
    </p:spTree>
    <p:extLst>
      <p:ext uri="{BB962C8B-B14F-4D97-AF65-F5344CB8AC3E}">
        <p14:creationId xmlns:p14="http://schemas.microsoft.com/office/powerpoint/2010/main" val="3198497475"/>
      </p:ext>
    </p:extLst>
  </p:cSld>
  <p:clrMapOvr>
    <a:masterClrMapping/>
  </p:clrMapOvr>
  <p:transition spd="slow">
    <p:randomBar dir="vert"/>
    <p:sndAc>
      <p:stSnd>
        <p:snd r:embed="rId4"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390098" y="589973"/>
            <a:ext cx="2001103"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6" name="TextBox 5">
            <a:extLst>
              <a:ext uri="{FF2B5EF4-FFF2-40B4-BE49-F238E27FC236}">
                <a16:creationId xmlns:a16="http://schemas.microsoft.com/office/drawing/2014/main" id="{0C4E2D5A-375F-483E-8ECB-04C1E55A668F}"/>
              </a:ext>
            </a:extLst>
          </p:cNvPr>
          <p:cNvSpPr txBox="1"/>
          <p:nvPr/>
        </p:nvSpPr>
        <p:spPr>
          <a:xfrm>
            <a:off x="1814051" y="1582340"/>
            <a:ext cx="8131278" cy="3447098"/>
          </a:xfrm>
          <a:prstGeom prst="rect">
            <a:avLst/>
          </a:prstGeom>
          <a:noFill/>
        </p:spPr>
        <p:txBody>
          <a:bodyPr wrap="square" rtlCol="0">
            <a:spAutoFit/>
          </a:bodyPr>
          <a:lstStyle/>
          <a:p>
            <a:pPr algn="just" rtl="1"/>
            <a:r>
              <a:rPr lang="ar-BH" sz="4000" dirty="0"/>
              <a:t>كَانَتْ الْطِفْلَةُ الْصَّغيرَةُ هِندُ تَرغَبُ فِي أَنْ تُصْبِحَ كَبيرَةً، وَقَدْ جَرَّبَتْ كُلَّ الْطَرائِقِ فَتارةً تَلْبِسُ حِذاءَ أُمِّها، وتَارةً تَرْتَدي ثَوْبَ جَدَّتِها الْفَضْفاضَ، وَحيناً تُسَرِحُ شَعْرَها مِثْلَ أُخْتِهَا الْكُبْرى، وَكَثيراً مَا ضَحِكَ الْجَمِيعُ مِنْ تَصَرُّفاتِها الْعَجيَبةِ.</a:t>
            </a:r>
            <a:r>
              <a:rPr lang="ar-BH" sz="3600" dirty="0"/>
              <a:t> </a:t>
            </a:r>
          </a:p>
          <a:p>
            <a:endParaRPr lang="en-GB" dirty="0"/>
          </a:p>
        </p:txBody>
      </p:sp>
      <p:pic>
        <p:nvPicPr>
          <p:cNvPr id="5" name="Picture 4">
            <a:extLst>
              <a:ext uri="{FF2B5EF4-FFF2-40B4-BE49-F238E27FC236}">
                <a16:creationId xmlns:a16="http://schemas.microsoft.com/office/drawing/2014/main" id="{CC725439-4861-479B-847B-EDE94FD7B92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500" b="45556" l="39375" r="46302"/>
                    </a14:imgEffect>
                  </a14:imgLayer>
                </a14:imgProps>
              </a:ext>
            </a:extLst>
          </a:blip>
          <a:srcRect l="39346" t="27289" r="52832" b="54217"/>
          <a:stretch/>
        </p:blipFill>
        <p:spPr>
          <a:xfrm>
            <a:off x="9832258" y="2650467"/>
            <a:ext cx="2720182" cy="3617560"/>
          </a:xfrm>
          <a:prstGeom prst="rect">
            <a:avLst/>
          </a:prstGeom>
        </p:spPr>
      </p:pic>
      <p:pic>
        <p:nvPicPr>
          <p:cNvPr id="7" name="Picture 6">
            <a:extLst>
              <a:ext uri="{FF2B5EF4-FFF2-40B4-BE49-F238E27FC236}">
                <a16:creationId xmlns:a16="http://schemas.microsoft.com/office/drawing/2014/main" id="{9D578392-DE0C-4B69-A5F5-3D6BBD3EAA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58346" y="3909721"/>
            <a:ext cx="2265453" cy="2187217"/>
          </a:xfrm>
          <a:prstGeom prst="rect">
            <a:avLst/>
          </a:prstGeom>
        </p:spPr>
      </p:pic>
      <p:pic>
        <p:nvPicPr>
          <p:cNvPr id="3" name="AUDIO-2020-05-28-23-35-4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91201" y="156713"/>
            <a:ext cx="609600" cy="609600"/>
          </a:xfrm>
          <a:prstGeom prst="rect">
            <a:avLst/>
          </a:prstGeom>
        </p:spPr>
      </p:pic>
      <p:sp>
        <p:nvSpPr>
          <p:cNvPr id="8" name="Rectangle 7">
            <a:extLst>
              <a:ext uri="{FF2B5EF4-FFF2-40B4-BE49-F238E27FC236}">
                <a16:creationId xmlns:a16="http://schemas.microsoft.com/office/drawing/2014/main" id="{CF92A854-A644-4692-865A-48177F49AA41}"/>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684086688"/>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9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randombar(horizont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
                </p:tgtEl>
              </p:cMediaNode>
            </p:audio>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4E2D5A-375F-483E-8ECB-04C1E55A668F}"/>
              </a:ext>
            </a:extLst>
          </p:cNvPr>
          <p:cNvSpPr txBox="1"/>
          <p:nvPr/>
        </p:nvSpPr>
        <p:spPr>
          <a:xfrm>
            <a:off x="1625600" y="1988007"/>
            <a:ext cx="7926439" cy="3785652"/>
          </a:xfrm>
          <a:prstGeom prst="rect">
            <a:avLst/>
          </a:prstGeom>
          <a:noFill/>
        </p:spPr>
        <p:txBody>
          <a:bodyPr wrap="square" rtlCol="0">
            <a:spAutoFit/>
          </a:bodyPr>
          <a:lstStyle/>
          <a:p>
            <a:pPr algn="just" rtl="1"/>
            <a:r>
              <a:rPr lang="ar-BH" sz="4000" dirty="0"/>
              <a:t>ذَاتَ مَرَّةٍ فَكَرَتْ هِنْدُ فِي الْقِيَامِ بِعَمَلٍ آخَرَ، لَقَدْ دَخَلَتِ الْمَطْبَخَ ، وَنَظَّفَتْ أَوانِي الْطَّعامِ تَنظِيفاً جيداً وَجَفَّفَتْها، مِمَّا أَدْهَشَ الْأُمَّ وَجَعَلَها تَتَساءَلُ: هَلْ أَصْبَحَتْ هِنْدُ كَبيرَةً؟ وَفي الْيَوْمِ الْتَّالِي نَظَّفَتْ هِنْدُ غُرْفَتَها وَرَتَّبَتْها، وَساعَدَتْ أُمَّها عَلى الْقِيَامِ بِأَعْمالٍ أُخْرى. </a:t>
            </a:r>
          </a:p>
        </p:txBody>
      </p:sp>
      <p:pic>
        <p:nvPicPr>
          <p:cNvPr id="4" name="Picture 3">
            <a:extLst>
              <a:ext uri="{FF2B5EF4-FFF2-40B4-BE49-F238E27FC236}">
                <a16:creationId xmlns:a16="http://schemas.microsoft.com/office/drawing/2014/main" id="{9B67F3DD-4254-4EF5-BBE7-8BBE8C60C55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5577" b="60373" l="53411" r="61346"/>
                    </a14:imgEffect>
                  </a14:imgLayer>
                </a14:imgProps>
              </a:ext>
            </a:extLst>
          </a:blip>
          <a:srcRect l="52419" t="43727" r="37662" b="37778"/>
          <a:stretch/>
        </p:blipFill>
        <p:spPr>
          <a:xfrm>
            <a:off x="9390098" y="3089535"/>
            <a:ext cx="3449297" cy="3617560"/>
          </a:xfrm>
          <a:prstGeom prst="rect">
            <a:avLst/>
          </a:prstGeom>
        </p:spPr>
      </p:pic>
      <p:pic>
        <p:nvPicPr>
          <p:cNvPr id="5" name="Picture 4">
            <a:extLst>
              <a:ext uri="{FF2B5EF4-FFF2-40B4-BE49-F238E27FC236}">
                <a16:creationId xmlns:a16="http://schemas.microsoft.com/office/drawing/2014/main" id="{8AA279A2-B6D5-4B8C-AC7C-E5D9EDABE7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0" y="4321655"/>
            <a:ext cx="2265453" cy="2187217"/>
          </a:xfrm>
          <a:prstGeom prst="rect">
            <a:avLst/>
          </a:prstGeom>
        </p:spPr>
      </p:pic>
      <p:pic>
        <p:nvPicPr>
          <p:cNvPr id="3" name="AUDIO-2020-05-28-23-39-1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91201" y="173966"/>
            <a:ext cx="609600" cy="609600"/>
          </a:xfrm>
          <a:prstGeom prst="rect">
            <a:avLst/>
          </a:prstGeom>
        </p:spPr>
      </p:pic>
      <p:sp>
        <p:nvSpPr>
          <p:cNvPr id="7" name="Rectangle 6">
            <a:extLst>
              <a:ext uri="{FF2B5EF4-FFF2-40B4-BE49-F238E27FC236}">
                <a16:creationId xmlns:a16="http://schemas.microsoft.com/office/drawing/2014/main" id="{95E90E17-17F4-428E-912E-EC1C28E6DA0D}"/>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spTree>
    <p:extLst>
      <p:ext uri="{BB962C8B-B14F-4D97-AF65-F5344CB8AC3E}">
        <p14:creationId xmlns:p14="http://schemas.microsoft.com/office/powerpoint/2010/main" val="1684086688"/>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83" fill="hold"/>
                                        <p:tgtEl>
                                          <p:spTgt spid="3"/>
                                        </p:tgtEl>
                                      </p:cBhvr>
                                    </p:cmd>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4E2D5A-375F-483E-8ECB-04C1E55A668F}"/>
              </a:ext>
            </a:extLst>
          </p:cNvPr>
          <p:cNvSpPr txBox="1"/>
          <p:nvPr/>
        </p:nvSpPr>
        <p:spPr>
          <a:xfrm>
            <a:off x="478302" y="825911"/>
            <a:ext cx="11005775" cy="4401205"/>
          </a:xfrm>
          <a:prstGeom prst="rect">
            <a:avLst/>
          </a:prstGeom>
          <a:noFill/>
        </p:spPr>
        <p:txBody>
          <a:bodyPr wrap="square" rtlCol="0">
            <a:spAutoFit/>
          </a:bodyPr>
          <a:lstStyle/>
          <a:p>
            <a:pPr algn="just" rtl="1"/>
            <a:r>
              <a:rPr lang="ar-BH" sz="4000" dirty="0"/>
              <a:t>وَعِنْدَ الْعَشاءِ تَحَدَّثَ وَالِدُهَا أَمامَ جَدَّتِها وَأُمِّها وَإِخْوَتِها قَائِلاً:هِنْدُ الْصَّغيرَةُ كَبُرَتْ فِعْلاً؛ فَهِيَ تُسَاعِدُ وَالِدَتَها على إِنْجازِ كَثيرٍ مِنْ أَعْمالِها، لَقَدْ أُعْجِبَ الْجَميعُ بِعَمَلِ هِنْدَ، وَأَدْرَكوا أَنَّها أَصْبَحَتْ كَبيرَةً. </a:t>
            </a:r>
            <a:endParaRPr lang="en-GB" sz="4000" dirty="0"/>
          </a:p>
          <a:p>
            <a:pPr algn="just" rtl="1"/>
            <a:r>
              <a:rPr lang="ar-BH" sz="4000" dirty="0"/>
              <a:t>فَرِحَتْ هِنْدُ ، وَشَعَرَتْ بِأَنَّها كَبيرَةٌ عَلَى الْرُّغمِ مِنْ أَنَّها لا تَرْتَدي ثَوْبَ جَدَّتِها، وَلا تَلْبَسُ حِذَاءَ أُمِّها، وَلا تُسَرِّحُ شَعْرَهَا مِثْلَ أُخْتِها الْكُبْرى، وَقالَتْ فِي نَفْسِها: يَبْدو أَنَّ مَا كُنْتُ أَفْعَلُهُ لَيْسَ مِمّا يَجْعَلُ الْصِّغارَ كِبَارًا. </a:t>
            </a:r>
            <a:endParaRPr lang="en-GB" sz="2000" dirty="0"/>
          </a:p>
        </p:txBody>
      </p:sp>
      <p:pic>
        <p:nvPicPr>
          <p:cNvPr id="4" name="Picture 3">
            <a:extLst>
              <a:ext uri="{FF2B5EF4-FFF2-40B4-BE49-F238E27FC236}">
                <a16:creationId xmlns:a16="http://schemas.microsoft.com/office/drawing/2014/main" id="{989A1576-3FCD-43ED-A21F-291DDABC95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7652" y="4888611"/>
            <a:ext cx="2192594" cy="2116874"/>
          </a:xfrm>
          <a:prstGeom prst="rect">
            <a:avLst/>
          </a:prstGeom>
        </p:spPr>
      </p:pic>
      <p:pic>
        <p:nvPicPr>
          <p:cNvPr id="3" name="AUDIO-2020-05-28-23-41-5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54942" y="5947048"/>
            <a:ext cx="609600" cy="609600"/>
          </a:xfrm>
          <a:prstGeom prst="rect">
            <a:avLst/>
          </a:prstGeom>
        </p:spPr>
      </p:pic>
      <p:sp>
        <p:nvSpPr>
          <p:cNvPr id="7" name="Rectangle 6">
            <a:extLst>
              <a:ext uri="{FF2B5EF4-FFF2-40B4-BE49-F238E27FC236}">
                <a16:creationId xmlns:a16="http://schemas.microsoft.com/office/drawing/2014/main" id="{9A703C24-6136-412C-AE0C-E7EF618720AD}"/>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p>
          <a:p>
            <a:pPr algn="ctr"/>
            <a:endParaRPr lang="en-US" sz="2000" b="1" dirty="0">
              <a:solidFill>
                <a:schemeClr val="bg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p>
        </p:txBody>
      </p:sp>
    </p:spTree>
    <p:extLst>
      <p:ext uri="{BB962C8B-B14F-4D97-AF65-F5344CB8AC3E}">
        <p14:creationId xmlns:p14="http://schemas.microsoft.com/office/powerpoint/2010/main" val="1684086688"/>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54" fill="hold"/>
                                        <p:tgtEl>
                                          <p:spTgt spid="3"/>
                                        </p:tgtEl>
                                      </p:cBhvr>
                                    </p:cmd>
                                  </p:childTnLst>
                                </p:cTn>
                              </p:par>
                              <p:par>
                                <p:cTn id="7" presetID="26"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04850" y="589973"/>
            <a:ext cx="10686351" cy="1323439"/>
          </a:xfrm>
          <a:prstGeom prst="rect">
            <a:avLst/>
          </a:prstGeom>
          <a:noFill/>
        </p:spPr>
        <p:txBody>
          <a:bodyPr wrap="square" rtlCol="0">
            <a:spAutoFit/>
          </a:bodyPr>
          <a:lstStyle/>
          <a:p>
            <a:pPr algn="r"/>
            <a:r>
              <a:rPr lang="ar-BH" sz="4000" b="1" dirty="0">
                <a:solidFill>
                  <a:srgbClr val="FF0000"/>
                </a:solidFill>
              </a:rPr>
              <a:t>أَقْرَأُ الْجُمَلَ الآتيةَ ، وَانْتَبِهُ إِلى نُطْقِ الْكَلِماتِ الَّتي تَشْتَمِلُ عَلى حُروفٍ مُشَدَّدَةٍ:</a:t>
            </a:r>
            <a:endParaRPr lang="en-US" sz="4000" b="1" dirty="0">
              <a:solidFill>
                <a:srgbClr val="FF0000"/>
              </a:solidFill>
            </a:endParaRPr>
          </a:p>
        </p:txBody>
      </p:sp>
      <p:sp>
        <p:nvSpPr>
          <p:cNvPr id="6" name="TextBox 5">
            <a:extLst>
              <a:ext uri="{FF2B5EF4-FFF2-40B4-BE49-F238E27FC236}">
                <a16:creationId xmlns:a16="http://schemas.microsoft.com/office/drawing/2014/main" id="{0C4E2D5A-375F-483E-8ECB-04C1E55A668F}"/>
              </a:ext>
            </a:extLst>
          </p:cNvPr>
          <p:cNvSpPr txBox="1"/>
          <p:nvPr/>
        </p:nvSpPr>
        <p:spPr>
          <a:xfrm>
            <a:off x="1111045" y="2266950"/>
            <a:ext cx="9614105" cy="3970318"/>
          </a:xfrm>
          <a:prstGeom prst="rect">
            <a:avLst/>
          </a:prstGeom>
          <a:noFill/>
        </p:spPr>
        <p:txBody>
          <a:bodyPr wrap="square" rtlCol="0">
            <a:spAutoFit/>
          </a:bodyPr>
          <a:lstStyle/>
          <a:p>
            <a:pPr algn="just" rtl="1">
              <a:buFont typeface="Arial" pitchFamily="34" charset="0"/>
              <a:buChar char="•"/>
            </a:pPr>
            <a:r>
              <a:rPr lang="ar-BH" sz="3600" b="1" u="sng" dirty="0">
                <a:solidFill>
                  <a:srgbClr val="0070C0"/>
                </a:solidFill>
              </a:rPr>
              <a:t>الطِّفْلَةُ الصَّغيرَةُ </a:t>
            </a:r>
            <a:r>
              <a:rPr lang="ar-BH" sz="3600" dirty="0"/>
              <a:t>هِنْدُ تَرْغَبُ في أَنْ تَصْبَحَ كَبيرَةً.</a:t>
            </a:r>
            <a:endParaRPr lang="en-GB" sz="3600" dirty="0"/>
          </a:p>
          <a:p>
            <a:pPr algn="just" rtl="1"/>
            <a:endParaRPr lang="ar-BH" sz="3600" dirty="0"/>
          </a:p>
          <a:p>
            <a:pPr algn="just" rtl="1">
              <a:buFont typeface="Arial" pitchFamily="34" charset="0"/>
              <a:buChar char="•"/>
            </a:pPr>
            <a:r>
              <a:rPr lang="ar-BH" sz="3600" b="1" u="sng" dirty="0">
                <a:solidFill>
                  <a:srgbClr val="0070C0"/>
                </a:solidFill>
              </a:rPr>
              <a:t>تُحِبُّ</a:t>
            </a:r>
            <a:r>
              <a:rPr lang="ar-BH" sz="3600" u="sng" dirty="0">
                <a:solidFill>
                  <a:srgbClr val="0070C0"/>
                </a:solidFill>
              </a:rPr>
              <a:t> </a:t>
            </a:r>
            <a:r>
              <a:rPr lang="ar-BH" sz="3600" dirty="0"/>
              <a:t>هِنْدُ أَنْ تَرْتَدي ثَوْبَ </a:t>
            </a:r>
            <a:r>
              <a:rPr lang="ar-BH" sz="3600" b="1" u="sng" dirty="0">
                <a:solidFill>
                  <a:srgbClr val="0070C0"/>
                </a:solidFill>
              </a:rPr>
              <a:t>جَدَّتِها</a:t>
            </a:r>
            <a:r>
              <a:rPr lang="ar-BH" sz="3600" dirty="0"/>
              <a:t> الْفَضْفاضَ.</a:t>
            </a:r>
            <a:endParaRPr lang="en-GB" sz="3600" dirty="0"/>
          </a:p>
          <a:p>
            <a:pPr algn="just" rtl="1"/>
            <a:endParaRPr lang="ar-BH" sz="3600" dirty="0"/>
          </a:p>
          <a:p>
            <a:pPr algn="just" rtl="1">
              <a:buFont typeface="Arial" pitchFamily="34" charset="0"/>
              <a:buChar char="•"/>
            </a:pPr>
            <a:r>
              <a:rPr lang="ar-BH" sz="3600" b="1" u="sng" dirty="0">
                <a:solidFill>
                  <a:srgbClr val="0070C0"/>
                </a:solidFill>
              </a:rPr>
              <a:t>نَظَّفَتْ</a:t>
            </a:r>
            <a:r>
              <a:rPr lang="ar-BH" sz="3600" dirty="0"/>
              <a:t> هِنْدُ الأَوانِيَ </a:t>
            </a:r>
            <a:r>
              <a:rPr lang="ar-BH" sz="3600" b="1" u="sng" dirty="0">
                <a:solidFill>
                  <a:srgbClr val="0070C0"/>
                </a:solidFill>
              </a:rPr>
              <a:t>وَجَفَّفَتْها</a:t>
            </a:r>
            <a:r>
              <a:rPr lang="ar-BH" sz="3600" dirty="0"/>
              <a:t>.</a:t>
            </a:r>
            <a:endParaRPr lang="en-GB" sz="3600" dirty="0"/>
          </a:p>
          <a:p>
            <a:pPr algn="just" rtl="1"/>
            <a:endParaRPr lang="ar-BH" sz="3600" dirty="0"/>
          </a:p>
          <a:p>
            <a:pPr algn="just" rtl="1">
              <a:buFont typeface="Arial" pitchFamily="34" charset="0"/>
              <a:buChar char="•"/>
            </a:pPr>
            <a:r>
              <a:rPr lang="ar-BH" sz="3600" dirty="0"/>
              <a:t>ضَحِكَ الْجَميعُ مِنْ </a:t>
            </a:r>
            <a:r>
              <a:rPr lang="ar-BH" sz="3600" b="1" u="sng" dirty="0">
                <a:solidFill>
                  <a:srgbClr val="0070C0"/>
                </a:solidFill>
              </a:rPr>
              <a:t>تَصَرُّفاتِها</a:t>
            </a:r>
            <a:r>
              <a:rPr lang="ar-BH" sz="3600" dirty="0"/>
              <a:t> الْعَجيبَةِ.  </a:t>
            </a:r>
            <a:endParaRPr lang="en-GB" dirty="0"/>
          </a:p>
        </p:txBody>
      </p:sp>
      <p:pic>
        <p:nvPicPr>
          <p:cNvPr id="5" name="AUDIO-2020-05-28-23-46-2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054" y="5658427"/>
            <a:ext cx="609600" cy="609600"/>
          </a:xfrm>
          <a:prstGeom prst="rect">
            <a:avLst/>
          </a:prstGeom>
        </p:spPr>
      </p:pic>
      <p:sp>
        <p:nvSpPr>
          <p:cNvPr id="7" name="Rectangle 6">
            <a:extLst>
              <a:ext uri="{FF2B5EF4-FFF2-40B4-BE49-F238E27FC236}">
                <a16:creationId xmlns:a16="http://schemas.microsoft.com/office/drawing/2014/main" id="{3AA81AFE-F15F-444C-AA74-D39F265E4ED8}"/>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8" name="Group 7">
            <a:extLst>
              <a:ext uri="{FF2B5EF4-FFF2-40B4-BE49-F238E27FC236}">
                <a16:creationId xmlns:a16="http://schemas.microsoft.com/office/drawing/2014/main" id="{B0B2F8AA-C3FE-420E-883D-3C289BB903CA}"/>
              </a:ext>
            </a:extLst>
          </p:cNvPr>
          <p:cNvGrpSpPr/>
          <p:nvPr/>
        </p:nvGrpSpPr>
        <p:grpSpPr>
          <a:xfrm>
            <a:off x="167054" y="1463225"/>
            <a:ext cx="2205852" cy="1859304"/>
            <a:chOff x="25675" y="1743886"/>
            <a:chExt cx="2925727" cy="1477520"/>
          </a:xfrm>
        </p:grpSpPr>
        <p:sp>
          <p:nvSpPr>
            <p:cNvPr id="9" name="Flowchart: Punched Tape 8">
              <a:extLst>
                <a:ext uri="{FF2B5EF4-FFF2-40B4-BE49-F238E27FC236}">
                  <a16:creationId xmlns:a16="http://schemas.microsoft.com/office/drawing/2014/main" id="{0EE214C7-2E80-456B-AEE2-5D596143CCBB}"/>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1</a:t>
              </a:r>
              <a:endParaRPr lang="en-GB" sz="3600" dirty="0"/>
            </a:p>
          </p:txBody>
        </p:sp>
        <p:pic>
          <p:nvPicPr>
            <p:cNvPr id="10" name="Picture 9">
              <a:extLst>
                <a:ext uri="{FF2B5EF4-FFF2-40B4-BE49-F238E27FC236}">
                  <a16:creationId xmlns:a16="http://schemas.microsoft.com/office/drawing/2014/main" id="{C364345E-D350-4E5D-89DD-5F62C046CDF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684086688"/>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1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91382" y="281000"/>
            <a:ext cx="10538644" cy="707886"/>
          </a:xfrm>
          <a:prstGeom prst="rect">
            <a:avLst/>
          </a:prstGeom>
          <a:noFill/>
        </p:spPr>
        <p:txBody>
          <a:bodyPr wrap="square" rtlCol="0">
            <a:spAutoFit/>
          </a:bodyPr>
          <a:lstStyle/>
          <a:p>
            <a:pPr algn="r"/>
            <a:r>
              <a:rPr lang="ar-BH" sz="4000" b="1" dirty="0">
                <a:solidFill>
                  <a:srgbClr val="FF0000"/>
                </a:solidFill>
              </a:rPr>
              <a:t>أَضَعُ الْرَّقْمَ الْمُناسِبَ بَيْنَ الْكَلِمَةِ وَمُرادِفِها:</a:t>
            </a:r>
            <a:endParaRPr lang="en-US" sz="4000" b="1" dirty="0">
              <a:solidFill>
                <a:srgbClr val="FF0000"/>
              </a:solidFill>
            </a:endParaRPr>
          </a:p>
        </p:txBody>
      </p:sp>
      <p:graphicFrame>
        <p:nvGraphicFramePr>
          <p:cNvPr id="3" name="Table 4">
            <a:extLst>
              <a:ext uri="{FF2B5EF4-FFF2-40B4-BE49-F238E27FC236}">
                <a16:creationId xmlns:a16="http://schemas.microsoft.com/office/drawing/2014/main" id="{D929D37D-DA6B-4506-92C6-91F820B706C6}"/>
              </a:ext>
            </a:extLst>
          </p:cNvPr>
          <p:cNvGraphicFramePr>
            <a:graphicFrameLocks noGrp="1"/>
          </p:cNvGraphicFramePr>
          <p:nvPr>
            <p:extLst>
              <p:ext uri="{D42A27DB-BD31-4B8C-83A1-F6EECF244321}">
                <p14:modId xmlns:p14="http://schemas.microsoft.com/office/powerpoint/2010/main" val="1746421643"/>
              </p:ext>
            </p:extLst>
          </p:nvPr>
        </p:nvGraphicFramePr>
        <p:xfrm>
          <a:off x="720494" y="1062990"/>
          <a:ext cx="10909531" cy="5120640"/>
        </p:xfrm>
        <a:graphic>
          <a:graphicData uri="http://schemas.openxmlformats.org/drawingml/2006/table">
            <a:tbl>
              <a:tblPr firstRow="1" bandRow="1">
                <a:tableStyleId>{5C22544A-7EE6-4342-B048-85BDC9FD1C3A}</a:tableStyleId>
              </a:tblPr>
              <a:tblGrid>
                <a:gridCol w="8854112">
                  <a:extLst>
                    <a:ext uri="{9D8B030D-6E8A-4147-A177-3AD203B41FA5}">
                      <a16:colId xmlns:a16="http://schemas.microsoft.com/office/drawing/2014/main" val="197362609"/>
                    </a:ext>
                  </a:extLst>
                </a:gridCol>
                <a:gridCol w="2055419">
                  <a:extLst>
                    <a:ext uri="{9D8B030D-6E8A-4147-A177-3AD203B41FA5}">
                      <a16:colId xmlns:a16="http://schemas.microsoft.com/office/drawing/2014/main" val="2469042932"/>
                    </a:ext>
                  </a:extLst>
                </a:gridCol>
              </a:tblGrid>
              <a:tr h="599361">
                <a:tc>
                  <a:txBody>
                    <a:bodyPr/>
                    <a:lstStyle/>
                    <a:p>
                      <a:pPr algn="ctr"/>
                      <a:r>
                        <a:rPr lang="ar-BH" sz="3600" kern="1200" dirty="0">
                          <a:solidFill>
                            <a:schemeClr val="tx1"/>
                          </a:solidFill>
                          <a:latin typeface="+mn-lt"/>
                          <a:ea typeface="+mn-ea"/>
                          <a:cs typeface="+mn-cs"/>
                        </a:rPr>
                        <a:t>مُرادِفِها</a:t>
                      </a:r>
                      <a:endParaRPr lang="en-GB" sz="3600" kern="1200" dirty="0">
                        <a:solidFill>
                          <a:schemeClr val="tx1"/>
                        </a:solidFill>
                        <a:latin typeface="+mn-lt"/>
                        <a:ea typeface="+mn-ea"/>
                        <a:cs typeface="+mn-cs"/>
                      </a:endParaRPr>
                    </a:p>
                  </a:txBody>
                  <a:tcPr/>
                </a:tc>
                <a:tc>
                  <a:txBody>
                    <a:bodyPr/>
                    <a:lstStyle/>
                    <a:p>
                      <a:pPr algn="ctr"/>
                      <a:r>
                        <a:rPr lang="ar-BH" sz="3600" kern="1200" dirty="0">
                          <a:solidFill>
                            <a:schemeClr val="tx1"/>
                          </a:solidFill>
                          <a:latin typeface="+mn-lt"/>
                          <a:ea typeface="+mn-ea"/>
                          <a:cs typeface="+mn-cs"/>
                        </a:rPr>
                        <a:t>الْكَلِمَةُ </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723476526"/>
                  </a:ext>
                </a:extLst>
              </a:tr>
              <a:tr h="599361">
                <a:tc>
                  <a:txBody>
                    <a:bodyPr/>
                    <a:lstStyle/>
                    <a:p>
                      <a:pPr algn="r"/>
                      <a:r>
                        <a:rPr lang="ar-BH" sz="3600" kern="1200" dirty="0">
                          <a:solidFill>
                            <a:schemeClr val="tx1"/>
                          </a:solidFill>
                          <a:latin typeface="+mn-lt"/>
                          <a:ea typeface="+mn-ea"/>
                          <a:cs typeface="+mn-cs"/>
                        </a:rPr>
                        <a:t>      الوَاسِعُ</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1.َيبْدُو</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1862660758"/>
                  </a:ext>
                </a:extLst>
              </a:tr>
              <a:tr h="599361">
                <a:tc>
                  <a:txBody>
                    <a:bodyPr/>
                    <a:lstStyle/>
                    <a:p>
                      <a:pPr algn="r"/>
                      <a:r>
                        <a:rPr lang="ar-BH" sz="3600" kern="1200" dirty="0">
                          <a:solidFill>
                            <a:schemeClr val="tx1"/>
                          </a:solidFill>
                          <a:latin typeface="+mn-lt"/>
                          <a:ea typeface="+mn-ea"/>
                          <a:cs typeface="+mn-cs"/>
                        </a:rPr>
                        <a:t>      تُرِيدُ</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2.تَرْتَدِي</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3608968483"/>
                  </a:ext>
                </a:extLst>
              </a:tr>
              <a:tr h="599361">
                <a:tc>
                  <a:txBody>
                    <a:bodyPr/>
                    <a:lstStyle/>
                    <a:p>
                      <a:pPr algn="r"/>
                      <a:r>
                        <a:rPr lang="ar-BH" sz="3600" kern="1200" dirty="0">
                          <a:solidFill>
                            <a:schemeClr val="tx1"/>
                          </a:solidFill>
                          <a:latin typeface="+mn-lt"/>
                          <a:ea typeface="+mn-ea"/>
                          <a:cs typeface="+mn-cs"/>
                        </a:rPr>
                        <a:t>      يَظْهَرُ</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3.تَرْغَبُ</a:t>
                      </a:r>
                      <a:r>
                        <a:rPr lang="ar-BH" sz="3600" kern="1200" baseline="0" dirty="0">
                          <a:solidFill>
                            <a:schemeClr val="tx1"/>
                          </a:solidFill>
                          <a:latin typeface="+mn-lt"/>
                          <a:ea typeface="+mn-ea"/>
                          <a:cs typeface="+mn-cs"/>
                        </a:rPr>
                        <a:t> في</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3991902279"/>
                  </a:ext>
                </a:extLst>
              </a:tr>
              <a:tr h="599361">
                <a:tc>
                  <a:txBody>
                    <a:bodyPr/>
                    <a:lstStyle/>
                    <a:p>
                      <a:pPr algn="r"/>
                      <a:r>
                        <a:rPr lang="ar-BH" sz="3600" kern="1200" dirty="0">
                          <a:solidFill>
                            <a:schemeClr val="tx1"/>
                          </a:solidFill>
                          <a:latin typeface="+mn-lt"/>
                          <a:ea typeface="+mn-ea"/>
                          <a:cs typeface="+mn-cs"/>
                        </a:rPr>
                        <a:t>      تَلْبَسُ</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4.الْفَضْفَاضُ</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1487567006"/>
                  </a:ext>
                </a:extLst>
              </a:tr>
              <a:tr h="599361">
                <a:tc>
                  <a:txBody>
                    <a:bodyPr/>
                    <a:lstStyle/>
                    <a:p>
                      <a:pPr algn="r"/>
                      <a:r>
                        <a:rPr lang="ar-BH" sz="3600" kern="1200">
                          <a:solidFill>
                            <a:schemeClr val="tx1"/>
                          </a:solidFill>
                          <a:latin typeface="+mn-lt"/>
                          <a:ea typeface="+mn-ea"/>
                          <a:cs typeface="+mn-cs"/>
                        </a:rPr>
                        <a:t>      فَهِمْوا وَتَصَوّروا</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5.أَدْرَكوا</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2776122396"/>
                  </a:ext>
                </a:extLst>
              </a:tr>
              <a:tr h="599361">
                <a:tc>
                  <a:txBody>
                    <a:bodyPr/>
                    <a:lstStyle/>
                    <a:p>
                      <a:pPr algn="r"/>
                      <a:r>
                        <a:rPr lang="ar-BH" sz="3600" kern="1200" dirty="0">
                          <a:solidFill>
                            <a:schemeClr val="tx1"/>
                          </a:solidFill>
                          <a:latin typeface="+mn-lt"/>
                          <a:ea typeface="+mn-ea"/>
                          <a:cs typeface="+mn-cs"/>
                        </a:rPr>
                        <a:t>    </a:t>
                      </a:r>
                      <a:r>
                        <a:rPr lang="ar-BH" sz="3600" kern="1200" baseline="0" dirty="0">
                          <a:solidFill>
                            <a:schemeClr val="tx1"/>
                          </a:solidFill>
                          <a:latin typeface="+mn-lt"/>
                          <a:ea typeface="+mn-ea"/>
                          <a:cs typeface="+mn-cs"/>
                        </a:rPr>
                        <a:t> حَيَّرَ</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6.أُعْجِبَ</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10006"/>
                  </a:ext>
                </a:extLst>
              </a:tr>
              <a:tr h="599361">
                <a:tc>
                  <a:txBody>
                    <a:bodyPr/>
                    <a:lstStyle/>
                    <a:p>
                      <a:pPr algn="r"/>
                      <a:r>
                        <a:rPr lang="ar-BH" sz="3600" kern="1200" dirty="0">
                          <a:solidFill>
                            <a:schemeClr val="tx1"/>
                          </a:solidFill>
                          <a:latin typeface="+mn-lt"/>
                          <a:ea typeface="+mn-ea"/>
                          <a:cs typeface="+mn-cs"/>
                        </a:rPr>
                        <a:t>     سُرَّ وَ فَرِحَ</a:t>
                      </a:r>
                      <a:endParaRPr lang="en-GB" sz="3600" kern="1200" dirty="0">
                        <a:solidFill>
                          <a:schemeClr val="tx1"/>
                        </a:solidFill>
                        <a:latin typeface="+mn-lt"/>
                        <a:ea typeface="+mn-ea"/>
                        <a:cs typeface="+mn-cs"/>
                      </a:endParaRPr>
                    </a:p>
                  </a:txBody>
                  <a:tcPr/>
                </a:tc>
                <a:tc>
                  <a:txBody>
                    <a:bodyPr/>
                    <a:lstStyle/>
                    <a:p>
                      <a:pPr algn="r"/>
                      <a:r>
                        <a:rPr lang="ar-BH" sz="3600" kern="1200" dirty="0">
                          <a:solidFill>
                            <a:schemeClr val="tx1"/>
                          </a:solidFill>
                          <a:latin typeface="+mn-lt"/>
                          <a:ea typeface="+mn-ea"/>
                          <a:cs typeface="+mn-cs"/>
                        </a:rPr>
                        <a:t>7.أَدْهَشَ</a:t>
                      </a:r>
                      <a:endParaRPr lang="en-GB" sz="3600" kern="1200" dirty="0">
                        <a:solidFill>
                          <a:schemeClr val="tx1"/>
                        </a:solidFill>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10" name="Rectangle 9">
            <a:extLst>
              <a:ext uri="{FF2B5EF4-FFF2-40B4-BE49-F238E27FC236}">
                <a16:creationId xmlns:a16="http://schemas.microsoft.com/office/drawing/2014/main" id="{FB3FEBC4-A3DE-4FFC-9343-307F546E6040}"/>
              </a:ext>
            </a:extLst>
          </p:cNvPr>
          <p:cNvSpPr/>
          <p:nvPr/>
        </p:nvSpPr>
        <p:spPr>
          <a:xfrm>
            <a:off x="9277659" y="2941689"/>
            <a:ext cx="245807"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1</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7BA7A304-EC4C-435F-BDE9-5C1942610C95}"/>
              </a:ext>
            </a:extLst>
          </p:cNvPr>
          <p:cNvSpPr/>
          <p:nvPr/>
        </p:nvSpPr>
        <p:spPr>
          <a:xfrm>
            <a:off x="9241708" y="4224653"/>
            <a:ext cx="245807"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5</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4663323E-AF9A-43FD-84CA-EBDB2AF99A4A}"/>
              </a:ext>
            </a:extLst>
          </p:cNvPr>
          <p:cNvSpPr/>
          <p:nvPr/>
        </p:nvSpPr>
        <p:spPr>
          <a:xfrm>
            <a:off x="9244167" y="1650349"/>
            <a:ext cx="245807"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4</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6F0C99B-3A9C-4682-B3F4-16440553EBAD}"/>
              </a:ext>
            </a:extLst>
          </p:cNvPr>
          <p:cNvSpPr/>
          <p:nvPr/>
        </p:nvSpPr>
        <p:spPr>
          <a:xfrm>
            <a:off x="9266289" y="2283553"/>
            <a:ext cx="245807"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3</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9AC53AC0-5616-4E08-BA98-F4E3F2FC061E}"/>
              </a:ext>
            </a:extLst>
          </p:cNvPr>
          <p:cNvSpPr/>
          <p:nvPr/>
        </p:nvSpPr>
        <p:spPr>
          <a:xfrm>
            <a:off x="9241709" y="3621000"/>
            <a:ext cx="245807"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2</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7BA7A304-EC4C-435F-BDE9-5C1942610C95}"/>
              </a:ext>
            </a:extLst>
          </p:cNvPr>
          <p:cNvSpPr/>
          <p:nvPr/>
        </p:nvSpPr>
        <p:spPr>
          <a:xfrm>
            <a:off x="9258300" y="5520052"/>
            <a:ext cx="210166" cy="709298"/>
          </a:xfrm>
          <a:prstGeom prst="rect">
            <a:avLst/>
          </a:prstGeom>
          <a:noFill/>
        </p:spPr>
        <p:txBody>
          <a:bodyPr wrap="square" lIns="91440" tIns="45720" rIns="91440" bIns="45720">
            <a:spAutoFit/>
          </a:bodyPr>
          <a:lstStyle/>
          <a:p>
            <a:pPr algn="ctr"/>
            <a:r>
              <a:rPr lang="ar-BH" sz="4000" dirty="0">
                <a:ln w="0"/>
                <a:solidFill>
                  <a:srgbClr val="FF0000"/>
                </a:solidFill>
                <a:effectLst>
                  <a:outerShdw blurRad="38100" dist="19050" dir="2700000" algn="tl" rotWithShape="0">
                    <a:schemeClr val="dk1">
                      <a:alpha val="40000"/>
                    </a:schemeClr>
                  </a:outerShdw>
                </a:effectLst>
              </a:rPr>
              <a:t>6</a:t>
            </a:r>
            <a:endParaRPr lang="en-GB" sz="4000" b="0" cap="none" spc="0" dirty="0">
              <a:ln w="0"/>
              <a:solidFill>
                <a:srgbClr val="FF000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7BA7A304-EC4C-435F-BDE9-5C1942610C95}"/>
              </a:ext>
            </a:extLst>
          </p:cNvPr>
          <p:cNvSpPr/>
          <p:nvPr/>
        </p:nvSpPr>
        <p:spPr>
          <a:xfrm>
            <a:off x="8858250" y="4800600"/>
            <a:ext cx="1085850" cy="707886"/>
          </a:xfrm>
          <a:prstGeom prst="rect">
            <a:avLst/>
          </a:prstGeom>
          <a:noFill/>
        </p:spPr>
        <p:txBody>
          <a:bodyPr wrap="square" lIns="91440" tIns="45720" rIns="91440" bIns="45720">
            <a:spAutoFit/>
          </a:bodyPr>
          <a:lstStyle/>
          <a:p>
            <a:pPr algn="ctr"/>
            <a:r>
              <a:rPr lang="ar-BH" sz="4000" b="0" kern="1200" cap="none" spc="0" dirty="0">
                <a:ln w="0"/>
                <a:solidFill>
                  <a:srgbClr val="FF0000"/>
                </a:solidFill>
                <a:effectLst>
                  <a:outerShdw blurRad="38100" dist="19050" dir="2700000" algn="tl" rotWithShape="0">
                    <a:schemeClr val="dk1">
                      <a:alpha val="40000"/>
                    </a:schemeClr>
                  </a:outerShdw>
                </a:effectLst>
              </a:rPr>
              <a:t>7</a:t>
            </a:r>
            <a:endParaRPr lang="en-GB" sz="4000" b="0" cap="none" spc="0" dirty="0">
              <a:ln w="0"/>
              <a:solidFill>
                <a:srgbClr val="FF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0E29C0EC-11F1-48DC-A802-096E289469A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1834" b="95557" l="59849" r="95521"/>
                    </a14:imgEffect>
                  </a14:imgLayer>
                </a14:imgProps>
              </a:ext>
              <a:ext uri="{28A0092B-C50C-407E-A947-70E740481C1C}">
                <a14:useLocalDpi xmlns:a14="http://schemas.microsoft.com/office/drawing/2010/main" val="0"/>
              </a:ext>
            </a:extLst>
          </a:blip>
          <a:srcRect l="55426" t="57950" b="3070"/>
          <a:stretch/>
        </p:blipFill>
        <p:spPr>
          <a:xfrm>
            <a:off x="-362710" y="4623585"/>
            <a:ext cx="2342241" cy="2010272"/>
          </a:xfrm>
          <a:prstGeom prst="rect">
            <a:avLst/>
          </a:prstGeom>
        </p:spPr>
      </p:pic>
      <p:pic>
        <p:nvPicPr>
          <p:cNvPr id="4" name="AUDIO-2020-05-29-00-59-1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87" y="5924550"/>
            <a:ext cx="609600" cy="609600"/>
          </a:xfrm>
          <a:prstGeom prst="rect">
            <a:avLst/>
          </a:prstGeom>
        </p:spPr>
      </p:pic>
      <p:sp>
        <p:nvSpPr>
          <p:cNvPr id="17" name="Rectangle 16">
            <a:extLst>
              <a:ext uri="{FF2B5EF4-FFF2-40B4-BE49-F238E27FC236}">
                <a16:creationId xmlns:a16="http://schemas.microsoft.com/office/drawing/2014/main" id="{0C9A9A86-998E-4105-9DA0-4D4BDE425886}"/>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8" name="Group 17">
            <a:extLst>
              <a:ext uri="{FF2B5EF4-FFF2-40B4-BE49-F238E27FC236}">
                <a16:creationId xmlns:a16="http://schemas.microsoft.com/office/drawing/2014/main" id="{3C5438CB-18D6-404F-918E-57F5E585A9C0}"/>
              </a:ext>
            </a:extLst>
          </p:cNvPr>
          <p:cNvGrpSpPr/>
          <p:nvPr/>
        </p:nvGrpSpPr>
        <p:grpSpPr>
          <a:xfrm>
            <a:off x="-226321" y="697196"/>
            <a:ext cx="2205852" cy="1859304"/>
            <a:chOff x="25675" y="1743886"/>
            <a:chExt cx="2925727" cy="1477520"/>
          </a:xfrm>
        </p:grpSpPr>
        <p:sp>
          <p:nvSpPr>
            <p:cNvPr id="19" name="Flowchart: Punched Tape 18">
              <a:extLst>
                <a:ext uri="{FF2B5EF4-FFF2-40B4-BE49-F238E27FC236}">
                  <a16:creationId xmlns:a16="http://schemas.microsoft.com/office/drawing/2014/main" id="{CD49C010-9501-4AFF-81A2-A8A6C546EBCA}"/>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2</a:t>
              </a:r>
              <a:endParaRPr lang="en-GB" sz="3600" dirty="0"/>
            </a:p>
          </p:txBody>
        </p:sp>
        <p:pic>
          <p:nvPicPr>
            <p:cNvPr id="20" name="Picture 19">
              <a:extLst>
                <a:ext uri="{FF2B5EF4-FFF2-40B4-BE49-F238E27FC236}">
                  <a16:creationId xmlns:a16="http://schemas.microsoft.com/office/drawing/2014/main" id="{760E3435-A1A5-4617-BAC9-D08F23BBDF91}"/>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spTree>
    <p:extLst>
      <p:ext uri="{BB962C8B-B14F-4D97-AF65-F5344CB8AC3E}">
        <p14:creationId xmlns:p14="http://schemas.microsoft.com/office/powerpoint/2010/main" val="1158738112"/>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1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additive="base">
                                        <p:cTn id="90" dur="500" fill="hold"/>
                                        <p:tgtEl>
                                          <p:spTgt spid="9"/>
                                        </p:tgtEl>
                                        <p:attrNameLst>
                                          <p:attrName>ppt_x</p:attrName>
                                        </p:attrNameLst>
                                      </p:cBhvr>
                                      <p:tavLst>
                                        <p:tav tm="0">
                                          <p:val>
                                            <p:strVal val="#ppt_x"/>
                                          </p:val>
                                        </p:tav>
                                        <p:tav tm="100000">
                                          <p:val>
                                            <p:strVal val="#ppt_x"/>
                                          </p:val>
                                        </p:tav>
                                      </p:tavLst>
                                    </p:anim>
                                    <p:anim calcmode="lin" valueType="num">
                                      <p:cBhvr additive="base">
                                        <p:cTn id="9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ppt_x"/>
                                          </p:val>
                                        </p:tav>
                                        <p:tav tm="100000">
                                          <p:val>
                                            <p:strVal val="#ppt_x"/>
                                          </p:val>
                                        </p:tav>
                                      </p:tavLst>
                                    </p:anim>
                                    <p:anim calcmode="lin" valueType="num">
                                      <p:cBhvr additive="base">
                                        <p:cTn id="9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4"/>
                </p:tgtEl>
              </p:cMediaNode>
            </p:audio>
          </p:childTnLst>
        </p:cTn>
      </p:par>
    </p:tnLst>
    <p:bldLst>
      <p:bldP spid="2" grpId="0"/>
      <p:bldP spid="10" grpId="0"/>
      <p:bldP spid="12" grpId="0"/>
      <p:bldP spid="13" grpId="0"/>
      <p:bldP spid="14" grpId="0"/>
      <p:bldP spid="15"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287064" y="285964"/>
            <a:ext cx="448201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4000" b="1" dirty="0">
                <a:solidFill>
                  <a:srgbClr val="FF0000"/>
                </a:solidFill>
              </a:rPr>
              <a:t>أُجيبُ عَنِ الأَسْئِلَةِ الآتِيَةِ: </a:t>
            </a:r>
            <a:endParaRPr lang="en-US" sz="4000" b="1" dirty="0">
              <a:solidFill>
                <a:srgbClr val="FF0000"/>
              </a:solidFill>
            </a:endParaRPr>
          </a:p>
        </p:txBody>
      </p:sp>
      <p:sp>
        <p:nvSpPr>
          <p:cNvPr id="4" name="TextBox 3"/>
          <p:cNvSpPr txBox="1"/>
          <p:nvPr/>
        </p:nvSpPr>
        <p:spPr>
          <a:xfrm>
            <a:off x="1465595" y="1693534"/>
            <a:ext cx="10105072" cy="646331"/>
          </a:xfrm>
          <a:prstGeom prst="rect">
            <a:avLst/>
          </a:prstGeom>
          <a:noFill/>
        </p:spPr>
        <p:txBody>
          <a:bodyPr wrap="square" rtlCol="0">
            <a:spAutoFit/>
          </a:bodyPr>
          <a:lstStyle/>
          <a:p>
            <a:pPr algn="just" rtl="1"/>
            <a:r>
              <a:rPr lang="ar-BH" sz="3600" dirty="0">
                <a:solidFill>
                  <a:schemeClr val="accent1">
                    <a:lumMod val="50000"/>
                  </a:schemeClr>
                </a:solidFill>
              </a:rPr>
              <a:t>1- كَانَتْ هِنْدُ تَقومُ بِأَعْمالٍ تُثيرُ الْضَّحِكَ ، فَما هَذِهِ الأعْمَالُ؟</a:t>
            </a:r>
            <a:endParaRPr lang="en-US" sz="3600" dirty="0">
              <a:solidFill>
                <a:schemeClr val="accent1">
                  <a:lumMod val="50000"/>
                </a:schemeClr>
              </a:solidFill>
            </a:endParaRPr>
          </a:p>
        </p:txBody>
      </p:sp>
      <p:sp>
        <p:nvSpPr>
          <p:cNvPr id="7" name="TextBox 6">
            <a:extLst>
              <a:ext uri="{FF2B5EF4-FFF2-40B4-BE49-F238E27FC236}">
                <a16:creationId xmlns:a16="http://schemas.microsoft.com/office/drawing/2014/main" id="{724617B0-442D-4313-B0E0-3BDB4FFBC13B}"/>
              </a:ext>
            </a:extLst>
          </p:cNvPr>
          <p:cNvSpPr txBox="1"/>
          <p:nvPr/>
        </p:nvSpPr>
        <p:spPr>
          <a:xfrm>
            <a:off x="1465595" y="3873703"/>
            <a:ext cx="10105072" cy="646331"/>
          </a:xfrm>
          <a:prstGeom prst="rect">
            <a:avLst/>
          </a:prstGeom>
          <a:noFill/>
        </p:spPr>
        <p:txBody>
          <a:bodyPr wrap="square" rtlCol="0">
            <a:spAutoFit/>
          </a:bodyPr>
          <a:lstStyle/>
          <a:p>
            <a:pPr algn="just" rtl="1"/>
            <a:r>
              <a:rPr lang="ar-BH" sz="3600" dirty="0">
                <a:solidFill>
                  <a:schemeClr val="accent1">
                    <a:lumMod val="50000"/>
                  </a:schemeClr>
                </a:solidFill>
              </a:rPr>
              <a:t>2- لِماذا كانَتْ هِنْدُ تَقومُ بِهَذِهِ الأعْمَالِ؟</a:t>
            </a:r>
            <a:endParaRPr lang="en-US" sz="3600" dirty="0">
              <a:solidFill>
                <a:schemeClr val="accent1">
                  <a:lumMod val="50000"/>
                </a:schemeClr>
              </a:solidFill>
            </a:endParaRPr>
          </a:p>
        </p:txBody>
      </p:sp>
      <p:sp>
        <p:nvSpPr>
          <p:cNvPr id="10" name="TextBox 9">
            <a:extLst>
              <a:ext uri="{FF2B5EF4-FFF2-40B4-BE49-F238E27FC236}">
                <a16:creationId xmlns:a16="http://schemas.microsoft.com/office/drawing/2014/main" id="{06F83158-0BC4-4DD5-9CC8-66E7EDC900F8}"/>
              </a:ext>
            </a:extLst>
          </p:cNvPr>
          <p:cNvSpPr txBox="1"/>
          <p:nvPr/>
        </p:nvSpPr>
        <p:spPr>
          <a:xfrm>
            <a:off x="621333" y="2416726"/>
            <a:ext cx="10949334" cy="1200329"/>
          </a:xfrm>
          <a:prstGeom prst="rect">
            <a:avLst/>
          </a:prstGeom>
          <a:noFill/>
        </p:spPr>
        <p:txBody>
          <a:bodyPr wrap="square" rtlCol="0">
            <a:spAutoFit/>
          </a:bodyPr>
          <a:lstStyle/>
          <a:p>
            <a:pPr algn="just" rtl="1"/>
            <a:r>
              <a:rPr lang="ar-BH" sz="3600" dirty="0">
                <a:solidFill>
                  <a:schemeClr val="accent2">
                    <a:lumMod val="50000"/>
                  </a:schemeClr>
                </a:solidFill>
              </a:rPr>
              <a:t>كانَتْ تَلْبَسُ حِذاءَ أُمِّها ، وَتارَةً تَرْتَدي ثَوْبَ جَدَّتِها الْفَضْفاضَ ، وَ حينًا تُسْرِّحُ شَعْرَها مِثْلَ أُخْتِها .</a:t>
            </a:r>
            <a:endParaRPr lang="en-US" sz="3600" dirty="0">
              <a:solidFill>
                <a:schemeClr val="accent2">
                  <a:lumMod val="50000"/>
                </a:schemeClr>
              </a:solidFill>
            </a:endParaRPr>
          </a:p>
        </p:txBody>
      </p:sp>
      <p:sp>
        <p:nvSpPr>
          <p:cNvPr id="11" name="TextBox 10">
            <a:extLst>
              <a:ext uri="{FF2B5EF4-FFF2-40B4-BE49-F238E27FC236}">
                <a16:creationId xmlns:a16="http://schemas.microsoft.com/office/drawing/2014/main" id="{99FDBA19-14EA-427B-877A-4825ECBDBD0A}"/>
              </a:ext>
            </a:extLst>
          </p:cNvPr>
          <p:cNvSpPr txBox="1"/>
          <p:nvPr/>
        </p:nvSpPr>
        <p:spPr>
          <a:xfrm>
            <a:off x="621333" y="4586147"/>
            <a:ext cx="10949334" cy="646331"/>
          </a:xfrm>
          <a:prstGeom prst="rect">
            <a:avLst/>
          </a:prstGeom>
          <a:noFill/>
        </p:spPr>
        <p:txBody>
          <a:bodyPr wrap="square" rtlCol="0">
            <a:spAutoFit/>
          </a:bodyPr>
          <a:lstStyle/>
          <a:p>
            <a:pPr algn="just" rtl="1"/>
            <a:r>
              <a:rPr lang="ar-BH" sz="3600" dirty="0">
                <a:solidFill>
                  <a:schemeClr val="accent2">
                    <a:lumMod val="50000"/>
                  </a:schemeClr>
                </a:solidFill>
              </a:rPr>
              <a:t>لأَنَّها كانَتْ تَرْغَبُ في أَنْ تُصْبِحَ كَبيرَةً.</a:t>
            </a:r>
            <a:endParaRPr lang="en-US" sz="3600" dirty="0">
              <a:solidFill>
                <a:schemeClr val="accent2">
                  <a:lumMod val="50000"/>
                </a:schemeClr>
              </a:solidFill>
            </a:endParaRPr>
          </a:p>
        </p:txBody>
      </p:sp>
      <p:grpSp>
        <p:nvGrpSpPr>
          <p:cNvPr id="8" name="Group 7">
            <a:extLst>
              <a:ext uri="{FF2B5EF4-FFF2-40B4-BE49-F238E27FC236}">
                <a16:creationId xmlns:a16="http://schemas.microsoft.com/office/drawing/2014/main" id="{F39F11D5-E1AD-4B15-93E8-C7D6AFA3FA31}"/>
              </a:ext>
            </a:extLst>
          </p:cNvPr>
          <p:cNvGrpSpPr/>
          <p:nvPr/>
        </p:nvGrpSpPr>
        <p:grpSpPr>
          <a:xfrm>
            <a:off x="595984" y="3693916"/>
            <a:ext cx="1739222" cy="2745454"/>
            <a:chOff x="-77570" y="3883755"/>
            <a:chExt cx="1739222" cy="2745454"/>
          </a:xfrm>
        </p:grpSpPr>
        <p:pic>
          <p:nvPicPr>
            <p:cNvPr id="9" name="Picture 8">
              <a:extLst>
                <a:ext uri="{FF2B5EF4-FFF2-40B4-BE49-F238E27FC236}">
                  <a16:creationId xmlns:a16="http://schemas.microsoft.com/office/drawing/2014/main" id="{0E4E082B-48F3-4411-9E16-72016DFCA24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26" b="84630" l="10000" r="90000"/>
                      </a14:imgEffect>
                    </a14:imgLayer>
                  </a14:imgProps>
                </a:ext>
                <a:ext uri="{28A0092B-C50C-407E-A947-70E740481C1C}">
                  <a14:useLocalDpi xmlns:a14="http://schemas.microsoft.com/office/drawing/2010/main" val="0"/>
                </a:ext>
              </a:extLst>
            </a:blip>
            <a:srcRect b="14982"/>
            <a:stretch/>
          </p:blipFill>
          <p:spPr>
            <a:xfrm>
              <a:off x="-77570" y="3883755"/>
              <a:ext cx="1248559" cy="1146419"/>
            </a:xfrm>
            <a:prstGeom prst="rect">
              <a:avLst/>
            </a:prstGeom>
          </p:spPr>
        </p:pic>
        <p:pic>
          <p:nvPicPr>
            <p:cNvPr id="12" name="Picture 11">
              <a:extLst>
                <a:ext uri="{FF2B5EF4-FFF2-40B4-BE49-F238E27FC236}">
                  <a16:creationId xmlns:a16="http://schemas.microsoft.com/office/drawing/2014/main" id="{93EE5345-53AC-4A77-BB05-8684BDD724B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643" b="41640" l="7848" r="35593"/>
                      </a14:imgEffect>
                    </a14:imgLayer>
                  </a14:imgProps>
                </a:ext>
                <a:ext uri="{28A0092B-C50C-407E-A947-70E740481C1C}">
                  <a14:useLocalDpi xmlns:a14="http://schemas.microsoft.com/office/drawing/2010/main" val="0"/>
                </a:ext>
              </a:extLst>
            </a:blip>
            <a:srcRect l="8087" t="8486" r="64407" b="60248"/>
            <a:stretch/>
          </p:blipFill>
          <p:spPr>
            <a:xfrm>
              <a:off x="216310" y="4848068"/>
              <a:ext cx="1445342" cy="1612490"/>
            </a:xfrm>
            <a:prstGeom prst="rect">
              <a:avLst/>
            </a:prstGeom>
          </p:spPr>
        </p:pic>
        <p:pic>
          <p:nvPicPr>
            <p:cNvPr id="13" name="Picture 12">
              <a:extLst>
                <a:ext uri="{FF2B5EF4-FFF2-40B4-BE49-F238E27FC236}">
                  <a16:creationId xmlns:a16="http://schemas.microsoft.com/office/drawing/2014/main" id="{A954ADB4-3065-43A2-A382-D4470C8D4D2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591" b="38449" l="9037" r="16924"/>
                      </a14:imgEffect>
                    </a14:imgLayer>
                  </a14:imgProps>
                </a:ext>
                <a:ext uri="{28A0092B-C50C-407E-A947-70E740481C1C}">
                  <a14:useLocalDpi xmlns:a14="http://schemas.microsoft.com/office/drawing/2010/main" val="0"/>
                </a:ext>
              </a:extLst>
            </a:blip>
            <a:srcRect l="8087" t="8486" r="82087" b="60248"/>
            <a:stretch/>
          </p:blipFill>
          <p:spPr>
            <a:xfrm>
              <a:off x="216310" y="4861524"/>
              <a:ext cx="516330" cy="1767685"/>
            </a:xfrm>
            <a:prstGeom prst="rect">
              <a:avLst/>
            </a:prstGeom>
          </p:spPr>
        </p:pic>
      </p:grpSp>
      <p:sp>
        <p:nvSpPr>
          <p:cNvPr id="14" name="Rectangle 13">
            <a:extLst>
              <a:ext uri="{FF2B5EF4-FFF2-40B4-BE49-F238E27FC236}">
                <a16:creationId xmlns:a16="http://schemas.microsoft.com/office/drawing/2014/main" id="{5068FCF2-F230-4211-A4E7-168A0D635B7C}"/>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grpSp>
        <p:nvGrpSpPr>
          <p:cNvPr id="15" name="Group 14">
            <a:extLst>
              <a:ext uri="{FF2B5EF4-FFF2-40B4-BE49-F238E27FC236}">
                <a16:creationId xmlns:a16="http://schemas.microsoft.com/office/drawing/2014/main" id="{9DD86FCE-2AD0-4DFB-BD85-D68F02489060}"/>
              </a:ext>
            </a:extLst>
          </p:cNvPr>
          <p:cNvGrpSpPr/>
          <p:nvPr/>
        </p:nvGrpSpPr>
        <p:grpSpPr>
          <a:xfrm>
            <a:off x="-67783" y="763882"/>
            <a:ext cx="2205852" cy="1859304"/>
            <a:chOff x="25675" y="1743886"/>
            <a:chExt cx="2925727" cy="1477520"/>
          </a:xfrm>
        </p:grpSpPr>
        <p:sp>
          <p:nvSpPr>
            <p:cNvPr id="16" name="Flowchart: Punched Tape 15">
              <a:extLst>
                <a:ext uri="{FF2B5EF4-FFF2-40B4-BE49-F238E27FC236}">
                  <a16:creationId xmlns:a16="http://schemas.microsoft.com/office/drawing/2014/main" id="{6592C4E8-66CA-4B70-B6ED-4CEA4A4BE608}"/>
                </a:ext>
              </a:extLst>
            </p:cNvPr>
            <p:cNvSpPr/>
            <p:nvPr/>
          </p:nvSpPr>
          <p:spPr>
            <a:xfrm>
              <a:off x="633095" y="1743886"/>
              <a:ext cx="2318307" cy="1278194"/>
            </a:xfrm>
            <a:prstGeom prst="flowChartPunchedTape">
              <a:avLst/>
            </a:prstGeom>
            <a:solidFill>
              <a:srgbClr val="FF6699">
                <a:alpha val="4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t>تَدْريبُ 3</a:t>
              </a:r>
              <a:endParaRPr lang="en-GB" sz="3600" dirty="0"/>
            </a:p>
          </p:txBody>
        </p:sp>
        <p:pic>
          <p:nvPicPr>
            <p:cNvPr id="17" name="Picture 16">
              <a:extLst>
                <a:ext uri="{FF2B5EF4-FFF2-40B4-BE49-F238E27FC236}">
                  <a16:creationId xmlns:a16="http://schemas.microsoft.com/office/drawing/2014/main" id="{2B33D35F-B922-4531-A8B7-49ED6459896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72827" b="88273" l="53509" r="70251"/>
                      </a14:imgEffect>
                    </a14:imgLayer>
                  </a14:imgProps>
                </a:ext>
                <a:ext uri="{28A0092B-C50C-407E-A947-70E740481C1C}">
                  <a14:useLocalDpi xmlns:a14="http://schemas.microsoft.com/office/drawing/2010/main" val="0"/>
                </a:ext>
              </a:extLst>
            </a:blip>
            <a:srcRect l="52858" t="72129" r="29354" b="10043"/>
            <a:stretch/>
          </p:blipFill>
          <p:spPr>
            <a:xfrm flipH="1">
              <a:off x="25675" y="2047152"/>
              <a:ext cx="1471191" cy="1174254"/>
            </a:xfrm>
            <a:prstGeom prst="rect">
              <a:avLst/>
            </a:prstGeom>
          </p:spPr>
        </p:pic>
      </p:grpSp>
      <p:pic>
        <p:nvPicPr>
          <p:cNvPr id="6" name="AUDIO-2020-09-14-13-48-25">
            <a:hlinkClick r:id="" action="ppaction://media"/>
            <a:extLst>
              <a:ext uri="{FF2B5EF4-FFF2-40B4-BE49-F238E27FC236}">
                <a16:creationId xmlns:a16="http://schemas.microsoft.com/office/drawing/2014/main" id="{2D1A0ED6-B623-41D5-B34F-C9792EA3204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075" y="92075"/>
            <a:ext cx="609600" cy="609600"/>
          </a:xfrm>
          <a:prstGeom prst="rect">
            <a:avLst/>
          </a:prstGeom>
        </p:spPr>
      </p:pic>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6"/>
                </p:tgtEl>
              </p:cMediaNode>
            </p:audio>
          </p:childTnLst>
        </p:cTn>
      </p:par>
    </p:tnLst>
    <p:bldLst>
      <p:bldP spid="2" grpId="0" animBg="1"/>
      <p:bldP spid="4" grpId="0"/>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2D69C1-5543-410A-A855-D0E797C553B0}"/>
              </a:ext>
            </a:extLst>
          </p:cNvPr>
          <p:cNvSpPr txBox="1"/>
          <p:nvPr/>
        </p:nvSpPr>
        <p:spPr>
          <a:xfrm>
            <a:off x="1406194" y="1803479"/>
            <a:ext cx="10091319" cy="1200329"/>
          </a:xfrm>
          <a:prstGeom prst="rect">
            <a:avLst/>
          </a:prstGeom>
          <a:noFill/>
        </p:spPr>
        <p:txBody>
          <a:bodyPr wrap="square" rtlCol="0">
            <a:spAutoFit/>
          </a:bodyPr>
          <a:lstStyle/>
          <a:p>
            <a:pPr algn="just" rtl="1"/>
            <a:r>
              <a:rPr lang="ar-BH" sz="3600" dirty="0">
                <a:solidFill>
                  <a:schemeClr val="accent1">
                    <a:lumMod val="50000"/>
                  </a:schemeClr>
                </a:solidFill>
              </a:rPr>
              <a:t>3- ما الْعَمَلُ الّذي قامَتْ بِهِ هِنْدُ وَجَعَلَ الْجَميعَ يُدْرِكونَ أَنَّها كَبُرَتْ فعلاً؟</a:t>
            </a:r>
            <a:endParaRPr lang="en-US" sz="3600" dirty="0">
              <a:solidFill>
                <a:schemeClr val="accent1">
                  <a:lumMod val="50000"/>
                </a:schemeClr>
              </a:solidFill>
            </a:endParaRPr>
          </a:p>
        </p:txBody>
      </p:sp>
      <p:sp>
        <p:nvSpPr>
          <p:cNvPr id="12" name="TextBox 11">
            <a:extLst>
              <a:ext uri="{FF2B5EF4-FFF2-40B4-BE49-F238E27FC236}">
                <a16:creationId xmlns:a16="http://schemas.microsoft.com/office/drawing/2014/main" id="{65A6D744-0C90-43AC-A1A9-982ED082F0B3}"/>
              </a:ext>
            </a:extLst>
          </p:cNvPr>
          <p:cNvSpPr txBox="1"/>
          <p:nvPr/>
        </p:nvSpPr>
        <p:spPr>
          <a:xfrm>
            <a:off x="786109" y="2828284"/>
            <a:ext cx="10949334" cy="1200329"/>
          </a:xfrm>
          <a:prstGeom prst="rect">
            <a:avLst/>
          </a:prstGeom>
          <a:noFill/>
        </p:spPr>
        <p:txBody>
          <a:bodyPr wrap="square" rtlCol="0">
            <a:spAutoFit/>
          </a:bodyPr>
          <a:lstStyle/>
          <a:p>
            <a:pPr algn="just" rtl="1"/>
            <a:r>
              <a:rPr lang="ar-BH" sz="3600" dirty="0">
                <a:solidFill>
                  <a:schemeClr val="accent2">
                    <a:lumMod val="50000"/>
                  </a:schemeClr>
                </a:solidFill>
              </a:rPr>
              <a:t>دَخَلَتْ الْمَطْبَخَ وَنَظَّفَتْ أَوانيَ الطَّعامِ تَنْظيفًا جَيِّدًا وَجَفَّفَتْها ، نَظَّفَتْ هِنْدُ غُرْفَتَها وَرَتَّبَتْها وَساعَدَتْ أُمَّها على الْقِيامِ بِأَعْمالٍ أُخْرى .  </a:t>
            </a:r>
            <a:endParaRPr lang="en-US" sz="3600" dirty="0">
              <a:solidFill>
                <a:schemeClr val="accent2">
                  <a:lumMod val="50000"/>
                </a:schemeClr>
              </a:solidFill>
            </a:endParaRPr>
          </a:p>
        </p:txBody>
      </p:sp>
      <p:sp>
        <p:nvSpPr>
          <p:cNvPr id="13" name="TextBox 12">
            <a:extLst>
              <a:ext uri="{FF2B5EF4-FFF2-40B4-BE49-F238E27FC236}">
                <a16:creationId xmlns:a16="http://schemas.microsoft.com/office/drawing/2014/main" id="{2AB115BD-B8AF-46CA-8C1D-23F9134A25F1}"/>
              </a:ext>
            </a:extLst>
          </p:cNvPr>
          <p:cNvSpPr txBox="1"/>
          <p:nvPr/>
        </p:nvSpPr>
        <p:spPr>
          <a:xfrm>
            <a:off x="1465595" y="4219387"/>
            <a:ext cx="10105072" cy="646331"/>
          </a:xfrm>
          <a:prstGeom prst="rect">
            <a:avLst/>
          </a:prstGeom>
          <a:noFill/>
        </p:spPr>
        <p:txBody>
          <a:bodyPr wrap="square" rtlCol="0">
            <a:spAutoFit/>
          </a:bodyPr>
          <a:lstStyle/>
          <a:p>
            <a:pPr algn="just" rtl="1"/>
            <a:r>
              <a:rPr lang="ar-BH" sz="3600" dirty="0">
                <a:solidFill>
                  <a:schemeClr val="accent1">
                    <a:lumMod val="50000"/>
                  </a:schemeClr>
                </a:solidFill>
              </a:rPr>
              <a:t>4- بِماذا شَعَرَتْ هِنْدُ عِنْدَما أَدْرَكَتْ أَنَّها كَبُرَتْ فِعْلاً؟</a:t>
            </a:r>
            <a:endParaRPr lang="en-US" sz="3600" dirty="0">
              <a:solidFill>
                <a:schemeClr val="accent1">
                  <a:lumMod val="50000"/>
                </a:schemeClr>
              </a:solidFill>
            </a:endParaRPr>
          </a:p>
        </p:txBody>
      </p:sp>
      <p:sp>
        <p:nvSpPr>
          <p:cNvPr id="14" name="TextBox 13">
            <a:extLst>
              <a:ext uri="{FF2B5EF4-FFF2-40B4-BE49-F238E27FC236}">
                <a16:creationId xmlns:a16="http://schemas.microsoft.com/office/drawing/2014/main" id="{92F91755-D878-45BE-9F1B-07BB55F65024}"/>
              </a:ext>
            </a:extLst>
          </p:cNvPr>
          <p:cNvSpPr txBox="1"/>
          <p:nvPr/>
        </p:nvSpPr>
        <p:spPr>
          <a:xfrm>
            <a:off x="694487" y="4881147"/>
            <a:ext cx="10949334" cy="646331"/>
          </a:xfrm>
          <a:prstGeom prst="rect">
            <a:avLst/>
          </a:prstGeom>
          <a:noFill/>
        </p:spPr>
        <p:txBody>
          <a:bodyPr wrap="square" rtlCol="0">
            <a:spAutoFit/>
          </a:bodyPr>
          <a:lstStyle/>
          <a:p>
            <a:pPr algn="just" rtl="1"/>
            <a:r>
              <a:rPr lang="ar-BH" sz="3600" dirty="0">
                <a:solidFill>
                  <a:schemeClr val="accent2">
                    <a:lumMod val="50000"/>
                  </a:schemeClr>
                </a:solidFill>
              </a:rPr>
              <a:t>فَرِحَتْ هِنْدُ، عِنْدَما أَدْرَكَتْ أَنَّها كَبُرَتْ فِعْلاً. </a:t>
            </a:r>
            <a:endParaRPr lang="en-US" sz="3600" dirty="0">
              <a:solidFill>
                <a:schemeClr val="accent2">
                  <a:lumMod val="50000"/>
                </a:schemeClr>
              </a:solidFill>
            </a:endParaRPr>
          </a:p>
        </p:txBody>
      </p:sp>
      <p:grpSp>
        <p:nvGrpSpPr>
          <p:cNvPr id="7" name="Group 6">
            <a:extLst>
              <a:ext uri="{FF2B5EF4-FFF2-40B4-BE49-F238E27FC236}">
                <a16:creationId xmlns:a16="http://schemas.microsoft.com/office/drawing/2014/main" id="{F82FAB07-E1FA-487F-B1A4-C58DDCB2DB55}"/>
              </a:ext>
            </a:extLst>
          </p:cNvPr>
          <p:cNvGrpSpPr/>
          <p:nvPr/>
        </p:nvGrpSpPr>
        <p:grpSpPr>
          <a:xfrm>
            <a:off x="595984" y="3693916"/>
            <a:ext cx="1739222" cy="2745454"/>
            <a:chOff x="-77570" y="3883755"/>
            <a:chExt cx="1739222" cy="2745454"/>
          </a:xfrm>
        </p:grpSpPr>
        <p:pic>
          <p:nvPicPr>
            <p:cNvPr id="9" name="Picture 8">
              <a:extLst>
                <a:ext uri="{FF2B5EF4-FFF2-40B4-BE49-F238E27FC236}">
                  <a16:creationId xmlns:a16="http://schemas.microsoft.com/office/drawing/2014/main" id="{48E14BFD-1694-4358-B4F7-E9BC3642CEB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26" b="84630" l="10000" r="90000"/>
                      </a14:imgEffect>
                    </a14:imgLayer>
                  </a14:imgProps>
                </a:ext>
                <a:ext uri="{28A0092B-C50C-407E-A947-70E740481C1C}">
                  <a14:useLocalDpi xmlns:a14="http://schemas.microsoft.com/office/drawing/2010/main" val="0"/>
                </a:ext>
              </a:extLst>
            </a:blip>
            <a:srcRect b="14982"/>
            <a:stretch/>
          </p:blipFill>
          <p:spPr>
            <a:xfrm>
              <a:off x="-77570" y="3883755"/>
              <a:ext cx="1248559" cy="1146419"/>
            </a:xfrm>
            <a:prstGeom prst="rect">
              <a:avLst/>
            </a:prstGeom>
          </p:spPr>
        </p:pic>
        <p:pic>
          <p:nvPicPr>
            <p:cNvPr id="10" name="Picture 9">
              <a:extLst>
                <a:ext uri="{FF2B5EF4-FFF2-40B4-BE49-F238E27FC236}">
                  <a16:creationId xmlns:a16="http://schemas.microsoft.com/office/drawing/2014/main" id="{05D6FC71-44CE-43F9-B8F4-559AE69AEA9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643" b="41640" l="7848" r="35593"/>
                      </a14:imgEffect>
                    </a14:imgLayer>
                  </a14:imgProps>
                </a:ext>
                <a:ext uri="{28A0092B-C50C-407E-A947-70E740481C1C}">
                  <a14:useLocalDpi xmlns:a14="http://schemas.microsoft.com/office/drawing/2010/main" val="0"/>
                </a:ext>
              </a:extLst>
            </a:blip>
            <a:srcRect l="8087" t="8486" r="64407" b="60248"/>
            <a:stretch/>
          </p:blipFill>
          <p:spPr>
            <a:xfrm>
              <a:off x="216310" y="4848068"/>
              <a:ext cx="1445342" cy="1612490"/>
            </a:xfrm>
            <a:prstGeom prst="rect">
              <a:avLst/>
            </a:prstGeom>
          </p:spPr>
        </p:pic>
        <p:pic>
          <p:nvPicPr>
            <p:cNvPr id="11" name="Picture 10">
              <a:extLst>
                <a:ext uri="{FF2B5EF4-FFF2-40B4-BE49-F238E27FC236}">
                  <a16:creationId xmlns:a16="http://schemas.microsoft.com/office/drawing/2014/main" id="{ACBA51B7-40AE-4F40-99C9-D87FF6C88CE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591" b="38449" l="9037" r="16924"/>
                      </a14:imgEffect>
                    </a14:imgLayer>
                  </a14:imgProps>
                </a:ext>
                <a:ext uri="{28A0092B-C50C-407E-A947-70E740481C1C}">
                  <a14:useLocalDpi xmlns:a14="http://schemas.microsoft.com/office/drawing/2010/main" val="0"/>
                </a:ext>
              </a:extLst>
            </a:blip>
            <a:srcRect l="8087" t="8486" r="82087" b="60248"/>
            <a:stretch/>
          </p:blipFill>
          <p:spPr>
            <a:xfrm>
              <a:off x="216310" y="4861524"/>
              <a:ext cx="516330" cy="1767685"/>
            </a:xfrm>
            <a:prstGeom prst="rect">
              <a:avLst/>
            </a:prstGeom>
          </p:spPr>
        </p:pic>
      </p:grpSp>
      <p:sp>
        <p:nvSpPr>
          <p:cNvPr id="15" name="مربع نص 1"/>
          <p:cNvSpPr txBox="1"/>
          <p:nvPr/>
        </p:nvSpPr>
        <p:spPr>
          <a:xfrm>
            <a:off x="7061982" y="285964"/>
            <a:ext cx="47070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4000" b="1" dirty="0">
                <a:solidFill>
                  <a:srgbClr val="FF0000"/>
                </a:solidFill>
              </a:rPr>
              <a:t>أُجيبُ عَنِ الأَسْئِلَةِ الآتِيَةِ: </a:t>
            </a:r>
            <a:endParaRPr lang="en-US" sz="4000" b="1" dirty="0">
              <a:solidFill>
                <a:srgbClr val="FF0000"/>
              </a:solidFill>
            </a:endParaRPr>
          </a:p>
        </p:txBody>
      </p:sp>
      <p:sp>
        <p:nvSpPr>
          <p:cNvPr id="16" name="Rectangle 15">
            <a:extLst>
              <a:ext uri="{FF2B5EF4-FFF2-40B4-BE49-F238E27FC236}">
                <a16:creationId xmlns:a16="http://schemas.microsoft.com/office/drawing/2014/main" id="{DA745479-25DA-4F04-85AA-4BC01A0DC567}"/>
              </a:ext>
            </a:extLst>
          </p:cNvPr>
          <p:cNvSpPr/>
          <p:nvPr/>
        </p:nvSpPr>
        <p:spPr>
          <a:xfrm>
            <a:off x="158346" y="110508"/>
            <a:ext cx="3569592" cy="49236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tx1"/>
              </a:solidFill>
            </a:endParaRPr>
          </a:p>
          <a:p>
            <a:pPr algn="ctr"/>
            <a:endParaRPr lang="en-US" sz="2000" b="1" dirty="0">
              <a:solidFill>
                <a:schemeClr val="tx1"/>
              </a:solidFill>
            </a:endParaRPr>
          </a:p>
          <a:p>
            <a:pPr algn="ctr"/>
            <a:r>
              <a:rPr lang="ar-BH" sz="2000" b="1" dirty="0">
                <a:solidFill>
                  <a:schemeClr val="tx1"/>
                </a:solidFill>
              </a:rPr>
              <a:t>اللُّغَةُ الْعَرَبِيَّةُ – </a:t>
            </a:r>
            <a:r>
              <a:rPr lang="ar-BH" sz="2000" b="1" dirty="0">
                <a:solidFill>
                  <a:schemeClr val="tx1"/>
                </a:solidFill>
                <a:effectLst>
                  <a:outerShdw blurRad="38100" dist="38100" dir="2700000" algn="tl">
                    <a:srgbClr val="000000">
                      <a:alpha val="43137"/>
                    </a:srgbClr>
                  </a:outerShdw>
                </a:effectLst>
              </a:rPr>
              <a:t>كَيْفَ أَصْبَحَتْ هِنْدُ كَبيرَةً؟</a:t>
            </a:r>
            <a:endParaRPr lang="en-US" sz="2000" b="1" dirty="0">
              <a:solidFill>
                <a:schemeClr val="tx1"/>
              </a:solidFill>
              <a:effectLst>
                <a:outerShdw blurRad="38100" dist="38100" dir="2700000" algn="tl">
                  <a:srgbClr val="000000">
                    <a:alpha val="43137"/>
                  </a:srgbClr>
                </a:outerShdw>
              </a:effectLst>
            </a:endParaRPr>
          </a:p>
          <a:p>
            <a:pPr algn="ctr"/>
            <a:endParaRPr lang="en-US" sz="2000" b="1" dirty="0">
              <a:solidFill>
                <a:schemeClr val="tx1"/>
              </a:solidFill>
              <a:effectLst>
                <a:outerShdw blurRad="38100" dist="38100" dir="2700000" algn="tl">
                  <a:srgbClr val="000000">
                    <a:alpha val="43137"/>
                  </a:srgbClr>
                </a:outerShdw>
              </a:effectLst>
            </a:endParaRPr>
          </a:p>
          <a:p>
            <a:pPr algn="ctr"/>
            <a:endParaRPr lang="en-US" sz="2000" dirty="0">
              <a:solidFill>
                <a:schemeClr val="tx1"/>
              </a:solidFill>
            </a:endParaRPr>
          </a:p>
        </p:txBody>
      </p:sp>
      <p:pic>
        <p:nvPicPr>
          <p:cNvPr id="2" name="AUDIO-2020-09-14-13-48-25">
            <a:hlinkClick r:id="" action="ppaction://media"/>
            <a:extLst>
              <a:ext uri="{FF2B5EF4-FFF2-40B4-BE49-F238E27FC236}">
                <a16:creationId xmlns:a16="http://schemas.microsoft.com/office/drawing/2014/main" id="{869729A9-CB64-4022-9C75-4651738BBB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2075" y="92075"/>
            <a:ext cx="609600" cy="609600"/>
          </a:xfrm>
          <a:prstGeom prst="rect">
            <a:avLst/>
          </a:prstGeom>
        </p:spPr>
      </p:pic>
    </p:spTree>
    <p:extLst>
      <p:ext uri="{BB962C8B-B14F-4D97-AF65-F5344CB8AC3E}">
        <p14:creationId xmlns:p14="http://schemas.microsoft.com/office/powerpoint/2010/main" val="1349959141"/>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2"/>
                </p:tgtEl>
              </p:cMediaNode>
            </p:audio>
          </p:childTnLst>
        </p:cTn>
      </p:par>
    </p:tnLst>
    <p:bldLst>
      <p:bldP spid="8" grpId="0"/>
      <p:bldP spid="12" grpId="0"/>
      <p:bldP spid="13" grpId="0"/>
      <p:bldP spid="14" grpId="0"/>
      <p:bldP spid="15" grpId="0" animBg="1"/>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1_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8579</TotalTime>
  <Words>960</Words>
  <Application>Microsoft Office PowerPoint</Application>
  <PresentationFormat>Widescreen</PresentationFormat>
  <Paragraphs>235</Paragraphs>
  <Slides>21</Slides>
  <Notes>20</Notes>
  <HiddenSlides>0</HiddenSlides>
  <MMClips>20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Times New Roman</vt:lpstr>
      <vt:lpstr>Wingdings</vt:lpstr>
      <vt:lpstr>قالب الدروس</vt:lpstr>
      <vt:lpstr>1_قالب الدروس</vt:lpstr>
      <vt:lpstr>2_قالب الدروس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hamad 95</dc:creator>
  <cp:lastModifiedBy>Dell</cp:lastModifiedBy>
  <cp:revision>394</cp:revision>
  <dcterms:created xsi:type="dcterms:W3CDTF">2020-03-10T05:21:54Z</dcterms:created>
  <dcterms:modified xsi:type="dcterms:W3CDTF">2020-09-26T22:42:06Z</dcterms:modified>
</cp:coreProperties>
</file>