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20" r:id="rId2"/>
    <p:sldId id="408" r:id="rId3"/>
    <p:sldId id="418" r:id="rId4"/>
    <p:sldId id="405" r:id="rId5"/>
    <p:sldId id="419" r:id="rId6"/>
    <p:sldId id="406" r:id="rId7"/>
    <p:sldId id="420" r:id="rId8"/>
    <p:sldId id="410" r:id="rId9"/>
    <p:sldId id="421" r:id="rId10"/>
    <p:sldId id="413" r:id="rId11"/>
    <p:sldId id="422" r:id="rId12"/>
    <p:sldId id="412" r:id="rId13"/>
    <p:sldId id="423" r:id="rId14"/>
    <p:sldId id="407" r:id="rId15"/>
    <p:sldId id="424" r:id="rId16"/>
    <p:sldId id="414" r:id="rId17"/>
    <p:sldId id="425" r:id="rId18"/>
    <p:sldId id="411" r:id="rId19"/>
    <p:sldId id="426" r:id="rId20"/>
    <p:sldId id="417" r:id="rId21"/>
    <p:sldId id="427" r:id="rId22"/>
    <p:sldId id="415" r:id="rId23"/>
    <p:sldId id="428" r:id="rId24"/>
    <p:sldId id="416" r:id="rId25"/>
    <p:sldId id="409" r:id="rId26"/>
    <p:sldId id="429"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AF2F4D-F6AB-4B17-95F4-021D38D5C665}"/>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F1E0C1C-03C1-4AC6-9543-326971DAF192}"/>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defRPr>
            </a:lvl1pPr>
          </a:lstStyle>
          <a:p>
            <a:pPr>
              <a:defRPr/>
            </a:pPr>
            <a:fld id="{E7A7E3BE-80A1-46B5-BF22-A99B03E72672}" type="datetimeFigureOut">
              <a:rPr lang="en-US" altLang="en-US"/>
              <a:pPr>
                <a:defRPr/>
              </a:pPr>
              <a:t>10/23/2018</a:t>
            </a:fld>
            <a:endParaRPr lang="en-US" altLang="en-US" dirty="0"/>
          </a:p>
        </p:txBody>
      </p:sp>
      <p:sp>
        <p:nvSpPr>
          <p:cNvPr id="4" name="Footer Placeholder 3">
            <a:extLst>
              <a:ext uri="{FF2B5EF4-FFF2-40B4-BE49-F238E27FC236}">
                <a16:creationId xmlns:a16="http://schemas.microsoft.com/office/drawing/2014/main" id="{69098931-A035-46D5-A0DF-413626ADFB2E}"/>
              </a:ext>
            </a:extLst>
          </p:cNvPr>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B6F6ABAB-9446-490D-8338-B6370C5C7BFE}"/>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BADC328A-57CE-4CF2-9F14-B2CFF5479F9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4B563E-9301-4A92-B6C5-35C180E3B54C}"/>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EF0C031F-2726-4B8A-8A6D-D27B302A7C34}"/>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defRPr>
            </a:lvl1pPr>
          </a:lstStyle>
          <a:p>
            <a:pPr>
              <a:defRPr/>
            </a:pPr>
            <a:fld id="{6C954058-ABED-4CAC-A014-D5EA7AB11D4A}" type="datetimeFigureOut">
              <a:rPr lang="en-US" altLang="en-US"/>
              <a:pPr>
                <a:defRPr/>
              </a:pPr>
              <a:t>10/23/2018</a:t>
            </a:fld>
            <a:endParaRPr lang="en-US" altLang="en-US" dirty="0"/>
          </a:p>
        </p:txBody>
      </p:sp>
      <p:sp>
        <p:nvSpPr>
          <p:cNvPr id="4" name="Slide Image Placeholder 3">
            <a:extLst>
              <a:ext uri="{FF2B5EF4-FFF2-40B4-BE49-F238E27FC236}">
                <a16:creationId xmlns:a16="http://schemas.microsoft.com/office/drawing/2014/main" id="{77EBBAC3-3702-4562-B197-556F16E0FC85}"/>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35F0A0DD-B7A1-4526-AF32-DC26129F9687}"/>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854A851-BCE4-4FBD-A196-2F87D4EA9552}"/>
              </a:ext>
            </a:extLst>
          </p:cNvPr>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8E95A23-EF6D-4F62-8288-9D7C56024F6F}"/>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AB7E7597-71FD-40D1-BAA1-8288CF70CD60}"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3B13EB8-260E-4665-A756-84A2AAD43D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B931055-63B4-4DEC-8687-DD69FF56E2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41A34F72-3D74-48E3-8439-F46D10B34A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B9BD0E4-A224-4694-BCE1-63EA8B20F269}"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402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368422DA-76D1-41F0-A911-99E7257111F0}"/>
              </a:ext>
            </a:extLst>
          </p:cNvPr>
          <p:cNvSpPr>
            <a:spLocks noGrp="1"/>
          </p:cNvSpPr>
          <p:nvPr>
            <p:ph type="sldNum" sz="quarter" idx="10"/>
          </p:nvPr>
        </p:nvSpPr>
        <p:spPr/>
        <p:txBody>
          <a:bodyPr/>
          <a:lstStyle>
            <a:lvl1pPr>
              <a:defRPr/>
            </a:lvl1pPr>
          </a:lstStyle>
          <a:p>
            <a:fld id="{0946E2A6-1A5A-45A2-8FD5-B925B709EDE5}" type="slidenum">
              <a:rPr lang="en-US" altLang="en-US"/>
              <a:pPr/>
              <a:t>‹#›</a:t>
            </a:fld>
            <a:endParaRPr lang="en-US" altLang="en-US"/>
          </a:p>
        </p:txBody>
      </p:sp>
    </p:spTree>
    <p:extLst>
      <p:ext uri="{BB962C8B-B14F-4D97-AF65-F5344CB8AC3E}">
        <p14:creationId xmlns:p14="http://schemas.microsoft.com/office/powerpoint/2010/main" val="204349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21EFD495-87D0-4605-A223-36C3465801EF}"/>
              </a:ext>
            </a:extLst>
          </p:cNvPr>
          <p:cNvSpPr>
            <a:spLocks noGrp="1"/>
          </p:cNvSpPr>
          <p:nvPr>
            <p:ph type="sldNum" sz="quarter" idx="10"/>
          </p:nvPr>
        </p:nvSpPr>
        <p:spPr/>
        <p:txBody>
          <a:bodyPr/>
          <a:lstStyle>
            <a:lvl1pPr>
              <a:defRPr/>
            </a:lvl1pPr>
          </a:lstStyle>
          <a:p>
            <a:fld id="{46C1116A-F88B-4903-8C45-5D89D9F8F9D3}" type="slidenum">
              <a:rPr lang="en-US" altLang="en-US"/>
              <a:pPr/>
              <a:t>‹#›</a:t>
            </a:fld>
            <a:endParaRPr lang="en-US" altLang="en-US"/>
          </a:p>
        </p:txBody>
      </p:sp>
    </p:spTree>
    <p:extLst>
      <p:ext uri="{BB962C8B-B14F-4D97-AF65-F5344CB8AC3E}">
        <p14:creationId xmlns:p14="http://schemas.microsoft.com/office/powerpoint/2010/main" val="274597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CAACB21-9A4E-4E40-B891-C459DD0B509D}"/>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FF69BFF0-A00C-4F39-8378-349419686CA1}"/>
              </a:ext>
            </a:extLst>
          </p:cNvPr>
          <p:cNvSpPr>
            <a:spLocks noGrp="1"/>
          </p:cNvSpPr>
          <p:nvPr>
            <p:ph type="sldNum" sz="quarter" idx="10"/>
          </p:nvPr>
        </p:nvSpPr>
        <p:spPr/>
        <p:txBody>
          <a:bodyPr/>
          <a:lstStyle>
            <a:lvl1pPr>
              <a:defRPr/>
            </a:lvl1pPr>
          </a:lstStyle>
          <a:p>
            <a:fld id="{CE5495B0-77A2-4C59-90BA-2F37F154A27F}" type="slidenum">
              <a:rPr lang="en-US" altLang="en-US"/>
              <a:pPr/>
              <a:t>‹#›</a:t>
            </a:fld>
            <a:endParaRPr lang="en-US" altLang="en-US"/>
          </a:p>
        </p:txBody>
      </p:sp>
    </p:spTree>
    <p:extLst>
      <p:ext uri="{BB962C8B-B14F-4D97-AF65-F5344CB8AC3E}">
        <p14:creationId xmlns:p14="http://schemas.microsoft.com/office/powerpoint/2010/main" val="728327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A7C50F1-E933-4E72-8186-677CABCA94FF}"/>
              </a:ext>
            </a:extLst>
          </p:cNvPr>
          <p:cNvSpPr>
            <a:spLocks noGrp="1"/>
          </p:cNvSpPr>
          <p:nvPr>
            <p:ph type="sldNum" sz="quarter" idx="10"/>
          </p:nvPr>
        </p:nvSpPr>
        <p:spPr/>
        <p:txBody>
          <a:bodyPr/>
          <a:lstStyle>
            <a:lvl1pPr>
              <a:defRPr/>
            </a:lvl1pPr>
          </a:lstStyle>
          <a:p>
            <a:fld id="{D6B8FCEF-0BED-4F85-818A-1106FCD77826}" type="slidenum">
              <a:rPr lang="en-US" altLang="en-US"/>
              <a:pPr/>
              <a:t>‹#›</a:t>
            </a:fld>
            <a:endParaRPr lang="en-US" altLang="en-US"/>
          </a:p>
        </p:txBody>
      </p:sp>
    </p:spTree>
    <p:extLst>
      <p:ext uri="{BB962C8B-B14F-4D97-AF65-F5344CB8AC3E}">
        <p14:creationId xmlns:p14="http://schemas.microsoft.com/office/powerpoint/2010/main" val="178645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7C0FDC8-AA83-4764-9239-BD80526BFC1A}"/>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62112F1-6381-43AF-B7DE-05E3FE170E1F}"/>
              </a:ext>
            </a:extLst>
          </p:cNvPr>
          <p:cNvSpPr>
            <a:spLocks noGrp="1"/>
          </p:cNvSpPr>
          <p:nvPr>
            <p:ph type="sldNum" sz="quarter" idx="10"/>
          </p:nvPr>
        </p:nvSpPr>
        <p:spPr/>
        <p:txBody>
          <a:bodyPr/>
          <a:lstStyle>
            <a:lvl1pPr>
              <a:defRPr/>
            </a:lvl1pPr>
          </a:lstStyle>
          <a:p>
            <a:fld id="{467B9186-BEAE-47FD-B0D5-2F4C6229EE06}" type="slidenum">
              <a:rPr lang="en-US" altLang="en-US"/>
              <a:pPr/>
              <a:t>‹#›</a:t>
            </a:fld>
            <a:endParaRPr lang="en-US" altLang="en-US"/>
          </a:p>
        </p:txBody>
      </p:sp>
    </p:spTree>
    <p:extLst>
      <p:ext uri="{BB962C8B-B14F-4D97-AF65-F5344CB8AC3E}">
        <p14:creationId xmlns:p14="http://schemas.microsoft.com/office/powerpoint/2010/main" val="40877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1B91612-7A70-4ED7-BC08-ED6823C8D47F}"/>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2362200"/>
            <a:ext cx="8229600"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457200" y="1524000"/>
            <a:ext cx="8229600" cy="761999"/>
          </a:xfrm>
        </p:spPr>
        <p:txBody>
          <a:bodyPr>
            <a:normAutofit/>
          </a:bodyPr>
          <a:lstStyle>
            <a:lvl1pPr marL="1588" indent="-1588">
              <a:buNone/>
              <a:defRPr sz="2000"/>
            </a:lvl1pPr>
          </a:lstStyle>
          <a:p>
            <a:pPr lvl="0"/>
            <a:endParaRPr lang="en-US" dirty="0"/>
          </a:p>
        </p:txBody>
      </p:sp>
      <p:sp>
        <p:nvSpPr>
          <p:cNvPr id="6" name="Slide Number Placeholder 5">
            <a:extLst>
              <a:ext uri="{FF2B5EF4-FFF2-40B4-BE49-F238E27FC236}">
                <a16:creationId xmlns:a16="http://schemas.microsoft.com/office/drawing/2014/main" id="{8FA233C2-4AA4-49CA-BF8E-B9EC9D650135}"/>
              </a:ext>
            </a:extLst>
          </p:cNvPr>
          <p:cNvSpPr>
            <a:spLocks noGrp="1"/>
          </p:cNvSpPr>
          <p:nvPr>
            <p:ph type="sldNum" sz="quarter" idx="14"/>
          </p:nvPr>
        </p:nvSpPr>
        <p:spPr/>
        <p:txBody>
          <a:bodyPr/>
          <a:lstStyle>
            <a:lvl1pPr>
              <a:defRPr/>
            </a:lvl1pPr>
          </a:lstStyle>
          <a:p>
            <a:fld id="{95ABCF47-0A10-44B0-8009-CFA24EA3F51C}" type="slidenum">
              <a:rPr lang="en-US" altLang="en-US"/>
              <a:pPr/>
              <a:t>‹#›</a:t>
            </a:fld>
            <a:endParaRPr lang="en-US" altLang="en-US"/>
          </a:p>
        </p:txBody>
      </p:sp>
    </p:spTree>
    <p:extLst>
      <p:ext uri="{BB962C8B-B14F-4D97-AF65-F5344CB8AC3E}">
        <p14:creationId xmlns:p14="http://schemas.microsoft.com/office/powerpoint/2010/main" val="182141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4FA3295-775E-4D7F-90F6-35CE832077F8}"/>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211045FB-AEA1-4A5E-AE09-F9BFF857FF2F}"/>
              </a:ext>
            </a:extLst>
          </p:cNvPr>
          <p:cNvSpPr>
            <a:spLocks noGrp="1"/>
          </p:cNvSpPr>
          <p:nvPr>
            <p:ph type="sldNum" sz="quarter" idx="10"/>
          </p:nvPr>
        </p:nvSpPr>
        <p:spPr/>
        <p:txBody>
          <a:bodyPr/>
          <a:lstStyle>
            <a:lvl1pPr>
              <a:defRPr/>
            </a:lvl1pPr>
          </a:lstStyle>
          <a:p>
            <a:fld id="{313B972B-33E9-4411-A079-20C454F43C42}" type="slidenum">
              <a:rPr lang="en-US" altLang="en-US"/>
              <a:pPr/>
              <a:t>‹#›</a:t>
            </a:fld>
            <a:endParaRPr lang="en-US" altLang="en-US"/>
          </a:p>
        </p:txBody>
      </p:sp>
    </p:spTree>
    <p:extLst>
      <p:ext uri="{BB962C8B-B14F-4D97-AF65-F5344CB8AC3E}">
        <p14:creationId xmlns:p14="http://schemas.microsoft.com/office/powerpoint/2010/main" val="269834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69CB64A-E1C4-4D9F-B2BE-034AA84DD058}"/>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06D091BD-2CD8-42EF-9FB5-D371BEEED352}"/>
              </a:ext>
            </a:extLst>
          </p:cNvPr>
          <p:cNvSpPr>
            <a:spLocks noGrp="1"/>
          </p:cNvSpPr>
          <p:nvPr>
            <p:ph type="sldNum" sz="quarter" idx="10"/>
          </p:nvPr>
        </p:nvSpPr>
        <p:spPr/>
        <p:txBody>
          <a:bodyPr/>
          <a:lstStyle>
            <a:lvl1pPr>
              <a:defRPr/>
            </a:lvl1pPr>
          </a:lstStyle>
          <a:p>
            <a:fld id="{CA39A039-C216-40F3-A7E3-A67AE079A15B}" type="slidenum">
              <a:rPr lang="en-US" altLang="en-US"/>
              <a:pPr/>
              <a:t>‹#›</a:t>
            </a:fld>
            <a:endParaRPr lang="en-US" altLang="en-US"/>
          </a:p>
        </p:txBody>
      </p:sp>
    </p:spTree>
    <p:extLst>
      <p:ext uri="{BB962C8B-B14F-4D97-AF65-F5344CB8AC3E}">
        <p14:creationId xmlns:p14="http://schemas.microsoft.com/office/powerpoint/2010/main" val="98453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D42B13F-E590-4938-8C6F-ED6A768993B0}"/>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199" y="1447800"/>
            <a:ext cx="8242419" cy="727075"/>
          </a:xfrm>
        </p:spPr>
        <p:txBody>
          <a:bodyPr anchor="b">
            <a:noAutofit/>
          </a:bodyPr>
          <a:lstStyle>
            <a:lvl1pPr marL="0" indent="0">
              <a:buNone/>
              <a:defRPr lang="en-US" sz="200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a:extLst>
              <a:ext uri="{FF2B5EF4-FFF2-40B4-BE49-F238E27FC236}">
                <a16:creationId xmlns:a16="http://schemas.microsoft.com/office/drawing/2014/main" id="{A409697A-9E3F-49AF-ACAF-693C52A163CB}"/>
              </a:ext>
            </a:extLst>
          </p:cNvPr>
          <p:cNvSpPr>
            <a:spLocks noGrp="1"/>
          </p:cNvSpPr>
          <p:nvPr>
            <p:ph type="sldNum" sz="quarter" idx="10"/>
          </p:nvPr>
        </p:nvSpPr>
        <p:spPr/>
        <p:txBody>
          <a:bodyPr/>
          <a:lstStyle>
            <a:lvl1pPr>
              <a:defRPr/>
            </a:lvl1pPr>
          </a:lstStyle>
          <a:p>
            <a:fld id="{5FD9C429-D5DE-4EEE-9810-0AF99D1E0D31}" type="slidenum">
              <a:rPr lang="en-US" altLang="en-US"/>
              <a:pPr/>
              <a:t>‹#›</a:t>
            </a:fld>
            <a:endParaRPr lang="en-US" altLang="en-US"/>
          </a:p>
        </p:txBody>
      </p:sp>
    </p:spTree>
    <p:extLst>
      <p:ext uri="{BB962C8B-B14F-4D97-AF65-F5344CB8AC3E}">
        <p14:creationId xmlns:p14="http://schemas.microsoft.com/office/powerpoint/2010/main" val="158779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663B592-5524-4A04-A404-04B36EFE88B9}"/>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199" y="1447800"/>
            <a:ext cx="8242419" cy="727075"/>
          </a:xfrm>
        </p:spPr>
        <p:txBody>
          <a:bodyPr anchor="b">
            <a:noAutofit/>
          </a:bodyPr>
          <a:lstStyle>
            <a:lvl1pPr marL="0" indent="0">
              <a:buNone/>
              <a:defRPr lang="en-US" sz="200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a:extLst>
              <a:ext uri="{FF2B5EF4-FFF2-40B4-BE49-F238E27FC236}">
                <a16:creationId xmlns:a16="http://schemas.microsoft.com/office/drawing/2014/main" id="{1566827B-4ABB-4291-A0F6-6B79257A6149}"/>
              </a:ext>
            </a:extLst>
          </p:cNvPr>
          <p:cNvSpPr>
            <a:spLocks noGrp="1"/>
          </p:cNvSpPr>
          <p:nvPr>
            <p:ph type="sldNum" sz="quarter" idx="10"/>
          </p:nvPr>
        </p:nvSpPr>
        <p:spPr/>
        <p:txBody>
          <a:bodyPr/>
          <a:lstStyle>
            <a:lvl1pPr>
              <a:defRPr/>
            </a:lvl1pPr>
          </a:lstStyle>
          <a:p>
            <a:fld id="{07C5B0BA-5C06-4342-AFCF-32C5C3BA9061}" type="slidenum">
              <a:rPr lang="en-US" altLang="en-US"/>
              <a:pPr/>
              <a:t>‹#›</a:t>
            </a:fld>
            <a:endParaRPr lang="en-US" altLang="en-US"/>
          </a:p>
        </p:txBody>
      </p:sp>
    </p:spTree>
    <p:extLst>
      <p:ext uri="{BB962C8B-B14F-4D97-AF65-F5344CB8AC3E}">
        <p14:creationId xmlns:p14="http://schemas.microsoft.com/office/powerpoint/2010/main" val="403488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F7AE884-05AB-4B64-AECD-4D3389619339}"/>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3A595B96-48FE-4606-946E-27AC46F21BB8}"/>
              </a:ext>
            </a:extLst>
          </p:cNvPr>
          <p:cNvSpPr>
            <a:spLocks noGrp="1"/>
          </p:cNvSpPr>
          <p:nvPr>
            <p:ph type="sldNum" sz="quarter" idx="10"/>
          </p:nvPr>
        </p:nvSpPr>
        <p:spPr/>
        <p:txBody>
          <a:bodyPr/>
          <a:lstStyle>
            <a:lvl1pPr>
              <a:defRPr/>
            </a:lvl1pPr>
          </a:lstStyle>
          <a:p>
            <a:fld id="{BB987661-8F98-4647-8DE3-7A657267C548}" type="slidenum">
              <a:rPr lang="en-US" altLang="en-US"/>
              <a:pPr/>
              <a:t>‹#›</a:t>
            </a:fld>
            <a:endParaRPr lang="en-US" altLang="en-US"/>
          </a:p>
        </p:txBody>
      </p:sp>
    </p:spTree>
    <p:extLst>
      <p:ext uri="{BB962C8B-B14F-4D97-AF65-F5344CB8AC3E}">
        <p14:creationId xmlns:p14="http://schemas.microsoft.com/office/powerpoint/2010/main" val="361274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0F94B4D-93DE-4193-9C82-65F037DCCD7E}"/>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7F8A21AD-8E08-4042-8FC8-F81B14E130FE}"/>
              </a:ext>
            </a:extLst>
          </p:cNvPr>
          <p:cNvSpPr>
            <a:spLocks noGrp="1"/>
          </p:cNvSpPr>
          <p:nvPr>
            <p:ph type="sldNum" sz="quarter" idx="10"/>
          </p:nvPr>
        </p:nvSpPr>
        <p:spPr/>
        <p:txBody>
          <a:bodyPr/>
          <a:lstStyle>
            <a:lvl1pPr>
              <a:defRPr/>
            </a:lvl1pPr>
          </a:lstStyle>
          <a:p>
            <a:fld id="{773272FD-D795-4DE9-9671-96D1229FDAE6}" type="slidenum">
              <a:rPr lang="en-US" altLang="en-US"/>
              <a:pPr/>
              <a:t>‹#›</a:t>
            </a:fld>
            <a:endParaRPr lang="en-US" altLang="en-US"/>
          </a:p>
        </p:txBody>
      </p:sp>
    </p:spTree>
    <p:extLst>
      <p:ext uri="{BB962C8B-B14F-4D97-AF65-F5344CB8AC3E}">
        <p14:creationId xmlns:p14="http://schemas.microsoft.com/office/powerpoint/2010/main" val="385060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8C14C1-AD64-44E5-8791-E33AF5AE6EE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87B119A-40BE-42B6-911C-6969132B0ED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200BD337-21B7-4C65-A851-E9BB6ED586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b="1">
                <a:solidFill>
                  <a:srgbClr val="558ED5"/>
                </a:solidFill>
              </a:defRPr>
            </a:lvl1pPr>
          </a:lstStyle>
          <a:p>
            <a:fld id="{FEC17E68-EDAA-4864-AC2B-441567E76047}" type="slidenum">
              <a:rPr lang="en-US" altLang="en-US"/>
              <a:pPr/>
              <a:t>‹#›</a:t>
            </a:fld>
            <a:endParaRPr lang="en-US" altLang="en-US"/>
          </a:p>
        </p:txBody>
      </p:sp>
      <p:cxnSp>
        <p:nvCxnSpPr>
          <p:cNvPr id="7" name="Straight Connector 6">
            <a:extLst>
              <a:ext uri="{FF2B5EF4-FFF2-40B4-BE49-F238E27FC236}">
                <a16:creationId xmlns:a16="http://schemas.microsoft.com/office/drawing/2014/main" id="{F9C66B01-936E-421D-8BE9-0D91D0ACCED8}"/>
              </a:ext>
            </a:extLst>
          </p:cNvPr>
          <p:cNvCxnSpPr/>
          <p:nvPr userDrawn="1"/>
        </p:nvCxnSpPr>
        <p:spPr>
          <a:xfrm>
            <a:off x="457200" y="228600"/>
            <a:ext cx="8229600" cy="0"/>
          </a:xfrm>
          <a:prstGeom prst="line">
            <a:avLst/>
          </a:prstGeom>
          <a:ln w="1016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1E3605-67E7-4890-B703-8491F6FBE713}"/>
              </a:ext>
            </a:extLst>
          </p:cNvPr>
          <p:cNvCxnSpPr/>
          <p:nvPr userDrawn="1"/>
        </p:nvCxnSpPr>
        <p:spPr>
          <a:xfrm>
            <a:off x="481013" y="6332538"/>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41" r:id="rId10"/>
    <p:sldLayoutId id="2147484342" r:id="rId11"/>
    <p:sldLayoutId id="2147484353" r:id="rId12"/>
    <p:sldLayoutId id="2147484343" r:id="rId13"/>
  </p:sldLayoutIdLst>
  <p:hf sldNum="0" hdr="0" dt="0"/>
  <p:txStyles>
    <p:titleStyle>
      <a:lvl1pPr algn="ctr" rtl="0" eaLnBrk="0" fontAlgn="base" hangingPunct="0">
        <a:spcBef>
          <a:spcPct val="0"/>
        </a:spcBef>
        <a:spcAft>
          <a:spcPct val="0"/>
        </a:spcAft>
        <a:defRPr sz="4400" b="1" kern="1200">
          <a:solidFill>
            <a:srgbClr val="558ED5"/>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b="1">
          <a:solidFill>
            <a:srgbClr val="558ED5"/>
          </a:solidFill>
          <a:latin typeface="Arial" charset="0"/>
          <a:cs typeface="Arial" charset="0"/>
        </a:defRPr>
      </a:lvl6pPr>
      <a:lvl7pPr marL="914400" algn="ctr" rtl="0" fontAlgn="base">
        <a:spcBef>
          <a:spcPct val="0"/>
        </a:spcBef>
        <a:spcAft>
          <a:spcPct val="0"/>
        </a:spcAft>
        <a:defRPr sz="4400" b="1">
          <a:solidFill>
            <a:srgbClr val="558ED5"/>
          </a:solidFill>
          <a:latin typeface="Arial" charset="0"/>
          <a:cs typeface="Arial" charset="0"/>
        </a:defRPr>
      </a:lvl7pPr>
      <a:lvl8pPr marL="1371600" algn="ctr" rtl="0" fontAlgn="base">
        <a:spcBef>
          <a:spcPct val="0"/>
        </a:spcBef>
        <a:spcAft>
          <a:spcPct val="0"/>
        </a:spcAft>
        <a:defRPr sz="4400" b="1">
          <a:solidFill>
            <a:srgbClr val="558ED5"/>
          </a:solidFill>
          <a:latin typeface="Arial" charset="0"/>
          <a:cs typeface="Arial" charset="0"/>
        </a:defRPr>
      </a:lvl8pPr>
      <a:lvl9pPr marL="1828800" algn="ctr" rtl="0" fontAlgn="base">
        <a:spcBef>
          <a:spcPct val="0"/>
        </a:spcBef>
        <a:spcAft>
          <a:spcPct val="0"/>
        </a:spcAft>
        <a:defRPr sz="4400" b="1">
          <a:solidFill>
            <a:srgbClr val="558ED5"/>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
        <a:defRPr sz="24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Clr>
          <a:srgbClr val="558ED5"/>
        </a:buClr>
        <a:buFont typeface="Wingdings 2" panose="05020102010507070707" pitchFamily="18" charset="2"/>
        <a:buChar char=""/>
        <a:defRPr sz="20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B050694-7E9D-4958-962D-37A6894C19C8}"/>
              </a:ext>
            </a:extLst>
          </p:cNvPr>
          <p:cNvSpPr>
            <a:spLocks noGrp="1"/>
          </p:cNvSpPr>
          <p:nvPr>
            <p:ph type="ctrTitle"/>
          </p:nvPr>
        </p:nvSpPr>
        <p:spPr/>
        <p:txBody>
          <a:bodyPr/>
          <a:lstStyle/>
          <a:p>
            <a:r>
              <a:rPr lang="en-US" altLang="en-US"/>
              <a:t>Introduction to Computers and Information Technology</a:t>
            </a:r>
          </a:p>
        </p:txBody>
      </p:sp>
      <p:sp>
        <p:nvSpPr>
          <p:cNvPr id="3" name="Subtitle 2">
            <a:extLst>
              <a:ext uri="{FF2B5EF4-FFF2-40B4-BE49-F238E27FC236}">
                <a16:creationId xmlns:a16="http://schemas.microsoft.com/office/drawing/2014/main" id="{AA84956A-F356-4BC2-A0BC-23C2C4292001}"/>
              </a:ext>
            </a:extLst>
          </p:cNvPr>
          <p:cNvSpPr>
            <a:spLocks noGrp="1"/>
          </p:cNvSpPr>
          <p:nvPr>
            <p:ph type="subTitle" idx="1"/>
          </p:nvPr>
        </p:nvSpPr>
        <p:spPr>
          <a:xfrm>
            <a:off x="685800" y="3886200"/>
            <a:ext cx="7772400" cy="1752600"/>
          </a:xfrm>
        </p:spPr>
        <p:txBody>
          <a:bodyPr/>
          <a:lstStyle/>
          <a:p>
            <a:pPr>
              <a:defRPr/>
            </a:pPr>
            <a:r>
              <a:rPr lang="en-US" dirty="0"/>
              <a:t>Chapter 10: Understanding Applications</a:t>
            </a:r>
          </a:p>
        </p:txBody>
      </p:sp>
      <p:pic>
        <p:nvPicPr>
          <p:cNvPr id="12292" name="Picture 4" descr="C:\Users\chwhitec\Desktop\Capture 5.PNG">
            <a:extLst>
              <a:ext uri="{FF2B5EF4-FFF2-40B4-BE49-F238E27FC236}">
                <a16:creationId xmlns:a16="http://schemas.microsoft.com/office/drawing/2014/main" id="{357E2D77-D2E8-4104-8A72-5E8A60A7ED0E}"/>
              </a:ext>
            </a:extLst>
          </p:cNvPr>
          <p:cNvPicPr>
            <a:picLocks noChangeAspect="1" noChangeArrowheads="1"/>
          </p:cNvPicPr>
          <p:nvPr/>
        </p:nvPicPr>
        <p:blipFill>
          <a:blip r:embed="rId2"/>
          <a:srcRect/>
          <a:stretch>
            <a:fillRect/>
          </a:stretch>
        </p:blipFill>
        <p:spPr bwMode="auto">
          <a:xfrm>
            <a:off x="3429000" y="4419600"/>
            <a:ext cx="2286000" cy="1752600"/>
          </a:xfrm>
          <a:prstGeom prst="rect">
            <a:avLst/>
          </a:prstGeom>
          <a:noFill/>
          <a:ln>
            <a:noFill/>
          </a:ln>
          <a:effectLst>
            <a:outerShdw blurRad="190500" algn="tl" rotWithShape="0">
              <a:srgbClr val="808080">
                <a:alpha val="70000"/>
              </a:srgbClr>
            </a:outerShdw>
          </a:effectLs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9C967B4-CBC9-46D0-8E56-08F5CEBEFDC5}"/>
              </a:ext>
            </a:extLst>
          </p:cNvPr>
          <p:cNvSpPr>
            <a:spLocks noGrp="1"/>
          </p:cNvSpPr>
          <p:nvPr>
            <p:ph type="title"/>
          </p:nvPr>
        </p:nvSpPr>
        <p:spPr/>
        <p:txBody>
          <a:bodyPr/>
          <a:lstStyle/>
          <a:p>
            <a:r>
              <a:rPr lang="en-US" altLang="en-US" dirty="0"/>
              <a:t>Versions of Software</a:t>
            </a:r>
          </a:p>
        </p:txBody>
      </p:sp>
      <p:sp>
        <p:nvSpPr>
          <p:cNvPr id="17411" name="Content Placeholder 2">
            <a:extLst>
              <a:ext uri="{FF2B5EF4-FFF2-40B4-BE49-F238E27FC236}">
                <a16:creationId xmlns:a16="http://schemas.microsoft.com/office/drawing/2014/main" id="{DA994E1C-9F5F-4088-8873-FCF262D75ABC}"/>
              </a:ext>
            </a:extLst>
          </p:cNvPr>
          <p:cNvSpPr>
            <a:spLocks noGrp="1"/>
          </p:cNvSpPr>
          <p:nvPr>
            <p:ph idx="1"/>
          </p:nvPr>
        </p:nvSpPr>
        <p:spPr/>
        <p:txBody>
          <a:bodyPr/>
          <a:lstStyle/>
          <a:p>
            <a:r>
              <a:rPr lang="en-US" altLang="en-US" dirty="0"/>
              <a:t>Successful software can lead to multiple </a:t>
            </a:r>
            <a:r>
              <a:rPr lang="en-US" altLang="en-US" b="1" dirty="0">
                <a:solidFill>
                  <a:srgbClr val="FF0000"/>
                </a:solidFill>
              </a:rPr>
              <a:t>versions</a:t>
            </a:r>
            <a:r>
              <a:rPr lang="en-US" altLang="en-US" dirty="0"/>
              <a:t>, or releases.</a:t>
            </a:r>
          </a:p>
          <a:p>
            <a:pPr lvl="1"/>
            <a:r>
              <a:rPr lang="en-US" altLang="en-US" dirty="0">
                <a:ea typeface="Arial" panose="020B0604020202020204" pitchFamily="34" charset="0"/>
              </a:rPr>
              <a:t>Smaller numbers such as 1.2 or 1.2a indicate a </a:t>
            </a:r>
            <a:r>
              <a:rPr lang="en-US" altLang="en-US" b="1" dirty="0">
                <a:solidFill>
                  <a:srgbClr val="FF0000"/>
                </a:solidFill>
                <a:ea typeface="Arial" panose="020B0604020202020204" pitchFamily="34" charset="0"/>
              </a:rPr>
              <a:t>maintenance release</a:t>
            </a:r>
            <a:r>
              <a:rPr lang="en-US" altLang="en-US" dirty="0">
                <a:ea typeface="Arial" panose="020B0604020202020204" pitchFamily="34" charset="0"/>
              </a:rPr>
              <a:t>—a minor revision to correct errors or add minor features. </a:t>
            </a:r>
          </a:p>
        </p:txBody>
      </p:sp>
      <p:pic>
        <p:nvPicPr>
          <p:cNvPr id="17412" name="Picture 3">
            <a:extLst>
              <a:ext uri="{FF2B5EF4-FFF2-40B4-BE49-F238E27FC236}">
                <a16:creationId xmlns:a16="http://schemas.microsoft.com/office/drawing/2014/main" id="{F6B3DF08-FB52-499E-A893-E9B2D37E35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6436" y="3124200"/>
            <a:ext cx="4447963" cy="315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4DA0-D8D5-4AE4-821B-7FFFA4EF9545}"/>
              </a:ext>
            </a:extLst>
          </p:cNvPr>
          <p:cNvSpPr>
            <a:spLocks noGrp="1"/>
          </p:cNvSpPr>
          <p:nvPr>
            <p:ph type="title"/>
          </p:nvPr>
        </p:nvSpPr>
        <p:spPr/>
        <p:txBody>
          <a:bodyPr/>
          <a:lstStyle/>
          <a:p>
            <a:r>
              <a:rPr lang="ar-SA" dirty="0"/>
              <a:t>إصدارات البرامج</a:t>
            </a:r>
          </a:p>
        </p:txBody>
      </p:sp>
      <p:sp>
        <p:nvSpPr>
          <p:cNvPr id="3" name="Content Placeholder 2">
            <a:extLst>
              <a:ext uri="{FF2B5EF4-FFF2-40B4-BE49-F238E27FC236}">
                <a16:creationId xmlns:a16="http://schemas.microsoft.com/office/drawing/2014/main" id="{F5ABCE30-7D77-4B12-9C8D-F3667F793081}"/>
              </a:ext>
            </a:extLst>
          </p:cNvPr>
          <p:cNvSpPr>
            <a:spLocks noGrp="1"/>
          </p:cNvSpPr>
          <p:nvPr>
            <p:ph idx="1"/>
          </p:nvPr>
        </p:nvSpPr>
        <p:spPr/>
        <p:txBody>
          <a:bodyPr/>
          <a:lstStyle/>
          <a:p>
            <a:pPr marL="0" indent="0" algn="r">
              <a:buNone/>
            </a:pPr>
            <a:r>
              <a:rPr lang="ar-SA" dirty="0"/>
              <a:t>يمكن أن تؤدي البرامج الناجحة إلى </a:t>
            </a:r>
            <a:r>
              <a:rPr lang="ar-SA" dirty="0">
                <a:solidFill>
                  <a:srgbClr val="FF0000"/>
                </a:solidFill>
              </a:rPr>
              <a:t>إصدارات</a:t>
            </a:r>
            <a:r>
              <a:rPr lang="ar-SA" dirty="0"/>
              <a:t> متعددة أو اذونات بالنشر </a:t>
            </a:r>
            <a:endParaRPr lang="en-US" dirty="0"/>
          </a:p>
          <a:p>
            <a:pPr marL="0" indent="0" algn="r">
              <a:buNone/>
            </a:pPr>
            <a:r>
              <a:rPr lang="en-US" dirty="0"/>
              <a:t>   a</a:t>
            </a:r>
            <a:r>
              <a:rPr lang="ar-SA" dirty="0"/>
              <a:t>تشير الأرقام الصغيرة مثل 1.2 أو 1.2</a:t>
            </a:r>
          </a:p>
        </p:txBody>
      </p:sp>
      <p:pic>
        <p:nvPicPr>
          <p:cNvPr id="6" name="Picture 3">
            <a:extLst>
              <a:ext uri="{FF2B5EF4-FFF2-40B4-BE49-F238E27FC236}">
                <a16:creationId xmlns:a16="http://schemas.microsoft.com/office/drawing/2014/main" id="{DC73137D-6D4B-43D6-928F-576820E951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75907"/>
            <a:ext cx="3808828" cy="270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072A041-4BFA-4626-83DC-5C6E096F40A4}"/>
              </a:ext>
            </a:extLst>
          </p:cNvPr>
          <p:cNvSpPr txBox="1"/>
          <p:nvPr/>
        </p:nvSpPr>
        <p:spPr>
          <a:xfrm>
            <a:off x="990600" y="2040790"/>
            <a:ext cx="8001000" cy="830997"/>
          </a:xfrm>
          <a:prstGeom prst="rect">
            <a:avLst/>
          </a:prstGeom>
          <a:noFill/>
        </p:spPr>
        <p:txBody>
          <a:bodyPr wrap="square" rtlCol="1">
            <a:spAutoFit/>
          </a:bodyPr>
          <a:lstStyle/>
          <a:p>
            <a:r>
              <a:rPr lang="ar-SA" sz="2400" dirty="0">
                <a:latin typeface="Abadi" panose="020B0604020202020204" pitchFamily="34" charset="0"/>
              </a:rPr>
              <a:t>إلى </a:t>
            </a:r>
            <a:r>
              <a:rPr lang="ar-SA" sz="2400" dirty="0">
                <a:solidFill>
                  <a:srgbClr val="FF0000"/>
                </a:solidFill>
                <a:latin typeface="Abadi" panose="020B0604020202020204" pitchFamily="34" charset="0"/>
              </a:rPr>
              <a:t>إصدار صيانة </a:t>
            </a:r>
            <a:r>
              <a:rPr lang="ar-SA" sz="2400" dirty="0">
                <a:latin typeface="Abadi" panose="020B0604020202020204" pitchFamily="34" charset="0"/>
              </a:rPr>
              <a:t>- مراجعة بسيطة </a:t>
            </a:r>
          </a:p>
          <a:p>
            <a:pPr algn="r"/>
            <a:r>
              <a:rPr lang="ar-SA" sz="2400" dirty="0">
                <a:latin typeface="Abadi" panose="020B0604020202020204" pitchFamily="34" charset="0"/>
              </a:rPr>
              <a:t>    لتصحيح الأخطاء أو إضافة ميزات ثانوية</a:t>
            </a:r>
          </a:p>
        </p:txBody>
      </p:sp>
    </p:spTree>
    <p:extLst>
      <p:ext uri="{BB962C8B-B14F-4D97-AF65-F5344CB8AC3E}">
        <p14:creationId xmlns:p14="http://schemas.microsoft.com/office/powerpoint/2010/main" val="78643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C0E1937-BA03-4A88-B4D1-58B43DE87E39}"/>
              </a:ext>
            </a:extLst>
          </p:cNvPr>
          <p:cNvSpPr>
            <a:spLocks noGrp="1"/>
          </p:cNvSpPr>
          <p:nvPr>
            <p:ph type="title"/>
          </p:nvPr>
        </p:nvSpPr>
        <p:spPr/>
        <p:txBody>
          <a:bodyPr/>
          <a:lstStyle/>
          <a:p>
            <a:r>
              <a:rPr lang="en-US" altLang="en-US" dirty="0"/>
              <a:t>Software Registration</a:t>
            </a:r>
          </a:p>
        </p:txBody>
      </p:sp>
      <p:sp>
        <p:nvSpPr>
          <p:cNvPr id="18435" name="Content Placeholder 2">
            <a:extLst>
              <a:ext uri="{FF2B5EF4-FFF2-40B4-BE49-F238E27FC236}">
                <a16:creationId xmlns:a16="http://schemas.microsoft.com/office/drawing/2014/main" id="{1F69662E-8C33-4EDC-8A9B-922D43AF72A6}"/>
              </a:ext>
            </a:extLst>
          </p:cNvPr>
          <p:cNvSpPr>
            <a:spLocks noGrp="1"/>
          </p:cNvSpPr>
          <p:nvPr>
            <p:ph idx="1"/>
          </p:nvPr>
        </p:nvSpPr>
        <p:spPr/>
        <p:txBody>
          <a:bodyPr/>
          <a:lstStyle/>
          <a:p>
            <a:r>
              <a:rPr lang="en-US" altLang="en-US" dirty="0"/>
              <a:t>When you install software, you are typically asked to register as the legal owner of your copy. </a:t>
            </a:r>
            <a:br>
              <a:rPr lang="en-US" altLang="en-US" dirty="0"/>
            </a:br>
            <a:endParaRPr lang="en-US" altLang="en-US" dirty="0"/>
          </a:p>
          <a:p>
            <a:r>
              <a:rPr lang="en-US" altLang="en-US" dirty="0"/>
              <a:t>To activate a software program, you usually enter a license number, called a </a:t>
            </a:r>
            <a:r>
              <a:rPr lang="en-US" altLang="en-US" b="1" dirty="0">
                <a:solidFill>
                  <a:srgbClr val="FF0000"/>
                </a:solidFill>
              </a:rPr>
              <a:t>product key </a:t>
            </a:r>
            <a:r>
              <a:rPr lang="en-US" altLang="en-US" dirty="0"/>
              <a:t>or product code, and agree to an End User License Agreement (EULA).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2321-D145-4DB4-8A90-F04FC3DBCE5B}"/>
              </a:ext>
            </a:extLst>
          </p:cNvPr>
          <p:cNvSpPr>
            <a:spLocks noGrp="1"/>
          </p:cNvSpPr>
          <p:nvPr>
            <p:ph type="title"/>
          </p:nvPr>
        </p:nvSpPr>
        <p:spPr/>
        <p:txBody>
          <a:bodyPr/>
          <a:lstStyle/>
          <a:p>
            <a:r>
              <a:rPr lang="ar-SA" dirty="0"/>
              <a:t>تسجيل البرمجيات</a:t>
            </a:r>
          </a:p>
        </p:txBody>
      </p:sp>
      <p:sp>
        <p:nvSpPr>
          <p:cNvPr id="3" name="Content Placeholder 2">
            <a:extLst>
              <a:ext uri="{FF2B5EF4-FFF2-40B4-BE49-F238E27FC236}">
                <a16:creationId xmlns:a16="http://schemas.microsoft.com/office/drawing/2014/main" id="{EAA12264-808E-449C-A5C1-A41A2AB61FD8}"/>
              </a:ext>
            </a:extLst>
          </p:cNvPr>
          <p:cNvSpPr>
            <a:spLocks noGrp="1"/>
          </p:cNvSpPr>
          <p:nvPr>
            <p:ph idx="1"/>
          </p:nvPr>
        </p:nvSpPr>
        <p:spPr/>
        <p:txBody>
          <a:bodyPr/>
          <a:lstStyle/>
          <a:p>
            <a:pPr algn="r" rtl="1"/>
            <a:r>
              <a:rPr lang="ar-SA" dirty="0"/>
              <a:t>عند تثبيت البرنامج ، يُطلب منك عادةً التسجيل كمالك قانوني لنسختك.</a:t>
            </a:r>
          </a:p>
          <a:p>
            <a:pPr algn="r" rtl="1"/>
            <a:r>
              <a:rPr lang="ar-SA" dirty="0"/>
              <a:t>لتنشيط برنامج ، عادة ما تقوم بإدخال رقم ترخيص ، يسمى </a:t>
            </a:r>
            <a:r>
              <a:rPr lang="ar-SA" dirty="0">
                <a:solidFill>
                  <a:srgbClr val="FF0000"/>
                </a:solidFill>
              </a:rPr>
              <a:t>مفتاح المنتج </a:t>
            </a:r>
            <a:r>
              <a:rPr lang="ar-SA" dirty="0"/>
              <a:t>أو رمز المنتج ، وتوافق على اتفاقية ترخيص المستخدم النهائي</a:t>
            </a:r>
            <a:endParaRPr lang="en-US" dirty="0"/>
          </a:p>
          <a:p>
            <a:pPr algn="r" rtl="1"/>
            <a:r>
              <a:rPr lang="en-US" dirty="0"/>
              <a:t>(EULA).</a:t>
            </a:r>
            <a:endParaRPr lang="ar-SA" dirty="0"/>
          </a:p>
        </p:txBody>
      </p:sp>
    </p:spTree>
    <p:extLst>
      <p:ext uri="{BB962C8B-B14F-4D97-AF65-F5344CB8AC3E}">
        <p14:creationId xmlns:p14="http://schemas.microsoft.com/office/powerpoint/2010/main" val="362282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2248208-61A4-487C-AA62-1BAA4B4ADB94}"/>
              </a:ext>
            </a:extLst>
          </p:cNvPr>
          <p:cNvSpPr>
            <a:spLocks noGrp="1"/>
          </p:cNvSpPr>
          <p:nvPr>
            <p:ph type="title"/>
          </p:nvPr>
        </p:nvSpPr>
        <p:spPr/>
        <p:txBody>
          <a:bodyPr/>
          <a:lstStyle/>
          <a:p>
            <a:r>
              <a:rPr lang="en-US" altLang="en-US" dirty="0"/>
              <a:t>10-3 Using Application Software</a:t>
            </a:r>
          </a:p>
        </p:txBody>
      </p:sp>
      <p:sp>
        <p:nvSpPr>
          <p:cNvPr id="19459" name="Content Placeholder 2">
            <a:extLst>
              <a:ext uri="{FF2B5EF4-FFF2-40B4-BE49-F238E27FC236}">
                <a16:creationId xmlns:a16="http://schemas.microsoft.com/office/drawing/2014/main" id="{7C21AACA-7AF2-4C9C-9F09-C22BBBA2C9C8}"/>
              </a:ext>
            </a:extLst>
          </p:cNvPr>
          <p:cNvSpPr>
            <a:spLocks noGrp="1"/>
          </p:cNvSpPr>
          <p:nvPr>
            <p:ph idx="1"/>
          </p:nvPr>
        </p:nvSpPr>
        <p:spPr>
          <a:xfrm>
            <a:off x="228600" y="1600200"/>
            <a:ext cx="8686800" cy="4525963"/>
          </a:xfrm>
        </p:spPr>
        <p:txBody>
          <a:bodyPr/>
          <a:lstStyle/>
          <a:p>
            <a:r>
              <a:rPr lang="en-US" altLang="en-US" sz="2300" dirty="0"/>
              <a:t>The largest area of a program</a:t>
            </a:r>
            <a:r>
              <a:rPr lang="en-US" altLang="ja-JP" sz="2300" dirty="0"/>
              <a:t>'s window is called the </a:t>
            </a:r>
            <a:r>
              <a:rPr lang="en-US" altLang="ja-JP" sz="2300" b="1" dirty="0">
                <a:solidFill>
                  <a:srgbClr val="FF0000"/>
                </a:solidFill>
              </a:rPr>
              <a:t>application workspace</a:t>
            </a:r>
            <a:r>
              <a:rPr lang="en-US" altLang="ja-JP" sz="2300" dirty="0"/>
              <a:t>.</a:t>
            </a:r>
          </a:p>
          <a:p>
            <a:r>
              <a:rPr lang="en-US" altLang="en-US" sz="2300" b="1" dirty="0">
                <a:solidFill>
                  <a:srgbClr val="FF0000"/>
                </a:solidFill>
              </a:rPr>
              <a:t>Menus</a:t>
            </a:r>
            <a:r>
              <a:rPr lang="en-US" altLang="en-US" sz="2300" b="1" dirty="0"/>
              <a:t> </a:t>
            </a:r>
            <a:r>
              <a:rPr lang="en-US" altLang="en-US" sz="2300" dirty="0"/>
              <a:t>and </a:t>
            </a:r>
            <a:r>
              <a:rPr lang="en-US" altLang="en-US" sz="2300" b="1" dirty="0">
                <a:solidFill>
                  <a:srgbClr val="FF0000"/>
                </a:solidFill>
              </a:rPr>
              <a:t>tabs</a:t>
            </a:r>
            <a:r>
              <a:rPr lang="en-US" altLang="en-US" sz="2300" b="1" dirty="0"/>
              <a:t> </a:t>
            </a:r>
            <a:r>
              <a:rPr lang="en-US" altLang="en-US" sz="2300" dirty="0"/>
              <a:t>give you access to the program</a:t>
            </a:r>
            <a:r>
              <a:rPr lang="en-US" altLang="ja-JP" sz="2300" dirty="0"/>
              <a:t>'s commands.</a:t>
            </a:r>
          </a:p>
          <a:p>
            <a:r>
              <a:rPr lang="en-US" altLang="en-US" sz="2300" dirty="0"/>
              <a:t>Many software programs display a </a:t>
            </a:r>
            <a:r>
              <a:rPr lang="en-US" altLang="en-US" sz="2300" b="1" dirty="0">
                <a:solidFill>
                  <a:srgbClr val="FF0000"/>
                </a:solidFill>
              </a:rPr>
              <a:t>status bar </a:t>
            </a:r>
            <a:r>
              <a:rPr lang="en-US" altLang="en-US" sz="2300" dirty="0"/>
              <a:t>below the application workspace, which shows information about the program and other useful messages.</a:t>
            </a:r>
          </a:p>
          <a:p>
            <a:r>
              <a:rPr lang="en-US" altLang="en-US" sz="2300" dirty="0"/>
              <a:t>Most applications have a </a:t>
            </a:r>
            <a:r>
              <a:rPr lang="en-US" altLang="en-US" sz="2300" b="1" dirty="0">
                <a:solidFill>
                  <a:srgbClr val="FF0000"/>
                </a:solidFill>
              </a:rPr>
              <a:t>toolbar</a:t>
            </a:r>
            <a:r>
              <a:rPr lang="en-US" altLang="en-US" sz="2300" b="1" dirty="0"/>
              <a:t> </a:t>
            </a:r>
            <a:r>
              <a:rPr lang="en-US" altLang="en-US" sz="2300" dirty="0"/>
              <a:t>or </a:t>
            </a:r>
            <a:r>
              <a:rPr lang="en-US" altLang="en-US" sz="2300" b="1" dirty="0">
                <a:solidFill>
                  <a:srgbClr val="FF0000"/>
                </a:solidFill>
              </a:rPr>
              <a:t>command buttons </a:t>
            </a:r>
            <a:r>
              <a:rPr lang="en-US" altLang="en-US" sz="2300" dirty="0"/>
              <a:t>that you use to select a command. A toolbar is a row of icons or buttons.</a:t>
            </a:r>
          </a:p>
        </p:txBody>
      </p:sp>
      <p:pic>
        <p:nvPicPr>
          <p:cNvPr id="19460" name="Picture 3">
            <a:extLst>
              <a:ext uri="{FF2B5EF4-FFF2-40B4-BE49-F238E27FC236}">
                <a16:creationId xmlns:a16="http://schemas.microsoft.com/office/drawing/2014/main" id="{93D3A32B-3BC2-4C4E-B731-2584DB268A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410200"/>
            <a:ext cx="8956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950D-458B-4D57-8D66-BB2B6D14CC12}"/>
              </a:ext>
            </a:extLst>
          </p:cNvPr>
          <p:cNvSpPr>
            <a:spLocks noGrp="1"/>
          </p:cNvSpPr>
          <p:nvPr>
            <p:ph type="title"/>
          </p:nvPr>
        </p:nvSpPr>
        <p:spPr/>
        <p:txBody>
          <a:bodyPr/>
          <a:lstStyle/>
          <a:p>
            <a:r>
              <a:rPr lang="ar-SA" dirty="0"/>
              <a:t>10-3 إستخدام برامج التطبيقات</a:t>
            </a:r>
          </a:p>
        </p:txBody>
      </p:sp>
      <p:sp>
        <p:nvSpPr>
          <p:cNvPr id="3" name="Content Placeholder 2">
            <a:extLst>
              <a:ext uri="{FF2B5EF4-FFF2-40B4-BE49-F238E27FC236}">
                <a16:creationId xmlns:a16="http://schemas.microsoft.com/office/drawing/2014/main" id="{5DBEBEFB-EC3D-4689-9752-39E660E78770}"/>
              </a:ext>
            </a:extLst>
          </p:cNvPr>
          <p:cNvSpPr>
            <a:spLocks noGrp="1"/>
          </p:cNvSpPr>
          <p:nvPr>
            <p:ph idx="1"/>
          </p:nvPr>
        </p:nvSpPr>
        <p:spPr/>
        <p:txBody>
          <a:bodyPr/>
          <a:lstStyle/>
          <a:p>
            <a:pPr algn="r" rtl="1"/>
            <a:r>
              <a:rPr lang="ar-SA" dirty="0"/>
              <a:t>تُسمى المساحة الأكبر لإطار البرنامج </a:t>
            </a:r>
            <a:r>
              <a:rPr lang="ar-SA" dirty="0">
                <a:solidFill>
                  <a:srgbClr val="FF0000"/>
                </a:solidFill>
              </a:rPr>
              <a:t>مساحة عمل التطبيق</a:t>
            </a:r>
            <a:r>
              <a:rPr lang="ar-SA" dirty="0"/>
              <a:t>.</a:t>
            </a:r>
          </a:p>
          <a:p>
            <a:pPr algn="r" rtl="1"/>
            <a:r>
              <a:rPr lang="ar-SA" dirty="0"/>
              <a:t>تمنحك </a:t>
            </a:r>
            <a:r>
              <a:rPr lang="ar-SA" dirty="0">
                <a:solidFill>
                  <a:srgbClr val="FF0000"/>
                </a:solidFill>
              </a:rPr>
              <a:t>القوائم</a:t>
            </a:r>
            <a:r>
              <a:rPr lang="ar-SA" dirty="0"/>
              <a:t> و</a:t>
            </a:r>
            <a:r>
              <a:rPr lang="ar-SA" dirty="0">
                <a:solidFill>
                  <a:srgbClr val="FF0000"/>
                </a:solidFill>
              </a:rPr>
              <a:t>علامات التبويب </a:t>
            </a:r>
            <a:r>
              <a:rPr lang="ar-SA" dirty="0"/>
              <a:t>إمكانية الوصول إلى أوامر البرنامج.</a:t>
            </a:r>
          </a:p>
          <a:p>
            <a:pPr algn="r" rtl="1"/>
            <a:r>
              <a:rPr lang="ar-SA" dirty="0"/>
              <a:t>تعرض العديد من البرامج </a:t>
            </a:r>
            <a:r>
              <a:rPr lang="ar-SA" dirty="0">
                <a:solidFill>
                  <a:srgbClr val="FF0000"/>
                </a:solidFill>
              </a:rPr>
              <a:t>شريط الحالة </a:t>
            </a:r>
            <a:r>
              <a:rPr lang="ar-SA" dirty="0"/>
              <a:t>أسفل مساحة عمل التطبيق ، والذي يعرض معلومات حول البرنامج والرسائل المفيدة الأخرى.</a:t>
            </a:r>
          </a:p>
          <a:p>
            <a:pPr algn="r" rtl="1"/>
            <a:r>
              <a:rPr lang="ar-SA" dirty="0"/>
              <a:t>تحتوي معظم التطبيقات على </a:t>
            </a:r>
            <a:r>
              <a:rPr lang="ar-SA" dirty="0">
                <a:solidFill>
                  <a:srgbClr val="FF0000"/>
                </a:solidFill>
              </a:rPr>
              <a:t>أزرار شريط الأدوات </a:t>
            </a:r>
            <a:r>
              <a:rPr lang="ar-SA" dirty="0"/>
              <a:t>أو </a:t>
            </a:r>
            <a:r>
              <a:rPr lang="ar-SA" dirty="0">
                <a:solidFill>
                  <a:srgbClr val="FF0000"/>
                </a:solidFill>
              </a:rPr>
              <a:t>الأوامر التي تستخدمها </a:t>
            </a:r>
            <a:r>
              <a:rPr lang="ar-SA" dirty="0"/>
              <a:t>لتحديد أمر. شريط الأدوات عبارة عن صف من الرموز أو الأزرار.</a:t>
            </a:r>
          </a:p>
        </p:txBody>
      </p:sp>
      <p:pic>
        <p:nvPicPr>
          <p:cNvPr id="4" name="Picture 3">
            <a:extLst>
              <a:ext uri="{FF2B5EF4-FFF2-40B4-BE49-F238E27FC236}">
                <a16:creationId xmlns:a16="http://schemas.microsoft.com/office/drawing/2014/main" id="{A7740A46-5BD6-4EE4-BF50-918B09599A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2" y="5499393"/>
            <a:ext cx="8956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27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A39C1A0-1F57-41FC-91E2-7500CD49A5F3}"/>
              </a:ext>
            </a:extLst>
          </p:cNvPr>
          <p:cNvSpPr>
            <a:spLocks noGrp="1"/>
          </p:cNvSpPr>
          <p:nvPr>
            <p:ph type="title"/>
          </p:nvPr>
        </p:nvSpPr>
        <p:spPr/>
        <p:txBody>
          <a:bodyPr/>
          <a:lstStyle/>
          <a:p>
            <a:r>
              <a:rPr lang="en-US" altLang="en-US" dirty="0"/>
              <a:t>Changing the View</a:t>
            </a:r>
          </a:p>
        </p:txBody>
      </p:sp>
      <p:sp>
        <p:nvSpPr>
          <p:cNvPr id="20483" name="Content Placeholder 2">
            <a:extLst>
              <a:ext uri="{FF2B5EF4-FFF2-40B4-BE49-F238E27FC236}">
                <a16:creationId xmlns:a16="http://schemas.microsoft.com/office/drawing/2014/main" id="{83B3C83D-FFB1-4945-A39C-606E56A97E08}"/>
              </a:ext>
            </a:extLst>
          </p:cNvPr>
          <p:cNvSpPr>
            <a:spLocks noGrp="1"/>
          </p:cNvSpPr>
          <p:nvPr>
            <p:ph idx="1"/>
          </p:nvPr>
        </p:nvSpPr>
        <p:spPr>
          <a:xfrm>
            <a:off x="381000" y="1600200"/>
            <a:ext cx="8382000" cy="4525963"/>
          </a:xfrm>
        </p:spPr>
        <p:txBody>
          <a:bodyPr/>
          <a:lstStyle/>
          <a:p>
            <a:r>
              <a:rPr lang="en-US" altLang="en-US" sz="2300" dirty="0"/>
              <a:t>You might change to </a:t>
            </a:r>
            <a:r>
              <a:rPr lang="en-US" altLang="en-US" sz="2300" b="1" dirty="0">
                <a:solidFill>
                  <a:srgbClr val="FF0000"/>
                </a:solidFill>
              </a:rPr>
              <a:t>Print Preview </a:t>
            </a:r>
            <a:r>
              <a:rPr lang="en-US" altLang="en-US" sz="2300" dirty="0"/>
              <a:t>to see how a file will look when it is printed, or change to Draft view when you do not need to see features such as graphics or columns.</a:t>
            </a:r>
          </a:p>
          <a:p>
            <a:r>
              <a:rPr lang="en-US" altLang="en-US" sz="2300" dirty="0"/>
              <a:t>You can adjust the display of the data in the workspace by using the </a:t>
            </a:r>
            <a:r>
              <a:rPr lang="en-US" altLang="en-US" sz="2300" b="1" dirty="0">
                <a:solidFill>
                  <a:srgbClr val="FF0000"/>
                </a:solidFill>
              </a:rPr>
              <a:t>zoom</a:t>
            </a:r>
            <a:r>
              <a:rPr lang="en-US" altLang="en-US" sz="2300" b="1" dirty="0"/>
              <a:t> </a:t>
            </a:r>
            <a:r>
              <a:rPr lang="en-US" altLang="en-US" sz="2300" dirty="0"/>
              <a:t>control to magnify the view of the document.</a:t>
            </a:r>
          </a:p>
        </p:txBody>
      </p:sp>
      <p:pic>
        <p:nvPicPr>
          <p:cNvPr id="20484" name="Picture 3">
            <a:extLst>
              <a:ext uri="{FF2B5EF4-FFF2-40B4-BE49-F238E27FC236}">
                <a16:creationId xmlns:a16="http://schemas.microsoft.com/office/drawing/2014/main" id="{6A462FAA-028E-4EA3-9EF0-ACA4DD318C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3505200"/>
            <a:ext cx="5991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1CAC-DE1D-43AB-AE06-0BA2D3553EE9}"/>
              </a:ext>
            </a:extLst>
          </p:cNvPr>
          <p:cNvSpPr>
            <a:spLocks noGrp="1"/>
          </p:cNvSpPr>
          <p:nvPr>
            <p:ph type="title"/>
          </p:nvPr>
        </p:nvSpPr>
        <p:spPr/>
        <p:txBody>
          <a:bodyPr/>
          <a:lstStyle/>
          <a:p>
            <a:r>
              <a:rPr lang="ar-SA" dirty="0"/>
              <a:t>تغيير العرض</a:t>
            </a:r>
          </a:p>
        </p:txBody>
      </p:sp>
      <p:sp>
        <p:nvSpPr>
          <p:cNvPr id="3" name="Content Placeholder 2">
            <a:extLst>
              <a:ext uri="{FF2B5EF4-FFF2-40B4-BE49-F238E27FC236}">
                <a16:creationId xmlns:a16="http://schemas.microsoft.com/office/drawing/2014/main" id="{2A97916B-AF60-40F6-970C-B0D35F10D43C}"/>
              </a:ext>
            </a:extLst>
          </p:cNvPr>
          <p:cNvSpPr>
            <a:spLocks noGrp="1"/>
          </p:cNvSpPr>
          <p:nvPr>
            <p:ph idx="1"/>
          </p:nvPr>
        </p:nvSpPr>
        <p:spPr/>
        <p:txBody>
          <a:bodyPr/>
          <a:lstStyle/>
          <a:p>
            <a:pPr algn="r" rtl="1"/>
            <a:r>
              <a:rPr lang="ar-SA" dirty="0"/>
              <a:t>يمكنك التغيير إلى "</a:t>
            </a:r>
            <a:r>
              <a:rPr lang="ar-SA" dirty="0">
                <a:solidFill>
                  <a:srgbClr val="FF0000"/>
                </a:solidFill>
              </a:rPr>
              <a:t>معاينة قبل الطباعة</a:t>
            </a:r>
            <a:r>
              <a:rPr lang="ar-SA" dirty="0"/>
              <a:t>" لمعرفة كيف سيبدو الملف عند طباعته ، أو التغيير إلى طريقة العرض "مسودة" عندما لا تحتاج إلى رؤية ميزات مثل الرسومات أو الأعمدة.</a:t>
            </a:r>
          </a:p>
          <a:p>
            <a:pPr algn="r" rtl="1"/>
            <a:r>
              <a:rPr lang="ar-SA" dirty="0"/>
              <a:t>يمكنك ضبط عرض البيانات في مساحة العمل باستخدام عنصر تحكم </a:t>
            </a:r>
            <a:r>
              <a:rPr lang="ar-SA" dirty="0">
                <a:solidFill>
                  <a:srgbClr val="FF0000"/>
                </a:solidFill>
              </a:rPr>
              <a:t>التكبير</a:t>
            </a:r>
            <a:r>
              <a:rPr lang="ar-SA" dirty="0"/>
              <a:t> لتكبير عرض المستند.</a:t>
            </a:r>
          </a:p>
        </p:txBody>
      </p:sp>
      <p:pic>
        <p:nvPicPr>
          <p:cNvPr id="4" name="Picture 3">
            <a:extLst>
              <a:ext uri="{FF2B5EF4-FFF2-40B4-BE49-F238E27FC236}">
                <a16:creationId xmlns:a16="http://schemas.microsoft.com/office/drawing/2014/main" id="{B9292ED9-E26C-45EB-8B87-AB02904006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07296"/>
            <a:ext cx="5681592" cy="26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42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9ED0C0D-FA02-4C1E-A5C7-B68AF97BD26B}"/>
              </a:ext>
            </a:extLst>
          </p:cNvPr>
          <p:cNvSpPr>
            <a:spLocks noGrp="1"/>
          </p:cNvSpPr>
          <p:nvPr>
            <p:ph type="title"/>
          </p:nvPr>
        </p:nvSpPr>
        <p:spPr/>
        <p:txBody>
          <a:bodyPr/>
          <a:lstStyle/>
          <a:p>
            <a:r>
              <a:rPr lang="en-US" altLang="en-US" dirty="0"/>
              <a:t>Setting Options and Preferences</a:t>
            </a:r>
          </a:p>
        </p:txBody>
      </p:sp>
      <p:sp>
        <p:nvSpPr>
          <p:cNvPr id="21507" name="Content Placeholder 2">
            <a:extLst>
              <a:ext uri="{FF2B5EF4-FFF2-40B4-BE49-F238E27FC236}">
                <a16:creationId xmlns:a16="http://schemas.microsoft.com/office/drawing/2014/main" id="{8DF8F1F7-616D-4764-850F-E70FBE771CC4}"/>
              </a:ext>
            </a:extLst>
          </p:cNvPr>
          <p:cNvSpPr>
            <a:spLocks noGrp="1"/>
          </p:cNvSpPr>
          <p:nvPr>
            <p:ph idx="1"/>
          </p:nvPr>
        </p:nvSpPr>
        <p:spPr/>
        <p:txBody>
          <a:bodyPr/>
          <a:lstStyle/>
          <a:p>
            <a:r>
              <a:rPr lang="en-US" altLang="en-US" dirty="0"/>
              <a:t>Software applications start using </a:t>
            </a:r>
            <a:r>
              <a:rPr lang="en-US" altLang="en-US" b="1" dirty="0">
                <a:solidFill>
                  <a:srgbClr val="FF0000"/>
                </a:solidFill>
              </a:rPr>
              <a:t>default</a:t>
            </a:r>
            <a:r>
              <a:rPr lang="en-US" altLang="en-US" b="1" dirty="0"/>
              <a:t> </a:t>
            </a:r>
            <a:r>
              <a:rPr lang="en-US" altLang="en-US" dirty="0"/>
              <a:t>settings. These are options preset by the software maker, based on what most users prefer. You can customize the program for the way you want to work by selecting </a:t>
            </a:r>
            <a:r>
              <a:rPr lang="en-US" altLang="en-US" b="1" dirty="0">
                <a:solidFill>
                  <a:srgbClr val="FF0000"/>
                </a:solidFill>
              </a:rPr>
              <a:t>preferences</a:t>
            </a:r>
            <a:r>
              <a:rPr lang="en-US" altLang="en-US" b="1" dirty="0"/>
              <a:t> </a:t>
            </a:r>
            <a:r>
              <a:rPr lang="en-US" altLang="en-US" dirty="0"/>
              <a:t>or options. </a:t>
            </a:r>
          </a:p>
        </p:txBody>
      </p:sp>
      <p:pic>
        <p:nvPicPr>
          <p:cNvPr id="21508" name="Picture 3">
            <a:extLst>
              <a:ext uri="{FF2B5EF4-FFF2-40B4-BE49-F238E27FC236}">
                <a16:creationId xmlns:a16="http://schemas.microsoft.com/office/drawing/2014/main" id="{3155F2A8-770F-4B06-8364-1CB1FE6C24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4775" y="3124200"/>
            <a:ext cx="38544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FE2C-09BE-48B9-B655-366620B72057}"/>
              </a:ext>
            </a:extLst>
          </p:cNvPr>
          <p:cNvSpPr>
            <a:spLocks noGrp="1"/>
          </p:cNvSpPr>
          <p:nvPr>
            <p:ph type="title"/>
          </p:nvPr>
        </p:nvSpPr>
        <p:spPr/>
        <p:txBody>
          <a:bodyPr/>
          <a:lstStyle/>
          <a:p>
            <a:r>
              <a:rPr lang="ar-SA" dirty="0"/>
              <a:t>ضبط الخيارات والتفضيلات</a:t>
            </a:r>
          </a:p>
        </p:txBody>
      </p:sp>
      <p:sp>
        <p:nvSpPr>
          <p:cNvPr id="3" name="Content Placeholder 2">
            <a:extLst>
              <a:ext uri="{FF2B5EF4-FFF2-40B4-BE49-F238E27FC236}">
                <a16:creationId xmlns:a16="http://schemas.microsoft.com/office/drawing/2014/main" id="{DAB301EB-3D47-4A47-B913-D7FEFA33BFA8}"/>
              </a:ext>
            </a:extLst>
          </p:cNvPr>
          <p:cNvSpPr>
            <a:spLocks noGrp="1"/>
          </p:cNvSpPr>
          <p:nvPr>
            <p:ph idx="1"/>
          </p:nvPr>
        </p:nvSpPr>
        <p:spPr/>
        <p:txBody>
          <a:bodyPr/>
          <a:lstStyle/>
          <a:p>
            <a:pPr algn="r" rtl="1"/>
            <a:r>
              <a:rPr lang="ar-SA" dirty="0"/>
              <a:t>تبدأ تطبيقات البرامج باستخدام الإعدادات </a:t>
            </a:r>
            <a:r>
              <a:rPr lang="ar-SA" dirty="0">
                <a:solidFill>
                  <a:srgbClr val="FF0000"/>
                </a:solidFill>
              </a:rPr>
              <a:t>الافتراضية</a:t>
            </a:r>
            <a:r>
              <a:rPr lang="ar-SA" dirty="0"/>
              <a:t>. هذه هي خيارات مسبقة أعدها صانع البرامج ، بناءً على ما يفضله معظم المستخدمين. يمكنك تخصيص البرنامج بالطريقة التي تريد العمل بها عن طريق تحديد </a:t>
            </a:r>
            <a:r>
              <a:rPr lang="ar-SA" dirty="0">
                <a:solidFill>
                  <a:srgbClr val="FF0000"/>
                </a:solidFill>
              </a:rPr>
              <a:t>التفضيلات</a:t>
            </a:r>
            <a:r>
              <a:rPr lang="ar-SA" dirty="0"/>
              <a:t> أو الخيارات.</a:t>
            </a:r>
          </a:p>
        </p:txBody>
      </p:sp>
      <p:pic>
        <p:nvPicPr>
          <p:cNvPr id="4" name="Picture 3">
            <a:extLst>
              <a:ext uri="{FF2B5EF4-FFF2-40B4-BE49-F238E27FC236}">
                <a16:creationId xmlns:a16="http://schemas.microsoft.com/office/drawing/2014/main" id="{EEAE1E20-EC1A-4942-A12B-7053281935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493038"/>
            <a:ext cx="4137025"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42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06B9B35-8F74-43A1-9784-9B0C5A6A6E2C}"/>
              </a:ext>
            </a:extLst>
          </p:cNvPr>
          <p:cNvSpPr>
            <a:spLocks noGrp="1"/>
          </p:cNvSpPr>
          <p:nvPr>
            <p:ph type="title"/>
          </p:nvPr>
        </p:nvSpPr>
        <p:spPr/>
        <p:txBody>
          <a:bodyPr/>
          <a:lstStyle/>
          <a:p>
            <a:r>
              <a:rPr lang="en-US" altLang="en-US" dirty="0"/>
              <a:t>10-1 Types of Application Software</a:t>
            </a:r>
          </a:p>
        </p:txBody>
      </p:sp>
      <p:sp>
        <p:nvSpPr>
          <p:cNvPr id="13315" name="Content Placeholder 2">
            <a:extLst>
              <a:ext uri="{FF2B5EF4-FFF2-40B4-BE49-F238E27FC236}">
                <a16:creationId xmlns:a16="http://schemas.microsoft.com/office/drawing/2014/main" id="{D0ED5B74-DD32-44CB-8810-28F05A3228AE}"/>
              </a:ext>
            </a:extLst>
          </p:cNvPr>
          <p:cNvSpPr>
            <a:spLocks noGrp="1"/>
          </p:cNvSpPr>
          <p:nvPr>
            <p:ph idx="1"/>
          </p:nvPr>
        </p:nvSpPr>
        <p:spPr/>
        <p:txBody>
          <a:bodyPr/>
          <a:lstStyle/>
          <a:p>
            <a:r>
              <a:rPr lang="en-US" altLang="en-US" dirty="0"/>
              <a:t>A</a:t>
            </a:r>
            <a:r>
              <a:rPr lang="en-US" altLang="en-US" b="1" dirty="0"/>
              <a:t> </a:t>
            </a:r>
            <a:r>
              <a:rPr lang="en-US" altLang="en-US" b="1" dirty="0">
                <a:solidFill>
                  <a:srgbClr val="FF0000"/>
                </a:solidFill>
              </a:rPr>
              <a:t>vertical application </a:t>
            </a:r>
            <a:r>
              <a:rPr lang="en-US" altLang="en-US" dirty="0"/>
              <a:t>is designed for a very limited purpose, such as medical billing.</a:t>
            </a:r>
          </a:p>
          <a:p>
            <a:r>
              <a:rPr lang="en-US" altLang="en-US" dirty="0"/>
              <a:t>A </a:t>
            </a:r>
            <a:r>
              <a:rPr lang="en-US" altLang="en-US" b="1" dirty="0">
                <a:solidFill>
                  <a:srgbClr val="FF0000"/>
                </a:solidFill>
              </a:rPr>
              <a:t>horizontal application </a:t>
            </a:r>
            <a:r>
              <a:rPr lang="en-US" altLang="en-US" dirty="0"/>
              <a:t>is a general-purpose program that meets the needs of many different users.</a:t>
            </a:r>
          </a:p>
          <a:p>
            <a:pPr lvl="1"/>
            <a:r>
              <a:rPr lang="en-US" altLang="en-US" dirty="0">
                <a:ea typeface="Arial" panose="020B0604020202020204" pitchFamily="34" charset="0"/>
              </a:rPr>
              <a:t>The most popular horizontal applications are known as </a:t>
            </a:r>
            <a:r>
              <a:rPr lang="en-US" altLang="en-US" b="1" dirty="0">
                <a:solidFill>
                  <a:srgbClr val="FF0000"/>
                </a:solidFill>
                <a:ea typeface="Arial" panose="020B0604020202020204" pitchFamily="34" charset="0"/>
              </a:rPr>
              <a:t>personal productivity programs</a:t>
            </a:r>
            <a:r>
              <a:rPr lang="en-US" altLang="en-US" dirty="0">
                <a:ea typeface="Arial" panose="020B0604020202020204" pitchFamily="34" charset="0"/>
              </a:rPr>
              <a:t>. They help people work more effectively and include common applications such as word processors and database systems.</a:t>
            </a:r>
          </a:p>
        </p:txBody>
      </p:sp>
      <p:pic>
        <p:nvPicPr>
          <p:cNvPr id="13316" name="Picture 4">
            <a:extLst>
              <a:ext uri="{FF2B5EF4-FFF2-40B4-BE49-F238E27FC236}">
                <a16:creationId xmlns:a16="http://schemas.microsoft.com/office/drawing/2014/main" id="{E6A65D94-7A0D-4BB2-ADB4-567B1498BD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267200"/>
            <a:ext cx="2667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C978DBC-1050-4899-8B81-06A70A6DCAFB}"/>
              </a:ext>
            </a:extLst>
          </p:cNvPr>
          <p:cNvSpPr>
            <a:spLocks noGrp="1"/>
          </p:cNvSpPr>
          <p:nvPr>
            <p:ph type="title"/>
          </p:nvPr>
        </p:nvSpPr>
        <p:spPr/>
        <p:txBody>
          <a:bodyPr/>
          <a:lstStyle/>
          <a:p>
            <a:r>
              <a:rPr lang="en-US" altLang="en-US" dirty="0"/>
              <a:t>Common Application Features</a:t>
            </a:r>
          </a:p>
        </p:txBody>
      </p:sp>
      <p:sp>
        <p:nvSpPr>
          <p:cNvPr id="22531" name="Content Placeholder 2">
            <a:extLst>
              <a:ext uri="{FF2B5EF4-FFF2-40B4-BE49-F238E27FC236}">
                <a16:creationId xmlns:a16="http://schemas.microsoft.com/office/drawing/2014/main" id="{FC44DE13-6861-4F59-8006-D9A25A192DA2}"/>
              </a:ext>
            </a:extLst>
          </p:cNvPr>
          <p:cNvSpPr>
            <a:spLocks noGrp="1"/>
          </p:cNvSpPr>
          <p:nvPr>
            <p:ph idx="1"/>
          </p:nvPr>
        </p:nvSpPr>
        <p:spPr/>
        <p:txBody>
          <a:bodyPr/>
          <a:lstStyle/>
          <a:p>
            <a:r>
              <a:rPr lang="en-US" altLang="en-US" dirty="0"/>
              <a:t>Application programs have many of the same features. Examples include cut, copy, and paste commands, text formatting commands, and spell check. </a:t>
            </a:r>
            <a:br>
              <a:rPr lang="en-US" altLang="en-US" dirty="0"/>
            </a:br>
            <a:endParaRPr lang="en-US" altLang="en-US" dirty="0"/>
          </a:p>
          <a:p>
            <a:r>
              <a:rPr lang="en-US" altLang="en-US" dirty="0"/>
              <a:t>Most programs also have a built-in Help program.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F1CB-46CD-4357-919D-B4E82C5048BC}"/>
              </a:ext>
            </a:extLst>
          </p:cNvPr>
          <p:cNvSpPr>
            <a:spLocks noGrp="1"/>
          </p:cNvSpPr>
          <p:nvPr>
            <p:ph type="title"/>
          </p:nvPr>
        </p:nvSpPr>
        <p:spPr/>
        <p:txBody>
          <a:bodyPr/>
          <a:lstStyle/>
          <a:p>
            <a:r>
              <a:rPr lang="ar-SA" dirty="0"/>
              <a:t> ميزات التطبيق </a:t>
            </a:r>
            <a:r>
              <a:rPr lang="ar-SA" dirty="0" err="1"/>
              <a:t>الشائعه</a:t>
            </a:r>
            <a:endParaRPr lang="ar-SA" dirty="0"/>
          </a:p>
        </p:txBody>
      </p:sp>
      <p:sp>
        <p:nvSpPr>
          <p:cNvPr id="3" name="Content Placeholder 2">
            <a:extLst>
              <a:ext uri="{FF2B5EF4-FFF2-40B4-BE49-F238E27FC236}">
                <a16:creationId xmlns:a16="http://schemas.microsoft.com/office/drawing/2014/main" id="{DC49AC66-B65A-4A54-ACDC-CC3316A8B5CD}"/>
              </a:ext>
            </a:extLst>
          </p:cNvPr>
          <p:cNvSpPr>
            <a:spLocks noGrp="1"/>
          </p:cNvSpPr>
          <p:nvPr>
            <p:ph idx="1"/>
          </p:nvPr>
        </p:nvSpPr>
        <p:spPr/>
        <p:txBody>
          <a:bodyPr/>
          <a:lstStyle/>
          <a:p>
            <a:pPr algn="r" rtl="1"/>
            <a:r>
              <a:rPr lang="ar-SA" dirty="0"/>
              <a:t>برامج التطبيق لديها العديد من نفس الميزات. تتضمن الأمثلة أوامر القص والنسخ واللصق وأوامر تنسيق النص والتدقيق الإملائي.</a:t>
            </a:r>
          </a:p>
          <a:p>
            <a:pPr algn="r" rtl="1"/>
            <a:r>
              <a:rPr lang="ar-SA" dirty="0"/>
              <a:t>معظم البرامج لديها أيضا برنامج </a:t>
            </a:r>
            <a:r>
              <a:rPr lang="ar-SA"/>
              <a:t>مساعدة مدمج.</a:t>
            </a:r>
            <a:endParaRPr lang="ar-SA" dirty="0"/>
          </a:p>
        </p:txBody>
      </p:sp>
    </p:spTree>
    <p:extLst>
      <p:ext uri="{BB962C8B-B14F-4D97-AF65-F5344CB8AC3E}">
        <p14:creationId xmlns:p14="http://schemas.microsoft.com/office/powerpoint/2010/main" val="94981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920EE4A-F74F-4E0F-9147-B03FD912D9F6}"/>
              </a:ext>
            </a:extLst>
          </p:cNvPr>
          <p:cNvSpPr>
            <a:spLocks noGrp="1"/>
          </p:cNvSpPr>
          <p:nvPr>
            <p:ph type="title"/>
          </p:nvPr>
        </p:nvSpPr>
        <p:spPr/>
        <p:txBody>
          <a:bodyPr/>
          <a:lstStyle/>
          <a:p>
            <a:r>
              <a:rPr lang="en-US" altLang="en-US" dirty="0"/>
              <a:t>Working With Two or More Programs</a:t>
            </a:r>
          </a:p>
        </p:txBody>
      </p:sp>
      <p:sp>
        <p:nvSpPr>
          <p:cNvPr id="23555" name="Content Placeholder 2">
            <a:extLst>
              <a:ext uri="{FF2B5EF4-FFF2-40B4-BE49-F238E27FC236}">
                <a16:creationId xmlns:a16="http://schemas.microsoft.com/office/drawing/2014/main" id="{28A09BC3-12FE-4684-8A28-4470D573389E}"/>
              </a:ext>
            </a:extLst>
          </p:cNvPr>
          <p:cNvSpPr>
            <a:spLocks noGrp="1"/>
          </p:cNvSpPr>
          <p:nvPr>
            <p:ph idx="1"/>
          </p:nvPr>
        </p:nvSpPr>
        <p:spPr/>
        <p:txBody>
          <a:bodyPr/>
          <a:lstStyle/>
          <a:p>
            <a:r>
              <a:rPr lang="en-US" altLang="en-US" dirty="0"/>
              <a:t>The term </a:t>
            </a:r>
            <a:r>
              <a:rPr lang="en-US" altLang="en-US" b="1" dirty="0">
                <a:solidFill>
                  <a:srgbClr val="FF0000"/>
                </a:solidFill>
              </a:rPr>
              <a:t>multitasking</a:t>
            </a:r>
            <a:r>
              <a:rPr lang="en-US" altLang="en-US" b="1" dirty="0"/>
              <a:t> </a:t>
            </a:r>
            <a:r>
              <a:rPr lang="en-US" altLang="en-US" dirty="0"/>
              <a:t>means working with more than one computer application at the same time.</a:t>
            </a:r>
          </a:p>
          <a:p>
            <a:endParaRPr lang="en-US" altLang="en-US" dirty="0"/>
          </a:p>
        </p:txBody>
      </p:sp>
      <p:pic>
        <p:nvPicPr>
          <p:cNvPr id="23556" name="Picture 3">
            <a:extLst>
              <a:ext uri="{FF2B5EF4-FFF2-40B4-BE49-F238E27FC236}">
                <a16:creationId xmlns:a16="http://schemas.microsoft.com/office/drawing/2014/main" id="{2CBD695D-5786-46E8-B1FF-62820066B7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4469" y="2422525"/>
            <a:ext cx="62150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49ED-A28D-49C4-AD90-DE1B31FCFE79}"/>
              </a:ext>
            </a:extLst>
          </p:cNvPr>
          <p:cNvSpPr>
            <a:spLocks noGrp="1"/>
          </p:cNvSpPr>
          <p:nvPr>
            <p:ph type="title"/>
          </p:nvPr>
        </p:nvSpPr>
        <p:spPr/>
        <p:txBody>
          <a:bodyPr/>
          <a:lstStyle/>
          <a:p>
            <a:r>
              <a:rPr lang="ar-SA" dirty="0"/>
              <a:t>العمل مع اثنين أو أكثر من البرامج</a:t>
            </a:r>
          </a:p>
        </p:txBody>
      </p:sp>
      <p:sp>
        <p:nvSpPr>
          <p:cNvPr id="3" name="Content Placeholder 2">
            <a:extLst>
              <a:ext uri="{FF2B5EF4-FFF2-40B4-BE49-F238E27FC236}">
                <a16:creationId xmlns:a16="http://schemas.microsoft.com/office/drawing/2014/main" id="{C7CE61A2-B729-42C9-8207-10E06AE9C12A}"/>
              </a:ext>
            </a:extLst>
          </p:cNvPr>
          <p:cNvSpPr>
            <a:spLocks noGrp="1"/>
          </p:cNvSpPr>
          <p:nvPr>
            <p:ph idx="1"/>
          </p:nvPr>
        </p:nvSpPr>
        <p:spPr/>
        <p:txBody>
          <a:bodyPr/>
          <a:lstStyle/>
          <a:p>
            <a:pPr algn="r" rtl="1"/>
            <a:r>
              <a:rPr lang="ar-SA" dirty="0"/>
              <a:t>يعني مصطلح </a:t>
            </a:r>
            <a:r>
              <a:rPr lang="ar-SA" dirty="0">
                <a:solidFill>
                  <a:srgbClr val="FF0000"/>
                </a:solidFill>
              </a:rPr>
              <a:t>تعدد المهام </a:t>
            </a:r>
            <a:r>
              <a:rPr lang="ar-SA" dirty="0"/>
              <a:t>العمل مع أكثر من تطبيق كمبيوتر في نفس الوقت.</a:t>
            </a:r>
          </a:p>
        </p:txBody>
      </p:sp>
      <p:pic>
        <p:nvPicPr>
          <p:cNvPr id="4" name="Picture 3">
            <a:extLst>
              <a:ext uri="{FF2B5EF4-FFF2-40B4-BE49-F238E27FC236}">
                <a16:creationId xmlns:a16="http://schemas.microsoft.com/office/drawing/2014/main" id="{E082D011-A0CA-4032-B124-B879C40B9E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194329"/>
            <a:ext cx="4724400" cy="295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242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4B9328D-4086-4D4F-93A4-BF4909D26D83}"/>
              </a:ext>
            </a:extLst>
          </p:cNvPr>
          <p:cNvSpPr>
            <a:spLocks noGrp="1"/>
          </p:cNvSpPr>
          <p:nvPr>
            <p:ph type="title"/>
          </p:nvPr>
        </p:nvSpPr>
        <p:spPr/>
        <p:txBody>
          <a:bodyPr/>
          <a:lstStyle/>
          <a:p>
            <a:r>
              <a:rPr lang="en-US" altLang="en-US"/>
              <a:t>Chapter Review</a:t>
            </a:r>
          </a:p>
        </p:txBody>
      </p:sp>
      <p:sp>
        <p:nvSpPr>
          <p:cNvPr id="24579" name="Content Placeholder 2">
            <a:extLst>
              <a:ext uri="{FF2B5EF4-FFF2-40B4-BE49-F238E27FC236}">
                <a16:creationId xmlns:a16="http://schemas.microsoft.com/office/drawing/2014/main" id="{322FED17-A04A-4776-A48A-F6C39F04CCB9}"/>
              </a:ext>
            </a:extLst>
          </p:cNvPr>
          <p:cNvSpPr>
            <a:spLocks noGrp="1"/>
          </p:cNvSpPr>
          <p:nvPr>
            <p:ph idx="1"/>
          </p:nvPr>
        </p:nvSpPr>
        <p:spPr/>
        <p:txBody>
          <a:bodyPr/>
          <a:lstStyle/>
          <a:p>
            <a:r>
              <a:rPr lang="en-US" altLang="en-US"/>
              <a:t>Some consequences of violating copyright laws are businesses and developers lose money they could have earned from a sale, and violators could be denied technical support.</a:t>
            </a:r>
          </a:p>
          <a:p>
            <a:endParaRPr lang="en-US" altLang="en-US"/>
          </a:p>
          <a:p>
            <a:r>
              <a:rPr lang="en-US" altLang="en-US"/>
              <a:t>Beta versions help improve software applications by being distributed to users who test the software and report any errors or problems. Then the software is fixed before it is sold to the general public.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DA54906-D669-4EDF-BAAA-5A65BFA2FCC2}"/>
              </a:ext>
            </a:extLst>
          </p:cNvPr>
          <p:cNvSpPr>
            <a:spLocks noGrp="1"/>
          </p:cNvSpPr>
          <p:nvPr>
            <p:ph type="title"/>
          </p:nvPr>
        </p:nvSpPr>
        <p:spPr/>
        <p:txBody>
          <a:bodyPr/>
          <a:lstStyle/>
          <a:p>
            <a:r>
              <a:rPr lang="en-US" altLang="en-US"/>
              <a:t>Chapter Review (</a:t>
            </a:r>
            <a:r>
              <a:rPr lang="en-US" altLang="en-US" i="1"/>
              <a:t>continued</a:t>
            </a:r>
            <a:r>
              <a:rPr lang="en-US" altLang="en-US"/>
              <a:t>)</a:t>
            </a:r>
          </a:p>
        </p:txBody>
      </p:sp>
      <p:sp>
        <p:nvSpPr>
          <p:cNvPr id="3" name="Content Placeholder 2">
            <a:extLst>
              <a:ext uri="{FF2B5EF4-FFF2-40B4-BE49-F238E27FC236}">
                <a16:creationId xmlns:a16="http://schemas.microsoft.com/office/drawing/2014/main" id="{1E2B3B7F-00CB-4534-B656-F23616BD2B2E}"/>
              </a:ext>
            </a:extLst>
          </p:cNvPr>
          <p:cNvSpPr>
            <a:spLocks noGrp="1"/>
          </p:cNvSpPr>
          <p:nvPr>
            <p:ph idx="1"/>
          </p:nvPr>
        </p:nvSpPr>
        <p:spPr/>
        <p:txBody>
          <a:bodyPr/>
          <a:lstStyle/>
          <a:p>
            <a:pPr>
              <a:defRPr/>
            </a:pPr>
            <a:r>
              <a:rPr lang="en-US" dirty="0"/>
              <a:t>A user might choose to upgrade to a newer version of software if a newer version adds features or fixes errors, or if the older version no longer meets his or her needs.</a:t>
            </a:r>
          </a:p>
          <a:p>
            <a:pPr>
              <a:defRPr/>
            </a:pPr>
            <a:endParaRPr lang="en-US" dirty="0"/>
          </a:p>
          <a:p>
            <a:pPr>
              <a:defRPr/>
            </a:pPr>
            <a:r>
              <a:rPr lang="en-US" dirty="0"/>
              <a:t>Good documentation helps you use an application more effectively.</a:t>
            </a:r>
          </a:p>
          <a:p>
            <a:pPr marL="0" indent="0">
              <a:buFont typeface="Wingdings" panose="05000000000000000000" pitchFamily="2" charset="2"/>
              <a:buNone/>
              <a:defRPr/>
            </a:pPr>
            <a:endParaRPr lang="en-US" dirty="0"/>
          </a:p>
          <a:p>
            <a:pPr>
              <a:defRPr/>
            </a:pPr>
            <a:r>
              <a:rPr lang="en-US" dirty="0"/>
              <a:t>The terms </a:t>
            </a:r>
            <a:r>
              <a:rPr lang="en-US" i="1" dirty="0"/>
              <a:t>default</a:t>
            </a:r>
            <a:r>
              <a:rPr lang="en-US" dirty="0"/>
              <a:t> and </a:t>
            </a:r>
            <a:r>
              <a:rPr lang="en-US" i="1" dirty="0"/>
              <a:t>preferences</a:t>
            </a:r>
            <a:r>
              <a:rPr lang="en-US" dirty="0"/>
              <a:t> are related in that both are types of settings. Default options are preset by the programmers, while preferences are set by the user.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4B5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Content Placeholder 4">
            <a:extLst>
              <a:ext uri="{FF2B5EF4-FFF2-40B4-BE49-F238E27FC236}">
                <a16:creationId xmlns:a16="http://schemas.microsoft.com/office/drawing/2014/main" id="{C313D293-F432-4C2C-92AD-7153DE8617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228600"/>
            <a:ext cx="4419600" cy="5892801"/>
          </a:xfrm>
          <a:prstGeom prst="rect">
            <a:avLst/>
          </a:prstGeom>
        </p:spPr>
      </p:pic>
    </p:spTree>
    <p:extLst>
      <p:ext uri="{BB962C8B-B14F-4D97-AF65-F5344CB8AC3E}">
        <p14:creationId xmlns:p14="http://schemas.microsoft.com/office/powerpoint/2010/main" val="280300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3DEC-DB5E-4C09-90B6-3D8F160E0143}"/>
              </a:ext>
            </a:extLst>
          </p:cNvPr>
          <p:cNvSpPr>
            <a:spLocks noGrp="1"/>
          </p:cNvSpPr>
          <p:nvPr>
            <p:ph type="title"/>
          </p:nvPr>
        </p:nvSpPr>
        <p:spPr>
          <a:xfrm>
            <a:off x="457200" y="274638"/>
            <a:ext cx="8229600" cy="1143000"/>
          </a:xfrm>
        </p:spPr>
        <p:txBody>
          <a:bodyPr/>
          <a:lstStyle/>
          <a:p>
            <a:r>
              <a:rPr lang="ar-SA"/>
              <a:t>10-1 أنواع البرامج التطبيقية</a:t>
            </a:r>
            <a:endParaRPr lang="ar-SA" dirty="0"/>
          </a:p>
        </p:txBody>
      </p:sp>
      <p:sp>
        <p:nvSpPr>
          <p:cNvPr id="3" name="Content Placeholder 2">
            <a:extLst>
              <a:ext uri="{FF2B5EF4-FFF2-40B4-BE49-F238E27FC236}">
                <a16:creationId xmlns:a16="http://schemas.microsoft.com/office/drawing/2014/main" id="{B6FC74F9-B309-434B-88A6-9C458FA684C3}"/>
              </a:ext>
            </a:extLst>
          </p:cNvPr>
          <p:cNvSpPr>
            <a:spLocks noGrp="1"/>
          </p:cNvSpPr>
          <p:nvPr>
            <p:ph idx="1"/>
          </p:nvPr>
        </p:nvSpPr>
        <p:spPr>
          <a:xfrm>
            <a:off x="457200" y="1600200"/>
            <a:ext cx="8229600" cy="4525963"/>
          </a:xfrm>
        </p:spPr>
        <p:txBody>
          <a:bodyPr/>
          <a:lstStyle/>
          <a:p>
            <a:pPr lvl="2" algn="r" rtl="1"/>
            <a:r>
              <a:rPr lang="ar-SA" dirty="0"/>
              <a:t>تم تصميم </a:t>
            </a:r>
            <a:r>
              <a:rPr lang="ar-SA" dirty="0">
                <a:solidFill>
                  <a:srgbClr val="FF0000"/>
                </a:solidFill>
              </a:rPr>
              <a:t>التطبيق الرأسي </a:t>
            </a:r>
            <a:r>
              <a:rPr lang="ar-SA" dirty="0"/>
              <a:t>لغرض محدود للغاية ، مثل الفواتير الطبية.</a:t>
            </a:r>
          </a:p>
          <a:p>
            <a:pPr lvl="2" algn="r" rtl="1"/>
            <a:r>
              <a:rPr lang="ar-SA" dirty="0">
                <a:solidFill>
                  <a:srgbClr val="FF0000"/>
                </a:solidFill>
              </a:rPr>
              <a:t>التطبيق الأفقي </a:t>
            </a:r>
            <a:r>
              <a:rPr lang="ar-SA" dirty="0"/>
              <a:t>هو برنامج للأغراض العامة يلبي احتياجات العديد من المستخدمين المختلفين.</a:t>
            </a:r>
          </a:p>
          <a:p>
            <a:pPr lvl="2" algn="r" rtl="1"/>
            <a:r>
              <a:rPr lang="ar-SA" dirty="0"/>
              <a:t>تُعرف التطبيقات الأفقية الأكثر شيوعًا باسم </a:t>
            </a:r>
            <a:r>
              <a:rPr lang="ar-SA" dirty="0">
                <a:solidFill>
                  <a:srgbClr val="FF0000"/>
                </a:solidFill>
              </a:rPr>
              <a:t>برامج الإنتاجية الشخصية</a:t>
            </a:r>
            <a:r>
              <a:rPr lang="ar-SA" dirty="0"/>
              <a:t>. فهي تساعد الأشخاص على العمل بفعالية أكبر وتتضمن تطبيقات مشتركة مثل معالجات النصوص وأنظمة قواعد البيانات.</a:t>
            </a:r>
          </a:p>
        </p:txBody>
      </p:sp>
      <p:pic>
        <p:nvPicPr>
          <p:cNvPr id="4" name="Picture 4">
            <a:extLst>
              <a:ext uri="{FF2B5EF4-FFF2-40B4-BE49-F238E27FC236}">
                <a16:creationId xmlns:a16="http://schemas.microsoft.com/office/drawing/2014/main" id="{7EA6168B-52B3-46E5-9B17-D7A5918A04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200451"/>
            <a:ext cx="2721574" cy="189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47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FC7B7A2-285F-48DD-A551-4C5416065403}"/>
              </a:ext>
            </a:extLst>
          </p:cNvPr>
          <p:cNvSpPr>
            <a:spLocks noGrp="1"/>
          </p:cNvSpPr>
          <p:nvPr>
            <p:ph type="title"/>
          </p:nvPr>
        </p:nvSpPr>
        <p:spPr/>
        <p:txBody>
          <a:bodyPr/>
          <a:lstStyle/>
          <a:p>
            <a:r>
              <a:rPr lang="en-US" altLang="en-US" dirty="0"/>
              <a:t>Online and Mobile Apps</a:t>
            </a:r>
          </a:p>
        </p:txBody>
      </p:sp>
      <p:sp>
        <p:nvSpPr>
          <p:cNvPr id="14339" name="Content Placeholder 2">
            <a:extLst>
              <a:ext uri="{FF2B5EF4-FFF2-40B4-BE49-F238E27FC236}">
                <a16:creationId xmlns:a16="http://schemas.microsoft.com/office/drawing/2014/main" id="{A3F34B68-0D7A-47AF-A7DF-E371317956B0}"/>
              </a:ext>
            </a:extLst>
          </p:cNvPr>
          <p:cNvSpPr>
            <a:spLocks noGrp="1"/>
          </p:cNvSpPr>
          <p:nvPr>
            <p:ph idx="1"/>
          </p:nvPr>
        </p:nvSpPr>
        <p:spPr/>
        <p:txBody>
          <a:bodyPr/>
          <a:lstStyle/>
          <a:p>
            <a:r>
              <a:rPr lang="en-US" altLang="en-US" dirty="0"/>
              <a:t>Some applications designed for online use are called </a:t>
            </a:r>
            <a:r>
              <a:rPr lang="en-US" altLang="en-US" dirty="0">
                <a:solidFill>
                  <a:srgbClr val="FF0000"/>
                </a:solidFill>
              </a:rPr>
              <a:t>online apps</a:t>
            </a:r>
            <a:r>
              <a:rPr lang="en-US" altLang="en-US" dirty="0"/>
              <a:t>, while those designed to download and use on a smart phone or tablet are called </a:t>
            </a:r>
            <a:r>
              <a:rPr lang="en-US" altLang="en-US" dirty="0">
                <a:solidFill>
                  <a:srgbClr val="FF0000"/>
                </a:solidFill>
              </a:rPr>
              <a:t>mobile apps</a:t>
            </a:r>
            <a:r>
              <a:rPr lang="en-US" altLang="en-US" dirty="0"/>
              <a:t>. Some are free, and some, called </a:t>
            </a:r>
            <a:r>
              <a:rPr lang="en-US" altLang="en-US" b="1" dirty="0">
                <a:solidFill>
                  <a:srgbClr val="FF0000"/>
                </a:solidFill>
              </a:rPr>
              <a:t>premium apps</a:t>
            </a:r>
            <a:r>
              <a:rPr lang="en-US" altLang="en-US" dirty="0"/>
              <a:t>, must be purchased.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D06B-6A07-4B71-9DFA-032031C38B4D}"/>
              </a:ext>
            </a:extLst>
          </p:cNvPr>
          <p:cNvSpPr>
            <a:spLocks noGrp="1"/>
          </p:cNvSpPr>
          <p:nvPr>
            <p:ph type="title"/>
          </p:nvPr>
        </p:nvSpPr>
        <p:spPr/>
        <p:txBody>
          <a:bodyPr/>
          <a:lstStyle/>
          <a:p>
            <a:r>
              <a:rPr lang="ar-SA" dirty="0"/>
              <a:t>تطبيقات الإنترنت وتطبيقات الجوال</a:t>
            </a:r>
          </a:p>
        </p:txBody>
      </p:sp>
      <p:sp>
        <p:nvSpPr>
          <p:cNvPr id="3" name="Content Placeholder 2">
            <a:extLst>
              <a:ext uri="{FF2B5EF4-FFF2-40B4-BE49-F238E27FC236}">
                <a16:creationId xmlns:a16="http://schemas.microsoft.com/office/drawing/2014/main" id="{B673C19C-16DD-42A2-B6E5-BECB418AF522}"/>
              </a:ext>
            </a:extLst>
          </p:cNvPr>
          <p:cNvSpPr>
            <a:spLocks noGrp="1"/>
          </p:cNvSpPr>
          <p:nvPr>
            <p:ph idx="1"/>
          </p:nvPr>
        </p:nvSpPr>
        <p:spPr/>
        <p:txBody>
          <a:bodyPr/>
          <a:lstStyle/>
          <a:p>
            <a:pPr algn="r" rtl="1"/>
            <a:r>
              <a:rPr lang="ar-SA" dirty="0"/>
              <a:t>تسمى بعض التطبيقات المصممة للاستخدام عبر الإنترنت بالتطبيقات عبر الإنترنت ، بينما تسمى التطبيقات المصممة للتنزيل والاستخدام على الهواتف الذكية أو الأجهزة اللوحية</a:t>
            </a:r>
            <a:r>
              <a:rPr lang="ar-SA" dirty="0">
                <a:solidFill>
                  <a:srgbClr val="FF0000"/>
                </a:solidFill>
              </a:rPr>
              <a:t> تطبيقات الجوّال</a:t>
            </a:r>
            <a:r>
              <a:rPr lang="ar-SA" dirty="0"/>
              <a:t>. بعضها مجاني ، وبعضها يُسمى </a:t>
            </a:r>
            <a:r>
              <a:rPr lang="ar-SA" dirty="0">
                <a:solidFill>
                  <a:srgbClr val="FF0000"/>
                </a:solidFill>
              </a:rPr>
              <a:t>التطبيقات </a:t>
            </a:r>
            <a:r>
              <a:rPr lang="ar-SA" dirty="0" err="1">
                <a:solidFill>
                  <a:srgbClr val="FF0000"/>
                </a:solidFill>
              </a:rPr>
              <a:t>الاستثنائيه</a:t>
            </a:r>
            <a:r>
              <a:rPr lang="ar-SA" dirty="0">
                <a:solidFill>
                  <a:srgbClr val="FF0000"/>
                </a:solidFill>
              </a:rPr>
              <a:t> </a:t>
            </a:r>
            <a:r>
              <a:rPr lang="ar-SA" dirty="0"/>
              <a:t>، يجب شراؤه.</a:t>
            </a:r>
          </a:p>
        </p:txBody>
      </p:sp>
    </p:spTree>
    <p:extLst>
      <p:ext uri="{BB962C8B-B14F-4D97-AF65-F5344CB8AC3E}">
        <p14:creationId xmlns:p14="http://schemas.microsoft.com/office/powerpoint/2010/main" val="138425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B999D31-1059-487E-B811-AA88176D7C70}"/>
              </a:ext>
            </a:extLst>
          </p:cNvPr>
          <p:cNvSpPr>
            <a:spLocks noGrp="1"/>
          </p:cNvSpPr>
          <p:nvPr>
            <p:ph type="title"/>
          </p:nvPr>
        </p:nvSpPr>
        <p:spPr/>
        <p:txBody>
          <a:bodyPr/>
          <a:lstStyle/>
          <a:p>
            <a:r>
              <a:rPr lang="en-US" altLang="en-US" dirty="0"/>
              <a:t>Testing Software</a:t>
            </a:r>
          </a:p>
        </p:txBody>
      </p:sp>
      <p:sp>
        <p:nvSpPr>
          <p:cNvPr id="15363" name="Content Placeholder 2">
            <a:extLst>
              <a:ext uri="{FF2B5EF4-FFF2-40B4-BE49-F238E27FC236}">
                <a16:creationId xmlns:a16="http://schemas.microsoft.com/office/drawing/2014/main" id="{95CA93CE-36D3-4DEC-9ADB-B9E94A226336}"/>
              </a:ext>
            </a:extLst>
          </p:cNvPr>
          <p:cNvSpPr>
            <a:spLocks noGrp="1"/>
          </p:cNvSpPr>
          <p:nvPr>
            <p:ph idx="1"/>
          </p:nvPr>
        </p:nvSpPr>
        <p:spPr/>
        <p:txBody>
          <a:bodyPr/>
          <a:lstStyle/>
          <a:p>
            <a:r>
              <a:rPr lang="en-US" altLang="en-US" b="1" dirty="0">
                <a:solidFill>
                  <a:srgbClr val="FF0000"/>
                </a:solidFill>
              </a:rPr>
              <a:t>Beta versions</a:t>
            </a:r>
            <a:r>
              <a:rPr lang="en-US" altLang="en-US" dirty="0"/>
              <a:t>, or early working copies of application software, are often sent to selected users to test the program. Often times, these </a:t>
            </a:r>
            <a:r>
              <a:rPr lang="en-US" altLang="en-US" b="1" dirty="0">
                <a:solidFill>
                  <a:srgbClr val="FF0000"/>
                </a:solidFill>
              </a:rPr>
              <a:t>time-limited trials </a:t>
            </a:r>
            <a:r>
              <a:rPr lang="en-US" altLang="en-US" dirty="0"/>
              <a:t>stop working after a certain number of uses or days.</a:t>
            </a:r>
          </a:p>
          <a:p>
            <a:r>
              <a:rPr lang="en-US" altLang="en-US" dirty="0"/>
              <a:t>Developers sometimes add </a:t>
            </a:r>
            <a:r>
              <a:rPr lang="en-US" altLang="en-US" b="1" dirty="0">
                <a:solidFill>
                  <a:srgbClr val="FF0000"/>
                </a:solidFill>
              </a:rPr>
              <a:t>copy protection</a:t>
            </a:r>
            <a:r>
              <a:rPr lang="en-US" altLang="en-US" dirty="0"/>
              <a:t>, a physical device or software tool to keep users from making unauthorized copies of the beta software.</a:t>
            </a:r>
          </a:p>
          <a:p>
            <a:endParaRPr lang="en-US" altLang="en-US" dirty="0"/>
          </a:p>
        </p:txBody>
      </p:sp>
      <p:pic>
        <p:nvPicPr>
          <p:cNvPr id="15364" name="Picture 3">
            <a:extLst>
              <a:ext uri="{FF2B5EF4-FFF2-40B4-BE49-F238E27FC236}">
                <a16:creationId xmlns:a16="http://schemas.microsoft.com/office/drawing/2014/main" id="{4D146CEF-7F39-4058-A0A9-9B3F563CC7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2672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D9D6-9D11-42B6-A29B-CBF5A6CBA6EE}"/>
              </a:ext>
            </a:extLst>
          </p:cNvPr>
          <p:cNvSpPr>
            <a:spLocks noGrp="1"/>
          </p:cNvSpPr>
          <p:nvPr>
            <p:ph type="title"/>
          </p:nvPr>
        </p:nvSpPr>
        <p:spPr/>
        <p:txBody>
          <a:bodyPr/>
          <a:lstStyle/>
          <a:p>
            <a:r>
              <a:rPr lang="ar-SA" dirty="0"/>
              <a:t>اختبار البرمجيات</a:t>
            </a:r>
          </a:p>
        </p:txBody>
      </p:sp>
      <p:sp>
        <p:nvSpPr>
          <p:cNvPr id="3" name="Content Placeholder 2">
            <a:extLst>
              <a:ext uri="{FF2B5EF4-FFF2-40B4-BE49-F238E27FC236}">
                <a16:creationId xmlns:a16="http://schemas.microsoft.com/office/drawing/2014/main" id="{A8CBEB6D-C143-48EB-9578-5DE3CF4D9B51}"/>
              </a:ext>
            </a:extLst>
          </p:cNvPr>
          <p:cNvSpPr>
            <a:spLocks noGrp="1"/>
          </p:cNvSpPr>
          <p:nvPr>
            <p:ph idx="1"/>
          </p:nvPr>
        </p:nvSpPr>
        <p:spPr/>
        <p:txBody>
          <a:bodyPr/>
          <a:lstStyle/>
          <a:p>
            <a:pPr algn="r" rtl="1"/>
            <a:r>
              <a:rPr lang="ar-SA" dirty="0"/>
              <a:t>غالبًا ما يتم إرسال </a:t>
            </a:r>
            <a:r>
              <a:rPr lang="ar-SA" dirty="0">
                <a:solidFill>
                  <a:srgbClr val="FF0000"/>
                </a:solidFill>
              </a:rPr>
              <a:t>الإصدارات التجريبية </a:t>
            </a:r>
            <a:r>
              <a:rPr lang="ar-SA" dirty="0"/>
              <a:t>، أو نسخ العمل المبكرة من برامج التطبيقات ، إلى مستخدمين محددين </a:t>
            </a:r>
            <a:r>
              <a:rPr lang="ar-SA" dirty="0" err="1"/>
              <a:t>لاختبارالبرنامج</a:t>
            </a:r>
            <a:r>
              <a:rPr lang="ar-SA" dirty="0"/>
              <a:t>. في كثير من الأحيان ، تتوقف هذه </a:t>
            </a:r>
            <a:r>
              <a:rPr lang="ar-SA" dirty="0">
                <a:solidFill>
                  <a:srgbClr val="FF0000"/>
                </a:solidFill>
              </a:rPr>
              <a:t>التجارب المحددة زمنيًا </a:t>
            </a:r>
            <a:r>
              <a:rPr lang="ar-SA" dirty="0"/>
              <a:t>عن العمل بعد عدد معين من الاستخدامات أو الأيام.</a:t>
            </a:r>
          </a:p>
          <a:p>
            <a:pPr algn="r" rtl="1"/>
            <a:r>
              <a:rPr lang="ar-SA" dirty="0"/>
              <a:t>يضيف المطورون أحيانًا </a:t>
            </a:r>
            <a:r>
              <a:rPr lang="ar-SA" dirty="0">
                <a:solidFill>
                  <a:srgbClr val="FF0000"/>
                </a:solidFill>
              </a:rPr>
              <a:t>حماية من النسخ </a:t>
            </a:r>
            <a:r>
              <a:rPr lang="ar-SA" dirty="0"/>
              <a:t>، أو جهازًا ماديًا ، أو أداة برمجية لمنع المستخدمين من عمل نسخ غير مصرح بها من برنامج بيتا.</a:t>
            </a:r>
          </a:p>
        </p:txBody>
      </p:sp>
      <p:pic>
        <p:nvPicPr>
          <p:cNvPr id="4" name="Picture 3">
            <a:extLst>
              <a:ext uri="{FF2B5EF4-FFF2-40B4-BE49-F238E27FC236}">
                <a16:creationId xmlns:a16="http://schemas.microsoft.com/office/drawing/2014/main" id="{8EDF032E-F8E9-4C0D-8309-14258F4C4E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15056"/>
            <a:ext cx="2145323" cy="159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61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EA7EC7E-D937-4217-AACD-6A1D2711D7E5}"/>
              </a:ext>
            </a:extLst>
          </p:cNvPr>
          <p:cNvSpPr>
            <a:spLocks noGrp="1"/>
          </p:cNvSpPr>
          <p:nvPr>
            <p:ph type="title"/>
          </p:nvPr>
        </p:nvSpPr>
        <p:spPr/>
        <p:txBody>
          <a:bodyPr/>
          <a:lstStyle/>
          <a:p>
            <a:r>
              <a:rPr lang="en-US" altLang="en-US" dirty="0"/>
              <a:t>10-2 Application Documentation and Versions</a:t>
            </a:r>
          </a:p>
        </p:txBody>
      </p:sp>
      <p:sp>
        <p:nvSpPr>
          <p:cNvPr id="16387" name="Content Placeholder 2">
            <a:extLst>
              <a:ext uri="{FF2B5EF4-FFF2-40B4-BE49-F238E27FC236}">
                <a16:creationId xmlns:a16="http://schemas.microsoft.com/office/drawing/2014/main" id="{8B881630-6387-4765-9A6E-7FEAD1F682DD}"/>
              </a:ext>
            </a:extLst>
          </p:cNvPr>
          <p:cNvSpPr>
            <a:spLocks noGrp="1"/>
          </p:cNvSpPr>
          <p:nvPr>
            <p:ph idx="1"/>
          </p:nvPr>
        </p:nvSpPr>
        <p:spPr>
          <a:xfrm>
            <a:off x="342900" y="1600200"/>
            <a:ext cx="8458200" cy="4525963"/>
          </a:xfrm>
        </p:spPr>
        <p:txBody>
          <a:bodyPr/>
          <a:lstStyle/>
          <a:p>
            <a:r>
              <a:rPr lang="en-US" altLang="en-US" dirty="0"/>
              <a:t>Most software packages provide directions on how to install the program, use the application, and </a:t>
            </a:r>
            <a:r>
              <a:rPr lang="en-US" altLang="en-US" b="1" dirty="0">
                <a:solidFill>
                  <a:srgbClr val="FF0000"/>
                </a:solidFill>
              </a:rPr>
              <a:t>troubleshoot</a:t>
            </a:r>
            <a:r>
              <a:rPr lang="en-US" altLang="en-US" dirty="0"/>
              <a:t>, or correct, problems. These instructions, called </a:t>
            </a:r>
            <a:r>
              <a:rPr lang="en-US" altLang="en-US" b="1" dirty="0">
                <a:solidFill>
                  <a:srgbClr val="FF0000"/>
                </a:solidFill>
              </a:rPr>
              <a:t>documentation</a:t>
            </a:r>
            <a:r>
              <a:rPr lang="en-US" altLang="en-US" dirty="0"/>
              <a:t>, are typically available in three forms:</a:t>
            </a:r>
          </a:p>
          <a:p>
            <a:pPr lvl="1"/>
            <a:r>
              <a:rPr lang="en-US" altLang="en-US" dirty="0">
                <a:ea typeface="Arial" panose="020B0604020202020204" pitchFamily="34" charset="0"/>
              </a:rPr>
              <a:t>printed tutorials and reference manuals</a:t>
            </a:r>
          </a:p>
          <a:p>
            <a:pPr lvl="1"/>
            <a:r>
              <a:rPr lang="en-US" altLang="en-US" dirty="0">
                <a:ea typeface="Arial" panose="020B0604020202020204" pitchFamily="34" charset="0"/>
              </a:rPr>
              <a:t>electronic help screens in the program or on CD-ROM</a:t>
            </a:r>
          </a:p>
          <a:p>
            <a:pPr lvl="1"/>
            <a:r>
              <a:rPr lang="en-US" altLang="en-US" dirty="0">
                <a:ea typeface="Arial" panose="020B0604020202020204" pitchFamily="34" charset="0"/>
              </a:rPr>
              <a:t>information available on the publisher</a:t>
            </a:r>
            <a:r>
              <a:rPr lang="en-US" altLang="ja-JP" dirty="0">
                <a:ea typeface="MS PGothic" panose="020B0600070205080204" pitchFamily="34" charset="-128"/>
              </a:rPr>
              <a:t>'s Web site</a:t>
            </a:r>
          </a:p>
          <a:p>
            <a:pPr lvl="1"/>
            <a:endParaRPr lang="en-US" altLang="en-US" dirty="0">
              <a:ea typeface="Arial" panose="020B0604020202020204" pitchFamily="34" charset="0"/>
            </a:endParaRPr>
          </a:p>
          <a:p>
            <a:r>
              <a:rPr lang="en-US" altLang="en-US" dirty="0"/>
              <a:t>Many software companies maintain an online </a:t>
            </a:r>
            <a:r>
              <a:rPr lang="en-US" altLang="en-US" b="1" dirty="0">
                <a:solidFill>
                  <a:srgbClr val="FF0000"/>
                </a:solidFill>
              </a:rPr>
              <a:t>knowledge base </a:t>
            </a:r>
            <a:r>
              <a:rPr lang="en-US" altLang="en-US" dirty="0"/>
              <a:t>that users can search to find information and get help.</a:t>
            </a:r>
          </a:p>
          <a:p>
            <a:pPr lvl="1"/>
            <a:endParaRPr lang="en-US" altLang="en-US" dirty="0">
              <a:ea typeface="Arial" panose="020B0604020202020204" pitchFamily="34" charset="0"/>
            </a:endParaRPr>
          </a:p>
          <a:p>
            <a:pPr lvl="1">
              <a:buFont typeface="Wingdings 2" panose="05020102010507070707" pitchFamily="18" charset="2"/>
              <a:buNone/>
            </a:pPr>
            <a:endParaRPr lang="en-US" altLang="en-US" dirty="0">
              <a:ea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39EA-6128-40B5-B0E8-F540E3495D4C}"/>
              </a:ext>
            </a:extLst>
          </p:cNvPr>
          <p:cNvSpPr>
            <a:spLocks noGrp="1"/>
          </p:cNvSpPr>
          <p:nvPr>
            <p:ph type="title"/>
          </p:nvPr>
        </p:nvSpPr>
        <p:spPr/>
        <p:txBody>
          <a:bodyPr/>
          <a:lstStyle/>
          <a:p>
            <a:r>
              <a:rPr lang="ar-SA" dirty="0"/>
              <a:t>10-2 وثائق التطبيق وإصداراته</a:t>
            </a:r>
          </a:p>
        </p:txBody>
      </p:sp>
      <p:sp>
        <p:nvSpPr>
          <p:cNvPr id="3" name="Content Placeholder 2">
            <a:extLst>
              <a:ext uri="{FF2B5EF4-FFF2-40B4-BE49-F238E27FC236}">
                <a16:creationId xmlns:a16="http://schemas.microsoft.com/office/drawing/2014/main" id="{B4BCBF7E-90A7-4E10-A3F1-80839B2513FC}"/>
              </a:ext>
            </a:extLst>
          </p:cNvPr>
          <p:cNvSpPr>
            <a:spLocks noGrp="1"/>
          </p:cNvSpPr>
          <p:nvPr>
            <p:ph idx="1"/>
          </p:nvPr>
        </p:nvSpPr>
        <p:spPr/>
        <p:txBody>
          <a:bodyPr/>
          <a:lstStyle/>
          <a:p>
            <a:pPr algn="r" rtl="1"/>
            <a:r>
              <a:rPr lang="ar-SA" dirty="0"/>
              <a:t>توفر معظم حزم البرامج إرشادات حول كيفية تثبيت البرنامج ، واستخدام التطبيق ، و</a:t>
            </a:r>
            <a:r>
              <a:rPr lang="ar-SA" dirty="0">
                <a:solidFill>
                  <a:srgbClr val="FF0000"/>
                </a:solidFill>
              </a:rPr>
              <a:t>التدخل لحل المشكلات وتصحيح الاخطاء</a:t>
            </a:r>
            <a:r>
              <a:rPr lang="ar-SA" dirty="0"/>
              <a:t>. هذه التعليمات ، التي تسمى </a:t>
            </a:r>
            <a:r>
              <a:rPr lang="ar-SA" dirty="0">
                <a:solidFill>
                  <a:srgbClr val="FF0000"/>
                </a:solidFill>
              </a:rPr>
              <a:t>الوثائق</a:t>
            </a:r>
            <a:r>
              <a:rPr lang="ar-SA" dirty="0"/>
              <a:t> ، متوفرة عادة في ثلاثة أشكال:</a:t>
            </a:r>
          </a:p>
          <a:p>
            <a:pPr algn="r" rtl="1"/>
            <a:r>
              <a:rPr lang="ar-SA" dirty="0"/>
              <a:t>الدروس المطبوعة والأدلة المرجعية</a:t>
            </a:r>
          </a:p>
          <a:p>
            <a:pPr algn="r" rtl="1"/>
            <a:r>
              <a:rPr lang="ar-SA" dirty="0"/>
              <a:t>شاشات المساعدة الإلكترونية في البرنامج أو على قرص مضغوط</a:t>
            </a:r>
          </a:p>
          <a:p>
            <a:pPr algn="r" rtl="1"/>
            <a:r>
              <a:rPr lang="ar-SA" dirty="0"/>
              <a:t>المعلومات المتاحة على موقع </a:t>
            </a:r>
            <a:r>
              <a:rPr lang="ar-SA" dirty="0" err="1"/>
              <a:t>الناشرعلى</a:t>
            </a:r>
            <a:r>
              <a:rPr lang="ar-SA" dirty="0"/>
              <a:t> شبكة الإنترنت</a:t>
            </a:r>
          </a:p>
          <a:p>
            <a:pPr algn="r" rtl="1"/>
            <a:endParaRPr lang="ar-SA" dirty="0"/>
          </a:p>
          <a:p>
            <a:pPr algn="r" rtl="1"/>
            <a:r>
              <a:rPr lang="ar-SA" dirty="0"/>
              <a:t>تحتفظ العديد من شركات البرمجيات </a:t>
            </a:r>
            <a:r>
              <a:rPr lang="ar-SA" dirty="0">
                <a:solidFill>
                  <a:srgbClr val="FF0000"/>
                </a:solidFill>
              </a:rPr>
              <a:t>بقاعدة معارف </a:t>
            </a:r>
            <a:r>
              <a:rPr lang="ar-SA" dirty="0"/>
              <a:t>على الإنترنت يمكن للمستخدمين البحث عنها للعثور على المعلومات والحصول على المساعدة.</a:t>
            </a:r>
          </a:p>
        </p:txBody>
      </p:sp>
    </p:spTree>
    <p:extLst>
      <p:ext uri="{BB962C8B-B14F-4D97-AF65-F5344CB8AC3E}">
        <p14:creationId xmlns:p14="http://schemas.microsoft.com/office/powerpoint/2010/main" val="1290148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1244</Words>
  <Application>Microsoft Office PowerPoint</Application>
  <PresentationFormat>On-screen Show (4:3)</PresentationFormat>
  <Paragraphs>90</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PGothic</vt:lpstr>
      <vt:lpstr>MS PGothic</vt:lpstr>
      <vt:lpstr>Abadi</vt:lpstr>
      <vt:lpstr>Arial</vt:lpstr>
      <vt:lpstr>Calibri</vt:lpstr>
      <vt:lpstr>Wingdings</vt:lpstr>
      <vt:lpstr>Wingdings 2</vt:lpstr>
      <vt:lpstr>Office Theme</vt:lpstr>
      <vt:lpstr>Introduction to Computers and Information Technology</vt:lpstr>
      <vt:lpstr>10-1 Types of Application Software</vt:lpstr>
      <vt:lpstr>10-1 أنواع البرامج التطبيقية</vt:lpstr>
      <vt:lpstr>Online and Mobile Apps</vt:lpstr>
      <vt:lpstr>تطبيقات الإنترنت وتطبيقات الجوال</vt:lpstr>
      <vt:lpstr>Testing Software</vt:lpstr>
      <vt:lpstr>اختبار البرمجيات</vt:lpstr>
      <vt:lpstr>10-2 Application Documentation and Versions</vt:lpstr>
      <vt:lpstr>10-2 وثائق التطبيق وإصداراته</vt:lpstr>
      <vt:lpstr>Versions of Software</vt:lpstr>
      <vt:lpstr>إصدارات البرامج</vt:lpstr>
      <vt:lpstr>Software Registration</vt:lpstr>
      <vt:lpstr>تسجيل البرمجيات</vt:lpstr>
      <vt:lpstr>10-3 Using Application Software</vt:lpstr>
      <vt:lpstr>10-3 إستخدام برامج التطبيقات</vt:lpstr>
      <vt:lpstr>Changing the View</vt:lpstr>
      <vt:lpstr>تغيير العرض</vt:lpstr>
      <vt:lpstr>Setting Options and Preferences</vt:lpstr>
      <vt:lpstr>ضبط الخيارات والتفضيلات</vt:lpstr>
      <vt:lpstr>Common Application Features</vt:lpstr>
      <vt:lpstr> ميزات التطبيق الشائعه</vt:lpstr>
      <vt:lpstr>Working With Two or More Programs</vt:lpstr>
      <vt:lpstr>العمل مع اثنين أو أكثر من البرامج</vt:lpstr>
      <vt:lpstr>Chapter Review</vt:lpstr>
      <vt:lpstr>Chapter Review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Computers and Information Technology</dc:title>
  <dc:creator>زينب ضيف الله  حسين الجدعاني</dc:creator>
  <cp:lastModifiedBy>140066934 Jamilah H . Alqahtani</cp:lastModifiedBy>
  <cp:revision>11</cp:revision>
  <dcterms:created xsi:type="dcterms:W3CDTF">2018-10-20T13:32:12Z</dcterms:created>
  <dcterms:modified xsi:type="dcterms:W3CDTF">2018-10-23T14:17:38Z</dcterms:modified>
</cp:coreProperties>
</file>