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2" r:id="rId2"/>
  </p:sldMasterIdLst>
  <p:notesMasterIdLst>
    <p:notesMasterId r:id="rId73"/>
  </p:notesMasterIdLst>
  <p:sldIdLst>
    <p:sldId id="534" r:id="rId3"/>
    <p:sldId id="466" r:id="rId4"/>
    <p:sldId id="501" r:id="rId5"/>
    <p:sldId id="502" r:id="rId6"/>
    <p:sldId id="503" r:id="rId7"/>
    <p:sldId id="504" r:id="rId8"/>
    <p:sldId id="505" r:id="rId9"/>
    <p:sldId id="506" r:id="rId10"/>
    <p:sldId id="507" r:id="rId11"/>
    <p:sldId id="508" r:id="rId12"/>
    <p:sldId id="469" r:id="rId13"/>
    <p:sldId id="470" r:id="rId14"/>
    <p:sldId id="476" r:id="rId15"/>
    <p:sldId id="471" r:id="rId16"/>
    <p:sldId id="472" r:id="rId17"/>
    <p:sldId id="473" r:id="rId18"/>
    <p:sldId id="463" r:id="rId19"/>
    <p:sldId id="464" r:id="rId20"/>
    <p:sldId id="404" r:id="rId21"/>
    <p:sldId id="522" r:id="rId22"/>
    <p:sldId id="397" r:id="rId23"/>
    <p:sldId id="509" r:id="rId24"/>
    <p:sldId id="523" r:id="rId25"/>
    <p:sldId id="524" r:id="rId26"/>
    <p:sldId id="386" r:id="rId27"/>
    <p:sldId id="510" r:id="rId28"/>
    <p:sldId id="511" r:id="rId29"/>
    <p:sldId id="512" r:id="rId30"/>
    <p:sldId id="525" r:id="rId31"/>
    <p:sldId id="526" r:id="rId32"/>
    <p:sldId id="477" r:id="rId33"/>
    <p:sldId id="494" r:id="rId34"/>
    <p:sldId id="495" r:id="rId35"/>
    <p:sldId id="496" r:id="rId36"/>
    <p:sldId id="497" r:id="rId37"/>
    <p:sldId id="498" r:id="rId38"/>
    <p:sldId id="499" r:id="rId39"/>
    <p:sldId id="478" r:id="rId40"/>
    <p:sldId id="527" r:id="rId41"/>
    <p:sldId id="480" r:id="rId42"/>
    <p:sldId id="481" r:id="rId43"/>
    <p:sldId id="482" r:id="rId44"/>
    <p:sldId id="528" r:id="rId45"/>
    <p:sldId id="484" r:id="rId46"/>
    <p:sldId id="485" r:id="rId47"/>
    <p:sldId id="486" r:id="rId48"/>
    <p:sldId id="487" r:id="rId49"/>
    <p:sldId id="488" r:id="rId50"/>
    <p:sldId id="489" r:id="rId51"/>
    <p:sldId id="490" r:id="rId52"/>
    <p:sldId id="500" r:id="rId53"/>
    <p:sldId id="491" r:id="rId54"/>
    <p:sldId id="492" r:id="rId55"/>
    <p:sldId id="529" r:id="rId56"/>
    <p:sldId id="400" r:id="rId57"/>
    <p:sldId id="401" r:id="rId58"/>
    <p:sldId id="402" r:id="rId59"/>
    <p:sldId id="530" r:id="rId60"/>
    <p:sldId id="465" r:id="rId61"/>
    <p:sldId id="513" r:id="rId62"/>
    <p:sldId id="514" r:id="rId63"/>
    <p:sldId id="515" r:id="rId64"/>
    <p:sldId id="516" r:id="rId65"/>
    <p:sldId id="517" r:id="rId66"/>
    <p:sldId id="531" r:id="rId67"/>
    <p:sldId id="532" r:id="rId68"/>
    <p:sldId id="518" r:id="rId69"/>
    <p:sldId id="519" r:id="rId70"/>
    <p:sldId id="533" r:id="rId71"/>
    <p:sldId id="521" r:id="rId7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33FF"/>
    <a:srgbClr val="9900CC"/>
    <a:srgbClr val="CC0066"/>
    <a:srgbClr val="FF33CC"/>
    <a:srgbClr val="008000"/>
    <a:srgbClr val="0099CC"/>
    <a:srgbClr val="FF00FF"/>
    <a:srgbClr val="CC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324" autoAdjust="0"/>
    <p:restoredTop sz="94660"/>
  </p:normalViewPr>
  <p:slideViewPr>
    <p:cSldViewPr>
      <p:cViewPr varScale="1">
        <p:scale>
          <a:sx n="67" d="100"/>
          <a:sy n="67" d="100"/>
        </p:scale>
        <p:origin x="57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CEEB559-8BCF-49F1-9CB3-63CDDB4414C6}" type="datetimeFigureOut">
              <a:rPr lang="ar-SA"/>
              <a:pPr>
                <a:defRPr/>
              </a:pPr>
              <a:t>07/08/1437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3D7BC6F-7CC3-4769-8EBB-6B9DFA1A7D3A}" type="slidenum">
              <a:rPr lang="ar-SA"/>
              <a:pPr>
                <a:defRPr/>
              </a:pPr>
              <a:t>‹#›</a:t>
            </a:fld>
            <a:endParaRPr lang="ar-SA" dirty="0"/>
          </a:p>
        </p:txBody>
      </p:sp>
    </p:spTree>
    <p:extLst>
      <p:ext uri="{BB962C8B-B14F-4D97-AF65-F5344CB8AC3E}">
        <p14:creationId xmlns:p14="http://schemas.microsoft.com/office/powerpoint/2010/main" val="371477206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760F5BB-4460-46D0-B559-8EFAEA82A910}"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464FB47D-FBD3-430E-B34F-120848740E19}" type="slidenum">
              <a:rPr lang="ar-SA"/>
              <a:pPr>
                <a:defRPr/>
              </a:pPr>
              <a:t>‹#›</a:t>
            </a:fld>
            <a:endParaRPr lang="ar-SA" dirty="0"/>
          </a:p>
        </p:txBody>
      </p:sp>
    </p:spTree>
    <p:extLst>
      <p:ext uri="{BB962C8B-B14F-4D97-AF65-F5344CB8AC3E}">
        <p14:creationId xmlns:p14="http://schemas.microsoft.com/office/powerpoint/2010/main" val="1954716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D5C97CC9-3BB3-4136-BDB0-A36CEFCF7140}"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5D6F541-D479-4CEA-81B5-4F443F3AB4D6}" type="slidenum">
              <a:rPr lang="ar-SA"/>
              <a:pPr>
                <a:defRPr/>
              </a:pPr>
              <a:t>‹#›</a:t>
            </a:fld>
            <a:endParaRPr lang="ar-SA" dirty="0"/>
          </a:p>
        </p:txBody>
      </p:sp>
    </p:spTree>
    <p:extLst>
      <p:ext uri="{BB962C8B-B14F-4D97-AF65-F5344CB8AC3E}">
        <p14:creationId xmlns:p14="http://schemas.microsoft.com/office/powerpoint/2010/main" val="3024430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EE3F0D-ED95-4350-B28B-5F8EA5C40C88}"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B4F7C91E-CEDE-42B2-88BB-00F0B728C1FB}" type="slidenum">
              <a:rPr lang="ar-SA"/>
              <a:pPr>
                <a:defRPr/>
              </a:pPr>
              <a:t>‹#›</a:t>
            </a:fld>
            <a:endParaRPr lang="ar-SA" dirty="0"/>
          </a:p>
        </p:txBody>
      </p:sp>
    </p:spTree>
    <p:extLst>
      <p:ext uri="{BB962C8B-B14F-4D97-AF65-F5344CB8AC3E}">
        <p14:creationId xmlns:p14="http://schemas.microsoft.com/office/powerpoint/2010/main" val="4388529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عنوان ومحتوى">
    <p:spTree>
      <p:nvGrpSpPr>
        <p:cNvPr id="1" name=""/>
        <p:cNvGrpSpPr/>
        <p:nvPr/>
      </p:nvGrpSpPr>
      <p:grpSpPr>
        <a:xfrm>
          <a:off x="0" y="0"/>
          <a:ext cx="0" cy="0"/>
          <a:chOff x="0" y="0"/>
          <a:chExt cx="0" cy="0"/>
        </a:xfrm>
      </p:grpSpPr>
      <p:sp>
        <p:nvSpPr>
          <p:cNvPr id="7" name="Rectangle 11"/>
          <p:cNvSpPr/>
          <p:nvPr userDrawn="1"/>
        </p:nvSpPr>
        <p:spPr>
          <a:xfrm rot="21129326">
            <a:off x="1141651" y="756753"/>
            <a:ext cx="7121067" cy="5090421"/>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pic>
        <p:nvPicPr>
          <p:cNvPr id="8"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1435684">
            <a:off x="1495992" y="5637474"/>
            <a:ext cx="567831" cy="567830"/>
          </a:xfrm>
          <a:prstGeom prst="rect">
            <a:avLst/>
          </a:prstGeom>
          <a:noFill/>
        </p:spPr>
      </p:pic>
      <p:pic>
        <p:nvPicPr>
          <p:cNvPr id="9"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4096196">
            <a:off x="7351661" y="358175"/>
            <a:ext cx="566928" cy="566928"/>
          </a:xfrm>
          <a:prstGeom prst="rect">
            <a:avLst/>
          </a:prstGeom>
          <a:noFill/>
        </p:spPr>
      </p:pic>
    </p:spTree>
    <p:extLst>
      <p:ext uri="{BB962C8B-B14F-4D97-AF65-F5344CB8AC3E}">
        <p14:creationId xmlns:p14="http://schemas.microsoft.com/office/powerpoint/2010/main" val="998162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86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014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73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2420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915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73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450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عنوان ومحتوى">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CE5F2F-2FB7-495D-8935-57D92313717B}"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7C73654-C4B8-47D1-B08D-7E1AF4C81007}" type="slidenum">
              <a:rPr lang="ar-SA"/>
              <a:pPr>
                <a:defRPr/>
              </a:pPr>
              <a:t>‹#›</a:t>
            </a:fld>
            <a:endParaRPr lang="ar-SA" dirty="0"/>
          </a:p>
        </p:txBody>
      </p:sp>
    </p:spTree>
    <p:extLst>
      <p:ext uri="{BB962C8B-B14F-4D97-AF65-F5344CB8AC3E}">
        <p14:creationId xmlns:p14="http://schemas.microsoft.com/office/powerpoint/2010/main" val="3917975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67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20424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4957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22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7200" dirty="0">
                <a:solidFill>
                  <a:prstClr val="black"/>
                </a:solidFill>
                <a:latin typeface="Garamond" panose="02020404030301010803"/>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7200" dirty="0">
                <a:solidFill>
                  <a:prstClr val="black"/>
                </a:solidFill>
                <a:latin typeface="Garamond" panose="02020404030301010803"/>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087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4361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8000" dirty="0">
                <a:solidFill>
                  <a:prstClr val="black"/>
                </a:solidFill>
                <a:latin typeface="Garamond" panose="02020404030301010803"/>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8000" dirty="0">
                <a:solidFill>
                  <a:prstClr val="black"/>
                </a:solidFill>
                <a:latin typeface="Garamond" panose="02020404030301010803"/>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066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759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543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20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FDA1BD3-183D-49C5-88EE-025B99684218}"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262BBADE-4147-4359-B821-65E238C80738}" type="slidenum">
              <a:rPr lang="ar-SA"/>
              <a:pPr>
                <a:defRPr/>
              </a:pPr>
              <a:t>‹#›</a:t>
            </a:fld>
            <a:endParaRPr lang="ar-SA" dirty="0"/>
          </a:p>
        </p:txBody>
      </p:sp>
    </p:spTree>
    <p:extLst>
      <p:ext uri="{BB962C8B-B14F-4D97-AF65-F5344CB8AC3E}">
        <p14:creationId xmlns:p14="http://schemas.microsoft.com/office/powerpoint/2010/main" val="4204702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DD528B4-F00B-4AB2-8467-F3FAB657BB14}" type="datetimeFigureOut">
              <a:rPr lang="ar-SA"/>
              <a:pPr>
                <a:defRPr/>
              </a:pPr>
              <a:t>07/08/1437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CBB7674-6845-4D2B-A4D1-0EEE60AB6CA4}" type="slidenum">
              <a:rPr lang="ar-SA"/>
              <a:pPr>
                <a:defRPr/>
              </a:pPr>
              <a:t>‹#›</a:t>
            </a:fld>
            <a:endParaRPr lang="ar-SA" dirty="0"/>
          </a:p>
        </p:txBody>
      </p:sp>
    </p:spTree>
    <p:extLst>
      <p:ext uri="{BB962C8B-B14F-4D97-AF65-F5344CB8AC3E}">
        <p14:creationId xmlns:p14="http://schemas.microsoft.com/office/powerpoint/2010/main" val="303632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FDB6510-A473-4939-AA37-4B2856801D07}" type="datetimeFigureOut">
              <a:rPr lang="ar-SA"/>
              <a:pPr>
                <a:defRPr/>
              </a:pPr>
              <a:t>07/08/1437</a:t>
            </a:fld>
            <a:endParaRPr lang="ar-SA" dirty="0"/>
          </a:p>
        </p:txBody>
      </p:sp>
      <p:sp>
        <p:nvSpPr>
          <p:cNvPr id="8"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9"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00F4B426-5DCF-41AC-A6C0-C78CDD482492}" type="slidenum">
              <a:rPr lang="ar-SA"/>
              <a:pPr>
                <a:defRPr/>
              </a:pPr>
              <a:t>‹#›</a:t>
            </a:fld>
            <a:endParaRPr lang="ar-SA" dirty="0"/>
          </a:p>
        </p:txBody>
      </p:sp>
    </p:spTree>
    <p:extLst>
      <p:ext uri="{BB962C8B-B14F-4D97-AF65-F5344CB8AC3E}">
        <p14:creationId xmlns:p14="http://schemas.microsoft.com/office/powerpoint/2010/main" val="2191950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2B3566F-B323-46E7-80CD-B448104C6840}" type="datetimeFigureOut">
              <a:rPr lang="ar-SA"/>
              <a:pPr>
                <a:defRPr/>
              </a:pPr>
              <a:t>07/08/1437</a:t>
            </a:fld>
            <a:endParaRPr lang="ar-SA" dirty="0"/>
          </a:p>
        </p:txBody>
      </p:sp>
      <p:sp>
        <p:nvSpPr>
          <p:cNvPr id="4"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5"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2B7A162-3314-4CDA-A192-74A1CEA7D218}" type="slidenum">
              <a:rPr lang="ar-SA"/>
              <a:pPr>
                <a:defRPr/>
              </a:pPr>
              <a:t>‹#›</a:t>
            </a:fld>
            <a:endParaRPr lang="ar-SA" dirty="0"/>
          </a:p>
        </p:txBody>
      </p:sp>
    </p:spTree>
    <p:extLst>
      <p:ext uri="{BB962C8B-B14F-4D97-AF65-F5344CB8AC3E}">
        <p14:creationId xmlns:p14="http://schemas.microsoft.com/office/powerpoint/2010/main" val="3479609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396FD2E7-4F68-4A65-89E5-8D3BD77A0341}" type="datetimeFigureOut">
              <a:rPr lang="ar-SA"/>
              <a:pPr>
                <a:defRPr/>
              </a:pPr>
              <a:t>07/08/1437</a:t>
            </a:fld>
            <a:endParaRPr lang="ar-SA" dirty="0"/>
          </a:p>
        </p:txBody>
      </p:sp>
      <p:sp>
        <p:nvSpPr>
          <p:cNvPr id="3"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4"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553BA646-9940-4538-8F9E-40C540216808}" type="slidenum">
              <a:rPr lang="ar-SA"/>
              <a:pPr>
                <a:defRPr/>
              </a:pPr>
              <a:t>‹#›</a:t>
            </a:fld>
            <a:endParaRPr lang="ar-SA" dirty="0"/>
          </a:p>
        </p:txBody>
      </p:sp>
    </p:spTree>
    <p:extLst>
      <p:ext uri="{BB962C8B-B14F-4D97-AF65-F5344CB8AC3E}">
        <p14:creationId xmlns:p14="http://schemas.microsoft.com/office/powerpoint/2010/main" val="25063854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38324816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84A0645-C33C-46B5-A5FF-C96F596693AA}" type="datetimeFigureOut">
              <a:rPr lang="ar-SA"/>
              <a:pPr>
                <a:defRPr/>
              </a:pPr>
              <a:t>07/08/1437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9CB43482-4144-4D6F-9974-BB1AF22B959B}" type="slidenum">
              <a:rPr lang="ar-SA"/>
              <a:pPr>
                <a:defRPr/>
              </a:pPr>
              <a:t>‹#›</a:t>
            </a:fld>
            <a:endParaRPr lang="ar-SA" dirty="0"/>
          </a:p>
        </p:txBody>
      </p:sp>
    </p:spTree>
    <p:extLst>
      <p:ext uri="{BB962C8B-B14F-4D97-AF65-F5344CB8AC3E}">
        <p14:creationId xmlns:p14="http://schemas.microsoft.com/office/powerpoint/2010/main" val="4156724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4" name="تمرير أفقي 3"/>
          <p:cNvSpPr/>
          <p:nvPr userDrawn="1"/>
        </p:nvSpPr>
        <p:spPr>
          <a:xfrm>
            <a:off x="1907704" y="0"/>
            <a:ext cx="6336704" cy="1268760"/>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pic>
        <p:nvPicPr>
          <p:cNvPr id="10" name="صورة 9">
            <a:hlinkClick r:id="" action="ppaction://hlinkshowjump?jump=nextslide"/>
          </p:cNvPr>
          <p:cNvPicPr>
            <a:picLocks noChangeAspect="1"/>
          </p:cNvPicPr>
          <p:nvPr userDrawn="1"/>
        </p:nvPicPr>
        <p:blipFill>
          <a:blip r:embed="rId15" cstate="print">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11" name="صورة 10">
            <a:hlinkClick r:id="" action="ppaction://hlinkshowjump?jump=endshow"/>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B61BEF0D-F0BB-DE4B-95CE-6DB70DBA9567}" type="datetimeFigureOut">
              <a:rPr lang="en-US" smtClean="0">
                <a:solidFill>
                  <a:prstClr val="black"/>
                </a:solidFill>
              </a:rPr>
              <a:pPr defTabSz="457200" rtl="0" fontAlgn="auto">
                <a:spcBef>
                  <a:spcPts val="0"/>
                </a:spcBef>
                <a:spcAft>
                  <a:spcPts val="0"/>
                </a:spcAft>
              </a:pPr>
              <a:t>5/14/2016</a:t>
            </a:fld>
            <a:endParaRPr lang="en-US" dirty="0">
              <a:solidFill>
                <a:prstClr val="black"/>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D57F1E4F-1CFF-5643-939E-217C01CDF565}" type="slidenum">
              <a:rPr lang="en-US" smtClean="0">
                <a:solidFill>
                  <a:prstClr val="black"/>
                </a:solidFill>
              </a:rPr>
              <a:pPr defTabSz="457200" rtl="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2162915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smtClean="0">
                <a:solidFill>
                  <a:schemeClr val="accent4">
                    <a:lumMod val="50000"/>
                  </a:schemeClr>
                </a:solidFill>
              </a:rPr>
              <a:t>مراجعة </a:t>
            </a:r>
            <a:r>
              <a:rPr lang="ar-EG" b="1" dirty="0" smtClean="0">
                <a:solidFill>
                  <a:schemeClr val="accent4">
                    <a:lumMod val="50000"/>
                  </a:schemeClr>
                </a:solidFill>
              </a:rPr>
              <a:t>الفصل السادس</a:t>
            </a:r>
            <a:endParaRPr lang="en-US" b="1" dirty="0">
              <a:solidFill>
                <a:schemeClr val="accent4">
                  <a:lumMod val="50000"/>
                </a:schemeClr>
              </a:solidFill>
            </a:endParaRPr>
          </a:p>
        </p:txBody>
      </p:sp>
      <p:sp>
        <p:nvSpPr>
          <p:cNvPr id="3" name="Subtitle 2"/>
          <p:cNvSpPr>
            <a:spLocks noGrp="1"/>
          </p:cNvSpPr>
          <p:nvPr>
            <p:ph type="subTitle" idx="1"/>
          </p:nvPr>
        </p:nvSpPr>
        <p:spPr/>
        <p:txBody>
          <a:bodyPr/>
          <a:lstStyle/>
          <a:p>
            <a:endParaRPr lang="ar-EG" dirty="0" smtClean="0"/>
          </a:p>
          <a:p>
            <a:r>
              <a:rPr lang="ar-EG" b="1" dirty="0" smtClean="0">
                <a:solidFill>
                  <a:schemeClr val="accent5">
                    <a:lumMod val="50000"/>
                  </a:schemeClr>
                </a:solidFill>
              </a:rPr>
              <a:t>التفاعلات الكيميائية</a:t>
            </a:r>
            <a:endParaRPr lang="en-US" b="1" dirty="0">
              <a:solidFill>
                <a:schemeClr val="accent5">
                  <a:lumMod val="50000"/>
                </a:schemeClr>
              </a:solidFill>
            </a:endParaRPr>
          </a:p>
        </p:txBody>
      </p:sp>
      <p:sp>
        <p:nvSpPr>
          <p:cNvPr id="4" name="Oval 3"/>
          <p:cNvSpPr/>
          <p:nvPr/>
        </p:nvSpPr>
        <p:spPr>
          <a:xfrm>
            <a:off x="2438400" y="16926"/>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نور</a:t>
            </a:r>
            <a:endParaRPr lang="en-US" kern="0" dirty="0" smtClean="0">
              <a:solidFill>
                <a:prstClr val="white"/>
              </a:solidFill>
              <a:latin typeface="Century Gothic" panose="020B0502020202020204"/>
            </a:endParaRPr>
          </a:p>
        </p:txBody>
      </p:sp>
      <p:sp>
        <p:nvSpPr>
          <p:cNvPr id="5" name="Oval 4"/>
          <p:cNvSpPr/>
          <p:nvPr/>
        </p:nvSpPr>
        <p:spPr>
          <a:xfrm>
            <a:off x="2438400" y="5069111"/>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المعلم</a:t>
            </a:r>
            <a:endParaRPr lang="en-US" kern="0" dirty="0" smtClean="0">
              <a:solidFill>
                <a:prstClr val="white"/>
              </a:solidFill>
              <a:latin typeface="Century Gothic" panose="020B0502020202020204"/>
            </a:endParaRPr>
          </a:p>
        </p:txBody>
      </p:sp>
    </p:spTree>
    <p:extLst>
      <p:ext uri="{BB962C8B-B14F-4D97-AF65-F5344CB8AC3E}">
        <p14:creationId xmlns:p14="http://schemas.microsoft.com/office/powerpoint/2010/main" val="1194626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129864"/>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65663" y="2420888"/>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9- سرعة التفاعل - الإنزيمات.</a:t>
            </a:r>
            <a:endParaRPr lang="ar-SA" sz="3200" dirty="0">
              <a:solidFill>
                <a:srgbClr val="006600"/>
              </a:solidFill>
            </a:endParaRPr>
          </a:p>
        </p:txBody>
      </p:sp>
      <p:sp>
        <p:nvSpPr>
          <p:cNvPr id="11" name="مستطيل 10"/>
          <p:cNvSpPr>
            <a:spLocks noChangeArrowheads="1"/>
          </p:cNvSpPr>
          <p:nvPr/>
        </p:nvSpPr>
        <p:spPr bwMode="auto">
          <a:xfrm>
            <a:off x="1601084" y="3861048"/>
            <a:ext cx="5982540" cy="206210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9 –</a:t>
            </a:r>
          </a:p>
          <a:p>
            <a:pPr algn="justLow"/>
            <a:r>
              <a:rPr lang="ar-SA" sz="3200" dirty="0">
                <a:solidFill>
                  <a:srgbClr val="7030A0"/>
                </a:solidFill>
              </a:rPr>
              <a:t>معدل سرعة التفاعل هو مقياس لمدى سرعة التفاعل الكيميائي , أما الإنزيم فهو بروتينات تسرع عملية التفاعل داخل الخلايا.</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25732"/>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878971" y="4077072"/>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جـ10 – </a:t>
            </a:r>
            <a:endParaRPr lang="ar-SA" sz="4800" dirty="0">
              <a:solidFill>
                <a:srgbClr val="7030A0"/>
              </a:solidFill>
            </a:endParaRPr>
          </a:p>
        </p:txBody>
      </p:sp>
      <p:sp>
        <p:nvSpPr>
          <p:cNvPr id="8" name="مستطيل 7"/>
          <p:cNvSpPr/>
          <p:nvPr/>
        </p:nvSpPr>
        <p:spPr>
          <a:xfrm>
            <a:off x="1731793" y="2451666"/>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10- </a:t>
            </a:r>
            <a:r>
              <a:rPr lang="ar-SA" sz="3600" b="1" spc="50" dirty="0" smtClean="0">
                <a:ln w="11430"/>
                <a:solidFill>
                  <a:srgbClr val="9900CC"/>
                </a:solidFill>
                <a:latin typeface="Calibri"/>
                <a:cs typeface="Arial"/>
              </a:rPr>
              <a:t>لإبطاء سرعة التفاعل الكيميائي يجب إضافة : </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3505511" y="5210036"/>
            <a:ext cx="2132978"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عامل مثبط</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65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431862"/>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41016" y="4038091"/>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جـ11 – </a:t>
            </a:r>
            <a:endParaRPr lang="ar-SA" sz="4800" dirty="0">
              <a:solidFill>
                <a:srgbClr val="7030A0"/>
              </a:solidFill>
            </a:endParaRPr>
          </a:p>
        </p:txBody>
      </p:sp>
      <p:sp>
        <p:nvSpPr>
          <p:cNvPr id="8" name="مستطيل 7"/>
          <p:cNvSpPr/>
          <p:nvPr/>
        </p:nvSpPr>
        <p:spPr>
          <a:xfrm>
            <a:off x="1950689" y="2859466"/>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11- أي مما يلي يعد تغيرا كيميائيا ؟</a:t>
            </a:r>
            <a:endParaRPr lang="ar-SA" sz="4000" b="1" spc="50" dirty="0">
              <a:ln w="11430"/>
              <a:solidFill>
                <a:srgbClr val="9900CC"/>
              </a:solidFill>
              <a:latin typeface="Calibri"/>
              <a:cs typeface="Arial"/>
            </a:endParaRPr>
          </a:p>
        </p:txBody>
      </p:sp>
      <p:sp>
        <p:nvSpPr>
          <p:cNvPr id="9" name="مستطيل 8"/>
          <p:cNvSpPr/>
          <p:nvPr/>
        </p:nvSpPr>
        <p:spPr>
          <a:xfrm>
            <a:off x="3478249" y="4847384"/>
            <a:ext cx="2187502"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تكون راسب من الصابون</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6222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4082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90460" y="353248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جـ12 – </a:t>
            </a:r>
            <a:endParaRPr lang="ar-SA" sz="4800" dirty="0">
              <a:solidFill>
                <a:srgbClr val="7030A0"/>
              </a:solidFill>
            </a:endParaRPr>
          </a:p>
        </p:txBody>
      </p:sp>
      <p:sp>
        <p:nvSpPr>
          <p:cNvPr id="8" name="مستطيل 7"/>
          <p:cNvSpPr/>
          <p:nvPr/>
        </p:nvSpPr>
        <p:spPr>
          <a:xfrm>
            <a:off x="1731793" y="2237383"/>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12- أي مما يلي قد يبطئ سرعة التفاعل الكيميائي  ؟</a:t>
            </a:r>
            <a:endParaRPr lang="ar-SA" sz="4000" b="1" spc="50" dirty="0">
              <a:ln w="11430"/>
              <a:solidFill>
                <a:srgbClr val="9900CC"/>
              </a:solidFill>
              <a:latin typeface="Calibri"/>
              <a:cs typeface="Arial"/>
            </a:endParaRPr>
          </a:p>
        </p:txBody>
      </p:sp>
      <p:sp>
        <p:nvSpPr>
          <p:cNvPr id="9" name="مستطيل 8"/>
          <p:cNvSpPr/>
          <p:nvPr/>
        </p:nvSpPr>
        <p:spPr>
          <a:xfrm>
            <a:off x="3119454" y="4854088"/>
            <a:ext cx="2905092"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تقليل تركيز المواد المتفاعلة</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2527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4082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90460" y="353248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جـ13 – </a:t>
            </a:r>
            <a:endParaRPr lang="ar-SA" sz="4800" dirty="0">
              <a:solidFill>
                <a:srgbClr val="7030A0"/>
              </a:solidFill>
            </a:endParaRPr>
          </a:p>
        </p:txBody>
      </p:sp>
      <p:sp>
        <p:nvSpPr>
          <p:cNvPr id="8" name="مستطيل 7"/>
          <p:cNvSpPr/>
          <p:nvPr/>
        </p:nvSpPr>
        <p:spPr>
          <a:xfrm>
            <a:off x="1731793" y="2237383"/>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13- أي مما يلي يصف العامل المحفز ؟</a:t>
            </a:r>
            <a:endParaRPr lang="ar-SA" sz="4000" b="1" spc="50" dirty="0">
              <a:ln w="11430"/>
              <a:solidFill>
                <a:srgbClr val="9900CC"/>
              </a:solidFill>
              <a:latin typeface="Calibri"/>
              <a:cs typeface="Arial"/>
            </a:endParaRPr>
          </a:p>
        </p:txBody>
      </p:sp>
      <p:sp>
        <p:nvSpPr>
          <p:cNvPr id="9" name="مستطيل 8"/>
          <p:cNvSpPr/>
          <p:nvPr/>
        </p:nvSpPr>
        <p:spPr>
          <a:xfrm>
            <a:off x="3119454" y="4947240"/>
            <a:ext cx="2905092"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يسرع التفاعل الكيميائي </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383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99403"/>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14814" y="3946949"/>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جـ14 – </a:t>
            </a:r>
            <a:endParaRPr lang="ar-SA" sz="4800" dirty="0">
              <a:solidFill>
                <a:srgbClr val="7030A0"/>
              </a:solidFill>
            </a:endParaRPr>
          </a:p>
        </p:txBody>
      </p:sp>
      <p:sp>
        <p:nvSpPr>
          <p:cNvPr id="8" name="مستطيل 7"/>
          <p:cNvSpPr/>
          <p:nvPr/>
        </p:nvSpPr>
        <p:spPr>
          <a:xfrm>
            <a:off x="1892957" y="2420888"/>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14- أي مما يلي لا يعد دليلا على حدوث تفاعل كيميائي ؟</a:t>
            </a:r>
            <a:endParaRPr lang="ar-SA" sz="4000" b="1" spc="50" dirty="0">
              <a:ln w="11430"/>
              <a:solidFill>
                <a:srgbClr val="9900CC"/>
              </a:solidFill>
              <a:latin typeface="Calibri"/>
              <a:cs typeface="Arial"/>
            </a:endParaRPr>
          </a:p>
        </p:txBody>
      </p:sp>
      <p:sp>
        <p:nvSpPr>
          <p:cNvPr id="9" name="مستطيل 8"/>
          <p:cNvSpPr/>
          <p:nvPr/>
        </p:nvSpPr>
        <p:spPr>
          <a:xfrm>
            <a:off x="3115714" y="4779435"/>
            <a:ext cx="2912571"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تكاثف بخار الماء على زجاج النافذة</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0105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58361"/>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52971" y="3534107"/>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جـ15 – </a:t>
            </a:r>
            <a:endParaRPr lang="ar-SA" sz="4800" dirty="0">
              <a:solidFill>
                <a:srgbClr val="7030A0"/>
              </a:solidFill>
            </a:endParaRPr>
          </a:p>
        </p:txBody>
      </p:sp>
      <p:sp>
        <p:nvSpPr>
          <p:cNvPr id="8" name="مستطيل 7"/>
          <p:cNvSpPr/>
          <p:nvPr/>
        </p:nvSpPr>
        <p:spPr>
          <a:xfrm>
            <a:off x="1897302" y="2219821"/>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15- أي الجمل التالية لا تعبر عن قانون حفظ الكتلة ؟</a:t>
            </a:r>
            <a:endParaRPr lang="ar-SA" sz="4000" b="1" spc="50" dirty="0">
              <a:ln w="11430"/>
              <a:solidFill>
                <a:srgbClr val="9900CC"/>
              </a:solidFill>
              <a:latin typeface="Calibri"/>
              <a:cs typeface="Arial"/>
            </a:endParaRPr>
          </a:p>
        </p:txBody>
      </p:sp>
      <p:sp>
        <p:nvSpPr>
          <p:cNvPr id="9" name="مستطيل 8"/>
          <p:cNvSpPr/>
          <p:nvPr/>
        </p:nvSpPr>
        <p:spPr>
          <a:xfrm>
            <a:off x="2820867" y="4365104"/>
            <a:ext cx="3502266" cy="175432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ينتج عن التفاعل أنواع جديدة من الذرات</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0075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841974" y="3717032"/>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جـ16 – </a:t>
            </a:r>
            <a:endParaRPr lang="ar-SA" sz="4800" dirty="0">
              <a:solidFill>
                <a:srgbClr val="7030A0"/>
              </a:solidFill>
            </a:endParaRPr>
          </a:p>
        </p:txBody>
      </p:sp>
      <p:sp>
        <p:nvSpPr>
          <p:cNvPr id="8" name="مستطيل 7"/>
          <p:cNvSpPr/>
          <p:nvPr/>
        </p:nvSpPr>
        <p:spPr>
          <a:xfrm>
            <a:off x="746266" y="1238207"/>
            <a:ext cx="7651468"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9900CC"/>
                </a:solidFill>
                <a:latin typeface="+mn-lt"/>
                <a:cs typeface="+mn-cs"/>
              </a:rPr>
              <a:t>16 – المعادلة الكيميائية الموزونة يجب ان تحوي أعدادا متساوية في كلا الطرفين من ......؟</a:t>
            </a:r>
            <a:endParaRPr lang="ar-SA" sz="3600" b="1" spc="50" dirty="0">
              <a:ln w="11430"/>
              <a:solidFill>
                <a:srgbClr val="9900CC"/>
              </a:solidFill>
              <a:latin typeface="+mn-lt"/>
              <a:cs typeface="+mn-cs"/>
            </a:endParaRPr>
          </a:p>
        </p:txBody>
      </p:sp>
      <p:sp>
        <p:nvSpPr>
          <p:cNvPr id="9" name="مستطيل 8"/>
          <p:cNvSpPr/>
          <p:nvPr/>
        </p:nvSpPr>
        <p:spPr>
          <a:xfrm>
            <a:off x="3816984" y="4797152"/>
            <a:ext cx="151003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الذرات</a:t>
            </a:r>
            <a:endParaRPr lang="ar-SA" sz="3600" b="1" spc="50" dirty="0">
              <a:ln w="11430"/>
              <a:solidFill>
                <a:srgbClr val="006600"/>
              </a:solidFill>
              <a:latin typeface="+mn-lt"/>
              <a:cs typeface="+mn-cs"/>
            </a:endParaRP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2025087" y="342900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جـ17 – </a:t>
            </a:r>
            <a:endParaRPr lang="ar-SA" sz="4800" dirty="0">
              <a:solidFill>
                <a:srgbClr val="7030A0"/>
              </a:solidFill>
            </a:endParaRPr>
          </a:p>
        </p:txBody>
      </p:sp>
      <p:sp>
        <p:nvSpPr>
          <p:cNvPr id="8" name="مستطيل 7"/>
          <p:cNvSpPr/>
          <p:nvPr/>
        </p:nvSpPr>
        <p:spPr>
          <a:xfrm>
            <a:off x="1065101" y="1196752"/>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17- أي مما يأتي لا يؤثر في سرعة التفاعل ؟</a:t>
            </a:r>
            <a:endParaRPr lang="ar-SA" sz="4000" b="1" spc="50" dirty="0">
              <a:ln w="11430"/>
              <a:solidFill>
                <a:srgbClr val="9900CC"/>
              </a:solidFill>
              <a:latin typeface="+mn-lt"/>
              <a:cs typeface="+mn-cs"/>
            </a:endParaRPr>
          </a:p>
        </p:txBody>
      </p:sp>
      <p:sp>
        <p:nvSpPr>
          <p:cNvPr id="9" name="مستطيل 8"/>
          <p:cNvSpPr/>
          <p:nvPr/>
        </p:nvSpPr>
        <p:spPr>
          <a:xfrm>
            <a:off x="3203848" y="4365104"/>
            <a:ext cx="273630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موازنة المعادلة</a:t>
            </a:r>
            <a:endParaRPr lang="ar-SA" sz="3600" b="1" spc="50" dirty="0">
              <a:ln w="11430"/>
              <a:solidFill>
                <a:srgbClr val="006600"/>
              </a:solidFill>
              <a:latin typeface="+mn-lt"/>
              <a:cs typeface="+mn-cs"/>
            </a:endParaRP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9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7356"/>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18 – يبقى الخيار المخلل صالحا للأكل فترة اطول من الخيار الطازج  . فسر ذلك ؟</a:t>
            </a:r>
            <a:endParaRPr lang="ar-SA" sz="4000" dirty="0">
              <a:solidFill>
                <a:srgbClr val="FF0000"/>
              </a:solidFill>
            </a:endParaRPr>
          </a:p>
        </p:txBody>
      </p:sp>
      <p:sp>
        <p:nvSpPr>
          <p:cNvPr id="3" name="مستطيل 2"/>
          <p:cNvSpPr>
            <a:spLocks noChangeArrowheads="1"/>
          </p:cNvSpPr>
          <p:nvPr/>
        </p:nvSpPr>
        <p:spPr bwMode="auto">
          <a:xfrm>
            <a:off x="1753650" y="2708920"/>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جـ18 – </a:t>
            </a:r>
            <a:endParaRPr lang="ar-SA" sz="4000" dirty="0">
              <a:solidFill>
                <a:srgbClr val="7030A0"/>
              </a:solidFill>
            </a:endParaRPr>
          </a:p>
        </p:txBody>
      </p:sp>
      <p:sp>
        <p:nvSpPr>
          <p:cNvPr id="9" name="مستطيل 8"/>
          <p:cNvSpPr/>
          <p:nvPr/>
        </p:nvSpPr>
        <p:spPr>
          <a:xfrm>
            <a:off x="1332643" y="4653136"/>
            <a:ext cx="6478713"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لأن المواد المضافة في عملية التخليل تبطئ من إفساد الغذاء المخلل.</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5925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355576"/>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86822" y="2564904"/>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1- التفاعل الطارد للحرارة – التفاعل الماص للحرارة .</a:t>
            </a:r>
            <a:endParaRPr lang="ar-SA" sz="3200" dirty="0">
              <a:solidFill>
                <a:srgbClr val="006600"/>
              </a:solidFill>
            </a:endParaRPr>
          </a:p>
        </p:txBody>
      </p:sp>
      <p:sp>
        <p:nvSpPr>
          <p:cNvPr id="11" name="مستطيل 10"/>
          <p:cNvSpPr>
            <a:spLocks noChangeArrowheads="1"/>
          </p:cNvSpPr>
          <p:nvPr/>
        </p:nvSpPr>
        <p:spPr bwMode="auto">
          <a:xfrm>
            <a:off x="1566284" y="4005064"/>
            <a:ext cx="5982540" cy="156966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1 –</a:t>
            </a:r>
          </a:p>
          <a:p>
            <a:pPr algn="justLow"/>
            <a:r>
              <a:rPr lang="ar-SA" sz="3200" dirty="0">
                <a:solidFill>
                  <a:srgbClr val="7030A0"/>
                </a:solidFill>
              </a:rPr>
              <a:t>التفاعل الطارد للحرارة يحرر الطاقة بينما التفاعل الماص للحرارة يمتص الطاقة </a:t>
            </a:r>
            <a:r>
              <a:rPr lang="ar-SA" sz="3200" dirty="0" smtClean="0">
                <a:solidFill>
                  <a:srgbClr val="7030A0"/>
                </a:solidFill>
              </a:rPr>
              <a:t>.</a:t>
            </a:r>
            <a:endParaRPr lang="ar-SA" sz="3200" dirty="0">
              <a:solidFill>
                <a:srgbClr val="7030A0"/>
              </a:solidFill>
            </a:endParaRP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18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1" y="1339895"/>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1</a:t>
            </a:r>
            <a:r>
              <a:rPr lang="ar-EG" sz="4000" dirty="0" smtClean="0">
                <a:solidFill>
                  <a:srgbClr val="FF0000"/>
                </a:solidFill>
              </a:rPr>
              <a:t>9</a:t>
            </a:r>
            <a:r>
              <a:rPr lang="ar-SA" sz="4000" dirty="0" smtClean="0">
                <a:solidFill>
                  <a:srgbClr val="FF0000"/>
                </a:solidFill>
              </a:rPr>
              <a:t> – </a:t>
            </a:r>
            <a:r>
              <a:rPr lang="ar-EG" sz="4000" dirty="0" smtClean="0">
                <a:solidFill>
                  <a:srgbClr val="FF0000"/>
                </a:solidFill>
              </a:rPr>
              <a:t>حلل إذا تعرض دورق فيه ماء لأشعة الشمس يصبح ساخناً فهل هذا تفاعل كيميائي فسر ذلك</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753650" y="3573016"/>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a:t>
            </a:r>
            <a:r>
              <a:rPr lang="ar-EG" sz="4000" dirty="0" smtClean="0">
                <a:solidFill>
                  <a:srgbClr val="7030A0"/>
                </a:solidFill>
              </a:rPr>
              <a:t>9</a:t>
            </a:r>
            <a:r>
              <a:rPr lang="ar-SA" sz="4000" dirty="0" smtClean="0">
                <a:solidFill>
                  <a:srgbClr val="7030A0"/>
                </a:solidFill>
              </a:rPr>
              <a:t> – </a:t>
            </a:r>
            <a:endParaRPr lang="ar-SA" sz="4000" dirty="0">
              <a:solidFill>
                <a:srgbClr val="7030A0"/>
              </a:solidFill>
            </a:endParaRPr>
          </a:p>
        </p:txBody>
      </p:sp>
      <p:sp>
        <p:nvSpPr>
          <p:cNvPr id="9" name="مستطيل 8"/>
          <p:cNvSpPr/>
          <p:nvPr/>
        </p:nvSpPr>
        <p:spPr>
          <a:xfrm>
            <a:off x="1332643" y="4869160"/>
            <a:ext cx="6478713"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EG" sz="3600" b="1" spc="50" dirty="0" smtClean="0">
                <a:ln w="11430"/>
                <a:solidFill>
                  <a:srgbClr val="006600"/>
                </a:solidFill>
                <a:latin typeface="+mn-lt"/>
                <a:cs typeface="+mn-cs"/>
              </a:rPr>
              <a:t>لا لم يحدث أي تفاعل كيميائي لأن صفات الماء لم تتغير</a:t>
            </a:r>
            <a:endParaRPr lang="ar-SA" sz="3600" b="1" spc="50" dirty="0">
              <a:ln w="11430"/>
              <a:solidFill>
                <a:srgbClr val="006600"/>
              </a:solidFill>
              <a:latin typeface="+mn-lt"/>
              <a:cs typeface="+mn-cs"/>
            </a:endParaRP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2984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20 – هل (</a:t>
            </a:r>
            <a:r>
              <a:rPr lang="en-US" sz="4000" dirty="0" smtClean="0">
                <a:solidFill>
                  <a:srgbClr val="FF0000"/>
                </a:solidFill>
              </a:rPr>
              <a:t>2Ag+s</a:t>
            </a:r>
            <a:r>
              <a:rPr lang="ar-SA" sz="4000" dirty="0" smtClean="0">
                <a:solidFill>
                  <a:srgbClr val="FF0000"/>
                </a:solidFill>
              </a:rPr>
              <a:t>) هو نفسه </a:t>
            </a:r>
            <a:r>
              <a:rPr lang="en-US" sz="4000" dirty="0" smtClean="0">
                <a:solidFill>
                  <a:srgbClr val="FF0000"/>
                </a:solidFill>
              </a:rPr>
              <a:t>Ag2s</a:t>
            </a:r>
            <a:r>
              <a:rPr lang="ar-SA" sz="4000" dirty="0" smtClean="0">
                <a:solidFill>
                  <a:srgbClr val="FF0000"/>
                </a:solidFill>
              </a:rPr>
              <a:t> ؟</a:t>
            </a:r>
            <a:endParaRPr lang="ar-SA" sz="4000" dirty="0">
              <a:solidFill>
                <a:srgbClr val="FF0000"/>
              </a:solidFill>
            </a:endParaRPr>
          </a:p>
        </p:txBody>
      </p:sp>
      <p:sp>
        <p:nvSpPr>
          <p:cNvPr id="3" name="مستطيل 2"/>
          <p:cNvSpPr>
            <a:spLocks noChangeArrowheads="1"/>
          </p:cNvSpPr>
          <p:nvPr/>
        </p:nvSpPr>
        <p:spPr bwMode="auto">
          <a:xfrm>
            <a:off x="503728" y="2276872"/>
            <a:ext cx="813654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جـ20 – </a:t>
            </a:r>
            <a:endParaRPr lang="ar-SA" sz="4000" dirty="0">
              <a:solidFill>
                <a:srgbClr val="7030A0"/>
              </a:solidFill>
            </a:endParaRPr>
          </a:p>
          <a:p>
            <a:pPr algn="justLow"/>
            <a:r>
              <a:rPr lang="ar-SA" sz="4000" dirty="0">
                <a:solidFill>
                  <a:srgbClr val="7030A0"/>
                </a:solidFill>
              </a:rPr>
              <a:t>لا , كلتا المادتين تتكونان من ذرة واحدة من الكبريت وذرتين من الفضة , ولكن في الصيغة الثانية نجد هذه العناصر قد اتحدث في مركب واحد وهو كبريتيد الفضة بينما نجد العناصر نفسها في الصيغة الأولى منفردة كلا ً على حدة.</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26286" y="1556792"/>
            <a:ext cx="7291428"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21– تدعك شرائح التفاح بعصير الليمون حتى لا يصبح لونها بنيا . وضح ذلك  ؟</a:t>
            </a:r>
            <a:endParaRPr lang="ar-SA" sz="4000" dirty="0">
              <a:solidFill>
                <a:srgbClr val="FF0000"/>
              </a:solidFill>
            </a:endParaRPr>
          </a:p>
        </p:txBody>
      </p:sp>
      <p:sp>
        <p:nvSpPr>
          <p:cNvPr id="3" name="مستطيل 2"/>
          <p:cNvSpPr>
            <a:spLocks noChangeArrowheads="1"/>
          </p:cNvSpPr>
          <p:nvPr/>
        </p:nvSpPr>
        <p:spPr bwMode="auto">
          <a:xfrm>
            <a:off x="1289007" y="4005064"/>
            <a:ext cx="65659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جـ21  – </a:t>
            </a:r>
            <a:endParaRPr lang="ar-SA" sz="4800" dirty="0">
              <a:solidFill>
                <a:srgbClr val="7030A0"/>
              </a:solidFill>
            </a:endParaRPr>
          </a:p>
          <a:p>
            <a:pPr algn="justLow"/>
            <a:r>
              <a:rPr lang="ar-SA" sz="4000" dirty="0">
                <a:solidFill>
                  <a:srgbClr val="9900CC"/>
                </a:solidFill>
              </a:rPr>
              <a:t>يعمل عصير الليمون عاملاً مثبطاً .</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1019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26286" y="989084"/>
            <a:ext cx="7291428" cy="440120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a:t>
            </a:r>
            <a:r>
              <a:rPr lang="ar-EG" sz="4000" dirty="0" smtClean="0">
                <a:solidFill>
                  <a:srgbClr val="FF0000"/>
                </a:solidFill>
              </a:rPr>
              <a:t>2</a:t>
            </a:r>
            <a:r>
              <a:rPr lang="ar-SA" sz="4000" dirty="0" smtClean="0">
                <a:solidFill>
                  <a:srgbClr val="FF0000"/>
                </a:solidFill>
              </a:rPr>
              <a:t>– </a:t>
            </a:r>
            <a:r>
              <a:rPr lang="ar-EG" sz="4000" dirty="0" smtClean="0">
                <a:solidFill>
                  <a:srgbClr val="FF0000"/>
                </a:solidFill>
              </a:rPr>
              <a:t>فسر يمثل الخطان البيانيان الأحمر والأخضر تغير تركيز المركب ( أ ) والمركب ( ب ) على الترتيب خلال التفاعل الكيميائي . أي المركبين يعد مادة متفاعلة ، أي المركبين يعد مادة ناتجة ، في أي مرحلة من مراحل التفاعل يكون تغير تركيز المواد المتفاعلة كبيراً</a:t>
            </a:r>
            <a:r>
              <a:rPr lang="ar-SA" sz="4000" dirty="0" smtClean="0">
                <a:solidFill>
                  <a:srgbClr val="FF0000"/>
                </a:solidFill>
              </a:rPr>
              <a:t>؟</a:t>
            </a:r>
            <a:endParaRPr lang="ar-SA" sz="4000" dirty="0">
              <a:solidFill>
                <a:srgbClr val="FF000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2215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989084"/>
            <a:ext cx="6832909" cy="3444944"/>
          </a:xfrm>
          <a:prstGeom prst="rect">
            <a:avLst/>
          </a:prstGeom>
        </p:spPr>
      </p:pic>
      <p:sp>
        <p:nvSpPr>
          <p:cNvPr id="5" name="مستطيل 2"/>
          <p:cNvSpPr>
            <a:spLocks noChangeArrowheads="1"/>
          </p:cNvSpPr>
          <p:nvPr/>
        </p:nvSpPr>
        <p:spPr bwMode="auto">
          <a:xfrm>
            <a:off x="316899" y="4235689"/>
            <a:ext cx="85102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a:t>
            </a:r>
            <a:r>
              <a:rPr lang="ar-EG" sz="4000" dirty="0" smtClean="0">
                <a:solidFill>
                  <a:srgbClr val="7030A0"/>
                </a:solidFill>
              </a:rPr>
              <a:t>2</a:t>
            </a:r>
            <a:r>
              <a:rPr lang="ar-SA" sz="4000" dirty="0" smtClean="0">
                <a:solidFill>
                  <a:srgbClr val="7030A0"/>
                </a:solidFill>
              </a:rPr>
              <a:t>  – </a:t>
            </a:r>
            <a:endParaRPr lang="ar-SA" sz="4000" dirty="0">
              <a:solidFill>
                <a:srgbClr val="7030A0"/>
              </a:solidFill>
            </a:endParaRPr>
          </a:p>
          <a:p>
            <a:pPr algn="justLow"/>
            <a:r>
              <a:rPr lang="ar-EG" sz="3200" dirty="0" smtClean="0">
                <a:solidFill>
                  <a:srgbClr val="9900CC"/>
                </a:solidFill>
              </a:rPr>
              <a:t>المركب ( ا) هو المادة المتفاعلة والمركب (ب) هو المادة الناتجة </a:t>
            </a:r>
          </a:p>
          <a:p>
            <a:pPr algn="justLow"/>
            <a:r>
              <a:rPr lang="ar-EG" sz="3200" dirty="0" smtClean="0">
                <a:solidFill>
                  <a:srgbClr val="9900CC"/>
                </a:solidFill>
              </a:rPr>
              <a:t>في الدقيقة الأولى</a:t>
            </a:r>
            <a:endParaRPr lang="ar-SA" sz="3200" dirty="0">
              <a:solidFill>
                <a:srgbClr val="9900CC"/>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1310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255454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23– عندما تقوم بتنظيف الخزانة التي تحت مغسلة المطبخ تجد ان الانبوب قد اعتراه الصدأ كليا فهل تكون كتلة الانبوب أكبر أم اقل من كتلة الانبوب الجديد ؟</a:t>
            </a:r>
            <a:endParaRPr lang="ar-SA" sz="4000" dirty="0">
              <a:solidFill>
                <a:srgbClr val="FF0000"/>
              </a:solidFill>
            </a:endParaRPr>
          </a:p>
        </p:txBody>
      </p:sp>
      <p:sp>
        <p:nvSpPr>
          <p:cNvPr id="3" name="مستطيل 2"/>
          <p:cNvSpPr>
            <a:spLocks noChangeArrowheads="1"/>
          </p:cNvSpPr>
          <p:nvPr/>
        </p:nvSpPr>
        <p:spPr bwMode="auto">
          <a:xfrm>
            <a:off x="1547664" y="3789040"/>
            <a:ext cx="60486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جـ23 </a:t>
            </a:r>
            <a:r>
              <a:rPr lang="ar-SA" sz="4000" dirty="0">
                <a:solidFill>
                  <a:srgbClr val="7030A0"/>
                </a:solidFill>
              </a:rPr>
              <a:t>-لقد تفاعل الحديد الموجود في الانبوب مع الأكسجين وبخار الماء في الهواء الجوي , لذلك يجب أن تزداد الكتلة.</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24– اكتب قائمة ببعض المواد الحافظة التي توجد في الاطعمة واعرض نتيجة بحثك على زملائك من خلال لوحة ؟</a:t>
            </a:r>
            <a:endParaRPr lang="ar-SA" sz="4000" dirty="0">
              <a:solidFill>
                <a:srgbClr val="FF0000"/>
              </a:solidFill>
            </a:endParaRPr>
          </a:p>
        </p:txBody>
      </p:sp>
      <p:sp>
        <p:nvSpPr>
          <p:cNvPr id="3" name="مستطيل 2"/>
          <p:cNvSpPr>
            <a:spLocks noChangeArrowheads="1"/>
          </p:cNvSpPr>
          <p:nvPr/>
        </p:nvSpPr>
        <p:spPr bwMode="auto">
          <a:xfrm>
            <a:off x="1547664" y="4077072"/>
            <a:ext cx="60486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جـ24 </a:t>
            </a:r>
            <a:r>
              <a:rPr lang="ar-SA" sz="4000" dirty="0">
                <a:solidFill>
                  <a:srgbClr val="7030A0"/>
                </a:solidFill>
              </a:rPr>
              <a:t>-شجع الطلاب على استخدام برامج الحاسوب لكتابة القائمة وتنظيم البيانات التي جمعوها.</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689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18825"/>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25– من الشكل التالي : كم يستغرق التفاعل لتصل درجة الحرارة إلى 50 س ؟</a:t>
            </a:r>
            <a:endParaRPr lang="ar-SA" sz="4000" dirty="0">
              <a:solidFill>
                <a:srgbClr val="FF0000"/>
              </a:solidFill>
            </a:endParaRPr>
          </a:p>
        </p:txBody>
      </p:sp>
      <p:sp>
        <p:nvSpPr>
          <p:cNvPr id="3" name="مستطيل 2"/>
          <p:cNvSpPr>
            <a:spLocks noChangeArrowheads="1"/>
          </p:cNvSpPr>
          <p:nvPr/>
        </p:nvSpPr>
        <p:spPr bwMode="auto">
          <a:xfrm>
            <a:off x="2892561" y="4149080"/>
            <a:ext cx="60486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جـ25 –</a:t>
            </a:r>
            <a:endParaRPr lang="ar-SA" sz="4000" dirty="0">
              <a:solidFill>
                <a:srgbClr val="7030A0"/>
              </a:solidFill>
            </a:endParaRPr>
          </a:p>
          <a:p>
            <a:pPr algn="ctr"/>
            <a:r>
              <a:rPr lang="ar-SA" sz="4000" dirty="0">
                <a:solidFill>
                  <a:srgbClr val="7030A0"/>
                </a:solidFill>
              </a:rPr>
              <a:t>4 دقائق </a:t>
            </a:r>
          </a:p>
          <a:p>
            <a:pPr algn="justLow"/>
            <a:endParaRPr lang="ar-SA" sz="4000"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90" y="3408920"/>
            <a:ext cx="29146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689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96752"/>
            <a:ext cx="7344816" cy="255454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26– المعادلة الكيميائية :</a:t>
            </a:r>
          </a:p>
          <a:p>
            <a:pPr algn="justLow"/>
            <a:r>
              <a:rPr lang="ar-SA" sz="4000" dirty="0">
                <a:solidFill>
                  <a:srgbClr val="FF0000"/>
                </a:solidFill>
              </a:rPr>
              <a:t> </a:t>
            </a:r>
            <a:r>
              <a:rPr lang="en-US" sz="4000" dirty="0" smtClean="0">
                <a:solidFill>
                  <a:srgbClr val="FF0000"/>
                </a:solidFill>
              </a:rPr>
              <a:t>3Na + AlCl3             3NaCl +Al</a:t>
            </a:r>
            <a:endParaRPr lang="ar-SA" sz="4000" dirty="0" smtClean="0">
              <a:solidFill>
                <a:srgbClr val="FF0000"/>
              </a:solidFill>
            </a:endParaRPr>
          </a:p>
          <a:p>
            <a:pPr algn="justLow"/>
            <a:r>
              <a:rPr lang="ar-SA" sz="4000" dirty="0" smtClean="0">
                <a:solidFill>
                  <a:srgbClr val="FF0000"/>
                </a:solidFill>
              </a:rPr>
              <a:t> كم ذرة من الألومنيوم تنتج إذا تفاعلت 30 ذرة من الصوديوم ؟</a:t>
            </a:r>
            <a:endParaRPr lang="ar-SA" sz="4000" dirty="0">
              <a:solidFill>
                <a:srgbClr val="FF0000"/>
              </a:solidFill>
            </a:endParaRPr>
          </a:p>
        </p:txBody>
      </p:sp>
      <p:sp>
        <p:nvSpPr>
          <p:cNvPr id="3" name="مستطيل 2"/>
          <p:cNvSpPr>
            <a:spLocks noChangeArrowheads="1"/>
          </p:cNvSpPr>
          <p:nvPr/>
        </p:nvSpPr>
        <p:spPr bwMode="auto">
          <a:xfrm>
            <a:off x="701824" y="4653136"/>
            <a:ext cx="77403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جـ26 </a:t>
            </a:r>
            <a:r>
              <a:rPr lang="ar-SA" sz="3200" dirty="0">
                <a:solidFill>
                  <a:srgbClr val="7030A0"/>
                </a:solidFill>
              </a:rPr>
              <a:t>-</a:t>
            </a:r>
            <a:r>
              <a:rPr lang="ar-SA" sz="3200" dirty="0" smtClean="0">
                <a:solidFill>
                  <a:srgbClr val="7030A0"/>
                </a:solidFill>
              </a:rPr>
              <a:t>1   </a:t>
            </a:r>
            <a:r>
              <a:rPr lang="ar-SA" sz="3200" dirty="0">
                <a:solidFill>
                  <a:srgbClr val="7030A0"/>
                </a:solidFill>
              </a:rPr>
              <a:t>ذرات </a:t>
            </a:r>
            <a:r>
              <a:rPr lang="en-US" sz="3200" dirty="0">
                <a:solidFill>
                  <a:srgbClr val="7030A0"/>
                </a:solidFill>
              </a:rPr>
              <a:t>Al /3 </a:t>
            </a:r>
            <a:r>
              <a:rPr lang="ar-SA" sz="3200" dirty="0">
                <a:solidFill>
                  <a:srgbClr val="7030A0"/>
                </a:solidFill>
              </a:rPr>
              <a:t>ذرات   × 30 ذرة  </a:t>
            </a:r>
            <a:r>
              <a:rPr lang="en-US" sz="3200" dirty="0">
                <a:solidFill>
                  <a:srgbClr val="7030A0"/>
                </a:solidFill>
              </a:rPr>
              <a:t>Na ÷ 1</a:t>
            </a:r>
          </a:p>
          <a:p>
            <a:pPr algn="justLow"/>
            <a:r>
              <a:rPr lang="en-US" sz="3200" dirty="0">
                <a:solidFill>
                  <a:srgbClr val="7030A0"/>
                </a:solidFill>
              </a:rPr>
              <a:t>= 10 </a:t>
            </a:r>
            <a:r>
              <a:rPr lang="ar-SA" sz="3200" dirty="0">
                <a:solidFill>
                  <a:srgbClr val="7030A0"/>
                </a:solidFill>
              </a:rPr>
              <a:t>ذرات  </a:t>
            </a:r>
            <a:r>
              <a:rPr lang="en-US" sz="3200" dirty="0">
                <a:solidFill>
                  <a:srgbClr val="7030A0"/>
                </a:solidFill>
              </a:rPr>
              <a:t>Al</a:t>
            </a:r>
          </a:p>
        </p:txBody>
      </p:sp>
      <p:cxnSp>
        <p:nvCxnSpPr>
          <p:cNvPr id="5" name="رابط كسهم مستقيم 4"/>
          <p:cNvCxnSpPr/>
          <p:nvPr/>
        </p:nvCxnSpPr>
        <p:spPr>
          <a:xfrm>
            <a:off x="4716016" y="2132856"/>
            <a:ext cx="115212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689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iterate type="wd">
                                    <p:tmAbs val="500"/>
                                  </p:iterate>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a:t>
            </a:r>
            <a:r>
              <a:rPr lang="ar-EG" sz="3600" dirty="0" smtClean="0">
                <a:solidFill>
                  <a:srgbClr val="FF0000"/>
                </a:solidFill>
              </a:rPr>
              <a:t>7</a:t>
            </a:r>
            <a:r>
              <a:rPr lang="ar-SA" sz="3600" dirty="0" smtClean="0">
                <a:solidFill>
                  <a:srgbClr val="FF0000"/>
                </a:solidFill>
              </a:rPr>
              <a:t>– </a:t>
            </a:r>
            <a:r>
              <a:rPr lang="ar-EG" sz="3600" dirty="0" smtClean="0">
                <a:solidFill>
                  <a:srgbClr val="FF0000"/>
                </a:solidFill>
              </a:rPr>
              <a:t>العامل المحفز يستخدم الخارصين عاملاً محفزاً لإبطاء زمن التفاعل بنسبة 30% فإذا كان الزمن الطبيعي اللازم لإنهاء التفاعل هو 3 ساعات فكم يستغرق التفاعل مع وجود محفز</a:t>
            </a:r>
            <a:endParaRPr lang="ar-SA" sz="3600" dirty="0">
              <a:solidFill>
                <a:srgbClr val="FF0000"/>
              </a:solidFill>
            </a:endParaRPr>
          </a:p>
        </p:txBody>
      </p:sp>
      <p:sp>
        <p:nvSpPr>
          <p:cNvPr id="3" name="مستطيل 2"/>
          <p:cNvSpPr>
            <a:spLocks noChangeArrowheads="1"/>
          </p:cNvSpPr>
          <p:nvPr/>
        </p:nvSpPr>
        <p:spPr bwMode="auto">
          <a:xfrm>
            <a:off x="179512" y="3432423"/>
            <a:ext cx="774035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جـ2</a:t>
            </a:r>
            <a:r>
              <a:rPr lang="ar-EG" sz="3200" dirty="0" smtClean="0">
                <a:solidFill>
                  <a:srgbClr val="7030A0"/>
                </a:solidFill>
              </a:rPr>
              <a:t>7</a:t>
            </a:r>
            <a:r>
              <a:rPr lang="ar-SA" sz="3200" dirty="0" smtClean="0">
                <a:solidFill>
                  <a:srgbClr val="7030A0"/>
                </a:solidFill>
              </a:rPr>
              <a:t> –</a:t>
            </a:r>
            <a:r>
              <a:rPr lang="ar-EG" sz="3200" dirty="0" smtClean="0">
                <a:solidFill>
                  <a:srgbClr val="7030A0"/>
                </a:solidFill>
              </a:rPr>
              <a:t> 3 ساعات × 0.30 = 0.9 ساعة </a:t>
            </a:r>
          </a:p>
          <a:p>
            <a:pPr algn="justLow"/>
            <a:r>
              <a:rPr lang="ar-EG" sz="3200" dirty="0" smtClean="0">
                <a:solidFill>
                  <a:srgbClr val="7030A0"/>
                </a:solidFill>
              </a:rPr>
              <a:t>الذي يمثل الزمن الذي يستغرقه العامل المحفز لكي يقلل زمن التفاعل </a:t>
            </a:r>
          </a:p>
          <a:p>
            <a:pPr algn="justLow"/>
            <a:r>
              <a:rPr lang="ar-EG" sz="3200" dirty="0" smtClean="0">
                <a:solidFill>
                  <a:srgbClr val="7030A0"/>
                </a:solidFill>
              </a:rPr>
              <a:t>3 ساعات – 0.9 ساعة = 2.1 ساعة </a:t>
            </a:r>
          </a:p>
          <a:p>
            <a:pPr algn="justLow"/>
            <a:r>
              <a:rPr lang="ar-EG" sz="3200" dirty="0" smtClean="0">
                <a:solidFill>
                  <a:srgbClr val="7030A0"/>
                </a:solidFill>
              </a:rPr>
              <a:t>الذي يمثل الزمن الذي يستغرقه التفاعل </a:t>
            </a:r>
          </a:p>
          <a:p>
            <a:pPr algn="justLow"/>
            <a:r>
              <a:rPr lang="ar-EG" sz="3200" dirty="0" smtClean="0">
                <a:solidFill>
                  <a:srgbClr val="7030A0"/>
                </a:solidFill>
              </a:rPr>
              <a:t>الجديد بوجود العامل المحفز</a:t>
            </a:r>
            <a:endParaRPr lang="en-US" sz="3200" dirty="0">
              <a:solidFill>
                <a:srgbClr val="7030A0"/>
              </a:solidFil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655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8910" y="1200459"/>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61670" y="2708920"/>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2- طاقة التنشيط – سرعة التفاعل .</a:t>
            </a:r>
            <a:endParaRPr lang="ar-SA" sz="3200" dirty="0">
              <a:solidFill>
                <a:srgbClr val="006600"/>
              </a:solidFill>
            </a:endParaRPr>
          </a:p>
        </p:txBody>
      </p:sp>
      <p:sp>
        <p:nvSpPr>
          <p:cNvPr id="11" name="مستطيل 10"/>
          <p:cNvSpPr>
            <a:spLocks noChangeArrowheads="1"/>
          </p:cNvSpPr>
          <p:nvPr/>
        </p:nvSpPr>
        <p:spPr bwMode="auto">
          <a:xfrm>
            <a:off x="1583374" y="3859013"/>
            <a:ext cx="5982540" cy="206210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2 –</a:t>
            </a:r>
          </a:p>
          <a:p>
            <a:pPr algn="justLow"/>
            <a:r>
              <a:rPr lang="ar-SA" sz="3200" dirty="0">
                <a:solidFill>
                  <a:srgbClr val="7030A0"/>
                </a:solidFill>
              </a:rPr>
              <a:t>طاقة التنشيط هي كمية الطاقة اللازمة لبدء التفاعل الكيميائي ، أما معدل سرعة التفاعل فهو مقياس لمدى سرعة التفاعل الكيميائي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566284" y="404664"/>
            <a:ext cx="7344816" cy="378565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a:t>
            </a:r>
            <a:r>
              <a:rPr lang="ar-EG" sz="4000" dirty="0" smtClean="0">
                <a:solidFill>
                  <a:srgbClr val="FF0000"/>
                </a:solidFill>
              </a:rPr>
              <a:t>8</a:t>
            </a:r>
            <a:r>
              <a:rPr lang="ar-SA" sz="4000" dirty="0" smtClean="0">
                <a:solidFill>
                  <a:srgbClr val="FF0000"/>
                </a:solidFill>
              </a:rPr>
              <a:t>– </a:t>
            </a:r>
            <a:r>
              <a:rPr lang="ar-EG" sz="4000" dirty="0" smtClean="0">
                <a:solidFill>
                  <a:srgbClr val="FF0000"/>
                </a:solidFill>
              </a:rPr>
              <a:t>جزيئات إذا علمت أن كل 107.9 جم من الفضة تحتوي على 6.023 × 10 </a:t>
            </a:r>
            <a:r>
              <a:rPr lang="ar-EG" sz="4000" baseline="30000" dirty="0" smtClean="0">
                <a:solidFill>
                  <a:srgbClr val="FF0000"/>
                </a:solidFill>
              </a:rPr>
              <a:t>23</a:t>
            </a:r>
            <a:r>
              <a:rPr lang="ar-EG" sz="4000" dirty="0" smtClean="0">
                <a:solidFill>
                  <a:srgbClr val="FF0000"/>
                </a:solidFill>
              </a:rPr>
              <a:t> ذرة فضة فكم ذرة فضة توجد في كل مما يأتي أ) 53.95 جم</a:t>
            </a:r>
          </a:p>
          <a:p>
            <a:pPr algn="justLow"/>
            <a:r>
              <a:rPr lang="ar-EG" sz="4000" baseline="30000" dirty="0">
                <a:solidFill>
                  <a:srgbClr val="FF0000"/>
                </a:solidFill>
              </a:rPr>
              <a:t> </a:t>
            </a:r>
            <a:r>
              <a:rPr lang="ar-EG" sz="4000" baseline="30000" dirty="0" smtClean="0">
                <a:solidFill>
                  <a:srgbClr val="FF0000"/>
                </a:solidFill>
              </a:rPr>
              <a:t>       </a:t>
            </a:r>
            <a:r>
              <a:rPr lang="ar-EG" sz="4000" dirty="0">
                <a:solidFill>
                  <a:srgbClr val="FF0000"/>
                </a:solidFill>
              </a:rPr>
              <a:t>ب) 323.7 جم </a:t>
            </a:r>
            <a:endParaRPr lang="ar-EG" sz="4000" dirty="0" smtClean="0">
              <a:solidFill>
                <a:srgbClr val="FF0000"/>
              </a:solidFill>
            </a:endParaRPr>
          </a:p>
          <a:p>
            <a:pPr algn="justLow"/>
            <a:r>
              <a:rPr lang="ar-EG" sz="4000" dirty="0">
                <a:solidFill>
                  <a:srgbClr val="FF0000"/>
                </a:solidFill>
              </a:rPr>
              <a:t> </a:t>
            </a:r>
            <a:r>
              <a:rPr lang="ar-EG" sz="4000" dirty="0" smtClean="0">
                <a:solidFill>
                  <a:srgbClr val="FF0000"/>
                </a:solidFill>
              </a:rPr>
              <a:t>    ج ) 10.79 جم</a:t>
            </a:r>
            <a:endParaRPr lang="ar-SA" sz="4000" dirty="0">
              <a:solidFill>
                <a:srgbClr val="FF0000"/>
              </a:solidFill>
            </a:endParaRPr>
          </a:p>
        </p:txBody>
      </p:sp>
      <p:sp>
        <p:nvSpPr>
          <p:cNvPr id="3" name="مستطيل 2"/>
          <p:cNvSpPr>
            <a:spLocks noChangeArrowheads="1"/>
          </p:cNvSpPr>
          <p:nvPr/>
        </p:nvSpPr>
        <p:spPr bwMode="auto">
          <a:xfrm>
            <a:off x="1247564" y="4190316"/>
            <a:ext cx="7740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جـ2</a:t>
            </a:r>
            <a:r>
              <a:rPr lang="ar-EG" sz="3200" dirty="0" smtClean="0">
                <a:solidFill>
                  <a:srgbClr val="7030A0"/>
                </a:solidFill>
              </a:rPr>
              <a:t>8</a:t>
            </a:r>
            <a:r>
              <a:rPr lang="ar-SA" sz="3200" dirty="0" smtClean="0">
                <a:solidFill>
                  <a:srgbClr val="7030A0"/>
                </a:solidFill>
              </a:rPr>
              <a:t> –</a:t>
            </a:r>
            <a:r>
              <a:rPr lang="ar-EG" sz="3200" dirty="0" smtClean="0">
                <a:solidFill>
                  <a:srgbClr val="7030A0"/>
                </a:solidFill>
              </a:rPr>
              <a:t> </a:t>
            </a:r>
            <a:endParaRPr lang="en-US" sz="3200" dirty="0">
              <a:solidFill>
                <a:srgbClr val="7030A0"/>
              </a:solidFil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201</a:t>
            </a:r>
            <a:endParaRPr kumimoji="0" lang="en-US" sz="1800" b="1" i="0" u="none" strike="noStrike" kern="1200" cap="none" spc="0" normalizeH="0" baseline="0" noProof="0" dirty="0">
              <a:ln>
                <a:noFill/>
              </a:ln>
              <a:solidFill>
                <a:srgbClr val="006600"/>
              </a:solidFill>
              <a:effectLst/>
              <a:uLnTx/>
              <a:uFillTx/>
              <a:latin typeface="Calibri"/>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221718"/>
            <a:ext cx="4752527" cy="2667684"/>
          </a:xfrm>
          <a:prstGeom prst="rect">
            <a:avLst/>
          </a:prstGeom>
        </p:spPr>
      </p:pic>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8554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7"/>
          <p:cNvSpPr/>
          <p:nvPr/>
        </p:nvSpPr>
        <p:spPr>
          <a:xfrm>
            <a:off x="-15875" y="0"/>
            <a:ext cx="971550" cy="685800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defRPr/>
            </a:pPr>
            <a:endParaRPr lang="ar-SA" dirty="0">
              <a:solidFill>
                <a:prstClr val="white"/>
              </a:solidFill>
            </a:endParaRPr>
          </a:p>
        </p:txBody>
      </p:sp>
      <p:sp>
        <p:nvSpPr>
          <p:cNvPr id="14" name="مستطيل 11">
            <a:hlinkClick r:id="" action="ppaction://noaction"/>
          </p:cNvPr>
          <p:cNvSpPr>
            <a:spLocks noChangeArrowheads="1"/>
          </p:cNvSpPr>
          <p:nvPr/>
        </p:nvSpPr>
        <p:spPr bwMode="auto">
          <a:xfrm rot="21079896">
            <a:off x="2485248" y="2274837"/>
            <a:ext cx="4982029" cy="2308324"/>
          </a:xfrm>
          <a:prstGeom prst="rect">
            <a:avLst/>
          </a:prstGeom>
          <a:noFill/>
          <a:ln>
            <a:noFill/>
          </a:ln>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7200" b="1" kern="0" dirty="0" smtClean="0">
                <a:ln w="11430"/>
                <a:solidFill>
                  <a:srgbClr val="FF0000"/>
                </a:solidFill>
                <a:effectLst>
                  <a:outerShdw blurRad="80000" dist="40000" dir="5040000" algn="tl">
                    <a:srgbClr val="000000">
                      <a:alpha val="30000"/>
                    </a:srgbClr>
                  </a:outerShdw>
                </a:effectLst>
                <a:latin typeface="GEFlow-Bold"/>
              </a:rPr>
              <a:t>حل الاختبار المقنن</a:t>
            </a:r>
            <a:endParaRPr lang="ar-SA" sz="7200" b="1" kern="0" dirty="0" smtClean="0">
              <a:ln w="11430"/>
              <a:solidFill>
                <a:srgbClr val="FF0000"/>
              </a:solidFill>
              <a:effectLst>
                <a:outerShdw blurRad="80000" dist="40000" dir="5040000" algn="tl">
                  <a:srgbClr val="000000">
                    <a:alpha val="30000"/>
                  </a:srgbClr>
                </a:outerShdw>
              </a:effectLst>
              <a:latin typeface="Franklin Gothic Book"/>
              <a:cs typeface="Arial"/>
            </a:endParaRPr>
          </a:p>
        </p:txBody>
      </p:sp>
      <p:sp>
        <p:nvSpPr>
          <p:cNvPr id="16" name="شكل بيضاوي 15">
            <a:hlinkClick r:id="" action="ppaction://hlinkshowjump?jump=nextslide"/>
          </p:cNvPr>
          <p:cNvSpPr/>
          <p:nvPr/>
        </p:nvSpPr>
        <p:spPr>
          <a:xfrm>
            <a:off x="6156176" y="4904486"/>
            <a:ext cx="2278948" cy="1224136"/>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r>
              <a:rPr lang="ar-SA" sz="4400" b="1" kern="0" dirty="0" smtClean="0">
                <a:solidFill>
                  <a:srgbClr val="FF0000"/>
                </a:solidFill>
                <a:effectLst>
                  <a:outerShdw blurRad="38100" dist="38100" dir="2700000" algn="tl">
                    <a:srgbClr val="000000">
                      <a:alpha val="43137"/>
                    </a:srgbClr>
                  </a:outerShdw>
                </a:effectLst>
                <a:latin typeface="Franklin Gothic Book"/>
              </a:rPr>
              <a:t>دخول</a:t>
            </a: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121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2051720" y="4287431"/>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 – </a:t>
            </a:r>
            <a:endParaRPr lang="ar-SA" sz="4800" dirty="0">
              <a:solidFill>
                <a:srgbClr val="7030A0"/>
              </a:solidFill>
            </a:endParaRPr>
          </a:p>
        </p:txBody>
      </p:sp>
      <p:sp>
        <p:nvSpPr>
          <p:cNvPr id="8" name="مستطيل 7"/>
          <p:cNvSpPr/>
          <p:nvPr/>
        </p:nvSpPr>
        <p:spPr>
          <a:xfrm>
            <a:off x="1913067" y="1732886"/>
            <a:ext cx="7013798" cy="2554545"/>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 يتحد الصوديوم مع الفلور وهو مكون اساسي في معجون الاسنان . في هذه الحالة يكون للصوديوم التوزيع الالكتروني المماثل لعنصر ؟</a:t>
            </a:r>
            <a:endParaRPr lang="ar-SA" sz="4000" b="1" spc="50" dirty="0">
              <a:ln w="11430"/>
              <a:solidFill>
                <a:srgbClr val="9900CC"/>
              </a:solidFill>
              <a:latin typeface="Calibri"/>
              <a:cs typeface="Arial"/>
            </a:endParaRPr>
          </a:p>
        </p:txBody>
      </p:sp>
      <p:sp>
        <p:nvSpPr>
          <p:cNvPr id="9" name="مستطيل 8"/>
          <p:cNvSpPr/>
          <p:nvPr/>
        </p:nvSpPr>
        <p:spPr>
          <a:xfrm>
            <a:off x="3902804" y="5517232"/>
            <a:ext cx="1338391"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النيون</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6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83295" y="3246075"/>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جـ2 – </a:t>
            </a:r>
            <a:endParaRPr lang="ar-SA" sz="4800" dirty="0">
              <a:solidFill>
                <a:srgbClr val="7030A0"/>
              </a:solidFill>
            </a:endParaRPr>
          </a:p>
        </p:txBody>
      </p:sp>
      <p:sp>
        <p:nvSpPr>
          <p:cNvPr id="8" name="مستطيل 7"/>
          <p:cNvSpPr/>
          <p:nvPr/>
        </p:nvSpPr>
        <p:spPr>
          <a:xfrm>
            <a:off x="1939581" y="1738239"/>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2- </a:t>
            </a:r>
            <a:r>
              <a:rPr lang="ar-SA" sz="3600" b="1" spc="50" dirty="0" smtClean="0">
                <a:ln w="11430"/>
                <a:solidFill>
                  <a:srgbClr val="9900CC"/>
                </a:solidFill>
                <a:latin typeface="Calibri"/>
                <a:cs typeface="Arial"/>
              </a:rPr>
              <a:t>يوضح الرسم أعلاه التوزيع الإلكتروني للبوتاسيوم فكيف يصل إلى حالة الاستقرار </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3851920" y="5373216"/>
            <a:ext cx="388843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يفقد إلكترون</a:t>
            </a:r>
            <a:endParaRPr lang="ar-EG" sz="3600" b="1" spc="50" dirty="0">
              <a:ln w="11430"/>
              <a:solidFill>
                <a:srgbClr val="006600"/>
              </a:solidFill>
              <a:latin typeface="Calibri"/>
              <a:cs typeface="Arial"/>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3612023"/>
            <a:ext cx="4316413"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Off-page Connector 6"/>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10" name="Action Button: Forward or Next 9">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6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ircle(in)">
                                      <p:cBhvr>
                                        <p:cTn id="2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02857" y="110535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83294" y="4020903"/>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جـ3 – </a:t>
            </a:r>
            <a:endParaRPr lang="ar-SA" sz="4800" dirty="0">
              <a:solidFill>
                <a:srgbClr val="7030A0"/>
              </a:solidFill>
            </a:endParaRPr>
          </a:p>
        </p:txBody>
      </p:sp>
      <p:sp>
        <p:nvSpPr>
          <p:cNvPr id="8" name="مستطيل 7"/>
          <p:cNvSpPr/>
          <p:nvPr/>
        </p:nvSpPr>
        <p:spPr>
          <a:xfrm>
            <a:off x="1876118" y="2081911"/>
            <a:ext cx="7013798" cy="193899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3- ينتمي عنصر البوتاسيوم إلى عناصر المجموعة 1 من الجدول الدوري . فما اسم هذه المجموعة ؟</a:t>
            </a:r>
            <a:endParaRPr lang="ar-SA" sz="4000" b="1" spc="50" dirty="0">
              <a:ln w="11430"/>
              <a:solidFill>
                <a:srgbClr val="9900CC"/>
              </a:solidFill>
              <a:latin typeface="Calibri"/>
              <a:cs typeface="Arial"/>
            </a:endParaRPr>
          </a:p>
        </p:txBody>
      </p:sp>
      <p:sp>
        <p:nvSpPr>
          <p:cNvPr id="9" name="مستطيل 8"/>
          <p:cNvSpPr/>
          <p:nvPr/>
        </p:nvSpPr>
        <p:spPr>
          <a:xfrm>
            <a:off x="4860031" y="4845059"/>
            <a:ext cx="4093347"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الفلزات القلوية </a:t>
            </a:r>
            <a:endParaRPr lang="ar-EG" sz="3600" b="1" spc="50" dirty="0">
              <a:ln w="11430"/>
              <a:solidFill>
                <a:srgbClr val="006600"/>
              </a:solidFill>
              <a:latin typeface="Calibri"/>
              <a:cs typeface="Arial"/>
            </a:endParaRPr>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857" y="3944604"/>
            <a:ext cx="4316413"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owchart: Off-page Connector 9"/>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11" name="Action Button: Forward or Next 10">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6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2913"/>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54074" y="3861048"/>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جـ4 – </a:t>
            </a:r>
            <a:endParaRPr lang="ar-SA" sz="4800" dirty="0">
              <a:solidFill>
                <a:srgbClr val="7030A0"/>
              </a:solidFill>
            </a:endParaRPr>
          </a:p>
        </p:txBody>
      </p:sp>
      <p:sp>
        <p:nvSpPr>
          <p:cNvPr id="8" name="مستطيل 7"/>
          <p:cNvSpPr/>
          <p:nvPr/>
        </p:nvSpPr>
        <p:spPr>
          <a:xfrm>
            <a:off x="1926409" y="2011992"/>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4- ما نوع الرابطة التي تربط بين ذرات جزء غاز النيتروجين ؟</a:t>
            </a:r>
            <a:endParaRPr lang="ar-SA" sz="4000" b="1" spc="50" dirty="0">
              <a:ln w="11430"/>
              <a:solidFill>
                <a:srgbClr val="9900CC"/>
              </a:solidFill>
              <a:latin typeface="Calibri"/>
              <a:cs typeface="Arial"/>
            </a:endParaRPr>
          </a:p>
        </p:txBody>
      </p:sp>
      <p:sp>
        <p:nvSpPr>
          <p:cNvPr id="9" name="مستطيل 8"/>
          <p:cNvSpPr/>
          <p:nvPr/>
        </p:nvSpPr>
        <p:spPr>
          <a:xfrm>
            <a:off x="3901555" y="4869160"/>
            <a:ext cx="1340890"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ثلاثية </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6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3639"/>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41016" y="3941863"/>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جـ5 – </a:t>
            </a:r>
            <a:endParaRPr lang="ar-SA" sz="4800" dirty="0">
              <a:solidFill>
                <a:srgbClr val="7030A0"/>
              </a:solidFill>
            </a:endParaRPr>
          </a:p>
        </p:txBody>
      </p:sp>
      <p:sp>
        <p:nvSpPr>
          <p:cNvPr id="8" name="مستطيل 7"/>
          <p:cNvSpPr/>
          <p:nvPr/>
        </p:nvSpPr>
        <p:spPr>
          <a:xfrm>
            <a:off x="1985424" y="2064426"/>
            <a:ext cx="7013798" cy="1877437"/>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5- </a:t>
            </a:r>
            <a:r>
              <a:rPr lang="ar-SA" sz="3600" b="1" spc="50" dirty="0" smtClean="0">
                <a:ln w="11430"/>
                <a:solidFill>
                  <a:srgbClr val="9900CC"/>
                </a:solidFill>
                <a:latin typeface="Calibri"/>
                <a:cs typeface="Arial"/>
              </a:rPr>
              <a:t>يوضح الرسم التالي التوزيع </a:t>
            </a:r>
            <a:r>
              <a:rPr lang="ar-SA" sz="3600" b="1" spc="50" dirty="0" err="1" smtClean="0">
                <a:ln w="11430"/>
                <a:solidFill>
                  <a:srgbClr val="9900CC"/>
                </a:solidFill>
                <a:latin typeface="Calibri"/>
                <a:cs typeface="Arial"/>
              </a:rPr>
              <a:t>الاكتروني</a:t>
            </a:r>
            <a:r>
              <a:rPr lang="ar-SA" sz="3600" b="1" spc="50" dirty="0" smtClean="0">
                <a:ln w="11430"/>
                <a:solidFill>
                  <a:srgbClr val="9900CC"/>
                </a:solidFill>
                <a:latin typeface="Calibri"/>
                <a:cs typeface="Arial"/>
              </a:rPr>
              <a:t> لكلوريد الماغنسيوم . فما الصيغة الكيميائية الصحيحة للمركب </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5796136" y="5517232"/>
            <a:ext cx="227699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en-US" sz="3600" b="1" spc="50" dirty="0" smtClean="0">
                <a:ln w="11430"/>
                <a:solidFill>
                  <a:srgbClr val="006600"/>
                </a:solidFill>
                <a:latin typeface="Calibri"/>
                <a:cs typeface="Arial"/>
              </a:rPr>
              <a:t>MgCl2</a:t>
            </a:r>
            <a:endParaRPr lang="ar-EG" sz="3600" b="1" spc="50" dirty="0">
              <a:ln w="11430"/>
              <a:solidFill>
                <a:srgbClr val="006600"/>
              </a:solidFill>
              <a:latin typeface="Calibri"/>
              <a:cs typeface="Aria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331" y="4233896"/>
            <a:ext cx="4499992"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Off-page Connector 6"/>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10" name="Action Button: Forward or Next 9">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6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09529"/>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41016" y="3907504"/>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جـ6 – </a:t>
            </a:r>
            <a:endParaRPr lang="ar-SA" sz="4800" dirty="0">
              <a:solidFill>
                <a:srgbClr val="7030A0"/>
              </a:solidFill>
            </a:endParaRPr>
          </a:p>
        </p:txBody>
      </p:sp>
      <p:sp>
        <p:nvSpPr>
          <p:cNvPr id="8" name="مستطيل 7"/>
          <p:cNvSpPr/>
          <p:nvPr/>
        </p:nvSpPr>
        <p:spPr>
          <a:xfrm>
            <a:off x="1897302" y="1831173"/>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6- ما نوع الرابطة التي تربط كلوريد الماغنسيوم ؟</a:t>
            </a:r>
            <a:endParaRPr lang="ar-SA" sz="4000" b="1" spc="50" dirty="0">
              <a:ln w="11430"/>
              <a:solidFill>
                <a:srgbClr val="9900CC"/>
              </a:solidFill>
              <a:latin typeface="Calibri"/>
              <a:cs typeface="Arial"/>
            </a:endParaRPr>
          </a:p>
        </p:txBody>
      </p:sp>
      <p:sp>
        <p:nvSpPr>
          <p:cNvPr id="9" name="مستطيل 8"/>
          <p:cNvSpPr/>
          <p:nvPr/>
        </p:nvSpPr>
        <p:spPr>
          <a:xfrm>
            <a:off x="3923928" y="5245462"/>
            <a:ext cx="227699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أيونية</a:t>
            </a:r>
            <a:endParaRPr lang="ar-EG" sz="3600" b="1" spc="50" dirty="0">
              <a:ln w="11430"/>
              <a:solidFill>
                <a:srgbClr val="006600"/>
              </a:solidFill>
              <a:latin typeface="Calibri"/>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17" y="3429000"/>
            <a:ext cx="4498975"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Off-page Connector 6"/>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10" name="Action Button: Forward or Next 9">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64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ircle(in)">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423051"/>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952401" y="4374762"/>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جـ7 – </a:t>
            </a:r>
            <a:endParaRPr lang="ar-SA" sz="4800" dirty="0">
              <a:solidFill>
                <a:srgbClr val="7030A0"/>
              </a:solidFill>
            </a:endParaRPr>
          </a:p>
        </p:txBody>
      </p:sp>
      <p:sp>
        <p:nvSpPr>
          <p:cNvPr id="8" name="مستطيل 7"/>
          <p:cNvSpPr/>
          <p:nvPr/>
        </p:nvSpPr>
        <p:spPr>
          <a:xfrm>
            <a:off x="1065101" y="2564904"/>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7- ما اكبر عدد من الإلكترونات يمكن ان يستوعبه مجال الطاقة الثالث في الذرة ؟</a:t>
            </a:r>
            <a:endParaRPr lang="ar-SA" sz="4000" b="1" spc="50" dirty="0">
              <a:ln w="11430"/>
              <a:solidFill>
                <a:srgbClr val="9900CC"/>
              </a:solidFill>
              <a:latin typeface="Calibri"/>
              <a:cs typeface="Arial"/>
            </a:endParaRPr>
          </a:p>
        </p:txBody>
      </p:sp>
      <p:sp>
        <p:nvSpPr>
          <p:cNvPr id="9" name="مستطيل 8"/>
          <p:cNvSpPr/>
          <p:nvPr/>
        </p:nvSpPr>
        <p:spPr>
          <a:xfrm>
            <a:off x="4166651" y="5229200"/>
            <a:ext cx="810698"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18</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202</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885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809225"/>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الاجابة الصحيحة فيما يلي :</a:t>
            </a:r>
            <a:endParaRPr lang="ar-SA" sz="4000" dirty="0">
              <a:solidFill>
                <a:srgbClr val="FF0000"/>
              </a:solidFill>
            </a:endParaRPr>
          </a:p>
        </p:txBody>
      </p:sp>
      <p:sp>
        <p:nvSpPr>
          <p:cNvPr id="3" name="مستطيل 2"/>
          <p:cNvSpPr>
            <a:spLocks noChangeArrowheads="1"/>
          </p:cNvSpPr>
          <p:nvPr/>
        </p:nvSpPr>
        <p:spPr bwMode="auto">
          <a:xfrm>
            <a:off x="1566284" y="5198357"/>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a:t>
            </a:r>
            <a:r>
              <a:rPr lang="ar-EG" sz="4800" dirty="0" smtClean="0">
                <a:solidFill>
                  <a:srgbClr val="7030A0"/>
                </a:solidFill>
              </a:rPr>
              <a:t>8</a:t>
            </a:r>
            <a:r>
              <a:rPr lang="ar-SA" sz="4800" dirty="0" smtClean="0">
                <a:solidFill>
                  <a:srgbClr val="7030A0"/>
                </a:solidFill>
              </a:rPr>
              <a:t> – </a:t>
            </a:r>
            <a:endParaRPr lang="ar-SA" sz="4800" dirty="0">
              <a:solidFill>
                <a:srgbClr val="7030A0"/>
              </a:solidFill>
            </a:endParaRPr>
          </a:p>
        </p:txBody>
      </p:sp>
      <p:sp>
        <p:nvSpPr>
          <p:cNvPr id="8" name="مستطيل 7"/>
          <p:cNvSpPr/>
          <p:nvPr/>
        </p:nvSpPr>
        <p:spPr>
          <a:xfrm>
            <a:off x="1544427" y="1620657"/>
            <a:ext cx="7013798" cy="317009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EG" sz="4000" b="1" spc="50" dirty="0" smtClean="0">
                <a:ln w="11430"/>
                <a:solidFill>
                  <a:srgbClr val="9900CC"/>
                </a:solidFill>
                <a:latin typeface="Calibri"/>
                <a:cs typeface="Arial"/>
              </a:rPr>
              <a:t>8</a:t>
            </a:r>
            <a:r>
              <a:rPr lang="ar-SA" sz="4000" b="1" spc="50" dirty="0" smtClean="0">
                <a:ln w="11430"/>
                <a:solidFill>
                  <a:srgbClr val="9900CC"/>
                </a:solidFill>
                <a:latin typeface="Calibri"/>
                <a:cs typeface="Arial"/>
              </a:rPr>
              <a:t>- </a:t>
            </a:r>
            <a:r>
              <a:rPr lang="ar-EG" sz="4000" b="1" spc="50" dirty="0" smtClean="0">
                <a:ln w="11430"/>
                <a:solidFill>
                  <a:srgbClr val="9900CC"/>
                </a:solidFill>
                <a:latin typeface="Calibri"/>
                <a:cs typeface="Arial"/>
              </a:rPr>
              <a:t>توضح الصورة عملية تفاعل النحاس </a:t>
            </a:r>
            <a:r>
              <a:rPr lang="en-US" sz="4000" b="1" spc="50" dirty="0" smtClean="0">
                <a:ln w="11430"/>
                <a:solidFill>
                  <a:srgbClr val="9900CC"/>
                </a:solidFill>
                <a:latin typeface="Calibri"/>
                <a:cs typeface="Arial"/>
              </a:rPr>
              <a:t>CU</a:t>
            </a:r>
            <a:r>
              <a:rPr lang="ar-EG" sz="4000" b="1" spc="50" dirty="0" smtClean="0">
                <a:ln w="11430"/>
                <a:solidFill>
                  <a:srgbClr val="9900CC"/>
                </a:solidFill>
                <a:latin typeface="Calibri"/>
                <a:cs typeface="Arial"/>
              </a:rPr>
              <a:t> مع نترات الفضة </a:t>
            </a:r>
            <a:r>
              <a:rPr lang="en-US" sz="4000" b="1" spc="50" dirty="0" smtClean="0">
                <a:ln w="11430"/>
                <a:solidFill>
                  <a:srgbClr val="9900CC"/>
                </a:solidFill>
                <a:latin typeface="Calibri"/>
                <a:cs typeface="Arial"/>
              </a:rPr>
              <a:t>AgNo</a:t>
            </a:r>
            <a:r>
              <a:rPr lang="en-US" sz="2000" b="1" spc="50" dirty="0" smtClean="0">
                <a:ln w="11430"/>
                <a:solidFill>
                  <a:srgbClr val="9900CC"/>
                </a:solidFill>
                <a:latin typeface="Calibri"/>
                <a:cs typeface="Arial"/>
              </a:rPr>
              <a:t>3</a:t>
            </a:r>
            <a:r>
              <a:rPr lang="ar-EG" sz="2000" b="1" spc="50" dirty="0" smtClean="0">
                <a:ln w="11430"/>
                <a:solidFill>
                  <a:srgbClr val="9900CC"/>
                </a:solidFill>
                <a:latin typeface="Calibri"/>
                <a:cs typeface="Arial"/>
              </a:rPr>
              <a:t> </a:t>
            </a:r>
            <a:r>
              <a:rPr lang="ar-EG" sz="4000" b="1" spc="50" dirty="0" smtClean="0">
                <a:ln w="11430"/>
                <a:solidFill>
                  <a:srgbClr val="9900CC"/>
                </a:solidFill>
                <a:latin typeface="Calibri"/>
                <a:cs typeface="Arial"/>
              </a:rPr>
              <a:t>لتكوين نترات النحاس </a:t>
            </a:r>
            <a:r>
              <a:rPr lang="en-US" sz="4000" b="1" spc="50" dirty="0" smtClean="0">
                <a:ln w="11430"/>
                <a:solidFill>
                  <a:srgbClr val="9900CC"/>
                </a:solidFill>
                <a:latin typeface="Calibri"/>
                <a:cs typeface="Arial"/>
              </a:rPr>
              <a:t>Cu(No</a:t>
            </a:r>
            <a:r>
              <a:rPr lang="en-US" sz="2000" b="1" spc="50" dirty="0" smtClean="0">
                <a:ln w="11430"/>
                <a:solidFill>
                  <a:srgbClr val="9900CC"/>
                </a:solidFill>
                <a:latin typeface="Calibri"/>
                <a:cs typeface="Arial"/>
              </a:rPr>
              <a:t>3</a:t>
            </a:r>
            <a:r>
              <a:rPr lang="en-US" sz="4000" b="1" spc="50" dirty="0" smtClean="0">
                <a:ln w="11430"/>
                <a:solidFill>
                  <a:srgbClr val="9900CC"/>
                </a:solidFill>
                <a:latin typeface="Calibri"/>
                <a:cs typeface="Arial"/>
              </a:rPr>
              <a:t>)</a:t>
            </a:r>
            <a:r>
              <a:rPr lang="ar-EG" sz="4000" b="1" spc="50" dirty="0" smtClean="0">
                <a:ln w="11430"/>
                <a:solidFill>
                  <a:srgbClr val="9900CC"/>
                </a:solidFill>
                <a:latin typeface="Calibri"/>
                <a:cs typeface="Arial"/>
              </a:rPr>
              <a:t> والفضة</a:t>
            </a:r>
            <a:r>
              <a:rPr lang="en-US" sz="4000" b="1" spc="50" dirty="0" smtClean="0">
                <a:ln w="11430"/>
                <a:solidFill>
                  <a:srgbClr val="9900CC"/>
                </a:solidFill>
                <a:latin typeface="Calibri"/>
                <a:cs typeface="Arial"/>
              </a:rPr>
              <a:t> Ag</a:t>
            </a:r>
            <a:r>
              <a:rPr lang="ar-EG" sz="4000" b="1" spc="50" dirty="0" smtClean="0">
                <a:ln w="11430"/>
                <a:solidFill>
                  <a:srgbClr val="9900CC"/>
                </a:solidFill>
                <a:latin typeface="Calibri"/>
                <a:cs typeface="Arial"/>
              </a:rPr>
              <a:t> حسب المعادلة التالية ما المصطلح العلمي الذي يصف هذا التفاعل</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3498491" y="5572766"/>
            <a:ext cx="227699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EG" sz="3600" b="1" spc="50" dirty="0" smtClean="0">
                <a:ln w="11430"/>
                <a:solidFill>
                  <a:srgbClr val="006600"/>
                </a:solidFill>
                <a:latin typeface="Calibri"/>
                <a:cs typeface="Arial"/>
              </a:rPr>
              <a:t>تغير كيميائي</a:t>
            </a:r>
            <a:endParaRPr lang="ar-EG" sz="3600" b="1" spc="50" dirty="0">
              <a:ln w="11430"/>
              <a:solidFill>
                <a:srgbClr val="006600"/>
              </a:solidFill>
              <a:latin typeface="Calibri"/>
              <a:cs typeface="Arial"/>
            </a:endParaRPr>
          </a:p>
        </p:txBody>
      </p:sp>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652" y="4824848"/>
            <a:ext cx="6264696" cy="747017"/>
          </a:xfrm>
          <a:prstGeom prst="rect">
            <a:avLst/>
          </a:prstGeom>
        </p:spPr>
      </p:pic>
      <p:sp>
        <p:nvSpPr>
          <p:cNvPr id="10" name="Action Button: Forward or Next 9">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32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136583"/>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66284" y="2492896"/>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3- المواد المتفاعلة – النواتج .</a:t>
            </a:r>
            <a:endParaRPr lang="ar-SA" sz="3200" dirty="0">
              <a:solidFill>
                <a:srgbClr val="006600"/>
              </a:solidFill>
            </a:endParaRPr>
          </a:p>
        </p:txBody>
      </p:sp>
      <p:sp>
        <p:nvSpPr>
          <p:cNvPr id="11" name="مستطيل 10"/>
          <p:cNvSpPr>
            <a:spLocks noChangeArrowheads="1"/>
          </p:cNvSpPr>
          <p:nvPr/>
        </p:nvSpPr>
        <p:spPr bwMode="auto">
          <a:xfrm>
            <a:off x="1566284" y="3933056"/>
            <a:ext cx="5982540" cy="206210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3 –</a:t>
            </a:r>
          </a:p>
          <a:p>
            <a:pPr algn="justLow"/>
            <a:r>
              <a:rPr lang="ar-SA" sz="3200" dirty="0">
                <a:solidFill>
                  <a:srgbClr val="7030A0"/>
                </a:solidFill>
              </a:rPr>
              <a:t>المواد المتفاعلة هي المواد التي توجد في بداية التفاعل الكيميائي ، أما النواتج فهي المواد التي تتكون بعد انتهاء التفاعل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882250" y="2829072"/>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جـ9 – </a:t>
            </a:r>
            <a:endParaRPr lang="ar-SA" sz="4800" dirty="0">
              <a:solidFill>
                <a:srgbClr val="7030A0"/>
              </a:solidFill>
            </a:endParaRPr>
          </a:p>
        </p:txBody>
      </p:sp>
      <p:sp>
        <p:nvSpPr>
          <p:cNvPr id="8" name="مستطيل 7"/>
          <p:cNvSpPr/>
          <p:nvPr/>
        </p:nvSpPr>
        <p:spPr>
          <a:xfrm>
            <a:off x="1594892" y="836712"/>
            <a:ext cx="607904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9- </a:t>
            </a:r>
            <a:r>
              <a:rPr lang="ar-SA" sz="3600" b="1" spc="50" dirty="0" smtClean="0">
                <a:ln w="11430"/>
                <a:solidFill>
                  <a:srgbClr val="9900CC"/>
                </a:solidFill>
                <a:latin typeface="Calibri"/>
                <a:cs typeface="Arial"/>
              </a:rPr>
              <a:t>ما المصطلح الانسب الذي يصف الفضة في التفاعل </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3815916" y="4517012"/>
            <a:ext cx="1512168"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متفاعل</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94656"/>
            <a:ext cx="1219200"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840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جـ10 – </a:t>
            </a:r>
            <a:endParaRPr lang="ar-SA" sz="4800" dirty="0">
              <a:solidFill>
                <a:srgbClr val="7030A0"/>
              </a:solidFill>
            </a:endParaRPr>
          </a:p>
        </p:txBody>
      </p:sp>
      <p:sp>
        <p:nvSpPr>
          <p:cNvPr id="8" name="مستطيل 7"/>
          <p:cNvSpPr/>
          <p:nvPr/>
        </p:nvSpPr>
        <p:spPr>
          <a:xfrm>
            <a:off x="1089298" y="1234188"/>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10- </a:t>
            </a:r>
            <a:r>
              <a:rPr lang="ar-SA" sz="3600" b="1" spc="50" dirty="0" smtClean="0">
                <a:ln w="11430"/>
                <a:solidFill>
                  <a:srgbClr val="9900CC"/>
                </a:solidFill>
                <a:latin typeface="Calibri"/>
                <a:cs typeface="Arial"/>
              </a:rPr>
              <a:t>ما المصطلح الذي يصف الحد الادنى من الطاقة اللازمة لبدء التفاعل </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3347864" y="4806781"/>
            <a:ext cx="244827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طاقة </a:t>
            </a:r>
            <a:r>
              <a:rPr lang="ar-SA" sz="3600" b="1" spc="50" dirty="0" smtClean="0">
                <a:ln w="11430"/>
                <a:solidFill>
                  <a:srgbClr val="006600"/>
                </a:solidFill>
                <a:latin typeface="Calibri"/>
                <a:cs typeface="Arial"/>
              </a:rPr>
              <a:t>التنشيط</a:t>
            </a:r>
            <a:endParaRPr lang="ar-SA" sz="3600" b="1" spc="50" dirty="0">
              <a:ln w="11430"/>
              <a:solidFill>
                <a:srgbClr val="006600"/>
              </a:solidFill>
              <a:latin typeface="Calibri"/>
              <a:cs typeface="Arial"/>
            </a:endParaRP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443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979712" y="2424926"/>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جـ11 – </a:t>
            </a:r>
            <a:endParaRPr lang="ar-SA" sz="4800" dirty="0">
              <a:solidFill>
                <a:srgbClr val="7030A0"/>
              </a:solidFill>
            </a:endParaRPr>
          </a:p>
        </p:txBody>
      </p:sp>
      <p:sp>
        <p:nvSpPr>
          <p:cNvPr id="8" name="مستطيل 7"/>
          <p:cNvSpPr/>
          <p:nvPr/>
        </p:nvSpPr>
        <p:spPr>
          <a:xfrm>
            <a:off x="1065101" y="989084"/>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11- ما الذي يجب موازنته في المعادلة الكيميائية ؟</a:t>
            </a:r>
            <a:endParaRPr lang="ar-SA" sz="4000" b="1" spc="50" dirty="0">
              <a:ln w="11430"/>
              <a:solidFill>
                <a:srgbClr val="9900CC"/>
              </a:solidFill>
              <a:latin typeface="Calibri"/>
              <a:cs typeface="Arial"/>
            </a:endParaRPr>
          </a:p>
        </p:txBody>
      </p:sp>
      <p:sp>
        <p:nvSpPr>
          <p:cNvPr id="9" name="مستطيل 8"/>
          <p:cNvSpPr/>
          <p:nvPr/>
        </p:nvSpPr>
        <p:spPr>
          <a:xfrm>
            <a:off x="3887924" y="4293096"/>
            <a:ext cx="1368152" cy="584775"/>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006600"/>
                </a:solidFill>
                <a:latin typeface="Calibri"/>
                <a:cs typeface="Arial"/>
              </a:rPr>
              <a:t>الذرات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4883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2005152" y="555919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a:t>
            </a:r>
            <a:r>
              <a:rPr lang="ar-EG" sz="4800" dirty="0" smtClean="0">
                <a:solidFill>
                  <a:srgbClr val="7030A0"/>
                </a:solidFill>
              </a:rPr>
              <a:t>2</a:t>
            </a:r>
            <a:r>
              <a:rPr lang="ar-SA" sz="4800" dirty="0" smtClean="0">
                <a:solidFill>
                  <a:srgbClr val="7030A0"/>
                </a:solidFill>
              </a:rPr>
              <a:t> – </a:t>
            </a:r>
            <a:endParaRPr lang="ar-SA" sz="4800" dirty="0">
              <a:solidFill>
                <a:srgbClr val="7030A0"/>
              </a:solidFill>
            </a:endParaRPr>
          </a:p>
        </p:txBody>
      </p:sp>
      <p:sp>
        <p:nvSpPr>
          <p:cNvPr id="8" name="مستطيل 7"/>
          <p:cNvSpPr/>
          <p:nvPr/>
        </p:nvSpPr>
        <p:spPr>
          <a:xfrm>
            <a:off x="1065101" y="814886"/>
            <a:ext cx="7013798"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9900CC"/>
                </a:solidFill>
                <a:latin typeface="Calibri"/>
                <a:cs typeface="Arial"/>
              </a:rPr>
              <a:t>1</a:t>
            </a:r>
            <a:r>
              <a:rPr lang="ar-EG" sz="3600" b="1" spc="50" dirty="0" smtClean="0">
                <a:ln w="11430"/>
                <a:solidFill>
                  <a:srgbClr val="9900CC"/>
                </a:solidFill>
                <a:latin typeface="Calibri"/>
                <a:cs typeface="Arial"/>
              </a:rPr>
              <a:t>2</a:t>
            </a:r>
            <a:r>
              <a:rPr lang="ar-SA" sz="3600" b="1" spc="50" dirty="0" smtClean="0">
                <a:ln w="11430"/>
                <a:solidFill>
                  <a:srgbClr val="9900CC"/>
                </a:solidFill>
                <a:latin typeface="Calibri"/>
                <a:cs typeface="Arial"/>
              </a:rPr>
              <a:t>- </a:t>
            </a:r>
            <a:r>
              <a:rPr lang="ar-EG" sz="3600" b="1" spc="50" dirty="0" smtClean="0">
                <a:ln w="11430"/>
                <a:solidFill>
                  <a:srgbClr val="9900CC"/>
                </a:solidFill>
                <a:latin typeface="Calibri"/>
                <a:cs typeface="Arial"/>
              </a:rPr>
              <a:t>توضح الصورة عملية التحليل الكهربائي للماء إلى هيدروجين وأكسجين أي المعادلات التالية بعبر بصورة صحيحة عن هذه العملية</a:t>
            </a:r>
            <a:r>
              <a:rPr lang="ar-SA" sz="3600" b="1" spc="50" dirty="0" smtClean="0">
                <a:ln w="11430"/>
                <a:solidFill>
                  <a:srgbClr val="9900CC"/>
                </a:solidFill>
                <a:latin typeface="Calibri"/>
                <a:cs typeface="Arial"/>
              </a:rPr>
              <a:t>؟</a:t>
            </a:r>
            <a:endParaRPr lang="ar-SA" sz="3600" b="1" spc="50" dirty="0">
              <a:ln w="11430"/>
              <a:solidFill>
                <a:srgbClr val="9900CC"/>
              </a:solidFill>
              <a:latin typeface="Calibri"/>
              <a:cs typeface="Arial"/>
            </a:endParaRP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90" y="3123210"/>
            <a:ext cx="3858200" cy="227822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729" y="4266588"/>
            <a:ext cx="4159364" cy="691127"/>
          </a:xfrm>
          <a:prstGeom prst="rect">
            <a:avLst/>
          </a:prstGeom>
        </p:spPr>
      </p:pic>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2433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990460" y="2701483"/>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جـ13 – </a:t>
            </a:r>
            <a:endParaRPr lang="ar-SA" sz="4800" dirty="0">
              <a:solidFill>
                <a:srgbClr val="7030A0"/>
              </a:solidFill>
            </a:endParaRPr>
          </a:p>
        </p:txBody>
      </p:sp>
      <p:sp>
        <p:nvSpPr>
          <p:cNvPr id="8" name="مستطيل 7"/>
          <p:cNvSpPr/>
          <p:nvPr/>
        </p:nvSpPr>
        <p:spPr>
          <a:xfrm>
            <a:off x="1117898" y="781938"/>
            <a:ext cx="7013798" cy="193899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13- كم ذرة هيدروجين نتجت بعد حوث التفاعل , مقابل كل ذرة هيدروجين وجدت قبل التفاعل ؟</a:t>
            </a:r>
            <a:endParaRPr lang="ar-SA" sz="4000" b="1" spc="50" dirty="0">
              <a:ln w="11430"/>
              <a:solidFill>
                <a:srgbClr val="9900CC"/>
              </a:solidFill>
              <a:latin typeface="Calibri"/>
              <a:cs typeface="Arial"/>
            </a:endParaRPr>
          </a:p>
        </p:txBody>
      </p:sp>
      <p:sp>
        <p:nvSpPr>
          <p:cNvPr id="9" name="مستطيل 8"/>
          <p:cNvSpPr/>
          <p:nvPr/>
        </p:nvSpPr>
        <p:spPr>
          <a:xfrm>
            <a:off x="4319972" y="4509120"/>
            <a:ext cx="504056"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1</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1333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2009808" y="2835892"/>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جـ14 – </a:t>
            </a:r>
            <a:endParaRPr lang="ar-SA" sz="4800" dirty="0">
              <a:solidFill>
                <a:srgbClr val="7030A0"/>
              </a:solidFill>
            </a:endParaRPr>
          </a:p>
        </p:txBody>
      </p:sp>
      <p:sp>
        <p:nvSpPr>
          <p:cNvPr id="8" name="مستطيل 7"/>
          <p:cNvSpPr/>
          <p:nvPr/>
        </p:nvSpPr>
        <p:spPr>
          <a:xfrm>
            <a:off x="1065101" y="779074"/>
            <a:ext cx="7013798"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14- </a:t>
            </a:r>
            <a:r>
              <a:rPr lang="ar-SA" sz="3600" b="1" spc="50" dirty="0" smtClean="0">
                <a:ln w="11430"/>
                <a:solidFill>
                  <a:srgbClr val="9900CC"/>
                </a:solidFill>
                <a:latin typeface="Calibri"/>
                <a:cs typeface="Arial"/>
              </a:rPr>
              <a:t>ما اهمية المثبطات في التفاعل الكيميائي </a:t>
            </a:r>
            <a:r>
              <a:rPr lang="ar-SA" sz="4000" b="1" spc="50" dirty="0" smtClean="0">
                <a:ln w="11430"/>
                <a:solidFill>
                  <a:srgbClr val="9900CC"/>
                </a:solidFill>
                <a:latin typeface="Calibri"/>
                <a:cs typeface="Arial"/>
              </a:rPr>
              <a:t>؟</a:t>
            </a:r>
            <a:endParaRPr lang="ar-SA" sz="4000" b="1" spc="50" dirty="0">
              <a:ln w="11430"/>
              <a:solidFill>
                <a:srgbClr val="9900CC"/>
              </a:solidFill>
              <a:latin typeface="Calibri"/>
              <a:cs typeface="Arial"/>
            </a:endParaRPr>
          </a:p>
        </p:txBody>
      </p:sp>
      <p:sp>
        <p:nvSpPr>
          <p:cNvPr id="9" name="مستطيل 8"/>
          <p:cNvSpPr/>
          <p:nvPr/>
        </p:nvSpPr>
        <p:spPr>
          <a:xfrm>
            <a:off x="2663222" y="4941168"/>
            <a:ext cx="3817556"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تقلل من سرعة التفاعل</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203</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86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793248" y="2598003"/>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جـ15 – </a:t>
            </a:r>
            <a:endParaRPr lang="ar-SA" sz="4800" dirty="0">
              <a:solidFill>
                <a:srgbClr val="7030A0"/>
              </a:solidFill>
            </a:endParaRPr>
          </a:p>
        </p:txBody>
      </p:sp>
      <p:sp>
        <p:nvSpPr>
          <p:cNvPr id="8" name="مستطيل 7"/>
          <p:cNvSpPr/>
          <p:nvPr/>
        </p:nvSpPr>
        <p:spPr>
          <a:xfrm>
            <a:off x="1824726" y="1067237"/>
            <a:ext cx="549454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15- ما السحابة الإلكترونية ؟</a:t>
            </a:r>
            <a:endParaRPr lang="ar-SA" sz="4000" b="1" spc="50" dirty="0">
              <a:ln w="11430"/>
              <a:solidFill>
                <a:srgbClr val="9900CC"/>
              </a:solidFill>
              <a:latin typeface="Calibri"/>
              <a:cs typeface="Arial"/>
            </a:endParaRPr>
          </a:p>
        </p:txBody>
      </p:sp>
      <p:sp>
        <p:nvSpPr>
          <p:cNvPr id="9" name="مستطيل 8"/>
          <p:cNvSpPr/>
          <p:nvPr/>
        </p:nvSpPr>
        <p:spPr>
          <a:xfrm>
            <a:off x="1659612" y="3789040"/>
            <a:ext cx="5824776"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الفراغ المحيط بالنواة , الذي تتحرك فيه الالكترونات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15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2186467" y="342900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جـ16 – </a:t>
            </a:r>
            <a:endParaRPr lang="ar-SA" sz="4800" dirty="0">
              <a:solidFill>
                <a:srgbClr val="7030A0"/>
              </a:solidFill>
            </a:endParaRPr>
          </a:p>
        </p:txBody>
      </p:sp>
      <p:sp>
        <p:nvSpPr>
          <p:cNvPr id="8" name="مستطيل 7"/>
          <p:cNvSpPr/>
          <p:nvPr/>
        </p:nvSpPr>
        <p:spPr>
          <a:xfrm>
            <a:off x="746266" y="942997"/>
            <a:ext cx="7651468" cy="2062103"/>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FF0000"/>
                </a:solidFill>
                <a:latin typeface="Calibri"/>
                <a:cs typeface="Arial"/>
              </a:rPr>
              <a:t>16 – بين الخطأ في العبارة التالية :</a:t>
            </a:r>
          </a:p>
          <a:p>
            <a:pPr algn="justLow" fontAlgn="auto">
              <a:spcBef>
                <a:spcPts val="0"/>
              </a:spcBef>
              <a:spcAft>
                <a:spcPts val="0"/>
              </a:spcAft>
              <a:defRPr/>
            </a:pPr>
            <a:r>
              <a:rPr lang="ar-SA" sz="3200" b="1" spc="50" dirty="0" smtClean="0">
                <a:ln w="11430"/>
                <a:solidFill>
                  <a:srgbClr val="9900CC"/>
                </a:solidFill>
                <a:latin typeface="Calibri"/>
                <a:cs typeface="Arial"/>
              </a:rPr>
              <a:t>جميع الروابط التساهمية بين الذرات روابط قطبية لان كل عنصر يخالف قليلا في قدرته على جذب الالكترونات </a:t>
            </a:r>
          </a:p>
          <a:p>
            <a:pPr algn="justLow" fontAlgn="auto">
              <a:spcBef>
                <a:spcPts val="0"/>
              </a:spcBef>
              <a:spcAft>
                <a:spcPts val="0"/>
              </a:spcAft>
              <a:defRPr/>
            </a:pPr>
            <a:r>
              <a:rPr lang="ar-SA" sz="3200" b="1" spc="50" dirty="0" smtClean="0">
                <a:ln w="11430"/>
                <a:solidFill>
                  <a:srgbClr val="9900CC"/>
                </a:solidFill>
                <a:latin typeface="Calibri"/>
                <a:cs typeface="Arial"/>
              </a:rPr>
              <a:t>اعط مثالا يدعم اجابتك ؟</a:t>
            </a:r>
            <a:endParaRPr lang="ar-SA" sz="3200" b="1" spc="50" dirty="0">
              <a:ln w="11430"/>
              <a:solidFill>
                <a:srgbClr val="9900CC"/>
              </a:solidFill>
              <a:latin typeface="Calibri"/>
              <a:cs typeface="Arial"/>
            </a:endParaRPr>
          </a:p>
        </p:txBody>
      </p:sp>
      <p:sp>
        <p:nvSpPr>
          <p:cNvPr id="9" name="مستطيل 8"/>
          <p:cNvSpPr/>
          <p:nvPr/>
        </p:nvSpPr>
        <p:spPr>
          <a:xfrm>
            <a:off x="1733495" y="3602195"/>
            <a:ext cx="5558247" cy="286232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لا تراعي العبارة حالة الرابطة التساهمية بين الذرات المتشابهة </a:t>
            </a:r>
            <a:r>
              <a:rPr lang="ar-SA" sz="3600" b="1" spc="50" dirty="0" err="1">
                <a:ln w="11430"/>
                <a:solidFill>
                  <a:srgbClr val="006600"/>
                </a:solidFill>
                <a:latin typeface="Calibri"/>
                <a:cs typeface="Arial"/>
              </a:rPr>
              <a:t>كجزئ</a:t>
            </a:r>
            <a:r>
              <a:rPr lang="ar-SA" sz="3600" b="1" spc="50" dirty="0">
                <a:ln w="11430"/>
                <a:solidFill>
                  <a:srgbClr val="006600"/>
                </a:solidFill>
                <a:latin typeface="Calibri"/>
                <a:cs typeface="Arial"/>
              </a:rPr>
              <a:t> </a:t>
            </a:r>
            <a:r>
              <a:rPr lang="en-US" sz="3600" b="1" spc="50" dirty="0">
                <a:ln w="11430"/>
                <a:solidFill>
                  <a:srgbClr val="006600"/>
                </a:solidFill>
                <a:latin typeface="Calibri"/>
                <a:cs typeface="Arial"/>
              </a:rPr>
              <a:t>N2  </a:t>
            </a:r>
            <a:r>
              <a:rPr lang="ar-SA" sz="3600" b="1" spc="50" dirty="0">
                <a:ln w="11430"/>
                <a:solidFill>
                  <a:srgbClr val="006600"/>
                </a:solidFill>
                <a:latin typeface="Calibri"/>
                <a:cs typeface="Arial"/>
              </a:rPr>
              <a:t>مثلا فهي غير قطبية لأنها كلتا الذرتين لها القدرة نفسها على جذب الإلكترونات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594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979712" y="2713011"/>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جـ17 – </a:t>
            </a:r>
            <a:endParaRPr lang="ar-SA" sz="4800" dirty="0">
              <a:solidFill>
                <a:srgbClr val="7030A0"/>
              </a:solidFill>
            </a:endParaRPr>
          </a:p>
        </p:txBody>
      </p:sp>
      <p:sp>
        <p:nvSpPr>
          <p:cNvPr id="8" name="مستطيل 7"/>
          <p:cNvSpPr/>
          <p:nvPr/>
        </p:nvSpPr>
        <p:spPr>
          <a:xfrm>
            <a:off x="777069" y="810501"/>
            <a:ext cx="7589862" cy="175432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9900CC"/>
                </a:solidFill>
                <a:latin typeface="Calibri"/>
                <a:cs typeface="Arial"/>
              </a:rPr>
              <a:t>17- من الشكل التالي :</a:t>
            </a:r>
          </a:p>
          <a:p>
            <a:pPr algn="justLow" fontAlgn="auto">
              <a:spcBef>
                <a:spcPts val="0"/>
              </a:spcBef>
              <a:spcAft>
                <a:spcPts val="0"/>
              </a:spcAft>
              <a:defRPr/>
            </a:pPr>
            <a:r>
              <a:rPr lang="ar-SA" sz="3600" b="1" spc="50" dirty="0" smtClean="0">
                <a:ln w="11430"/>
                <a:solidFill>
                  <a:srgbClr val="9900CC"/>
                </a:solidFill>
                <a:latin typeface="Calibri"/>
                <a:cs typeface="Arial"/>
              </a:rPr>
              <a:t>كيف يرتبط الهيدروجين والكلور معا . وضح لماذا تكون الرابطة تساهمية ؟</a:t>
            </a:r>
            <a:endParaRPr lang="ar-SA" sz="3600" b="1" spc="50" dirty="0">
              <a:ln w="11430"/>
              <a:solidFill>
                <a:srgbClr val="9900CC"/>
              </a:solidFill>
              <a:latin typeface="Calibri"/>
              <a:cs typeface="Arial"/>
            </a:endParaRPr>
          </a:p>
        </p:txBody>
      </p:sp>
      <p:sp>
        <p:nvSpPr>
          <p:cNvPr id="9" name="مستطيل 8"/>
          <p:cNvSpPr/>
          <p:nvPr/>
        </p:nvSpPr>
        <p:spPr>
          <a:xfrm>
            <a:off x="1511660" y="5089352"/>
            <a:ext cx="6120680"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لأن الكلور بجذب الالكترونات بشكل أكبر من الهيدروجين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8" y="2655168"/>
            <a:ext cx="36337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98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91638"/>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18 – ارسم التمثيل النقطي الالكتروني الجزيء الموضح في الرسم أعلاه ؟</a:t>
            </a:r>
            <a:endParaRPr lang="ar-SA" sz="4000" dirty="0">
              <a:solidFill>
                <a:srgbClr val="FF0000"/>
              </a:solidFill>
            </a:endParaRPr>
          </a:p>
        </p:txBody>
      </p:sp>
      <p:sp>
        <p:nvSpPr>
          <p:cNvPr id="3" name="مستطيل 2"/>
          <p:cNvSpPr>
            <a:spLocks noChangeArrowheads="1"/>
          </p:cNvSpPr>
          <p:nvPr/>
        </p:nvSpPr>
        <p:spPr bwMode="auto">
          <a:xfrm>
            <a:off x="1995477" y="2348880"/>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جـ18 – </a:t>
            </a:r>
            <a:endParaRPr lang="ar-SA" sz="4000" dirty="0">
              <a:solidFill>
                <a:srgbClr val="7030A0"/>
              </a:solidFill>
            </a:endParaRPr>
          </a:p>
        </p:txBody>
      </p:sp>
      <p:sp>
        <p:nvSpPr>
          <p:cNvPr id="5" name="مستطيل 4"/>
          <p:cNvSpPr/>
          <p:nvPr/>
        </p:nvSpPr>
        <p:spPr>
          <a:xfrm>
            <a:off x="251520" y="3136900"/>
            <a:ext cx="925229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ar-SA" sz="3200" b="1" dirty="0" smtClean="0">
                <a:solidFill>
                  <a:srgbClr val="FF0000"/>
                </a:solidFill>
              </a:rPr>
              <a:t> </a:t>
            </a:r>
          </a:p>
          <a:p>
            <a:pPr fontAlgn="auto">
              <a:spcBef>
                <a:spcPts val="0"/>
              </a:spcBef>
              <a:spcAft>
                <a:spcPts val="0"/>
              </a:spcAft>
              <a:defRPr/>
            </a:pPr>
            <a:r>
              <a:rPr lang="ar-SA" sz="3200" b="1" dirty="0" smtClean="0">
                <a:solidFill>
                  <a:srgbClr val="FF0000"/>
                </a:solidFill>
              </a:rPr>
              <a:t>                               </a:t>
            </a:r>
            <a:r>
              <a:rPr lang="en-US" sz="8000" b="1" dirty="0" err="1">
                <a:solidFill>
                  <a:srgbClr val="FF0000"/>
                </a:solidFill>
              </a:rPr>
              <a:t>Cl</a:t>
            </a:r>
            <a:r>
              <a:rPr lang="ar-SA" sz="3200" b="1" dirty="0" smtClean="0">
                <a:solidFill>
                  <a:srgbClr val="FF0000"/>
                </a:solidFill>
              </a:rPr>
              <a:t>              </a:t>
            </a:r>
            <a:r>
              <a:rPr lang="en-US" sz="8000" b="1" dirty="0" smtClean="0">
                <a:solidFill>
                  <a:srgbClr val="FF0000"/>
                </a:solidFill>
              </a:rPr>
              <a:t>H</a:t>
            </a:r>
            <a:endParaRPr lang="ar-SA" b="1" dirty="0">
              <a:solidFill>
                <a:srgbClr val="FF0000"/>
              </a:solidFill>
            </a:endParaRPr>
          </a:p>
          <a:p>
            <a:pPr fontAlgn="auto">
              <a:spcBef>
                <a:spcPts val="0"/>
              </a:spcBef>
              <a:spcAft>
                <a:spcPts val="0"/>
              </a:spcAft>
              <a:defRPr/>
            </a:pPr>
            <a:endParaRPr lang="ar-SA" sz="3200" b="1" dirty="0" smtClean="0">
              <a:solidFill>
                <a:srgbClr val="FF0000"/>
              </a:solidFill>
            </a:endParaRPr>
          </a:p>
        </p:txBody>
      </p:sp>
      <p:sp>
        <p:nvSpPr>
          <p:cNvPr id="6" name="قوس متوسط مزدوج 5"/>
          <p:cNvSpPr/>
          <p:nvPr/>
        </p:nvSpPr>
        <p:spPr>
          <a:xfrm>
            <a:off x="2455864" y="3793442"/>
            <a:ext cx="1440813" cy="1164073"/>
          </a:xfrm>
          <a:prstGeom prst="bracketPair">
            <a:avLst/>
          </a:prstGeom>
        </p:spPr>
        <p:style>
          <a:lnRef idx="2">
            <a:schemeClr val="accent4"/>
          </a:lnRef>
          <a:fillRef idx="0">
            <a:schemeClr val="accent4"/>
          </a:fillRef>
          <a:effectRef idx="1">
            <a:schemeClr val="accent4"/>
          </a:effectRef>
          <a:fontRef idx="minor">
            <a:schemeClr val="tx1"/>
          </a:fontRef>
        </p:style>
        <p:txBody>
          <a:bodyPr rtlCol="1" anchor="ctr"/>
          <a:lstStyle/>
          <a:p>
            <a:pPr algn="ctr"/>
            <a:endParaRPr lang="ar-SA"/>
          </a:p>
        </p:txBody>
      </p:sp>
      <p:sp>
        <p:nvSpPr>
          <p:cNvPr id="7" name="مربع نص 6"/>
          <p:cNvSpPr txBox="1"/>
          <p:nvPr/>
        </p:nvSpPr>
        <p:spPr>
          <a:xfrm>
            <a:off x="3734972" y="3561476"/>
            <a:ext cx="705624" cy="707886"/>
          </a:xfrm>
          <a:prstGeom prst="rect">
            <a:avLst/>
          </a:prstGeom>
          <a:noFill/>
        </p:spPr>
        <p:txBody>
          <a:bodyPr wrap="square" rtlCol="1">
            <a:spAutoFit/>
          </a:bodyPr>
          <a:lstStyle/>
          <a:p>
            <a:r>
              <a:rPr lang="ar-SA" sz="4000" dirty="0" smtClean="0">
                <a:solidFill>
                  <a:srgbClr val="FF0000"/>
                </a:solidFill>
              </a:rPr>
              <a:t>+</a:t>
            </a:r>
            <a:endParaRPr lang="ar-SA" sz="4000" dirty="0">
              <a:solidFill>
                <a:srgbClr val="FF0000"/>
              </a:solidFill>
            </a:endParaRPr>
          </a:p>
        </p:txBody>
      </p:sp>
      <p:sp>
        <p:nvSpPr>
          <p:cNvPr id="8" name="قوس متوسط مزدوج 7"/>
          <p:cNvSpPr/>
          <p:nvPr/>
        </p:nvSpPr>
        <p:spPr>
          <a:xfrm>
            <a:off x="4758905" y="3793443"/>
            <a:ext cx="1440813" cy="1164073"/>
          </a:xfrm>
          <a:prstGeom prst="bracketPair">
            <a:avLst/>
          </a:prstGeom>
        </p:spPr>
        <p:style>
          <a:lnRef idx="2">
            <a:schemeClr val="accent4"/>
          </a:lnRef>
          <a:fillRef idx="0">
            <a:schemeClr val="accent4"/>
          </a:fillRef>
          <a:effectRef idx="1">
            <a:schemeClr val="accent4"/>
          </a:effectRef>
          <a:fontRef idx="minor">
            <a:schemeClr val="tx1"/>
          </a:fontRef>
        </p:style>
        <p:txBody>
          <a:bodyPr rtlCol="1" anchor="ctr"/>
          <a:lstStyle/>
          <a:p>
            <a:pPr algn="ctr"/>
            <a:endParaRPr lang="ar-SA"/>
          </a:p>
        </p:txBody>
      </p:sp>
      <p:sp>
        <p:nvSpPr>
          <p:cNvPr id="10" name="مربع نص 9"/>
          <p:cNvSpPr txBox="1"/>
          <p:nvPr/>
        </p:nvSpPr>
        <p:spPr>
          <a:xfrm>
            <a:off x="5962245" y="3561476"/>
            <a:ext cx="705624" cy="707886"/>
          </a:xfrm>
          <a:prstGeom prst="rect">
            <a:avLst/>
          </a:prstGeom>
          <a:noFill/>
        </p:spPr>
        <p:txBody>
          <a:bodyPr wrap="square" rtlCol="1">
            <a:spAutoFit/>
          </a:bodyPr>
          <a:lstStyle/>
          <a:p>
            <a:r>
              <a:rPr lang="ar-SA" sz="4000" dirty="0" smtClean="0">
                <a:solidFill>
                  <a:srgbClr val="FF0000"/>
                </a:solidFill>
              </a:rPr>
              <a:t>-</a:t>
            </a:r>
            <a:endParaRPr lang="ar-SA" sz="4000" dirty="0">
              <a:solidFill>
                <a:srgbClr val="FF0000"/>
              </a:solidFill>
            </a:endParaRPr>
          </a:p>
        </p:txBody>
      </p:sp>
      <p:sp>
        <p:nvSpPr>
          <p:cNvPr id="11" name="مربع نص 10"/>
          <p:cNvSpPr txBox="1"/>
          <p:nvPr/>
        </p:nvSpPr>
        <p:spPr>
          <a:xfrm>
            <a:off x="5076056" y="3356992"/>
            <a:ext cx="705624" cy="707886"/>
          </a:xfrm>
          <a:prstGeom prst="rect">
            <a:avLst/>
          </a:prstGeom>
          <a:noFill/>
        </p:spPr>
        <p:txBody>
          <a:bodyPr wrap="square" rtlCol="1">
            <a:spAutoFit/>
          </a:bodyPr>
          <a:lstStyle/>
          <a:p>
            <a:r>
              <a:rPr lang="ar-SA" sz="4000" b="1" dirty="0" smtClean="0">
                <a:solidFill>
                  <a:srgbClr val="FF0000"/>
                </a:solidFill>
              </a:rPr>
              <a:t>..</a:t>
            </a:r>
            <a:endParaRPr lang="ar-SA" sz="4000" b="1" dirty="0">
              <a:solidFill>
                <a:srgbClr val="FF0000"/>
              </a:solidFill>
            </a:endParaRPr>
          </a:p>
        </p:txBody>
      </p:sp>
      <p:sp>
        <p:nvSpPr>
          <p:cNvPr id="12" name="مربع نص 11"/>
          <p:cNvSpPr txBox="1"/>
          <p:nvPr/>
        </p:nvSpPr>
        <p:spPr>
          <a:xfrm>
            <a:off x="4485420" y="3861048"/>
            <a:ext cx="705624" cy="707886"/>
          </a:xfrm>
          <a:prstGeom prst="rect">
            <a:avLst/>
          </a:prstGeom>
          <a:noFill/>
        </p:spPr>
        <p:txBody>
          <a:bodyPr wrap="square" rtlCol="1">
            <a:spAutoFit/>
          </a:bodyPr>
          <a:lstStyle/>
          <a:p>
            <a:r>
              <a:rPr lang="ar-SA" sz="4000" b="1" dirty="0" smtClean="0">
                <a:solidFill>
                  <a:srgbClr val="FF0000"/>
                </a:solidFill>
              </a:rPr>
              <a:t>..</a:t>
            </a:r>
            <a:endParaRPr lang="ar-SA" sz="4000" b="1" dirty="0">
              <a:solidFill>
                <a:srgbClr val="FF0000"/>
              </a:solidFill>
            </a:endParaRPr>
          </a:p>
        </p:txBody>
      </p:sp>
      <p:sp>
        <p:nvSpPr>
          <p:cNvPr id="13" name="مربع نص 12"/>
          <p:cNvSpPr txBox="1"/>
          <p:nvPr/>
        </p:nvSpPr>
        <p:spPr>
          <a:xfrm>
            <a:off x="5460855" y="3930181"/>
            <a:ext cx="705624" cy="707886"/>
          </a:xfrm>
          <a:prstGeom prst="rect">
            <a:avLst/>
          </a:prstGeom>
          <a:noFill/>
        </p:spPr>
        <p:txBody>
          <a:bodyPr wrap="square" rtlCol="1">
            <a:spAutoFit/>
          </a:bodyPr>
          <a:lstStyle/>
          <a:p>
            <a:r>
              <a:rPr lang="ar-SA" sz="4000" b="1" dirty="0" smtClean="0">
                <a:solidFill>
                  <a:srgbClr val="FF0000"/>
                </a:solidFill>
              </a:rPr>
              <a:t>:</a:t>
            </a:r>
            <a:endParaRPr lang="ar-SA" sz="4000" b="1" dirty="0">
              <a:solidFill>
                <a:srgbClr val="FF0000"/>
              </a:solidFill>
            </a:endParaRPr>
          </a:p>
        </p:txBody>
      </p:sp>
      <p:sp>
        <p:nvSpPr>
          <p:cNvPr id="14" name="مربع نص 13"/>
          <p:cNvSpPr txBox="1"/>
          <p:nvPr/>
        </p:nvSpPr>
        <p:spPr>
          <a:xfrm>
            <a:off x="5075072" y="4372413"/>
            <a:ext cx="705624" cy="707886"/>
          </a:xfrm>
          <a:prstGeom prst="rect">
            <a:avLst/>
          </a:prstGeom>
          <a:noFill/>
        </p:spPr>
        <p:txBody>
          <a:bodyPr wrap="square" rtlCol="1">
            <a:spAutoFit/>
          </a:bodyPr>
          <a:lstStyle/>
          <a:p>
            <a:r>
              <a:rPr lang="ar-SA" sz="4000" b="1" dirty="0" smtClean="0">
                <a:solidFill>
                  <a:srgbClr val="FF0000"/>
                </a:solidFill>
              </a:rPr>
              <a:t>..</a:t>
            </a:r>
            <a:endParaRPr lang="ar-SA" sz="4000" b="1" dirty="0">
              <a:solidFill>
                <a:srgbClr val="FF0000"/>
              </a:solidFill>
            </a:endParaRPr>
          </a:p>
        </p:txBody>
      </p:sp>
      <p:sp>
        <p:nvSpPr>
          <p:cNvPr id="15" name="Flowchart: Off-page Connector 1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16" name="Action Button: Forward or Next 1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Action Button: Home 1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9279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p:bldP spid="8" grpId="0" animBg="1"/>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989084"/>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799184" y="2708920"/>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4- المحفزات – المثبطات .</a:t>
            </a:r>
            <a:endParaRPr lang="ar-SA" sz="3200" dirty="0">
              <a:solidFill>
                <a:srgbClr val="006600"/>
              </a:solidFill>
            </a:endParaRPr>
          </a:p>
        </p:txBody>
      </p:sp>
      <p:sp>
        <p:nvSpPr>
          <p:cNvPr id="11" name="مستطيل 10"/>
          <p:cNvSpPr>
            <a:spLocks noChangeArrowheads="1"/>
          </p:cNvSpPr>
          <p:nvPr/>
        </p:nvSpPr>
        <p:spPr bwMode="auto">
          <a:xfrm>
            <a:off x="2771800" y="3573016"/>
            <a:ext cx="5982540" cy="156966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4 –</a:t>
            </a:r>
          </a:p>
          <a:p>
            <a:pPr algn="justLow"/>
            <a:r>
              <a:rPr lang="ar-SA" sz="3200" dirty="0">
                <a:solidFill>
                  <a:srgbClr val="7030A0"/>
                </a:solidFill>
              </a:rPr>
              <a:t>كلا هما يؤثر في سرعة التفاعل فالمحفزات تسرعه بينما المثبطات تجعله بطيئا .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04537"/>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19 – ما اسم المجموعة 17 من الجدول الدوري ؟</a:t>
            </a:r>
            <a:endParaRPr lang="ar-SA" sz="4000" dirty="0">
              <a:solidFill>
                <a:srgbClr val="FF0000"/>
              </a:solidFill>
            </a:endParaRPr>
          </a:p>
        </p:txBody>
      </p:sp>
      <p:sp>
        <p:nvSpPr>
          <p:cNvPr id="3" name="مستطيل 2"/>
          <p:cNvSpPr>
            <a:spLocks noChangeArrowheads="1"/>
          </p:cNvSpPr>
          <p:nvPr/>
        </p:nvSpPr>
        <p:spPr bwMode="auto">
          <a:xfrm>
            <a:off x="2483768" y="3140968"/>
            <a:ext cx="62571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جـ19 – </a:t>
            </a:r>
            <a:endParaRPr lang="ar-SA" sz="4000" dirty="0">
              <a:solidFill>
                <a:srgbClr val="7030A0"/>
              </a:solidFill>
            </a:endParaRPr>
          </a:p>
          <a:p>
            <a:pPr algn="justLow"/>
            <a:r>
              <a:rPr lang="ar-SA" sz="4000" dirty="0" smtClean="0">
                <a:solidFill>
                  <a:srgbClr val="7030A0"/>
                </a:solidFill>
              </a:rPr>
              <a:t>                الهالوجينات </a:t>
            </a:r>
            <a:endParaRPr lang="ar-SA" sz="4000" dirty="0">
              <a:solidFill>
                <a:srgbClr val="7030A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3131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26286" y="989084"/>
            <a:ext cx="7291428"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20– اذكر اختلافين بين الالكترونات التي تدور حول النواة والكواكب التي تدور حول الشمس ؟</a:t>
            </a:r>
            <a:endParaRPr lang="ar-SA" sz="4000" dirty="0">
              <a:solidFill>
                <a:srgbClr val="FF0000"/>
              </a:solidFill>
            </a:endParaRPr>
          </a:p>
        </p:txBody>
      </p:sp>
      <p:sp>
        <p:nvSpPr>
          <p:cNvPr id="3" name="مستطيل 2"/>
          <p:cNvSpPr>
            <a:spLocks noChangeArrowheads="1"/>
          </p:cNvSpPr>
          <p:nvPr/>
        </p:nvSpPr>
        <p:spPr bwMode="auto">
          <a:xfrm>
            <a:off x="1483002" y="3429000"/>
            <a:ext cx="61779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جـ20  – </a:t>
            </a:r>
            <a:endParaRPr lang="ar-SA" sz="4800" dirty="0">
              <a:solidFill>
                <a:srgbClr val="7030A0"/>
              </a:solidFill>
            </a:endParaRPr>
          </a:p>
          <a:p>
            <a:pPr algn="justLow"/>
            <a:r>
              <a:rPr lang="ar-SA" sz="3200" dirty="0">
                <a:solidFill>
                  <a:srgbClr val="9900CC"/>
                </a:solidFill>
              </a:rPr>
              <a:t>ليس للكواكب شحنات , ولكن لنواة الذرة شحنة موجبة وللإلكترونات شحنة سالبة . وتتحرك الكواكب بمدارات يمكن التنبؤ بها بينما لا يمكن تحديد موقع الالكترونات.</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412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26286" y="836712"/>
            <a:ext cx="7291428"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21– </a:t>
            </a:r>
            <a:r>
              <a:rPr lang="ar-SA" sz="3600" dirty="0" smtClean="0">
                <a:solidFill>
                  <a:srgbClr val="FF0000"/>
                </a:solidFill>
              </a:rPr>
              <a:t>ما عائلة العناصر التي كانت معروفة باسم الغازات الخاملة ؟ ولم تم تغيير هذا الاسم </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289007" y="3429000"/>
            <a:ext cx="65659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جـ21  – </a:t>
            </a:r>
            <a:endParaRPr lang="ar-SA" sz="4800" dirty="0">
              <a:solidFill>
                <a:srgbClr val="7030A0"/>
              </a:solidFill>
            </a:endParaRPr>
          </a:p>
          <a:p>
            <a:pPr algn="justLow"/>
            <a:r>
              <a:rPr lang="ar-SA" sz="3200" dirty="0">
                <a:solidFill>
                  <a:srgbClr val="9900CC"/>
                </a:solidFill>
              </a:rPr>
              <a:t>كانت الغازات النبيلة تدعى الغازات الخاملة , وقد تغير الاسم بعد اكتشاف العلماء أن بعض هذه الغازات يمكن ان تتفاعل.</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6870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1" y="1268760"/>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22– إذا تغير حجم المادة ولم تتغير أي خاصية أخرى لها , فهل يعد هذا تغيرا فيزيائيا أم تغيرا كيميائيا ؟ </a:t>
            </a:r>
            <a:endParaRPr lang="ar-SA" sz="4000" dirty="0">
              <a:solidFill>
                <a:srgbClr val="FF0000"/>
              </a:solidFill>
            </a:endParaRPr>
          </a:p>
        </p:txBody>
      </p:sp>
      <p:sp>
        <p:nvSpPr>
          <p:cNvPr id="3" name="مستطيل 2"/>
          <p:cNvSpPr>
            <a:spLocks noChangeArrowheads="1"/>
          </p:cNvSpPr>
          <p:nvPr/>
        </p:nvSpPr>
        <p:spPr bwMode="auto">
          <a:xfrm>
            <a:off x="1436433" y="3717032"/>
            <a:ext cx="62711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جـ22 – </a:t>
            </a:r>
            <a:endParaRPr lang="ar-SA" sz="4000" dirty="0">
              <a:solidFill>
                <a:srgbClr val="7030A0"/>
              </a:solidFill>
            </a:endParaRPr>
          </a:p>
          <a:p>
            <a:pPr algn="justLow"/>
            <a:r>
              <a:rPr lang="ar-SA" sz="4000" dirty="0">
                <a:solidFill>
                  <a:srgbClr val="7030A0"/>
                </a:solidFill>
              </a:rPr>
              <a:t>تغيراً </a:t>
            </a:r>
            <a:r>
              <a:rPr lang="ar-SA" sz="4000" dirty="0" err="1">
                <a:solidFill>
                  <a:srgbClr val="7030A0"/>
                </a:solidFill>
              </a:rPr>
              <a:t>فيزئياً</a:t>
            </a:r>
            <a:r>
              <a:rPr lang="ar-SA" sz="4000" dirty="0">
                <a:solidFill>
                  <a:srgbClr val="7030A0"/>
                </a:solidFill>
              </a:rPr>
              <a:t> لأنه لم يطرأ أي تغيير على المواد المتفاعلة</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7676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255454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a:t>
            </a:r>
            <a:r>
              <a:rPr lang="ar-EG" sz="4000" dirty="0" smtClean="0">
                <a:solidFill>
                  <a:srgbClr val="FF0000"/>
                </a:solidFill>
              </a:rPr>
              <a:t>3</a:t>
            </a:r>
            <a:r>
              <a:rPr lang="ar-SA" sz="4000" dirty="0" smtClean="0">
                <a:solidFill>
                  <a:srgbClr val="FF0000"/>
                </a:solidFill>
              </a:rPr>
              <a:t>– </a:t>
            </a:r>
            <a:r>
              <a:rPr lang="ar-EG" sz="4000" dirty="0" smtClean="0">
                <a:solidFill>
                  <a:srgbClr val="FF0000"/>
                </a:solidFill>
              </a:rPr>
              <a:t>استخدم المعادلة الكيميائية التالية ثم أجب عند مزج محلولين من كلوريد الكالسيوم </a:t>
            </a:r>
            <a:r>
              <a:rPr lang="en-US" sz="4000" dirty="0" smtClean="0">
                <a:solidFill>
                  <a:srgbClr val="FF0000"/>
                </a:solidFill>
              </a:rPr>
              <a:t>CaCl</a:t>
            </a:r>
            <a:r>
              <a:rPr lang="en-US" sz="2000" dirty="0" smtClean="0">
                <a:solidFill>
                  <a:srgbClr val="FF0000"/>
                </a:solidFill>
              </a:rPr>
              <a:t>2</a:t>
            </a:r>
            <a:r>
              <a:rPr lang="ar-EG" sz="4000" dirty="0" smtClean="0">
                <a:solidFill>
                  <a:srgbClr val="FF0000"/>
                </a:solidFill>
              </a:rPr>
              <a:t> ونترات الفضة </a:t>
            </a:r>
            <a:r>
              <a:rPr lang="en-US" sz="4000" dirty="0" smtClean="0">
                <a:solidFill>
                  <a:srgbClr val="FF0000"/>
                </a:solidFill>
              </a:rPr>
              <a:t>AgNo</a:t>
            </a:r>
            <a:r>
              <a:rPr lang="en-US" sz="2000" dirty="0" smtClean="0">
                <a:solidFill>
                  <a:srgbClr val="FF0000"/>
                </a:solidFill>
              </a:rPr>
              <a:t>3</a:t>
            </a:r>
            <a:r>
              <a:rPr lang="ar-EG" sz="4000" dirty="0" smtClean="0">
                <a:solidFill>
                  <a:srgbClr val="FF0000"/>
                </a:solidFill>
              </a:rPr>
              <a:t> ينتج راسب أبيض حدد الصيغة الكيميائية لهذا الراسب</a:t>
            </a:r>
            <a:r>
              <a:rPr lang="ar-SA" sz="4000" dirty="0" smtClean="0">
                <a:solidFill>
                  <a:srgbClr val="FF0000"/>
                </a:solidFill>
              </a:rPr>
              <a:t>؟ </a:t>
            </a:r>
            <a:endParaRPr lang="ar-SA" sz="4000" dirty="0">
              <a:solidFill>
                <a:srgbClr val="FF0000"/>
              </a:solidFill>
            </a:endParaRPr>
          </a:p>
        </p:txBody>
      </p:sp>
      <p:sp>
        <p:nvSpPr>
          <p:cNvPr id="3" name="مستطيل 2"/>
          <p:cNvSpPr>
            <a:spLocks noChangeArrowheads="1"/>
          </p:cNvSpPr>
          <p:nvPr/>
        </p:nvSpPr>
        <p:spPr bwMode="auto">
          <a:xfrm>
            <a:off x="1331640" y="4365104"/>
            <a:ext cx="62711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a:t>
            </a:r>
            <a:r>
              <a:rPr lang="ar-EG" sz="4000" dirty="0" smtClean="0">
                <a:solidFill>
                  <a:srgbClr val="7030A0"/>
                </a:solidFill>
              </a:rPr>
              <a:t>3</a:t>
            </a:r>
            <a:r>
              <a:rPr lang="ar-SA" sz="4000" dirty="0" smtClean="0">
                <a:solidFill>
                  <a:srgbClr val="7030A0"/>
                </a:solidFill>
              </a:rPr>
              <a:t> – </a:t>
            </a:r>
            <a:endParaRPr lang="ar-SA" sz="4000" dirty="0">
              <a:solidFill>
                <a:srgbClr val="7030A0"/>
              </a:solidFill>
            </a:endParaRPr>
          </a:p>
          <a:p>
            <a:pPr algn="justLow"/>
            <a:r>
              <a:rPr lang="ar-EG" sz="4000" dirty="0" smtClean="0">
                <a:solidFill>
                  <a:srgbClr val="7030A0"/>
                </a:solidFill>
              </a:rPr>
              <a:t>الراسب هو كلوريد الفضة </a:t>
            </a:r>
            <a:r>
              <a:rPr lang="en-US" sz="4000" dirty="0" err="1" smtClean="0">
                <a:solidFill>
                  <a:srgbClr val="7030A0"/>
                </a:solidFill>
              </a:rPr>
              <a:t>AgCl</a:t>
            </a:r>
            <a:endParaRPr lang="ar-SA" sz="4000" dirty="0">
              <a:solidFill>
                <a:srgbClr val="7030A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1226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09490" y="800997"/>
            <a:ext cx="7525020" cy="163121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24– </a:t>
            </a:r>
            <a:r>
              <a:rPr lang="ar-SA" sz="3200" dirty="0" smtClean="0">
                <a:solidFill>
                  <a:srgbClr val="FF0000"/>
                </a:solidFill>
              </a:rPr>
              <a:t>يوضح الشكل التالي حركة الذرات عند صفر س و 100 س . ماذا يحدث لحركة الذرات إذا انخفضت درجة الحرارة إلى ما دون الصفر س ؟ </a:t>
            </a:r>
            <a:endParaRPr lang="ar-SA" sz="3600" dirty="0">
              <a:solidFill>
                <a:srgbClr val="FF0000"/>
              </a:solidFill>
            </a:endParaRPr>
          </a:p>
        </p:txBody>
      </p:sp>
      <p:sp>
        <p:nvSpPr>
          <p:cNvPr id="3" name="مستطيل 2"/>
          <p:cNvSpPr>
            <a:spLocks noChangeArrowheads="1"/>
          </p:cNvSpPr>
          <p:nvPr/>
        </p:nvSpPr>
        <p:spPr bwMode="auto">
          <a:xfrm>
            <a:off x="1475656" y="5123139"/>
            <a:ext cx="6444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جـ24 </a:t>
            </a:r>
            <a:r>
              <a:rPr lang="ar-SA" sz="3200" dirty="0">
                <a:solidFill>
                  <a:srgbClr val="7030A0"/>
                </a:solidFill>
              </a:rPr>
              <a:t>-  ستقل سرعة الذرات ولكنها لن تتوقف نهائياً عن الحركة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24944"/>
            <a:ext cx="3925887" cy="205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82270" y="810190"/>
            <a:ext cx="7579460"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25– صف كيف يؤثر الاختلاف في حركة الذرات عند درجتي حرارة مختلفتين في سرعة التفاعلات الكيميائية ؟</a:t>
            </a:r>
            <a:endParaRPr lang="ar-SA" sz="3600" dirty="0">
              <a:solidFill>
                <a:srgbClr val="FF0000"/>
              </a:solidFill>
            </a:endParaRPr>
          </a:p>
        </p:txBody>
      </p:sp>
      <p:sp>
        <p:nvSpPr>
          <p:cNvPr id="3" name="مستطيل 2"/>
          <p:cNvSpPr>
            <a:spLocks noChangeArrowheads="1"/>
          </p:cNvSpPr>
          <p:nvPr/>
        </p:nvSpPr>
        <p:spPr bwMode="auto">
          <a:xfrm>
            <a:off x="2496421" y="2567144"/>
            <a:ext cx="6322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جـ25 -</a:t>
            </a:r>
            <a:endParaRPr lang="ar-SA" sz="3600" dirty="0">
              <a:solidFill>
                <a:srgbClr val="7030A0"/>
              </a:solidFill>
            </a:endParaRPr>
          </a:p>
        </p:txBody>
      </p:sp>
      <p:sp>
        <p:nvSpPr>
          <p:cNvPr id="4" name="مستطيل 3"/>
          <p:cNvSpPr>
            <a:spLocks noChangeArrowheads="1"/>
          </p:cNvSpPr>
          <p:nvPr/>
        </p:nvSpPr>
        <p:spPr bwMode="auto">
          <a:xfrm>
            <a:off x="3482306" y="3188894"/>
            <a:ext cx="533647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a:solidFill>
                  <a:srgbClr val="7030A0"/>
                </a:solidFill>
              </a:rPr>
              <a:t>تزداد سرعة معظم التفاعلات الكيميائية عند ارتفاع درجات الحرارة وكلما كانت حركة الجزيئات و الذرات سريعة كانت الفرصة أكبر لتصادمها معاً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56351"/>
            <a:ext cx="3215358" cy="22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Off-page Connector 5"/>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1" y="1268760"/>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26– هل طاقة التنشيط ضرورية للتفاعلات الطاردة للطاقة ؟</a:t>
            </a:r>
            <a:endParaRPr lang="ar-SA" sz="4000" dirty="0">
              <a:solidFill>
                <a:srgbClr val="FF0000"/>
              </a:solidFill>
            </a:endParaRPr>
          </a:p>
        </p:txBody>
      </p:sp>
      <p:sp>
        <p:nvSpPr>
          <p:cNvPr id="16" name="مستطيل 15"/>
          <p:cNvSpPr>
            <a:spLocks noChangeArrowheads="1"/>
          </p:cNvSpPr>
          <p:nvPr/>
        </p:nvSpPr>
        <p:spPr bwMode="auto">
          <a:xfrm>
            <a:off x="1410820" y="3717032"/>
            <a:ext cx="63223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جـ26 -  </a:t>
            </a:r>
            <a:r>
              <a:rPr lang="ar-SA" sz="4000" dirty="0">
                <a:solidFill>
                  <a:srgbClr val="7030A0"/>
                </a:solidFill>
              </a:rPr>
              <a:t> نعم فبالرغم من ان التفاعلات تحرر طاقة فيما بعد إلا انها تحتاج إلى طاقة تنشيط لبدئها.</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204</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27616" y="1291229"/>
            <a:ext cx="8688768" cy="2123658"/>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a:t>
            </a:r>
            <a:r>
              <a:rPr lang="ar-EG" sz="3600" dirty="0">
                <a:solidFill>
                  <a:srgbClr val="FF0000"/>
                </a:solidFill>
              </a:rPr>
              <a:t>7</a:t>
            </a:r>
            <a:r>
              <a:rPr lang="ar-SA" sz="3600" dirty="0" smtClean="0">
                <a:solidFill>
                  <a:srgbClr val="FF0000"/>
                </a:solidFill>
              </a:rPr>
              <a:t>– </a:t>
            </a:r>
            <a:r>
              <a:rPr lang="ar-EG" sz="3200" dirty="0" smtClean="0">
                <a:solidFill>
                  <a:srgbClr val="FF0000"/>
                </a:solidFill>
              </a:rPr>
              <a:t>ينفذ الكثير من التجارب العملية في بيئة خالية من الأكسجين لهذا تجرى مثل هذه التجارب في أوعية مليئة بغاز الأرجون صف توزيع الإلكترونات في ذرة الأرجون ولماذا يعد الأرجون عنصراً ملائماً لمثل هذه التجارب</a:t>
            </a:r>
            <a:r>
              <a:rPr lang="ar-SA" sz="3200" dirty="0" smtClean="0">
                <a:solidFill>
                  <a:srgbClr val="FF0000"/>
                </a:solidFill>
              </a:rPr>
              <a:t>؟</a:t>
            </a:r>
            <a:endParaRPr lang="ar-SA" sz="3200" dirty="0">
              <a:solidFill>
                <a:srgbClr val="FF0000"/>
              </a:solidFill>
            </a:endParaRPr>
          </a:p>
        </p:txBody>
      </p:sp>
      <p:sp>
        <p:nvSpPr>
          <p:cNvPr id="16" name="مستطيل 15"/>
          <p:cNvSpPr>
            <a:spLocks noChangeArrowheads="1"/>
          </p:cNvSpPr>
          <p:nvPr/>
        </p:nvSpPr>
        <p:spPr bwMode="auto">
          <a:xfrm>
            <a:off x="467544" y="3717032"/>
            <a:ext cx="794289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a:t>
            </a:r>
            <a:r>
              <a:rPr lang="ar-EG" sz="4000" dirty="0" smtClean="0">
                <a:solidFill>
                  <a:srgbClr val="7030A0"/>
                </a:solidFill>
              </a:rPr>
              <a:t>7</a:t>
            </a:r>
            <a:r>
              <a:rPr lang="ar-SA" sz="4000" dirty="0" smtClean="0">
                <a:solidFill>
                  <a:srgbClr val="7030A0"/>
                </a:solidFill>
              </a:rPr>
              <a:t> -  </a:t>
            </a:r>
            <a:r>
              <a:rPr lang="ar-SA" sz="4000" dirty="0">
                <a:solidFill>
                  <a:srgbClr val="7030A0"/>
                </a:solidFill>
              </a:rPr>
              <a:t> </a:t>
            </a:r>
            <a:r>
              <a:rPr lang="ar-EG" sz="4000" dirty="0" smtClean="0">
                <a:solidFill>
                  <a:srgbClr val="7030A0"/>
                </a:solidFill>
              </a:rPr>
              <a:t>للأرجون 18 إلكتروناً ثمانية منها في مستوى الطاقة الخارجي فيكون بذلك ذرة مستقرة مما يعني أنه لن يتفاعل مع العناصر المحيطة به مما يجعله مناسباً للاستخدام في التجارب</a:t>
            </a:r>
            <a:r>
              <a:rPr lang="ar-SA" sz="4000" dirty="0" smtClean="0">
                <a:solidFill>
                  <a:srgbClr val="7030A0"/>
                </a:solidFill>
              </a:rPr>
              <a:t>.</a:t>
            </a:r>
            <a:endParaRPr lang="ar-SA" sz="4000" dirty="0">
              <a:solidFill>
                <a:srgbClr val="7030A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374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87123" y="964527"/>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28– أي المجموعات في الجدول الدوري تسمى الهالوجينات ؟</a:t>
            </a:r>
            <a:endParaRPr lang="ar-SA" sz="4000" dirty="0">
              <a:solidFill>
                <a:srgbClr val="FF0000"/>
              </a:solidFill>
            </a:endParaRPr>
          </a:p>
        </p:txBody>
      </p:sp>
      <p:sp>
        <p:nvSpPr>
          <p:cNvPr id="16" name="مستطيل 15"/>
          <p:cNvSpPr>
            <a:spLocks noChangeArrowheads="1"/>
          </p:cNvSpPr>
          <p:nvPr/>
        </p:nvSpPr>
        <p:spPr bwMode="auto">
          <a:xfrm>
            <a:off x="2282" y="2780928"/>
            <a:ext cx="913311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جـ28 -  </a:t>
            </a:r>
            <a:r>
              <a:rPr lang="ar-SA" sz="3600" dirty="0">
                <a:solidFill>
                  <a:srgbClr val="7030A0"/>
                </a:solidFill>
              </a:rPr>
              <a:t> عناصر المجموعة 17 . حيث لها 7 إلكترونات في مستوى والطاقة الخارجي , فتحاج إلى إلكترون واحد لكي تصل إلى حالة الاستقرار وهي ترتبط بسهولة مع عناصر المجموعة  1 , التي تفقد إلكترونها بسهولة ومنها : الفلور و الكلور والبروم و اليود و الأسيتين.</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60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211560"/>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66284" y="2276872"/>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5- التركيز – سرعة التفاعل .</a:t>
            </a:r>
            <a:endParaRPr lang="ar-SA" sz="3200" dirty="0">
              <a:solidFill>
                <a:srgbClr val="006600"/>
              </a:solidFill>
            </a:endParaRPr>
          </a:p>
        </p:txBody>
      </p:sp>
      <p:sp>
        <p:nvSpPr>
          <p:cNvPr id="11" name="مستطيل 10"/>
          <p:cNvSpPr>
            <a:spLocks noChangeArrowheads="1"/>
          </p:cNvSpPr>
          <p:nvPr/>
        </p:nvSpPr>
        <p:spPr bwMode="auto">
          <a:xfrm>
            <a:off x="2771800" y="3573016"/>
            <a:ext cx="5982540" cy="206210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5 –</a:t>
            </a:r>
          </a:p>
          <a:p>
            <a:pPr algn="justLow"/>
            <a:r>
              <a:rPr lang="ar-SA" sz="3200" dirty="0">
                <a:solidFill>
                  <a:srgbClr val="7030A0"/>
                </a:solidFill>
              </a:rPr>
              <a:t>التركيز هو كمية المادة في حجم معين ، أما معدل سرعة التفاعل فهو مقياس لمدى سرعة التفاعل الكيميائي .</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89084"/>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29– ما الرابطة الايونية ؟ صف كيف تنشأ في مركب كلوريد الصوديوم ؟</a:t>
            </a:r>
            <a:endParaRPr lang="ar-SA" sz="4000" dirty="0">
              <a:solidFill>
                <a:srgbClr val="FF0000"/>
              </a:solidFill>
            </a:endParaRPr>
          </a:p>
        </p:txBody>
      </p:sp>
      <p:sp>
        <p:nvSpPr>
          <p:cNvPr id="16" name="مستطيل 15"/>
          <p:cNvSpPr>
            <a:spLocks noChangeArrowheads="1"/>
          </p:cNvSpPr>
          <p:nvPr/>
        </p:nvSpPr>
        <p:spPr bwMode="auto">
          <a:xfrm>
            <a:off x="361849" y="2780928"/>
            <a:ext cx="84203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جـ29 -  </a:t>
            </a:r>
            <a:r>
              <a:rPr lang="ar-SA" sz="4000" dirty="0">
                <a:solidFill>
                  <a:srgbClr val="7030A0"/>
                </a:solidFill>
              </a:rPr>
              <a:t> الرابطة الأيونات قوي جذب بين الأيون الموجب والأيون السالب , عندما يتحد الصوديوم والكلور يفقد الصوديوم إلكترونا ليصبح أيون موجبا , بيمنا يكتسب الكلور الالكترون ليصبح أيونا سالبا , لهذا تسمى الرابطة بينهما رابطة أيونية .</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17295" y="1170598"/>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30– ما المقصود بالرابط الفلزية ؟ وكيف يؤثر في خصائص الفلزات ؟</a:t>
            </a:r>
            <a:endParaRPr lang="ar-SA" sz="4000" dirty="0">
              <a:solidFill>
                <a:srgbClr val="FF0000"/>
              </a:solidFill>
            </a:endParaRPr>
          </a:p>
        </p:txBody>
      </p:sp>
      <p:sp>
        <p:nvSpPr>
          <p:cNvPr id="16" name="مستطيل 15"/>
          <p:cNvSpPr>
            <a:spLocks noChangeArrowheads="1"/>
          </p:cNvSpPr>
          <p:nvPr/>
        </p:nvSpPr>
        <p:spPr bwMode="auto">
          <a:xfrm>
            <a:off x="581794" y="2708920"/>
            <a:ext cx="803443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جـ30 -  </a:t>
            </a:r>
            <a:r>
              <a:rPr lang="ar-SA" sz="3600" dirty="0">
                <a:solidFill>
                  <a:srgbClr val="7030A0"/>
                </a:solidFill>
              </a:rPr>
              <a:t> تكون الالكترونات في المستوى الخارجي للذرات الفلزية غير مترابطة بقوة في الذرة وتتحرك بحرية خلال الايونات في الفلز , </a:t>
            </a:r>
            <a:r>
              <a:rPr lang="ar-SA" sz="3600" u="sng" dirty="0">
                <a:solidFill>
                  <a:srgbClr val="7030A0"/>
                </a:solidFill>
              </a:rPr>
              <a:t>وتنشأ</a:t>
            </a:r>
            <a:r>
              <a:rPr lang="ar-SA" sz="3600" dirty="0">
                <a:solidFill>
                  <a:srgbClr val="7030A0"/>
                </a:solidFill>
              </a:rPr>
              <a:t> الرابطة الفلزية بين الذرات التي لها هذه الالكترونات القطبية مما يسمح لانزلاق طبقات من الذرات بعضها فوق بعض فتصبح قابلة للطرق و السحب وموصلة جيدة للكهرباء.</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68787"/>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31– فسر وجود الجزيئات القطبية , وعدم وجود المركبات الايونية القطبية ؟</a:t>
            </a:r>
            <a:endParaRPr lang="ar-SA" sz="4000" dirty="0">
              <a:solidFill>
                <a:srgbClr val="FF0000"/>
              </a:solidFill>
            </a:endParaRPr>
          </a:p>
        </p:txBody>
      </p:sp>
      <p:sp>
        <p:nvSpPr>
          <p:cNvPr id="16" name="مستطيل 15"/>
          <p:cNvSpPr>
            <a:spLocks noChangeArrowheads="1"/>
          </p:cNvSpPr>
          <p:nvPr/>
        </p:nvSpPr>
        <p:spPr bwMode="auto">
          <a:xfrm>
            <a:off x="170202" y="2636912"/>
            <a:ext cx="880359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جـ31 -  </a:t>
            </a:r>
            <a:r>
              <a:rPr lang="ar-SA" sz="4000" dirty="0">
                <a:solidFill>
                  <a:srgbClr val="7030A0"/>
                </a:solidFill>
              </a:rPr>
              <a:t> « جزيئات « تعنى مجموعة من ذرتين أو أكثر ترتبط معاً برابطة تساهمية أي أنها تتشارك بالإلكترونات , إذا كان التشارك غير متساوي يكون المركب قطبياً وبما ان المركبات الايونية لا تشارك بالإلكترونات فلا يمكن أن تكون قطبية.</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819885"/>
            <a:ext cx="7651468"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32– اشرح ما يحدث في الصورة التالية , ثم وضح ما قد يحدث إذا لامس البالون الماء  ؟</a:t>
            </a:r>
            <a:endParaRPr lang="ar-SA" sz="4000" dirty="0">
              <a:solidFill>
                <a:srgbClr val="FF0000"/>
              </a:solidFill>
            </a:endParaRPr>
          </a:p>
        </p:txBody>
      </p:sp>
      <p:sp>
        <p:nvSpPr>
          <p:cNvPr id="16" name="مستطيل 15"/>
          <p:cNvSpPr>
            <a:spLocks noChangeArrowheads="1"/>
          </p:cNvSpPr>
          <p:nvPr/>
        </p:nvSpPr>
        <p:spPr bwMode="auto">
          <a:xfrm>
            <a:off x="1117898" y="2204864"/>
            <a:ext cx="802610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جـ32 -  </a:t>
            </a:r>
            <a:r>
              <a:rPr lang="ar-SA" sz="3600" dirty="0">
                <a:solidFill>
                  <a:srgbClr val="7030A0"/>
                </a:solidFill>
              </a:rPr>
              <a:t> .تظهر الصورة سيلا من الماء المنسكب ينحرف نحو </a:t>
            </a:r>
            <a:r>
              <a:rPr lang="ar-SA" sz="3600" dirty="0" smtClean="0">
                <a:solidFill>
                  <a:srgbClr val="7030A0"/>
                </a:solidFill>
              </a:rPr>
              <a:t>البالون </a:t>
            </a:r>
            <a:r>
              <a:rPr lang="ar-SA" sz="3600" dirty="0">
                <a:solidFill>
                  <a:srgbClr val="7030A0"/>
                </a:solidFill>
              </a:rPr>
              <a:t>. بسبب قطبية جزيئات الماء , فالشحنات الموجبة لقطبي جزيئات الماء تنجذب نحو البالون السالب الشحنة , فإذا لمس البالون الماء يفقد شحناته ولن يجذب الماء</a:t>
            </a:r>
            <a:r>
              <a:rPr lang="ar-SA" sz="3600" dirty="0" smtClean="0">
                <a:solidFill>
                  <a:srgbClr val="7030A0"/>
                </a:solidFill>
              </a:rPr>
              <a:t>.</a:t>
            </a:r>
            <a:endParaRPr lang="ar-SA" sz="3600" dirty="0">
              <a:solidFill>
                <a:srgbClr val="7030A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25144"/>
            <a:ext cx="2232248" cy="17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89084"/>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33– ارسم نموذج توضح التوزيع الالكتروني لجزء الماء ؟</a:t>
            </a:r>
            <a:endParaRPr lang="ar-SA" sz="4000" dirty="0">
              <a:solidFill>
                <a:srgbClr val="FF0000"/>
              </a:solidFill>
            </a:endParaRPr>
          </a:p>
        </p:txBody>
      </p:sp>
      <p:sp>
        <p:nvSpPr>
          <p:cNvPr id="16" name="مستطيل 15"/>
          <p:cNvSpPr>
            <a:spLocks noChangeArrowheads="1"/>
          </p:cNvSpPr>
          <p:nvPr/>
        </p:nvSpPr>
        <p:spPr bwMode="auto">
          <a:xfrm>
            <a:off x="366704" y="3284984"/>
            <a:ext cx="841059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a:t>
            </a:r>
            <a:r>
              <a:rPr lang="ar-EG" sz="4000" dirty="0" smtClean="0">
                <a:solidFill>
                  <a:srgbClr val="7030A0"/>
                </a:solidFill>
              </a:rPr>
              <a:t>33</a:t>
            </a:r>
            <a:r>
              <a:rPr lang="ar-SA" sz="4000" dirty="0" smtClean="0">
                <a:solidFill>
                  <a:srgbClr val="7030A0"/>
                </a:solidFill>
              </a:rPr>
              <a:t> -  </a:t>
            </a:r>
            <a:r>
              <a:rPr lang="ar-SA" sz="4000" dirty="0">
                <a:solidFill>
                  <a:srgbClr val="7030A0"/>
                </a:solidFill>
              </a:rPr>
              <a:t> يشارك الهيدروجين بالإلكترونات مع الاكسجين وتبدو الالكترونات أقرب إلى ذرة الاكسجين منها إلى ذرة الهيدروجين , مما يجعل جزئ الماء قطبياً فينجذب للبالون السالب الشحنة.</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24744"/>
            <a:ext cx="7363436" cy="317009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a:t>
            </a:r>
            <a:r>
              <a:rPr lang="ar-EG" sz="4000" dirty="0" smtClean="0">
                <a:solidFill>
                  <a:srgbClr val="FF0000"/>
                </a:solidFill>
              </a:rPr>
              <a:t>4</a:t>
            </a:r>
            <a:r>
              <a:rPr lang="ar-SA" sz="4000" dirty="0" smtClean="0">
                <a:solidFill>
                  <a:srgbClr val="FF0000"/>
                </a:solidFill>
              </a:rPr>
              <a:t>– </a:t>
            </a:r>
            <a:r>
              <a:rPr lang="ar-EG" sz="4000" dirty="0" smtClean="0">
                <a:solidFill>
                  <a:srgbClr val="FF0000"/>
                </a:solidFill>
              </a:rPr>
              <a:t>توضح الصورة غابة احترقت عندما ضرب البرق الشجر صف التفاعل الكيميائي الذي يحدث عند احتراق الشجر وهل هذا التفاعل طارد أم ماص للطاقة ما معنى ذلك ؟ وكيف يؤجي ذلك إلى انتشار اللهب</a:t>
            </a:r>
            <a:r>
              <a:rPr lang="ar-SA" sz="4000" dirty="0" smtClean="0">
                <a:solidFill>
                  <a:srgbClr val="FF0000"/>
                </a:solidFill>
              </a:rPr>
              <a:t>؟</a:t>
            </a:r>
            <a:endParaRPr lang="ar-SA" sz="4000" dirty="0">
              <a:solidFill>
                <a:srgbClr val="FF000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355" y="4509120"/>
            <a:ext cx="5119290" cy="1870050"/>
          </a:xfrm>
          <a:prstGeom prst="rect">
            <a:avLst/>
          </a:prstGeom>
        </p:spPr>
      </p:pic>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519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4530"/>
            <a:ext cx="7363436" cy="224676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a:t>
            </a:r>
            <a:r>
              <a:rPr lang="ar-EG" sz="3600" dirty="0" smtClean="0">
                <a:solidFill>
                  <a:srgbClr val="FF0000"/>
                </a:solidFill>
              </a:rPr>
              <a:t>4</a:t>
            </a:r>
            <a:r>
              <a:rPr lang="ar-SA" sz="3600" dirty="0" smtClean="0">
                <a:solidFill>
                  <a:srgbClr val="FF0000"/>
                </a:solidFill>
              </a:rPr>
              <a:t>– </a:t>
            </a:r>
            <a:r>
              <a:rPr lang="ar-EG" sz="3200" dirty="0" smtClean="0">
                <a:solidFill>
                  <a:srgbClr val="FF0000"/>
                </a:solidFill>
              </a:rPr>
              <a:t>توضح الصورة غابة احترقت عندما ضرب البرق الشجر صف التفاعل الكيميائي الذي يحدث عند احتراق الشجر وهل هذا التفاعل طارد أم ماص للطاقة ما معنى ذلك ؟ وكيف يؤجي ذلك إلى انتشار اللهب</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مستطيل 15"/>
          <p:cNvSpPr>
            <a:spLocks noChangeArrowheads="1"/>
          </p:cNvSpPr>
          <p:nvPr/>
        </p:nvSpPr>
        <p:spPr bwMode="auto">
          <a:xfrm>
            <a:off x="1556246" y="3717032"/>
            <a:ext cx="63223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a:t>
            </a:r>
            <a:r>
              <a:rPr lang="ar-EG" sz="3200" dirty="0" smtClean="0">
                <a:solidFill>
                  <a:srgbClr val="7030A0"/>
                </a:solidFill>
              </a:rPr>
              <a:t>34</a:t>
            </a:r>
            <a:r>
              <a:rPr lang="ar-SA" sz="3200" dirty="0" smtClean="0">
                <a:solidFill>
                  <a:srgbClr val="7030A0"/>
                </a:solidFill>
              </a:rPr>
              <a:t> -  </a:t>
            </a:r>
            <a:r>
              <a:rPr lang="ar-SA" sz="3200" dirty="0">
                <a:solidFill>
                  <a:srgbClr val="7030A0"/>
                </a:solidFill>
              </a:rPr>
              <a:t> </a:t>
            </a:r>
            <a:r>
              <a:rPr lang="ar-EG" sz="3200" dirty="0" smtClean="0">
                <a:solidFill>
                  <a:srgbClr val="7030A0"/>
                </a:solidFill>
              </a:rPr>
              <a:t>تتحد المواد في الغابة مع الأكسجين لإنتاج طاقة حرارية وضوءاً وثاني أكسيد الكربون والماء ويعد الإحتراق من التفاعلات الطاردة للطاقة فتحرر الطاقة الحرارية التي تسبب اشتعال الأشجار وانتشار الحريق</a:t>
            </a:r>
            <a:endParaRPr lang="ar-SA" sz="3200" dirty="0">
              <a:solidFill>
                <a:srgbClr val="7030A0"/>
              </a:solidFill>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176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71600" y="898451"/>
            <a:ext cx="736343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35– ان احتراق الاشجار تفاعل كيميائي , ما الذي يمنع حدوث هذا التفاعل عندما لا يكون هناك برق ؟</a:t>
            </a:r>
            <a:endParaRPr lang="ar-SA" sz="4000" dirty="0">
              <a:solidFill>
                <a:srgbClr val="FF0000"/>
              </a:solidFill>
            </a:endParaRPr>
          </a:p>
        </p:txBody>
      </p:sp>
      <p:sp>
        <p:nvSpPr>
          <p:cNvPr id="16" name="مستطيل 15"/>
          <p:cNvSpPr>
            <a:spLocks noChangeArrowheads="1"/>
          </p:cNvSpPr>
          <p:nvPr/>
        </p:nvSpPr>
        <p:spPr bwMode="auto">
          <a:xfrm>
            <a:off x="1410820" y="2852936"/>
            <a:ext cx="632235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جـ35 -  </a:t>
            </a:r>
            <a:r>
              <a:rPr lang="ar-SA" sz="3600" dirty="0">
                <a:solidFill>
                  <a:srgbClr val="7030A0"/>
                </a:solidFill>
              </a:rPr>
              <a:t> قبل بدأ التفاعل الكيميائي لابد من تصادم المواد المتفاعلة مع طاقة كافية لكسر الروابط الكيميائية بينها , وهذه الطاقة تسمى طاقة التنشيط للتفاعل , ويمكن للبرق تزويد التفاعل بطاقة التنشيط اللازمة لتسبب احتراق الاشجار في </a:t>
            </a:r>
            <a:r>
              <a:rPr lang="ar-SA" sz="3600" dirty="0" smtClean="0">
                <a:solidFill>
                  <a:srgbClr val="7030A0"/>
                </a:solidFill>
              </a:rPr>
              <a:t>الغابة.</a:t>
            </a:r>
            <a:endParaRPr lang="ar-SA" sz="3600" dirty="0">
              <a:solidFill>
                <a:srgbClr val="7030A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04986" y="1005678"/>
            <a:ext cx="7734027"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36– فسر كيف يمكن لسطح المادة المعرضة للتفاعل أن يؤثر في سرعة التفاعل بين مادة اخرى ؟</a:t>
            </a:r>
            <a:endParaRPr lang="ar-SA" sz="3600" dirty="0">
              <a:solidFill>
                <a:srgbClr val="FF0000"/>
              </a:solidFill>
            </a:endParaRPr>
          </a:p>
        </p:txBody>
      </p:sp>
      <p:sp>
        <p:nvSpPr>
          <p:cNvPr id="16" name="مستطيل 15"/>
          <p:cNvSpPr>
            <a:spLocks noChangeArrowheads="1"/>
          </p:cNvSpPr>
          <p:nvPr/>
        </p:nvSpPr>
        <p:spPr bwMode="auto">
          <a:xfrm>
            <a:off x="8601" y="2348880"/>
            <a:ext cx="913539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a:t>
            </a:r>
            <a:r>
              <a:rPr lang="ar-EG" sz="3600" dirty="0" smtClean="0">
                <a:solidFill>
                  <a:srgbClr val="7030A0"/>
                </a:solidFill>
              </a:rPr>
              <a:t>36</a:t>
            </a:r>
            <a:r>
              <a:rPr lang="ar-SA" sz="3600" dirty="0" smtClean="0">
                <a:solidFill>
                  <a:srgbClr val="7030A0"/>
                </a:solidFill>
              </a:rPr>
              <a:t> -  </a:t>
            </a:r>
            <a:r>
              <a:rPr lang="ar-SA" sz="3600" dirty="0">
                <a:solidFill>
                  <a:srgbClr val="7030A0"/>
                </a:solidFill>
              </a:rPr>
              <a:t> </a:t>
            </a:r>
            <a:r>
              <a:rPr lang="ar-SA" sz="2800" dirty="0">
                <a:solidFill>
                  <a:srgbClr val="7030A0"/>
                </a:solidFill>
              </a:rPr>
              <a:t>يحدث التفاعل الكيميائي عندما يحدث اتصال المواد المتفاعلة معاً , ويمكن للذرات أو للجزيئات في المستوى الخارجي من المواد المتفاعلة أن تتفاعل مع المواد المتفاعلة الأخرى, وللمواد ذات السطوح الكبيرة ذرات أو جزيئات أكثر يمكنها أن تتفاعل مع المواد المتفاعلة الأخرى , ومن الأمثلة على ذلك الفرق في التفاعل بين سلك المواعين وقضبان حديد البناء , سيكون التفاعل في الصوف الصلب أكبر لأن مساحة الخيوط الرفيعة من الحديد أكبر للتعرض و التفاعل مع الأكسجين .</a:t>
            </a: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76925"/>
            <a:ext cx="7363436" cy="218521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a:t>
            </a:r>
            <a:r>
              <a:rPr lang="ar-EG" sz="4000" dirty="0" smtClean="0">
                <a:solidFill>
                  <a:srgbClr val="FF0000"/>
                </a:solidFill>
              </a:rPr>
              <a:t>7</a:t>
            </a:r>
            <a:r>
              <a:rPr lang="ar-SA" sz="4000" dirty="0" smtClean="0">
                <a:solidFill>
                  <a:srgbClr val="FF0000"/>
                </a:solidFill>
              </a:rPr>
              <a:t>– </a:t>
            </a:r>
            <a:r>
              <a:rPr lang="ar-EG" sz="3200" dirty="0" smtClean="0">
                <a:solidFill>
                  <a:srgbClr val="FF0000"/>
                </a:solidFill>
              </a:rPr>
              <a:t>من العمليات التي تحدث في عملية تشكيل الزجاج اتحاد كربونات الكالسيوم </a:t>
            </a:r>
            <a:r>
              <a:rPr lang="en-US" sz="3200" dirty="0" smtClean="0">
                <a:solidFill>
                  <a:srgbClr val="FF0000"/>
                </a:solidFill>
              </a:rPr>
              <a:t>CaCo</a:t>
            </a:r>
            <a:r>
              <a:rPr lang="en-US" sz="2000" dirty="0" smtClean="0">
                <a:solidFill>
                  <a:srgbClr val="FF0000"/>
                </a:solidFill>
              </a:rPr>
              <a:t>3</a:t>
            </a:r>
            <a:r>
              <a:rPr lang="ar-EG" sz="3200" dirty="0" smtClean="0">
                <a:solidFill>
                  <a:srgbClr val="FF0000"/>
                </a:solidFill>
              </a:rPr>
              <a:t> والسليكا </a:t>
            </a:r>
            <a:r>
              <a:rPr lang="en-US" sz="3200" dirty="0" smtClean="0">
                <a:solidFill>
                  <a:srgbClr val="FF0000"/>
                </a:solidFill>
              </a:rPr>
              <a:t>CaSiO</a:t>
            </a:r>
            <a:r>
              <a:rPr lang="en-US" sz="2000" dirty="0" smtClean="0">
                <a:solidFill>
                  <a:srgbClr val="FF0000"/>
                </a:solidFill>
              </a:rPr>
              <a:t>2</a:t>
            </a:r>
            <a:r>
              <a:rPr lang="ar-EG" sz="3200" dirty="0" smtClean="0">
                <a:solidFill>
                  <a:srgbClr val="FF0000"/>
                </a:solidFill>
              </a:rPr>
              <a:t> لتكوين سليكات الكالسيوم </a:t>
            </a:r>
            <a:r>
              <a:rPr lang="en-US" sz="3200" dirty="0" smtClean="0">
                <a:solidFill>
                  <a:srgbClr val="FF0000"/>
                </a:solidFill>
              </a:rPr>
              <a:t>CaSiO</a:t>
            </a:r>
            <a:r>
              <a:rPr lang="en-US" sz="2000" dirty="0" smtClean="0">
                <a:solidFill>
                  <a:srgbClr val="FF0000"/>
                </a:solidFill>
              </a:rPr>
              <a:t>3</a:t>
            </a:r>
            <a:r>
              <a:rPr lang="ar-EG" sz="3200" dirty="0" smtClean="0">
                <a:solidFill>
                  <a:srgbClr val="FF0000"/>
                </a:solidFill>
              </a:rPr>
              <a:t> وثاني أكسيد الكربون </a:t>
            </a:r>
            <a:r>
              <a:rPr lang="en-US" sz="3200" dirty="0" smtClean="0">
                <a:solidFill>
                  <a:srgbClr val="FF0000"/>
                </a:solidFill>
              </a:rPr>
              <a:t>CO</a:t>
            </a:r>
            <a:r>
              <a:rPr lang="en-US" sz="2000" dirty="0" smtClean="0">
                <a:solidFill>
                  <a:srgbClr val="FF0000"/>
                </a:solidFill>
              </a:rPr>
              <a:t>2</a:t>
            </a:r>
            <a:r>
              <a:rPr lang="ar-SA" sz="3200" dirty="0" smtClean="0">
                <a:solidFill>
                  <a:srgbClr val="FF0000"/>
                </a:solidFill>
              </a:rPr>
              <a:t>؟</a:t>
            </a:r>
            <a:endParaRPr lang="ar-SA" sz="3600" dirty="0">
              <a:solidFill>
                <a:srgbClr val="FF0000"/>
              </a:solidFill>
            </a:endParaRPr>
          </a:p>
        </p:txBody>
      </p:sp>
      <p:sp>
        <p:nvSpPr>
          <p:cNvPr id="16" name="مستطيل 15"/>
          <p:cNvSpPr>
            <a:spLocks noChangeArrowheads="1"/>
          </p:cNvSpPr>
          <p:nvPr/>
        </p:nvSpPr>
        <p:spPr bwMode="auto">
          <a:xfrm>
            <a:off x="117591" y="3422699"/>
            <a:ext cx="890881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جـ2</a:t>
            </a:r>
            <a:r>
              <a:rPr lang="ar-EG" sz="3200" dirty="0">
                <a:solidFill>
                  <a:srgbClr val="7030A0"/>
                </a:solidFill>
              </a:rPr>
              <a:t>7</a:t>
            </a:r>
            <a:r>
              <a:rPr lang="ar-SA" sz="3200" dirty="0" smtClean="0">
                <a:solidFill>
                  <a:srgbClr val="7030A0"/>
                </a:solidFill>
              </a:rPr>
              <a:t> </a:t>
            </a:r>
            <a:r>
              <a:rPr lang="ar-EG" sz="2400" dirty="0" smtClean="0">
                <a:solidFill>
                  <a:srgbClr val="7030A0"/>
                </a:solidFill>
              </a:rPr>
              <a:t>تتكون كربونات الكالسيوم من ذرة واحدة من الكالسيوم ترتبط مع ذرة واحدة من الكربون وثلاث ذرات من الأكسجين وتتكون السليكا من ذرة واحدة من السليكون مرتبطة مع ذرتين من الأكسجين وخلال التفاعل يتم كسر هذه الروابط وإنتاج روابط جديدة تنفصل ذرة الكربون مع ذرتين أكسجين من كربونات الكالسيوم لتكون ثاني أكسيد الكربون وتتحد ذرة الكالسيوم المتبقية وذرة الأكسجين مع السليكا لتكون سليكات الكالسيوم</a:t>
            </a:r>
            <a:endParaRPr lang="ar-SA" dirty="0">
              <a:solidFill>
                <a:srgbClr val="7030A0"/>
              </a:solidFill>
            </a:endParaRPr>
          </a:p>
        </p:txBody>
      </p:sp>
      <p:sp>
        <p:nvSpPr>
          <p:cNvPr id="4" name="Flowchart: Off-page Connector 3"/>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205</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149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291407"/>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259632" y="2564904"/>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6- المعادلة الكيميائية – المواد المتفاعلة .</a:t>
            </a:r>
            <a:endParaRPr lang="ar-SA" sz="3200" dirty="0">
              <a:solidFill>
                <a:srgbClr val="006600"/>
              </a:solidFill>
            </a:endParaRPr>
          </a:p>
        </p:txBody>
      </p:sp>
      <p:sp>
        <p:nvSpPr>
          <p:cNvPr id="11" name="مستطيل 10"/>
          <p:cNvSpPr>
            <a:spLocks noChangeArrowheads="1"/>
          </p:cNvSpPr>
          <p:nvPr/>
        </p:nvSpPr>
        <p:spPr bwMode="auto">
          <a:xfrm>
            <a:off x="1580730" y="3573016"/>
            <a:ext cx="5982540" cy="255454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6 –</a:t>
            </a:r>
          </a:p>
          <a:p>
            <a:pPr algn="justLow"/>
            <a:r>
              <a:rPr lang="ar-SA" sz="3200" dirty="0">
                <a:solidFill>
                  <a:srgbClr val="7030A0"/>
                </a:solidFill>
              </a:rPr>
              <a:t>توضح المعادلة الكيميائية المواد والمتفاعلة و المواد الناتجة وخصائص كل مادة فيها , أما المواد المتفاعلة فهي المواد التي توجد قبل التفاعل.</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594229"/>
            <a:ext cx="736343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اكمل خريطة المفاهيم التالية ؟</a:t>
            </a:r>
            <a:endParaRPr lang="ar-SA" sz="4000" dirty="0">
              <a:solidFill>
                <a:srgbClr val="FF0000"/>
              </a:solidFill>
            </a:endParaRPr>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025" t="19828" r="2526"/>
          <a:stretch/>
        </p:blipFill>
        <p:spPr bwMode="auto">
          <a:xfrm>
            <a:off x="1570211" y="1412776"/>
            <a:ext cx="6003578" cy="51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740068" y="5138780"/>
            <a:ext cx="886782"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المثبطات</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6" name="مستطيل 5"/>
          <p:cNvSpPr/>
          <p:nvPr/>
        </p:nvSpPr>
        <p:spPr>
          <a:xfrm>
            <a:off x="5714668" y="5075107"/>
            <a:ext cx="780983"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الحرارة</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7" name="مستطيل 6"/>
          <p:cNvSpPr/>
          <p:nvPr/>
        </p:nvSpPr>
        <p:spPr>
          <a:xfrm>
            <a:off x="4693524" y="4963013"/>
            <a:ext cx="1093152" cy="646331"/>
          </a:xfrm>
          <a:prstGeom prst="rect">
            <a:avLst/>
          </a:prstGeom>
          <a:noFill/>
        </p:spPr>
        <p:txBody>
          <a:bodyPr>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حجم الجسيمات</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8" name="مستطيل 7"/>
          <p:cNvSpPr/>
          <p:nvPr/>
        </p:nvSpPr>
        <p:spPr>
          <a:xfrm>
            <a:off x="3774890" y="5138780"/>
            <a:ext cx="931666"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المحفزات</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9" name="مستطيل 8"/>
          <p:cNvSpPr/>
          <p:nvPr/>
        </p:nvSpPr>
        <p:spPr>
          <a:xfrm>
            <a:off x="2605638" y="5793864"/>
            <a:ext cx="660758"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تتحرر</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0" name="مستطيل 9"/>
          <p:cNvSpPr/>
          <p:nvPr/>
        </p:nvSpPr>
        <p:spPr>
          <a:xfrm>
            <a:off x="1585699" y="4365104"/>
            <a:ext cx="960617" cy="642942"/>
          </a:xfrm>
          <a:prstGeom prst="rect">
            <a:avLst/>
          </a:prstGeom>
          <a:noFill/>
        </p:spPr>
        <p:txBody>
          <a:bodyPr>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ماص للحرارة</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1" name="Action Button: Forward or Next 10">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0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4)">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196752"/>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77669" y="2492896"/>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006600"/>
                </a:solidFill>
              </a:rPr>
              <a:t>7- المثبطات – المواد الناتجة.</a:t>
            </a:r>
            <a:endParaRPr lang="ar-SA" sz="3200" dirty="0">
              <a:solidFill>
                <a:srgbClr val="006600"/>
              </a:solidFill>
            </a:endParaRPr>
          </a:p>
        </p:txBody>
      </p:sp>
      <p:sp>
        <p:nvSpPr>
          <p:cNvPr id="11" name="مستطيل 10"/>
          <p:cNvSpPr>
            <a:spLocks noChangeArrowheads="1"/>
          </p:cNvSpPr>
          <p:nvPr/>
        </p:nvSpPr>
        <p:spPr bwMode="auto">
          <a:xfrm>
            <a:off x="1545671" y="3861048"/>
            <a:ext cx="5982540" cy="206210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7 –</a:t>
            </a:r>
          </a:p>
          <a:p>
            <a:pPr algn="justLow"/>
            <a:r>
              <a:rPr lang="ar-SA" sz="3200" dirty="0">
                <a:solidFill>
                  <a:srgbClr val="7030A0"/>
                </a:solidFill>
              </a:rPr>
              <a:t>تبطئ المثبطات معدل سرعة التفاعل الكيميائي , اما المواد الناتجة فهي المواد التي تنتج عن التفاعل.</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46266" y="1124744"/>
            <a:ext cx="7651468"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قارن بين كل زوجين من المصطلحات التالية :</a:t>
            </a:r>
            <a:endParaRPr lang="ar-SA" sz="4000" dirty="0">
              <a:solidFill>
                <a:srgbClr val="FF0000"/>
              </a:solidFill>
            </a:endParaRPr>
          </a:p>
        </p:txBody>
      </p:sp>
      <p:sp>
        <p:nvSpPr>
          <p:cNvPr id="7" name="مستطيل 6"/>
          <p:cNvSpPr>
            <a:spLocks noChangeArrowheads="1"/>
          </p:cNvSpPr>
          <p:nvPr/>
        </p:nvSpPr>
        <p:spPr bwMode="auto">
          <a:xfrm>
            <a:off x="1547664" y="2844225"/>
            <a:ext cx="7344816"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a:solidFill>
                  <a:srgbClr val="006600"/>
                </a:solidFill>
              </a:rPr>
              <a:t>8</a:t>
            </a:r>
            <a:r>
              <a:rPr lang="ar-SA" sz="3200" dirty="0" smtClean="0">
                <a:solidFill>
                  <a:srgbClr val="006600"/>
                </a:solidFill>
              </a:rPr>
              <a:t>- المحفزات – المعادلة الكيميائية .</a:t>
            </a:r>
            <a:endParaRPr lang="ar-SA" sz="3200" dirty="0">
              <a:solidFill>
                <a:srgbClr val="006600"/>
              </a:solidFill>
            </a:endParaRPr>
          </a:p>
        </p:txBody>
      </p:sp>
      <p:sp>
        <p:nvSpPr>
          <p:cNvPr id="11" name="مستطيل 10"/>
          <p:cNvSpPr>
            <a:spLocks noChangeArrowheads="1"/>
          </p:cNvSpPr>
          <p:nvPr/>
        </p:nvSpPr>
        <p:spPr bwMode="auto">
          <a:xfrm>
            <a:off x="1763688" y="4077072"/>
            <a:ext cx="5982540" cy="206210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7030A0"/>
                </a:solidFill>
              </a:rPr>
              <a:t>ج 8 –</a:t>
            </a:r>
          </a:p>
          <a:p>
            <a:pPr algn="justLow"/>
            <a:r>
              <a:rPr lang="ar-SA" sz="3200" dirty="0">
                <a:solidFill>
                  <a:srgbClr val="7030A0"/>
                </a:solidFill>
              </a:rPr>
              <a:t>المحفزات مواد تسرع التفاعل الكيميائي , أما المعادلة الكيميائية فتوضح المواد المتفاعلة والمواد الناتجة وخصائص كل مادة فيها.</a:t>
            </a:r>
          </a:p>
        </p:txBody>
      </p:sp>
      <p:sp>
        <p:nvSpPr>
          <p:cNvPr id="5" name="Flowchart: Off-page Connector 4"/>
          <p:cNvSpPr/>
          <p:nvPr/>
        </p:nvSpPr>
        <p:spPr>
          <a:xfrm>
            <a:off x="2282"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06600"/>
                </a:solidFill>
                <a:effectLst/>
                <a:uLnTx/>
                <a:uFillTx/>
                <a:latin typeface="Calibri"/>
                <a:cs typeface="Arial" panose="020B0604020202020204" pitchFamily="34" charset="0"/>
              </a:rPr>
              <a:t>كتاب الطالب ص </a:t>
            </a:r>
            <a:r>
              <a:rPr lang="ar-EG" b="1" dirty="0" smtClean="0">
                <a:solidFill>
                  <a:srgbClr val="006600"/>
                </a:solidFill>
                <a:latin typeface="Calibri"/>
              </a:rPr>
              <a:t>200</a:t>
            </a:r>
            <a:endParaRPr kumimoji="0" lang="en-US" sz="1800" b="1" i="0" u="none" strike="noStrike" kern="1200" cap="none" spc="0" normalizeH="0" baseline="0" noProof="0" dirty="0">
              <a:ln>
                <a:noFill/>
              </a:ln>
              <a:solidFill>
                <a:srgbClr val="006600"/>
              </a:solidFill>
              <a:effectLst/>
              <a:uLnTx/>
              <a:uFillTx/>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67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14320</TotalTime>
  <Words>2745</Words>
  <Application>Microsoft Office PowerPoint</Application>
  <PresentationFormat>On-screen Show (4:3)</PresentationFormat>
  <Paragraphs>301</Paragraphs>
  <Slides>70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Arial</vt:lpstr>
      <vt:lpstr>Calibri</vt:lpstr>
      <vt:lpstr>Century Gothic</vt:lpstr>
      <vt:lpstr>Franklin Gothic Book</vt:lpstr>
      <vt:lpstr>Garamond</vt:lpstr>
      <vt:lpstr>GEFlow-Bold</vt:lpstr>
      <vt:lpstr>Tahoma</vt:lpstr>
      <vt:lpstr>Times New Roman</vt:lpstr>
      <vt:lpstr>سمة Office</vt:lpstr>
      <vt:lpstr>Organic</vt:lpstr>
      <vt:lpstr>مراجعة الفصل السادس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waleed</cp:lastModifiedBy>
  <cp:revision>1338</cp:revision>
  <dcterms:modified xsi:type="dcterms:W3CDTF">2016-05-14T15:36:59Z</dcterms:modified>
</cp:coreProperties>
</file>