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62" r:id="rId2"/>
  </p:sldMasterIdLst>
  <p:notesMasterIdLst>
    <p:notesMasterId r:id="rId73"/>
  </p:notesMasterIdLst>
  <p:sldIdLst>
    <p:sldId id="534" r:id="rId3"/>
    <p:sldId id="466" r:id="rId4"/>
    <p:sldId id="501" r:id="rId5"/>
    <p:sldId id="502" r:id="rId6"/>
    <p:sldId id="503" r:id="rId7"/>
    <p:sldId id="504" r:id="rId8"/>
    <p:sldId id="505" r:id="rId9"/>
    <p:sldId id="506" r:id="rId10"/>
    <p:sldId id="507" r:id="rId11"/>
    <p:sldId id="508" r:id="rId12"/>
    <p:sldId id="469" r:id="rId13"/>
    <p:sldId id="470" r:id="rId14"/>
    <p:sldId id="476" r:id="rId15"/>
    <p:sldId id="471" r:id="rId16"/>
    <p:sldId id="472" r:id="rId17"/>
    <p:sldId id="473" r:id="rId18"/>
    <p:sldId id="463" r:id="rId19"/>
    <p:sldId id="464" r:id="rId20"/>
    <p:sldId id="404" r:id="rId21"/>
    <p:sldId id="522" r:id="rId22"/>
    <p:sldId id="397" r:id="rId23"/>
    <p:sldId id="509" r:id="rId24"/>
    <p:sldId id="523" r:id="rId25"/>
    <p:sldId id="524" r:id="rId26"/>
    <p:sldId id="386" r:id="rId27"/>
    <p:sldId id="510" r:id="rId28"/>
    <p:sldId id="511" r:id="rId29"/>
    <p:sldId id="512" r:id="rId30"/>
    <p:sldId id="525" r:id="rId31"/>
    <p:sldId id="526" r:id="rId32"/>
    <p:sldId id="477" r:id="rId33"/>
    <p:sldId id="494" r:id="rId34"/>
    <p:sldId id="495" r:id="rId35"/>
    <p:sldId id="496" r:id="rId36"/>
    <p:sldId id="497" r:id="rId37"/>
    <p:sldId id="498" r:id="rId38"/>
    <p:sldId id="499" r:id="rId39"/>
    <p:sldId id="478" r:id="rId40"/>
    <p:sldId id="527" r:id="rId41"/>
    <p:sldId id="480" r:id="rId42"/>
    <p:sldId id="481" r:id="rId43"/>
    <p:sldId id="482" r:id="rId44"/>
    <p:sldId id="528" r:id="rId45"/>
    <p:sldId id="484" r:id="rId46"/>
    <p:sldId id="485" r:id="rId47"/>
    <p:sldId id="486" r:id="rId48"/>
    <p:sldId id="487" r:id="rId49"/>
    <p:sldId id="488" r:id="rId50"/>
    <p:sldId id="489" r:id="rId51"/>
    <p:sldId id="490" r:id="rId52"/>
    <p:sldId id="500" r:id="rId53"/>
    <p:sldId id="491" r:id="rId54"/>
    <p:sldId id="492" r:id="rId55"/>
    <p:sldId id="529" r:id="rId56"/>
    <p:sldId id="400" r:id="rId57"/>
    <p:sldId id="401" r:id="rId58"/>
    <p:sldId id="402" r:id="rId59"/>
    <p:sldId id="530" r:id="rId60"/>
    <p:sldId id="465" r:id="rId61"/>
    <p:sldId id="513" r:id="rId62"/>
    <p:sldId id="514" r:id="rId63"/>
    <p:sldId id="515" r:id="rId64"/>
    <p:sldId id="516" r:id="rId65"/>
    <p:sldId id="517" r:id="rId66"/>
    <p:sldId id="531" r:id="rId67"/>
    <p:sldId id="532" r:id="rId68"/>
    <p:sldId id="518" r:id="rId69"/>
    <p:sldId id="519" r:id="rId70"/>
    <p:sldId id="533" r:id="rId71"/>
    <p:sldId id="521" r:id="rId72"/>
  </p:sldIdLst>
  <p:sldSz cx="9144000" cy="6858000" type="screen4x3"/>
  <p:notesSz cx="6858000" cy="9144000"/>
  <p:defaultTex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3333FF"/>
    <a:srgbClr val="9900CC"/>
    <a:srgbClr val="CC0066"/>
    <a:srgbClr val="FF33CC"/>
    <a:srgbClr val="008000"/>
    <a:srgbClr val="0099CC"/>
    <a:srgbClr val="FF00FF"/>
    <a:srgbClr val="CC0000"/>
    <a:srgbClr val="CC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نمط متوسط 2 - تميي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38B1855-1B75-4FBE-930C-398BA8C253C6}" styleName="نمط ذو نسُق 2 - تمييز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النمط الفاتح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F1AB2-1976-4502-BF36-3FF5EA218861}" styleName="نمط متوسط 4 - تميي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75DCB02-9BB8-47FD-8907-85C794F793BA}" styleName="نمط ذو نسُق 1 - تميي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7DF18680-E054-41AD-8BC1-D1AEF772440D}" styleName="نمط متوسط 2 - تميي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نمط متوسط 2 - تميي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5758FB7-9AC5-4552-8A53-C91805E547FA}" styleName="نمط ذو نسُق 1 - تميي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نمط متوسط 2 - تميي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7853C-536D-4A76-A0AE-DD22124D55A5}" styleName="نمط ذو نسُق 1 - تمييز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0A1B5D5-9B99-4C35-A422-299274C87663}" styleName="نمط متوسط 1 - تميي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505E3EF-67EA-436B-97B2-0124C06EBD24}" styleName="نمط متوسط 4 - تميي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1324" autoAdjust="0"/>
    <p:restoredTop sz="94660"/>
  </p:normalViewPr>
  <p:slideViewPr>
    <p:cSldViewPr>
      <p:cViewPr varScale="1">
        <p:scale>
          <a:sx n="67" d="100"/>
          <a:sy n="67" d="100"/>
        </p:scale>
        <p:origin x="570"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fontAlgn="auto">
              <a:spcBef>
                <a:spcPts val="0"/>
              </a:spcBef>
              <a:spcAft>
                <a:spcPts val="0"/>
              </a:spcAft>
              <a:defRPr sz="1200">
                <a:latin typeface="+mn-lt"/>
                <a:cs typeface="+mn-cs"/>
              </a:defRPr>
            </a:lvl1pPr>
          </a:lstStyle>
          <a:p>
            <a:pPr>
              <a:defRPr/>
            </a:pPr>
            <a:endParaRPr lang="ar-SA" dirty="0"/>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fontAlgn="auto">
              <a:spcBef>
                <a:spcPts val="0"/>
              </a:spcBef>
              <a:spcAft>
                <a:spcPts val="0"/>
              </a:spcAft>
              <a:defRPr sz="1200">
                <a:latin typeface="+mn-lt"/>
                <a:cs typeface="+mn-cs"/>
              </a:defRPr>
            </a:lvl1pPr>
          </a:lstStyle>
          <a:p>
            <a:pPr>
              <a:defRPr/>
            </a:pPr>
            <a:fld id="{5CEEB559-8BCF-49F1-9CB3-63CDDB4414C6}" type="datetimeFigureOut">
              <a:rPr lang="ar-SA"/>
              <a:pPr>
                <a:defRPr/>
              </a:pPr>
              <a:t>07/08/1437</a:t>
            </a:fld>
            <a:endParaRPr lang="ar-SA" dirty="0"/>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pPr lvl="0"/>
            <a:endParaRPr lang="ar-SA" noProof="0" dirty="0" smtClean="0"/>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noProof="0" smtClean="0"/>
              <a:t>انقر لتحرير أنماط النص الرئيسي</a:t>
            </a:r>
          </a:p>
          <a:p>
            <a:pPr lvl="1"/>
            <a:r>
              <a:rPr lang="ar-SA" noProof="0" smtClean="0"/>
              <a:t>المستوى الثاني</a:t>
            </a:r>
          </a:p>
          <a:p>
            <a:pPr lvl="2"/>
            <a:r>
              <a:rPr lang="ar-SA" noProof="0" smtClean="0"/>
              <a:t>المستوى الثالث</a:t>
            </a:r>
          </a:p>
          <a:p>
            <a:pPr lvl="3"/>
            <a:r>
              <a:rPr lang="ar-SA" noProof="0" smtClean="0"/>
              <a:t>المستوى الرابع</a:t>
            </a:r>
          </a:p>
          <a:p>
            <a:pPr lvl="4"/>
            <a:r>
              <a:rPr lang="ar-SA" noProof="0" smtClean="0"/>
              <a:t>المستوى الخامس</a:t>
            </a:r>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fontAlgn="auto">
              <a:spcBef>
                <a:spcPts val="0"/>
              </a:spcBef>
              <a:spcAft>
                <a:spcPts val="0"/>
              </a:spcAft>
              <a:defRPr sz="1200">
                <a:latin typeface="+mn-lt"/>
                <a:cs typeface="+mn-cs"/>
              </a:defRPr>
            </a:lvl1pPr>
          </a:lstStyle>
          <a:p>
            <a:pPr>
              <a:defRPr/>
            </a:pPr>
            <a:endParaRPr lang="ar-SA" dirty="0"/>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fontAlgn="auto">
              <a:spcBef>
                <a:spcPts val="0"/>
              </a:spcBef>
              <a:spcAft>
                <a:spcPts val="0"/>
              </a:spcAft>
              <a:defRPr sz="1200">
                <a:latin typeface="+mn-lt"/>
                <a:cs typeface="+mn-cs"/>
              </a:defRPr>
            </a:lvl1pPr>
          </a:lstStyle>
          <a:p>
            <a:pPr>
              <a:defRPr/>
            </a:pPr>
            <a:fld id="{93D7BC6F-7CC3-4769-8EBB-6B9DFA1A7D3A}" type="slidenum">
              <a:rPr lang="ar-SA"/>
              <a:pPr>
                <a:defRPr/>
              </a:pPr>
              <a:t>‹#›</a:t>
            </a:fld>
            <a:endParaRPr lang="ar-SA" dirty="0"/>
          </a:p>
        </p:txBody>
      </p:sp>
    </p:spTree>
    <p:extLst>
      <p:ext uri="{BB962C8B-B14F-4D97-AF65-F5344CB8AC3E}">
        <p14:creationId xmlns:p14="http://schemas.microsoft.com/office/powerpoint/2010/main" val="3714772066"/>
      </p:ext>
    </p:extLst>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mn-lt"/>
        <a:ea typeface="+mn-ea"/>
        <a:cs typeface="+mn-cs"/>
      </a:defRPr>
    </a:lvl1pPr>
    <a:lvl2pPr marL="457200" algn="r" rtl="1" eaLnBrk="0" fontAlgn="base" hangingPunct="0">
      <a:spcBef>
        <a:spcPct val="30000"/>
      </a:spcBef>
      <a:spcAft>
        <a:spcPct val="0"/>
      </a:spcAft>
      <a:defRPr sz="1200" kern="1200">
        <a:solidFill>
          <a:schemeClr val="tx1"/>
        </a:solidFill>
        <a:latin typeface="+mn-lt"/>
        <a:ea typeface="+mn-ea"/>
        <a:cs typeface="+mn-cs"/>
      </a:defRPr>
    </a:lvl2pPr>
    <a:lvl3pPr marL="914400" algn="r" rtl="1" eaLnBrk="0" fontAlgn="base" hangingPunct="0">
      <a:spcBef>
        <a:spcPct val="30000"/>
      </a:spcBef>
      <a:spcAft>
        <a:spcPct val="0"/>
      </a:spcAft>
      <a:defRPr sz="1200" kern="1200">
        <a:solidFill>
          <a:schemeClr val="tx1"/>
        </a:solidFill>
        <a:latin typeface="+mn-lt"/>
        <a:ea typeface="+mn-ea"/>
        <a:cs typeface="+mn-cs"/>
      </a:defRPr>
    </a:lvl3pPr>
    <a:lvl4pPr marL="1371600" algn="r" rtl="1" eaLnBrk="0" fontAlgn="base" hangingPunct="0">
      <a:spcBef>
        <a:spcPct val="30000"/>
      </a:spcBef>
      <a:spcAft>
        <a:spcPct val="0"/>
      </a:spcAft>
      <a:defRPr sz="1200" kern="1200">
        <a:solidFill>
          <a:schemeClr val="tx1"/>
        </a:solidFill>
        <a:latin typeface="+mn-lt"/>
        <a:ea typeface="+mn-ea"/>
        <a:cs typeface="+mn-cs"/>
      </a:defRPr>
    </a:lvl4pPr>
    <a:lvl5pPr marL="1828800" algn="r" rtl="1" eaLnBrk="0" fontAlgn="base" hangingPunct="0">
      <a:spcBef>
        <a:spcPct val="30000"/>
      </a:spcBef>
      <a:spcAft>
        <a:spcPct val="0"/>
      </a:spcAft>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a:prstGeom prst="rect">
            <a:avLst/>
          </a:prstGeo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2760F5BB-4460-46D0-B559-8EFAEA82A910}" type="datetimeFigureOut">
              <a:rPr lang="ar-SA"/>
              <a:pPr>
                <a:defRPr/>
              </a:pPr>
              <a:t>07/08/1437</a:t>
            </a:fld>
            <a:endParaRPr lang="ar-SA" dirty="0"/>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464FB47D-FBD3-430E-B34F-120848740E19}" type="slidenum">
              <a:rPr lang="ar-SA"/>
              <a:pPr>
                <a:defRPr/>
              </a:pPr>
              <a:t>‹#›</a:t>
            </a:fld>
            <a:endParaRPr lang="ar-SA" dirty="0"/>
          </a:p>
        </p:txBody>
      </p:sp>
    </p:spTree>
    <p:extLst>
      <p:ext uri="{BB962C8B-B14F-4D97-AF65-F5344CB8AC3E}">
        <p14:creationId xmlns:p14="http://schemas.microsoft.com/office/powerpoint/2010/main" val="195471658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1600200"/>
            <a:ext cx="8229600" cy="4525963"/>
          </a:xfrm>
          <a:prstGeom prst="rect">
            <a:avLst/>
          </a:prstGeo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D5C97CC9-3BB3-4136-BDB0-A36CEFCF7140}" type="datetimeFigureOut">
              <a:rPr lang="ar-SA"/>
              <a:pPr>
                <a:defRPr/>
              </a:pPr>
              <a:t>07/08/1437</a:t>
            </a:fld>
            <a:endParaRPr lang="ar-SA" dirty="0"/>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85D6F541-D479-4CEA-81B5-4F443F3AB4D6}" type="slidenum">
              <a:rPr lang="ar-SA"/>
              <a:pPr>
                <a:defRPr/>
              </a:pPr>
              <a:t>‹#›</a:t>
            </a:fld>
            <a:endParaRPr lang="ar-SA" dirty="0"/>
          </a:p>
        </p:txBody>
      </p:sp>
    </p:spTree>
    <p:extLst>
      <p:ext uri="{BB962C8B-B14F-4D97-AF65-F5344CB8AC3E}">
        <p14:creationId xmlns:p14="http://schemas.microsoft.com/office/powerpoint/2010/main" val="302443057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a:prstGeom prst="rect">
            <a:avLst/>
          </a:prstGeo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a:prstGeom prst="rect">
            <a:avLst/>
          </a:prstGeo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4FEE3F0D-ED95-4350-B28B-5F8EA5C40C88}" type="datetimeFigureOut">
              <a:rPr lang="ar-SA"/>
              <a:pPr>
                <a:defRPr/>
              </a:pPr>
              <a:t>07/08/1437</a:t>
            </a:fld>
            <a:endParaRPr lang="ar-SA" dirty="0"/>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B4F7C91E-CEDE-42B2-88BB-00F0B728C1FB}" type="slidenum">
              <a:rPr lang="ar-SA"/>
              <a:pPr>
                <a:defRPr/>
              </a:pPr>
              <a:t>‹#›</a:t>
            </a:fld>
            <a:endParaRPr lang="ar-SA" dirty="0"/>
          </a:p>
        </p:txBody>
      </p:sp>
    </p:spTree>
    <p:extLst>
      <p:ext uri="{BB962C8B-B14F-4D97-AF65-F5344CB8AC3E}">
        <p14:creationId xmlns:p14="http://schemas.microsoft.com/office/powerpoint/2010/main" val="43885295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عنوان ومحتوى">
    <p:spTree>
      <p:nvGrpSpPr>
        <p:cNvPr id="1" name=""/>
        <p:cNvGrpSpPr/>
        <p:nvPr/>
      </p:nvGrpSpPr>
      <p:grpSpPr>
        <a:xfrm>
          <a:off x="0" y="0"/>
          <a:ext cx="0" cy="0"/>
          <a:chOff x="0" y="0"/>
          <a:chExt cx="0" cy="0"/>
        </a:xfrm>
      </p:grpSpPr>
      <p:sp>
        <p:nvSpPr>
          <p:cNvPr id="7" name="Rectangle 11"/>
          <p:cNvSpPr/>
          <p:nvPr userDrawn="1"/>
        </p:nvSpPr>
        <p:spPr>
          <a:xfrm rot="21129326">
            <a:off x="1141651" y="756753"/>
            <a:ext cx="7121067" cy="5090421"/>
          </a:xfrm>
          <a:prstGeom prst="horizontalScroll">
            <a:avLst/>
          </a:prstGeom>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Franklin Gothic Book"/>
              <a:ea typeface="+mn-ea"/>
              <a:cs typeface="+mn-cs"/>
            </a:endParaRPr>
          </a:p>
        </p:txBody>
      </p:sp>
      <p:pic>
        <p:nvPicPr>
          <p:cNvPr id="8" name="Picture 2" descr="C:\Users\Administrator\Desktop\Pushpin Dev\Assets\pushpinLeft.png"/>
          <p:cNvPicPr>
            <a:picLocks noChangeAspect="1" noChangeArrowheads="1"/>
          </p:cNvPicPr>
          <p:nvPr userDrawn="1"/>
        </p:nvPicPr>
        <p:blipFill>
          <a:blip r:embed="rId2" cstate="print">
            <a:duotone>
              <a:prstClr val="black"/>
              <a:srgbClr val="465E9C">
                <a:tint val="45000"/>
                <a:satMod val="400000"/>
              </a:srgbClr>
            </a:duotone>
          </a:blip>
          <a:srcRect/>
          <a:stretch>
            <a:fillRect/>
          </a:stretch>
        </p:blipFill>
        <p:spPr bwMode="auto">
          <a:xfrm rot="1435684">
            <a:off x="1495992" y="5637474"/>
            <a:ext cx="567831" cy="567830"/>
          </a:xfrm>
          <a:prstGeom prst="rect">
            <a:avLst/>
          </a:prstGeom>
          <a:noFill/>
        </p:spPr>
      </p:pic>
      <p:pic>
        <p:nvPicPr>
          <p:cNvPr id="9" name="Picture 2" descr="C:\Users\Administrator\Desktop\Pushpin Dev\Assets\pushpinLeft.png"/>
          <p:cNvPicPr>
            <a:picLocks noChangeAspect="1" noChangeArrowheads="1"/>
          </p:cNvPicPr>
          <p:nvPr userDrawn="1"/>
        </p:nvPicPr>
        <p:blipFill>
          <a:blip r:embed="rId2" cstate="print">
            <a:duotone>
              <a:prstClr val="black"/>
              <a:srgbClr val="465E9C">
                <a:tint val="45000"/>
                <a:satMod val="400000"/>
              </a:srgbClr>
            </a:duotone>
          </a:blip>
          <a:srcRect/>
          <a:stretch>
            <a:fillRect/>
          </a:stretch>
        </p:blipFill>
        <p:spPr bwMode="auto">
          <a:xfrm rot="4096196">
            <a:off x="7351661" y="358175"/>
            <a:ext cx="566928" cy="566928"/>
          </a:xfrm>
          <a:prstGeom prst="rect">
            <a:avLst/>
          </a:prstGeom>
          <a:noFill/>
        </p:spPr>
      </p:pic>
    </p:spTree>
    <p:extLst>
      <p:ext uri="{BB962C8B-B14F-4D97-AF65-F5344CB8AC3E}">
        <p14:creationId xmlns:p14="http://schemas.microsoft.com/office/powerpoint/2010/main" val="99816293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5" name="Footer Placeholder 4"/>
          <p:cNvSpPr>
            <a:spLocks noGrp="1"/>
          </p:cNvSpPr>
          <p:nvPr>
            <p:ph type="ftr" sz="quarter" idx="11"/>
          </p:nvPr>
        </p:nvSpPr>
        <p:spPr>
          <a:xfrm>
            <a:off x="1921934" y="5054602"/>
            <a:ext cx="4064860" cy="279400"/>
          </a:xfr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6817317" y="5054602"/>
            <a:ext cx="413483" cy="279400"/>
          </a:xfrm>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788694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solidFill>
                  <a:prstClr val="black"/>
                </a:solidFill>
              </a:rPr>
              <a:pPr/>
              <a:t>5/14/2016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E97799C9-84D9-46D2-A11E-BCF8A720529D}"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5801434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83737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solidFill>
                  <a:prstClr val="black"/>
                </a:solidFill>
              </a:rPr>
              <a:pPr/>
              <a:t>5/14/2016</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5D84065D-F351-4B03-BD91-D8A6B8D4B362}"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1524207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189158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37335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704508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عنوان ومحتوى">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4FCE5F2F-2FB7-495D-8935-57D92313717B}" type="datetimeFigureOut">
              <a:rPr lang="ar-SA"/>
              <a:pPr>
                <a:defRPr/>
              </a:pPr>
              <a:t>07/08/1437</a:t>
            </a:fld>
            <a:endParaRPr lang="ar-SA" dirty="0"/>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87C73654-C4B8-47D1-B08D-7E1AF4C81007}" type="slidenum">
              <a:rPr lang="ar-SA"/>
              <a:pPr>
                <a:defRPr/>
              </a:pPr>
              <a:t>‹#›</a:t>
            </a:fld>
            <a:endParaRPr lang="ar-SA" dirty="0"/>
          </a:p>
        </p:txBody>
      </p:sp>
    </p:spTree>
    <p:extLst>
      <p:ext uri="{BB962C8B-B14F-4D97-AF65-F5344CB8AC3E}">
        <p14:creationId xmlns:p14="http://schemas.microsoft.com/office/powerpoint/2010/main" val="39179750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26767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920424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1549578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78222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algn="l" defTabSz="457200" rtl="0" fontAlgn="auto">
              <a:spcBef>
                <a:spcPts val="0"/>
              </a:spcBef>
              <a:spcAft>
                <a:spcPts val="0"/>
              </a:spcAft>
            </a:pPr>
            <a:r>
              <a:rPr lang="en-US" sz="7200" dirty="0">
                <a:solidFill>
                  <a:prstClr val="black"/>
                </a:solidFill>
                <a:latin typeface="Garamond" panose="02020404030301010803"/>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defTabSz="457200" rtl="0" fontAlgn="auto">
              <a:spcBef>
                <a:spcPts val="0"/>
              </a:spcBef>
              <a:spcAft>
                <a:spcPts val="0"/>
              </a:spcAft>
            </a:pPr>
            <a:r>
              <a:rPr lang="en-US" sz="7200" dirty="0">
                <a:solidFill>
                  <a:prstClr val="black"/>
                </a:solidFill>
                <a:latin typeface="Garamond" panose="02020404030301010803"/>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40873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2643619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algn="l" defTabSz="457200" rtl="0" fontAlgn="auto">
              <a:spcBef>
                <a:spcPts val="0"/>
              </a:spcBef>
              <a:spcAft>
                <a:spcPts val="0"/>
              </a:spcAft>
            </a:pPr>
            <a:r>
              <a:rPr lang="en-US" sz="8000" dirty="0">
                <a:solidFill>
                  <a:prstClr val="black"/>
                </a:solidFill>
                <a:latin typeface="Garamond" panose="02020404030301010803"/>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defTabSz="457200" rtl="0" fontAlgn="auto">
              <a:spcBef>
                <a:spcPts val="0"/>
              </a:spcBef>
              <a:spcAft>
                <a:spcPts val="0"/>
              </a:spcAft>
            </a:pPr>
            <a:r>
              <a:rPr lang="en-US" sz="8000" dirty="0">
                <a:solidFill>
                  <a:prstClr val="black"/>
                </a:solidFill>
                <a:latin typeface="Garamond" panose="02020404030301010803"/>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150669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267591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35439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6202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a:prstGeom prst="rect">
            <a:avLst/>
          </a:prstGeo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0FDA1BD3-183D-49C5-88EE-025B99684218}" type="datetimeFigureOut">
              <a:rPr lang="ar-SA"/>
              <a:pPr>
                <a:defRPr/>
              </a:pPr>
              <a:t>07/08/1437</a:t>
            </a:fld>
            <a:endParaRPr lang="ar-SA" dirty="0"/>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262BBADE-4147-4359-B821-65E238C80738}" type="slidenum">
              <a:rPr lang="ar-SA"/>
              <a:pPr>
                <a:defRPr/>
              </a:pPr>
              <a:t>‹#›</a:t>
            </a:fld>
            <a:endParaRPr lang="ar-SA" dirty="0"/>
          </a:p>
        </p:txBody>
      </p:sp>
    </p:spTree>
    <p:extLst>
      <p:ext uri="{BB962C8B-B14F-4D97-AF65-F5344CB8AC3E}">
        <p14:creationId xmlns:p14="http://schemas.microsoft.com/office/powerpoint/2010/main" val="420470211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0DD528B4-F00B-4AB2-8467-F3FAB657BB14}" type="datetimeFigureOut">
              <a:rPr lang="ar-SA"/>
              <a:pPr>
                <a:defRPr/>
              </a:pPr>
              <a:t>07/08/1437</a:t>
            </a:fld>
            <a:endParaRPr lang="ar-SA" dirty="0"/>
          </a:p>
        </p:txBody>
      </p:sp>
      <p:sp>
        <p:nvSpPr>
          <p:cNvPr id="6"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7"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8CBB7674-6845-4D2B-A4D1-0EEE60AB6CA4}" type="slidenum">
              <a:rPr lang="ar-SA"/>
              <a:pPr>
                <a:defRPr/>
              </a:pPr>
              <a:t>‹#›</a:t>
            </a:fld>
            <a:endParaRPr lang="ar-SA" dirty="0"/>
          </a:p>
        </p:txBody>
      </p:sp>
    </p:spTree>
    <p:extLst>
      <p:ext uri="{BB962C8B-B14F-4D97-AF65-F5344CB8AC3E}">
        <p14:creationId xmlns:p14="http://schemas.microsoft.com/office/powerpoint/2010/main" val="30363204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6FDB6510-A473-4939-AA37-4B2856801D07}" type="datetimeFigureOut">
              <a:rPr lang="ar-SA"/>
              <a:pPr>
                <a:defRPr/>
              </a:pPr>
              <a:t>07/08/1437</a:t>
            </a:fld>
            <a:endParaRPr lang="ar-SA" dirty="0"/>
          </a:p>
        </p:txBody>
      </p:sp>
      <p:sp>
        <p:nvSpPr>
          <p:cNvPr id="8"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9"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00F4B426-5DCF-41AC-A6C0-C78CDD482492}" type="slidenum">
              <a:rPr lang="ar-SA"/>
              <a:pPr>
                <a:defRPr/>
              </a:pPr>
              <a:t>‹#›</a:t>
            </a:fld>
            <a:endParaRPr lang="ar-SA" dirty="0"/>
          </a:p>
        </p:txBody>
      </p:sp>
    </p:spTree>
    <p:extLst>
      <p:ext uri="{BB962C8B-B14F-4D97-AF65-F5344CB8AC3E}">
        <p14:creationId xmlns:p14="http://schemas.microsoft.com/office/powerpoint/2010/main" val="21919505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62B3566F-B323-46E7-80CD-B448104C6840}" type="datetimeFigureOut">
              <a:rPr lang="ar-SA"/>
              <a:pPr>
                <a:defRPr/>
              </a:pPr>
              <a:t>07/08/1437</a:t>
            </a:fld>
            <a:endParaRPr lang="ar-SA" dirty="0"/>
          </a:p>
        </p:txBody>
      </p:sp>
      <p:sp>
        <p:nvSpPr>
          <p:cNvPr id="4"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5"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82B7A162-3314-4CDA-A192-74A1CEA7D218}" type="slidenum">
              <a:rPr lang="ar-SA"/>
              <a:pPr>
                <a:defRPr/>
              </a:pPr>
              <a:t>‹#›</a:t>
            </a:fld>
            <a:endParaRPr lang="ar-SA" dirty="0"/>
          </a:p>
        </p:txBody>
      </p:sp>
    </p:spTree>
    <p:extLst>
      <p:ext uri="{BB962C8B-B14F-4D97-AF65-F5344CB8AC3E}">
        <p14:creationId xmlns:p14="http://schemas.microsoft.com/office/powerpoint/2010/main" val="347960976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396FD2E7-4F68-4A65-89E5-8D3BD77A0341}" type="datetimeFigureOut">
              <a:rPr lang="ar-SA"/>
              <a:pPr>
                <a:defRPr/>
              </a:pPr>
              <a:t>07/08/1437</a:t>
            </a:fld>
            <a:endParaRPr lang="ar-SA" dirty="0"/>
          </a:p>
        </p:txBody>
      </p:sp>
      <p:sp>
        <p:nvSpPr>
          <p:cNvPr id="3"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4"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553BA646-9940-4538-8F9E-40C540216808}" type="slidenum">
              <a:rPr lang="ar-SA"/>
              <a:pPr>
                <a:defRPr/>
              </a:pPr>
              <a:t>‹#›</a:t>
            </a:fld>
            <a:endParaRPr lang="ar-SA" dirty="0"/>
          </a:p>
        </p:txBody>
      </p:sp>
    </p:spTree>
    <p:extLst>
      <p:ext uri="{BB962C8B-B14F-4D97-AF65-F5344CB8AC3E}">
        <p14:creationId xmlns:p14="http://schemas.microsoft.com/office/powerpoint/2010/main" val="250638545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محتوى ذو تسمية توضيحية">
    <p:spTree>
      <p:nvGrpSpPr>
        <p:cNvPr id="1" name=""/>
        <p:cNvGrpSpPr/>
        <p:nvPr/>
      </p:nvGrpSpPr>
      <p:grpSpPr>
        <a:xfrm>
          <a:off x="0" y="0"/>
          <a:ext cx="0" cy="0"/>
          <a:chOff x="0" y="0"/>
          <a:chExt cx="0" cy="0"/>
        </a:xfrm>
      </p:grpSpPr>
      <p:pic>
        <p:nvPicPr>
          <p:cNvPr id="6" name="صورة 5">
            <a:hlinkClick r:id="" action="ppaction://hlinkshowjump?jump=nextslide"/>
          </p:cNvPr>
          <p:cNvPicPr>
            <a:picLocks noChangeAspect="1"/>
          </p:cNvPicPr>
          <p:nvPr userDrawn="1"/>
        </p:nvPicPr>
        <p:blipFill>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rot="16200000" flipH="1" flipV="1">
            <a:off x="2203246" y="5809106"/>
            <a:ext cx="1011187" cy="953342"/>
          </a:xfrm>
          <a:prstGeom prst="rect">
            <a:avLst/>
          </a:prstGeom>
        </p:spPr>
      </p:pic>
      <p:pic>
        <p:nvPicPr>
          <p:cNvPr id="7" name="صورة 6">
            <a:hlinkClick r:id="" action="ppaction://hlinkshowjump?jump=endshow"/>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69655" y="5860616"/>
            <a:ext cx="909360" cy="964536"/>
          </a:xfrm>
          <a:prstGeom prst="rect">
            <a:avLst/>
          </a:prstGeom>
        </p:spPr>
      </p:pic>
    </p:spTree>
    <p:extLst>
      <p:ext uri="{BB962C8B-B14F-4D97-AF65-F5344CB8AC3E}">
        <p14:creationId xmlns:p14="http://schemas.microsoft.com/office/powerpoint/2010/main" val="383248168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a:prstGeom prst="rect">
            <a:avLst/>
          </a:prstGeo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a:prstGeom prst="rect">
            <a:avLst/>
          </a:prstGeo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SA" noProof="0" dirty="0"/>
          </a:p>
        </p:txBody>
      </p:sp>
      <p:sp>
        <p:nvSpPr>
          <p:cNvPr id="4" name="عنصر نائب للنص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284A0645-C33C-46B5-A5FF-C96F596693AA}" type="datetimeFigureOut">
              <a:rPr lang="ar-SA"/>
              <a:pPr>
                <a:defRPr/>
              </a:pPr>
              <a:t>07/08/1437</a:t>
            </a:fld>
            <a:endParaRPr lang="ar-SA" dirty="0"/>
          </a:p>
        </p:txBody>
      </p:sp>
      <p:sp>
        <p:nvSpPr>
          <p:cNvPr id="6"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7"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9CB43482-4144-4D6F-9974-BB1AF22B959B}" type="slidenum">
              <a:rPr lang="ar-SA"/>
              <a:pPr>
                <a:defRPr/>
              </a:pPr>
              <a:t>‹#›</a:t>
            </a:fld>
            <a:endParaRPr lang="ar-SA" dirty="0"/>
          </a:p>
        </p:txBody>
      </p:sp>
    </p:spTree>
    <p:extLst>
      <p:ext uri="{BB962C8B-B14F-4D97-AF65-F5344CB8AC3E}">
        <p14:creationId xmlns:p14="http://schemas.microsoft.com/office/powerpoint/2010/main" val="415672473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image" Target="../media/image7.pn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4" name="تمرير أفقي 3"/>
          <p:cNvSpPr/>
          <p:nvPr userDrawn="1"/>
        </p:nvSpPr>
        <p:spPr>
          <a:xfrm>
            <a:off x="1907704" y="0"/>
            <a:ext cx="6336704" cy="1268760"/>
          </a:xfrm>
          <a:prstGeom prst="horizontalScroll">
            <a:avLst/>
          </a:prstGeom>
        </p:spPr>
        <p:style>
          <a:lnRef idx="1">
            <a:schemeClr val="accent4"/>
          </a:lnRef>
          <a:fillRef idx="2">
            <a:schemeClr val="accent4"/>
          </a:fillRef>
          <a:effectRef idx="1">
            <a:schemeClr val="accent4"/>
          </a:effectRef>
          <a:fontRef idx="minor">
            <a:schemeClr val="dk1"/>
          </a:fontRef>
        </p:style>
        <p:txBody>
          <a:bodyPr rtlCol="1" anchor="ctr"/>
          <a:lstStyle/>
          <a:p>
            <a:pPr algn="ctr"/>
            <a:endParaRPr lang="ar-SA" dirty="0"/>
          </a:p>
        </p:txBody>
      </p:sp>
      <p:pic>
        <p:nvPicPr>
          <p:cNvPr id="10" name="صورة 9">
            <a:hlinkClick r:id="" action="ppaction://hlinkshowjump?jump=nextslide"/>
          </p:cNvPr>
          <p:cNvPicPr>
            <a:picLocks noChangeAspect="1"/>
          </p:cNvPicPr>
          <p:nvPr userDrawn="1"/>
        </p:nvPicPr>
        <p:blipFill>
          <a:blip r:embed="rId15" cstate="print">
            <a:extLst>
              <a:ext uri="{BEBA8EAE-BF5A-486C-A8C5-ECC9F3942E4B}">
                <a14:imgProps xmlns:a14="http://schemas.microsoft.com/office/drawing/2010/main">
                  <a14:imgLayer r:embed="rId16">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rot="16200000" flipH="1" flipV="1">
            <a:off x="2203246" y="5809106"/>
            <a:ext cx="1011187" cy="953342"/>
          </a:xfrm>
          <a:prstGeom prst="rect">
            <a:avLst/>
          </a:prstGeom>
        </p:spPr>
      </p:pic>
      <p:pic>
        <p:nvPicPr>
          <p:cNvPr id="11" name="صورة 10">
            <a:hlinkClick r:id="" action="ppaction://hlinkshowjump?jump=endshow"/>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69655" y="5860616"/>
            <a:ext cx="909360" cy="96453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rtl="0" fontAlgn="auto">
              <a:spcBef>
                <a:spcPts val="0"/>
              </a:spcBef>
              <a:spcAft>
                <a:spcPts val="0"/>
              </a:spcAft>
            </a:pPr>
            <a:fld id="{B61BEF0D-F0BB-DE4B-95CE-6DB70DBA9567}" type="datetimeFigureOut">
              <a:rPr lang="en-US" smtClean="0">
                <a:solidFill>
                  <a:prstClr val="black"/>
                </a:solidFill>
              </a:rPr>
              <a:pPr defTabSz="457200" rtl="0" fontAlgn="auto">
                <a:spcBef>
                  <a:spcPts val="0"/>
                </a:spcBef>
                <a:spcAft>
                  <a:spcPts val="0"/>
                </a:spcAft>
              </a:pPr>
              <a:t>5/14/2016</a:t>
            </a:fld>
            <a:endParaRPr lang="en-US" dirty="0">
              <a:solidFill>
                <a:prstClr val="black"/>
              </a:solidFill>
            </a:endParaRPr>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457200" rtl="0" fontAlgn="auto">
              <a:spcBef>
                <a:spcPts val="0"/>
              </a:spcBef>
              <a:spcAft>
                <a:spcPts val="0"/>
              </a:spcAft>
            </a:pPr>
            <a:endParaRPr lang="en-US" dirty="0">
              <a:solidFill>
                <a:prstClr val="black"/>
              </a:solidFill>
            </a:endParaRPr>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rtl="0" fontAlgn="auto">
              <a:spcBef>
                <a:spcPts val="0"/>
              </a:spcBef>
              <a:spcAft>
                <a:spcPts val="0"/>
              </a:spcAft>
            </a:pPr>
            <a:fld id="{D57F1E4F-1CFF-5643-939E-217C01CDF565}" type="slidenum">
              <a:rPr lang="en-US" smtClean="0">
                <a:solidFill>
                  <a:prstClr val="black"/>
                </a:solidFill>
              </a:rPr>
              <a:pPr defTabSz="457200" rtl="0" fontAlgn="auto">
                <a:spcBef>
                  <a:spcPts val="0"/>
                </a:spcBef>
                <a:spcAft>
                  <a:spcPts val="0"/>
                </a:spcAft>
              </a:pPr>
              <a:t>‹#›</a:t>
            </a:fld>
            <a:endParaRPr lang="en-US" dirty="0">
              <a:solidFill>
                <a:prstClr val="black"/>
              </a:solidFill>
            </a:endParaRPr>
          </a:p>
        </p:txBody>
      </p:sp>
    </p:spTree>
    <p:extLst>
      <p:ext uri="{BB962C8B-B14F-4D97-AF65-F5344CB8AC3E}">
        <p14:creationId xmlns:p14="http://schemas.microsoft.com/office/powerpoint/2010/main" val="21629153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17.tmp"/><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image" Target="../media/image19.tmp"/><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image" Target="../media/image24.tmp"/><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ar-EG" b="1" dirty="0" smtClean="0">
                <a:solidFill>
                  <a:schemeClr val="accent4">
                    <a:lumMod val="50000"/>
                  </a:schemeClr>
                </a:solidFill>
              </a:rPr>
              <a:t>مراجعة </a:t>
            </a:r>
            <a:r>
              <a:rPr lang="ar-EG" b="1" dirty="0" smtClean="0">
                <a:solidFill>
                  <a:schemeClr val="accent4">
                    <a:lumMod val="50000"/>
                  </a:schemeClr>
                </a:solidFill>
              </a:rPr>
              <a:t>الفصل السادس</a:t>
            </a:r>
            <a:endParaRPr lang="en-US" b="1" dirty="0">
              <a:solidFill>
                <a:schemeClr val="accent4">
                  <a:lumMod val="50000"/>
                </a:schemeClr>
              </a:solidFill>
            </a:endParaRPr>
          </a:p>
        </p:txBody>
      </p:sp>
      <p:sp>
        <p:nvSpPr>
          <p:cNvPr id="3" name="Subtitle 2"/>
          <p:cNvSpPr>
            <a:spLocks noGrp="1"/>
          </p:cNvSpPr>
          <p:nvPr>
            <p:ph type="subTitle" idx="1"/>
          </p:nvPr>
        </p:nvSpPr>
        <p:spPr/>
        <p:txBody>
          <a:bodyPr/>
          <a:lstStyle/>
          <a:p>
            <a:endParaRPr lang="ar-EG" dirty="0" smtClean="0"/>
          </a:p>
          <a:p>
            <a:r>
              <a:rPr lang="ar-EG" b="1" dirty="0" smtClean="0">
                <a:solidFill>
                  <a:schemeClr val="accent5">
                    <a:lumMod val="50000"/>
                  </a:schemeClr>
                </a:solidFill>
              </a:rPr>
              <a:t>التفاعلات الكيميائية</a:t>
            </a:r>
            <a:endParaRPr lang="en-US" b="1" dirty="0">
              <a:solidFill>
                <a:schemeClr val="accent5">
                  <a:lumMod val="50000"/>
                </a:schemeClr>
              </a:solidFill>
            </a:endParaRPr>
          </a:p>
        </p:txBody>
      </p:sp>
      <p:sp>
        <p:nvSpPr>
          <p:cNvPr id="4" name="Oval 3"/>
          <p:cNvSpPr/>
          <p:nvPr/>
        </p:nvSpPr>
        <p:spPr>
          <a:xfrm>
            <a:off x="2438400" y="16926"/>
            <a:ext cx="4267200" cy="1752600"/>
          </a:xfrm>
          <a:prstGeom prst="ellipse">
            <a:avLst/>
          </a:prstGeom>
          <a:solidFill>
            <a:srgbClr val="052F61"/>
          </a:solidFill>
          <a:ln w="12700" cap="rnd" cmpd="sng" algn="ctr">
            <a:solidFill>
              <a:srgbClr val="052F61">
                <a:shade val="50000"/>
                <a:hueMod val="94000"/>
              </a:srgbClr>
            </a:solidFill>
            <a:prstDash val="solid"/>
          </a:ln>
          <a:effectLst/>
        </p:spPr>
        <p:txBody>
          <a:bodyPr rtlCol="0" anchor="ctr">
            <a:prstTxWarp prst="textStop">
              <a:avLst/>
            </a:prstTxWarp>
          </a:bodyPr>
          <a:lstStyle/>
          <a:p>
            <a:pPr algn="ctr">
              <a:defRPr/>
            </a:pPr>
            <a:r>
              <a:rPr lang="ar-EG" kern="0" dirty="0" smtClean="0">
                <a:solidFill>
                  <a:prstClr val="white"/>
                </a:solidFill>
                <a:latin typeface="Century Gothic" panose="020B0502020202020204"/>
                <a:cs typeface="Tahoma" panose="020B0604030504040204" pitchFamily="34" charset="0"/>
              </a:rPr>
              <a:t>نور</a:t>
            </a:r>
            <a:endParaRPr lang="en-US" kern="0" dirty="0" smtClean="0">
              <a:solidFill>
                <a:prstClr val="white"/>
              </a:solidFill>
              <a:latin typeface="Century Gothic" panose="020B0502020202020204"/>
            </a:endParaRPr>
          </a:p>
        </p:txBody>
      </p:sp>
      <p:sp>
        <p:nvSpPr>
          <p:cNvPr id="5" name="Oval 4"/>
          <p:cNvSpPr/>
          <p:nvPr/>
        </p:nvSpPr>
        <p:spPr>
          <a:xfrm>
            <a:off x="2438400" y="5069111"/>
            <a:ext cx="4267200" cy="1752600"/>
          </a:xfrm>
          <a:prstGeom prst="ellipse">
            <a:avLst/>
          </a:prstGeom>
          <a:solidFill>
            <a:srgbClr val="052F61"/>
          </a:solidFill>
          <a:ln w="12700" cap="rnd" cmpd="sng" algn="ctr">
            <a:solidFill>
              <a:srgbClr val="052F61">
                <a:shade val="50000"/>
                <a:hueMod val="94000"/>
              </a:srgbClr>
            </a:solidFill>
            <a:prstDash val="solid"/>
          </a:ln>
          <a:effectLst/>
        </p:spPr>
        <p:txBody>
          <a:bodyPr rtlCol="0" anchor="ctr">
            <a:prstTxWarp prst="textStop">
              <a:avLst/>
            </a:prstTxWarp>
          </a:bodyPr>
          <a:lstStyle/>
          <a:p>
            <a:pPr algn="ctr">
              <a:defRPr/>
            </a:pPr>
            <a:r>
              <a:rPr lang="ar-EG" kern="0" dirty="0" smtClean="0">
                <a:solidFill>
                  <a:prstClr val="white"/>
                </a:solidFill>
                <a:latin typeface="Century Gothic" panose="020B0502020202020204"/>
                <a:cs typeface="Tahoma" panose="020B0604030504040204" pitchFamily="34" charset="0"/>
              </a:rPr>
              <a:t>المعلم</a:t>
            </a:r>
            <a:endParaRPr lang="en-US" kern="0" dirty="0" smtClean="0">
              <a:solidFill>
                <a:prstClr val="white"/>
              </a:solidFill>
              <a:latin typeface="Century Gothic" panose="020B0502020202020204"/>
            </a:endParaRPr>
          </a:p>
        </p:txBody>
      </p:sp>
    </p:spTree>
    <p:extLst>
      <p:ext uri="{BB962C8B-B14F-4D97-AF65-F5344CB8AC3E}">
        <p14:creationId xmlns:p14="http://schemas.microsoft.com/office/powerpoint/2010/main" val="119462600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invX="1"/>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746266" y="1129864"/>
            <a:ext cx="7651468"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قارن بين كل زوجين من المصطلحات التالية :</a:t>
            </a:r>
            <a:endParaRPr lang="ar-SA" sz="4000" dirty="0">
              <a:solidFill>
                <a:srgbClr val="FF0000"/>
              </a:solidFill>
            </a:endParaRPr>
          </a:p>
        </p:txBody>
      </p:sp>
      <p:sp>
        <p:nvSpPr>
          <p:cNvPr id="7" name="مستطيل 6"/>
          <p:cNvSpPr>
            <a:spLocks noChangeArrowheads="1"/>
          </p:cNvSpPr>
          <p:nvPr/>
        </p:nvSpPr>
        <p:spPr bwMode="auto">
          <a:xfrm>
            <a:off x="1565663" y="2420888"/>
            <a:ext cx="7344816" cy="584775"/>
          </a:xfrm>
          <a:prstGeom prst="rect">
            <a:avLst/>
          </a:prstGeom>
          <a:noFill/>
          <a:ln>
            <a:noFill/>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006600"/>
                </a:solidFill>
              </a:rPr>
              <a:t>9- سرعة التفاعل - الإنزيمات.</a:t>
            </a:r>
            <a:endParaRPr lang="ar-SA" sz="3200" dirty="0">
              <a:solidFill>
                <a:srgbClr val="006600"/>
              </a:solidFill>
            </a:endParaRPr>
          </a:p>
        </p:txBody>
      </p:sp>
      <p:sp>
        <p:nvSpPr>
          <p:cNvPr id="11" name="مستطيل 10"/>
          <p:cNvSpPr>
            <a:spLocks noChangeArrowheads="1"/>
          </p:cNvSpPr>
          <p:nvPr/>
        </p:nvSpPr>
        <p:spPr bwMode="auto">
          <a:xfrm>
            <a:off x="1601084" y="3861048"/>
            <a:ext cx="5982540" cy="2062103"/>
          </a:xfrm>
          <a:prstGeom prst="rect">
            <a:avLst/>
          </a:prstGeom>
          <a:noFill/>
          <a:ln>
            <a:noFill/>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7030A0"/>
                </a:solidFill>
              </a:rPr>
              <a:t>ج 9 –</a:t>
            </a:r>
          </a:p>
          <a:p>
            <a:pPr algn="justLow"/>
            <a:r>
              <a:rPr lang="ar-SA" sz="3200" dirty="0">
                <a:solidFill>
                  <a:srgbClr val="7030A0"/>
                </a:solidFill>
              </a:rPr>
              <a:t>معدل سرعة التفاعل هو مقياس لمدى سرعة التفاعل الكيميائي , أما الإنزيم فهو بروتينات تسرع عملية التفاعل داخل الخلايا.</a:t>
            </a:r>
          </a:p>
        </p:txBody>
      </p:sp>
      <p:sp>
        <p:nvSpPr>
          <p:cNvPr id="5" name="Flowchart: Off-page Connector 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200</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Back or Previous 7">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9" name="Action Button: Home 8">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626794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11"/>
                                        </p:tgtEl>
                                        <p:attrNameLst>
                                          <p:attrName>style.visibility</p:attrName>
                                        </p:attrNameLst>
                                      </p:cBhvr>
                                      <p:to>
                                        <p:strVal val="visible"/>
                                      </p:to>
                                    </p:set>
                                    <p:anim to="" calcmode="lin" valueType="num">
                                      <p:cBhvr>
                                        <p:cTn id="17"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225732"/>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اختر الاجابة الصحيحة فيما يلي :</a:t>
            </a:r>
            <a:endParaRPr lang="ar-SA" sz="4000" dirty="0">
              <a:solidFill>
                <a:srgbClr val="FF0000"/>
              </a:solidFill>
            </a:endParaRPr>
          </a:p>
        </p:txBody>
      </p:sp>
      <p:sp>
        <p:nvSpPr>
          <p:cNvPr id="3" name="مستطيل 2"/>
          <p:cNvSpPr>
            <a:spLocks noChangeArrowheads="1"/>
          </p:cNvSpPr>
          <p:nvPr/>
        </p:nvSpPr>
        <p:spPr bwMode="auto">
          <a:xfrm>
            <a:off x="1878971" y="4077072"/>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جـ10 – </a:t>
            </a:r>
            <a:endParaRPr lang="ar-SA" sz="4800" dirty="0">
              <a:solidFill>
                <a:srgbClr val="7030A0"/>
              </a:solidFill>
            </a:endParaRPr>
          </a:p>
        </p:txBody>
      </p:sp>
      <p:sp>
        <p:nvSpPr>
          <p:cNvPr id="8" name="مستطيل 7"/>
          <p:cNvSpPr/>
          <p:nvPr/>
        </p:nvSpPr>
        <p:spPr>
          <a:xfrm>
            <a:off x="1731793" y="2451666"/>
            <a:ext cx="7013798" cy="132343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10- </a:t>
            </a:r>
            <a:r>
              <a:rPr lang="ar-SA" sz="3600" b="1" spc="50" dirty="0" smtClean="0">
                <a:ln w="11430"/>
                <a:solidFill>
                  <a:srgbClr val="9900CC"/>
                </a:solidFill>
                <a:latin typeface="Calibri"/>
                <a:cs typeface="Arial"/>
              </a:rPr>
              <a:t>لإبطاء سرعة التفاعل الكيميائي يجب إضافة : </a:t>
            </a:r>
            <a:r>
              <a:rPr lang="ar-SA" sz="4000" b="1" spc="50" dirty="0" smtClean="0">
                <a:ln w="11430"/>
                <a:solidFill>
                  <a:srgbClr val="9900CC"/>
                </a:solidFill>
                <a:latin typeface="Calibri"/>
                <a:cs typeface="Arial"/>
              </a:rPr>
              <a:t>؟</a:t>
            </a:r>
            <a:endParaRPr lang="ar-SA" sz="4000" b="1" spc="50" dirty="0">
              <a:ln w="11430"/>
              <a:solidFill>
                <a:srgbClr val="9900CC"/>
              </a:solidFill>
              <a:latin typeface="Calibri"/>
              <a:cs typeface="Arial"/>
            </a:endParaRPr>
          </a:p>
        </p:txBody>
      </p:sp>
      <p:sp>
        <p:nvSpPr>
          <p:cNvPr id="9" name="مستطيل 8"/>
          <p:cNvSpPr/>
          <p:nvPr/>
        </p:nvSpPr>
        <p:spPr>
          <a:xfrm>
            <a:off x="3505511" y="5210036"/>
            <a:ext cx="2132978"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عامل مثبط</a:t>
            </a:r>
            <a:endParaRPr lang="ar-EG" sz="3600" b="1" spc="50" dirty="0">
              <a:ln w="11430"/>
              <a:solidFill>
                <a:srgbClr val="006600"/>
              </a:solidFill>
              <a:latin typeface="Calibri"/>
              <a:cs typeface="Arial"/>
            </a:endParaRPr>
          </a:p>
        </p:txBody>
      </p:sp>
      <p:sp>
        <p:nvSpPr>
          <p:cNvPr id="6" name="Flowchart: Off-page Connector 5"/>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200</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936560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431862"/>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اختر الاجابة الصحيحة فيما يلي :</a:t>
            </a:r>
            <a:endParaRPr lang="ar-SA" sz="4000" dirty="0">
              <a:solidFill>
                <a:srgbClr val="FF0000"/>
              </a:solidFill>
            </a:endParaRPr>
          </a:p>
        </p:txBody>
      </p:sp>
      <p:sp>
        <p:nvSpPr>
          <p:cNvPr id="3" name="مستطيل 2"/>
          <p:cNvSpPr>
            <a:spLocks noChangeArrowheads="1"/>
          </p:cNvSpPr>
          <p:nvPr/>
        </p:nvSpPr>
        <p:spPr bwMode="auto">
          <a:xfrm>
            <a:off x="1941016" y="4038091"/>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جـ11 – </a:t>
            </a:r>
            <a:endParaRPr lang="ar-SA" sz="4800" dirty="0">
              <a:solidFill>
                <a:srgbClr val="7030A0"/>
              </a:solidFill>
            </a:endParaRPr>
          </a:p>
        </p:txBody>
      </p:sp>
      <p:sp>
        <p:nvSpPr>
          <p:cNvPr id="8" name="مستطيل 7"/>
          <p:cNvSpPr/>
          <p:nvPr/>
        </p:nvSpPr>
        <p:spPr>
          <a:xfrm>
            <a:off x="1950689" y="2859466"/>
            <a:ext cx="7013798" cy="707886"/>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11- أي مما يلي يعد تغيرا كيميائيا ؟</a:t>
            </a:r>
            <a:endParaRPr lang="ar-SA" sz="4000" b="1" spc="50" dirty="0">
              <a:ln w="11430"/>
              <a:solidFill>
                <a:srgbClr val="9900CC"/>
              </a:solidFill>
              <a:latin typeface="Calibri"/>
              <a:cs typeface="Arial"/>
            </a:endParaRPr>
          </a:p>
        </p:txBody>
      </p:sp>
      <p:sp>
        <p:nvSpPr>
          <p:cNvPr id="9" name="مستطيل 8"/>
          <p:cNvSpPr/>
          <p:nvPr/>
        </p:nvSpPr>
        <p:spPr>
          <a:xfrm>
            <a:off x="3478249" y="4847384"/>
            <a:ext cx="2187502" cy="120032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تكون راسب من الصابون</a:t>
            </a:r>
            <a:endParaRPr lang="ar-EG" sz="3600" b="1" spc="50" dirty="0">
              <a:ln w="11430"/>
              <a:solidFill>
                <a:srgbClr val="006600"/>
              </a:solidFill>
              <a:latin typeface="Calibri"/>
              <a:cs typeface="Arial"/>
            </a:endParaRPr>
          </a:p>
        </p:txBody>
      </p:sp>
      <p:sp>
        <p:nvSpPr>
          <p:cNvPr id="6" name="Flowchart: Off-page Connector 5"/>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200</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962224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140824"/>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اختر الاجابة الصحيحة فيما يلي :</a:t>
            </a:r>
            <a:endParaRPr lang="ar-SA" sz="4000" dirty="0">
              <a:solidFill>
                <a:srgbClr val="FF0000"/>
              </a:solidFill>
            </a:endParaRPr>
          </a:p>
        </p:txBody>
      </p:sp>
      <p:sp>
        <p:nvSpPr>
          <p:cNvPr id="3" name="مستطيل 2"/>
          <p:cNvSpPr>
            <a:spLocks noChangeArrowheads="1"/>
          </p:cNvSpPr>
          <p:nvPr/>
        </p:nvSpPr>
        <p:spPr bwMode="auto">
          <a:xfrm>
            <a:off x="1990460" y="3532480"/>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جـ12 – </a:t>
            </a:r>
            <a:endParaRPr lang="ar-SA" sz="4800" dirty="0">
              <a:solidFill>
                <a:srgbClr val="7030A0"/>
              </a:solidFill>
            </a:endParaRPr>
          </a:p>
        </p:txBody>
      </p:sp>
      <p:sp>
        <p:nvSpPr>
          <p:cNvPr id="8" name="مستطيل 7"/>
          <p:cNvSpPr/>
          <p:nvPr/>
        </p:nvSpPr>
        <p:spPr>
          <a:xfrm>
            <a:off x="1731793" y="2237383"/>
            <a:ext cx="7013798" cy="132343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12- أي مما يلي قد يبطئ سرعة التفاعل الكيميائي  ؟</a:t>
            </a:r>
            <a:endParaRPr lang="ar-SA" sz="4000" b="1" spc="50" dirty="0">
              <a:ln w="11430"/>
              <a:solidFill>
                <a:srgbClr val="9900CC"/>
              </a:solidFill>
              <a:latin typeface="Calibri"/>
              <a:cs typeface="Arial"/>
            </a:endParaRPr>
          </a:p>
        </p:txBody>
      </p:sp>
      <p:sp>
        <p:nvSpPr>
          <p:cNvPr id="9" name="مستطيل 8"/>
          <p:cNvSpPr/>
          <p:nvPr/>
        </p:nvSpPr>
        <p:spPr>
          <a:xfrm>
            <a:off x="3119454" y="4854088"/>
            <a:ext cx="2905092" cy="120032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تقليل تركيز المواد المتفاعلة</a:t>
            </a:r>
            <a:endParaRPr lang="ar-EG" sz="3600" b="1" spc="50" dirty="0">
              <a:ln w="11430"/>
              <a:solidFill>
                <a:srgbClr val="006600"/>
              </a:solidFill>
              <a:latin typeface="Calibri"/>
              <a:cs typeface="Arial"/>
            </a:endParaRPr>
          </a:p>
        </p:txBody>
      </p:sp>
      <p:sp>
        <p:nvSpPr>
          <p:cNvPr id="6" name="Flowchart: Off-page Connector 5"/>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200</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925274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140824"/>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اختر الاجابة الصحيحة فيما يلي :</a:t>
            </a:r>
            <a:endParaRPr lang="ar-SA" sz="4000" dirty="0">
              <a:solidFill>
                <a:srgbClr val="FF0000"/>
              </a:solidFill>
            </a:endParaRPr>
          </a:p>
        </p:txBody>
      </p:sp>
      <p:sp>
        <p:nvSpPr>
          <p:cNvPr id="3" name="مستطيل 2"/>
          <p:cNvSpPr>
            <a:spLocks noChangeArrowheads="1"/>
          </p:cNvSpPr>
          <p:nvPr/>
        </p:nvSpPr>
        <p:spPr bwMode="auto">
          <a:xfrm>
            <a:off x="1990460" y="3532480"/>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جـ13 – </a:t>
            </a:r>
            <a:endParaRPr lang="ar-SA" sz="4800" dirty="0">
              <a:solidFill>
                <a:srgbClr val="7030A0"/>
              </a:solidFill>
            </a:endParaRPr>
          </a:p>
        </p:txBody>
      </p:sp>
      <p:sp>
        <p:nvSpPr>
          <p:cNvPr id="8" name="مستطيل 7"/>
          <p:cNvSpPr/>
          <p:nvPr/>
        </p:nvSpPr>
        <p:spPr>
          <a:xfrm>
            <a:off x="1731793" y="2237383"/>
            <a:ext cx="7013798" cy="707886"/>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13- أي مما يلي يصف العامل المحفز ؟</a:t>
            </a:r>
            <a:endParaRPr lang="ar-SA" sz="4000" b="1" spc="50" dirty="0">
              <a:ln w="11430"/>
              <a:solidFill>
                <a:srgbClr val="9900CC"/>
              </a:solidFill>
              <a:latin typeface="Calibri"/>
              <a:cs typeface="Arial"/>
            </a:endParaRPr>
          </a:p>
        </p:txBody>
      </p:sp>
      <p:sp>
        <p:nvSpPr>
          <p:cNvPr id="9" name="مستطيل 8"/>
          <p:cNvSpPr/>
          <p:nvPr/>
        </p:nvSpPr>
        <p:spPr>
          <a:xfrm>
            <a:off x="3119454" y="4947240"/>
            <a:ext cx="2905092" cy="120032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يسرع التفاعل الكيميائي </a:t>
            </a:r>
            <a:endParaRPr lang="ar-EG" sz="3600" b="1" spc="50" dirty="0">
              <a:ln w="11430"/>
              <a:solidFill>
                <a:srgbClr val="006600"/>
              </a:solidFill>
              <a:latin typeface="Calibri"/>
              <a:cs typeface="Arial"/>
            </a:endParaRPr>
          </a:p>
        </p:txBody>
      </p:sp>
      <p:sp>
        <p:nvSpPr>
          <p:cNvPr id="6" name="Flowchart: Off-page Connector 5"/>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200</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338373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999403"/>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اختر الاجابة الصحيحة فيما يلي :</a:t>
            </a:r>
            <a:endParaRPr lang="ar-SA" sz="4000" dirty="0">
              <a:solidFill>
                <a:srgbClr val="FF0000"/>
              </a:solidFill>
            </a:endParaRPr>
          </a:p>
        </p:txBody>
      </p:sp>
      <p:sp>
        <p:nvSpPr>
          <p:cNvPr id="3" name="مستطيل 2"/>
          <p:cNvSpPr>
            <a:spLocks noChangeArrowheads="1"/>
          </p:cNvSpPr>
          <p:nvPr/>
        </p:nvSpPr>
        <p:spPr bwMode="auto">
          <a:xfrm>
            <a:off x="1914814" y="3946949"/>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جـ14 – </a:t>
            </a:r>
            <a:endParaRPr lang="ar-SA" sz="4800" dirty="0">
              <a:solidFill>
                <a:srgbClr val="7030A0"/>
              </a:solidFill>
            </a:endParaRPr>
          </a:p>
        </p:txBody>
      </p:sp>
      <p:sp>
        <p:nvSpPr>
          <p:cNvPr id="8" name="مستطيل 7"/>
          <p:cNvSpPr/>
          <p:nvPr/>
        </p:nvSpPr>
        <p:spPr>
          <a:xfrm>
            <a:off x="1892957" y="2420888"/>
            <a:ext cx="7013798" cy="132343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14- أي مما يلي لا يعد دليلا على حدوث تفاعل كيميائي ؟</a:t>
            </a:r>
            <a:endParaRPr lang="ar-SA" sz="4000" b="1" spc="50" dirty="0">
              <a:ln w="11430"/>
              <a:solidFill>
                <a:srgbClr val="9900CC"/>
              </a:solidFill>
              <a:latin typeface="Calibri"/>
              <a:cs typeface="Arial"/>
            </a:endParaRPr>
          </a:p>
        </p:txBody>
      </p:sp>
      <p:sp>
        <p:nvSpPr>
          <p:cNvPr id="9" name="مستطيل 8"/>
          <p:cNvSpPr/>
          <p:nvPr/>
        </p:nvSpPr>
        <p:spPr>
          <a:xfrm>
            <a:off x="3115714" y="4779435"/>
            <a:ext cx="2912571" cy="120032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تكاثف بخار الماء على زجاج النافذة</a:t>
            </a:r>
            <a:endParaRPr lang="ar-EG" sz="3600" b="1" spc="50" dirty="0">
              <a:ln w="11430"/>
              <a:solidFill>
                <a:srgbClr val="006600"/>
              </a:solidFill>
              <a:latin typeface="Calibri"/>
              <a:cs typeface="Arial"/>
            </a:endParaRPr>
          </a:p>
        </p:txBody>
      </p:sp>
      <p:sp>
        <p:nvSpPr>
          <p:cNvPr id="6" name="Flowchart: Off-page Connector 5"/>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200</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701054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158361"/>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اختر الاجابة الصحيحة فيما يلي :</a:t>
            </a:r>
            <a:endParaRPr lang="ar-SA" sz="4000" dirty="0">
              <a:solidFill>
                <a:srgbClr val="FF0000"/>
              </a:solidFill>
            </a:endParaRPr>
          </a:p>
        </p:txBody>
      </p:sp>
      <p:sp>
        <p:nvSpPr>
          <p:cNvPr id="3" name="مستطيل 2"/>
          <p:cNvSpPr>
            <a:spLocks noChangeArrowheads="1"/>
          </p:cNvSpPr>
          <p:nvPr/>
        </p:nvSpPr>
        <p:spPr bwMode="auto">
          <a:xfrm>
            <a:off x="1952971" y="3534107"/>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جـ15 – </a:t>
            </a:r>
            <a:endParaRPr lang="ar-SA" sz="4800" dirty="0">
              <a:solidFill>
                <a:srgbClr val="7030A0"/>
              </a:solidFill>
            </a:endParaRPr>
          </a:p>
        </p:txBody>
      </p:sp>
      <p:sp>
        <p:nvSpPr>
          <p:cNvPr id="8" name="مستطيل 7"/>
          <p:cNvSpPr/>
          <p:nvPr/>
        </p:nvSpPr>
        <p:spPr>
          <a:xfrm>
            <a:off x="1897302" y="2219821"/>
            <a:ext cx="7013798" cy="132343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15- أي الجمل التالية لا تعبر عن قانون حفظ الكتلة ؟</a:t>
            </a:r>
            <a:endParaRPr lang="ar-SA" sz="4000" b="1" spc="50" dirty="0">
              <a:ln w="11430"/>
              <a:solidFill>
                <a:srgbClr val="9900CC"/>
              </a:solidFill>
              <a:latin typeface="Calibri"/>
              <a:cs typeface="Arial"/>
            </a:endParaRPr>
          </a:p>
        </p:txBody>
      </p:sp>
      <p:sp>
        <p:nvSpPr>
          <p:cNvPr id="9" name="مستطيل 8"/>
          <p:cNvSpPr/>
          <p:nvPr/>
        </p:nvSpPr>
        <p:spPr>
          <a:xfrm>
            <a:off x="2820867" y="4365104"/>
            <a:ext cx="3502266" cy="1754326"/>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ينتج عن التفاعل أنواع جديدة من الذرات</a:t>
            </a:r>
            <a:endParaRPr lang="ar-EG" sz="3600" b="1" spc="50" dirty="0">
              <a:ln w="11430"/>
              <a:solidFill>
                <a:srgbClr val="006600"/>
              </a:solidFill>
              <a:latin typeface="Calibri"/>
              <a:cs typeface="Arial"/>
            </a:endParaRPr>
          </a:p>
        </p:txBody>
      </p:sp>
      <p:sp>
        <p:nvSpPr>
          <p:cNvPr id="6" name="Flowchart: Off-page Connector 5"/>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200</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300754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مستطيل 2"/>
          <p:cNvSpPr>
            <a:spLocks noChangeArrowheads="1"/>
          </p:cNvSpPr>
          <p:nvPr/>
        </p:nvSpPr>
        <p:spPr bwMode="auto">
          <a:xfrm>
            <a:off x="1841974" y="3717032"/>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جـ16 – </a:t>
            </a:r>
            <a:endParaRPr lang="ar-SA" sz="4800" dirty="0">
              <a:solidFill>
                <a:srgbClr val="7030A0"/>
              </a:solidFill>
            </a:endParaRPr>
          </a:p>
        </p:txBody>
      </p:sp>
      <p:sp>
        <p:nvSpPr>
          <p:cNvPr id="8" name="مستطيل 7"/>
          <p:cNvSpPr/>
          <p:nvPr/>
        </p:nvSpPr>
        <p:spPr>
          <a:xfrm>
            <a:off x="746266" y="1238207"/>
            <a:ext cx="7651468" cy="120032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9900CC"/>
                </a:solidFill>
                <a:latin typeface="+mn-lt"/>
                <a:cs typeface="+mn-cs"/>
              </a:rPr>
              <a:t>16 – المعادلة الكيميائية الموزونة يجب ان تحوي أعدادا متساوية في كلا الطرفين من ......؟</a:t>
            </a:r>
            <a:endParaRPr lang="ar-SA" sz="3600" b="1" spc="50" dirty="0">
              <a:ln w="11430"/>
              <a:solidFill>
                <a:srgbClr val="9900CC"/>
              </a:solidFill>
              <a:latin typeface="+mn-lt"/>
              <a:cs typeface="+mn-cs"/>
            </a:endParaRPr>
          </a:p>
        </p:txBody>
      </p:sp>
      <p:sp>
        <p:nvSpPr>
          <p:cNvPr id="9" name="مستطيل 8"/>
          <p:cNvSpPr/>
          <p:nvPr/>
        </p:nvSpPr>
        <p:spPr>
          <a:xfrm>
            <a:off x="3816984" y="4797152"/>
            <a:ext cx="1510032"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mn-lt"/>
                <a:cs typeface="+mn-cs"/>
              </a:rPr>
              <a:t>الذرات</a:t>
            </a:r>
            <a:endParaRPr lang="ar-SA" sz="3600" b="1" spc="50" dirty="0">
              <a:ln w="11430"/>
              <a:solidFill>
                <a:srgbClr val="006600"/>
              </a:solidFill>
              <a:latin typeface="+mn-lt"/>
              <a:cs typeface="+mn-cs"/>
            </a:endParaRPr>
          </a:p>
        </p:txBody>
      </p:sp>
      <p:sp>
        <p:nvSpPr>
          <p:cNvPr id="5" name="Flowchart: Off-page Connector 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200</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Home 9">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269916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4)">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4)">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مستطيل 2"/>
          <p:cNvSpPr>
            <a:spLocks noChangeArrowheads="1"/>
          </p:cNvSpPr>
          <p:nvPr/>
        </p:nvSpPr>
        <p:spPr bwMode="auto">
          <a:xfrm>
            <a:off x="2025087" y="3429000"/>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جـ17 – </a:t>
            </a:r>
            <a:endParaRPr lang="ar-SA" sz="4800" dirty="0">
              <a:solidFill>
                <a:srgbClr val="7030A0"/>
              </a:solidFill>
            </a:endParaRPr>
          </a:p>
        </p:txBody>
      </p:sp>
      <p:sp>
        <p:nvSpPr>
          <p:cNvPr id="8" name="مستطيل 7"/>
          <p:cNvSpPr/>
          <p:nvPr/>
        </p:nvSpPr>
        <p:spPr>
          <a:xfrm>
            <a:off x="1065101" y="1196752"/>
            <a:ext cx="7013798" cy="132343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mn-lt"/>
                <a:cs typeface="+mn-cs"/>
              </a:rPr>
              <a:t>17- أي مما يأتي لا يؤثر في سرعة التفاعل ؟</a:t>
            </a:r>
            <a:endParaRPr lang="ar-SA" sz="4000" b="1" spc="50" dirty="0">
              <a:ln w="11430"/>
              <a:solidFill>
                <a:srgbClr val="9900CC"/>
              </a:solidFill>
              <a:latin typeface="+mn-lt"/>
              <a:cs typeface="+mn-cs"/>
            </a:endParaRPr>
          </a:p>
        </p:txBody>
      </p:sp>
      <p:sp>
        <p:nvSpPr>
          <p:cNvPr id="9" name="مستطيل 8"/>
          <p:cNvSpPr/>
          <p:nvPr/>
        </p:nvSpPr>
        <p:spPr>
          <a:xfrm>
            <a:off x="3203848" y="4365104"/>
            <a:ext cx="2736304"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mn-lt"/>
                <a:cs typeface="+mn-cs"/>
              </a:rPr>
              <a:t>موازنة المعادلة</a:t>
            </a:r>
            <a:endParaRPr lang="ar-SA" sz="3600" b="1" spc="50" dirty="0">
              <a:ln w="11430"/>
              <a:solidFill>
                <a:srgbClr val="006600"/>
              </a:solidFill>
              <a:latin typeface="+mn-lt"/>
              <a:cs typeface="+mn-cs"/>
            </a:endParaRPr>
          </a:p>
        </p:txBody>
      </p:sp>
      <p:sp>
        <p:nvSpPr>
          <p:cNvPr id="5" name="Flowchart: Off-page Connector 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200</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Home 9">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269916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4)">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4)">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127356"/>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18 – يبقى الخيار المخلل صالحا للأكل فترة اطول من الخيار الطازج  . فسر ذلك ؟</a:t>
            </a:r>
            <a:endParaRPr lang="ar-SA" sz="4000" dirty="0">
              <a:solidFill>
                <a:srgbClr val="FF0000"/>
              </a:solidFill>
            </a:endParaRPr>
          </a:p>
        </p:txBody>
      </p:sp>
      <p:sp>
        <p:nvSpPr>
          <p:cNvPr id="3" name="مستطيل 2"/>
          <p:cNvSpPr>
            <a:spLocks noChangeArrowheads="1"/>
          </p:cNvSpPr>
          <p:nvPr/>
        </p:nvSpPr>
        <p:spPr bwMode="auto">
          <a:xfrm>
            <a:off x="1753650" y="2708920"/>
            <a:ext cx="69700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جـ18 – </a:t>
            </a:r>
            <a:endParaRPr lang="ar-SA" sz="4000" dirty="0">
              <a:solidFill>
                <a:srgbClr val="7030A0"/>
              </a:solidFill>
            </a:endParaRPr>
          </a:p>
        </p:txBody>
      </p:sp>
      <p:sp>
        <p:nvSpPr>
          <p:cNvPr id="9" name="مستطيل 8"/>
          <p:cNvSpPr/>
          <p:nvPr/>
        </p:nvSpPr>
        <p:spPr>
          <a:xfrm>
            <a:off x="1332643" y="4653136"/>
            <a:ext cx="6478713" cy="120032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a:ln w="11430"/>
                <a:solidFill>
                  <a:srgbClr val="006600"/>
                </a:solidFill>
                <a:latin typeface="+mn-lt"/>
                <a:cs typeface="+mn-cs"/>
              </a:rPr>
              <a:t>لأن المواد المضافة في عملية التخليل تبطئ من إفساد الغذاء المخلل.</a:t>
            </a:r>
          </a:p>
        </p:txBody>
      </p:sp>
      <p:sp>
        <p:nvSpPr>
          <p:cNvPr id="5" name="Flowchart: Off-page Connector 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201</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659252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4)">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746266" y="1355576"/>
            <a:ext cx="7651468"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قارن بين كل زوجين من المصطلحات التالية :</a:t>
            </a:r>
            <a:endParaRPr lang="ar-SA" sz="4000" dirty="0">
              <a:solidFill>
                <a:srgbClr val="FF0000"/>
              </a:solidFill>
            </a:endParaRPr>
          </a:p>
        </p:txBody>
      </p:sp>
      <p:sp>
        <p:nvSpPr>
          <p:cNvPr id="7" name="مستطيل 6"/>
          <p:cNvSpPr>
            <a:spLocks noChangeArrowheads="1"/>
          </p:cNvSpPr>
          <p:nvPr/>
        </p:nvSpPr>
        <p:spPr bwMode="auto">
          <a:xfrm>
            <a:off x="1586822" y="2564904"/>
            <a:ext cx="7344816" cy="584775"/>
          </a:xfrm>
          <a:prstGeom prst="rect">
            <a:avLst/>
          </a:prstGeom>
          <a:noFill/>
          <a:ln>
            <a:noFill/>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006600"/>
                </a:solidFill>
              </a:rPr>
              <a:t>1- التفاعل الطارد للحرارة – التفاعل الماص للحرارة .</a:t>
            </a:r>
            <a:endParaRPr lang="ar-SA" sz="3200" dirty="0">
              <a:solidFill>
                <a:srgbClr val="006600"/>
              </a:solidFill>
            </a:endParaRPr>
          </a:p>
        </p:txBody>
      </p:sp>
      <p:sp>
        <p:nvSpPr>
          <p:cNvPr id="11" name="مستطيل 10"/>
          <p:cNvSpPr>
            <a:spLocks noChangeArrowheads="1"/>
          </p:cNvSpPr>
          <p:nvPr/>
        </p:nvSpPr>
        <p:spPr bwMode="auto">
          <a:xfrm>
            <a:off x="1566284" y="4005064"/>
            <a:ext cx="5982540" cy="1569660"/>
          </a:xfrm>
          <a:prstGeom prst="rect">
            <a:avLst/>
          </a:prstGeom>
          <a:noFill/>
          <a:ln>
            <a:noFill/>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7030A0"/>
                </a:solidFill>
              </a:rPr>
              <a:t>ج 1 –</a:t>
            </a:r>
          </a:p>
          <a:p>
            <a:pPr algn="justLow"/>
            <a:r>
              <a:rPr lang="ar-SA" sz="3200" dirty="0">
                <a:solidFill>
                  <a:srgbClr val="7030A0"/>
                </a:solidFill>
              </a:rPr>
              <a:t>التفاعل الطارد للحرارة يحرر الطاقة بينما التفاعل الماص للحرارة يمتص الطاقة </a:t>
            </a:r>
            <a:r>
              <a:rPr lang="ar-SA" sz="3200" dirty="0" smtClean="0">
                <a:solidFill>
                  <a:srgbClr val="7030A0"/>
                </a:solidFill>
              </a:rPr>
              <a:t>.</a:t>
            </a:r>
            <a:endParaRPr lang="ar-SA" sz="3200" dirty="0">
              <a:solidFill>
                <a:srgbClr val="7030A0"/>
              </a:solidFill>
            </a:endParaRPr>
          </a:p>
        </p:txBody>
      </p:sp>
      <p:sp>
        <p:nvSpPr>
          <p:cNvPr id="5" name="Flowchart: Off-page Connector 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200</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Back or Previous 7">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9" name="Action Button: Home 8">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318391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11"/>
                                        </p:tgtEl>
                                        <p:attrNameLst>
                                          <p:attrName>style.visibility</p:attrName>
                                        </p:attrNameLst>
                                      </p:cBhvr>
                                      <p:to>
                                        <p:strVal val="visible"/>
                                      </p:to>
                                    </p:set>
                                    <p:anim to="" calcmode="lin" valueType="num">
                                      <p:cBhvr>
                                        <p:cTn id="17"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1" y="1339895"/>
            <a:ext cx="7344816" cy="1938992"/>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1</a:t>
            </a:r>
            <a:r>
              <a:rPr lang="ar-EG" sz="4000" dirty="0" smtClean="0">
                <a:solidFill>
                  <a:srgbClr val="FF0000"/>
                </a:solidFill>
              </a:rPr>
              <a:t>9</a:t>
            </a:r>
            <a:r>
              <a:rPr lang="ar-SA" sz="4000" dirty="0" smtClean="0">
                <a:solidFill>
                  <a:srgbClr val="FF0000"/>
                </a:solidFill>
              </a:rPr>
              <a:t> – </a:t>
            </a:r>
            <a:r>
              <a:rPr lang="ar-EG" sz="4000" dirty="0" smtClean="0">
                <a:solidFill>
                  <a:srgbClr val="FF0000"/>
                </a:solidFill>
              </a:rPr>
              <a:t>حلل إذا تعرض دورق فيه ماء لأشعة الشمس يصبح ساخناً فهل هذا تفاعل كيميائي فسر ذلك</a:t>
            </a:r>
            <a:r>
              <a:rPr lang="ar-SA" sz="4000" dirty="0" smtClean="0">
                <a:solidFill>
                  <a:srgbClr val="FF0000"/>
                </a:solidFill>
              </a:rPr>
              <a:t>؟</a:t>
            </a:r>
            <a:endParaRPr lang="ar-SA" sz="4000" dirty="0">
              <a:solidFill>
                <a:srgbClr val="FF0000"/>
              </a:solidFill>
            </a:endParaRPr>
          </a:p>
        </p:txBody>
      </p:sp>
      <p:sp>
        <p:nvSpPr>
          <p:cNvPr id="3" name="مستطيل 2"/>
          <p:cNvSpPr>
            <a:spLocks noChangeArrowheads="1"/>
          </p:cNvSpPr>
          <p:nvPr/>
        </p:nvSpPr>
        <p:spPr bwMode="auto">
          <a:xfrm>
            <a:off x="1753650" y="3573016"/>
            <a:ext cx="69700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a:t>
            </a:r>
            <a:r>
              <a:rPr lang="ar-EG" sz="4000" dirty="0" smtClean="0">
                <a:solidFill>
                  <a:srgbClr val="7030A0"/>
                </a:solidFill>
              </a:rPr>
              <a:t>9</a:t>
            </a:r>
            <a:r>
              <a:rPr lang="ar-SA" sz="4000" dirty="0" smtClean="0">
                <a:solidFill>
                  <a:srgbClr val="7030A0"/>
                </a:solidFill>
              </a:rPr>
              <a:t> – </a:t>
            </a:r>
            <a:endParaRPr lang="ar-SA" sz="4000" dirty="0">
              <a:solidFill>
                <a:srgbClr val="7030A0"/>
              </a:solidFill>
            </a:endParaRPr>
          </a:p>
        </p:txBody>
      </p:sp>
      <p:sp>
        <p:nvSpPr>
          <p:cNvPr id="9" name="مستطيل 8"/>
          <p:cNvSpPr/>
          <p:nvPr/>
        </p:nvSpPr>
        <p:spPr>
          <a:xfrm>
            <a:off x="1332643" y="4869160"/>
            <a:ext cx="6478713" cy="120032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EG" sz="3600" b="1" spc="50" dirty="0" smtClean="0">
                <a:ln w="11430"/>
                <a:solidFill>
                  <a:srgbClr val="006600"/>
                </a:solidFill>
                <a:latin typeface="+mn-lt"/>
                <a:cs typeface="+mn-cs"/>
              </a:rPr>
              <a:t>لا لم يحدث أي تفاعل كيميائي لأن صفات الماء لم تتغير</a:t>
            </a:r>
            <a:endParaRPr lang="ar-SA" sz="3600" b="1" spc="50" dirty="0">
              <a:ln w="11430"/>
              <a:solidFill>
                <a:srgbClr val="006600"/>
              </a:solidFill>
              <a:latin typeface="+mn-lt"/>
              <a:cs typeface="+mn-cs"/>
            </a:endParaRPr>
          </a:p>
        </p:txBody>
      </p:sp>
      <p:sp>
        <p:nvSpPr>
          <p:cNvPr id="5" name="Flowchart: Off-page Connector 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201</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429848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4)">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124744"/>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20 – هل (</a:t>
            </a:r>
            <a:r>
              <a:rPr lang="en-US" sz="4000" dirty="0" smtClean="0">
                <a:solidFill>
                  <a:srgbClr val="FF0000"/>
                </a:solidFill>
              </a:rPr>
              <a:t>2Ag+s</a:t>
            </a:r>
            <a:r>
              <a:rPr lang="ar-SA" sz="4000" dirty="0" smtClean="0">
                <a:solidFill>
                  <a:srgbClr val="FF0000"/>
                </a:solidFill>
              </a:rPr>
              <a:t>) هو نفسه </a:t>
            </a:r>
            <a:r>
              <a:rPr lang="en-US" sz="4000" dirty="0" smtClean="0">
                <a:solidFill>
                  <a:srgbClr val="FF0000"/>
                </a:solidFill>
              </a:rPr>
              <a:t>Ag2s</a:t>
            </a:r>
            <a:r>
              <a:rPr lang="ar-SA" sz="4000" dirty="0" smtClean="0">
                <a:solidFill>
                  <a:srgbClr val="FF0000"/>
                </a:solidFill>
              </a:rPr>
              <a:t> ؟</a:t>
            </a:r>
            <a:endParaRPr lang="ar-SA" sz="4000" dirty="0">
              <a:solidFill>
                <a:srgbClr val="FF0000"/>
              </a:solidFill>
            </a:endParaRPr>
          </a:p>
        </p:txBody>
      </p:sp>
      <p:sp>
        <p:nvSpPr>
          <p:cNvPr id="3" name="مستطيل 2"/>
          <p:cNvSpPr>
            <a:spLocks noChangeArrowheads="1"/>
          </p:cNvSpPr>
          <p:nvPr/>
        </p:nvSpPr>
        <p:spPr bwMode="auto">
          <a:xfrm>
            <a:off x="503728" y="2276872"/>
            <a:ext cx="8136544"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جـ20 – </a:t>
            </a:r>
            <a:endParaRPr lang="ar-SA" sz="4000" dirty="0">
              <a:solidFill>
                <a:srgbClr val="7030A0"/>
              </a:solidFill>
            </a:endParaRPr>
          </a:p>
          <a:p>
            <a:pPr algn="justLow"/>
            <a:r>
              <a:rPr lang="ar-SA" sz="4000" dirty="0">
                <a:solidFill>
                  <a:srgbClr val="7030A0"/>
                </a:solidFill>
              </a:rPr>
              <a:t>لا , كلتا المادتين تتكونان من ذرة واحدة من الكبريت وذرتين من الفضة , ولكن في الصيغة الثانية نجد هذه العناصر قد اتحدث في مركب واحد وهو كبريتيد الفضة بينما نجد العناصر نفسها في الصيغة الأولى منفردة كلا ً على حدة.</a:t>
            </a:r>
          </a:p>
        </p:txBody>
      </p:sp>
      <p:sp>
        <p:nvSpPr>
          <p:cNvPr id="4" name="Flowchart: Off-page Connector 3"/>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201</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413147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926286" y="1556792"/>
            <a:ext cx="7291428"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21– تدعك شرائح التفاح بعصير الليمون حتى لا يصبح لونها بنيا . وضح ذلك  ؟</a:t>
            </a:r>
            <a:endParaRPr lang="ar-SA" sz="4000" dirty="0">
              <a:solidFill>
                <a:srgbClr val="FF0000"/>
              </a:solidFill>
            </a:endParaRPr>
          </a:p>
        </p:txBody>
      </p:sp>
      <p:sp>
        <p:nvSpPr>
          <p:cNvPr id="3" name="مستطيل 2"/>
          <p:cNvSpPr>
            <a:spLocks noChangeArrowheads="1"/>
          </p:cNvSpPr>
          <p:nvPr/>
        </p:nvSpPr>
        <p:spPr bwMode="auto">
          <a:xfrm>
            <a:off x="1289007" y="4005064"/>
            <a:ext cx="656598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جـ21  – </a:t>
            </a:r>
            <a:endParaRPr lang="ar-SA" sz="4800" dirty="0">
              <a:solidFill>
                <a:srgbClr val="7030A0"/>
              </a:solidFill>
            </a:endParaRPr>
          </a:p>
          <a:p>
            <a:pPr algn="justLow"/>
            <a:r>
              <a:rPr lang="ar-SA" sz="4000" dirty="0">
                <a:solidFill>
                  <a:srgbClr val="9900CC"/>
                </a:solidFill>
              </a:rPr>
              <a:t>يعمل عصير الليمون عاملاً مثبطاً .</a:t>
            </a:r>
          </a:p>
        </p:txBody>
      </p:sp>
      <p:sp>
        <p:nvSpPr>
          <p:cNvPr id="4" name="Flowchart: Off-page Connector 3"/>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201</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010198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926286" y="989084"/>
            <a:ext cx="7291428" cy="4401205"/>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a:t>
            </a:r>
            <a:r>
              <a:rPr lang="ar-EG" sz="4000" dirty="0" smtClean="0">
                <a:solidFill>
                  <a:srgbClr val="FF0000"/>
                </a:solidFill>
              </a:rPr>
              <a:t>2</a:t>
            </a:r>
            <a:r>
              <a:rPr lang="ar-SA" sz="4000" dirty="0" smtClean="0">
                <a:solidFill>
                  <a:srgbClr val="FF0000"/>
                </a:solidFill>
              </a:rPr>
              <a:t>– </a:t>
            </a:r>
            <a:r>
              <a:rPr lang="ar-EG" sz="4000" dirty="0" smtClean="0">
                <a:solidFill>
                  <a:srgbClr val="FF0000"/>
                </a:solidFill>
              </a:rPr>
              <a:t>فسر يمثل الخطان البيانيان الأحمر والأخضر تغير تركيز المركب ( أ ) والمركب ( ب ) على الترتيب خلال التفاعل الكيميائي . أي المركبين يعد مادة متفاعلة ، أي المركبين يعد مادة ناتجة ، في أي مرحلة من مراحل التفاعل يكون تغير تركيز المواد المتفاعلة كبيراً</a:t>
            </a:r>
            <a:r>
              <a:rPr lang="ar-SA" sz="4000" dirty="0" smtClean="0">
                <a:solidFill>
                  <a:srgbClr val="FF0000"/>
                </a:solidFill>
              </a:rPr>
              <a:t>؟</a:t>
            </a:r>
            <a:endParaRPr lang="ar-SA" sz="4000" dirty="0">
              <a:solidFill>
                <a:srgbClr val="FF0000"/>
              </a:solidFill>
            </a:endParaRPr>
          </a:p>
        </p:txBody>
      </p:sp>
      <p:sp>
        <p:nvSpPr>
          <p:cNvPr id="4" name="Flowchart: Off-page Connector 3"/>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201</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322150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Flowchart: Off-page Connector 3"/>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201</a:t>
            </a:r>
            <a:endParaRPr kumimoji="0" lang="en-US" sz="1800" b="1" i="0" u="none" strike="noStrike" kern="1200" cap="none" spc="0" normalizeH="0" baseline="0" noProof="0" dirty="0">
              <a:ln>
                <a:noFill/>
              </a:ln>
              <a:solidFill>
                <a:srgbClr val="006600"/>
              </a:solidFill>
              <a:effectLst/>
              <a:uLnTx/>
              <a:uFillTx/>
              <a:latin typeface="Calibri"/>
            </a:endParaRPr>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664" y="989084"/>
            <a:ext cx="6832909" cy="3444944"/>
          </a:xfrm>
          <a:prstGeom prst="rect">
            <a:avLst/>
          </a:prstGeom>
        </p:spPr>
      </p:pic>
      <p:sp>
        <p:nvSpPr>
          <p:cNvPr id="5" name="مستطيل 2"/>
          <p:cNvSpPr>
            <a:spLocks noChangeArrowheads="1"/>
          </p:cNvSpPr>
          <p:nvPr/>
        </p:nvSpPr>
        <p:spPr bwMode="auto">
          <a:xfrm>
            <a:off x="316899" y="4235689"/>
            <a:ext cx="8510201"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جـ2</a:t>
            </a:r>
            <a:r>
              <a:rPr lang="ar-EG" sz="4000" dirty="0" smtClean="0">
                <a:solidFill>
                  <a:srgbClr val="7030A0"/>
                </a:solidFill>
              </a:rPr>
              <a:t>2</a:t>
            </a:r>
            <a:r>
              <a:rPr lang="ar-SA" sz="4000" dirty="0" smtClean="0">
                <a:solidFill>
                  <a:srgbClr val="7030A0"/>
                </a:solidFill>
              </a:rPr>
              <a:t>  – </a:t>
            </a:r>
            <a:endParaRPr lang="ar-SA" sz="4000" dirty="0">
              <a:solidFill>
                <a:srgbClr val="7030A0"/>
              </a:solidFill>
            </a:endParaRPr>
          </a:p>
          <a:p>
            <a:pPr algn="justLow"/>
            <a:r>
              <a:rPr lang="ar-EG" sz="3200" dirty="0" smtClean="0">
                <a:solidFill>
                  <a:srgbClr val="9900CC"/>
                </a:solidFill>
              </a:rPr>
              <a:t>المركب ( ا) هو المادة المتفاعلة والمركب (ب) هو المادة الناتجة </a:t>
            </a:r>
          </a:p>
          <a:p>
            <a:pPr algn="justLow"/>
            <a:r>
              <a:rPr lang="ar-EG" sz="3200" dirty="0" smtClean="0">
                <a:solidFill>
                  <a:srgbClr val="9900CC"/>
                </a:solidFill>
              </a:rPr>
              <a:t>في الدقيقة الأولى</a:t>
            </a:r>
            <a:endParaRPr lang="ar-SA" sz="3200" dirty="0">
              <a:solidFill>
                <a:srgbClr val="9900CC"/>
              </a:solidFill>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413107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989084"/>
            <a:ext cx="7344816" cy="2554545"/>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23– عندما تقوم بتنظيف الخزانة التي تحت مغسلة المطبخ تجد ان الانبوب قد اعتراه الصدأ كليا فهل تكون كتلة الانبوب أكبر أم اقل من كتلة الانبوب الجديد ؟</a:t>
            </a:r>
            <a:endParaRPr lang="ar-SA" sz="4000" dirty="0">
              <a:solidFill>
                <a:srgbClr val="FF0000"/>
              </a:solidFill>
            </a:endParaRPr>
          </a:p>
        </p:txBody>
      </p:sp>
      <p:sp>
        <p:nvSpPr>
          <p:cNvPr id="3" name="مستطيل 2"/>
          <p:cNvSpPr>
            <a:spLocks noChangeArrowheads="1"/>
          </p:cNvSpPr>
          <p:nvPr/>
        </p:nvSpPr>
        <p:spPr bwMode="auto">
          <a:xfrm>
            <a:off x="1547664" y="3789040"/>
            <a:ext cx="6048672"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جـ23 </a:t>
            </a:r>
            <a:r>
              <a:rPr lang="ar-SA" sz="4000" dirty="0">
                <a:solidFill>
                  <a:srgbClr val="7030A0"/>
                </a:solidFill>
              </a:rPr>
              <a:t>-لقد تفاعل الحديد الموجود في الانبوب مع الأكسجين وبخار الماء في الهواء الجوي , لذلك يجب أن تزداد الكتلة.</a:t>
            </a:r>
          </a:p>
        </p:txBody>
      </p:sp>
      <p:sp>
        <p:nvSpPr>
          <p:cNvPr id="4" name="Flowchart: Off-page Connector 3"/>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201</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049018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124744"/>
            <a:ext cx="7344816" cy="1938992"/>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24– اكتب قائمة ببعض المواد الحافظة التي توجد في الاطعمة واعرض نتيجة بحثك على زملائك من خلال لوحة ؟</a:t>
            </a:r>
            <a:endParaRPr lang="ar-SA" sz="4000" dirty="0">
              <a:solidFill>
                <a:srgbClr val="FF0000"/>
              </a:solidFill>
            </a:endParaRPr>
          </a:p>
        </p:txBody>
      </p:sp>
      <p:sp>
        <p:nvSpPr>
          <p:cNvPr id="3" name="مستطيل 2"/>
          <p:cNvSpPr>
            <a:spLocks noChangeArrowheads="1"/>
          </p:cNvSpPr>
          <p:nvPr/>
        </p:nvSpPr>
        <p:spPr bwMode="auto">
          <a:xfrm>
            <a:off x="1547664" y="4077072"/>
            <a:ext cx="604867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جـ24 </a:t>
            </a:r>
            <a:r>
              <a:rPr lang="ar-SA" sz="4000" dirty="0">
                <a:solidFill>
                  <a:srgbClr val="7030A0"/>
                </a:solidFill>
              </a:rPr>
              <a:t>-شجع الطلاب على استخدام برامج الحاسوب لكتابة القائمة وتنظيم البيانات التي جمعوها.</a:t>
            </a:r>
          </a:p>
        </p:txBody>
      </p:sp>
      <p:sp>
        <p:nvSpPr>
          <p:cNvPr id="4" name="Flowchart: Off-page Connector 3"/>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201</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468968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018825"/>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25– من الشكل التالي : كم يستغرق التفاعل لتصل درجة الحرارة إلى 50 س ؟</a:t>
            </a:r>
            <a:endParaRPr lang="ar-SA" sz="4000" dirty="0">
              <a:solidFill>
                <a:srgbClr val="FF0000"/>
              </a:solidFill>
            </a:endParaRPr>
          </a:p>
        </p:txBody>
      </p:sp>
      <p:sp>
        <p:nvSpPr>
          <p:cNvPr id="3" name="مستطيل 2"/>
          <p:cNvSpPr>
            <a:spLocks noChangeArrowheads="1"/>
          </p:cNvSpPr>
          <p:nvPr/>
        </p:nvSpPr>
        <p:spPr bwMode="auto">
          <a:xfrm>
            <a:off x="2892561" y="4149080"/>
            <a:ext cx="604867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جـ25 –</a:t>
            </a:r>
            <a:endParaRPr lang="ar-SA" sz="4000" dirty="0">
              <a:solidFill>
                <a:srgbClr val="7030A0"/>
              </a:solidFill>
            </a:endParaRPr>
          </a:p>
          <a:p>
            <a:pPr algn="ctr"/>
            <a:r>
              <a:rPr lang="ar-SA" sz="4000" dirty="0">
                <a:solidFill>
                  <a:srgbClr val="7030A0"/>
                </a:solidFill>
              </a:rPr>
              <a:t>4 دقائق </a:t>
            </a:r>
          </a:p>
          <a:p>
            <a:pPr algn="justLow"/>
            <a:endParaRPr lang="ar-SA" sz="4000" dirty="0">
              <a:solidFill>
                <a:srgbClr val="7030A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090" y="3408920"/>
            <a:ext cx="2914650" cy="196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lowchart: Off-page Connector 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201</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468968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circle(in)">
                                      <p:cBhvr>
                                        <p:cTn id="12" dur="20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196752"/>
            <a:ext cx="7344816" cy="2554545"/>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26– المعادلة الكيميائية :</a:t>
            </a:r>
          </a:p>
          <a:p>
            <a:pPr algn="justLow"/>
            <a:r>
              <a:rPr lang="ar-SA" sz="4000" dirty="0">
                <a:solidFill>
                  <a:srgbClr val="FF0000"/>
                </a:solidFill>
              </a:rPr>
              <a:t> </a:t>
            </a:r>
            <a:r>
              <a:rPr lang="en-US" sz="4000" dirty="0" smtClean="0">
                <a:solidFill>
                  <a:srgbClr val="FF0000"/>
                </a:solidFill>
              </a:rPr>
              <a:t>3Na + AlCl3             3NaCl +Al</a:t>
            </a:r>
            <a:endParaRPr lang="ar-SA" sz="4000" dirty="0" smtClean="0">
              <a:solidFill>
                <a:srgbClr val="FF0000"/>
              </a:solidFill>
            </a:endParaRPr>
          </a:p>
          <a:p>
            <a:pPr algn="justLow"/>
            <a:r>
              <a:rPr lang="ar-SA" sz="4000" dirty="0" smtClean="0">
                <a:solidFill>
                  <a:srgbClr val="FF0000"/>
                </a:solidFill>
              </a:rPr>
              <a:t> كم ذرة من الألومنيوم تنتج إذا تفاعلت 30 ذرة من الصوديوم ؟</a:t>
            </a:r>
            <a:endParaRPr lang="ar-SA" sz="4000" dirty="0">
              <a:solidFill>
                <a:srgbClr val="FF0000"/>
              </a:solidFill>
            </a:endParaRPr>
          </a:p>
        </p:txBody>
      </p:sp>
      <p:sp>
        <p:nvSpPr>
          <p:cNvPr id="3" name="مستطيل 2"/>
          <p:cNvSpPr>
            <a:spLocks noChangeArrowheads="1"/>
          </p:cNvSpPr>
          <p:nvPr/>
        </p:nvSpPr>
        <p:spPr bwMode="auto">
          <a:xfrm>
            <a:off x="701824" y="4653136"/>
            <a:ext cx="774035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200" dirty="0" smtClean="0">
                <a:solidFill>
                  <a:srgbClr val="7030A0"/>
                </a:solidFill>
              </a:rPr>
              <a:t>جـ26 </a:t>
            </a:r>
            <a:r>
              <a:rPr lang="ar-SA" sz="3200" dirty="0">
                <a:solidFill>
                  <a:srgbClr val="7030A0"/>
                </a:solidFill>
              </a:rPr>
              <a:t>-</a:t>
            </a:r>
            <a:r>
              <a:rPr lang="ar-SA" sz="3200" dirty="0" smtClean="0">
                <a:solidFill>
                  <a:srgbClr val="7030A0"/>
                </a:solidFill>
              </a:rPr>
              <a:t>1   </a:t>
            </a:r>
            <a:r>
              <a:rPr lang="ar-SA" sz="3200" dirty="0">
                <a:solidFill>
                  <a:srgbClr val="7030A0"/>
                </a:solidFill>
              </a:rPr>
              <a:t>ذرات </a:t>
            </a:r>
            <a:r>
              <a:rPr lang="en-US" sz="3200" dirty="0">
                <a:solidFill>
                  <a:srgbClr val="7030A0"/>
                </a:solidFill>
              </a:rPr>
              <a:t>Al /3 </a:t>
            </a:r>
            <a:r>
              <a:rPr lang="ar-SA" sz="3200" dirty="0">
                <a:solidFill>
                  <a:srgbClr val="7030A0"/>
                </a:solidFill>
              </a:rPr>
              <a:t>ذرات   × 30 ذرة  </a:t>
            </a:r>
            <a:r>
              <a:rPr lang="en-US" sz="3200" dirty="0">
                <a:solidFill>
                  <a:srgbClr val="7030A0"/>
                </a:solidFill>
              </a:rPr>
              <a:t>Na ÷ 1</a:t>
            </a:r>
          </a:p>
          <a:p>
            <a:pPr algn="justLow"/>
            <a:r>
              <a:rPr lang="en-US" sz="3200" dirty="0">
                <a:solidFill>
                  <a:srgbClr val="7030A0"/>
                </a:solidFill>
              </a:rPr>
              <a:t>= 10 </a:t>
            </a:r>
            <a:r>
              <a:rPr lang="ar-SA" sz="3200" dirty="0">
                <a:solidFill>
                  <a:srgbClr val="7030A0"/>
                </a:solidFill>
              </a:rPr>
              <a:t>ذرات  </a:t>
            </a:r>
            <a:r>
              <a:rPr lang="en-US" sz="3200" dirty="0">
                <a:solidFill>
                  <a:srgbClr val="7030A0"/>
                </a:solidFill>
              </a:rPr>
              <a:t>Al</a:t>
            </a:r>
          </a:p>
        </p:txBody>
      </p:sp>
      <p:cxnSp>
        <p:nvCxnSpPr>
          <p:cNvPr id="5" name="رابط كسهم مستقيم 4"/>
          <p:cNvCxnSpPr/>
          <p:nvPr/>
        </p:nvCxnSpPr>
        <p:spPr>
          <a:xfrm>
            <a:off x="4716016" y="2132856"/>
            <a:ext cx="1152128"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6" name="Flowchart: Off-page Connector 5"/>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201</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Back or Previous 7">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9" name="Action Button: Home 8">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468968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iterate type="wd">
                                    <p:tmAbs val="500"/>
                                  </p:iterate>
                                  <p:childTnLst>
                                    <p:set>
                                      <p:cBhvr>
                                        <p:cTn id="14" dur="1" fill="hold">
                                          <p:stCondLst>
                                            <p:cond delay="0"/>
                                          </p:stCondLst>
                                        </p:cTn>
                                        <p:tgtEl>
                                          <p:spTgt spid="3"/>
                                        </p:tgtEl>
                                        <p:attrNameLst>
                                          <p:attrName>style.visibility</p:attrName>
                                        </p:attrNameLst>
                                      </p:cBhvr>
                                      <p:to>
                                        <p:strVal val="visible"/>
                                      </p:to>
                                    </p:set>
                                    <p:anim to="" calcmode="lin" valueType="num">
                                      <p:cBhvr>
                                        <p:cTn id="15"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989084"/>
            <a:ext cx="7344816" cy="2308324"/>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2</a:t>
            </a:r>
            <a:r>
              <a:rPr lang="ar-EG" sz="3600" dirty="0" smtClean="0">
                <a:solidFill>
                  <a:srgbClr val="FF0000"/>
                </a:solidFill>
              </a:rPr>
              <a:t>7</a:t>
            </a:r>
            <a:r>
              <a:rPr lang="ar-SA" sz="3600" dirty="0" smtClean="0">
                <a:solidFill>
                  <a:srgbClr val="FF0000"/>
                </a:solidFill>
              </a:rPr>
              <a:t>– </a:t>
            </a:r>
            <a:r>
              <a:rPr lang="ar-EG" sz="3600" dirty="0" smtClean="0">
                <a:solidFill>
                  <a:srgbClr val="FF0000"/>
                </a:solidFill>
              </a:rPr>
              <a:t>العامل المحفز يستخدم الخارصين عاملاً محفزاً لإبطاء زمن التفاعل بنسبة 30% فإذا كان الزمن الطبيعي اللازم لإنهاء التفاعل هو 3 ساعات فكم يستغرق التفاعل مع وجود محفز</a:t>
            </a:r>
            <a:endParaRPr lang="ar-SA" sz="3600" dirty="0">
              <a:solidFill>
                <a:srgbClr val="FF0000"/>
              </a:solidFill>
            </a:endParaRPr>
          </a:p>
        </p:txBody>
      </p:sp>
      <p:sp>
        <p:nvSpPr>
          <p:cNvPr id="3" name="مستطيل 2"/>
          <p:cNvSpPr>
            <a:spLocks noChangeArrowheads="1"/>
          </p:cNvSpPr>
          <p:nvPr/>
        </p:nvSpPr>
        <p:spPr bwMode="auto">
          <a:xfrm>
            <a:off x="179512" y="3432423"/>
            <a:ext cx="7740352"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200" dirty="0" smtClean="0">
                <a:solidFill>
                  <a:srgbClr val="7030A0"/>
                </a:solidFill>
              </a:rPr>
              <a:t>جـ2</a:t>
            </a:r>
            <a:r>
              <a:rPr lang="ar-EG" sz="3200" dirty="0" smtClean="0">
                <a:solidFill>
                  <a:srgbClr val="7030A0"/>
                </a:solidFill>
              </a:rPr>
              <a:t>7</a:t>
            </a:r>
            <a:r>
              <a:rPr lang="ar-SA" sz="3200" dirty="0" smtClean="0">
                <a:solidFill>
                  <a:srgbClr val="7030A0"/>
                </a:solidFill>
              </a:rPr>
              <a:t> –</a:t>
            </a:r>
            <a:r>
              <a:rPr lang="ar-EG" sz="3200" dirty="0" smtClean="0">
                <a:solidFill>
                  <a:srgbClr val="7030A0"/>
                </a:solidFill>
              </a:rPr>
              <a:t> 3 ساعات × 0.30 = 0.9 ساعة </a:t>
            </a:r>
          </a:p>
          <a:p>
            <a:pPr algn="justLow"/>
            <a:r>
              <a:rPr lang="ar-EG" sz="3200" dirty="0" smtClean="0">
                <a:solidFill>
                  <a:srgbClr val="7030A0"/>
                </a:solidFill>
              </a:rPr>
              <a:t>الذي يمثل الزمن الذي يستغرقه العامل المحفز لكي يقلل زمن التفاعل </a:t>
            </a:r>
          </a:p>
          <a:p>
            <a:pPr algn="justLow"/>
            <a:r>
              <a:rPr lang="ar-EG" sz="3200" dirty="0" smtClean="0">
                <a:solidFill>
                  <a:srgbClr val="7030A0"/>
                </a:solidFill>
              </a:rPr>
              <a:t>3 ساعات – 0.9 ساعة = 2.1 ساعة </a:t>
            </a:r>
          </a:p>
          <a:p>
            <a:pPr algn="justLow"/>
            <a:r>
              <a:rPr lang="ar-EG" sz="3200" dirty="0" smtClean="0">
                <a:solidFill>
                  <a:srgbClr val="7030A0"/>
                </a:solidFill>
              </a:rPr>
              <a:t>الذي يمثل الزمن الذي يستغرقه التفاعل </a:t>
            </a:r>
          </a:p>
          <a:p>
            <a:pPr algn="justLow"/>
            <a:r>
              <a:rPr lang="ar-EG" sz="3200" dirty="0" smtClean="0">
                <a:solidFill>
                  <a:srgbClr val="7030A0"/>
                </a:solidFill>
              </a:rPr>
              <a:t>الجديد بوجود العامل المحفز</a:t>
            </a:r>
            <a:endParaRPr lang="en-US" sz="3200" dirty="0">
              <a:solidFill>
                <a:srgbClr val="7030A0"/>
              </a:solidFill>
            </a:endParaRPr>
          </a:p>
        </p:txBody>
      </p:sp>
      <p:sp>
        <p:nvSpPr>
          <p:cNvPr id="6" name="Flowchart: Off-page Connector 5"/>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201</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865555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748910" y="1200459"/>
            <a:ext cx="7651468"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قارن بين كل زوجين من المصطلحات التالية :</a:t>
            </a:r>
            <a:endParaRPr lang="ar-SA" sz="4000" dirty="0">
              <a:solidFill>
                <a:srgbClr val="FF0000"/>
              </a:solidFill>
            </a:endParaRPr>
          </a:p>
        </p:txBody>
      </p:sp>
      <p:sp>
        <p:nvSpPr>
          <p:cNvPr id="7" name="مستطيل 6"/>
          <p:cNvSpPr>
            <a:spLocks noChangeArrowheads="1"/>
          </p:cNvSpPr>
          <p:nvPr/>
        </p:nvSpPr>
        <p:spPr bwMode="auto">
          <a:xfrm>
            <a:off x="1561670" y="2708920"/>
            <a:ext cx="7344816" cy="584775"/>
          </a:xfrm>
          <a:prstGeom prst="rect">
            <a:avLst/>
          </a:prstGeom>
          <a:noFill/>
          <a:ln>
            <a:noFill/>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006600"/>
                </a:solidFill>
              </a:rPr>
              <a:t>2- طاقة التنشيط – سرعة التفاعل .</a:t>
            </a:r>
            <a:endParaRPr lang="ar-SA" sz="3200" dirty="0">
              <a:solidFill>
                <a:srgbClr val="006600"/>
              </a:solidFill>
            </a:endParaRPr>
          </a:p>
        </p:txBody>
      </p:sp>
      <p:sp>
        <p:nvSpPr>
          <p:cNvPr id="11" name="مستطيل 10"/>
          <p:cNvSpPr>
            <a:spLocks noChangeArrowheads="1"/>
          </p:cNvSpPr>
          <p:nvPr/>
        </p:nvSpPr>
        <p:spPr bwMode="auto">
          <a:xfrm>
            <a:off x="1583374" y="3859013"/>
            <a:ext cx="5982540" cy="2062103"/>
          </a:xfrm>
          <a:prstGeom prst="rect">
            <a:avLst/>
          </a:prstGeom>
          <a:noFill/>
          <a:ln>
            <a:noFill/>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7030A0"/>
                </a:solidFill>
              </a:rPr>
              <a:t>ج 2 –</a:t>
            </a:r>
          </a:p>
          <a:p>
            <a:pPr algn="justLow"/>
            <a:r>
              <a:rPr lang="ar-SA" sz="3200" dirty="0">
                <a:solidFill>
                  <a:srgbClr val="7030A0"/>
                </a:solidFill>
              </a:rPr>
              <a:t>طاقة التنشيط هي كمية الطاقة اللازمة لبدء التفاعل الكيميائي ، أما معدل سرعة التفاعل فهو مقياس لمدى سرعة التفاعل الكيميائي .</a:t>
            </a:r>
          </a:p>
        </p:txBody>
      </p:sp>
      <p:sp>
        <p:nvSpPr>
          <p:cNvPr id="5" name="Flowchart: Off-page Connector 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200</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Back or Previous 7">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9" name="Action Button: Home 8">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626794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11"/>
                                        </p:tgtEl>
                                        <p:attrNameLst>
                                          <p:attrName>style.visibility</p:attrName>
                                        </p:attrNameLst>
                                      </p:cBhvr>
                                      <p:to>
                                        <p:strVal val="visible"/>
                                      </p:to>
                                    </p:set>
                                    <p:anim to="" calcmode="lin" valueType="num">
                                      <p:cBhvr>
                                        <p:cTn id="17"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1566284" y="404664"/>
            <a:ext cx="7344816" cy="3785652"/>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a:t>
            </a:r>
            <a:r>
              <a:rPr lang="ar-EG" sz="4000" dirty="0" smtClean="0">
                <a:solidFill>
                  <a:srgbClr val="FF0000"/>
                </a:solidFill>
              </a:rPr>
              <a:t>8</a:t>
            </a:r>
            <a:r>
              <a:rPr lang="ar-SA" sz="4000" dirty="0" smtClean="0">
                <a:solidFill>
                  <a:srgbClr val="FF0000"/>
                </a:solidFill>
              </a:rPr>
              <a:t>– </a:t>
            </a:r>
            <a:r>
              <a:rPr lang="ar-EG" sz="4000" dirty="0" smtClean="0">
                <a:solidFill>
                  <a:srgbClr val="FF0000"/>
                </a:solidFill>
              </a:rPr>
              <a:t>جزيئات إذا علمت أن كل 107.9 جم من الفضة تحتوي على 6.023 × 10 </a:t>
            </a:r>
            <a:r>
              <a:rPr lang="ar-EG" sz="4000" baseline="30000" dirty="0" smtClean="0">
                <a:solidFill>
                  <a:srgbClr val="FF0000"/>
                </a:solidFill>
              </a:rPr>
              <a:t>23</a:t>
            </a:r>
            <a:r>
              <a:rPr lang="ar-EG" sz="4000" dirty="0" smtClean="0">
                <a:solidFill>
                  <a:srgbClr val="FF0000"/>
                </a:solidFill>
              </a:rPr>
              <a:t> ذرة فضة فكم ذرة فضة توجد في كل مما يأتي أ) 53.95 جم</a:t>
            </a:r>
          </a:p>
          <a:p>
            <a:pPr algn="justLow"/>
            <a:r>
              <a:rPr lang="ar-EG" sz="4000" baseline="30000" dirty="0">
                <a:solidFill>
                  <a:srgbClr val="FF0000"/>
                </a:solidFill>
              </a:rPr>
              <a:t> </a:t>
            </a:r>
            <a:r>
              <a:rPr lang="ar-EG" sz="4000" baseline="30000" dirty="0" smtClean="0">
                <a:solidFill>
                  <a:srgbClr val="FF0000"/>
                </a:solidFill>
              </a:rPr>
              <a:t>       </a:t>
            </a:r>
            <a:r>
              <a:rPr lang="ar-EG" sz="4000" dirty="0">
                <a:solidFill>
                  <a:srgbClr val="FF0000"/>
                </a:solidFill>
              </a:rPr>
              <a:t>ب) 323.7 جم </a:t>
            </a:r>
            <a:endParaRPr lang="ar-EG" sz="4000" dirty="0" smtClean="0">
              <a:solidFill>
                <a:srgbClr val="FF0000"/>
              </a:solidFill>
            </a:endParaRPr>
          </a:p>
          <a:p>
            <a:pPr algn="justLow"/>
            <a:r>
              <a:rPr lang="ar-EG" sz="4000" dirty="0">
                <a:solidFill>
                  <a:srgbClr val="FF0000"/>
                </a:solidFill>
              </a:rPr>
              <a:t> </a:t>
            </a:r>
            <a:r>
              <a:rPr lang="ar-EG" sz="4000" dirty="0" smtClean="0">
                <a:solidFill>
                  <a:srgbClr val="FF0000"/>
                </a:solidFill>
              </a:rPr>
              <a:t>    ج ) 10.79 جم</a:t>
            </a:r>
            <a:endParaRPr lang="ar-SA" sz="4000" dirty="0">
              <a:solidFill>
                <a:srgbClr val="FF0000"/>
              </a:solidFill>
            </a:endParaRPr>
          </a:p>
        </p:txBody>
      </p:sp>
      <p:sp>
        <p:nvSpPr>
          <p:cNvPr id="3" name="مستطيل 2"/>
          <p:cNvSpPr>
            <a:spLocks noChangeArrowheads="1"/>
          </p:cNvSpPr>
          <p:nvPr/>
        </p:nvSpPr>
        <p:spPr bwMode="auto">
          <a:xfrm>
            <a:off x="1247564" y="4190316"/>
            <a:ext cx="774035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200" dirty="0" smtClean="0">
                <a:solidFill>
                  <a:srgbClr val="7030A0"/>
                </a:solidFill>
              </a:rPr>
              <a:t>جـ2</a:t>
            </a:r>
            <a:r>
              <a:rPr lang="ar-EG" sz="3200" dirty="0" smtClean="0">
                <a:solidFill>
                  <a:srgbClr val="7030A0"/>
                </a:solidFill>
              </a:rPr>
              <a:t>8</a:t>
            </a:r>
            <a:r>
              <a:rPr lang="ar-SA" sz="3200" dirty="0" smtClean="0">
                <a:solidFill>
                  <a:srgbClr val="7030A0"/>
                </a:solidFill>
              </a:rPr>
              <a:t> –</a:t>
            </a:r>
            <a:r>
              <a:rPr lang="ar-EG" sz="3200" dirty="0" smtClean="0">
                <a:solidFill>
                  <a:srgbClr val="7030A0"/>
                </a:solidFill>
              </a:rPr>
              <a:t> </a:t>
            </a:r>
            <a:endParaRPr lang="en-US" sz="3200" dirty="0">
              <a:solidFill>
                <a:srgbClr val="7030A0"/>
              </a:solidFill>
            </a:endParaRPr>
          </a:p>
        </p:txBody>
      </p:sp>
      <p:sp>
        <p:nvSpPr>
          <p:cNvPr id="6" name="Flowchart: Off-page Connector 5"/>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201</a:t>
            </a:r>
            <a:endParaRPr kumimoji="0" lang="en-US" sz="1800" b="1" i="0" u="none" strike="noStrike" kern="1200" cap="none" spc="0" normalizeH="0" baseline="0" noProof="0" dirty="0">
              <a:ln>
                <a:noFill/>
              </a:ln>
              <a:solidFill>
                <a:srgbClr val="006600"/>
              </a:solidFill>
              <a:effectLst/>
              <a:uLnTx/>
              <a:uFillTx/>
              <a:latin typeface="Calibri"/>
            </a:endParaRPr>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5736" y="4221718"/>
            <a:ext cx="4752527" cy="2667684"/>
          </a:xfrm>
          <a:prstGeom prst="rect">
            <a:avLst/>
          </a:prstGeom>
        </p:spPr>
      </p:pic>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Back or Previous 7">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9" name="Action Button: Home 8">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185544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مستطيل 7"/>
          <p:cNvSpPr/>
          <p:nvPr/>
        </p:nvSpPr>
        <p:spPr>
          <a:xfrm>
            <a:off x="-15875" y="0"/>
            <a:ext cx="971550" cy="6858000"/>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rtlCol="1" anchor="ctr"/>
          <a:lstStyle/>
          <a:p>
            <a:pPr algn="ctr">
              <a:defRPr/>
            </a:pPr>
            <a:endParaRPr lang="ar-SA" dirty="0">
              <a:solidFill>
                <a:prstClr val="white"/>
              </a:solidFill>
            </a:endParaRPr>
          </a:p>
        </p:txBody>
      </p:sp>
      <p:sp>
        <p:nvSpPr>
          <p:cNvPr id="14" name="مستطيل 11">
            <a:hlinkClick r:id="" action="ppaction://noaction"/>
          </p:cNvPr>
          <p:cNvSpPr>
            <a:spLocks noChangeArrowheads="1"/>
          </p:cNvSpPr>
          <p:nvPr/>
        </p:nvSpPr>
        <p:spPr bwMode="auto">
          <a:xfrm rot="21079896">
            <a:off x="2485248" y="2274837"/>
            <a:ext cx="4982029" cy="2308324"/>
          </a:xfrm>
          <a:prstGeom prst="rect">
            <a:avLst/>
          </a:prstGeom>
          <a:noFill/>
          <a:ln>
            <a:noFill/>
          </a:ln>
          <a:effectLst/>
          <a:scene3d>
            <a:camera prst="orthographicFront">
              <a:rot lat="0" lon="0" rev="0"/>
            </a:camera>
            <a:lightRig rig="balanced" dir="t">
              <a:rot lat="0" lon="0" rev="8700000"/>
            </a:lightRig>
          </a:scene3d>
          <a:sp3d>
            <a:bevelT w="190500" h="38100"/>
          </a:sp3d>
          <a:extLst/>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algn="ctr">
              <a:defRPr/>
            </a:pPr>
            <a:r>
              <a:rPr lang="ar-SA" sz="7200" b="1" kern="0" dirty="0" smtClean="0">
                <a:ln w="11430"/>
                <a:solidFill>
                  <a:srgbClr val="FF0000"/>
                </a:solidFill>
                <a:effectLst>
                  <a:outerShdw blurRad="80000" dist="40000" dir="5040000" algn="tl">
                    <a:srgbClr val="000000">
                      <a:alpha val="30000"/>
                    </a:srgbClr>
                  </a:outerShdw>
                </a:effectLst>
                <a:latin typeface="GEFlow-Bold"/>
              </a:rPr>
              <a:t>حل الاختبار المقنن</a:t>
            </a:r>
            <a:endParaRPr lang="ar-SA" sz="7200" b="1" kern="0" dirty="0" smtClean="0">
              <a:ln w="11430"/>
              <a:solidFill>
                <a:srgbClr val="FF0000"/>
              </a:solidFill>
              <a:effectLst>
                <a:outerShdw blurRad="80000" dist="40000" dir="5040000" algn="tl">
                  <a:srgbClr val="000000">
                    <a:alpha val="30000"/>
                  </a:srgbClr>
                </a:outerShdw>
              </a:effectLst>
              <a:latin typeface="Franklin Gothic Book"/>
              <a:cs typeface="Arial"/>
            </a:endParaRPr>
          </a:p>
        </p:txBody>
      </p:sp>
      <p:sp>
        <p:nvSpPr>
          <p:cNvPr id="16" name="شكل بيضاوي 15">
            <a:hlinkClick r:id="" action="ppaction://hlinkshowjump?jump=nextslide"/>
          </p:cNvPr>
          <p:cNvSpPr/>
          <p:nvPr/>
        </p:nvSpPr>
        <p:spPr>
          <a:xfrm>
            <a:off x="6156176" y="4904486"/>
            <a:ext cx="2278948" cy="1224136"/>
          </a:xfrm>
          <a:prstGeom prst="ellipse">
            <a:avLst/>
          </a:prstGeom>
          <a:ln/>
        </p:spPr>
        <p:style>
          <a:lnRef idx="1">
            <a:schemeClr val="accent4"/>
          </a:lnRef>
          <a:fillRef idx="2">
            <a:schemeClr val="accent4"/>
          </a:fillRef>
          <a:effectRef idx="1">
            <a:schemeClr val="accent4"/>
          </a:effectRef>
          <a:fontRef idx="minor">
            <a:schemeClr val="dk1"/>
          </a:fontRef>
        </p:style>
        <p:txBody>
          <a:bodyPr rtlCol="1" anchor="ctr"/>
          <a:lstStyle/>
          <a:p>
            <a:pPr algn="ctr" fontAlgn="auto">
              <a:spcBef>
                <a:spcPts val="0"/>
              </a:spcBef>
              <a:spcAft>
                <a:spcPts val="0"/>
              </a:spcAft>
              <a:defRPr/>
            </a:pPr>
            <a:r>
              <a:rPr lang="ar-SA" sz="4400" b="1" kern="0" dirty="0" smtClean="0">
                <a:solidFill>
                  <a:srgbClr val="FF0000"/>
                </a:solidFill>
                <a:effectLst>
                  <a:outerShdw blurRad="38100" dist="38100" dir="2700000" algn="tl">
                    <a:srgbClr val="000000">
                      <a:alpha val="43137"/>
                    </a:srgbClr>
                  </a:outerShdw>
                </a:effectLst>
                <a:latin typeface="Franklin Gothic Book"/>
              </a:rPr>
              <a:t>دخول</a:t>
            </a: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712100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989084"/>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اختر الاجابة الصحيحة فيما يلي :</a:t>
            </a:r>
            <a:endParaRPr lang="ar-SA" sz="4000" dirty="0">
              <a:solidFill>
                <a:srgbClr val="FF0000"/>
              </a:solidFill>
            </a:endParaRPr>
          </a:p>
        </p:txBody>
      </p:sp>
      <p:sp>
        <p:nvSpPr>
          <p:cNvPr id="3" name="مستطيل 2"/>
          <p:cNvSpPr>
            <a:spLocks noChangeArrowheads="1"/>
          </p:cNvSpPr>
          <p:nvPr/>
        </p:nvSpPr>
        <p:spPr bwMode="auto">
          <a:xfrm>
            <a:off x="2051720" y="4287431"/>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جـ1 – </a:t>
            </a:r>
            <a:endParaRPr lang="ar-SA" sz="4800" dirty="0">
              <a:solidFill>
                <a:srgbClr val="7030A0"/>
              </a:solidFill>
            </a:endParaRPr>
          </a:p>
        </p:txBody>
      </p:sp>
      <p:sp>
        <p:nvSpPr>
          <p:cNvPr id="8" name="مستطيل 7"/>
          <p:cNvSpPr/>
          <p:nvPr/>
        </p:nvSpPr>
        <p:spPr>
          <a:xfrm>
            <a:off x="1913067" y="1732886"/>
            <a:ext cx="7013798" cy="2554545"/>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1- يتحد الصوديوم مع الفلور وهو مكون اساسي في معجون الاسنان . في هذه الحالة يكون للصوديوم التوزيع الالكتروني المماثل لعنصر ؟</a:t>
            </a:r>
            <a:endParaRPr lang="ar-SA" sz="4000" b="1" spc="50" dirty="0">
              <a:ln w="11430"/>
              <a:solidFill>
                <a:srgbClr val="9900CC"/>
              </a:solidFill>
              <a:latin typeface="Calibri"/>
              <a:cs typeface="Arial"/>
            </a:endParaRPr>
          </a:p>
        </p:txBody>
      </p:sp>
      <p:sp>
        <p:nvSpPr>
          <p:cNvPr id="9" name="مستطيل 8"/>
          <p:cNvSpPr/>
          <p:nvPr/>
        </p:nvSpPr>
        <p:spPr>
          <a:xfrm>
            <a:off x="3902804" y="5517232"/>
            <a:ext cx="1338391"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النيون</a:t>
            </a:r>
            <a:endParaRPr lang="ar-EG" sz="3600" b="1" spc="50" dirty="0">
              <a:ln w="11430"/>
              <a:solidFill>
                <a:srgbClr val="006600"/>
              </a:solidFill>
              <a:latin typeface="Calibri"/>
              <a:cs typeface="Arial"/>
            </a:endParaRPr>
          </a:p>
        </p:txBody>
      </p:sp>
      <p:sp>
        <p:nvSpPr>
          <p:cNvPr id="6" name="Flowchart: Off-page Connector 5"/>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202</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566436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989084"/>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اختر الاجابة الصحيحة فيما يلي :</a:t>
            </a:r>
            <a:endParaRPr lang="ar-SA" sz="4000" dirty="0">
              <a:solidFill>
                <a:srgbClr val="FF0000"/>
              </a:solidFill>
            </a:endParaRPr>
          </a:p>
        </p:txBody>
      </p:sp>
      <p:sp>
        <p:nvSpPr>
          <p:cNvPr id="3" name="مستطيل 2"/>
          <p:cNvSpPr>
            <a:spLocks noChangeArrowheads="1"/>
          </p:cNvSpPr>
          <p:nvPr/>
        </p:nvSpPr>
        <p:spPr bwMode="auto">
          <a:xfrm>
            <a:off x="1983295" y="3246075"/>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جـ2 – </a:t>
            </a:r>
            <a:endParaRPr lang="ar-SA" sz="4800" dirty="0">
              <a:solidFill>
                <a:srgbClr val="7030A0"/>
              </a:solidFill>
            </a:endParaRPr>
          </a:p>
        </p:txBody>
      </p:sp>
      <p:sp>
        <p:nvSpPr>
          <p:cNvPr id="8" name="مستطيل 7"/>
          <p:cNvSpPr/>
          <p:nvPr/>
        </p:nvSpPr>
        <p:spPr>
          <a:xfrm>
            <a:off x="1939581" y="1738239"/>
            <a:ext cx="7013798" cy="132343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2- </a:t>
            </a:r>
            <a:r>
              <a:rPr lang="ar-SA" sz="3600" b="1" spc="50" dirty="0" smtClean="0">
                <a:ln w="11430"/>
                <a:solidFill>
                  <a:srgbClr val="9900CC"/>
                </a:solidFill>
                <a:latin typeface="Calibri"/>
                <a:cs typeface="Arial"/>
              </a:rPr>
              <a:t>يوضح الرسم أعلاه التوزيع الإلكتروني للبوتاسيوم فكيف يصل إلى حالة الاستقرار </a:t>
            </a:r>
            <a:r>
              <a:rPr lang="ar-SA" sz="4000" b="1" spc="50" dirty="0" smtClean="0">
                <a:ln w="11430"/>
                <a:solidFill>
                  <a:srgbClr val="9900CC"/>
                </a:solidFill>
                <a:latin typeface="Calibri"/>
                <a:cs typeface="Arial"/>
              </a:rPr>
              <a:t>؟</a:t>
            </a:r>
            <a:endParaRPr lang="ar-SA" sz="4000" b="1" spc="50" dirty="0">
              <a:ln w="11430"/>
              <a:solidFill>
                <a:srgbClr val="9900CC"/>
              </a:solidFill>
              <a:latin typeface="Calibri"/>
              <a:cs typeface="Arial"/>
            </a:endParaRPr>
          </a:p>
        </p:txBody>
      </p:sp>
      <p:sp>
        <p:nvSpPr>
          <p:cNvPr id="9" name="مستطيل 8"/>
          <p:cNvSpPr/>
          <p:nvPr/>
        </p:nvSpPr>
        <p:spPr>
          <a:xfrm>
            <a:off x="3851920" y="5373216"/>
            <a:ext cx="3888432"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يفقد إلكترون</a:t>
            </a:r>
            <a:endParaRPr lang="ar-EG" sz="3600" b="1" spc="50" dirty="0">
              <a:ln w="11430"/>
              <a:solidFill>
                <a:srgbClr val="006600"/>
              </a:solidFill>
              <a:latin typeface="Calibri"/>
              <a:cs typeface="Arial"/>
            </a:endParaRPr>
          </a:p>
        </p:txBody>
      </p:sp>
      <p:pic>
        <p:nvPicPr>
          <p:cNvPr id="2050"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59632" y="3612023"/>
            <a:ext cx="4316413" cy="2268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Flowchart: Off-page Connector 6"/>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202</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10" name="Action Button: Forward or Next 9">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Back or Previous 10">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2" name="Action Button: Home 11">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566436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050"/>
                                        </p:tgtEl>
                                        <p:attrNameLst>
                                          <p:attrName>style.visibility</p:attrName>
                                        </p:attrNameLst>
                                      </p:cBhvr>
                                      <p:to>
                                        <p:strVal val="visible"/>
                                      </p:to>
                                    </p:set>
                                    <p:animEffect transition="in" filter="circle(in)">
                                      <p:cBhvr>
                                        <p:cTn id="2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902857" y="1105354"/>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اختر الاجابة الصحيحة فيما يلي :</a:t>
            </a:r>
            <a:endParaRPr lang="ar-SA" sz="4000" dirty="0">
              <a:solidFill>
                <a:srgbClr val="FF0000"/>
              </a:solidFill>
            </a:endParaRPr>
          </a:p>
        </p:txBody>
      </p:sp>
      <p:sp>
        <p:nvSpPr>
          <p:cNvPr id="3" name="مستطيل 2"/>
          <p:cNvSpPr>
            <a:spLocks noChangeArrowheads="1"/>
          </p:cNvSpPr>
          <p:nvPr/>
        </p:nvSpPr>
        <p:spPr bwMode="auto">
          <a:xfrm>
            <a:off x="1983294" y="4020903"/>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جـ3 – </a:t>
            </a:r>
            <a:endParaRPr lang="ar-SA" sz="4800" dirty="0">
              <a:solidFill>
                <a:srgbClr val="7030A0"/>
              </a:solidFill>
            </a:endParaRPr>
          </a:p>
        </p:txBody>
      </p:sp>
      <p:sp>
        <p:nvSpPr>
          <p:cNvPr id="8" name="مستطيل 7"/>
          <p:cNvSpPr/>
          <p:nvPr/>
        </p:nvSpPr>
        <p:spPr>
          <a:xfrm>
            <a:off x="1876118" y="2081911"/>
            <a:ext cx="7013798" cy="1938992"/>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3- ينتمي عنصر البوتاسيوم إلى عناصر المجموعة 1 من الجدول الدوري . فما اسم هذه المجموعة ؟</a:t>
            </a:r>
            <a:endParaRPr lang="ar-SA" sz="4000" b="1" spc="50" dirty="0">
              <a:ln w="11430"/>
              <a:solidFill>
                <a:srgbClr val="9900CC"/>
              </a:solidFill>
              <a:latin typeface="Calibri"/>
              <a:cs typeface="Arial"/>
            </a:endParaRPr>
          </a:p>
        </p:txBody>
      </p:sp>
      <p:sp>
        <p:nvSpPr>
          <p:cNvPr id="9" name="مستطيل 8"/>
          <p:cNvSpPr/>
          <p:nvPr/>
        </p:nvSpPr>
        <p:spPr>
          <a:xfrm>
            <a:off x="4860031" y="4845059"/>
            <a:ext cx="4093347"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الفلزات القلوية </a:t>
            </a:r>
            <a:endParaRPr lang="ar-EG" sz="3600" b="1" spc="50" dirty="0">
              <a:ln w="11430"/>
              <a:solidFill>
                <a:srgbClr val="006600"/>
              </a:solidFill>
              <a:latin typeface="Calibri"/>
              <a:cs typeface="Arial"/>
            </a:endParaRPr>
          </a:p>
        </p:txBody>
      </p:sp>
      <p:pic>
        <p:nvPicPr>
          <p:cNvPr id="7"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2857" y="3944604"/>
            <a:ext cx="4316413" cy="2268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Flowchart: Off-page Connector 9"/>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202</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11" name="Action Button: Forward or Next 10">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2" name="Action Button: Back or Previous 11">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3" name="Action Button: Home 12">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566436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982913"/>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اختر الاجابة الصحيحة فيما يلي :</a:t>
            </a:r>
            <a:endParaRPr lang="ar-SA" sz="4000" dirty="0">
              <a:solidFill>
                <a:srgbClr val="FF0000"/>
              </a:solidFill>
            </a:endParaRPr>
          </a:p>
        </p:txBody>
      </p:sp>
      <p:sp>
        <p:nvSpPr>
          <p:cNvPr id="3" name="مستطيل 2"/>
          <p:cNvSpPr>
            <a:spLocks noChangeArrowheads="1"/>
          </p:cNvSpPr>
          <p:nvPr/>
        </p:nvSpPr>
        <p:spPr bwMode="auto">
          <a:xfrm>
            <a:off x="1954074" y="3861048"/>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جـ4 – </a:t>
            </a:r>
            <a:endParaRPr lang="ar-SA" sz="4800" dirty="0">
              <a:solidFill>
                <a:srgbClr val="7030A0"/>
              </a:solidFill>
            </a:endParaRPr>
          </a:p>
        </p:txBody>
      </p:sp>
      <p:sp>
        <p:nvSpPr>
          <p:cNvPr id="8" name="مستطيل 7"/>
          <p:cNvSpPr/>
          <p:nvPr/>
        </p:nvSpPr>
        <p:spPr>
          <a:xfrm>
            <a:off x="1926409" y="2011992"/>
            <a:ext cx="7013798" cy="132343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4- ما نوع الرابطة التي تربط بين ذرات جزء غاز النيتروجين ؟</a:t>
            </a:r>
            <a:endParaRPr lang="ar-SA" sz="4000" b="1" spc="50" dirty="0">
              <a:ln w="11430"/>
              <a:solidFill>
                <a:srgbClr val="9900CC"/>
              </a:solidFill>
              <a:latin typeface="Calibri"/>
              <a:cs typeface="Arial"/>
            </a:endParaRPr>
          </a:p>
        </p:txBody>
      </p:sp>
      <p:sp>
        <p:nvSpPr>
          <p:cNvPr id="9" name="مستطيل 8"/>
          <p:cNvSpPr/>
          <p:nvPr/>
        </p:nvSpPr>
        <p:spPr>
          <a:xfrm>
            <a:off x="3901555" y="4869160"/>
            <a:ext cx="1340890"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ثلاثية </a:t>
            </a:r>
            <a:endParaRPr lang="ar-EG" sz="3600" b="1" spc="50" dirty="0">
              <a:ln w="11430"/>
              <a:solidFill>
                <a:srgbClr val="006600"/>
              </a:solidFill>
              <a:latin typeface="Calibri"/>
              <a:cs typeface="Arial"/>
            </a:endParaRPr>
          </a:p>
        </p:txBody>
      </p:sp>
      <p:sp>
        <p:nvSpPr>
          <p:cNvPr id="6" name="Flowchart: Off-page Connector 5"/>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202</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566436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123639"/>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اختر الاجابة الصحيحة فيما يلي :</a:t>
            </a:r>
            <a:endParaRPr lang="ar-SA" sz="4000" dirty="0">
              <a:solidFill>
                <a:srgbClr val="FF0000"/>
              </a:solidFill>
            </a:endParaRPr>
          </a:p>
        </p:txBody>
      </p:sp>
      <p:sp>
        <p:nvSpPr>
          <p:cNvPr id="3" name="مستطيل 2"/>
          <p:cNvSpPr>
            <a:spLocks noChangeArrowheads="1"/>
          </p:cNvSpPr>
          <p:nvPr/>
        </p:nvSpPr>
        <p:spPr bwMode="auto">
          <a:xfrm>
            <a:off x="1941016" y="3941863"/>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جـ5 – </a:t>
            </a:r>
            <a:endParaRPr lang="ar-SA" sz="4800" dirty="0">
              <a:solidFill>
                <a:srgbClr val="7030A0"/>
              </a:solidFill>
            </a:endParaRPr>
          </a:p>
        </p:txBody>
      </p:sp>
      <p:sp>
        <p:nvSpPr>
          <p:cNvPr id="8" name="مستطيل 7"/>
          <p:cNvSpPr/>
          <p:nvPr/>
        </p:nvSpPr>
        <p:spPr>
          <a:xfrm>
            <a:off x="1985424" y="2064426"/>
            <a:ext cx="7013798" cy="1877437"/>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5- </a:t>
            </a:r>
            <a:r>
              <a:rPr lang="ar-SA" sz="3600" b="1" spc="50" dirty="0" smtClean="0">
                <a:ln w="11430"/>
                <a:solidFill>
                  <a:srgbClr val="9900CC"/>
                </a:solidFill>
                <a:latin typeface="Calibri"/>
                <a:cs typeface="Arial"/>
              </a:rPr>
              <a:t>يوضح الرسم التالي التوزيع </a:t>
            </a:r>
            <a:r>
              <a:rPr lang="ar-SA" sz="3600" b="1" spc="50" dirty="0" err="1" smtClean="0">
                <a:ln w="11430"/>
                <a:solidFill>
                  <a:srgbClr val="9900CC"/>
                </a:solidFill>
                <a:latin typeface="Calibri"/>
                <a:cs typeface="Arial"/>
              </a:rPr>
              <a:t>الاكتروني</a:t>
            </a:r>
            <a:r>
              <a:rPr lang="ar-SA" sz="3600" b="1" spc="50" dirty="0" smtClean="0">
                <a:ln w="11430"/>
                <a:solidFill>
                  <a:srgbClr val="9900CC"/>
                </a:solidFill>
                <a:latin typeface="Calibri"/>
                <a:cs typeface="Arial"/>
              </a:rPr>
              <a:t> لكلوريد الماغنسيوم . فما الصيغة الكيميائية الصحيحة للمركب </a:t>
            </a:r>
            <a:r>
              <a:rPr lang="ar-SA" sz="4000" b="1" spc="50" dirty="0" smtClean="0">
                <a:ln w="11430"/>
                <a:solidFill>
                  <a:srgbClr val="9900CC"/>
                </a:solidFill>
                <a:latin typeface="Calibri"/>
                <a:cs typeface="Arial"/>
              </a:rPr>
              <a:t>؟</a:t>
            </a:r>
            <a:endParaRPr lang="ar-SA" sz="4000" b="1" spc="50" dirty="0">
              <a:ln w="11430"/>
              <a:solidFill>
                <a:srgbClr val="9900CC"/>
              </a:solidFill>
              <a:latin typeface="Calibri"/>
              <a:cs typeface="Arial"/>
            </a:endParaRPr>
          </a:p>
        </p:txBody>
      </p:sp>
      <p:sp>
        <p:nvSpPr>
          <p:cNvPr id="9" name="مستطيل 8"/>
          <p:cNvSpPr/>
          <p:nvPr/>
        </p:nvSpPr>
        <p:spPr>
          <a:xfrm>
            <a:off x="5796136" y="5517232"/>
            <a:ext cx="2276994"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en-US" sz="3600" b="1" spc="50" dirty="0" smtClean="0">
                <a:ln w="11430"/>
                <a:solidFill>
                  <a:srgbClr val="006600"/>
                </a:solidFill>
                <a:latin typeface="Calibri"/>
                <a:cs typeface="Arial"/>
              </a:rPr>
              <a:t>MgCl2</a:t>
            </a:r>
            <a:endParaRPr lang="ar-EG" sz="3600" b="1" spc="50" dirty="0">
              <a:ln w="11430"/>
              <a:solidFill>
                <a:srgbClr val="006600"/>
              </a:solidFill>
              <a:latin typeface="Calibri"/>
              <a:cs typeface="Arial"/>
            </a:endParaRPr>
          </a:p>
        </p:txBody>
      </p:sp>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2331" y="4233896"/>
            <a:ext cx="4499992" cy="162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Flowchart: Off-page Connector 6"/>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202</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10" name="Action Button: Forward or Next 9">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Back or Previous 10">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2" name="Action Button: Home 11">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566436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909529"/>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اختر الاجابة الصحيحة فيما يلي :</a:t>
            </a:r>
            <a:endParaRPr lang="ar-SA" sz="4000" dirty="0">
              <a:solidFill>
                <a:srgbClr val="FF0000"/>
              </a:solidFill>
            </a:endParaRPr>
          </a:p>
        </p:txBody>
      </p:sp>
      <p:sp>
        <p:nvSpPr>
          <p:cNvPr id="3" name="مستطيل 2"/>
          <p:cNvSpPr>
            <a:spLocks noChangeArrowheads="1"/>
          </p:cNvSpPr>
          <p:nvPr/>
        </p:nvSpPr>
        <p:spPr bwMode="auto">
          <a:xfrm>
            <a:off x="1941016" y="3907504"/>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جـ6 – </a:t>
            </a:r>
            <a:endParaRPr lang="ar-SA" sz="4800" dirty="0">
              <a:solidFill>
                <a:srgbClr val="7030A0"/>
              </a:solidFill>
            </a:endParaRPr>
          </a:p>
        </p:txBody>
      </p:sp>
      <p:sp>
        <p:nvSpPr>
          <p:cNvPr id="8" name="مستطيل 7"/>
          <p:cNvSpPr/>
          <p:nvPr/>
        </p:nvSpPr>
        <p:spPr>
          <a:xfrm>
            <a:off x="1897302" y="1831173"/>
            <a:ext cx="7013798" cy="132343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6- ما نوع الرابطة التي تربط كلوريد الماغنسيوم ؟</a:t>
            </a:r>
            <a:endParaRPr lang="ar-SA" sz="4000" b="1" spc="50" dirty="0">
              <a:ln w="11430"/>
              <a:solidFill>
                <a:srgbClr val="9900CC"/>
              </a:solidFill>
              <a:latin typeface="Calibri"/>
              <a:cs typeface="Arial"/>
            </a:endParaRPr>
          </a:p>
        </p:txBody>
      </p:sp>
      <p:sp>
        <p:nvSpPr>
          <p:cNvPr id="9" name="مستطيل 8"/>
          <p:cNvSpPr/>
          <p:nvPr/>
        </p:nvSpPr>
        <p:spPr>
          <a:xfrm>
            <a:off x="3923928" y="5245462"/>
            <a:ext cx="2276994"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أيونية</a:t>
            </a:r>
            <a:endParaRPr lang="ar-EG" sz="3600" b="1" spc="50" dirty="0">
              <a:ln w="11430"/>
              <a:solidFill>
                <a:srgbClr val="006600"/>
              </a:solidFill>
              <a:latin typeface="Calibri"/>
              <a:cs typeface="Aria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717" y="3429000"/>
            <a:ext cx="4498975" cy="163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Flowchart: Off-page Connector 6"/>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202</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10" name="Action Button: Forward or Next 9">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Back or Previous 10">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2" name="Action Button: Home 11">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566436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074"/>
                                        </p:tgtEl>
                                        <p:attrNameLst>
                                          <p:attrName>style.visibility</p:attrName>
                                        </p:attrNameLst>
                                      </p:cBhvr>
                                      <p:to>
                                        <p:strVal val="visible"/>
                                      </p:to>
                                    </p:set>
                                    <p:animEffect transition="in" filter="circle(in)">
                                      <p:cBhvr>
                                        <p:cTn id="2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423051"/>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اختر الاجابة الصحيحة فيما يلي :</a:t>
            </a:r>
            <a:endParaRPr lang="ar-SA" sz="4000" dirty="0">
              <a:solidFill>
                <a:srgbClr val="FF0000"/>
              </a:solidFill>
            </a:endParaRPr>
          </a:p>
        </p:txBody>
      </p:sp>
      <p:sp>
        <p:nvSpPr>
          <p:cNvPr id="3" name="مستطيل 2"/>
          <p:cNvSpPr>
            <a:spLocks noChangeArrowheads="1"/>
          </p:cNvSpPr>
          <p:nvPr/>
        </p:nvSpPr>
        <p:spPr bwMode="auto">
          <a:xfrm>
            <a:off x="1952401" y="4374762"/>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جـ7 – </a:t>
            </a:r>
            <a:endParaRPr lang="ar-SA" sz="4800" dirty="0">
              <a:solidFill>
                <a:srgbClr val="7030A0"/>
              </a:solidFill>
            </a:endParaRPr>
          </a:p>
        </p:txBody>
      </p:sp>
      <p:sp>
        <p:nvSpPr>
          <p:cNvPr id="8" name="مستطيل 7"/>
          <p:cNvSpPr/>
          <p:nvPr/>
        </p:nvSpPr>
        <p:spPr>
          <a:xfrm>
            <a:off x="1065101" y="2564904"/>
            <a:ext cx="7013798" cy="132343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7- ما اكبر عدد من الإلكترونات يمكن ان يستوعبه مجال الطاقة الثالث في الذرة ؟</a:t>
            </a:r>
            <a:endParaRPr lang="ar-SA" sz="4000" b="1" spc="50" dirty="0">
              <a:ln w="11430"/>
              <a:solidFill>
                <a:srgbClr val="9900CC"/>
              </a:solidFill>
              <a:latin typeface="Calibri"/>
              <a:cs typeface="Arial"/>
            </a:endParaRPr>
          </a:p>
        </p:txBody>
      </p:sp>
      <p:sp>
        <p:nvSpPr>
          <p:cNvPr id="9" name="مستطيل 8"/>
          <p:cNvSpPr/>
          <p:nvPr/>
        </p:nvSpPr>
        <p:spPr>
          <a:xfrm>
            <a:off x="4166651" y="5229200"/>
            <a:ext cx="810698"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18</a:t>
            </a:r>
            <a:endParaRPr lang="ar-EG" sz="3600" b="1" spc="50" dirty="0">
              <a:ln w="11430"/>
              <a:solidFill>
                <a:srgbClr val="006600"/>
              </a:solidFill>
              <a:latin typeface="Calibri"/>
              <a:cs typeface="Arial"/>
            </a:endParaRPr>
          </a:p>
        </p:txBody>
      </p:sp>
      <p:sp>
        <p:nvSpPr>
          <p:cNvPr id="6" name="Flowchart: Off-page Connector 5"/>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202</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288536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809225"/>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اختر الاجابة الصحيحة فيما يلي :</a:t>
            </a:r>
            <a:endParaRPr lang="ar-SA" sz="4000" dirty="0">
              <a:solidFill>
                <a:srgbClr val="FF0000"/>
              </a:solidFill>
            </a:endParaRPr>
          </a:p>
        </p:txBody>
      </p:sp>
      <p:sp>
        <p:nvSpPr>
          <p:cNvPr id="3" name="مستطيل 2"/>
          <p:cNvSpPr>
            <a:spLocks noChangeArrowheads="1"/>
          </p:cNvSpPr>
          <p:nvPr/>
        </p:nvSpPr>
        <p:spPr bwMode="auto">
          <a:xfrm>
            <a:off x="1566284" y="5198357"/>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a:t>
            </a:r>
            <a:r>
              <a:rPr lang="ar-EG" sz="4800" dirty="0" smtClean="0">
                <a:solidFill>
                  <a:srgbClr val="7030A0"/>
                </a:solidFill>
              </a:rPr>
              <a:t>8</a:t>
            </a:r>
            <a:r>
              <a:rPr lang="ar-SA" sz="4800" dirty="0" smtClean="0">
                <a:solidFill>
                  <a:srgbClr val="7030A0"/>
                </a:solidFill>
              </a:rPr>
              <a:t> – </a:t>
            </a:r>
            <a:endParaRPr lang="ar-SA" sz="4800" dirty="0">
              <a:solidFill>
                <a:srgbClr val="7030A0"/>
              </a:solidFill>
            </a:endParaRPr>
          </a:p>
        </p:txBody>
      </p:sp>
      <p:sp>
        <p:nvSpPr>
          <p:cNvPr id="8" name="مستطيل 7"/>
          <p:cNvSpPr/>
          <p:nvPr/>
        </p:nvSpPr>
        <p:spPr>
          <a:xfrm>
            <a:off x="1544427" y="1620657"/>
            <a:ext cx="7013798" cy="317009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EG" sz="4000" b="1" spc="50" dirty="0" smtClean="0">
                <a:ln w="11430"/>
                <a:solidFill>
                  <a:srgbClr val="9900CC"/>
                </a:solidFill>
                <a:latin typeface="Calibri"/>
                <a:cs typeface="Arial"/>
              </a:rPr>
              <a:t>8</a:t>
            </a:r>
            <a:r>
              <a:rPr lang="ar-SA" sz="4000" b="1" spc="50" dirty="0" smtClean="0">
                <a:ln w="11430"/>
                <a:solidFill>
                  <a:srgbClr val="9900CC"/>
                </a:solidFill>
                <a:latin typeface="Calibri"/>
                <a:cs typeface="Arial"/>
              </a:rPr>
              <a:t>- </a:t>
            </a:r>
            <a:r>
              <a:rPr lang="ar-EG" sz="4000" b="1" spc="50" dirty="0" smtClean="0">
                <a:ln w="11430"/>
                <a:solidFill>
                  <a:srgbClr val="9900CC"/>
                </a:solidFill>
                <a:latin typeface="Calibri"/>
                <a:cs typeface="Arial"/>
              </a:rPr>
              <a:t>توضح الصورة عملية تفاعل النحاس </a:t>
            </a:r>
            <a:r>
              <a:rPr lang="en-US" sz="4000" b="1" spc="50" dirty="0" smtClean="0">
                <a:ln w="11430"/>
                <a:solidFill>
                  <a:srgbClr val="9900CC"/>
                </a:solidFill>
                <a:latin typeface="Calibri"/>
                <a:cs typeface="Arial"/>
              </a:rPr>
              <a:t>CU</a:t>
            </a:r>
            <a:r>
              <a:rPr lang="ar-EG" sz="4000" b="1" spc="50" dirty="0" smtClean="0">
                <a:ln w="11430"/>
                <a:solidFill>
                  <a:srgbClr val="9900CC"/>
                </a:solidFill>
                <a:latin typeface="Calibri"/>
                <a:cs typeface="Arial"/>
              </a:rPr>
              <a:t> مع نترات الفضة </a:t>
            </a:r>
            <a:r>
              <a:rPr lang="en-US" sz="4000" b="1" spc="50" dirty="0" smtClean="0">
                <a:ln w="11430"/>
                <a:solidFill>
                  <a:srgbClr val="9900CC"/>
                </a:solidFill>
                <a:latin typeface="Calibri"/>
                <a:cs typeface="Arial"/>
              </a:rPr>
              <a:t>AgNo</a:t>
            </a:r>
            <a:r>
              <a:rPr lang="en-US" sz="2000" b="1" spc="50" dirty="0" smtClean="0">
                <a:ln w="11430"/>
                <a:solidFill>
                  <a:srgbClr val="9900CC"/>
                </a:solidFill>
                <a:latin typeface="Calibri"/>
                <a:cs typeface="Arial"/>
              </a:rPr>
              <a:t>3</a:t>
            </a:r>
            <a:r>
              <a:rPr lang="ar-EG" sz="2000" b="1" spc="50" dirty="0" smtClean="0">
                <a:ln w="11430"/>
                <a:solidFill>
                  <a:srgbClr val="9900CC"/>
                </a:solidFill>
                <a:latin typeface="Calibri"/>
                <a:cs typeface="Arial"/>
              </a:rPr>
              <a:t> </a:t>
            </a:r>
            <a:r>
              <a:rPr lang="ar-EG" sz="4000" b="1" spc="50" dirty="0" smtClean="0">
                <a:ln w="11430"/>
                <a:solidFill>
                  <a:srgbClr val="9900CC"/>
                </a:solidFill>
                <a:latin typeface="Calibri"/>
                <a:cs typeface="Arial"/>
              </a:rPr>
              <a:t>لتكوين نترات النحاس </a:t>
            </a:r>
            <a:r>
              <a:rPr lang="en-US" sz="4000" b="1" spc="50" dirty="0" smtClean="0">
                <a:ln w="11430"/>
                <a:solidFill>
                  <a:srgbClr val="9900CC"/>
                </a:solidFill>
                <a:latin typeface="Calibri"/>
                <a:cs typeface="Arial"/>
              </a:rPr>
              <a:t>Cu(No</a:t>
            </a:r>
            <a:r>
              <a:rPr lang="en-US" sz="2000" b="1" spc="50" dirty="0" smtClean="0">
                <a:ln w="11430"/>
                <a:solidFill>
                  <a:srgbClr val="9900CC"/>
                </a:solidFill>
                <a:latin typeface="Calibri"/>
                <a:cs typeface="Arial"/>
              </a:rPr>
              <a:t>3</a:t>
            </a:r>
            <a:r>
              <a:rPr lang="en-US" sz="4000" b="1" spc="50" dirty="0" smtClean="0">
                <a:ln w="11430"/>
                <a:solidFill>
                  <a:srgbClr val="9900CC"/>
                </a:solidFill>
                <a:latin typeface="Calibri"/>
                <a:cs typeface="Arial"/>
              </a:rPr>
              <a:t>)</a:t>
            </a:r>
            <a:r>
              <a:rPr lang="ar-EG" sz="4000" b="1" spc="50" dirty="0" smtClean="0">
                <a:ln w="11430"/>
                <a:solidFill>
                  <a:srgbClr val="9900CC"/>
                </a:solidFill>
                <a:latin typeface="Calibri"/>
                <a:cs typeface="Arial"/>
              </a:rPr>
              <a:t> والفضة</a:t>
            </a:r>
            <a:r>
              <a:rPr lang="en-US" sz="4000" b="1" spc="50" dirty="0" smtClean="0">
                <a:ln w="11430"/>
                <a:solidFill>
                  <a:srgbClr val="9900CC"/>
                </a:solidFill>
                <a:latin typeface="Calibri"/>
                <a:cs typeface="Arial"/>
              </a:rPr>
              <a:t> Ag</a:t>
            </a:r>
            <a:r>
              <a:rPr lang="ar-EG" sz="4000" b="1" spc="50" dirty="0" smtClean="0">
                <a:ln w="11430"/>
                <a:solidFill>
                  <a:srgbClr val="9900CC"/>
                </a:solidFill>
                <a:latin typeface="Calibri"/>
                <a:cs typeface="Arial"/>
              </a:rPr>
              <a:t> حسب المعادلة التالية ما المصطلح العلمي الذي يصف هذا التفاعل</a:t>
            </a:r>
            <a:r>
              <a:rPr lang="ar-SA" sz="4000" b="1" spc="50" dirty="0" smtClean="0">
                <a:ln w="11430"/>
                <a:solidFill>
                  <a:srgbClr val="9900CC"/>
                </a:solidFill>
                <a:latin typeface="Calibri"/>
                <a:cs typeface="Arial"/>
              </a:rPr>
              <a:t>؟</a:t>
            </a:r>
            <a:endParaRPr lang="ar-SA" sz="4000" b="1" spc="50" dirty="0">
              <a:ln w="11430"/>
              <a:solidFill>
                <a:srgbClr val="9900CC"/>
              </a:solidFill>
              <a:latin typeface="Calibri"/>
              <a:cs typeface="Arial"/>
            </a:endParaRPr>
          </a:p>
        </p:txBody>
      </p:sp>
      <p:sp>
        <p:nvSpPr>
          <p:cNvPr id="9" name="مستطيل 8"/>
          <p:cNvSpPr/>
          <p:nvPr/>
        </p:nvSpPr>
        <p:spPr>
          <a:xfrm>
            <a:off x="3498491" y="5572766"/>
            <a:ext cx="2276994"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EG" sz="3600" b="1" spc="50" dirty="0" smtClean="0">
                <a:ln w="11430"/>
                <a:solidFill>
                  <a:srgbClr val="006600"/>
                </a:solidFill>
                <a:latin typeface="Calibri"/>
                <a:cs typeface="Arial"/>
              </a:rPr>
              <a:t>تغير كيميائي</a:t>
            </a:r>
            <a:endParaRPr lang="ar-EG" sz="3600" b="1" spc="50" dirty="0">
              <a:ln w="11430"/>
              <a:solidFill>
                <a:srgbClr val="006600"/>
              </a:solidFill>
              <a:latin typeface="Calibri"/>
              <a:cs typeface="Arial"/>
            </a:endParaRPr>
          </a:p>
        </p:txBody>
      </p:sp>
      <p:sp>
        <p:nvSpPr>
          <p:cNvPr id="6" name="Flowchart: Off-page Connector 5"/>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203</a:t>
            </a:r>
            <a:endParaRPr kumimoji="0" lang="en-US" sz="1800" b="1" i="0" u="none" strike="noStrike" kern="1200" cap="none" spc="0" normalizeH="0" baseline="0" noProof="0" dirty="0">
              <a:ln>
                <a:noFill/>
              </a:ln>
              <a:solidFill>
                <a:srgbClr val="006600"/>
              </a:solidFill>
              <a:effectLst/>
              <a:uLnTx/>
              <a:uFillTx/>
              <a:latin typeface="Calibri"/>
            </a:endParaRPr>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9652" y="4824848"/>
            <a:ext cx="6264696" cy="747017"/>
          </a:xfrm>
          <a:prstGeom prst="rect">
            <a:avLst/>
          </a:prstGeom>
        </p:spPr>
      </p:pic>
      <p:sp>
        <p:nvSpPr>
          <p:cNvPr id="10" name="Action Button: Forward or Next 9">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Back or Previous 10">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2" name="Action Button: Home 11">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03212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iterate type="wd">
                                    <p:tmAbs val="500"/>
                                  </p:iterate>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heel(4)">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746266" y="1136583"/>
            <a:ext cx="7651468"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قارن بين كل زوجين من المصطلحات التالية :</a:t>
            </a:r>
            <a:endParaRPr lang="ar-SA" sz="4000" dirty="0">
              <a:solidFill>
                <a:srgbClr val="FF0000"/>
              </a:solidFill>
            </a:endParaRPr>
          </a:p>
        </p:txBody>
      </p:sp>
      <p:sp>
        <p:nvSpPr>
          <p:cNvPr id="7" name="مستطيل 6"/>
          <p:cNvSpPr>
            <a:spLocks noChangeArrowheads="1"/>
          </p:cNvSpPr>
          <p:nvPr/>
        </p:nvSpPr>
        <p:spPr bwMode="auto">
          <a:xfrm>
            <a:off x="1566284" y="2492896"/>
            <a:ext cx="7344816" cy="584775"/>
          </a:xfrm>
          <a:prstGeom prst="rect">
            <a:avLst/>
          </a:prstGeom>
          <a:noFill/>
          <a:ln>
            <a:noFill/>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006600"/>
                </a:solidFill>
              </a:rPr>
              <a:t>3- المواد المتفاعلة – النواتج .</a:t>
            </a:r>
            <a:endParaRPr lang="ar-SA" sz="3200" dirty="0">
              <a:solidFill>
                <a:srgbClr val="006600"/>
              </a:solidFill>
            </a:endParaRPr>
          </a:p>
        </p:txBody>
      </p:sp>
      <p:sp>
        <p:nvSpPr>
          <p:cNvPr id="11" name="مستطيل 10"/>
          <p:cNvSpPr>
            <a:spLocks noChangeArrowheads="1"/>
          </p:cNvSpPr>
          <p:nvPr/>
        </p:nvSpPr>
        <p:spPr bwMode="auto">
          <a:xfrm>
            <a:off x="1566284" y="3933056"/>
            <a:ext cx="5982540" cy="2062103"/>
          </a:xfrm>
          <a:prstGeom prst="rect">
            <a:avLst/>
          </a:prstGeom>
          <a:noFill/>
          <a:ln>
            <a:noFill/>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7030A0"/>
                </a:solidFill>
              </a:rPr>
              <a:t>ج 3 –</a:t>
            </a:r>
          </a:p>
          <a:p>
            <a:pPr algn="justLow"/>
            <a:r>
              <a:rPr lang="ar-SA" sz="3200" dirty="0">
                <a:solidFill>
                  <a:srgbClr val="7030A0"/>
                </a:solidFill>
              </a:rPr>
              <a:t>المواد المتفاعلة هي المواد التي توجد في بداية التفاعل الكيميائي ، أما النواتج فهي المواد التي تتكون بعد انتهاء التفاعل .</a:t>
            </a:r>
          </a:p>
        </p:txBody>
      </p:sp>
      <p:sp>
        <p:nvSpPr>
          <p:cNvPr id="5" name="Flowchart: Off-page Connector 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200</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Back or Previous 7">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9" name="Action Button: Home 8">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626794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11"/>
                                        </p:tgtEl>
                                        <p:attrNameLst>
                                          <p:attrName>style.visibility</p:attrName>
                                        </p:attrNameLst>
                                      </p:cBhvr>
                                      <p:to>
                                        <p:strVal val="visible"/>
                                      </p:to>
                                    </p:set>
                                    <p:anim to="" calcmode="lin" valueType="num">
                                      <p:cBhvr>
                                        <p:cTn id="17"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11" grpId="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مستطيل 2"/>
          <p:cNvSpPr>
            <a:spLocks noChangeArrowheads="1"/>
          </p:cNvSpPr>
          <p:nvPr/>
        </p:nvSpPr>
        <p:spPr bwMode="auto">
          <a:xfrm>
            <a:off x="1882250" y="2829072"/>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جـ9 – </a:t>
            </a:r>
            <a:endParaRPr lang="ar-SA" sz="4800" dirty="0">
              <a:solidFill>
                <a:srgbClr val="7030A0"/>
              </a:solidFill>
            </a:endParaRPr>
          </a:p>
        </p:txBody>
      </p:sp>
      <p:sp>
        <p:nvSpPr>
          <p:cNvPr id="8" name="مستطيل 7"/>
          <p:cNvSpPr/>
          <p:nvPr/>
        </p:nvSpPr>
        <p:spPr>
          <a:xfrm>
            <a:off x="1594892" y="836712"/>
            <a:ext cx="6079048" cy="132343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9- </a:t>
            </a:r>
            <a:r>
              <a:rPr lang="ar-SA" sz="3600" b="1" spc="50" dirty="0" smtClean="0">
                <a:ln w="11430"/>
                <a:solidFill>
                  <a:srgbClr val="9900CC"/>
                </a:solidFill>
                <a:latin typeface="Calibri"/>
                <a:cs typeface="Arial"/>
              </a:rPr>
              <a:t>ما المصطلح الانسب الذي يصف الفضة في التفاعل </a:t>
            </a:r>
            <a:r>
              <a:rPr lang="ar-SA" sz="4000" b="1" spc="50" dirty="0" smtClean="0">
                <a:ln w="11430"/>
                <a:solidFill>
                  <a:srgbClr val="9900CC"/>
                </a:solidFill>
                <a:latin typeface="Calibri"/>
                <a:cs typeface="Arial"/>
              </a:rPr>
              <a:t>؟</a:t>
            </a:r>
            <a:endParaRPr lang="ar-SA" sz="4000" b="1" spc="50" dirty="0">
              <a:ln w="11430"/>
              <a:solidFill>
                <a:srgbClr val="9900CC"/>
              </a:solidFill>
              <a:latin typeface="Calibri"/>
              <a:cs typeface="Arial"/>
            </a:endParaRPr>
          </a:p>
        </p:txBody>
      </p:sp>
      <p:sp>
        <p:nvSpPr>
          <p:cNvPr id="9" name="مستطيل 8"/>
          <p:cNvSpPr/>
          <p:nvPr/>
        </p:nvSpPr>
        <p:spPr>
          <a:xfrm>
            <a:off x="3815916" y="4517012"/>
            <a:ext cx="1512168"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متفاعل</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694656"/>
            <a:ext cx="1219200" cy="3468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Flowchart: Off-page Connector 5"/>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203</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984000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4)">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098"/>
                                        </p:tgtEl>
                                        <p:attrNameLst>
                                          <p:attrName>style.visibility</p:attrName>
                                        </p:attrNameLst>
                                      </p:cBhvr>
                                      <p:to>
                                        <p:strVal val="visible"/>
                                      </p:to>
                                    </p:set>
                                    <p:animEffect transition="in" filter="circle(in)">
                                      <p:cBhvr>
                                        <p:cTn id="17" dur="2000"/>
                                        <p:tgtEl>
                                          <p:spTgt spid="4098"/>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مستطيل 2"/>
          <p:cNvSpPr>
            <a:spLocks noChangeArrowheads="1"/>
          </p:cNvSpPr>
          <p:nvPr/>
        </p:nvSpPr>
        <p:spPr bwMode="auto">
          <a:xfrm>
            <a:off x="1979712" y="3068960"/>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جـ10 – </a:t>
            </a:r>
            <a:endParaRPr lang="ar-SA" sz="4800" dirty="0">
              <a:solidFill>
                <a:srgbClr val="7030A0"/>
              </a:solidFill>
            </a:endParaRPr>
          </a:p>
        </p:txBody>
      </p:sp>
      <p:sp>
        <p:nvSpPr>
          <p:cNvPr id="8" name="مستطيل 7"/>
          <p:cNvSpPr/>
          <p:nvPr/>
        </p:nvSpPr>
        <p:spPr>
          <a:xfrm>
            <a:off x="1089298" y="1234188"/>
            <a:ext cx="7013798" cy="132343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10- </a:t>
            </a:r>
            <a:r>
              <a:rPr lang="ar-SA" sz="3600" b="1" spc="50" dirty="0" smtClean="0">
                <a:ln w="11430"/>
                <a:solidFill>
                  <a:srgbClr val="9900CC"/>
                </a:solidFill>
                <a:latin typeface="Calibri"/>
                <a:cs typeface="Arial"/>
              </a:rPr>
              <a:t>ما المصطلح الذي يصف الحد الادنى من الطاقة اللازمة لبدء التفاعل </a:t>
            </a:r>
            <a:r>
              <a:rPr lang="ar-SA" sz="4000" b="1" spc="50" dirty="0" smtClean="0">
                <a:ln w="11430"/>
                <a:solidFill>
                  <a:srgbClr val="9900CC"/>
                </a:solidFill>
                <a:latin typeface="Calibri"/>
                <a:cs typeface="Arial"/>
              </a:rPr>
              <a:t>؟</a:t>
            </a:r>
            <a:endParaRPr lang="ar-SA" sz="4000" b="1" spc="50" dirty="0">
              <a:ln w="11430"/>
              <a:solidFill>
                <a:srgbClr val="9900CC"/>
              </a:solidFill>
              <a:latin typeface="Calibri"/>
              <a:cs typeface="Arial"/>
            </a:endParaRPr>
          </a:p>
        </p:txBody>
      </p:sp>
      <p:sp>
        <p:nvSpPr>
          <p:cNvPr id="9" name="مستطيل 8"/>
          <p:cNvSpPr/>
          <p:nvPr/>
        </p:nvSpPr>
        <p:spPr>
          <a:xfrm>
            <a:off x="3347864" y="4806781"/>
            <a:ext cx="2448272"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طاقة </a:t>
            </a:r>
            <a:r>
              <a:rPr lang="ar-SA" sz="3600" b="1" spc="50" dirty="0" smtClean="0">
                <a:ln w="11430"/>
                <a:solidFill>
                  <a:srgbClr val="006600"/>
                </a:solidFill>
                <a:latin typeface="Calibri"/>
                <a:cs typeface="Arial"/>
              </a:rPr>
              <a:t>التنشيط</a:t>
            </a:r>
            <a:endParaRPr lang="ar-SA" sz="3600" b="1" spc="50" dirty="0">
              <a:ln w="11430"/>
              <a:solidFill>
                <a:srgbClr val="006600"/>
              </a:solidFill>
              <a:latin typeface="Calibri"/>
              <a:cs typeface="Arial"/>
            </a:endParaRPr>
          </a:p>
        </p:txBody>
      </p:sp>
      <p:sp>
        <p:nvSpPr>
          <p:cNvPr id="5" name="Flowchart: Off-page Connector 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203</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Home 9">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144435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4)">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4)">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مستطيل 2"/>
          <p:cNvSpPr>
            <a:spLocks noChangeArrowheads="1"/>
          </p:cNvSpPr>
          <p:nvPr/>
        </p:nvSpPr>
        <p:spPr bwMode="auto">
          <a:xfrm>
            <a:off x="1979712" y="2424926"/>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جـ11 – </a:t>
            </a:r>
            <a:endParaRPr lang="ar-SA" sz="4800" dirty="0">
              <a:solidFill>
                <a:srgbClr val="7030A0"/>
              </a:solidFill>
            </a:endParaRPr>
          </a:p>
        </p:txBody>
      </p:sp>
      <p:sp>
        <p:nvSpPr>
          <p:cNvPr id="8" name="مستطيل 7"/>
          <p:cNvSpPr/>
          <p:nvPr/>
        </p:nvSpPr>
        <p:spPr>
          <a:xfrm>
            <a:off x="1065101" y="989084"/>
            <a:ext cx="7013798" cy="132343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11- ما الذي يجب موازنته في المعادلة الكيميائية ؟</a:t>
            </a:r>
            <a:endParaRPr lang="ar-SA" sz="4000" b="1" spc="50" dirty="0">
              <a:ln w="11430"/>
              <a:solidFill>
                <a:srgbClr val="9900CC"/>
              </a:solidFill>
              <a:latin typeface="Calibri"/>
              <a:cs typeface="Arial"/>
            </a:endParaRPr>
          </a:p>
        </p:txBody>
      </p:sp>
      <p:sp>
        <p:nvSpPr>
          <p:cNvPr id="9" name="مستطيل 8"/>
          <p:cNvSpPr/>
          <p:nvPr/>
        </p:nvSpPr>
        <p:spPr>
          <a:xfrm>
            <a:off x="3887924" y="4293096"/>
            <a:ext cx="1368152" cy="584775"/>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200" b="1" spc="50" dirty="0" smtClean="0">
                <a:ln w="11430"/>
                <a:solidFill>
                  <a:srgbClr val="006600"/>
                </a:solidFill>
                <a:latin typeface="Calibri"/>
                <a:cs typeface="Arial"/>
              </a:rPr>
              <a:t>الذرات </a:t>
            </a:r>
          </a:p>
        </p:txBody>
      </p:sp>
      <p:sp>
        <p:nvSpPr>
          <p:cNvPr id="5" name="Flowchart: Off-page Connector 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203</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Home 9">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348838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4)">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4)">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مستطيل 2"/>
          <p:cNvSpPr>
            <a:spLocks noChangeArrowheads="1"/>
          </p:cNvSpPr>
          <p:nvPr/>
        </p:nvSpPr>
        <p:spPr bwMode="auto">
          <a:xfrm>
            <a:off x="2005152" y="5559190"/>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جـ1</a:t>
            </a:r>
            <a:r>
              <a:rPr lang="ar-EG" sz="4800" dirty="0" smtClean="0">
                <a:solidFill>
                  <a:srgbClr val="7030A0"/>
                </a:solidFill>
              </a:rPr>
              <a:t>2</a:t>
            </a:r>
            <a:r>
              <a:rPr lang="ar-SA" sz="4800" dirty="0" smtClean="0">
                <a:solidFill>
                  <a:srgbClr val="7030A0"/>
                </a:solidFill>
              </a:rPr>
              <a:t> – </a:t>
            </a:r>
            <a:endParaRPr lang="ar-SA" sz="4800" dirty="0">
              <a:solidFill>
                <a:srgbClr val="7030A0"/>
              </a:solidFill>
            </a:endParaRPr>
          </a:p>
        </p:txBody>
      </p:sp>
      <p:sp>
        <p:nvSpPr>
          <p:cNvPr id="8" name="مستطيل 7"/>
          <p:cNvSpPr/>
          <p:nvPr/>
        </p:nvSpPr>
        <p:spPr>
          <a:xfrm>
            <a:off x="1065101" y="814886"/>
            <a:ext cx="7013798" cy="2308324"/>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9900CC"/>
                </a:solidFill>
                <a:latin typeface="Calibri"/>
                <a:cs typeface="Arial"/>
              </a:rPr>
              <a:t>1</a:t>
            </a:r>
            <a:r>
              <a:rPr lang="ar-EG" sz="3600" b="1" spc="50" dirty="0" smtClean="0">
                <a:ln w="11430"/>
                <a:solidFill>
                  <a:srgbClr val="9900CC"/>
                </a:solidFill>
                <a:latin typeface="Calibri"/>
                <a:cs typeface="Arial"/>
              </a:rPr>
              <a:t>2</a:t>
            </a:r>
            <a:r>
              <a:rPr lang="ar-SA" sz="3600" b="1" spc="50" dirty="0" smtClean="0">
                <a:ln w="11430"/>
                <a:solidFill>
                  <a:srgbClr val="9900CC"/>
                </a:solidFill>
                <a:latin typeface="Calibri"/>
                <a:cs typeface="Arial"/>
              </a:rPr>
              <a:t>- </a:t>
            </a:r>
            <a:r>
              <a:rPr lang="ar-EG" sz="3600" b="1" spc="50" dirty="0" smtClean="0">
                <a:ln w="11430"/>
                <a:solidFill>
                  <a:srgbClr val="9900CC"/>
                </a:solidFill>
                <a:latin typeface="Calibri"/>
                <a:cs typeface="Arial"/>
              </a:rPr>
              <a:t>توضح الصورة عملية التحليل الكهربائي للماء إلى هيدروجين وأكسجين أي المعادلات التالية بعبر بصورة صحيحة عن هذه العملية</a:t>
            </a:r>
            <a:r>
              <a:rPr lang="ar-SA" sz="3600" b="1" spc="50" dirty="0" smtClean="0">
                <a:ln w="11430"/>
                <a:solidFill>
                  <a:srgbClr val="9900CC"/>
                </a:solidFill>
                <a:latin typeface="Calibri"/>
                <a:cs typeface="Arial"/>
              </a:rPr>
              <a:t>؟</a:t>
            </a:r>
            <a:endParaRPr lang="ar-SA" sz="3600" b="1" spc="50" dirty="0">
              <a:ln w="11430"/>
              <a:solidFill>
                <a:srgbClr val="9900CC"/>
              </a:solidFill>
              <a:latin typeface="Calibri"/>
              <a:cs typeface="Arial"/>
            </a:endParaRPr>
          </a:p>
        </p:txBody>
      </p:sp>
      <p:sp>
        <p:nvSpPr>
          <p:cNvPr id="5" name="Flowchart: Off-page Connector 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203</a:t>
            </a:r>
            <a:endParaRPr kumimoji="0" lang="en-US" sz="1800" b="1" i="0" u="none" strike="noStrike" kern="1200" cap="none" spc="0" normalizeH="0" baseline="0" noProof="0" dirty="0">
              <a:ln>
                <a:noFill/>
              </a:ln>
              <a:solidFill>
                <a:srgbClr val="006600"/>
              </a:solidFill>
              <a:effectLst/>
              <a:uLnTx/>
              <a:uFillTx/>
              <a:latin typeface="Calibri"/>
            </a:endParaRPr>
          </a:p>
        </p:txBody>
      </p:sp>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090" y="3123210"/>
            <a:ext cx="3858200" cy="2278228"/>
          </a:xfrm>
          <a:prstGeom prst="rect">
            <a:avLst/>
          </a:prstGeom>
        </p:spPr>
      </p:pic>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7729" y="4266588"/>
            <a:ext cx="4159364" cy="691127"/>
          </a:xfrm>
          <a:prstGeom prst="rect">
            <a:avLst/>
          </a:prstGeom>
        </p:spPr>
      </p:pic>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9" name="Action Button: Back or Previous 8">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Home 9">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224330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4)">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مستطيل 2"/>
          <p:cNvSpPr>
            <a:spLocks noChangeArrowheads="1"/>
          </p:cNvSpPr>
          <p:nvPr/>
        </p:nvSpPr>
        <p:spPr bwMode="auto">
          <a:xfrm>
            <a:off x="1990460" y="2701483"/>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جـ13 – </a:t>
            </a:r>
            <a:endParaRPr lang="ar-SA" sz="4800" dirty="0">
              <a:solidFill>
                <a:srgbClr val="7030A0"/>
              </a:solidFill>
            </a:endParaRPr>
          </a:p>
        </p:txBody>
      </p:sp>
      <p:sp>
        <p:nvSpPr>
          <p:cNvPr id="8" name="مستطيل 7"/>
          <p:cNvSpPr/>
          <p:nvPr/>
        </p:nvSpPr>
        <p:spPr>
          <a:xfrm>
            <a:off x="1117898" y="781938"/>
            <a:ext cx="7013798" cy="1938992"/>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13- كم ذرة هيدروجين نتجت بعد حوث التفاعل , مقابل كل ذرة هيدروجين وجدت قبل التفاعل ؟</a:t>
            </a:r>
            <a:endParaRPr lang="ar-SA" sz="4000" b="1" spc="50" dirty="0">
              <a:ln w="11430"/>
              <a:solidFill>
                <a:srgbClr val="9900CC"/>
              </a:solidFill>
              <a:latin typeface="Calibri"/>
              <a:cs typeface="Arial"/>
            </a:endParaRPr>
          </a:p>
        </p:txBody>
      </p:sp>
      <p:sp>
        <p:nvSpPr>
          <p:cNvPr id="9" name="مستطيل 8"/>
          <p:cNvSpPr/>
          <p:nvPr/>
        </p:nvSpPr>
        <p:spPr>
          <a:xfrm>
            <a:off x="4319972" y="4509120"/>
            <a:ext cx="504056"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1</a:t>
            </a:r>
          </a:p>
        </p:txBody>
      </p:sp>
      <p:sp>
        <p:nvSpPr>
          <p:cNvPr id="5" name="Flowchart: Off-page Connector 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203</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Home 9">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813334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4)">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4)">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مستطيل 2"/>
          <p:cNvSpPr>
            <a:spLocks noChangeArrowheads="1"/>
          </p:cNvSpPr>
          <p:nvPr/>
        </p:nvSpPr>
        <p:spPr bwMode="auto">
          <a:xfrm>
            <a:off x="2009808" y="2835892"/>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جـ14 – </a:t>
            </a:r>
            <a:endParaRPr lang="ar-SA" sz="4800" dirty="0">
              <a:solidFill>
                <a:srgbClr val="7030A0"/>
              </a:solidFill>
            </a:endParaRPr>
          </a:p>
        </p:txBody>
      </p:sp>
      <p:sp>
        <p:nvSpPr>
          <p:cNvPr id="8" name="مستطيل 7"/>
          <p:cNvSpPr/>
          <p:nvPr/>
        </p:nvSpPr>
        <p:spPr>
          <a:xfrm>
            <a:off x="1065101" y="779074"/>
            <a:ext cx="7013798" cy="132343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14- </a:t>
            </a:r>
            <a:r>
              <a:rPr lang="ar-SA" sz="3600" b="1" spc="50" dirty="0" smtClean="0">
                <a:ln w="11430"/>
                <a:solidFill>
                  <a:srgbClr val="9900CC"/>
                </a:solidFill>
                <a:latin typeface="Calibri"/>
                <a:cs typeface="Arial"/>
              </a:rPr>
              <a:t>ما اهمية المثبطات في التفاعل الكيميائي </a:t>
            </a:r>
            <a:r>
              <a:rPr lang="ar-SA" sz="4000" b="1" spc="50" dirty="0" smtClean="0">
                <a:ln w="11430"/>
                <a:solidFill>
                  <a:srgbClr val="9900CC"/>
                </a:solidFill>
                <a:latin typeface="Calibri"/>
                <a:cs typeface="Arial"/>
              </a:rPr>
              <a:t>؟</a:t>
            </a:r>
            <a:endParaRPr lang="ar-SA" sz="4000" b="1" spc="50" dirty="0">
              <a:ln w="11430"/>
              <a:solidFill>
                <a:srgbClr val="9900CC"/>
              </a:solidFill>
              <a:latin typeface="Calibri"/>
              <a:cs typeface="Arial"/>
            </a:endParaRPr>
          </a:p>
        </p:txBody>
      </p:sp>
      <p:sp>
        <p:nvSpPr>
          <p:cNvPr id="9" name="مستطيل 8"/>
          <p:cNvSpPr/>
          <p:nvPr/>
        </p:nvSpPr>
        <p:spPr>
          <a:xfrm>
            <a:off x="2663222" y="4941168"/>
            <a:ext cx="3817556"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تقلل من سرعة التفاعل</a:t>
            </a:r>
          </a:p>
        </p:txBody>
      </p:sp>
      <p:sp>
        <p:nvSpPr>
          <p:cNvPr id="5" name="Flowchart: Off-page Connector 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203</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Home 9">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78677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4)">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4)">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مستطيل 2"/>
          <p:cNvSpPr>
            <a:spLocks noChangeArrowheads="1"/>
          </p:cNvSpPr>
          <p:nvPr/>
        </p:nvSpPr>
        <p:spPr bwMode="auto">
          <a:xfrm>
            <a:off x="1793248" y="2598003"/>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جـ15 – </a:t>
            </a:r>
            <a:endParaRPr lang="ar-SA" sz="4800" dirty="0">
              <a:solidFill>
                <a:srgbClr val="7030A0"/>
              </a:solidFill>
            </a:endParaRPr>
          </a:p>
        </p:txBody>
      </p:sp>
      <p:sp>
        <p:nvSpPr>
          <p:cNvPr id="8" name="مستطيل 7"/>
          <p:cNvSpPr/>
          <p:nvPr/>
        </p:nvSpPr>
        <p:spPr>
          <a:xfrm>
            <a:off x="1824726" y="1067237"/>
            <a:ext cx="5494548" cy="707886"/>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15- ما السحابة الإلكترونية ؟</a:t>
            </a:r>
            <a:endParaRPr lang="ar-SA" sz="4000" b="1" spc="50" dirty="0">
              <a:ln w="11430"/>
              <a:solidFill>
                <a:srgbClr val="9900CC"/>
              </a:solidFill>
              <a:latin typeface="Calibri"/>
              <a:cs typeface="Arial"/>
            </a:endParaRPr>
          </a:p>
        </p:txBody>
      </p:sp>
      <p:sp>
        <p:nvSpPr>
          <p:cNvPr id="9" name="مستطيل 8"/>
          <p:cNvSpPr/>
          <p:nvPr/>
        </p:nvSpPr>
        <p:spPr>
          <a:xfrm>
            <a:off x="1659612" y="3789040"/>
            <a:ext cx="5824776" cy="120032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a:ln w="11430"/>
                <a:solidFill>
                  <a:srgbClr val="006600"/>
                </a:solidFill>
                <a:latin typeface="Calibri"/>
                <a:cs typeface="Arial"/>
              </a:rPr>
              <a:t>الفراغ المحيط بالنواة , الذي تتحرك فيه الالكترونات .</a:t>
            </a:r>
          </a:p>
        </p:txBody>
      </p:sp>
      <p:sp>
        <p:nvSpPr>
          <p:cNvPr id="5" name="Flowchart: Off-page Connector 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204</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Home 9">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871501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4)">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4)">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مستطيل 2"/>
          <p:cNvSpPr>
            <a:spLocks noChangeArrowheads="1"/>
          </p:cNvSpPr>
          <p:nvPr/>
        </p:nvSpPr>
        <p:spPr bwMode="auto">
          <a:xfrm>
            <a:off x="2186467" y="3429000"/>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جـ16 – </a:t>
            </a:r>
            <a:endParaRPr lang="ar-SA" sz="4800" dirty="0">
              <a:solidFill>
                <a:srgbClr val="7030A0"/>
              </a:solidFill>
            </a:endParaRPr>
          </a:p>
        </p:txBody>
      </p:sp>
      <p:sp>
        <p:nvSpPr>
          <p:cNvPr id="8" name="مستطيل 7"/>
          <p:cNvSpPr/>
          <p:nvPr/>
        </p:nvSpPr>
        <p:spPr>
          <a:xfrm>
            <a:off x="746266" y="942997"/>
            <a:ext cx="7651468" cy="2062103"/>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200" b="1" spc="50" dirty="0" smtClean="0">
                <a:ln w="11430"/>
                <a:solidFill>
                  <a:srgbClr val="FF0000"/>
                </a:solidFill>
                <a:latin typeface="Calibri"/>
                <a:cs typeface="Arial"/>
              </a:rPr>
              <a:t>16 – بين الخطأ في العبارة التالية :</a:t>
            </a:r>
          </a:p>
          <a:p>
            <a:pPr algn="justLow" fontAlgn="auto">
              <a:spcBef>
                <a:spcPts val="0"/>
              </a:spcBef>
              <a:spcAft>
                <a:spcPts val="0"/>
              </a:spcAft>
              <a:defRPr/>
            </a:pPr>
            <a:r>
              <a:rPr lang="ar-SA" sz="3200" b="1" spc="50" dirty="0" smtClean="0">
                <a:ln w="11430"/>
                <a:solidFill>
                  <a:srgbClr val="9900CC"/>
                </a:solidFill>
                <a:latin typeface="Calibri"/>
                <a:cs typeface="Arial"/>
              </a:rPr>
              <a:t>جميع الروابط التساهمية بين الذرات روابط قطبية لان كل عنصر يخالف قليلا في قدرته على جذب الالكترونات </a:t>
            </a:r>
          </a:p>
          <a:p>
            <a:pPr algn="justLow" fontAlgn="auto">
              <a:spcBef>
                <a:spcPts val="0"/>
              </a:spcBef>
              <a:spcAft>
                <a:spcPts val="0"/>
              </a:spcAft>
              <a:defRPr/>
            </a:pPr>
            <a:r>
              <a:rPr lang="ar-SA" sz="3200" b="1" spc="50" dirty="0" smtClean="0">
                <a:ln w="11430"/>
                <a:solidFill>
                  <a:srgbClr val="9900CC"/>
                </a:solidFill>
                <a:latin typeface="Calibri"/>
                <a:cs typeface="Arial"/>
              </a:rPr>
              <a:t>اعط مثالا يدعم اجابتك ؟</a:t>
            </a:r>
            <a:endParaRPr lang="ar-SA" sz="3200" b="1" spc="50" dirty="0">
              <a:ln w="11430"/>
              <a:solidFill>
                <a:srgbClr val="9900CC"/>
              </a:solidFill>
              <a:latin typeface="Calibri"/>
              <a:cs typeface="Arial"/>
            </a:endParaRPr>
          </a:p>
        </p:txBody>
      </p:sp>
      <p:sp>
        <p:nvSpPr>
          <p:cNvPr id="9" name="مستطيل 8"/>
          <p:cNvSpPr/>
          <p:nvPr/>
        </p:nvSpPr>
        <p:spPr>
          <a:xfrm>
            <a:off x="1733495" y="3602195"/>
            <a:ext cx="5558247" cy="2862322"/>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a:ln w="11430"/>
                <a:solidFill>
                  <a:srgbClr val="006600"/>
                </a:solidFill>
                <a:latin typeface="Calibri"/>
                <a:cs typeface="Arial"/>
              </a:rPr>
              <a:t>لا تراعي العبارة حالة الرابطة التساهمية بين الذرات المتشابهة </a:t>
            </a:r>
            <a:r>
              <a:rPr lang="ar-SA" sz="3600" b="1" spc="50" dirty="0" err="1">
                <a:ln w="11430"/>
                <a:solidFill>
                  <a:srgbClr val="006600"/>
                </a:solidFill>
                <a:latin typeface="Calibri"/>
                <a:cs typeface="Arial"/>
              </a:rPr>
              <a:t>كجزئ</a:t>
            </a:r>
            <a:r>
              <a:rPr lang="ar-SA" sz="3600" b="1" spc="50" dirty="0">
                <a:ln w="11430"/>
                <a:solidFill>
                  <a:srgbClr val="006600"/>
                </a:solidFill>
                <a:latin typeface="Calibri"/>
                <a:cs typeface="Arial"/>
              </a:rPr>
              <a:t> </a:t>
            </a:r>
            <a:r>
              <a:rPr lang="en-US" sz="3600" b="1" spc="50" dirty="0">
                <a:ln w="11430"/>
                <a:solidFill>
                  <a:srgbClr val="006600"/>
                </a:solidFill>
                <a:latin typeface="Calibri"/>
                <a:cs typeface="Arial"/>
              </a:rPr>
              <a:t>N2  </a:t>
            </a:r>
            <a:r>
              <a:rPr lang="ar-SA" sz="3600" b="1" spc="50" dirty="0">
                <a:ln w="11430"/>
                <a:solidFill>
                  <a:srgbClr val="006600"/>
                </a:solidFill>
                <a:latin typeface="Calibri"/>
                <a:cs typeface="Arial"/>
              </a:rPr>
              <a:t>مثلا فهي غير قطبية لأنها كلتا الذرتين لها القدرة نفسها على جذب الإلكترونات .</a:t>
            </a:r>
          </a:p>
        </p:txBody>
      </p:sp>
      <p:sp>
        <p:nvSpPr>
          <p:cNvPr id="5" name="Flowchart: Off-page Connector 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204</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Home 9">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259478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4)">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4)">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مستطيل 2"/>
          <p:cNvSpPr>
            <a:spLocks noChangeArrowheads="1"/>
          </p:cNvSpPr>
          <p:nvPr/>
        </p:nvSpPr>
        <p:spPr bwMode="auto">
          <a:xfrm>
            <a:off x="1979712" y="2713011"/>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جـ17 – </a:t>
            </a:r>
            <a:endParaRPr lang="ar-SA" sz="4800" dirty="0">
              <a:solidFill>
                <a:srgbClr val="7030A0"/>
              </a:solidFill>
            </a:endParaRPr>
          </a:p>
        </p:txBody>
      </p:sp>
      <p:sp>
        <p:nvSpPr>
          <p:cNvPr id="8" name="مستطيل 7"/>
          <p:cNvSpPr/>
          <p:nvPr/>
        </p:nvSpPr>
        <p:spPr>
          <a:xfrm>
            <a:off x="777069" y="810501"/>
            <a:ext cx="7589862" cy="1754326"/>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9900CC"/>
                </a:solidFill>
                <a:latin typeface="Calibri"/>
                <a:cs typeface="Arial"/>
              </a:rPr>
              <a:t>17- من الشكل التالي :</a:t>
            </a:r>
          </a:p>
          <a:p>
            <a:pPr algn="justLow" fontAlgn="auto">
              <a:spcBef>
                <a:spcPts val="0"/>
              </a:spcBef>
              <a:spcAft>
                <a:spcPts val="0"/>
              </a:spcAft>
              <a:defRPr/>
            </a:pPr>
            <a:r>
              <a:rPr lang="ar-SA" sz="3600" b="1" spc="50" dirty="0" smtClean="0">
                <a:ln w="11430"/>
                <a:solidFill>
                  <a:srgbClr val="9900CC"/>
                </a:solidFill>
                <a:latin typeface="Calibri"/>
                <a:cs typeface="Arial"/>
              </a:rPr>
              <a:t>كيف يرتبط الهيدروجين والكلور معا . وضح لماذا تكون الرابطة تساهمية ؟</a:t>
            </a:r>
            <a:endParaRPr lang="ar-SA" sz="3600" b="1" spc="50" dirty="0">
              <a:ln w="11430"/>
              <a:solidFill>
                <a:srgbClr val="9900CC"/>
              </a:solidFill>
              <a:latin typeface="Calibri"/>
              <a:cs typeface="Arial"/>
            </a:endParaRPr>
          </a:p>
        </p:txBody>
      </p:sp>
      <p:sp>
        <p:nvSpPr>
          <p:cNvPr id="9" name="مستطيل 8"/>
          <p:cNvSpPr/>
          <p:nvPr/>
        </p:nvSpPr>
        <p:spPr>
          <a:xfrm>
            <a:off x="1511660" y="5089352"/>
            <a:ext cx="6120680" cy="120032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a:ln w="11430"/>
                <a:solidFill>
                  <a:srgbClr val="006600"/>
                </a:solidFill>
                <a:latin typeface="Calibri"/>
                <a:cs typeface="Arial"/>
              </a:rPr>
              <a:t>لأن الكلور بجذب الالكترونات بشكل أكبر من الهيدروجين .</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818" y="2655168"/>
            <a:ext cx="3633787"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Flowchart: Off-page Connector 5"/>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204</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189822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4)">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circle(in)">
                                      <p:cBhvr>
                                        <p:cTn id="12" dur="2000"/>
                                        <p:tgtEl>
                                          <p:spTgt spid="5122"/>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991638"/>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18 – ارسم التمثيل النقطي الالكتروني الجزيء الموضح في الرسم أعلاه ؟</a:t>
            </a:r>
            <a:endParaRPr lang="ar-SA" sz="4000" dirty="0">
              <a:solidFill>
                <a:srgbClr val="FF0000"/>
              </a:solidFill>
            </a:endParaRPr>
          </a:p>
        </p:txBody>
      </p:sp>
      <p:sp>
        <p:nvSpPr>
          <p:cNvPr id="3" name="مستطيل 2"/>
          <p:cNvSpPr>
            <a:spLocks noChangeArrowheads="1"/>
          </p:cNvSpPr>
          <p:nvPr/>
        </p:nvSpPr>
        <p:spPr bwMode="auto">
          <a:xfrm>
            <a:off x="1995477" y="2348880"/>
            <a:ext cx="69700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جـ18 – </a:t>
            </a:r>
            <a:endParaRPr lang="ar-SA" sz="4000" dirty="0">
              <a:solidFill>
                <a:srgbClr val="7030A0"/>
              </a:solidFill>
            </a:endParaRPr>
          </a:p>
        </p:txBody>
      </p:sp>
      <p:sp>
        <p:nvSpPr>
          <p:cNvPr id="5" name="مستطيل 4"/>
          <p:cNvSpPr/>
          <p:nvPr/>
        </p:nvSpPr>
        <p:spPr>
          <a:xfrm>
            <a:off x="251520" y="3136900"/>
            <a:ext cx="9252296" cy="2308324"/>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fontAlgn="auto">
              <a:spcBef>
                <a:spcPts val="0"/>
              </a:spcBef>
              <a:spcAft>
                <a:spcPts val="0"/>
              </a:spcAft>
              <a:defRPr/>
            </a:pPr>
            <a:r>
              <a:rPr lang="ar-SA" sz="3200" b="1" dirty="0" smtClean="0">
                <a:solidFill>
                  <a:srgbClr val="FF0000"/>
                </a:solidFill>
              </a:rPr>
              <a:t> </a:t>
            </a:r>
          </a:p>
          <a:p>
            <a:pPr fontAlgn="auto">
              <a:spcBef>
                <a:spcPts val="0"/>
              </a:spcBef>
              <a:spcAft>
                <a:spcPts val="0"/>
              </a:spcAft>
              <a:defRPr/>
            </a:pPr>
            <a:r>
              <a:rPr lang="ar-SA" sz="3200" b="1" dirty="0" smtClean="0">
                <a:solidFill>
                  <a:srgbClr val="FF0000"/>
                </a:solidFill>
              </a:rPr>
              <a:t>                               </a:t>
            </a:r>
            <a:r>
              <a:rPr lang="en-US" sz="8000" b="1" dirty="0" err="1">
                <a:solidFill>
                  <a:srgbClr val="FF0000"/>
                </a:solidFill>
              </a:rPr>
              <a:t>Cl</a:t>
            </a:r>
            <a:r>
              <a:rPr lang="ar-SA" sz="3200" b="1" dirty="0" smtClean="0">
                <a:solidFill>
                  <a:srgbClr val="FF0000"/>
                </a:solidFill>
              </a:rPr>
              <a:t>              </a:t>
            </a:r>
            <a:r>
              <a:rPr lang="en-US" sz="8000" b="1" dirty="0" smtClean="0">
                <a:solidFill>
                  <a:srgbClr val="FF0000"/>
                </a:solidFill>
              </a:rPr>
              <a:t>H</a:t>
            </a:r>
            <a:endParaRPr lang="ar-SA" b="1" dirty="0">
              <a:solidFill>
                <a:srgbClr val="FF0000"/>
              </a:solidFill>
            </a:endParaRPr>
          </a:p>
          <a:p>
            <a:pPr fontAlgn="auto">
              <a:spcBef>
                <a:spcPts val="0"/>
              </a:spcBef>
              <a:spcAft>
                <a:spcPts val="0"/>
              </a:spcAft>
              <a:defRPr/>
            </a:pPr>
            <a:endParaRPr lang="ar-SA" sz="3200" b="1" dirty="0" smtClean="0">
              <a:solidFill>
                <a:srgbClr val="FF0000"/>
              </a:solidFill>
            </a:endParaRPr>
          </a:p>
        </p:txBody>
      </p:sp>
      <p:sp>
        <p:nvSpPr>
          <p:cNvPr id="6" name="قوس متوسط مزدوج 5"/>
          <p:cNvSpPr/>
          <p:nvPr/>
        </p:nvSpPr>
        <p:spPr>
          <a:xfrm>
            <a:off x="2455864" y="3793442"/>
            <a:ext cx="1440813" cy="1164073"/>
          </a:xfrm>
          <a:prstGeom prst="bracketPair">
            <a:avLst/>
          </a:prstGeom>
        </p:spPr>
        <p:style>
          <a:lnRef idx="2">
            <a:schemeClr val="accent4"/>
          </a:lnRef>
          <a:fillRef idx="0">
            <a:schemeClr val="accent4"/>
          </a:fillRef>
          <a:effectRef idx="1">
            <a:schemeClr val="accent4"/>
          </a:effectRef>
          <a:fontRef idx="minor">
            <a:schemeClr val="tx1"/>
          </a:fontRef>
        </p:style>
        <p:txBody>
          <a:bodyPr rtlCol="1" anchor="ctr"/>
          <a:lstStyle/>
          <a:p>
            <a:pPr algn="ctr"/>
            <a:endParaRPr lang="ar-SA"/>
          </a:p>
        </p:txBody>
      </p:sp>
      <p:sp>
        <p:nvSpPr>
          <p:cNvPr id="7" name="مربع نص 6"/>
          <p:cNvSpPr txBox="1"/>
          <p:nvPr/>
        </p:nvSpPr>
        <p:spPr>
          <a:xfrm>
            <a:off x="3734972" y="3561476"/>
            <a:ext cx="705624" cy="707886"/>
          </a:xfrm>
          <a:prstGeom prst="rect">
            <a:avLst/>
          </a:prstGeom>
          <a:noFill/>
        </p:spPr>
        <p:txBody>
          <a:bodyPr wrap="square" rtlCol="1">
            <a:spAutoFit/>
          </a:bodyPr>
          <a:lstStyle/>
          <a:p>
            <a:r>
              <a:rPr lang="ar-SA" sz="4000" dirty="0" smtClean="0">
                <a:solidFill>
                  <a:srgbClr val="FF0000"/>
                </a:solidFill>
              </a:rPr>
              <a:t>+</a:t>
            </a:r>
            <a:endParaRPr lang="ar-SA" sz="4000" dirty="0">
              <a:solidFill>
                <a:srgbClr val="FF0000"/>
              </a:solidFill>
            </a:endParaRPr>
          </a:p>
        </p:txBody>
      </p:sp>
      <p:sp>
        <p:nvSpPr>
          <p:cNvPr id="8" name="قوس متوسط مزدوج 7"/>
          <p:cNvSpPr/>
          <p:nvPr/>
        </p:nvSpPr>
        <p:spPr>
          <a:xfrm>
            <a:off x="4758905" y="3793443"/>
            <a:ext cx="1440813" cy="1164073"/>
          </a:xfrm>
          <a:prstGeom prst="bracketPair">
            <a:avLst/>
          </a:prstGeom>
        </p:spPr>
        <p:style>
          <a:lnRef idx="2">
            <a:schemeClr val="accent4"/>
          </a:lnRef>
          <a:fillRef idx="0">
            <a:schemeClr val="accent4"/>
          </a:fillRef>
          <a:effectRef idx="1">
            <a:schemeClr val="accent4"/>
          </a:effectRef>
          <a:fontRef idx="minor">
            <a:schemeClr val="tx1"/>
          </a:fontRef>
        </p:style>
        <p:txBody>
          <a:bodyPr rtlCol="1" anchor="ctr"/>
          <a:lstStyle/>
          <a:p>
            <a:pPr algn="ctr"/>
            <a:endParaRPr lang="ar-SA"/>
          </a:p>
        </p:txBody>
      </p:sp>
      <p:sp>
        <p:nvSpPr>
          <p:cNvPr id="10" name="مربع نص 9"/>
          <p:cNvSpPr txBox="1"/>
          <p:nvPr/>
        </p:nvSpPr>
        <p:spPr>
          <a:xfrm>
            <a:off x="5962245" y="3561476"/>
            <a:ext cx="705624" cy="707886"/>
          </a:xfrm>
          <a:prstGeom prst="rect">
            <a:avLst/>
          </a:prstGeom>
          <a:noFill/>
        </p:spPr>
        <p:txBody>
          <a:bodyPr wrap="square" rtlCol="1">
            <a:spAutoFit/>
          </a:bodyPr>
          <a:lstStyle/>
          <a:p>
            <a:r>
              <a:rPr lang="ar-SA" sz="4000" dirty="0" smtClean="0">
                <a:solidFill>
                  <a:srgbClr val="FF0000"/>
                </a:solidFill>
              </a:rPr>
              <a:t>-</a:t>
            </a:r>
            <a:endParaRPr lang="ar-SA" sz="4000" dirty="0">
              <a:solidFill>
                <a:srgbClr val="FF0000"/>
              </a:solidFill>
            </a:endParaRPr>
          </a:p>
        </p:txBody>
      </p:sp>
      <p:sp>
        <p:nvSpPr>
          <p:cNvPr id="11" name="مربع نص 10"/>
          <p:cNvSpPr txBox="1"/>
          <p:nvPr/>
        </p:nvSpPr>
        <p:spPr>
          <a:xfrm>
            <a:off x="5076056" y="3356992"/>
            <a:ext cx="705624" cy="707886"/>
          </a:xfrm>
          <a:prstGeom prst="rect">
            <a:avLst/>
          </a:prstGeom>
          <a:noFill/>
        </p:spPr>
        <p:txBody>
          <a:bodyPr wrap="square" rtlCol="1">
            <a:spAutoFit/>
          </a:bodyPr>
          <a:lstStyle/>
          <a:p>
            <a:r>
              <a:rPr lang="ar-SA" sz="4000" b="1" dirty="0" smtClean="0">
                <a:solidFill>
                  <a:srgbClr val="FF0000"/>
                </a:solidFill>
              </a:rPr>
              <a:t>..</a:t>
            </a:r>
            <a:endParaRPr lang="ar-SA" sz="4000" b="1" dirty="0">
              <a:solidFill>
                <a:srgbClr val="FF0000"/>
              </a:solidFill>
            </a:endParaRPr>
          </a:p>
        </p:txBody>
      </p:sp>
      <p:sp>
        <p:nvSpPr>
          <p:cNvPr id="12" name="مربع نص 11"/>
          <p:cNvSpPr txBox="1"/>
          <p:nvPr/>
        </p:nvSpPr>
        <p:spPr>
          <a:xfrm>
            <a:off x="4485420" y="3861048"/>
            <a:ext cx="705624" cy="707886"/>
          </a:xfrm>
          <a:prstGeom prst="rect">
            <a:avLst/>
          </a:prstGeom>
          <a:noFill/>
        </p:spPr>
        <p:txBody>
          <a:bodyPr wrap="square" rtlCol="1">
            <a:spAutoFit/>
          </a:bodyPr>
          <a:lstStyle/>
          <a:p>
            <a:r>
              <a:rPr lang="ar-SA" sz="4000" b="1" dirty="0" smtClean="0">
                <a:solidFill>
                  <a:srgbClr val="FF0000"/>
                </a:solidFill>
              </a:rPr>
              <a:t>..</a:t>
            </a:r>
            <a:endParaRPr lang="ar-SA" sz="4000" b="1" dirty="0">
              <a:solidFill>
                <a:srgbClr val="FF0000"/>
              </a:solidFill>
            </a:endParaRPr>
          </a:p>
        </p:txBody>
      </p:sp>
      <p:sp>
        <p:nvSpPr>
          <p:cNvPr id="13" name="مربع نص 12"/>
          <p:cNvSpPr txBox="1"/>
          <p:nvPr/>
        </p:nvSpPr>
        <p:spPr>
          <a:xfrm>
            <a:off x="5460855" y="3930181"/>
            <a:ext cx="705624" cy="707886"/>
          </a:xfrm>
          <a:prstGeom prst="rect">
            <a:avLst/>
          </a:prstGeom>
          <a:noFill/>
        </p:spPr>
        <p:txBody>
          <a:bodyPr wrap="square" rtlCol="1">
            <a:spAutoFit/>
          </a:bodyPr>
          <a:lstStyle/>
          <a:p>
            <a:r>
              <a:rPr lang="ar-SA" sz="4000" b="1" dirty="0" smtClean="0">
                <a:solidFill>
                  <a:srgbClr val="FF0000"/>
                </a:solidFill>
              </a:rPr>
              <a:t>:</a:t>
            </a:r>
            <a:endParaRPr lang="ar-SA" sz="4000" b="1" dirty="0">
              <a:solidFill>
                <a:srgbClr val="FF0000"/>
              </a:solidFill>
            </a:endParaRPr>
          </a:p>
        </p:txBody>
      </p:sp>
      <p:sp>
        <p:nvSpPr>
          <p:cNvPr id="14" name="مربع نص 13"/>
          <p:cNvSpPr txBox="1"/>
          <p:nvPr/>
        </p:nvSpPr>
        <p:spPr>
          <a:xfrm>
            <a:off x="5075072" y="4372413"/>
            <a:ext cx="705624" cy="707886"/>
          </a:xfrm>
          <a:prstGeom prst="rect">
            <a:avLst/>
          </a:prstGeom>
          <a:noFill/>
        </p:spPr>
        <p:txBody>
          <a:bodyPr wrap="square" rtlCol="1">
            <a:spAutoFit/>
          </a:bodyPr>
          <a:lstStyle/>
          <a:p>
            <a:r>
              <a:rPr lang="ar-SA" sz="4000" b="1" dirty="0" smtClean="0">
                <a:solidFill>
                  <a:srgbClr val="FF0000"/>
                </a:solidFill>
              </a:rPr>
              <a:t>..</a:t>
            </a:r>
            <a:endParaRPr lang="ar-SA" sz="4000" b="1" dirty="0">
              <a:solidFill>
                <a:srgbClr val="FF0000"/>
              </a:solidFill>
            </a:endParaRPr>
          </a:p>
        </p:txBody>
      </p:sp>
      <p:sp>
        <p:nvSpPr>
          <p:cNvPr id="15" name="Flowchart: Off-page Connector 1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204</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16" name="Action Button: Forward or Next 1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7" name="Action Button: Back or Previous 1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8" name="Action Button: Home 1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892792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000"/>
                                        <p:tgtEl>
                                          <p:spTgt spid="12"/>
                                        </p:tgtEl>
                                      </p:cBhvr>
                                    </p:animEffect>
                                    <p:anim calcmode="lin" valueType="num">
                                      <p:cBhvr>
                                        <p:cTn id="48" dur="1000" fill="hold"/>
                                        <p:tgtEl>
                                          <p:spTgt spid="12"/>
                                        </p:tgtEl>
                                        <p:attrNameLst>
                                          <p:attrName>ppt_x</p:attrName>
                                        </p:attrNameLst>
                                      </p:cBhvr>
                                      <p:tavLst>
                                        <p:tav tm="0">
                                          <p:val>
                                            <p:strVal val="#ppt_x"/>
                                          </p:val>
                                        </p:tav>
                                        <p:tav tm="100000">
                                          <p:val>
                                            <p:strVal val="#ppt_x"/>
                                          </p:val>
                                        </p:tav>
                                      </p:tavLst>
                                    </p:anim>
                                    <p:anim calcmode="lin" valueType="num">
                                      <p:cBhvr>
                                        <p:cTn id="49" dur="1000" fill="hold"/>
                                        <p:tgtEl>
                                          <p:spTgt spid="12"/>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1000"/>
                                        <p:tgtEl>
                                          <p:spTgt spid="13"/>
                                        </p:tgtEl>
                                      </p:cBhvr>
                                    </p:animEffect>
                                    <p:anim calcmode="lin" valueType="num">
                                      <p:cBhvr>
                                        <p:cTn id="53" dur="1000" fill="hold"/>
                                        <p:tgtEl>
                                          <p:spTgt spid="13"/>
                                        </p:tgtEl>
                                        <p:attrNameLst>
                                          <p:attrName>ppt_x</p:attrName>
                                        </p:attrNameLst>
                                      </p:cBhvr>
                                      <p:tavLst>
                                        <p:tav tm="0">
                                          <p:val>
                                            <p:strVal val="#ppt_x"/>
                                          </p:val>
                                        </p:tav>
                                        <p:tav tm="100000">
                                          <p:val>
                                            <p:strVal val="#ppt_x"/>
                                          </p:val>
                                        </p:tav>
                                      </p:tavLst>
                                    </p:anim>
                                    <p:anim calcmode="lin" valueType="num">
                                      <p:cBhvr>
                                        <p:cTn id="54" dur="1000" fill="hold"/>
                                        <p:tgtEl>
                                          <p:spTgt spid="13"/>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1000"/>
                                        <p:tgtEl>
                                          <p:spTgt spid="14"/>
                                        </p:tgtEl>
                                      </p:cBhvr>
                                    </p:animEffect>
                                    <p:anim calcmode="lin" valueType="num">
                                      <p:cBhvr>
                                        <p:cTn id="58" dur="1000" fill="hold"/>
                                        <p:tgtEl>
                                          <p:spTgt spid="14"/>
                                        </p:tgtEl>
                                        <p:attrNameLst>
                                          <p:attrName>ppt_x</p:attrName>
                                        </p:attrNameLst>
                                      </p:cBhvr>
                                      <p:tavLst>
                                        <p:tav tm="0">
                                          <p:val>
                                            <p:strVal val="#ppt_x"/>
                                          </p:val>
                                        </p:tav>
                                        <p:tav tm="100000">
                                          <p:val>
                                            <p:strVal val="#ppt_x"/>
                                          </p:val>
                                        </p:tav>
                                      </p:tavLst>
                                    </p:anim>
                                    <p:anim calcmode="lin" valueType="num">
                                      <p:cBhvr>
                                        <p:cTn id="5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6" grpId="0" animBg="1"/>
      <p:bldP spid="7" grpId="0"/>
      <p:bldP spid="8" grpId="0" animBg="1"/>
      <p:bldP spid="10" grpId="0"/>
      <p:bldP spid="11" grpId="0"/>
      <p:bldP spid="12" grpId="0"/>
      <p:bldP spid="13"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746266" y="989084"/>
            <a:ext cx="7651468"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قارن بين كل زوجين من المصطلحات التالية :</a:t>
            </a:r>
            <a:endParaRPr lang="ar-SA" sz="4000" dirty="0">
              <a:solidFill>
                <a:srgbClr val="FF0000"/>
              </a:solidFill>
            </a:endParaRPr>
          </a:p>
        </p:txBody>
      </p:sp>
      <p:sp>
        <p:nvSpPr>
          <p:cNvPr id="7" name="مستطيل 6"/>
          <p:cNvSpPr>
            <a:spLocks noChangeArrowheads="1"/>
          </p:cNvSpPr>
          <p:nvPr/>
        </p:nvSpPr>
        <p:spPr bwMode="auto">
          <a:xfrm>
            <a:off x="1799184" y="2708920"/>
            <a:ext cx="7344816" cy="584775"/>
          </a:xfrm>
          <a:prstGeom prst="rect">
            <a:avLst/>
          </a:prstGeom>
          <a:noFill/>
          <a:ln>
            <a:noFill/>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006600"/>
                </a:solidFill>
              </a:rPr>
              <a:t>4- المحفزات – المثبطات .</a:t>
            </a:r>
            <a:endParaRPr lang="ar-SA" sz="3200" dirty="0">
              <a:solidFill>
                <a:srgbClr val="006600"/>
              </a:solidFill>
            </a:endParaRPr>
          </a:p>
        </p:txBody>
      </p:sp>
      <p:sp>
        <p:nvSpPr>
          <p:cNvPr id="11" name="مستطيل 10"/>
          <p:cNvSpPr>
            <a:spLocks noChangeArrowheads="1"/>
          </p:cNvSpPr>
          <p:nvPr/>
        </p:nvSpPr>
        <p:spPr bwMode="auto">
          <a:xfrm>
            <a:off x="2771800" y="3573016"/>
            <a:ext cx="5982540" cy="1569660"/>
          </a:xfrm>
          <a:prstGeom prst="rect">
            <a:avLst/>
          </a:prstGeom>
          <a:noFill/>
          <a:ln>
            <a:noFill/>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7030A0"/>
                </a:solidFill>
              </a:rPr>
              <a:t>ج 4 –</a:t>
            </a:r>
          </a:p>
          <a:p>
            <a:pPr algn="justLow"/>
            <a:r>
              <a:rPr lang="ar-SA" sz="3200" dirty="0">
                <a:solidFill>
                  <a:srgbClr val="7030A0"/>
                </a:solidFill>
              </a:rPr>
              <a:t>كلا هما يؤثر في سرعة التفاعل فالمحفزات تسرعه بينما المثبطات تجعله بطيئا . </a:t>
            </a:r>
          </a:p>
        </p:txBody>
      </p:sp>
      <p:sp>
        <p:nvSpPr>
          <p:cNvPr id="5" name="Flowchart: Off-page Connector 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200</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Back or Previous 7">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9" name="Action Button: Home 8">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626794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11"/>
                                        </p:tgtEl>
                                        <p:attrNameLst>
                                          <p:attrName>style.visibility</p:attrName>
                                        </p:attrNameLst>
                                      </p:cBhvr>
                                      <p:to>
                                        <p:strVal val="visible"/>
                                      </p:to>
                                    </p:set>
                                    <p:anim to="" calcmode="lin" valueType="num">
                                      <p:cBhvr>
                                        <p:cTn id="17"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11" grpId="0"/>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004537"/>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19 – ما اسم المجموعة 17 من الجدول الدوري ؟</a:t>
            </a:r>
            <a:endParaRPr lang="ar-SA" sz="4000" dirty="0">
              <a:solidFill>
                <a:srgbClr val="FF0000"/>
              </a:solidFill>
            </a:endParaRPr>
          </a:p>
        </p:txBody>
      </p:sp>
      <p:sp>
        <p:nvSpPr>
          <p:cNvPr id="3" name="مستطيل 2"/>
          <p:cNvSpPr>
            <a:spLocks noChangeArrowheads="1"/>
          </p:cNvSpPr>
          <p:nvPr/>
        </p:nvSpPr>
        <p:spPr bwMode="auto">
          <a:xfrm>
            <a:off x="2483768" y="3140968"/>
            <a:ext cx="625717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جـ19 – </a:t>
            </a:r>
            <a:endParaRPr lang="ar-SA" sz="4000" dirty="0">
              <a:solidFill>
                <a:srgbClr val="7030A0"/>
              </a:solidFill>
            </a:endParaRPr>
          </a:p>
          <a:p>
            <a:pPr algn="justLow"/>
            <a:r>
              <a:rPr lang="ar-SA" sz="4000" dirty="0" smtClean="0">
                <a:solidFill>
                  <a:srgbClr val="7030A0"/>
                </a:solidFill>
              </a:rPr>
              <a:t>                الهالوجينات </a:t>
            </a:r>
            <a:endParaRPr lang="ar-SA" sz="4000" dirty="0">
              <a:solidFill>
                <a:srgbClr val="7030A0"/>
              </a:solidFill>
            </a:endParaRPr>
          </a:p>
        </p:txBody>
      </p:sp>
      <p:sp>
        <p:nvSpPr>
          <p:cNvPr id="4" name="Flowchart: Off-page Connector 3"/>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204</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031318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926286" y="989084"/>
            <a:ext cx="7291428" cy="1938992"/>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20– اذكر اختلافين بين الالكترونات التي تدور حول النواة والكواكب التي تدور حول الشمس ؟</a:t>
            </a:r>
            <a:endParaRPr lang="ar-SA" sz="4000" dirty="0">
              <a:solidFill>
                <a:srgbClr val="FF0000"/>
              </a:solidFill>
            </a:endParaRPr>
          </a:p>
        </p:txBody>
      </p:sp>
      <p:sp>
        <p:nvSpPr>
          <p:cNvPr id="3" name="مستطيل 2"/>
          <p:cNvSpPr>
            <a:spLocks noChangeArrowheads="1"/>
          </p:cNvSpPr>
          <p:nvPr/>
        </p:nvSpPr>
        <p:spPr bwMode="auto">
          <a:xfrm>
            <a:off x="1483002" y="3429000"/>
            <a:ext cx="6177996"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جـ20  – </a:t>
            </a:r>
            <a:endParaRPr lang="ar-SA" sz="4800" dirty="0">
              <a:solidFill>
                <a:srgbClr val="7030A0"/>
              </a:solidFill>
            </a:endParaRPr>
          </a:p>
          <a:p>
            <a:pPr algn="justLow"/>
            <a:r>
              <a:rPr lang="ar-SA" sz="3200" dirty="0">
                <a:solidFill>
                  <a:srgbClr val="9900CC"/>
                </a:solidFill>
              </a:rPr>
              <a:t>ليس للكواكب شحنات , ولكن لنواة الذرة شحنة موجبة وللإلكترونات شحنة سالبة . وتتحرك الكواكب بمدارات يمكن التنبؤ بها بينما لا يمكن تحديد موقع الالكترونات.</a:t>
            </a:r>
          </a:p>
        </p:txBody>
      </p:sp>
      <p:sp>
        <p:nvSpPr>
          <p:cNvPr id="4" name="Flowchart: Off-page Connector 3"/>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204</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34123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926286" y="836712"/>
            <a:ext cx="7291428"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21– </a:t>
            </a:r>
            <a:r>
              <a:rPr lang="ar-SA" sz="3600" dirty="0" smtClean="0">
                <a:solidFill>
                  <a:srgbClr val="FF0000"/>
                </a:solidFill>
              </a:rPr>
              <a:t>ما عائلة العناصر التي كانت معروفة باسم الغازات الخاملة ؟ ولم تم تغيير هذا الاسم </a:t>
            </a:r>
            <a:r>
              <a:rPr lang="ar-SA" sz="4000" dirty="0" smtClean="0">
                <a:solidFill>
                  <a:srgbClr val="FF0000"/>
                </a:solidFill>
              </a:rPr>
              <a:t>؟</a:t>
            </a:r>
            <a:endParaRPr lang="ar-SA" sz="4000" dirty="0">
              <a:solidFill>
                <a:srgbClr val="FF0000"/>
              </a:solidFill>
            </a:endParaRPr>
          </a:p>
        </p:txBody>
      </p:sp>
      <p:sp>
        <p:nvSpPr>
          <p:cNvPr id="3" name="مستطيل 2"/>
          <p:cNvSpPr>
            <a:spLocks noChangeArrowheads="1"/>
          </p:cNvSpPr>
          <p:nvPr/>
        </p:nvSpPr>
        <p:spPr bwMode="auto">
          <a:xfrm>
            <a:off x="1289007" y="3429000"/>
            <a:ext cx="656598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جـ21  – </a:t>
            </a:r>
            <a:endParaRPr lang="ar-SA" sz="4800" dirty="0">
              <a:solidFill>
                <a:srgbClr val="7030A0"/>
              </a:solidFill>
            </a:endParaRPr>
          </a:p>
          <a:p>
            <a:pPr algn="justLow"/>
            <a:r>
              <a:rPr lang="ar-SA" sz="3200" dirty="0">
                <a:solidFill>
                  <a:srgbClr val="9900CC"/>
                </a:solidFill>
              </a:rPr>
              <a:t>كانت الغازات النبيلة تدعى الغازات الخاملة , وقد تغير الاسم بعد اكتشاف العلماء أن بعض هذه الغازات يمكن ان تتفاعل.</a:t>
            </a:r>
          </a:p>
        </p:txBody>
      </p:sp>
      <p:sp>
        <p:nvSpPr>
          <p:cNvPr id="4" name="Flowchart: Off-page Connector 3"/>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204</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868701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1" y="1268760"/>
            <a:ext cx="7344816" cy="1938992"/>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22– إذا تغير حجم المادة ولم تتغير أي خاصية أخرى لها , فهل يعد هذا تغيرا فيزيائيا أم تغيرا كيميائيا ؟ </a:t>
            </a:r>
            <a:endParaRPr lang="ar-SA" sz="4000" dirty="0">
              <a:solidFill>
                <a:srgbClr val="FF0000"/>
              </a:solidFill>
            </a:endParaRPr>
          </a:p>
        </p:txBody>
      </p:sp>
      <p:sp>
        <p:nvSpPr>
          <p:cNvPr id="3" name="مستطيل 2"/>
          <p:cNvSpPr>
            <a:spLocks noChangeArrowheads="1"/>
          </p:cNvSpPr>
          <p:nvPr/>
        </p:nvSpPr>
        <p:spPr bwMode="auto">
          <a:xfrm>
            <a:off x="1436433" y="3717032"/>
            <a:ext cx="627113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جـ22 – </a:t>
            </a:r>
            <a:endParaRPr lang="ar-SA" sz="4000" dirty="0">
              <a:solidFill>
                <a:srgbClr val="7030A0"/>
              </a:solidFill>
            </a:endParaRPr>
          </a:p>
          <a:p>
            <a:pPr algn="justLow"/>
            <a:r>
              <a:rPr lang="ar-SA" sz="4000" dirty="0">
                <a:solidFill>
                  <a:srgbClr val="7030A0"/>
                </a:solidFill>
              </a:rPr>
              <a:t>تغيراً </a:t>
            </a:r>
            <a:r>
              <a:rPr lang="ar-SA" sz="4000" dirty="0" err="1">
                <a:solidFill>
                  <a:srgbClr val="7030A0"/>
                </a:solidFill>
              </a:rPr>
              <a:t>فيزئياً</a:t>
            </a:r>
            <a:r>
              <a:rPr lang="ar-SA" sz="4000" dirty="0">
                <a:solidFill>
                  <a:srgbClr val="7030A0"/>
                </a:solidFill>
              </a:rPr>
              <a:t> لأنه لم يطرأ أي تغيير على المواد المتفاعلة</a:t>
            </a:r>
          </a:p>
        </p:txBody>
      </p:sp>
      <p:sp>
        <p:nvSpPr>
          <p:cNvPr id="4" name="Flowchart: Off-page Connector 3"/>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204</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776765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124744"/>
            <a:ext cx="7344816" cy="2554545"/>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a:t>
            </a:r>
            <a:r>
              <a:rPr lang="ar-EG" sz="4000" dirty="0" smtClean="0">
                <a:solidFill>
                  <a:srgbClr val="FF0000"/>
                </a:solidFill>
              </a:rPr>
              <a:t>3</a:t>
            </a:r>
            <a:r>
              <a:rPr lang="ar-SA" sz="4000" dirty="0" smtClean="0">
                <a:solidFill>
                  <a:srgbClr val="FF0000"/>
                </a:solidFill>
              </a:rPr>
              <a:t>– </a:t>
            </a:r>
            <a:r>
              <a:rPr lang="ar-EG" sz="4000" dirty="0" smtClean="0">
                <a:solidFill>
                  <a:srgbClr val="FF0000"/>
                </a:solidFill>
              </a:rPr>
              <a:t>استخدم المعادلة الكيميائية التالية ثم أجب عند مزج محلولين من كلوريد الكالسيوم </a:t>
            </a:r>
            <a:r>
              <a:rPr lang="en-US" sz="4000" dirty="0" smtClean="0">
                <a:solidFill>
                  <a:srgbClr val="FF0000"/>
                </a:solidFill>
              </a:rPr>
              <a:t>CaCl</a:t>
            </a:r>
            <a:r>
              <a:rPr lang="en-US" sz="2000" dirty="0" smtClean="0">
                <a:solidFill>
                  <a:srgbClr val="FF0000"/>
                </a:solidFill>
              </a:rPr>
              <a:t>2</a:t>
            </a:r>
            <a:r>
              <a:rPr lang="ar-EG" sz="4000" dirty="0" smtClean="0">
                <a:solidFill>
                  <a:srgbClr val="FF0000"/>
                </a:solidFill>
              </a:rPr>
              <a:t> ونترات الفضة </a:t>
            </a:r>
            <a:r>
              <a:rPr lang="en-US" sz="4000" dirty="0" smtClean="0">
                <a:solidFill>
                  <a:srgbClr val="FF0000"/>
                </a:solidFill>
              </a:rPr>
              <a:t>AgNo</a:t>
            </a:r>
            <a:r>
              <a:rPr lang="en-US" sz="2000" dirty="0" smtClean="0">
                <a:solidFill>
                  <a:srgbClr val="FF0000"/>
                </a:solidFill>
              </a:rPr>
              <a:t>3</a:t>
            </a:r>
            <a:r>
              <a:rPr lang="ar-EG" sz="4000" dirty="0" smtClean="0">
                <a:solidFill>
                  <a:srgbClr val="FF0000"/>
                </a:solidFill>
              </a:rPr>
              <a:t> ينتج راسب أبيض حدد الصيغة الكيميائية لهذا الراسب</a:t>
            </a:r>
            <a:r>
              <a:rPr lang="ar-SA" sz="4000" dirty="0" smtClean="0">
                <a:solidFill>
                  <a:srgbClr val="FF0000"/>
                </a:solidFill>
              </a:rPr>
              <a:t>؟ </a:t>
            </a:r>
            <a:endParaRPr lang="ar-SA" sz="4000" dirty="0">
              <a:solidFill>
                <a:srgbClr val="FF0000"/>
              </a:solidFill>
            </a:endParaRPr>
          </a:p>
        </p:txBody>
      </p:sp>
      <p:sp>
        <p:nvSpPr>
          <p:cNvPr id="3" name="مستطيل 2"/>
          <p:cNvSpPr>
            <a:spLocks noChangeArrowheads="1"/>
          </p:cNvSpPr>
          <p:nvPr/>
        </p:nvSpPr>
        <p:spPr bwMode="auto">
          <a:xfrm>
            <a:off x="1331640" y="4365104"/>
            <a:ext cx="627113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جـ2</a:t>
            </a:r>
            <a:r>
              <a:rPr lang="ar-EG" sz="4000" dirty="0" smtClean="0">
                <a:solidFill>
                  <a:srgbClr val="7030A0"/>
                </a:solidFill>
              </a:rPr>
              <a:t>3</a:t>
            </a:r>
            <a:r>
              <a:rPr lang="ar-SA" sz="4000" dirty="0" smtClean="0">
                <a:solidFill>
                  <a:srgbClr val="7030A0"/>
                </a:solidFill>
              </a:rPr>
              <a:t> – </a:t>
            </a:r>
            <a:endParaRPr lang="ar-SA" sz="4000" dirty="0">
              <a:solidFill>
                <a:srgbClr val="7030A0"/>
              </a:solidFill>
            </a:endParaRPr>
          </a:p>
          <a:p>
            <a:pPr algn="justLow"/>
            <a:r>
              <a:rPr lang="ar-EG" sz="4000" dirty="0" smtClean="0">
                <a:solidFill>
                  <a:srgbClr val="7030A0"/>
                </a:solidFill>
              </a:rPr>
              <a:t>الراسب هو كلوريد الفضة </a:t>
            </a:r>
            <a:r>
              <a:rPr lang="en-US" sz="4000" dirty="0" err="1" smtClean="0">
                <a:solidFill>
                  <a:srgbClr val="7030A0"/>
                </a:solidFill>
              </a:rPr>
              <a:t>AgCl</a:t>
            </a:r>
            <a:endParaRPr lang="ar-SA" sz="4000" dirty="0">
              <a:solidFill>
                <a:srgbClr val="7030A0"/>
              </a:solidFill>
            </a:endParaRPr>
          </a:p>
        </p:txBody>
      </p:sp>
      <p:sp>
        <p:nvSpPr>
          <p:cNvPr id="4" name="Flowchart: Off-page Connector 3"/>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204</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212262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09490" y="800997"/>
            <a:ext cx="7525020" cy="163121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24– </a:t>
            </a:r>
            <a:r>
              <a:rPr lang="ar-SA" sz="3200" dirty="0" smtClean="0">
                <a:solidFill>
                  <a:srgbClr val="FF0000"/>
                </a:solidFill>
              </a:rPr>
              <a:t>يوضح الشكل التالي حركة الذرات عند صفر س و 100 س . ماذا يحدث لحركة الذرات إذا انخفضت درجة الحرارة إلى ما دون الصفر س ؟ </a:t>
            </a:r>
            <a:endParaRPr lang="ar-SA" sz="3600" dirty="0">
              <a:solidFill>
                <a:srgbClr val="FF0000"/>
              </a:solidFill>
            </a:endParaRPr>
          </a:p>
        </p:txBody>
      </p:sp>
      <p:sp>
        <p:nvSpPr>
          <p:cNvPr id="3" name="مستطيل 2"/>
          <p:cNvSpPr>
            <a:spLocks noChangeArrowheads="1"/>
          </p:cNvSpPr>
          <p:nvPr/>
        </p:nvSpPr>
        <p:spPr bwMode="auto">
          <a:xfrm>
            <a:off x="1475656" y="5123139"/>
            <a:ext cx="64449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200" dirty="0" smtClean="0">
                <a:solidFill>
                  <a:srgbClr val="7030A0"/>
                </a:solidFill>
              </a:rPr>
              <a:t>جـ24 </a:t>
            </a:r>
            <a:r>
              <a:rPr lang="ar-SA" sz="3200" dirty="0">
                <a:solidFill>
                  <a:srgbClr val="7030A0"/>
                </a:solidFill>
              </a:rPr>
              <a:t>-  ستقل سرعة الذرات ولكنها لن تتوقف نهائياً عن الحركة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924944"/>
            <a:ext cx="3925887" cy="2059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lowchart: Off-page Connector 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204</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854056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circle(in)">
                                      <p:cBhvr>
                                        <p:cTn id="12" dur="2000"/>
                                        <p:tgtEl>
                                          <p:spTgt spid="6146"/>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782270" y="810190"/>
            <a:ext cx="7579460" cy="175432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25– صف كيف يؤثر الاختلاف في حركة الذرات عند درجتي حرارة مختلفتين في سرعة التفاعلات الكيميائية ؟</a:t>
            </a:r>
            <a:endParaRPr lang="ar-SA" sz="3600" dirty="0">
              <a:solidFill>
                <a:srgbClr val="FF0000"/>
              </a:solidFill>
            </a:endParaRPr>
          </a:p>
        </p:txBody>
      </p:sp>
      <p:sp>
        <p:nvSpPr>
          <p:cNvPr id="3" name="مستطيل 2"/>
          <p:cNvSpPr>
            <a:spLocks noChangeArrowheads="1"/>
          </p:cNvSpPr>
          <p:nvPr/>
        </p:nvSpPr>
        <p:spPr bwMode="auto">
          <a:xfrm>
            <a:off x="2496421" y="2567144"/>
            <a:ext cx="632235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smtClean="0">
                <a:solidFill>
                  <a:srgbClr val="7030A0"/>
                </a:solidFill>
              </a:rPr>
              <a:t>جـ25 -</a:t>
            </a:r>
            <a:endParaRPr lang="ar-SA" sz="3600" dirty="0">
              <a:solidFill>
                <a:srgbClr val="7030A0"/>
              </a:solidFill>
            </a:endParaRPr>
          </a:p>
        </p:txBody>
      </p:sp>
      <p:sp>
        <p:nvSpPr>
          <p:cNvPr id="4" name="مستطيل 3"/>
          <p:cNvSpPr>
            <a:spLocks noChangeArrowheads="1"/>
          </p:cNvSpPr>
          <p:nvPr/>
        </p:nvSpPr>
        <p:spPr bwMode="auto">
          <a:xfrm>
            <a:off x="3482306" y="3188894"/>
            <a:ext cx="5336474"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a:solidFill>
                  <a:srgbClr val="7030A0"/>
                </a:solidFill>
              </a:rPr>
              <a:t>تزداد سرعة معظم التفاعلات الكيميائية عند ارتفاع درجات الحرارة وكلما كانت حركة الجزيئات و الذرات سريعة كانت الفرصة أكبر لتصادمها معاً .</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156351"/>
            <a:ext cx="3215358" cy="227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Flowchart: Off-page Connector 5"/>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204</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Back or Previous 7">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9" name="Action Button: Home 8">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854056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circle(in)">
                                      <p:cBhvr>
                                        <p:cTn id="12" dur="2000"/>
                                        <p:tgtEl>
                                          <p:spTgt spid="7170"/>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iterate type="wd">
                                    <p:tmAbs val="500"/>
                                  </p:iterate>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1" y="1268760"/>
            <a:ext cx="736343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26– هل طاقة التنشيط ضرورية للتفاعلات الطاردة للطاقة ؟</a:t>
            </a:r>
            <a:endParaRPr lang="ar-SA" sz="4000" dirty="0">
              <a:solidFill>
                <a:srgbClr val="FF0000"/>
              </a:solidFill>
            </a:endParaRPr>
          </a:p>
        </p:txBody>
      </p:sp>
      <p:sp>
        <p:nvSpPr>
          <p:cNvPr id="16" name="مستطيل 15"/>
          <p:cNvSpPr>
            <a:spLocks noChangeArrowheads="1"/>
          </p:cNvSpPr>
          <p:nvPr/>
        </p:nvSpPr>
        <p:spPr bwMode="auto">
          <a:xfrm>
            <a:off x="1410820" y="3717032"/>
            <a:ext cx="632235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جـ26 -  </a:t>
            </a:r>
            <a:r>
              <a:rPr lang="ar-SA" sz="4000" dirty="0">
                <a:solidFill>
                  <a:srgbClr val="7030A0"/>
                </a:solidFill>
              </a:rPr>
              <a:t> نعم فبالرغم من ان التفاعلات تحرر طاقة فيما بعد إلا انها تحتاج إلى طاقة تنشيط لبدئها.</a:t>
            </a:r>
          </a:p>
        </p:txBody>
      </p:sp>
      <p:sp>
        <p:nvSpPr>
          <p:cNvPr id="4" name="Flowchart: Off-page Connector 3"/>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204</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854056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16"/>
                                        </p:tgtEl>
                                        <p:attrNameLst>
                                          <p:attrName>style.visibility</p:attrName>
                                        </p:attrNameLst>
                                      </p:cBhvr>
                                      <p:to>
                                        <p:strVal val="visible"/>
                                      </p:to>
                                    </p:set>
                                    <p:anim to="" calcmode="lin" valueType="num">
                                      <p:cBhvr>
                                        <p:cTn id="12" dur="1" fill="hold"/>
                                        <p:tgtEl>
                                          <p:spTgt spid="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227616" y="1291229"/>
            <a:ext cx="8688768" cy="2123658"/>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2</a:t>
            </a:r>
            <a:r>
              <a:rPr lang="ar-EG" sz="3600" dirty="0">
                <a:solidFill>
                  <a:srgbClr val="FF0000"/>
                </a:solidFill>
              </a:rPr>
              <a:t>7</a:t>
            </a:r>
            <a:r>
              <a:rPr lang="ar-SA" sz="3600" dirty="0" smtClean="0">
                <a:solidFill>
                  <a:srgbClr val="FF0000"/>
                </a:solidFill>
              </a:rPr>
              <a:t>– </a:t>
            </a:r>
            <a:r>
              <a:rPr lang="ar-EG" sz="3200" dirty="0" smtClean="0">
                <a:solidFill>
                  <a:srgbClr val="FF0000"/>
                </a:solidFill>
              </a:rPr>
              <a:t>ينفذ الكثير من التجارب العملية في بيئة خالية من الأكسجين لهذا تجرى مثل هذه التجارب في أوعية مليئة بغاز الأرجون صف توزيع الإلكترونات في ذرة الأرجون ولماذا يعد الأرجون عنصراً ملائماً لمثل هذه التجارب</a:t>
            </a:r>
            <a:r>
              <a:rPr lang="ar-SA" sz="3200" dirty="0" smtClean="0">
                <a:solidFill>
                  <a:srgbClr val="FF0000"/>
                </a:solidFill>
              </a:rPr>
              <a:t>؟</a:t>
            </a:r>
            <a:endParaRPr lang="ar-SA" sz="3200" dirty="0">
              <a:solidFill>
                <a:srgbClr val="FF0000"/>
              </a:solidFill>
            </a:endParaRPr>
          </a:p>
        </p:txBody>
      </p:sp>
      <p:sp>
        <p:nvSpPr>
          <p:cNvPr id="16" name="مستطيل 15"/>
          <p:cNvSpPr>
            <a:spLocks noChangeArrowheads="1"/>
          </p:cNvSpPr>
          <p:nvPr/>
        </p:nvSpPr>
        <p:spPr bwMode="auto">
          <a:xfrm>
            <a:off x="467544" y="3717032"/>
            <a:ext cx="7942898"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جـ2</a:t>
            </a:r>
            <a:r>
              <a:rPr lang="ar-EG" sz="4000" dirty="0" smtClean="0">
                <a:solidFill>
                  <a:srgbClr val="7030A0"/>
                </a:solidFill>
              </a:rPr>
              <a:t>7</a:t>
            </a:r>
            <a:r>
              <a:rPr lang="ar-SA" sz="4000" dirty="0" smtClean="0">
                <a:solidFill>
                  <a:srgbClr val="7030A0"/>
                </a:solidFill>
              </a:rPr>
              <a:t> -  </a:t>
            </a:r>
            <a:r>
              <a:rPr lang="ar-SA" sz="4000" dirty="0">
                <a:solidFill>
                  <a:srgbClr val="7030A0"/>
                </a:solidFill>
              </a:rPr>
              <a:t> </a:t>
            </a:r>
            <a:r>
              <a:rPr lang="ar-EG" sz="4000" dirty="0" smtClean="0">
                <a:solidFill>
                  <a:srgbClr val="7030A0"/>
                </a:solidFill>
              </a:rPr>
              <a:t>للأرجون 18 إلكتروناً ثمانية منها في مستوى الطاقة الخارجي فيكون بذلك ذرة مستقرة مما يعني أنه لن يتفاعل مع العناصر المحيطة به مما يجعله مناسباً للاستخدام في التجارب</a:t>
            </a:r>
            <a:r>
              <a:rPr lang="ar-SA" sz="4000" dirty="0" smtClean="0">
                <a:solidFill>
                  <a:srgbClr val="7030A0"/>
                </a:solidFill>
              </a:rPr>
              <a:t>.</a:t>
            </a:r>
            <a:endParaRPr lang="ar-SA" sz="4000" dirty="0">
              <a:solidFill>
                <a:srgbClr val="7030A0"/>
              </a:solidFill>
            </a:endParaRPr>
          </a:p>
        </p:txBody>
      </p:sp>
      <p:sp>
        <p:nvSpPr>
          <p:cNvPr id="4" name="Flowchart: Off-page Connector 3"/>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205</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037491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16"/>
                                        </p:tgtEl>
                                        <p:attrNameLst>
                                          <p:attrName>style.visibility</p:attrName>
                                        </p:attrNameLst>
                                      </p:cBhvr>
                                      <p:to>
                                        <p:strVal val="visible"/>
                                      </p:to>
                                    </p:set>
                                    <p:anim to="" calcmode="lin" valueType="num">
                                      <p:cBhvr>
                                        <p:cTn id="12" dur="1" fill="hold"/>
                                        <p:tgtEl>
                                          <p:spTgt spid="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87123" y="964527"/>
            <a:ext cx="736343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28– أي المجموعات في الجدول الدوري تسمى الهالوجينات ؟</a:t>
            </a:r>
            <a:endParaRPr lang="ar-SA" sz="4000" dirty="0">
              <a:solidFill>
                <a:srgbClr val="FF0000"/>
              </a:solidFill>
            </a:endParaRPr>
          </a:p>
        </p:txBody>
      </p:sp>
      <p:sp>
        <p:nvSpPr>
          <p:cNvPr id="16" name="مستطيل 15"/>
          <p:cNvSpPr>
            <a:spLocks noChangeArrowheads="1"/>
          </p:cNvSpPr>
          <p:nvPr/>
        </p:nvSpPr>
        <p:spPr bwMode="auto">
          <a:xfrm>
            <a:off x="2282" y="2780928"/>
            <a:ext cx="9133118"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smtClean="0">
                <a:solidFill>
                  <a:srgbClr val="7030A0"/>
                </a:solidFill>
              </a:rPr>
              <a:t>جـ28 -  </a:t>
            </a:r>
            <a:r>
              <a:rPr lang="ar-SA" sz="3600" dirty="0">
                <a:solidFill>
                  <a:srgbClr val="7030A0"/>
                </a:solidFill>
              </a:rPr>
              <a:t> عناصر المجموعة 17 . حيث لها 7 إلكترونات في مستوى والطاقة الخارجي , فتحاج إلى إلكترون واحد لكي تصل إلى حالة الاستقرار وهي ترتبط بسهولة مع عناصر المجموعة  1 , التي تفقد إلكترونها بسهولة ومنها : الفلور و الكلور والبروم و اليود و الأسيتين.</a:t>
            </a:r>
          </a:p>
        </p:txBody>
      </p:sp>
      <p:sp>
        <p:nvSpPr>
          <p:cNvPr id="4" name="Flowchart: Off-page Connector 3"/>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205</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726042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16"/>
                                        </p:tgtEl>
                                        <p:attrNameLst>
                                          <p:attrName>style.visibility</p:attrName>
                                        </p:attrNameLst>
                                      </p:cBhvr>
                                      <p:to>
                                        <p:strVal val="visible"/>
                                      </p:to>
                                    </p:set>
                                    <p:anim to="" calcmode="lin" valueType="num">
                                      <p:cBhvr>
                                        <p:cTn id="12" dur="1" fill="hold"/>
                                        <p:tgtEl>
                                          <p:spTgt spid="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746266" y="1211560"/>
            <a:ext cx="7651468"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قارن بين كل زوجين من المصطلحات التالية :</a:t>
            </a:r>
            <a:endParaRPr lang="ar-SA" sz="4000" dirty="0">
              <a:solidFill>
                <a:srgbClr val="FF0000"/>
              </a:solidFill>
            </a:endParaRPr>
          </a:p>
        </p:txBody>
      </p:sp>
      <p:sp>
        <p:nvSpPr>
          <p:cNvPr id="7" name="مستطيل 6"/>
          <p:cNvSpPr>
            <a:spLocks noChangeArrowheads="1"/>
          </p:cNvSpPr>
          <p:nvPr/>
        </p:nvSpPr>
        <p:spPr bwMode="auto">
          <a:xfrm>
            <a:off x="1566284" y="2276872"/>
            <a:ext cx="7344816" cy="584775"/>
          </a:xfrm>
          <a:prstGeom prst="rect">
            <a:avLst/>
          </a:prstGeom>
          <a:noFill/>
          <a:ln>
            <a:noFill/>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006600"/>
                </a:solidFill>
              </a:rPr>
              <a:t>5- التركيز – سرعة التفاعل .</a:t>
            </a:r>
            <a:endParaRPr lang="ar-SA" sz="3200" dirty="0">
              <a:solidFill>
                <a:srgbClr val="006600"/>
              </a:solidFill>
            </a:endParaRPr>
          </a:p>
        </p:txBody>
      </p:sp>
      <p:sp>
        <p:nvSpPr>
          <p:cNvPr id="11" name="مستطيل 10"/>
          <p:cNvSpPr>
            <a:spLocks noChangeArrowheads="1"/>
          </p:cNvSpPr>
          <p:nvPr/>
        </p:nvSpPr>
        <p:spPr bwMode="auto">
          <a:xfrm>
            <a:off x="2771800" y="3573016"/>
            <a:ext cx="5982540" cy="2062103"/>
          </a:xfrm>
          <a:prstGeom prst="rect">
            <a:avLst/>
          </a:prstGeom>
          <a:noFill/>
          <a:ln>
            <a:noFill/>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7030A0"/>
                </a:solidFill>
              </a:rPr>
              <a:t>ج 5 –</a:t>
            </a:r>
          </a:p>
          <a:p>
            <a:pPr algn="justLow"/>
            <a:r>
              <a:rPr lang="ar-SA" sz="3200" dirty="0">
                <a:solidFill>
                  <a:srgbClr val="7030A0"/>
                </a:solidFill>
              </a:rPr>
              <a:t>التركيز هو كمية المادة في حجم معين ، أما معدل سرعة التفاعل فهو مقياس لمدى سرعة التفاعل الكيميائي .</a:t>
            </a:r>
          </a:p>
        </p:txBody>
      </p:sp>
      <p:sp>
        <p:nvSpPr>
          <p:cNvPr id="5" name="Flowchart: Off-page Connector 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200</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Back or Previous 7">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9" name="Action Button: Home 8">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626794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11"/>
                                        </p:tgtEl>
                                        <p:attrNameLst>
                                          <p:attrName>style.visibility</p:attrName>
                                        </p:attrNameLst>
                                      </p:cBhvr>
                                      <p:to>
                                        <p:strVal val="visible"/>
                                      </p:to>
                                    </p:set>
                                    <p:anim to="" calcmode="lin" valueType="num">
                                      <p:cBhvr>
                                        <p:cTn id="17"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11" grpId="0"/>
    </p:bld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989084"/>
            <a:ext cx="736343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29– ما الرابطة الايونية ؟ صف كيف تنشأ في مركب كلوريد الصوديوم ؟</a:t>
            </a:r>
            <a:endParaRPr lang="ar-SA" sz="4000" dirty="0">
              <a:solidFill>
                <a:srgbClr val="FF0000"/>
              </a:solidFill>
            </a:endParaRPr>
          </a:p>
        </p:txBody>
      </p:sp>
      <p:sp>
        <p:nvSpPr>
          <p:cNvPr id="16" name="مستطيل 15"/>
          <p:cNvSpPr>
            <a:spLocks noChangeArrowheads="1"/>
          </p:cNvSpPr>
          <p:nvPr/>
        </p:nvSpPr>
        <p:spPr bwMode="auto">
          <a:xfrm>
            <a:off x="361849" y="2780928"/>
            <a:ext cx="8420301"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جـ29 -  </a:t>
            </a:r>
            <a:r>
              <a:rPr lang="ar-SA" sz="4000" dirty="0">
                <a:solidFill>
                  <a:srgbClr val="7030A0"/>
                </a:solidFill>
              </a:rPr>
              <a:t> الرابطة الأيونات قوي جذب بين الأيون الموجب والأيون السالب , عندما يتحد الصوديوم والكلور يفقد الصوديوم إلكترونا ليصبح أيون موجبا , بيمنا يكتسب الكلور الالكترون ليصبح أيونا سالبا , لهذا تسمى الرابطة بينهما رابطة أيونية .</a:t>
            </a:r>
          </a:p>
        </p:txBody>
      </p:sp>
      <p:sp>
        <p:nvSpPr>
          <p:cNvPr id="4" name="Flowchart: Off-page Connector 3"/>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205</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90185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16"/>
                                        </p:tgtEl>
                                        <p:attrNameLst>
                                          <p:attrName>style.visibility</p:attrName>
                                        </p:attrNameLst>
                                      </p:cBhvr>
                                      <p:to>
                                        <p:strVal val="visible"/>
                                      </p:to>
                                    </p:set>
                                    <p:anim to="" calcmode="lin" valueType="num">
                                      <p:cBhvr>
                                        <p:cTn id="12" dur="1" fill="hold"/>
                                        <p:tgtEl>
                                          <p:spTgt spid="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917295" y="1170598"/>
            <a:ext cx="736343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30– ما المقصود بالرابط الفلزية ؟ وكيف يؤثر في خصائص الفلزات ؟</a:t>
            </a:r>
            <a:endParaRPr lang="ar-SA" sz="4000" dirty="0">
              <a:solidFill>
                <a:srgbClr val="FF0000"/>
              </a:solidFill>
            </a:endParaRPr>
          </a:p>
        </p:txBody>
      </p:sp>
      <p:sp>
        <p:nvSpPr>
          <p:cNvPr id="16" name="مستطيل 15"/>
          <p:cNvSpPr>
            <a:spLocks noChangeArrowheads="1"/>
          </p:cNvSpPr>
          <p:nvPr/>
        </p:nvSpPr>
        <p:spPr bwMode="auto">
          <a:xfrm>
            <a:off x="581794" y="2708920"/>
            <a:ext cx="8034439"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smtClean="0">
                <a:solidFill>
                  <a:srgbClr val="7030A0"/>
                </a:solidFill>
              </a:rPr>
              <a:t>جـ30 -  </a:t>
            </a:r>
            <a:r>
              <a:rPr lang="ar-SA" sz="3600" dirty="0">
                <a:solidFill>
                  <a:srgbClr val="7030A0"/>
                </a:solidFill>
              </a:rPr>
              <a:t> تكون الالكترونات في المستوى الخارجي للذرات الفلزية غير مترابطة بقوة في الذرة وتتحرك بحرية خلال الايونات في الفلز , </a:t>
            </a:r>
            <a:r>
              <a:rPr lang="ar-SA" sz="3600" u="sng" dirty="0">
                <a:solidFill>
                  <a:srgbClr val="7030A0"/>
                </a:solidFill>
              </a:rPr>
              <a:t>وتنشأ</a:t>
            </a:r>
            <a:r>
              <a:rPr lang="ar-SA" sz="3600" dirty="0">
                <a:solidFill>
                  <a:srgbClr val="7030A0"/>
                </a:solidFill>
              </a:rPr>
              <a:t> الرابطة الفلزية بين الذرات التي لها هذه الالكترونات القطبية مما يسمح لانزلاق طبقات من الذرات بعضها فوق بعض فتصبح قابلة للطرق و السحب وموصلة جيدة للكهرباء.</a:t>
            </a:r>
          </a:p>
        </p:txBody>
      </p:sp>
      <p:sp>
        <p:nvSpPr>
          <p:cNvPr id="4" name="Flowchart: Off-page Connector 3"/>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205</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90185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16"/>
                                        </p:tgtEl>
                                        <p:attrNameLst>
                                          <p:attrName>style.visibility</p:attrName>
                                        </p:attrNameLst>
                                      </p:cBhvr>
                                      <p:to>
                                        <p:strVal val="visible"/>
                                      </p:to>
                                    </p:set>
                                    <p:anim to="" calcmode="lin" valueType="num">
                                      <p:cBhvr>
                                        <p:cTn id="12" dur="1" fill="hold"/>
                                        <p:tgtEl>
                                          <p:spTgt spid="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968787"/>
            <a:ext cx="736343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31– فسر وجود الجزيئات القطبية , وعدم وجود المركبات الايونية القطبية ؟</a:t>
            </a:r>
            <a:endParaRPr lang="ar-SA" sz="4000" dirty="0">
              <a:solidFill>
                <a:srgbClr val="FF0000"/>
              </a:solidFill>
            </a:endParaRPr>
          </a:p>
        </p:txBody>
      </p:sp>
      <p:sp>
        <p:nvSpPr>
          <p:cNvPr id="16" name="مستطيل 15"/>
          <p:cNvSpPr>
            <a:spLocks noChangeArrowheads="1"/>
          </p:cNvSpPr>
          <p:nvPr/>
        </p:nvSpPr>
        <p:spPr bwMode="auto">
          <a:xfrm>
            <a:off x="170202" y="2636912"/>
            <a:ext cx="8803596"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جـ31 -  </a:t>
            </a:r>
            <a:r>
              <a:rPr lang="ar-SA" sz="4000" dirty="0">
                <a:solidFill>
                  <a:srgbClr val="7030A0"/>
                </a:solidFill>
              </a:rPr>
              <a:t> « جزيئات « تعنى مجموعة من ذرتين أو أكثر ترتبط معاً برابطة تساهمية أي أنها تتشارك بالإلكترونات , إذا كان التشارك غير متساوي يكون المركب قطبياً وبما ان المركبات الايونية لا تشارك بالإلكترونات فلا يمكن أن تكون قطبية.</a:t>
            </a:r>
          </a:p>
        </p:txBody>
      </p:sp>
      <p:sp>
        <p:nvSpPr>
          <p:cNvPr id="4" name="Flowchart: Off-page Connector 3"/>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205</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90185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16"/>
                                        </p:tgtEl>
                                        <p:attrNameLst>
                                          <p:attrName>style.visibility</p:attrName>
                                        </p:attrNameLst>
                                      </p:cBhvr>
                                      <p:to>
                                        <p:strVal val="visible"/>
                                      </p:to>
                                    </p:set>
                                    <p:anim to="" calcmode="lin" valueType="num">
                                      <p:cBhvr>
                                        <p:cTn id="12" dur="1" fill="hold"/>
                                        <p:tgtEl>
                                          <p:spTgt spid="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746266" y="819885"/>
            <a:ext cx="7651468"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32– اشرح ما يحدث في الصورة التالية , ثم وضح ما قد يحدث إذا لامس البالون الماء  ؟</a:t>
            </a:r>
            <a:endParaRPr lang="ar-SA" sz="4000" dirty="0">
              <a:solidFill>
                <a:srgbClr val="FF0000"/>
              </a:solidFill>
            </a:endParaRPr>
          </a:p>
        </p:txBody>
      </p:sp>
      <p:sp>
        <p:nvSpPr>
          <p:cNvPr id="16" name="مستطيل 15"/>
          <p:cNvSpPr>
            <a:spLocks noChangeArrowheads="1"/>
          </p:cNvSpPr>
          <p:nvPr/>
        </p:nvSpPr>
        <p:spPr bwMode="auto">
          <a:xfrm>
            <a:off x="1117898" y="2204864"/>
            <a:ext cx="802610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smtClean="0">
                <a:solidFill>
                  <a:srgbClr val="7030A0"/>
                </a:solidFill>
              </a:rPr>
              <a:t>جـ32 -  </a:t>
            </a:r>
            <a:r>
              <a:rPr lang="ar-SA" sz="3600" dirty="0">
                <a:solidFill>
                  <a:srgbClr val="7030A0"/>
                </a:solidFill>
              </a:rPr>
              <a:t> .تظهر الصورة سيلا من الماء المنسكب ينحرف نحو </a:t>
            </a:r>
            <a:r>
              <a:rPr lang="ar-SA" sz="3600" dirty="0" smtClean="0">
                <a:solidFill>
                  <a:srgbClr val="7030A0"/>
                </a:solidFill>
              </a:rPr>
              <a:t>البالون </a:t>
            </a:r>
            <a:r>
              <a:rPr lang="ar-SA" sz="3600" dirty="0">
                <a:solidFill>
                  <a:srgbClr val="7030A0"/>
                </a:solidFill>
              </a:rPr>
              <a:t>. بسبب قطبية جزيئات الماء , فالشحنات الموجبة لقطبي جزيئات الماء تنجذب نحو البالون السالب الشحنة , فإذا لمس البالون الماء يفقد شحناته ولن يجذب الماء</a:t>
            </a:r>
            <a:r>
              <a:rPr lang="ar-SA" sz="3600" dirty="0" smtClean="0">
                <a:solidFill>
                  <a:srgbClr val="7030A0"/>
                </a:solidFill>
              </a:rPr>
              <a:t>.</a:t>
            </a:r>
            <a:endParaRPr lang="ar-SA" sz="3600" dirty="0">
              <a:solidFill>
                <a:srgbClr val="7030A0"/>
              </a:solidFill>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4725144"/>
            <a:ext cx="2232248" cy="1727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lowchart: Off-page Connector 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205</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90185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circle(in)">
                                      <p:cBhvr>
                                        <p:cTn id="12" dur="2000"/>
                                        <p:tgtEl>
                                          <p:spTgt spid="8194"/>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16"/>
                                        </p:tgtEl>
                                        <p:attrNameLst>
                                          <p:attrName>style.visibility</p:attrName>
                                        </p:attrNameLst>
                                      </p:cBhvr>
                                      <p:to>
                                        <p:strVal val="visible"/>
                                      </p:to>
                                    </p:set>
                                    <p:anim to="" calcmode="lin" valueType="num">
                                      <p:cBhvr>
                                        <p:cTn id="17" dur="1" fill="hold"/>
                                        <p:tgtEl>
                                          <p:spTgt spid="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989084"/>
            <a:ext cx="736343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33– ارسم نموذج توضح التوزيع الالكتروني لجزء الماء ؟</a:t>
            </a:r>
            <a:endParaRPr lang="ar-SA" sz="4000" dirty="0">
              <a:solidFill>
                <a:srgbClr val="FF0000"/>
              </a:solidFill>
            </a:endParaRPr>
          </a:p>
        </p:txBody>
      </p:sp>
      <p:sp>
        <p:nvSpPr>
          <p:cNvPr id="16" name="مستطيل 15"/>
          <p:cNvSpPr>
            <a:spLocks noChangeArrowheads="1"/>
          </p:cNvSpPr>
          <p:nvPr/>
        </p:nvSpPr>
        <p:spPr bwMode="auto">
          <a:xfrm>
            <a:off x="366704" y="3284984"/>
            <a:ext cx="8410591"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a:t>
            </a:r>
            <a:r>
              <a:rPr lang="ar-EG" sz="4000" dirty="0" smtClean="0">
                <a:solidFill>
                  <a:srgbClr val="7030A0"/>
                </a:solidFill>
              </a:rPr>
              <a:t>33</a:t>
            </a:r>
            <a:r>
              <a:rPr lang="ar-SA" sz="4000" dirty="0" smtClean="0">
                <a:solidFill>
                  <a:srgbClr val="7030A0"/>
                </a:solidFill>
              </a:rPr>
              <a:t> -  </a:t>
            </a:r>
            <a:r>
              <a:rPr lang="ar-SA" sz="4000" dirty="0">
                <a:solidFill>
                  <a:srgbClr val="7030A0"/>
                </a:solidFill>
              </a:rPr>
              <a:t> يشارك الهيدروجين بالإلكترونات مع الاكسجين وتبدو الالكترونات أقرب إلى ذرة الاكسجين منها إلى ذرة الهيدروجين , مما يجعل جزئ الماء قطبياً فينجذب للبالون السالب الشحنة.</a:t>
            </a:r>
          </a:p>
        </p:txBody>
      </p:sp>
      <p:sp>
        <p:nvSpPr>
          <p:cNvPr id="4" name="Flowchart: Off-page Connector 3"/>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205</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90185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16"/>
                                        </p:tgtEl>
                                        <p:attrNameLst>
                                          <p:attrName>style.visibility</p:attrName>
                                        </p:attrNameLst>
                                      </p:cBhvr>
                                      <p:to>
                                        <p:strVal val="visible"/>
                                      </p:to>
                                    </p:set>
                                    <p:anim to="" calcmode="lin" valueType="num">
                                      <p:cBhvr>
                                        <p:cTn id="12" dur="1" fill="hold"/>
                                        <p:tgtEl>
                                          <p:spTgt spid="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124744"/>
            <a:ext cx="7363436" cy="317009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3</a:t>
            </a:r>
            <a:r>
              <a:rPr lang="ar-EG" sz="4000" dirty="0" smtClean="0">
                <a:solidFill>
                  <a:srgbClr val="FF0000"/>
                </a:solidFill>
              </a:rPr>
              <a:t>4</a:t>
            </a:r>
            <a:r>
              <a:rPr lang="ar-SA" sz="4000" dirty="0" smtClean="0">
                <a:solidFill>
                  <a:srgbClr val="FF0000"/>
                </a:solidFill>
              </a:rPr>
              <a:t>– </a:t>
            </a:r>
            <a:r>
              <a:rPr lang="ar-EG" sz="4000" dirty="0" smtClean="0">
                <a:solidFill>
                  <a:srgbClr val="FF0000"/>
                </a:solidFill>
              </a:rPr>
              <a:t>توضح الصورة غابة احترقت عندما ضرب البرق الشجر صف التفاعل الكيميائي الذي يحدث عند احتراق الشجر وهل هذا التفاعل طارد أم ماص للطاقة ما معنى ذلك ؟ وكيف يؤجي ذلك إلى انتشار اللهب</a:t>
            </a:r>
            <a:r>
              <a:rPr lang="ar-SA" sz="4000" dirty="0" smtClean="0">
                <a:solidFill>
                  <a:srgbClr val="FF0000"/>
                </a:solidFill>
              </a:rPr>
              <a:t>؟</a:t>
            </a:r>
            <a:endParaRPr lang="ar-SA" sz="4000" dirty="0">
              <a:solidFill>
                <a:srgbClr val="FF0000"/>
              </a:solidFill>
            </a:endParaRPr>
          </a:p>
        </p:txBody>
      </p:sp>
      <p:sp>
        <p:nvSpPr>
          <p:cNvPr id="4" name="Flowchart: Off-page Connector 3"/>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205</a:t>
            </a:r>
            <a:endParaRPr kumimoji="0" lang="en-US" sz="1800" b="1" i="0" u="none" strike="noStrike" kern="1200" cap="none" spc="0" normalizeH="0" baseline="0" noProof="0" dirty="0">
              <a:ln>
                <a:noFill/>
              </a:ln>
              <a:solidFill>
                <a:srgbClr val="006600"/>
              </a:solidFill>
              <a:effectLst/>
              <a:uLnTx/>
              <a:uFillTx/>
              <a:latin typeface="Calibri"/>
            </a:endParaRPr>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2355" y="4509120"/>
            <a:ext cx="5119290" cy="1870050"/>
          </a:xfrm>
          <a:prstGeom prst="rect">
            <a:avLst/>
          </a:prstGeom>
        </p:spPr>
      </p:pic>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655190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024530"/>
            <a:ext cx="7363436" cy="224676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3</a:t>
            </a:r>
            <a:r>
              <a:rPr lang="ar-EG" sz="3600" dirty="0" smtClean="0">
                <a:solidFill>
                  <a:srgbClr val="FF0000"/>
                </a:solidFill>
              </a:rPr>
              <a:t>4</a:t>
            </a:r>
            <a:r>
              <a:rPr lang="ar-SA" sz="3600" dirty="0" smtClean="0">
                <a:solidFill>
                  <a:srgbClr val="FF0000"/>
                </a:solidFill>
              </a:rPr>
              <a:t>– </a:t>
            </a:r>
            <a:r>
              <a:rPr lang="ar-EG" sz="3200" dirty="0" smtClean="0">
                <a:solidFill>
                  <a:srgbClr val="FF0000"/>
                </a:solidFill>
              </a:rPr>
              <a:t>توضح الصورة غابة احترقت عندما ضرب البرق الشجر صف التفاعل الكيميائي الذي يحدث عند احتراق الشجر وهل هذا التفاعل طارد أم ماص للطاقة ما معنى ذلك ؟ وكيف يؤجي ذلك إلى انتشار اللهب</a:t>
            </a:r>
            <a:r>
              <a:rPr lang="ar-SA" sz="3600" dirty="0" smtClean="0">
                <a:solidFill>
                  <a:srgbClr val="FF0000"/>
                </a:solidFill>
              </a:rPr>
              <a:t>؟</a:t>
            </a:r>
            <a:endParaRPr lang="ar-SA" sz="3600" dirty="0">
              <a:solidFill>
                <a:srgbClr val="FF0000"/>
              </a:solidFill>
            </a:endParaRPr>
          </a:p>
        </p:txBody>
      </p:sp>
      <p:sp>
        <p:nvSpPr>
          <p:cNvPr id="4" name="Flowchart: Off-page Connector 3"/>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205</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5" name="مستطيل 15"/>
          <p:cNvSpPr>
            <a:spLocks noChangeArrowheads="1"/>
          </p:cNvSpPr>
          <p:nvPr/>
        </p:nvSpPr>
        <p:spPr bwMode="auto">
          <a:xfrm>
            <a:off x="1556246" y="3717032"/>
            <a:ext cx="6322359"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200" dirty="0" smtClean="0">
                <a:solidFill>
                  <a:srgbClr val="7030A0"/>
                </a:solidFill>
              </a:rPr>
              <a:t>جـ</a:t>
            </a:r>
            <a:r>
              <a:rPr lang="ar-EG" sz="3200" dirty="0" smtClean="0">
                <a:solidFill>
                  <a:srgbClr val="7030A0"/>
                </a:solidFill>
              </a:rPr>
              <a:t>34</a:t>
            </a:r>
            <a:r>
              <a:rPr lang="ar-SA" sz="3200" dirty="0" smtClean="0">
                <a:solidFill>
                  <a:srgbClr val="7030A0"/>
                </a:solidFill>
              </a:rPr>
              <a:t> -  </a:t>
            </a:r>
            <a:r>
              <a:rPr lang="ar-SA" sz="3200" dirty="0">
                <a:solidFill>
                  <a:srgbClr val="7030A0"/>
                </a:solidFill>
              </a:rPr>
              <a:t> </a:t>
            </a:r>
            <a:r>
              <a:rPr lang="ar-EG" sz="3200" dirty="0" smtClean="0">
                <a:solidFill>
                  <a:srgbClr val="7030A0"/>
                </a:solidFill>
              </a:rPr>
              <a:t>تتحد المواد في الغابة مع الأكسجين لإنتاج طاقة حرارية وضوءاً وثاني أكسيد الكربون والماء ويعد الإحتراق من التفاعلات الطاردة للطاقة فتحرر الطاقة الحرارية التي تسبب اشتعال الأشجار وانتشار الحريق</a:t>
            </a:r>
            <a:endParaRPr lang="ar-SA" sz="3200" dirty="0">
              <a:solidFill>
                <a:srgbClr val="7030A0"/>
              </a:solidFill>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617657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971600" y="898451"/>
            <a:ext cx="7363436" cy="1938992"/>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35– ان احتراق الاشجار تفاعل كيميائي , ما الذي يمنع حدوث هذا التفاعل عندما لا يكون هناك برق ؟</a:t>
            </a:r>
            <a:endParaRPr lang="ar-SA" sz="4000" dirty="0">
              <a:solidFill>
                <a:srgbClr val="FF0000"/>
              </a:solidFill>
            </a:endParaRPr>
          </a:p>
        </p:txBody>
      </p:sp>
      <p:sp>
        <p:nvSpPr>
          <p:cNvPr id="16" name="مستطيل 15"/>
          <p:cNvSpPr>
            <a:spLocks noChangeArrowheads="1"/>
          </p:cNvSpPr>
          <p:nvPr/>
        </p:nvSpPr>
        <p:spPr bwMode="auto">
          <a:xfrm>
            <a:off x="1410820" y="2852936"/>
            <a:ext cx="6322359"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smtClean="0">
                <a:solidFill>
                  <a:srgbClr val="7030A0"/>
                </a:solidFill>
              </a:rPr>
              <a:t>جـ35 -  </a:t>
            </a:r>
            <a:r>
              <a:rPr lang="ar-SA" sz="3600" dirty="0">
                <a:solidFill>
                  <a:srgbClr val="7030A0"/>
                </a:solidFill>
              </a:rPr>
              <a:t> قبل بدأ التفاعل الكيميائي لابد من تصادم المواد المتفاعلة مع طاقة كافية لكسر الروابط الكيميائية بينها , وهذه الطاقة تسمى طاقة التنشيط للتفاعل , ويمكن للبرق تزويد التفاعل بطاقة التنشيط اللازمة لتسبب احتراق الاشجار في </a:t>
            </a:r>
            <a:r>
              <a:rPr lang="ar-SA" sz="3600" dirty="0" smtClean="0">
                <a:solidFill>
                  <a:srgbClr val="7030A0"/>
                </a:solidFill>
              </a:rPr>
              <a:t>الغابة.</a:t>
            </a:r>
            <a:endParaRPr lang="ar-SA" sz="3600" dirty="0">
              <a:solidFill>
                <a:srgbClr val="7030A0"/>
              </a:solidFill>
            </a:endParaRPr>
          </a:p>
        </p:txBody>
      </p:sp>
      <p:sp>
        <p:nvSpPr>
          <p:cNvPr id="4" name="Flowchart: Off-page Connector 3"/>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205</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90185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16"/>
                                        </p:tgtEl>
                                        <p:attrNameLst>
                                          <p:attrName>style.visibility</p:attrName>
                                        </p:attrNameLst>
                                      </p:cBhvr>
                                      <p:to>
                                        <p:strVal val="visible"/>
                                      </p:to>
                                    </p:set>
                                    <p:anim to="" calcmode="lin" valueType="num">
                                      <p:cBhvr>
                                        <p:cTn id="12" dur="1" fill="hold"/>
                                        <p:tgtEl>
                                          <p:spTgt spid="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704986" y="1005678"/>
            <a:ext cx="7734027" cy="120032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36– فسر كيف يمكن لسطح المادة المعرضة للتفاعل أن يؤثر في سرعة التفاعل بين مادة اخرى ؟</a:t>
            </a:r>
            <a:endParaRPr lang="ar-SA" sz="3600" dirty="0">
              <a:solidFill>
                <a:srgbClr val="FF0000"/>
              </a:solidFill>
            </a:endParaRPr>
          </a:p>
        </p:txBody>
      </p:sp>
      <p:sp>
        <p:nvSpPr>
          <p:cNvPr id="16" name="مستطيل 15"/>
          <p:cNvSpPr>
            <a:spLocks noChangeArrowheads="1"/>
          </p:cNvSpPr>
          <p:nvPr/>
        </p:nvSpPr>
        <p:spPr bwMode="auto">
          <a:xfrm>
            <a:off x="8601" y="2348880"/>
            <a:ext cx="9135399" cy="323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smtClean="0">
                <a:solidFill>
                  <a:srgbClr val="7030A0"/>
                </a:solidFill>
              </a:rPr>
              <a:t>جـ</a:t>
            </a:r>
            <a:r>
              <a:rPr lang="ar-EG" sz="3600" dirty="0" smtClean="0">
                <a:solidFill>
                  <a:srgbClr val="7030A0"/>
                </a:solidFill>
              </a:rPr>
              <a:t>36</a:t>
            </a:r>
            <a:r>
              <a:rPr lang="ar-SA" sz="3600" dirty="0" smtClean="0">
                <a:solidFill>
                  <a:srgbClr val="7030A0"/>
                </a:solidFill>
              </a:rPr>
              <a:t> -  </a:t>
            </a:r>
            <a:r>
              <a:rPr lang="ar-SA" sz="3600" dirty="0">
                <a:solidFill>
                  <a:srgbClr val="7030A0"/>
                </a:solidFill>
              </a:rPr>
              <a:t> </a:t>
            </a:r>
            <a:r>
              <a:rPr lang="ar-SA" sz="2800" dirty="0">
                <a:solidFill>
                  <a:srgbClr val="7030A0"/>
                </a:solidFill>
              </a:rPr>
              <a:t>يحدث التفاعل الكيميائي عندما يحدث اتصال المواد المتفاعلة معاً , ويمكن للذرات أو للجزيئات في المستوى الخارجي من المواد المتفاعلة أن تتفاعل مع المواد المتفاعلة الأخرى, وللمواد ذات السطوح الكبيرة ذرات أو جزيئات أكثر يمكنها أن تتفاعل مع المواد المتفاعلة الأخرى , ومن الأمثلة على ذلك الفرق في التفاعل بين سلك المواعين وقضبان حديد البناء , سيكون التفاعل في الصوف الصلب أكبر لأن مساحة الخيوط الرفيعة من الحديد أكبر للتعرض و التفاعل مع الأكسجين .</a:t>
            </a:r>
          </a:p>
        </p:txBody>
      </p:sp>
      <p:sp>
        <p:nvSpPr>
          <p:cNvPr id="4" name="Flowchart: Off-page Connector 3"/>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205</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90185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16"/>
                                        </p:tgtEl>
                                        <p:attrNameLst>
                                          <p:attrName>style.visibility</p:attrName>
                                        </p:attrNameLst>
                                      </p:cBhvr>
                                      <p:to>
                                        <p:strVal val="visible"/>
                                      </p:to>
                                    </p:set>
                                    <p:anim to="" calcmode="lin" valueType="num">
                                      <p:cBhvr>
                                        <p:cTn id="12" dur="1" fill="hold"/>
                                        <p:tgtEl>
                                          <p:spTgt spid="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976925"/>
            <a:ext cx="7363436" cy="2185214"/>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3</a:t>
            </a:r>
            <a:r>
              <a:rPr lang="ar-EG" sz="4000" dirty="0" smtClean="0">
                <a:solidFill>
                  <a:srgbClr val="FF0000"/>
                </a:solidFill>
              </a:rPr>
              <a:t>7</a:t>
            </a:r>
            <a:r>
              <a:rPr lang="ar-SA" sz="4000" dirty="0" smtClean="0">
                <a:solidFill>
                  <a:srgbClr val="FF0000"/>
                </a:solidFill>
              </a:rPr>
              <a:t>– </a:t>
            </a:r>
            <a:r>
              <a:rPr lang="ar-EG" sz="3200" dirty="0" smtClean="0">
                <a:solidFill>
                  <a:srgbClr val="FF0000"/>
                </a:solidFill>
              </a:rPr>
              <a:t>من العمليات التي تحدث في عملية تشكيل الزجاج اتحاد كربونات الكالسيوم </a:t>
            </a:r>
            <a:r>
              <a:rPr lang="en-US" sz="3200" dirty="0" smtClean="0">
                <a:solidFill>
                  <a:srgbClr val="FF0000"/>
                </a:solidFill>
              </a:rPr>
              <a:t>CaCo</a:t>
            </a:r>
            <a:r>
              <a:rPr lang="en-US" sz="2000" dirty="0" smtClean="0">
                <a:solidFill>
                  <a:srgbClr val="FF0000"/>
                </a:solidFill>
              </a:rPr>
              <a:t>3</a:t>
            </a:r>
            <a:r>
              <a:rPr lang="ar-EG" sz="3200" dirty="0" smtClean="0">
                <a:solidFill>
                  <a:srgbClr val="FF0000"/>
                </a:solidFill>
              </a:rPr>
              <a:t> والسليكا </a:t>
            </a:r>
            <a:r>
              <a:rPr lang="en-US" sz="3200" dirty="0" smtClean="0">
                <a:solidFill>
                  <a:srgbClr val="FF0000"/>
                </a:solidFill>
              </a:rPr>
              <a:t>CaSiO</a:t>
            </a:r>
            <a:r>
              <a:rPr lang="en-US" sz="2000" dirty="0" smtClean="0">
                <a:solidFill>
                  <a:srgbClr val="FF0000"/>
                </a:solidFill>
              </a:rPr>
              <a:t>2</a:t>
            </a:r>
            <a:r>
              <a:rPr lang="ar-EG" sz="3200" dirty="0" smtClean="0">
                <a:solidFill>
                  <a:srgbClr val="FF0000"/>
                </a:solidFill>
              </a:rPr>
              <a:t> لتكوين سليكات الكالسيوم </a:t>
            </a:r>
            <a:r>
              <a:rPr lang="en-US" sz="3200" dirty="0" smtClean="0">
                <a:solidFill>
                  <a:srgbClr val="FF0000"/>
                </a:solidFill>
              </a:rPr>
              <a:t>CaSiO</a:t>
            </a:r>
            <a:r>
              <a:rPr lang="en-US" sz="2000" dirty="0" smtClean="0">
                <a:solidFill>
                  <a:srgbClr val="FF0000"/>
                </a:solidFill>
              </a:rPr>
              <a:t>3</a:t>
            </a:r>
            <a:r>
              <a:rPr lang="ar-EG" sz="3200" dirty="0" smtClean="0">
                <a:solidFill>
                  <a:srgbClr val="FF0000"/>
                </a:solidFill>
              </a:rPr>
              <a:t> وثاني أكسيد الكربون </a:t>
            </a:r>
            <a:r>
              <a:rPr lang="en-US" sz="3200" dirty="0" smtClean="0">
                <a:solidFill>
                  <a:srgbClr val="FF0000"/>
                </a:solidFill>
              </a:rPr>
              <a:t>CO</a:t>
            </a:r>
            <a:r>
              <a:rPr lang="en-US" sz="2000" dirty="0" smtClean="0">
                <a:solidFill>
                  <a:srgbClr val="FF0000"/>
                </a:solidFill>
              </a:rPr>
              <a:t>2</a:t>
            </a:r>
            <a:r>
              <a:rPr lang="ar-SA" sz="3200" dirty="0" smtClean="0">
                <a:solidFill>
                  <a:srgbClr val="FF0000"/>
                </a:solidFill>
              </a:rPr>
              <a:t>؟</a:t>
            </a:r>
            <a:endParaRPr lang="ar-SA" sz="3600" dirty="0">
              <a:solidFill>
                <a:srgbClr val="FF0000"/>
              </a:solidFill>
            </a:endParaRPr>
          </a:p>
        </p:txBody>
      </p:sp>
      <p:sp>
        <p:nvSpPr>
          <p:cNvPr id="16" name="مستطيل 15"/>
          <p:cNvSpPr>
            <a:spLocks noChangeArrowheads="1"/>
          </p:cNvSpPr>
          <p:nvPr/>
        </p:nvSpPr>
        <p:spPr bwMode="auto">
          <a:xfrm>
            <a:off x="117591" y="3422699"/>
            <a:ext cx="8908818"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200" dirty="0" smtClean="0">
                <a:solidFill>
                  <a:srgbClr val="7030A0"/>
                </a:solidFill>
              </a:rPr>
              <a:t>جـ2</a:t>
            </a:r>
            <a:r>
              <a:rPr lang="ar-EG" sz="3200" dirty="0">
                <a:solidFill>
                  <a:srgbClr val="7030A0"/>
                </a:solidFill>
              </a:rPr>
              <a:t>7</a:t>
            </a:r>
            <a:r>
              <a:rPr lang="ar-SA" sz="3200" dirty="0" smtClean="0">
                <a:solidFill>
                  <a:srgbClr val="7030A0"/>
                </a:solidFill>
              </a:rPr>
              <a:t> </a:t>
            </a:r>
            <a:r>
              <a:rPr lang="ar-EG" sz="2400" dirty="0" smtClean="0">
                <a:solidFill>
                  <a:srgbClr val="7030A0"/>
                </a:solidFill>
              </a:rPr>
              <a:t>تتكون كربونات الكالسيوم من ذرة واحدة من الكالسيوم ترتبط مع ذرة واحدة من الكربون وثلاث ذرات من الأكسجين وتتكون السليكا من ذرة واحدة من السليكون مرتبطة مع ذرتين من الأكسجين وخلال التفاعل يتم كسر هذه الروابط وإنتاج روابط جديدة تنفصل ذرة الكربون مع ذرتين أكسجين من كربونات الكالسيوم لتكون ثاني أكسيد الكربون وتتحد ذرة الكالسيوم المتبقية وذرة الأكسجين مع السليكا لتكون سليكات الكالسيوم</a:t>
            </a:r>
            <a:endParaRPr lang="ar-SA" dirty="0">
              <a:solidFill>
                <a:srgbClr val="7030A0"/>
              </a:solidFill>
            </a:endParaRPr>
          </a:p>
        </p:txBody>
      </p:sp>
      <p:sp>
        <p:nvSpPr>
          <p:cNvPr id="4" name="Flowchart: Off-page Connector 3"/>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205</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91496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16"/>
                                        </p:tgtEl>
                                        <p:attrNameLst>
                                          <p:attrName>style.visibility</p:attrName>
                                        </p:attrNameLst>
                                      </p:cBhvr>
                                      <p:to>
                                        <p:strVal val="visible"/>
                                      </p:to>
                                    </p:set>
                                    <p:anim to="" calcmode="lin" valueType="num">
                                      <p:cBhvr>
                                        <p:cTn id="12" dur="1" fill="hold"/>
                                        <p:tgtEl>
                                          <p:spTgt spid="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746266" y="1291407"/>
            <a:ext cx="7651468"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قارن بين كل زوجين من المصطلحات التالية :</a:t>
            </a:r>
            <a:endParaRPr lang="ar-SA" sz="4000" dirty="0">
              <a:solidFill>
                <a:srgbClr val="FF0000"/>
              </a:solidFill>
            </a:endParaRPr>
          </a:p>
        </p:txBody>
      </p:sp>
      <p:sp>
        <p:nvSpPr>
          <p:cNvPr id="7" name="مستطيل 6"/>
          <p:cNvSpPr>
            <a:spLocks noChangeArrowheads="1"/>
          </p:cNvSpPr>
          <p:nvPr/>
        </p:nvSpPr>
        <p:spPr bwMode="auto">
          <a:xfrm>
            <a:off x="1259632" y="2564904"/>
            <a:ext cx="7344816" cy="584775"/>
          </a:xfrm>
          <a:prstGeom prst="rect">
            <a:avLst/>
          </a:prstGeom>
          <a:noFill/>
          <a:ln>
            <a:noFill/>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006600"/>
                </a:solidFill>
              </a:rPr>
              <a:t>6- المعادلة الكيميائية – المواد المتفاعلة .</a:t>
            </a:r>
            <a:endParaRPr lang="ar-SA" sz="3200" dirty="0">
              <a:solidFill>
                <a:srgbClr val="006600"/>
              </a:solidFill>
            </a:endParaRPr>
          </a:p>
        </p:txBody>
      </p:sp>
      <p:sp>
        <p:nvSpPr>
          <p:cNvPr id="11" name="مستطيل 10"/>
          <p:cNvSpPr>
            <a:spLocks noChangeArrowheads="1"/>
          </p:cNvSpPr>
          <p:nvPr/>
        </p:nvSpPr>
        <p:spPr bwMode="auto">
          <a:xfrm>
            <a:off x="1580730" y="3573016"/>
            <a:ext cx="5982540" cy="2554545"/>
          </a:xfrm>
          <a:prstGeom prst="rect">
            <a:avLst/>
          </a:prstGeom>
          <a:noFill/>
          <a:ln>
            <a:noFill/>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7030A0"/>
                </a:solidFill>
              </a:rPr>
              <a:t>ج 6 –</a:t>
            </a:r>
          </a:p>
          <a:p>
            <a:pPr algn="justLow"/>
            <a:r>
              <a:rPr lang="ar-SA" sz="3200" dirty="0">
                <a:solidFill>
                  <a:srgbClr val="7030A0"/>
                </a:solidFill>
              </a:rPr>
              <a:t>توضح المعادلة الكيميائية المواد والمتفاعلة و المواد الناتجة وخصائص كل مادة فيها , أما المواد المتفاعلة فهي المواد التي توجد قبل التفاعل.</a:t>
            </a:r>
          </a:p>
        </p:txBody>
      </p:sp>
      <p:sp>
        <p:nvSpPr>
          <p:cNvPr id="5" name="Flowchart: Off-page Connector 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200</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Back or Previous 7">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9" name="Action Button: Home 8">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626794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11"/>
                                        </p:tgtEl>
                                        <p:attrNameLst>
                                          <p:attrName>style.visibility</p:attrName>
                                        </p:attrNameLst>
                                      </p:cBhvr>
                                      <p:to>
                                        <p:strVal val="visible"/>
                                      </p:to>
                                    </p:set>
                                    <p:anim to="" calcmode="lin" valueType="num">
                                      <p:cBhvr>
                                        <p:cTn id="17"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11" grpId="0"/>
    </p:bld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594229"/>
            <a:ext cx="736343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اكمل خريطة المفاهيم التالية ؟</a:t>
            </a:r>
            <a:endParaRPr lang="ar-SA" sz="4000" dirty="0">
              <a:solidFill>
                <a:srgbClr val="FF0000"/>
              </a:solidFill>
            </a:endParaRPr>
          </a:p>
        </p:txBody>
      </p:sp>
      <p:pic>
        <p:nvPicPr>
          <p:cNvPr id="10242"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6025" t="19828" r="2526"/>
          <a:stretch/>
        </p:blipFill>
        <p:spPr bwMode="auto">
          <a:xfrm>
            <a:off x="1570211" y="1412776"/>
            <a:ext cx="6003578" cy="5131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ستطيل 4"/>
          <p:cNvSpPr/>
          <p:nvPr/>
        </p:nvSpPr>
        <p:spPr>
          <a:xfrm>
            <a:off x="6740068" y="5138780"/>
            <a:ext cx="886782" cy="369332"/>
          </a:xfrm>
          <a:prstGeom prst="rect">
            <a:avLst/>
          </a:prstGeom>
          <a:noFill/>
        </p:spPr>
        <p:txBody>
          <a:bodyPr wrap="none">
            <a:spAutoFit/>
            <a:scene3d>
              <a:camera prst="orthographicFront"/>
              <a:lightRig rig="soft" dir="tl">
                <a:rot lat="0" lon="0" rev="0"/>
              </a:lightRig>
            </a:scene3d>
            <a:sp3d contourW="25400" prstMaterial="matte">
              <a:contourClr>
                <a:schemeClr val="accent2">
                  <a:tint val="20000"/>
                </a:schemeClr>
              </a:contourClr>
            </a:sp3d>
          </a:bodyPr>
          <a:lstStyle/>
          <a:p>
            <a:pPr algn="ctr" fontAlgn="auto">
              <a:spcBef>
                <a:spcPts val="0"/>
              </a:spcBef>
              <a:spcAft>
                <a:spcPts val="0"/>
              </a:spcAft>
              <a:defRPr/>
            </a:pPr>
            <a:r>
              <a:rPr lang="ar-EG" b="1" spc="50" dirty="0">
                <a:ln w="11430"/>
                <a:gradFill>
                  <a:gsLst>
                    <a:gs pos="25000">
                      <a:schemeClr val="accent2">
                        <a:satMod val="155000"/>
                      </a:schemeClr>
                    </a:gs>
                    <a:gs pos="100000">
                      <a:schemeClr val="accent2">
                        <a:shade val="45000"/>
                        <a:satMod val="165000"/>
                      </a:schemeClr>
                    </a:gs>
                  </a:gsLst>
                  <a:lin ang="5400000"/>
                </a:gradFill>
                <a:latin typeface="+mn-lt"/>
                <a:cs typeface="+mn-cs"/>
              </a:rPr>
              <a:t>المثبطات</a:t>
            </a:r>
            <a:endParaRPr lang="ar-SA" b="1" spc="50" dirty="0">
              <a:ln w="11430"/>
              <a:gradFill>
                <a:gsLst>
                  <a:gs pos="25000">
                    <a:schemeClr val="accent2">
                      <a:satMod val="155000"/>
                    </a:schemeClr>
                  </a:gs>
                  <a:gs pos="100000">
                    <a:schemeClr val="accent2">
                      <a:shade val="45000"/>
                      <a:satMod val="165000"/>
                    </a:schemeClr>
                  </a:gs>
                </a:gsLst>
                <a:lin ang="5400000"/>
              </a:gradFill>
              <a:latin typeface="+mn-lt"/>
              <a:cs typeface="+mn-cs"/>
            </a:endParaRPr>
          </a:p>
        </p:txBody>
      </p:sp>
      <p:sp>
        <p:nvSpPr>
          <p:cNvPr id="6" name="مستطيل 5"/>
          <p:cNvSpPr/>
          <p:nvPr/>
        </p:nvSpPr>
        <p:spPr>
          <a:xfrm>
            <a:off x="5714668" y="5075107"/>
            <a:ext cx="780983" cy="369332"/>
          </a:xfrm>
          <a:prstGeom prst="rect">
            <a:avLst/>
          </a:prstGeom>
          <a:noFill/>
        </p:spPr>
        <p:txBody>
          <a:bodyPr wrap="none">
            <a:spAutoFit/>
            <a:scene3d>
              <a:camera prst="orthographicFront"/>
              <a:lightRig rig="soft" dir="tl">
                <a:rot lat="0" lon="0" rev="0"/>
              </a:lightRig>
            </a:scene3d>
            <a:sp3d contourW="25400" prstMaterial="matte">
              <a:contourClr>
                <a:schemeClr val="accent2">
                  <a:tint val="20000"/>
                </a:schemeClr>
              </a:contourClr>
            </a:sp3d>
          </a:bodyPr>
          <a:lstStyle/>
          <a:p>
            <a:pPr algn="ctr" fontAlgn="auto">
              <a:spcBef>
                <a:spcPts val="0"/>
              </a:spcBef>
              <a:spcAft>
                <a:spcPts val="0"/>
              </a:spcAft>
              <a:defRPr/>
            </a:pPr>
            <a:r>
              <a:rPr lang="ar-EG" b="1" spc="50" dirty="0">
                <a:ln w="11430"/>
                <a:gradFill>
                  <a:gsLst>
                    <a:gs pos="25000">
                      <a:schemeClr val="accent2">
                        <a:satMod val="155000"/>
                      </a:schemeClr>
                    </a:gs>
                    <a:gs pos="100000">
                      <a:schemeClr val="accent2">
                        <a:shade val="45000"/>
                        <a:satMod val="165000"/>
                      </a:schemeClr>
                    </a:gs>
                  </a:gsLst>
                  <a:lin ang="5400000"/>
                </a:gradFill>
                <a:latin typeface="+mn-lt"/>
                <a:cs typeface="+mn-cs"/>
              </a:rPr>
              <a:t>الحرارة</a:t>
            </a:r>
            <a:endParaRPr lang="ar-SA" b="1" spc="50" dirty="0">
              <a:ln w="11430"/>
              <a:gradFill>
                <a:gsLst>
                  <a:gs pos="25000">
                    <a:schemeClr val="accent2">
                      <a:satMod val="155000"/>
                    </a:schemeClr>
                  </a:gs>
                  <a:gs pos="100000">
                    <a:schemeClr val="accent2">
                      <a:shade val="45000"/>
                      <a:satMod val="165000"/>
                    </a:schemeClr>
                  </a:gs>
                </a:gsLst>
                <a:lin ang="5400000"/>
              </a:gradFill>
              <a:latin typeface="+mn-lt"/>
              <a:cs typeface="+mn-cs"/>
            </a:endParaRPr>
          </a:p>
        </p:txBody>
      </p:sp>
      <p:sp>
        <p:nvSpPr>
          <p:cNvPr id="7" name="مستطيل 6"/>
          <p:cNvSpPr/>
          <p:nvPr/>
        </p:nvSpPr>
        <p:spPr>
          <a:xfrm>
            <a:off x="4693524" y="4963013"/>
            <a:ext cx="1093152" cy="646331"/>
          </a:xfrm>
          <a:prstGeom prst="rect">
            <a:avLst/>
          </a:prstGeom>
          <a:noFill/>
        </p:spPr>
        <p:txBody>
          <a:bodyPr>
            <a:spAutoFit/>
            <a:scene3d>
              <a:camera prst="orthographicFront"/>
              <a:lightRig rig="soft" dir="tl">
                <a:rot lat="0" lon="0" rev="0"/>
              </a:lightRig>
            </a:scene3d>
            <a:sp3d contourW="25400" prstMaterial="matte">
              <a:contourClr>
                <a:schemeClr val="accent2">
                  <a:tint val="20000"/>
                </a:schemeClr>
              </a:contourClr>
            </a:sp3d>
          </a:bodyPr>
          <a:lstStyle/>
          <a:p>
            <a:pPr algn="ctr" fontAlgn="auto">
              <a:spcBef>
                <a:spcPts val="0"/>
              </a:spcBef>
              <a:spcAft>
                <a:spcPts val="0"/>
              </a:spcAft>
              <a:defRPr/>
            </a:pPr>
            <a:r>
              <a:rPr lang="ar-EG" b="1" spc="50" dirty="0">
                <a:ln w="11430"/>
                <a:gradFill>
                  <a:gsLst>
                    <a:gs pos="25000">
                      <a:schemeClr val="accent2">
                        <a:satMod val="155000"/>
                      </a:schemeClr>
                    </a:gs>
                    <a:gs pos="100000">
                      <a:schemeClr val="accent2">
                        <a:shade val="45000"/>
                        <a:satMod val="165000"/>
                      </a:schemeClr>
                    </a:gs>
                  </a:gsLst>
                  <a:lin ang="5400000"/>
                </a:gradFill>
                <a:latin typeface="+mn-lt"/>
                <a:cs typeface="+mn-cs"/>
              </a:rPr>
              <a:t>حجم الجسيمات</a:t>
            </a:r>
            <a:endParaRPr lang="ar-SA" b="1" spc="50" dirty="0">
              <a:ln w="11430"/>
              <a:gradFill>
                <a:gsLst>
                  <a:gs pos="25000">
                    <a:schemeClr val="accent2">
                      <a:satMod val="155000"/>
                    </a:schemeClr>
                  </a:gs>
                  <a:gs pos="100000">
                    <a:schemeClr val="accent2">
                      <a:shade val="45000"/>
                      <a:satMod val="165000"/>
                    </a:schemeClr>
                  </a:gs>
                </a:gsLst>
                <a:lin ang="5400000"/>
              </a:gradFill>
              <a:latin typeface="+mn-lt"/>
              <a:cs typeface="+mn-cs"/>
            </a:endParaRPr>
          </a:p>
        </p:txBody>
      </p:sp>
      <p:sp>
        <p:nvSpPr>
          <p:cNvPr id="8" name="مستطيل 7"/>
          <p:cNvSpPr/>
          <p:nvPr/>
        </p:nvSpPr>
        <p:spPr>
          <a:xfrm>
            <a:off x="3774890" y="5138780"/>
            <a:ext cx="931666" cy="369332"/>
          </a:xfrm>
          <a:prstGeom prst="rect">
            <a:avLst/>
          </a:prstGeom>
          <a:noFill/>
        </p:spPr>
        <p:txBody>
          <a:bodyPr wrap="none">
            <a:spAutoFit/>
            <a:scene3d>
              <a:camera prst="orthographicFront"/>
              <a:lightRig rig="soft" dir="tl">
                <a:rot lat="0" lon="0" rev="0"/>
              </a:lightRig>
            </a:scene3d>
            <a:sp3d contourW="25400" prstMaterial="matte">
              <a:contourClr>
                <a:schemeClr val="accent2">
                  <a:tint val="20000"/>
                </a:schemeClr>
              </a:contourClr>
            </a:sp3d>
          </a:bodyPr>
          <a:lstStyle/>
          <a:p>
            <a:pPr algn="ctr" fontAlgn="auto">
              <a:spcBef>
                <a:spcPts val="0"/>
              </a:spcBef>
              <a:spcAft>
                <a:spcPts val="0"/>
              </a:spcAft>
              <a:defRPr/>
            </a:pPr>
            <a:r>
              <a:rPr lang="ar-EG" b="1" spc="50" dirty="0">
                <a:ln w="11430"/>
                <a:gradFill>
                  <a:gsLst>
                    <a:gs pos="25000">
                      <a:schemeClr val="accent2">
                        <a:satMod val="155000"/>
                      </a:schemeClr>
                    </a:gs>
                    <a:gs pos="100000">
                      <a:schemeClr val="accent2">
                        <a:shade val="45000"/>
                        <a:satMod val="165000"/>
                      </a:schemeClr>
                    </a:gs>
                  </a:gsLst>
                  <a:lin ang="5400000"/>
                </a:gradFill>
                <a:latin typeface="+mn-lt"/>
                <a:cs typeface="+mn-cs"/>
              </a:rPr>
              <a:t>المحفزات</a:t>
            </a:r>
            <a:endParaRPr lang="ar-SA" b="1" spc="50" dirty="0">
              <a:ln w="11430"/>
              <a:gradFill>
                <a:gsLst>
                  <a:gs pos="25000">
                    <a:schemeClr val="accent2">
                      <a:satMod val="155000"/>
                    </a:schemeClr>
                  </a:gs>
                  <a:gs pos="100000">
                    <a:schemeClr val="accent2">
                      <a:shade val="45000"/>
                      <a:satMod val="165000"/>
                    </a:schemeClr>
                  </a:gs>
                </a:gsLst>
                <a:lin ang="5400000"/>
              </a:gradFill>
              <a:latin typeface="+mn-lt"/>
              <a:cs typeface="+mn-cs"/>
            </a:endParaRPr>
          </a:p>
        </p:txBody>
      </p:sp>
      <p:sp>
        <p:nvSpPr>
          <p:cNvPr id="9" name="مستطيل 8"/>
          <p:cNvSpPr/>
          <p:nvPr/>
        </p:nvSpPr>
        <p:spPr>
          <a:xfrm>
            <a:off x="2605638" y="5793864"/>
            <a:ext cx="660758" cy="369332"/>
          </a:xfrm>
          <a:prstGeom prst="rect">
            <a:avLst/>
          </a:prstGeom>
          <a:noFill/>
        </p:spPr>
        <p:txBody>
          <a:bodyPr wrap="none">
            <a:spAutoFit/>
            <a:scene3d>
              <a:camera prst="orthographicFront"/>
              <a:lightRig rig="soft" dir="tl">
                <a:rot lat="0" lon="0" rev="0"/>
              </a:lightRig>
            </a:scene3d>
            <a:sp3d contourW="25400" prstMaterial="matte">
              <a:contourClr>
                <a:schemeClr val="accent2">
                  <a:tint val="20000"/>
                </a:schemeClr>
              </a:contourClr>
            </a:sp3d>
          </a:bodyPr>
          <a:lstStyle/>
          <a:p>
            <a:pPr algn="ctr" fontAlgn="auto">
              <a:spcBef>
                <a:spcPts val="0"/>
              </a:spcBef>
              <a:spcAft>
                <a:spcPts val="0"/>
              </a:spcAft>
              <a:defRPr/>
            </a:pPr>
            <a:r>
              <a:rPr lang="ar-EG" b="1" spc="50" dirty="0">
                <a:ln w="11430"/>
                <a:gradFill>
                  <a:gsLst>
                    <a:gs pos="25000">
                      <a:schemeClr val="accent2">
                        <a:satMod val="155000"/>
                      </a:schemeClr>
                    </a:gs>
                    <a:gs pos="100000">
                      <a:schemeClr val="accent2">
                        <a:shade val="45000"/>
                        <a:satMod val="165000"/>
                      </a:schemeClr>
                    </a:gs>
                  </a:gsLst>
                  <a:lin ang="5400000"/>
                </a:gradFill>
                <a:latin typeface="+mn-lt"/>
                <a:cs typeface="+mn-cs"/>
              </a:rPr>
              <a:t>تتحرر</a:t>
            </a:r>
            <a:endParaRPr lang="ar-SA" b="1" spc="50" dirty="0">
              <a:ln w="11430"/>
              <a:gradFill>
                <a:gsLst>
                  <a:gs pos="25000">
                    <a:schemeClr val="accent2">
                      <a:satMod val="155000"/>
                    </a:schemeClr>
                  </a:gs>
                  <a:gs pos="100000">
                    <a:schemeClr val="accent2">
                      <a:shade val="45000"/>
                      <a:satMod val="165000"/>
                    </a:schemeClr>
                  </a:gs>
                </a:gsLst>
                <a:lin ang="5400000"/>
              </a:gradFill>
              <a:latin typeface="+mn-lt"/>
              <a:cs typeface="+mn-cs"/>
            </a:endParaRPr>
          </a:p>
        </p:txBody>
      </p:sp>
      <p:sp>
        <p:nvSpPr>
          <p:cNvPr id="10" name="مستطيل 9"/>
          <p:cNvSpPr/>
          <p:nvPr/>
        </p:nvSpPr>
        <p:spPr>
          <a:xfrm>
            <a:off x="1585699" y="4365104"/>
            <a:ext cx="960617" cy="642942"/>
          </a:xfrm>
          <a:prstGeom prst="rect">
            <a:avLst/>
          </a:prstGeom>
          <a:noFill/>
        </p:spPr>
        <p:txBody>
          <a:bodyPr>
            <a:spAutoFit/>
            <a:scene3d>
              <a:camera prst="orthographicFront"/>
              <a:lightRig rig="soft" dir="tl">
                <a:rot lat="0" lon="0" rev="0"/>
              </a:lightRig>
            </a:scene3d>
            <a:sp3d contourW="25400" prstMaterial="matte">
              <a:contourClr>
                <a:schemeClr val="accent2">
                  <a:tint val="20000"/>
                </a:schemeClr>
              </a:contourClr>
            </a:sp3d>
          </a:bodyPr>
          <a:lstStyle/>
          <a:p>
            <a:pPr algn="ctr" fontAlgn="auto">
              <a:spcBef>
                <a:spcPts val="0"/>
              </a:spcBef>
              <a:spcAft>
                <a:spcPts val="0"/>
              </a:spcAft>
              <a:defRPr/>
            </a:pPr>
            <a:r>
              <a:rPr lang="ar-EG" b="1" spc="50" dirty="0">
                <a:ln w="11430"/>
                <a:gradFill>
                  <a:gsLst>
                    <a:gs pos="25000">
                      <a:schemeClr val="accent2">
                        <a:satMod val="155000"/>
                      </a:schemeClr>
                    </a:gs>
                    <a:gs pos="100000">
                      <a:schemeClr val="accent2">
                        <a:shade val="45000"/>
                        <a:satMod val="165000"/>
                      </a:schemeClr>
                    </a:gs>
                  </a:gsLst>
                  <a:lin ang="5400000"/>
                </a:gradFill>
                <a:latin typeface="+mn-lt"/>
                <a:cs typeface="+mn-cs"/>
              </a:rPr>
              <a:t>ماص للحرارة</a:t>
            </a:r>
            <a:endParaRPr lang="ar-SA" b="1" spc="50" dirty="0">
              <a:ln w="11430"/>
              <a:gradFill>
                <a:gsLst>
                  <a:gs pos="25000">
                    <a:schemeClr val="accent2">
                      <a:satMod val="155000"/>
                    </a:schemeClr>
                  </a:gs>
                  <a:gs pos="100000">
                    <a:schemeClr val="accent2">
                      <a:shade val="45000"/>
                      <a:satMod val="165000"/>
                    </a:schemeClr>
                  </a:gs>
                </a:gsLst>
                <a:lin ang="5400000"/>
              </a:gradFill>
              <a:latin typeface="+mn-lt"/>
              <a:cs typeface="+mn-cs"/>
            </a:endParaRPr>
          </a:p>
        </p:txBody>
      </p:sp>
      <p:sp>
        <p:nvSpPr>
          <p:cNvPr id="11" name="Action Button: Forward or Next 10">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2" name="Action Button: Back or Previous 11">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3" name="Action Button: Home 12">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90185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4)">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4)">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heel(4)">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heel(4)">
                                      <p:cBhvr>
                                        <p:cTn id="27" dur="2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4"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heel(4)">
                                      <p:cBhvr>
                                        <p:cTn id="32" dur="20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4"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heel(4)">
                                      <p:cBhvr>
                                        <p:cTn id="3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746266" y="1196752"/>
            <a:ext cx="7651468"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قارن بين كل زوجين من المصطلحات التالية :</a:t>
            </a:r>
            <a:endParaRPr lang="ar-SA" sz="4000" dirty="0">
              <a:solidFill>
                <a:srgbClr val="FF0000"/>
              </a:solidFill>
            </a:endParaRPr>
          </a:p>
        </p:txBody>
      </p:sp>
      <p:sp>
        <p:nvSpPr>
          <p:cNvPr id="7" name="مستطيل 6"/>
          <p:cNvSpPr>
            <a:spLocks noChangeArrowheads="1"/>
          </p:cNvSpPr>
          <p:nvPr/>
        </p:nvSpPr>
        <p:spPr bwMode="auto">
          <a:xfrm>
            <a:off x="1577669" y="2492896"/>
            <a:ext cx="7344816" cy="584775"/>
          </a:xfrm>
          <a:prstGeom prst="rect">
            <a:avLst/>
          </a:prstGeom>
          <a:noFill/>
          <a:ln>
            <a:noFill/>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006600"/>
                </a:solidFill>
              </a:rPr>
              <a:t>7- المثبطات – المواد الناتجة.</a:t>
            </a:r>
            <a:endParaRPr lang="ar-SA" sz="3200" dirty="0">
              <a:solidFill>
                <a:srgbClr val="006600"/>
              </a:solidFill>
            </a:endParaRPr>
          </a:p>
        </p:txBody>
      </p:sp>
      <p:sp>
        <p:nvSpPr>
          <p:cNvPr id="11" name="مستطيل 10"/>
          <p:cNvSpPr>
            <a:spLocks noChangeArrowheads="1"/>
          </p:cNvSpPr>
          <p:nvPr/>
        </p:nvSpPr>
        <p:spPr bwMode="auto">
          <a:xfrm>
            <a:off x="1545671" y="3861048"/>
            <a:ext cx="5982540" cy="2062103"/>
          </a:xfrm>
          <a:prstGeom prst="rect">
            <a:avLst/>
          </a:prstGeom>
          <a:noFill/>
          <a:ln>
            <a:noFill/>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7030A0"/>
                </a:solidFill>
              </a:rPr>
              <a:t>ج 7 –</a:t>
            </a:r>
          </a:p>
          <a:p>
            <a:pPr algn="justLow"/>
            <a:r>
              <a:rPr lang="ar-SA" sz="3200" dirty="0">
                <a:solidFill>
                  <a:srgbClr val="7030A0"/>
                </a:solidFill>
              </a:rPr>
              <a:t>تبطئ المثبطات معدل سرعة التفاعل الكيميائي , اما المواد الناتجة فهي المواد التي تنتج عن التفاعل.</a:t>
            </a:r>
          </a:p>
        </p:txBody>
      </p:sp>
      <p:sp>
        <p:nvSpPr>
          <p:cNvPr id="5" name="Flowchart: Off-page Connector 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200</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Back or Previous 7">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9" name="Action Button: Home 8">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626794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11"/>
                                        </p:tgtEl>
                                        <p:attrNameLst>
                                          <p:attrName>style.visibility</p:attrName>
                                        </p:attrNameLst>
                                      </p:cBhvr>
                                      <p:to>
                                        <p:strVal val="visible"/>
                                      </p:to>
                                    </p:set>
                                    <p:anim to="" calcmode="lin" valueType="num">
                                      <p:cBhvr>
                                        <p:cTn id="17"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746266" y="1124744"/>
            <a:ext cx="7651468"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قارن بين كل زوجين من المصطلحات التالية :</a:t>
            </a:r>
            <a:endParaRPr lang="ar-SA" sz="4000" dirty="0">
              <a:solidFill>
                <a:srgbClr val="FF0000"/>
              </a:solidFill>
            </a:endParaRPr>
          </a:p>
        </p:txBody>
      </p:sp>
      <p:sp>
        <p:nvSpPr>
          <p:cNvPr id="7" name="مستطيل 6"/>
          <p:cNvSpPr>
            <a:spLocks noChangeArrowheads="1"/>
          </p:cNvSpPr>
          <p:nvPr/>
        </p:nvSpPr>
        <p:spPr bwMode="auto">
          <a:xfrm>
            <a:off x="1547664" y="2844225"/>
            <a:ext cx="7344816" cy="584775"/>
          </a:xfrm>
          <a:prstGeom prst="rect">
            <a:avLst/>
          </a:prstGeom>
          <a:noFill/>
          <a:ln>
            <a:noFill/>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a:solidFill>
                  <a:srgbClr val="006600"/>
                </a:solidFill>
              </a:rPr>
              <a:t>8</a:t>
            </a:r>
            <a:r>
              <a:rPr lang="ar-SA" sz="3200" dirty="0" smtClean="0">
                <a:solidFill>
                  <a:srgbClr val="006600"/>
                </a:solidFill>
              </a:rPr>
              <a:t>- المحفزات – المعادلة الكيميائية .</a:t>
            </a:r>
            <a:endParaRPr lang="ar-SA" sz="3200" dirty="0">
              <a:solidFill>
                <a:srgbClr val="006600"/>
              </a:solidFill>
            </a:endParaRPr>
          </a:p>
        </p:txBody>
      </p:sp>
      <p:sp>
        <p:nvSpPr>
          <p:cNvPr id="11" name="مستطيل 10"/>
          <p:cNvSpPr>
            <a:spLocks noChangeArrowheads="1"/>
          </p:cNvSpPr>
          <p:nvPr/>
        </p:nvSpPr>
        <p:spPr bwMode="auto">
          <a:xfrm>
            <a:off x="1763688" y="4077072"/>
            <a:ext cx="5982540" cy="2062103"/>
          </a:xfrm>
          <a:prstGeom prst="rect">
            <a:avLst/>
          </a:prstGeom>
          <a:noFill/>
          <a:ln>
            <a:noFill/>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7030A0"/>
                </a:solidFill>
              </a:rPr>
              <a:t>ج 8 –</a:t>
            </a:r>
          </a:p>
          <a:p>
            <a:pPr algn="justLow"/>
            <a:r>
              <a:rPr lang="ar-SA" sz="3200" dirty="0">
                <a:solidFill>
                  <a:srgbClr val="7030A0"/>
                </a:solidFill>
              </a:rPr>
              <a:t>المحفزات مواد تسرع التفاعل الكيميائي , أما المعادلة الكيميائية فتوضح المواد المتفاعلة والمواد الناتجة وخصائص كل مادة فيها.</a:t>
            </a:r>
          </a:p>
        </p:txBody>
      </p:sp>
      <p:sp>
        <p:nvSpPr>
          <p:cNvPr id="5" name="Flowchart: Off-page Connector 4"/>
          <p:cNvSpPr/>
          <p:nvPr/>
        </p:nvSpPr>
        <p:spPr>
          <a:xfrm>
            <a:off x="2282"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1800" b="1" i="0" u="none" strike="noStrike" kern="1200" cap="none" spc="0" normalizeH="0" baseline="0" noProof="0" dirty="0" smtClean="0">
                <a:ln>
                  <a:noFill/>
                </a:ln>
                <a:solidFill>
                  <a:srgbClr val="006600"/>
                </a:solidFill>
                <a:effectLst/>
                <a:uLnTx/>
                <a:uFillTx/>
                <a:latin typeface="Calibri"/>
                <a:cs typeface="Arial" panose="020B0604020202020204" pitchFamily="34" charset="0"/>
              </a:rPr>
              <a:t>كتاب الطالب ص </a:t>
            </a:r>
            <a:r>
              <a:rPr lang="ar-EG" b="1" dirty="0" smtClean="0">
                <a:solidFill>
                  <a:srgbClr val="006600"/>
                </a:solidFill>
                <a:latin typeface="Calibri"/>
              </a:rPr>
              <a:t>200</a:t>
            </a:r>
            <a:endParaRPr kumimoji="0" lang="en-US" sz="1800" b="1" i="0" u="none" strike="noStrike" kern="1200" cap="none" spc="0" normalizeH="0" baseline="0" noProof="0" dirty="0">
              <a:ln>
                <a:noFill/>
              </a:ln>
              <a:solidFill>
                <a:srgbClr val="006600"/>
              </a:solidFill>
              <a:effectLst/>
              <a:uLnTx/>
              <a:uFillTx/>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Back or Previous 7">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9" name="Action Button: Home 8">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626794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11"/>
                                        </p:tgtEl>
                                        <p:attrNameLst>
                                          <p:attrName>style.visibility</p:attrName>
                                        </p:attrNameLst>
                                      </p:cBhvr>
                                      <p:to>
                                        <p:strVal val="visible"/>
                                      </p:to>
                                    </p:set>
                                    <p:anim to="" calcmode="lin" valueType="num">
                                      <p:cBhvr>
                                        <p:cTn id="17"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11" grpId="0"/>
    </p:bldLst>
  </p:timing>
</p:sld>
</file>

<file path=ppt/theme/_rels/them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3.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14320</TotalTime>
  <Words>2745</Words>
  <Application>Microsoft Office PowerPoint</Application>
  <PresentationFormat>On-screen Show (4:3)</PresentationFormat>
  <Paragraphs>301</Paragraphs>
  <Slides>70</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70</vt:i4>
      </vt:variant>
    </vt:vector>
  </HeadingPairs>
  <TitlesOfParts>
    <vt:vector size="80" baseType="lpstr">
      <vt:lpstr>Arial</vt:lpstr>
      <vt:lpstr>Calibri</vt:lpstr>
      <vt:lpstr>Century Gothic</vt:lpstr>
      <vt:lpstr>Franklin Gothic Book</vt:lpstr>
      <vt:lpstr>Garamond</vt:lpstr>
      <vt:lpstr>GEFlow-Bold</vt:lpstr>
      <vt:lpstr>Tahoma</vt:lpstr>
      <vt:lpstr>Times New Roman</vt:lpstr>
      <vt:lpstr>سمة Office</vt:lpstr>
      <vt:lpstr>Organic</vt:lpstr>
      <vt:lpstr>مراجعة الفصل السادس</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Dell</dc:creator>
  <cp:lastModifiedBy>waleed</cp:lastModifiedBy>
  <cp:revision>1338</cp:revision>
  <dcterms:modified xsi:type="dcterms:W3CDTF">2016-05-14T15:36:59Z</dcterms:modified>
</cp:coreProperties>
</file>