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66" r:id="rId10"/>
    <p:sldId id="267" r:id="rId11"/>
    <p:sldId id="264" r:id="rId1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5808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81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096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1137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9201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496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981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6780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6439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5218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4046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FF386-B095-4CB3-BDE8-32902EDAC55A}" type="datetimeFigureOut">
              <a:rPr lang="ar-SA" smtClean="0"/>
              <a:t>07/07/38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67208-3E42-4CCD-9974-2C0E4BA8DD6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60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11.jpg"/><Relationship Id="rId7" Type="http://schemas.openxmlformats.org/officeDocument/2006/relationships/image" Target="../media/image68.gif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image" Target="../media/image60.png"/><Relationship Id="rId16" Type="http://schemas.openxmlformats.org/officeDocument/2006/relationships/image" Target="../media/image7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g"/><Relationship Id="rId11" Type="http://schemas.openxmlformats.org/officeDocument/2006/relationships/image" Target="../media/image72.png"/><Relationship Id="rId5" Type="http://schemas.openxmlformats.org/officeDocument/2006/relationships/image" Target="../media/image66.jpeg"/><Relationship Id="rId15" Type="http://schemas.openxmlformats.org/officeDocument/2006/relationships/image" Target="../media/image76.jpg"/><Relationship Id="rId10" Type="http://schemas.openxmlformats.org/officeDocument/2006/relationships/image" Target="../media/image71.png"/><Relationship Id="rId4" Type="http://schemas.openxmlformats.org/officeDocument/2006/relationships/image" Target="../media/image65.jpe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gif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11" Type="http://schemas.openxmlformats.org/officeDocument/2006/relationships/image" Target="../media/image41.gif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jp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11.jp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gif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jpg"/><Relationship Id="rId4" Type="http://schemas.openxmlformats.org/officeDocument/2006/relationships/image" Target="../media/image32.gif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7" Type="http://schemas.openxmlformats.org/officeDocument/2006/relationships/image" Target="../media/image46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jpeg"/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1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42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14300" y="114300"/>
            <a:ext cx="11976100" cy="66548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850900" y="292100"/>
            <a:ext cx="10820400" cy="6350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/>
              <a:t>مـــــــــراحل نمـــــــــــــــــــو النبــــــــــــــــــــــــــــــــــــــــــات</a:t>
            </a:r>
            <a:endParaRPr lang="ar-SA" sz="4000" b="1" dirty="0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1104900"/>
            <a:ext cx="10820400" cy="54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1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39725" y="279400"/>
            <a:ext cx="11504611" cy="558800"/>
          </a:xfrm>
          <a:prstGeom prst="rect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/>
              <a:t>طريقـــــــــــــــــة إعداد </a:t>
            </a:r>
            <a:r>
              <a:rPr lang="ar-SA" sz="4000" b="1" dirty="0" smtClean="0"/>
              <a:t>الخبـــــــــــــــــــز</a:t>
            </a:r>
            <a:r>
              <a:rPr lang="ar-SA" sz="4000" b="1" dirty="0" smtClean="0"/>
              <a:t> </a:t>
            </a:r>
            <a:endParaRPr lang="ar-SA" sz="4000" b="1" dirty="0"/>
          </a:p>
        </p:txBody>
      </p:sp>
      <p:sp>
        <p:nvSpPr>
          <p:cNvPr id="6" name="مستطيل 5"/>
          <p:cNvSpPr/>
          <p:nvPr/>
        </p:nvSpPr>
        <p:spPr>
          <a:xfrm>
            <a:off x="9190036" y="3079750"/>
            <a:ext cx="265430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dirty="0"/>
              <a:t>1</a:t>
            </a:r>
            <a:r>
              <a:rPr lang="ar-SA" sz="2400" b="1" dirty="0" smtClean="0">
                <a:cs typeface="Akhbar MT" pitchFamily="2" charset="-78"/>
              </a:rPr>
              <a:t>- </a:t>
            </a:r>
            <a:r>
              <a:rPr lang="ar-SA" sz="2400" b="1" dirty="0" smtClean="0">
                <a:cs typeface="Akhbar MT" pitchFamily="2" charset="-78"/>
              </a:rPr>
              <a:t>يخلط السكر والملح والزيت والخميرة والماء ونصف كميه الدقيق في وعاء 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6261099" y="3079750"/>
            <a:ext cx="26733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sz="2400" b="1" dirty="0" smtClean="0">
                <a:cs typeface="Akhbar MT" pitchFamily="2" charset="-78"/>
              </a:rPr>
              <a:t>2- </a:t>
            </a:r>
            <a:r>
              <a:rPr lang="ar-SA" sz="2400" b="1" dirty="0" smtClean="0">
                <a:cs typeface="Akhbar MT" pitchFamily="2" charset="-78"/>
              </a:rPr>
              <a:t>يضاف باقي الدقيق ويعجن جيدا ويغطى الوعاء ويوضع في مكان دافئ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332162" y="3079750"/>
            <a:ext cx="26733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b="1" dirty="0" smtClean="0">
                <a:cs typeface="Akhbar MT" pitchFamily="2" charset="-78"/>
              </a:rPr>
              <a:t>3</a:t>
            </a:r>
            <a:r>
              <a:rPr lang="ar-SA" sz="2400" b="1" dirty="0" smtClean="0">
                <a:cs typeface="Akhbar MT" pitchFamily="2" charset="-78"/>
              </a:rPr>
              <a:t>- يعجن مرة أخرى ويقرص على شكل دوائر ويرص في صينيه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39725" y="3079750"/>
            <a:ext cx="27368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b="1" dirty="0" smtClean="0">
                <a:cs typeface="Akhbar MT" pitchFamily="2" charset="-78"/>
              </a:rPr>
              <a:t>4</a:t>
            </a:r>
            <a:r>
              <a:rPr lang="ar-SA" sz="2400" b="1" dirty="0" smtClean="0">
                <a:cs typeface="Akhbar MT" pitchFamily="2" charset="-78"/>
              </a:rPr>
              <a:t>-تخبز في الفرن لمدة 30 دقيقه بدرجة حرارة 350 درجة مئوية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339725" y="1044574"/>
            <a:ext cx="11504611" cy="177764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dirty="0">
                <a:solidFill>
                  <a:schemeClr val="tx1"/>
                </a:solidFill>
              </a:rPr>
              <a:t>ا</a:t>
            </a:r>
            <a:r>
              <a:rPr lang="ar-SA" dirty="0" smtClean="0">
                <a:solidFill>
                  <a:schemeClr val="tx1"/>
                </a:solidFill>
              </a:rPr>
              <a:t>لمقادير :</a:t>
            </a:r>
          </a:p>
          <a:p>
            <a:r>
              <a:rPr lang="ar-SA" dirty="0" smtClean="0">
                <a:solidFill>
                  <a:schemeClr val="tx1"/>
                </a:solidFill>
              </a:rPr>
              <a:t>1- </a:t>
            </a:r>
            <a:r>
              <a:rPr lang="ar-SA" dirty="0" smtClean="0">
                <a:solidFill>
                  <a:schemeClr val="tx1"/>
                </a:solidFill>
              </a:rPr>
              <a:t>3 أكواب دقيق</a:t>
            </a:r>
            <a:r>
              <a:rPr lang="ar-SA" dirty="0" smtClean="0">
                <a:solidFill>
                  <a:schemeClr val="tx1"/>
                </a:solidFill>
              </a:rPr>
              <a:t>        </a:t>
            </a:r>
            <a:r>
              <a:rPr lang="ar-SA" dirty="0" smtClean="0">
                <a:solidFill>
                  <a:schemeClr val="tx1"/>
                </a:solidFill>
              </a:rPr>
              <a:t>2- </a:t>
            </a:r>
            <a:r>
              <a:rPr lang="ar-SA" dirty="0" smtClean="0">
                <a:solidFill>
                  <a:schemeClr val="tx1"/>
                </a:solidFill>
              </a:rPr>
              <a:t>كيس صغير خميرة</a:t>
            </a:r>
            <a:r>
              <a:rPr lang="ar-SA" dirty="0" smtClean="0">
                <a:solidFill>
                  <a:schemeClr val="tx1"/>
                </a:solidFill>
              </a:rPr>
              <a:t>       </a:t>
            </a:r>
            <a:r>
              <a:rPr lang="ar-SA" dirty="0" smtClean="0">
                <a:solidFill>
                  <a:schemeClr val="tx1"/>
                </a:solidFill>
              </a:rPr>
              <a:t>3- </a:t>
            </a:r>
            <a:r>
              <a:rPr lang="ar-SA" dirty="0" smtClean="0">
                <a:solidFill>
                  <a:schemeClr val="tx1"/>
                </a:solidFill>
              </a:rPr>
              <a:t>ملعقة كبيرة سكر ونصف ملعقة ملح</a:t>
            </a:r>
            <a:r>
              <a:rPr lang="ar-SA" dirty="0" smtClean="0">
                <a:solidFill>
                  <a:schemeClr val="tx1"/>
                </a:solidFill>
              </a:rPr>
              <a:t>          </a:t>
            </a:r>
            <a:r>
              <a:rPr lang="ar-SA" dirty="0" smtClean="0">
                <a:solidFill>
                  <a:schemeClr val="tx1"/>
                </a:solidFill>
              </a:rPr>
              <a:t>4- </a:t>
            </a:r>
            <a:r>
              <a:rPr lang="ar-SA" dirty="0" smtClean="0">
                <a:solidFill>
                  <a:schemeClr val="tx1"/>
                </a:solidFill>
              </a:rPr>
              <a:t>ملعقة من الزيت           5- كوب ماء دافئ</a:t>
            </a:r>
            <a:endParaRPr lang="ar-SA" dirty="0" smtClean="0">
              <a:solidFill>
                <a:schemeClr val="tx1"/>
              </a:solidFill>
            </a:endParaRPr>
          </a:p>
          <a:p>
            <a:endParaRPr lang="ar-SA" dirty="0">
              <a:solidFill>
                <a:schemeClr val="tx1"/>
              </a:solidFill>
            </a:endParaRPr>
          </a:p>
          <a:p>
            <a:endParaRPr lang="ar-SA" dirty="0" smtClean="0">
              <a:solidFill>
                <a:schemeClr val="tx1"/>
              </a:solidFill>
            </a:endParaRPr>
          </a:p>
          <a:p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22" name="صورة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932" y="1847973"/>
            <a:ext cx="934033" cy="805980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892" y="1899080"/>
            <a:ext cx="676275" cy="70376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96" y="1861782"/>
            <a:ext cx="792171" cy="792171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186" y="1771252"/>
            <a:ext cx="959422" cy="959422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834" y="3996345"/>
            <a:ext cx="1335421" cy="1375888"/>
          </a:xfrm>
          <a:prstGeom prst="rect">
            <a:avLst/>
          </a:prstGeom>
        </p:spPr>
      </p:pic>
      <p:pic>
        <p:nvPicPr>
          <p:cNvPr id="28" name="صورة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92308" y="1885137"/>
            <a:ext cx="549154" cy="768816"/>
          </a:xfrm>
          <a:prstGeom prst="rect">
            <a:avLst/>
          </a:prstGeom>
        </p:spPr>
      </p:pic>
      <p:pic>
        <p:nvPicPr>
          <p:cNvPr id="29" name="صورة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59315" y="3244724"/>
            <a:ext cx="510159" cy="506930"/>
          </a:xfrm>
          <a:prstGeom prst="rect">
            <a:avLst/>
          </a:prstGeom>
        </p:spPr>
      </p:pic>
      <p:pic>
        <p:nvPicPr>
          <p:cNvPr id="30" name="صورة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517186" y="3350043"/>
            <a:ext cx="387654" cy="378318"/>
          </a:xfrm>
          <a:prstGeom prst="rect">
            <a:avLst/>
          </a:prstGeom>
        </p:spPr>
      </p:pic>
      <p:pic>
        <p:nvPicPr>
          <p:cNvPr id="31" name="صورة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04808" y="3244724"/>
            <a:ext cx="557903" cy="481328"/>
          </a:xfrm>
          <a:prstGeom prst="rect">
            <a:avLst/>
          </a:prstGeom>
        </p:spPr>
      </p:pic>
      <p:pic>
        <p:nvPicPr>
          <p:cNvPr id="32" name="صورة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59239" y="3891691"/>
            <a:ext cx="585097" cy="606181"/>
          </a:xfrm>
          <a:prstGeom prst="rect">
            <a:avLst/>
          </a:prstGeom>
        </p:spPr>
      </p:pic>
      <p:pic>
        <p:nvPicPr>
          <p:cNvPr id="33" name="صورة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83075" y="3871744"/>
            <a:ext cx="646074" cy="646074"/>
          </a:xfrm>
          <a:prstGeom prst="rect">
            <a:avLst/>
          </a:prstGeom>
        </p:spPr>
      </p:pic>
      <p:pic>
        <p:nvPicPr>
          <p:cNvPr id="34" name="صورة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271" y="1916939"/>
            <a:ext cx="374384" cy="588317"/>
          </a:xfrm>
          <a:prstGeom prst="rect">
            <a:avLst/>
          </a:prstGeom>
        </p:spPr>
      </p:pic>
      <p:pic>
        <p:nvPicPr>
          <p:cNvPr id="35" name="صورة 3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40953" y="3243520"/>
            <a:ext cx="377985" cy="591363"/>
          </a:xfrm>
          <a:prstGeom prst="rect">
            <a:avLst/>
          </a:prstGeom>
        </p:spPr>
      </p:pic>
      <p:pic>
        <p:nvPicPr>
          <p:cNvPr id="36" name="صورة 3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491" y="3804794"/>
            <a:ext cx="1460262" cy="1358383"/>
          </a:xfrm>
          <a:prstGeom prst="rect">
            <a:avLst/>
          </a:prstGeom>
        </p:spPr>
      </p:pic>
      <p:pic>
        <p:nvPicPr>
          <p:cNvPr id="37" name="صورة 3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18" y="3539201"/>
            <a:ext cx="1692847" cy="1667133"/>
          </a:xfrm>
          <a:prstGeom prst="rect">
            <a:avLst/>
          </a:prstGeom>
        </p:spPr>
      </p:pic>
      <p:pic>
        <p:nvPicPr>
          <p:cNvPr id="39" name="صورة 3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585" y="3661205"/>
            <a:ext cx="1555326" cy="711562"/>
          </a:xfrm>
          <a:prstGeom prst="rect">
            <a:avLst/>
          </a:prstGeom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01383" y="4517818"/>
            <a:ext cx="1554615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0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552450" y="279400"/>
            <a:ext cx="11049000" cy="558800"/>
          </a:xfrm>
          <a:prstGeom prst="rect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 smtClean="0">
                <a:cs typeface="Akhbar MT" pitchFamily="2" charset="-78"/>
              </a:rPr>
              <a:t>طريـــــــــقة إعــــــــــــداد مخلـــل الخـــــــــــيار </a:t>
            </a:r>
            <a:endParaRPr lang="ar-SA" sz="4800" b="1" dirty="0">
              <a:cs typeface="Akhbar MT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929687" y="1123950"/>
            <a:ext cx="2654300" cy="24638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sz="2400" b="1" dirty="0" smtClean="0">
                <a:cs typeface="Akhbar MT" pitchFamily="2" charset="-78"/>
              </a:rPr>
              <a:t>1-يغسل الخيار ويقطع الرؤوس فقط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6076950" y="1123950"/>
            <a:ext cx="2673350" cy="24638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/>
          </a:p>
          <a:p>
            <a:pPr algn="ctr"/>
            <a:r>
              <a:rPr lang="ar-SA" sz="2400" b="1" dirty="0" smtClean="0">
                <a:cs typeface="Akhbar MT" pitchFamily="2" charset="-78"/>
              </a:rPr>
              <a:t>2-يرص الخيار في القارورة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224213" y="1111250"/>
            <a:ext cx="2673350" cy="24765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dirty="0"/>
              <a:t>3</a:t>
            </a:r>
            <a:r>
              <a:rPr lang="ar-SA" sz="2400" b="1" dirty="0" smtClean="0">
                <a:cs typeface="Akhbar MT" pitchFamily="2" charset="-78"/>
              </a:rPr>
              <a:t>-يوضع الخل والملح في قدر حتى يغلي 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07976" y="1123950"/>
            <a:ext cx="2736850" cy="24638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dirty="0"/>
              <a:t>4</a:t>
            </a:r>
            <a:r>
              <a:rPr lang="ar-SA" sz="2400" b="1" dirty="0" smtClean="0">
                <a:cs typeface="Akhbar MT" pitchFamily="2" charset="-78"/>
              </a:rPr>
              <a:t>- يصب على الخيار المرصوص في القارورة</a:t>
            </a:r>
            <a:endParaRPr lang="ar-SA" sz="2400" b="1" dirty="0">
              <a:cs typeface="Akhbar MT" pitchFamily="2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047" y="1398210"/>
            <a:ext cx="762000" cy="681228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1480" y="1412688"/>
            <a:ext cx="762066" cy="682811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5560" y="2098157"/>
            <a:ext cx="762066" cy="682811"/>
          </a:xfrm>
          <a:prstGeom prst="rect">
            <a:avLst/>
          </a:prstGeom>
        </p:spPr>
      </p:pic>
      <p:sp>
        <p:nvSpPr>
          <p:cNvPr id="18" name="مستطيل 17"/>
          <p:cNvSpPr/>
          <p:nvPr/>
        </p:nvSpPr>
        <p:spPr>
          <a:xfrm>
            <a:off x="8929686" y="3746500"/>
            <a:ext cx="2671763" cy="28829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dirty="0"/>
              <a:t>5</a:t>
            </a:r>
            <a:r>
              <a:rPr lang="ar-SA" sz="2400" dirty="0" smtClean="0">
                <a:cs typeface="Akhbar MT" pitchFamily="2" charset="-78"/>
              </a:rPr>
              <a:t>- يوضع الزيت وتغلق القارورة جيدا</a:t>
            </a:r>
            <a:endParaRPr lang="ar-SA" sz="2400" dirty="0">
              <a:cs typeface="Akhbar MT" pitchFamily="2" charset="-78"/>
            </a:endParaRPr>
          </a:p>
        </p:txBody>
      </p:sp>
      <p:pic>
        <p:nvPicPr>
          <p:cNvPr id="19" name="صورة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69823" y="3990886"/>
            <a:ext cx="948627" cy="1560792"/>
          </a:xfrm>
          <a:prstGeom prst="rect">
            <a:avLst/>
          </a:prstGeom>
        </p:spPr>
      </p:pic>
      <p:sp>
        <p:nvSpPr>
          <p:cNvPr id="20" name="مستطيل 19"/>
          <p:cNvSpPr/>
          <p:nvPr/>
        </p:nvSpPr>
        <p:spPr>
          <a:xfrm>
            <a:off x="6063456" y="3746500"/>
            <a:ext cx="2700337" cy="28829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dirty="0" smtClean="0"/>
              <a:t>6- تقلب القارورة على رأسها لمدة يومين</a:t>
            </a:r>
            <a:endParaRPr lang="ar-SA" dirty="0"/>
          </a:p>
        </p:txBody>
      </p:sp>
      <p:sp>
        <p:nvSpPr>
          <p:cNvPr id="21" name="مستطيل 20"/>
          <p:cNvSpPr/>
          <p:nvPr/>
        </p:nvSpPr>
        <p:spPr>
          <a:xfrm>
            <a:off x="3224213" y="3746500"/>
            <a:ext cx="2673350" cy="28829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dirty="0"/>
              <a:t>7</a:t>
            </a:r>
            <a:r>
              <a:rPr lang="ar-SA" dirty="0" smtClean="0"/>
              <a:t>- تعاد القارورة إلى وضعها الطبيعي لمدة أسبوع</a:t>
            </a:r>
            <a:endParaRPr lang="ar-SA" dirty="0"/>
          </a:p>
        </p:txBody>
      </p:sp>
      <p:sp>
        <p:nvSpPr>
          <p:cNvPr id="22" name="مستطيل 21"/>
          <p:cNvSpPr/>
          <p:nvPr/>
        </p:nvSpPr>
        <p:spPr>
          <a:xfrm>
            <a:off x="307976" y="3746500"/>
            <a:ext cx="2750344" cy="28829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dirty="0"/>
              <a:t>9</a:t>
            </a:r>
            <a:r>
              <a:rPr lang="ar-SA" dirty="0" smtClean="0"/>
              <a:t>- ثم يقطع ويؤكل</a:t>
            </a:r>
          </a:p>
          <a:p>
            <a:pPr algn="ctr"/>
            <a:endParaRPr lang="ar-SA" dirty="0"/>
          </a:p>
        </p:txBody>
      </p:sp>
      <p:pic>
        <p:nvPicPr>
          <p:cNvPr id="23" name="صورة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6941143" y="3928757"/>
            <a:ext cx="944962" cy="1560711"/>
          </a:xfrm>
          <a:prstGeom prst="rect">
            <a:avLst/>
          </a:prstGeom>
        </p:spPr>
      </p:pic>
      <p:pic>
        <p:nvPicPr>
          <p:cNvPr id="24" name="صورة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4088407" y="3990886"/>
            <a:ext cx="944962" cy="1566808"/>
          </a:xfrm>
          <a:prstGeom prst="rect">
            <a:avLst/>
          </a:prstGeom>
        </p:spPr>
      </p:pic>
      <p:pic>
        <p:nvPicPr>
          <p:cNvPr id="25" name="صورة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629" y="1414272"/>
            <a:ext cx="1280144" cy="1683389"/>
          </a:xfrm>
          <a:prstGeom prst="rect">
            <a:avLst/>
          </a:prstGeom>
        </p:spPr>
      </p:pic>
      <p:pic>
        <p:nvPicPr>
          <p:cNvPr id="28" name="صورة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800" y="1536657"/>
            <a:ext cx="946758" cy="1244311"/>
          </a:xfrm>
          <a:prstGeom prst="rect">
            <a:avLst/>
          </a:prstGeom>
        </p:spPr>
      </p:pic>
      <p:pic>
        <p:nvPicPr>
          <p:cNvPr id="29" name="صورة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08" y="4000457"/>
            <a:ext cx="2143192" cy="2143192"/>
          </a:xfrm>
          <a:prstGeom prst="rect">
            <a:avLst/>
          </a:prstGeom>
        </p:spPr>
      </p:pic>
      <p:pic>
        <p:nvPicPr>
          <p:cNvPr id="30" name="صورة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926" y="1631258"/>
            <a:ext cx="1749048" cy="928483"/>
          </a:xfrm>
          <a:prstGeom prst="rect">
            <a:avLst/>
          </a:prstGeom>
        </p:spPr>
      </p:pic>
      <p:pic>
        <p:nvPicPr>
          <p:cNvPr id="31" name="صورة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91540" y="2064273"/>
            <a:ext cx="663708" cy="77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6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1600" y="101600"/>
            <a:ext cx="11950700" cy="66421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3200"/>
            <a:ext cx="1115060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6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1600" y="101600"/>
            <a:ext cx="11950700" cy="66421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1</a:t>
            </a:r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1282700" y="266700"/>
            <a:ext cx="9702800" cy="736600"/>
          </a:xfrm>
          <a:prstGeom prst="rect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cs typeface="Akhbar MT" pitchFamily="2" charset="-78"/>
              </a:rPr>
              <a:t>طريقــــــــــــــــــة إعــــــــــــــــــــــــــــــداد عجة البــــــــــيض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928100" y="1168400"/>
            <a:ext cx="2844800" cy="4864100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sz="3600" dirty="0" smtClean="0">
                <a:cs typeface="Akhbar MT" pitchFamily="2" charset="-78"/>
              </a:rPr>
              <a:t>نكسر البيض</a:t>
            </a:r>
            <a:endParaRPr lang="ar-SA" sz="3600" dirty="0">
              <a:cs typeface="Akhbar MT" pitchFamily="2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994400" y="1143000"/>
            <a:ext cx="2857500" cy="4889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sz="4000" dirty="0" smtClean="0">
                <a:cs typeface="Akhbar MT" pitchFamily="2" charset="-78"/>
              </a:rPr>
              <a:t>نخفق البيض ونضع عليه الملح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060700" y="1143000"/>
            <a:ext cx="2857500" cy="48768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3600" dirty="0" smtClean="0">
              <a:cs typeface="Akhbar MT" pitchFamily="2" charset="-78"/>
            </a:endParaRPr>
          </a:p>
          <a:p>
            <a:pPr algn="ctr"/>
            <a:endParaRPr lang="ar-SA" sz="3600" dirty="0">
              <a:cs typeface="Akhbar MT" pitchFamily="2" charset="-78"/>
            </a:endParaRPr>
          </a:p>
          <a:p>
            <a:pPr algn="ctr"/>
            <a:endParaRPr lang="ar-SA" sz="3600" dirty="0" smtClean="0">
              <a:cs typeface="Akhbar MT" pitchFamily="2" charset="-78"/>
            </a:endParaRPr>
          </a:p>
          <a:p>
            <a:pPr algn="ctr"/>
            <a:endParaRPr lang="ar-SA" sz="3600" dirty="0">
              <a:cs typeface="Akhbar MT" pitchFamily="2" charset="-78"/>
            </a:endParaRPr>
          </a:p>
          <a:p>
            <a:pPr algn="ctr"/>
            <a:endParaRPr lang="ar-SA" sz="3600" dirty="0" smtClean="0">
              <a:cs typeface="Akhbar MT" pitchFamily="2" charset="-78"/>
            </a:endParaRPr>
          </a:p>
          <a:p>
            <a:pPr algn="ctr"/>
            <a:endParaRPr lang="ar-SA" sz="3600" dirty="0">
              <a:cs typeface="Akhbar MT" pitchFamily="2" charset="-78"/>
            </a:endParaRPr>
          </a:p>
          <a:p>
            <a:pPr algn="ctr"/>
            <a:r>
              <a:rPr lang="ar-SA" sz="3600" dirty="0" smtClean="0">
                <a:cs typeface="Akhbar MT" pitchFamily="2" charset="-78"/>
              </a:rPr>
              <a:t>نطهو </a:t>
            </a:r>
            <a:r>
              <a:rPr lang="ar-SA" sz="3600" dirty="0">
                <a:cs typeface="Akhbar MT" pitchFamily="2" charset="-78"/>
              </a:rPr>
              <a:t>البيض عجة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215900" y="1143000"/>
            <a:ext cx="2730500" cy="48641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 smtClean="0">
              <a:cs typeface="Akhbar MT" pitchFamily="2" charset="-78"/>
            </a:endParaRPr>
          </a:p>
          <a:p>
            <a:pPr algn="ctr"/>
            <a:endParaRPr lang="ar-SA" sz="2800" dirty="0">
              <a:cs typeface="Akhbar MT" pitchFamily="2" charset="-78"/>
            </a:endParaRPr>
          </a:p>
          <a:p>
            <a:pPr algn="ctr"/>
            <a:endParaRPr lang="ar-SA" sz="2800" dirty="0" smtClean="0">
              <a:cs typeface="Akhbar MT" pitchFamily="2" charset="-78"/>
            </a:endParaRPr>
          </a:p>
          <a:p>
            <a:pPr algn="ctr"/>
            <a:endParaRPr lang="ar-SA" sz="2800" dirty="0">
              <a:cs typeface="Akhbar MT" pitchFamily="2" charset="-78"/>
            </a:endParaRPr>
          </a:p>
          <a:p>
            <a:pPr algn="ctr"/>
            <a:endParaRPr lang="ar-SA" sz="2800" dirty="0" smtClean="0">
              <a:cs typeface="Akhbar MT" pitchFamily="2" charset="-78"/>
            </a:endParaRPr>
          </a:p>
          <a:p>
            <a:pPr algn="ctr"/>
            <a:endParaRPr lang="ar-SA" sz="2800" dirty="0">
              <a:cs typeface="Akhbar MT" pitchFamily="2" charset="-78"/>
            </a:endParaRPr>
          </a:p>
          <a:p>
            <a:pPr algn="ctr"/>
            <a:endParaRPr lang="ar-SA" sz="2800" dirty="0" smtClean="0">
              <a:cs typeface="Akhbar MT" pitchFamily="2" charset="-78"/>
            </a:endParaRPr>
          </a:p>
          <a:p>
            <a:pPr algn="ctr"/>
            <a:endParaRPr lang="ar-SA" sz="2800" dirty="0">
              <a:cs typeface="Akhbar MT" pitchFamily="2" charset="-78"/>
            </a:endParaRPr>
          </a:p>
          <a:p>
            <a:pPr algn="ctr"/>
            <a:r>
              <a:rPr lang="ar-SA" sz="3200" dirty="0" smtClean="0">
                <a:cs typeface="Akhbar MT" pitchFamily="2" charset="-78"/>
              </a:rPr>
              <a:t>نسكب العجة في صحن التقديم </a:t>
            </a:r>
            <a:endParaRPr lang="ar-SA" sz="2800" dirty="0" smtClean="0">
              <a:cs typeface="Akhbar MT" pitchFamily="2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50499" y="1833376"/>
            <a:ext cx="1043214" cy="985837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1794" y="1801599"/>
            <a:ext cx="1042506" cy="987638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696" y="3090185"/>
            <a:ext cx="2375605" cy="1591655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7372" y="2973181"/>
            <a:ext cx="2377646" cy="1591194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165" y="3114263"/>
            <a:ext cx="1496035" cy="654515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974" y="1719401"/>
            <a:ext cx="1583143" cy="1823898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094" y="2631350"/>
            <a:ext cx="2598548" cy="2143850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10"/>
          <a:stretch/>
        </p:blipFill>
        <p:spPr>
          <a:xfrm>
            <a:off x="324563" y="2719133"/>
            <a:ext cx="2596656" cy="1662368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8" name="شكل بيضاوي 17"/>
          <p:cNvSpPr/>
          <p:nvPr/>
        </p:nvSpPr>
        <p:spPr>
          <a:xfrm>
            <a:off x="10001248" y="6130248"/>
            <a:ext cx="698500" cy="4064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1</a:t>
            </a:r>
            <a:endParaRPr lang="ar-SA" dirty="0"/>
          </a:p>
        </p:txBody>
      </p:sp>
      <p:sp>
        <p:nvSpPr>
          <p:cNvPr id="19" name="شكل بيضاوي 18"/>
          <p:cNvSpPr/>
          <p:nvPr/>
        </p:nvSpPr>
        <p:spPr>
          <a:xfrm>
            <a:off x="6932378" y="6130248"/>
            <a:ext cx="697608" cy="4635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</a:t>
            </a:r>
            <a:endParaRPr lang="ar-SA" dirty="0"/>
          </a:p>
        </p:txBody>
      </p:sp>
      <p:sp>
        <p:nvSpPr>
          <p:cNvPr id="20" name="شكل بيضاوي 19"/>
          <p:cNvSpPr/>
          <p:nvPr/>
        </p:nvSpPr>
        <p:spPr>
          <a:xfrm>
            <a:off x="3876268" y="6090793"/>
            <a:ext cx="673100" cy="48530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3</a:t>
            </a:r>
            <a:endParaRPr lang="ar-SA" dirty="0"/>
          </a:p>
        </p:txBody>
      </p:sp>
      <p:sp>
        <p:nvSpPr>
          <p:cNvPr id="21" name="شكل بيضاوي 20"/>
          <p:cNvSpPr/>
          <p:nvPr/>
        </p:nvSpPr>
        <p:spPr>
          <a:xfrm>
            <a:off x="1041400" y="6130248"/>
            <a:ext cx="661784" cy="4635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4</a:t>
            </a:r>
            <a:endParaRPr lang="ar-SA" dirty="0"/>
          </a:p>
        </p:txBody>
      </p:sp>
      <p:pic>
        <p:nvPicPr>
          <p:cNvPr id="22" name="صورة 2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8"/>
          <a:stretch/>
        </p:blipFill>
        <p:spPr>
          <a:xfrm rot="8502590">
            <a:off x="6456553" y="1606837"/>
            <a:ext cx="683512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9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1600" y="101600"/>
            <a:ext cx="11950700" cy="66421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552450" y="279400"/>
            <a:ext cx="11049000" cy="558800"/>
          </a:xfrm>
          <a:prstGeom prst="rect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/>
              <a:t>كيــــــفيــــة صنـــــــــع كـــــوب من عـــصــــير البـــــرتقـــــــــــال </a:t>
            </a:r>
            <a:endParaRPr lang="ar-SA" sz="4000" b="1" dirty="0"/>
          </a:p>
        </p:txBody>
      </p:sp>
      <p:sp>
        <p:nvSpPr>
          <p:cNvPr id="6" name="مستطيل 5"/>
          <p:cNvSpPr/>
          <p:nvPr/>
        </p:nvSpPr>
        <p:spPr>
          <a:xfrm>
            <a:off x="9190036" y="1797050"/>
            <a:ext cx="2654300" cy="35052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sz="2800" b="1" dirty="0" smtClean="0">
                <a:cs typeface="Akhbar MT" pitchFamily="2" charset="-78"/>
              </a:rPr>
              <a:t>برتقالتان كبيرتان</a:t>
            </a:r>
            <a:endParaRPr lang="ar-SA" sz="2800" b="1" dirty="0">
              <a:cs typeface="Akhbar MT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6261099" y="1797050"/>
            <a:ext cx="26733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sz="2800" b="1" dirty="0" smtClean="0">
                <a:cs typeface="Akhbar MT" pitchFamily="2" charset="-78"/>
              </a:rPr>
              <a:t>تقطع البرتقالتان مناصفة</a:t>
            </a:r>
            <a:endParaRPr lang="ar-SA" sz="2800" b="1" dirty="0">
              <a:cs typeface="Akhbar MT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332162" y="1797050"/>
            <a:ext cx="26733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b="1" dirty="0"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تعصران جيداً</a:t>
            </a:r>
            <a:endParaRPr lang="ar-SA" sz="2800" b="1" dirty="0">
              <a:cs typeface="Akhbar MT" pitchFamily="2" charset="-78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63536" y="1797050"/>
            <a:ext cx="27368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b="1" dirty="0"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يسكب في كوب للشرب</a:t>
            </a:r>
            <a:endParaRPr lang="ar-SA" sz="2800" b="1" dirty="0">
              <a:cs typeface="Akhbar MT" pitchFamily="2" charset="-78"/>
            </a:endParaRP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716" y="2872787"/>
            <a:ext cx="1311418" cy="1098550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568" y="2873962"/>
            <a:ext cx="1310754" cy="1097375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736" y="2196512"/>
            <a:ext cx="1016588" cy="1016588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2382" y="3281890"/>
            <a:ext cx="1034166" cy="1018120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97349" flipH="1">
            <a:off x="6466429" y="2195746"/>
            <a:ext cx="1055647" cy="1018120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90" y="3248359"/>
            <a:ext cx="1121761" cy="1085182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1419" y="3549650"/>
            <a:ext cx="1718380" cy="1103221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239102">
            <a:off x="1283501" y="2163139"/>
            <a:ext cx="1644478" cy="1056171"/>
          </a:xfrm>
          <a:prstGeom prst="rect">
            <a:avLst/>
          </a:prstGeom>
        </p:spPr>
      </p:pic>
      <p:pic>
        <p:nvPicPr>
          <p:cNvPr id="21" name="صورة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28" y="3571286"/>
            <a:ext cx="713655" cy="1036159"/>
          </a:xfrm>
          <a:prstGeom prst="rect">
            <a:avLst/>
          </a:prstGeom>
        </p:spPr>
      </p:pic>
      <p:pic>
        <p:nvPicPr>
          <p:cNvPr id="22" name="صورة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009" flipV="1">
            <a:off x="4157505" y="2282890"/>
            <a:ext cx="937706" cy="1144243"/>
          </a:xfrm>
          <a:prstGeom prst="rect">
            <a:avLst/>
          </a:prstGeom>
        </p:spPr>
      </p:pic>
      <p:sp>
        <p:nvSpPr>
          <p:cNvPr id="23" name="مستطيل 22"/>
          <p:cNvSpPr/>
          <p:nvPr/>
        </p:nvSpPr>
        <p:spPr>
          <a:xfrm>
            <a:off x="10155696" y="5504895"/>
            <a:ext cx="906004" cy="756205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/>
              <a:t>1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7162799" y="5504895"/>
            <a:ext cx="924465" cy="756205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2</a:t>
            </a:r>
            <a:endParaRPr lang="ar-SA" sz="6600" b="1" dirty="0"/>
          </a:p>
        </p:txBody>
      </p:sp>
      <p:sp>
        <p:nvSpPr>
          <p:cNvPr id="25" name="مستطيل 24"/>
          <p:cNvSpPr/>
          <p:nvPr/>
        </p:nvSpPr>
        <p:spPr>
          <a:xfrm>
            <a:off x="4112752" y="5504895"/>
            <a:ext cx="927100" cy="75620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 smtClean="0"/>
              <a:t>3</a:t>
            </a:r>
            <a:endParaRPr lang="ar-SA" sz="6000" b="1" dirty="0"/>
          </a:p>
        </p:txBody>
      </p:sp>
      <p:sp>
        <p:nvSpPr>
          <p:cNvPr id="26" name="مستطيل 25"/>
          <p:cNvSpPr/>
          <p:nvPr/>
        </p:nvSpPr>
        <p:spPr>
          <a:xfrm>
            <a:off x="1243239" y="5504895"/>
            <a:ext cx="977444" cy="75620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b="1" dirty="0" smtClean="0"/>
              <a:t>4</a:t>
            </a:r>
            <a:endParaRPr lang="ar-SA" sz="5400" b="1" dirty="0"/>
          </a:p>
        </p:txBody>
      </p:sp>
    </p:spTree>
    <p:extLst>
      <p:ext uri="{BB962C8B-B14F-4D97-AF65-F5344CB8AC3E}">
        <p14:creationId xmlns:p14="http://schemas.microsoft.com/office/powerpoint/2010/main" val="42641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1600" y="101600"/>
            <a:ext cx="11950700" cy="66421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552450" y="279400"/>
            <a:ext cx="11049000" cy="558800"/>
          </a:xfrm>
          <a:prstGeom prst="rect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/>
              <a:t>كيــــــفيــــة صنـــــــــع طبق سلطــــــة الخضـــــــــــــروات</a:t>
            </a:r>
            <a:endParaRPr lang="ar-SA" sz="4000" b="1" dirty="0"/>
          </a:p>
        </p:txBody>
      </p:sp>
      <p:sp>
        <p:nvSpPr>
          <p:cNvPr id="6" name="مستطيل 5"/>
          <p:cNvSpPr/>
          <p:nvPr/>
        </p:nvSpPr>
        <p:spPr>
          <a:xfrm>
            <a:off x="9190036" y="1797050"/>
            <a:ext cx="2654300" cy="35052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sz="2800" b="1" dirty="0" smtClean="0">
                <a:cs typeface="Akhbar MT" pitchFamily="2" charset="-78"/>
              </a:rPr>
              <a:t>حبة طماطم+3حبات خيار+ حزمة خس صغيرة</a:t>
            </a:r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6261099" y="1797050"/>
            <a:ext cx="26733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sz="2800" b="1" dirty="0" smtClean="0">
                <a:cs typeface="Akhbar MT" pitchFamily="2" charset="-78"/>
              </a:rPr>
              <a:t>تقطع الخضروات حلقات</a:t>
            </a:r>
            <a:endParaRPr lang="ar-SA" sz="2800" b="1" dirty="0">
              <a:cs typeface="Akhbar MT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332162" y="1797050"/>
            <a:ext cx="26733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b="1" dirty="0"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توضع الخضروات في طبق</a:t>
            </a:r>
            <a:endParaRPr lang="ar-SA" sz="2800" b="1" dirty="0">
              <a:cs typeface="Akhbar MT" pitchFamily="2" charset="-78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63536" y="1797050"/>
            <a:ext cx="27368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sz="2800" b="1" dirty="0" smtClean="0">
                <a:cs typeface="Akhbar MT" pitchFamily="2" charset="-78"/>
              </a:rPr>
              <a:t>يضاف الزيت والليمون والملح</a:t>
            </a:r>
            <a:endParaRPr lang="ar-SA" sz="2800" b="1" dirty="0">
              <a:cs typeface="Akhbar MT" pitchFamily="2" charset="-78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10155696" y="5504895"/>
            <a:ext cx="906004" cy="756205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/>
              <a:t>1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7162799" y="5504895"/>
            <a:ext cx="924465" cy="756205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2</a:t>
            </a:r>
            <a:endParaRPr lang="ar-SA" sz="6600" b="1" dirty="0"/>
          </a:p>
        </p:txBody>
      </p:sp>
      <p:sp>
        <p:nvSpPr>
          <p:cNvPr id="25" name="مستطيل 24"/>
          <p:cNvSpPr/>
          <p:nvPr/>
        </p:nvSpPr>
        <p:spPr>
          <a:xfrm>
            <a:off x="4112752" y="5504895"/>
            <a:ext cx="927100" cy="75620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 smtClean="0"/>
              <a:t>3</a:t>
            </a:r>
            <a:endParaRPr lang="ar-SA" sz="6000" b="1" dirty="0"/>
          </a:p>
        </p:txBody>
      </p:sp>
      <p:sp>
        <p:nvSpPr>
          <p:cNvPr id="26" name="مستطيل 25"/>
          <p:cNvSpPr/>
          <p:nvPr/>
        </p:nvSpPr>
        <p:spPr>
          <a:xfrm>
            <a:off x="1243239" y="5504895"/>
            <a:ext cx="977444" cy="75620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b="1" dirty="0" smtClean="0"/>
              <a:t>4</a:t>
            </a:r>
            <a:endParaRPr lang="ar-SA" sz="5400" b="1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615" y="2090737"/>
            <a:ext cx="963778" cy="88582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724" y="3680618"/>
            <a:ext cx="1609782" cy="45878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50507">
            <a:off x="9803958" y="3481036"/>
            <a:ext cx="1609483" cy="457240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88470">
            <a:off x="9174708" y="3481036"/>
            <a:ext cx="1609483" cy="457240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543" y="2084416"/>
            <a:ext cx="1059565" cy="990384"/>
          </a:xfrm>
          <a:prstGeom prst="rect">
            <a:avLst/>
          </a:prstGeom>
        </p:spPr>
      </p:pic>
      <p:pic>
        <p:nvPicPr>
          <p:cNvPr id="27" name="صورة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019" y="2315944"/>
            <a:ext cx="2162023" cy="660618"/>
          </a:xfrm>
          <a:prstGeom prst="rect">
            <a:avLst/>
          </a:prstGeom>
        </p:spPr>
      </p:pic>
      <p:pic>
        <p:nvPicPr>
          <p:cNvPr id="28" name="صورة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210" y="3172856"/>
            <a:ext cx="1263493" cy="1152306"/>
          </a:xfrm>
          <a:prstGeom prst="rect">
            <a:avLst/>
          </a:prstGeom>
        </p:spPr>
      </p:pic>
      <p:pic>
        <p:nvPicPr>
          <p:cNvPr id="29" name="صورة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562" y="2353449"/>
            <a:ext cx="2162263" cy="1833599"/>
          </a:xfrm>
          <a:prstGeom prst="rect">
            <a:avLst/>
          </a:prstGeom>
        </p:spPr>
      </p:pic>
      <p:pic>
        <p:nvPicPr>
          <p:cNvPr id="31" name="صورة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56" y="1955245"/>
            <a:ext cx="1492877" cy="1594405"/>
          </a:xfrm>
          <a:prstGeom prst="rect">
            <a:avLst/>
          </a:prstGeom>
        </p:spPr>
      </p:pic>
      <p:pic>
        <p:nvPicPr>
          <p:cNvPr id="32" name="صورة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453" y="2531932"/>
            <a:ext cx="872704" cy="908180"/>
          </a:xfrm>
          <a:prstGeom prst="rect">
            <a:avLst/>
          </a:prstGeom>
        </p:spPr>
      </p:pic>
      <p:pic>
        <p:nvPicPr>
          <p:cNvPr id="34" name="صورة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016" y="3707845"/>
            <a:ext cx="939905" cy="59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1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1600" y="101600"/>
            <a:ext cx="11950700" cy="66421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363536" y="279400"/>
            <a:ext cx="11480800" cy="558800"/>
          </a:xfrm>
          <a:prstGeom prst="rect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/>
              <a:t>كيــــــفيــــة </a:t>
            </a:r>
            <a:r>
              <a:rPr lang="ar-SA" sz="4000" b="1" smtClean="0"/>
              <a:t>صنـــــــــع سلطــــــة </a:t>
            </a:r>
            <a:r>
              <a:rPr lang="ar-SA" sz="4000" b="1" dirty="0" smtClean="0"/>
              <a:t>الفواكه </a:t>
            </a:r>
            <a:endParaRPr lang="ar-SA" sz="4000" b="1" dirty="0"/>
          </a:p>
        </p:txBody>
      </p:sp>
      <p:sp>
        <p:nvSpPr>
          <p:cNvPr id="6" name="مستطيل 5"/>
          <p:cNvSpPr/>
          <p:nvPr/>
        </p:nvSpPr>
        <p:spPr>
          <a:xfrm>
            <a:off x="9190036" y="1016000"/>
            <a:ext cx="2654300" cy="428625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sz="2800" b="1" dirty="0" smtClean="0">
              <a:cs typeface="Akhbar MT" pitchFamily="2" charset="-78"/>
            </a:endParaRPr>
          </a:p>
          <a:p>
            <a:pPr algn="ctr"/>
            <a:endParaRPr lang="ar-SA" sz="2800" b="1" dirty="0" smtClean="0"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حبة تفاح +عنب+3حبات موز+ 4حبات فراولة</a:t>
            </a:r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6261099" y="1016000"/>
            <a:ext cx="2673350" cy="428625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sz="2800" b="1" dirty="0" smtClean="0">
              <a:cs typeface="Akhbar MT" pitchFamily="2" charset="-78"/>
            </a:endParaRPr>
          </a:p>
          <a:p>
            <a:pPr algn="ctr"/>
            <a:endParaRPr lang="ar-SA" sz="2800" b="1" dirty="0" smtClean="0"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تعصر برتقالتان</a:t>
            </a:r>
            <a:endParaRPr lang="ar-SA" sz="2800" b="1" dirty="0">
              <a:cs typeface="Akhbar MT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332162" y="1016000"/>
            <a:ext cx="2673350" cy="428625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b="1" dirty="0">
              <a:cs typeface="Akhbar MT" pitchFamily="2" charset="-78"/>
            </a:endParaRPr>
          </a:p>
          <a:p>
            <a:pPr algn="ctr"/>
            <a:endParaRPr lang="ar-SA" sz="2800" b="1" dirty="0" smtClean="0">
              <a:cs typeface="Akhbar MT" pitchFamily="2" charset="-78"/>
            </a:endParaRPr>
          </a:p>
          <a:p>
            <a:pPr algn="ctr"/>
            <a:endParaRPr lang="ar-SA" sz="2800" b="1" dirty="0"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تقطع جميع الفواكه</a:t>
            </a:r>
            <a:endParaRPr lang="ar-SA" sz="2800" b="1" dirty="0">
              <a:cs typeface="Akhbar MT" pitchFamily="2" charset="-78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63536" y="1016000"/>
            <a:ext cx="2736850" cy="428625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sz="2800" b="1" dirty="0" smtClean="0">
              <a:cs typeface="Akhbar MT" pitchFamily="2" charset="-78"/>
            </a:endParaRPr>
          </a:p>
          <a:p>
            <a:pPr algn="ctr"/>
            <a:endParaRPr lang="ar-SA" sz="2800" b="1" dirty="0">
              <a:cs typeface="Akhbar MT" pitchFamily="2" charset="-78"/>
            </a:endParaRPr>
          </a:p>
          <a:p>
            <a:pPr algn="ctr"/>
            <a:r>
              <a:rPr lang="ar-SA" sz="2800" b="1" dirty="0" smtClean="0">
                <a:cs typeface="Akhbar MT" pitchFamily="2" charset="-78"/>
              </a:rPr>
              <a:t>توضع الفواكه والسكر في طبق</a:t>
            </a:r>
            <a:endParaRPr lang="ar-SA" sz="2800" b="1" dirty="0">
              <a:cs typeface="Akhbar MT" pitchFamily="2" charset="-78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10155696" y="5504895"/>
            <a:ext cx="906004" cy="756205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/>
              <a:t>1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7162799" y="5504895"/>
            <a:ext cx="924465" cy="756205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2</a:t>
            </a:r>
            <a:endParaRPr lang="ar-SA" sz="6600" b="1" dirty="0"/>
          </a:p>
        </p:txBody>
      </p:sp>
      <p:sp>
        <p:nvSpPr>
          <p:cNvPr id="25" name="مستطيل 24"/>
          <p:cNvSpPr/>
          <p:nvPr/>
        </p:nvSpPr>
        <p:spPr>
          <a:xfrm>
            <a:off x="4112752" y="5504895"/>
            <a:ext cx="927100" cy="75620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 smtClean="0"/>
              <a:t>3</a:t>
            </a:r>
            <a:endParaRPr lang="ar-SA" sz="6000" b="1" dirty="0"/>
          </a:p>
        </p:txBody>
      </p:sp>
      <p:sp>
        <p:nvSpPr>
          <p:cNvPr id="26" name="مستطيل 25"/>
          <p:cNvSpPr/>
          <p:nvPr/>
        </p:nvSpPr>
        <p:spPr>
          <a:xfrm>
            <a:off x="1243239" y="5504895"/>
            <a:ext cx="977444" cy="75620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b="1" dirty="0" smtClean="0"/>
              <a:t>4</a:t>
            </a:r>
            <a:endParaRPr lang="ar-SA" sz="5400" b="1" dirty="0"/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0350" y="1193800"/>
            <a:ext cx="845312" cy="936633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612" y="1143000"/>
            <a:ext cx="1166574" cy="1460500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136" y="2333078"/>
            <a:ext cx="925164" cy="1352550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990" y="2765433"/>
            <a:ext cx="498110" cy="623417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4843" y="2848202"/>
            <a:ext cx="493819" cy="621846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3639" y="3487729"/>
            <a:ext cx="493819" cy="621846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6906" y="3566431"/>
            <a:ext cx="493819" cy="621846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987" y="3222851"/>
            <a:ext cx="1827052" cy="1136198"/>
          </a:xfrm>
          <a:prstGeom prst="rect">
            <a:avLst/>
          </a:prstGeom>
        </p:spPr>
      </p:pic>
      <p:pic>
        <p:nvPicPr>
          <p:cNvPr id="21" name="صورة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679" y="1414183"/>
            <a:ext cx="1171170" cy="981067"/>
          </a:xfrm>
          <a:prstGeom prst="rect">
            <a:avLst/>
          </a:prstGeom>
        </p:spPr>
      </p:pic>
      <p:pic>
        <p:nvPicPr>
          <p:cNvPr id="22" name="صورة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7980" y="1439671"/>
            <a:ext cx="1170533" cy="981541"/>
          </a:xfrm>
          <a:prstGeom prst="rect">
            <a:avLst/>
          </a:prstGeom>
        </p:spPr>
      </p:pic>
      <p:pic>
        <p:nvPicPr>
          <p:cNvPr id="30" name="صورة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68" y="1854201"/>
            <a:ext cx="2303557" cy="2334076"/>
          </a:xfrm>
          <a:prstGeom prst="rect">
            <a:avLst/>
          </a:prstGeom>
        </p:spPr>
      </p:pic>
      <p:pic>
        <p:nvPicPr>
          <p:cNvPr id="33" name="صورة 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8369" y="1486393"/>
            <a:ext cx="847417" cy="932769"/>
          </a:xfrm>
          <a:prstGeom prst="rect">
            <a:avLst/>
          </a:prstGeom>
        </p:spPr>
      </p:pic>
      <p:pic>
        <p:nvPicPr>
          <p:cNvPr id="35" name="صورة 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79905" y="1201906"/>
            <a:ext cx="1164437" cy="1457070"/>
          </a:xfrm>
          <a:prstGeom prst="rect">
            <a:avLst/>
          </a:prstGeom>
        </p:spPr>
      </p:pic>
      <p:pic>
        <p:nvPicPr>
          <p:cNvPr id="36" name="صورة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9015" y="2603500"/>
            <a:ext cx="493819" cy="621846"/>
          </a:xfrm>
          <a:prstGeom prst="rect">
            <a:avLst/>
          </a:prstGeom>
        </p:spPr>
      </p:pic>
      <p:pic>
        <p:nvPicPr>
          <p:cNvPr id="37" name="صورة 3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921" y="3310192"/>
            <a:ext cx="1340842" cy="134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3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1600" y="101600"/>
            <a:ext cx="11950700" cy="66421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363536" y="279400"/>
            <a:ext cx="11480800" cy="558800"/>
          </a:xfrm>
          <a:prstGeom prst="rect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/>
              <a:t>كيــــــفيــــة إعــــــــداد شطيـــــــرة </a:t>
            </a:r>
            <a:endParaRPr lang="ar-SA" sz="4000" b="1" dirty="0"/>
          </a:p>
        </p:txBody>
      </p:sp>
      <p:sp>
        <p:nvSpPr>
          <p:cNvPr id="6" name="مستطيل 5"/>
          <p:cNvSpPr/>
          <p:nvPr/>
        </p:nvSpPr>
        <p:spPr>
          <a:xfrm>
            <a:off x="9190036" y="1016000"/>
            <a:ext cx="2654300" cy="428625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sz="6000" dirty="0" smtClean="0">
                <a:cs typeface="Akhbar MT" pitchFamily="2" charset="-78"/>
              </a:rPr>
              <a:t>خبز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6261099" y="1016000"/>
            <a:ext cx="2673350" cy="428625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sz="2800" b="1" dirty="0" smtClean="0">
              <a:cs typeface="Akhbar MT" pitchFamily="2" charset="-78"/>
            </a:endParaRPr>
          </a:p>
          <a:p>
            <a:pPr algn="ctr"/>
            <a:r>
              <a:rPr lang="ar-SA" sz="4400" b="1" dirty="0" smtClean="0">
                <a:cs typeface="Akhbar MT" pitchFamily="2" charset="-78"/>
              </a:rPr>
              <a:t>تونة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3332162" y="1016000"/>
            <a:ext cx="2673350" cy="428625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b="1" dirty="0">
              <a:cs typeface="Akhbar MT" pitchFamily="2" charset="-78"/>
            </a:endParaRPr>
          </a:p>
          <a:p>
            <a:pPr algn="ctr"/>
            <a:endParaRPr lang="ar-SA" sz="2800" b="1" dirty="0" smtClean="0">
              <a:cs typeface="Akhbar MT" pitchFamily="2" charset="-78"/>
            </a:endParaRPr>
          </a:p>
          <a:p>
            <a:pPr algn="ctr"/>
            <a:r>
              <a:rPr lang="ar-SA" sz="4000" b="1" dirty="0" smtClean="0">
                <a:cs typeface="Akhbar MT" pitchFamily="2" charset="-78"/>
              </a:rPr>
              <a:t>تقطع الخضار</a:t>
            </a:r>
            <a:endParaRPr lang="ar-SA" sz="4000" b="1" dirty="0">
              <a:cs typeface="Akhbar MT" pitchFamily="2" charset="-78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63536" y="1016000"/>
            <a:ext cx="2736850" cy="428625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sz="2800" b="1" dirty="0" smtClean="0">
              <a:cs typeface="Akhbar MT" pitchFamily="2" charset="-78"/>
            </a:endParaRPr>
          </a:p>
          <a:p>
            <a:pPr algn="ctr"/>
            <a:endParaRPr lang="ar-SA" sz="2800" b="1" dirty="0" smtClean="0">
              <a:cs typeface="Akhbar MT" pitchFamily="2" charset="-78"/>
            </a:endParaRPr>
          </a:p>
          <a:p>
            <a:pPr algn="ctr"/>
            <a:r>
              <a:rPr lang="ar-SA" sz="3200" b="1" dirty="0" smtClean="0">
                <a:cs typeface="Akhbar MT" pitchFamily="2" charset="-78"/>
              </a:rPr>
              <a:t>ترص المحتويات في</a:t>
            </a:r>
          </a:p>
          <a:p>
            <a:pPr algn="ctr"/>
            <a:r>
              <a:rPr lang="ar-SA" sz="3200" b="1" dirty="0" smtClean="0">
                <a:cs typeface="Akhbar MT" pitchFamily="2" charset="-78"/>
              </a:rPr>
              <a:t> الخبز</a:t>
            </a:r>
            <a:endParaRPr lang="ar-SA" sz="3200" b="1" dirty="0">
              <a:cs typeface="Akhbar MT" pitchFamily="2" charset="-78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10155696" y="5504895"/>
            <a:ext cx="906004" cy="756205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/>
              <a:t>1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7162799" y="5504895"/>
            <a:ext cx="924465" cy="756205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/>
              <a:t>2</a:t>
            </a:r>
            <a:endParaRPr lang="ar-SA" sz="6600" b="1" dirty="0"/>
          </a:p>
        </p:txBody>
      </p:sp>
      <p:sp>
        <p:nvSpPr>
          <p:cNvPr id="25" name="مستطيل 24"/>
          <p:cNvSpPr/>
          <p:nvPr/>
        </p:nvSpPr>
        <p:spPr>
          <a:xfrm>
            <a:off x="4112752" y="5504895"/>
            <a:ext cx="927100" cy="75620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 smtClean="0"/>
              <a:t>3</a:t>
            </a:r>
            <a:endParaRPr lang="ar-SA" sz="6000" b="1" dirty="0"/>
          </a:p>
        </p:txBody>
      </p:sp>
      <p:sp>
        <p:nvSpPr>
          <p:cNvPr id="26" name="مستطيل 25"/>
          <p:cNvSpPr/>
          <p:nvPr/>
        </p:nvSpPr>
        <p:spPr>
          <a:xfrm>
            <a:off x="1243239" y="5504895"/>
            <a:ext cx="977444" cy="75620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b="1" dirty="0" smtClean="0"/>
              <a:t>4</a:t>
            </a:r>
            <a:endParaRPr lang="ar-SA" sz="5400" b="1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243" y="2320925"/>
            <a:ext cx="2401886" cy="16764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141" y="1270277"/>
            <a:ext cx="1032866" cy="94932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026" y="2390019"/>
            <a:ext cx="1543548" cy="1607106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5"/>
          <a:stretch/>
        </p:blipFill>
        <p:spPr>
          <a:xfrm>
            <a:off x="779154" y="2781300"/>
            <a:ext cx="2130933" cy="1270000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722326" flipV="1">
            <a:off x="650981" y="1664220"/>
            <a:ext cx="1869809" cy="1272048"/>
          </a:xfrm>
          <a:prstGeom prst="rect">
            <a:avLst/>
          </a:prstGeom>
        </p:spPr>
      </p:pic>
      <p:pic>
        <p:nvPicPr>
          <p:cNvPr id="27" name="صورة 2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91"/>
          <a:stretch/>
        </p:blipFill>
        <p:spPr>
          <a:xfrm>
            <a:off x="6624196" y="2460824"/>
            <a:ext cx="2001670" cy="133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2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552450" y="279400"/>
            <a:ext cx="11049000" cy="558800"/>
          </a:xfrm>
          <a:prstGeom prst="rect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/>
              <a:t>المجموعــــــــــــــــات الغذائيـــــــــــــــة </a:t>
            </a:r>
            <a:endParaRPr lang="ar-SA" sz="4000" b="1" dirty="0"/>
          </a:p>
        </p:txBody>
      </p:sp>
      <p:sp>
        <p:nvSpPr>
          <p:cNvPr id="6" name="مستطيل 5"/>
          <p:cNvSpPr/>
          <p:nvPr/>
        </p:nvSpPr>
        <p:spPr>
          <a:xfrm>
            <a:off x="9190036" y="1797050"/>
            <a:ext cx="2654300" cy="3505200"/>
          </a:xfrm>
          <a:prstGeom prst="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sz="2400" b="1" dirty="0" smtClean="0">
                <a:cs typeface="Akhbar MT" pitchFamily="2" charset="-78"/>
              </a:rPr>
              <a:t>مجموعة الفواكه والخضار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6261099" y="1797050"/>
            <a:ext cx="26733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sz="2400" b="1" dirty="0" smtClean="0">
                <a:cs typeface="Akhbar MT" pitchFamily="2" charset="-78"/>
              </a:rPr>
              <a:t>مجموعة الحبوب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332162" y="1797050"/>
            <a:ext cx="26733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b="1" dirty="0">
              <a:cs typeface="Akhbar MT" pitchFamily="2" charset="-78"/>
            </a:endParaRPr>
          </a:p>
          <a:p>
            <a:pPr algn="ctr"/>
            <a:r>
              <a:rPr lang="ar-SA" sz="2400" b="1" dirty="0" smtClean="0">
                <a:cs typeface="Akhbar MT" pitchFamily="2" charset="-78"/>
              </a:rPr>
              <a:t>مجموعة الألبان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63536" y="1797050"/>
            <a:ext cx="27368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b="1" dirty="0">
              <a:cs typeface="Akhbar MT" pitchFamily="2" charset="-78"/>
            </a:endParaRPr>
          </a:p>
          <a:p>
            <a:pPr algn="ctr"/>
            <a:r>
              <a:rPr lang="ar-SA" sz="2400" b="1" dirty="0" smtClean="0">
                <a:cs typeface="Akhbar MT" pitchFamily="2" charset="-78"/>
              </a:rPr>
              <a:t>مجموعة اللحوم</a:t>
            </a:r>
            <a:endParaRPr lang="ar-SA" sz="2400" b="1" dirty="0">
              <a:cs typeface="Akhbar MT" pitchFamily="2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858" y="1930400"/>
            <a:ext cx="2512656" cy="25654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399" y="1930400"/>
            <a:ext cx="2428875" cy="256540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930400"/>
            <a:ext cx="2455998" cy="2654300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93" y="2070100"/>
            <a:ext cx="2547936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0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39725" y="279400"/>
            <a:ext cx="11504611" cy="558800"/>
          </a:xfrm>
          <a:prstGeom prst="rect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/>
              <a:t>طريقـــــــــــــــــة إعداد مـــــــــربى المشمــــــــــــش </a:t>
            </a:r>
            <a:endParaRPr lang="ar-SA" sz="4000" b="1" dirty="0"/>
          </a:p>
        </p:txBody>
      </p:sp>
      <p:sp>
        <p:nvSpPr>
          <p:cNvPr id="6" name="مستطيل 5"/>
          <p:cNvSpPr/>
          <p:nvPr/>
        </p:nvSpPr>
        <p:spPr>
          <a:xfrm>
            <a:off x="9190036" y="3079750"/>
            <a:ext cx="265430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dirty="0"/>
              <a:t>1</a:t>
            </a:r>
            <a:r>
              <a:rPr lang="ar-SA" sz="2400" b="1" dirty="0" smtClean="0">
                <a:cs typeface="Akhbar MT" pitchFamily="2" charset="-78"/>
              </a:rPr>
              <a:t>- يقطع المشمش وتوضع عليه حبات القرنفل ويرفع على نار هادئة 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6261099" y="3079750"/>
            <a:ext cx="26733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sz="2400" b="1" dirty="0" smtClean="0">
                <a:cs typeface="Akhbar MT" pitchFamily="2" charset="-78"/>
              </a:rPr>
              <a:t>2- يوضع السكر على المشمش المهروس ويحرك من حين لا اخر لمدة ربع ساعة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332162" y="3079750"/>
            <a:ext cx="26733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b="1" dirty="0">
                <a:cs typeface="Akhbar MT" pitchFamily="2" charset="-78"/>
              </a:rPr>
              <a:t>3</a:t>
            </a:r>
            <a:r>
              <a:rPr lang="ar-SA" sz="2400" b="1" dirty="0" smtClean="0">
                <a:cs typeface="Akhbar MT" pitchFamily="2" charset="-78"/>
              </a:rPr>
              <a:t>-يضاف عصير البرتقال المحلى ويحرك لمدة ربع ساعة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39725" y="3079750"/>
            <a:ext cx="2736850" cy="3505200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dirty="0" smtClean="0"/>
          </a:p>
          <a:p>
            <a:pPr algn="ctr"/>
            <a:r>
              <a:rPr lang="ar-SA" b="1" dirty="0">
                <a:cs typeface="Akhbar MT" pitchFamily="2" charset="-78"/>
              </a:rPr>
              <a:t>4</a:t>
            </a:r>
            <a:r>
              <a:rPr lang="ar-SA" sz="2400" b="1" dirty="0" smtClean="0">
                <a:cs typeface="Akhbar MT" pitchFamily="2" charset="-78"/>
              </a:rPr>
              <a:t>- يوضع في صحن ويقدم مع الخبز</a:t>
            </a:r>
            <a:endParaRPr lang="ar-SA" sz="2400" b="1" dirty="0">
              <a:cs typeface="Akhbar MT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339725" y="1044574"/>
            <a:ext cx="11504611" cy="177764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dirty="0">
                <a:solidFill>
                  <a:schemeClr val="tx1"/>
                </a:solidFill>
              </a:rPr>
              <a:t>ا</a:t>
            </a:r>
            <a:r>
              <a:rPr lang="ar-SA" dirty="0" smtClean="0">
                <a:solidFill>
                  <a:schemeClr val="tx1"/>
                </a:solidFill>
              </a:rPr>
              <a:t>لمقادير :</a:t>
            </a:r>
          </a:p>
          <a:p>
            <a:r>
              <a:rPr lang="ar-SA" dirty="0" smtClean="0">
                <a:solidFill>
                  <a:schemeClr val="tx1"/>
                </a:solidFill>
              </a:rPr>
              <a:t>1- نصف كيلو مشمش                    2- نصف كيلو سكر                  3- ربع كوب عصير برتقال                      4- 2 حبة قرنفل ( مسمار )</a:t>
            </a:r>
          </a:p>
          <a:p>
            <a:endParaRPr lang="ar-SA" dirty="0">
              <a:solidFill>
                <a:schemeClr val="tx1"/>
              </a:solidFill>
            </a:endParaRPr>
          </a:p>
          <a:p>
            <a:endParaRPr lang="ar-SA" dirty="0" smtClean="0">
              <a:solidFill>
                <a:schemeClr val="tx1"/>
              </a:solidFill>
            </a:endParaRPr>
          </a:p>
          <a:p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186" y="1851378"/>
            <a:ext cx="938089" cy="666043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24" r="49169" b="6462"/>
          <a:stretch/>
        </p:blipFill>
        <p:spPr>
          <a:xfrm>
            <a:off x="10545237" y="3335514"/>
            <a:ext cx="910038" cy="587022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8803" y="3318228"/>
            <a:ext cx="908383" cy="585267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724" y="4275868"/>
            <a:ext cx="1806222" cy="958834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4470" y="4275868"/>
            <a:ext cx="1804572" cy="963251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4873" y="4350724"/>
            <a:ext cx="1804572" cy="963251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68311" y="3426538"/>
            <a:ext cx="799553" cy="953913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67" y="2055540"/>
            <a:ext cx="1515136" cy="596964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365138" y="3996580"/>
            <a:ext cx="519393" cy="205244"/>
          </a:xfrm>
          <a:prstGeom prst="rect">
            <a:avLst/>
          </a:prstGeom>
        </p:spPr>
      </p:pic>
      <p:pic>
        <p:nvPicPr>
          <p:cNvPr id="21" name="صورة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07468" y="1861036"/>
            <a:ext cx="660396" cy="791468"/>
          </a:xfrm>
          <a:prstGeom prst="rect">
            <a:avLst/>
          </a:prstGeom>
        </p:spPr>
      </p:pic>
      <p:pic>
        <p:nvPicPr>
          <p:cNvPr id="22" name="صورة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756" y="1861036"/>
            <a:ext cx="934033" cy="805980"/>
          </a:xfrm>
          <a:prstGeom prst="rect">
            <a:avLst/>
          </a:prstGeom>
        </p:spPr>
      </p:pic>
      <p:pic>
        <p:nvPicPr>
          <p:cNvPr id="23" name="صورة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63089" y="3409252"/>
            <a:ext cx="932769" cy="810838"/>
          </a:xfrm>
          <a:prstGeom prst="rect">
            <a:avLst/>
          </a:prstGeom>
        </p:spPr>
      </p:pic>
      <p:pic>
        <p:nvPicPr>
          <p:cNvPr id="24" name="صورة 2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9"/>
          <a:stretch/>
        </p:blipFill>
        <p:spPr>
          <a:xfrm>
            <a:off x="6559932" y="3366204"/>
            <a:ext cx="726088" cy="652135"/>
          </a:xfrm>
          <a:prstGeom prst="rect">
            <a:avLst/>
          </a:prstGeom>
        </p:spPr>
      </p:pic>
      <p:pic>
        <p:nvPicPr>
          <p:cNvPr id="25" name="صورة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42638" y="3464248"/>
            <a:ext cx="725487" cy="652329"/>
          </a:xfrm>
          <a:prstGeom prst="rect">
            <a:avLst/>
          </a:prstGeom>
        </p:spPr>
      </p:pic>
      <p:pic>
        <p:nvPicPr>
          <p:cNvPr id="26" name="صورة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57" y="3382948"/>
            <a:ext cx="1877057" cy="863446"/>
          </a:xfrm>
          <a:prstGeom prst="rect">
            <a:avLst/>
          </a:prstGeom>
        </p:spPr>
      </p:pic>
      <p:pic>
        <p:nvPicPr>
          <p:cNvPr id="27" name="صورة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12" y="4503923"/>
            <a:ext cx="1273783" cy="92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5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1293</TotalTime>
  <Words>320</Words>
  <Application>Microsoft Office PowerPoint</Application>
  <PresentationFormat>ملء الشاشة</PresentationFormat>
  <Paragraphs>445</Paragraphs>
  <Slides>11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7" baseType="lpstr">
      <vt:lpstr>Akhbar MT</vt:lpstr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28</cp:revision>
  <dcterms:created xsi:type="dcterms:W3CDTF">2017-03-22T16:11:09Z</dcterms:created>
  <dcterms:modified xsi:type="dcterms:W3CDTF">2017-04-03T16:36:01Z</dcterms:modified>
</cp:coreProperties>
</file>