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95" r:id="rId5"/>
    <p:sldId id="293" r:id="rId6"/>
    <p:sldId id="294" r:id="rId7"/>
    <p:sldId id="261" r:id="rId8"/>
    <p:sldId id="296" r:id="rId9"/>
    <p:sldId id="263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81" r:id="rId18"/>
    <p:sldId id="282" r:id="rId19"/>
    <p:sldId id="297" r:id="rId20"/>
    <p:sldId id="283" r:id="rId21"/>
    <p:sldId id="284" r:id="rId22"/>
    <p:sldId id="279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3" d="100"/>
          <a:sy n="73" d="100"/>
        </p:scale>
        <p:origin x="-595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معيار القيمة الحالية الصافية للمشروع </a:t>
            </a:r>
            <a:r>
              <a:rPr lang="en-US" dirty="0" smtClean="0"/>
              <a:t>NPV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المفاضلة بين المشاريع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 smtClean="0"/>
              <a:t>ان المقارنة بين المشاريع او البدائل المختلفة  يمكن ان يتم بالاستناد الى</a:t>
            </a:r>
          </a:p>
          <a:p>
            <a:r>
              <a:rPr lang="en-US" b="1" dirty="0" smtClean="0"/>
              <a:t>1</a:t>
            </a:r>
            <a:r>
              <a:rPr lang="ar-SA" b="1" dirty="0" smtClean="0"/>
              <a:t>- القيمة الحالية الصافية للمشروع</a:t>
            </a:r>
          </a:p>
          <a:p>
            <a:r>
              <a:rPr lang="ar-SA" b="1" dirty="0" smtClean="0"/>
              <a:t> </a:t>
            </a:r>
            <a:r>
              <a:rPr lang="en-US" b="1" dirty="0" smtClean="0"/>
              <a:t>2</a:t>
            </a:r>
            <a:r>
              <a:rPr lang="ar-SA" b="1" dirty="0" smtClean="0"/>
              <a:t>- مؤشر القيمة الحالية  او مؤشر الربحية </a:t>
            </a:r>
            <a:r>
              <a:rPr lang="ar-SA" b="1" dirty="0"/>
              <a:t>.</a:t>
            </a:r>
            <a:endParaRPr lang="ar-SA" b="1" dirty="0" smtClean="0"/>
          </a:p>
          <a:p>
            <a:r>
              <a:rPr lang="ar-SA" b="1" dirty="0" smtClean="0"/>
              <a:t>مؤشر القيمة الحالية : عب</a:t>
            </a:r>
            <a:r>
              <a:rPr lang="ar-SA" b="1" dirty="0"/>
              <a:t>ا</a:t>
            </a:r>
            <a:r>
              <a:rPr lang="ar-SA" b="1" dirty="0" smtClean="0"/>
              <a:t>رة عن نسبة القيم الحالية للتدفقات النقدية الصافية الجارية السنوية   الى مجموع القيم الحالية للتدفقات النقدية الاستثمارية   </a:t>
            </a:r>
          </a:p>
          <a:p>
            <a:pPr>
              <a:buNone/>
            </a:pPr>
            <a:r>
              <a:rPr lang="ar-SA" dirty="0" smtClean="0"/>
              <a:t>مؤشر القيمة الحالية </a:t>
            </a:r>
            <a:r>
              <a:rPr lang="en-US" dirty="0" smtClean="0"/>
              <a:t>  </a:t>
            </a:r>
            <a:r>
              <a:rPr lang="en-US" b="1" dirty="0" smtClean="0"/>
              <a:t>IPV</a:t>
            </a:r>
            <a:r>
              <a:rPr lang="ar-SA" sz="2000" b="1" dirty="0" smtClean="0"/>
              <a:t>=   القيم الحالية للتدفقات النقدية الصافية الجارية السنوية </a:t>
            </a:r>
          </a:p>
          <a:p>
            <a:r>
              <a:rPr lang="ar-SA" sz="2000" b="1" dirty="0" smtClean="0"/>
              <a:t>                                                  مجموع القيم الحالية للتدفقات النقدية الاستثمارية</a:t>
            </a:r>
            <a:endParaRPr lang="ar-SA" sz="2000" b="1" dirty="0"/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1000100" y="5517232"/>
            <a:ext cx="28518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err="1" smtClean="0"/>
              <a:t>اذا</a:t>
            </a:r>
            <a:r>
              <a:rPr lang="ar-SA" b="1" dirty="0" smtClean="0"/>
              <a:t> كان مؤشر القيم الحالية اكبر من الواحد يكون المشروع مربحا </a:t>
            </a:r>
            <a:r>
              <a:rPr lang="en-US" b="1" dirty="0" smtClean="0"/>
              <a:t>1</a:t>
            </a:r>
            <a:r>
              <a:rPr lang="ar-SA" b="1" dirty="0" smtClean="0"/>
              <a:t>˃ </a:t>
            </a:r>
            <a:r>
              <a:rPr lang="en-US" b="1" dirty="0" smtClean="0"/>
              <a:t> IPV</a:t>
            </a:r>
            <a:endParaRPr lang="ar-SA" b="1" dirty="0" smtClean="0"/>
          </a:p>
          <a:p>
            <a:r>
              <a:rPr lang="ar-SA" b="1" dirty="0" err="1" smtClean="0"/>
              <a:t>اذا</a:t>
            </a:r>
            <a:r>
              <a:rPr lang="ar-SA" b="1" dirty="0" smtClean="0"/>
              <a:t> كان مؤشر القيم الحالية اقل من الواحد يكون المشروع خاسرا </a:t>
            </a:r>
            <a:r>
              <a:rPr lang="en-US" b="1" dirty="0" smtClean="0"/>
              <a:t>1 </a:t>
            </a:r>
            <a:r>
              <a:rPr lang="ar-SA" b="1" dirty="0" smtClean="0"/>
              <a:t> ˂ </a:t>
            </a:r>
            <a:r>
              <a:rPr lang="en-US" b="1" dirty="0" smtClean="0"/>
              <a:t>IPV</a:t>
            </a:r>
            <a:endParaRPr lang="ar-SA" b="1" dirty="0" smtClean="0"/>
          </a:p>
          <a:p>
            <a:r>
              <a:rPr lang="ar-SA" b="1" dirty="0" smtClean="0"/>
              <a:t>عندما تكون القيم الحالية للتدفقات النقدية الجارية  = القيم الحالية للتدفقات النقدية الاستثمارية فان المشروع </a:t>
            </a:r>
            <a:r>
              <a:rPr lang="ar-SA" b="1" dirty="0" err="1" smtClean="0"/>
              <a:t>لايحقق</a:t>
            </a:r>
            <a:r>
              <a:rPr lang="ar-SA" b="1" dirty="0" smtClean="0"/>
              <a:t> ربح ولا خسارة 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ملاحظة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err="1" smtClean="0"/>
              <a:t>ان</a:t>
            </a:r>
            <a:r>
              <a:rPr lang="ar-SA" dirty="0" smtClean="0"/>
              <a:t> مؤشر القيمة الحالية  يفضل على معيار القيمة الحالية الصافية للمشروع بالرقم </a:t>
            </a:r>
            <a:r>
              <a:rPr lang="ar-SA" dirty="0" err="1" smtClean="0"/>
              <a:t>ان</a:t>
            </a:r>
            <a:r>
              <a:rPr lang="ar-SA" dirty="0" smtClean="0"/>
              <a:t> معيار القيمة الحالية الصافية للمشروع  يتصف بالدقة باعتباره احد المشاريع الدولية </a:t>
            </a:r>
            <a:r>
              <a:rPr lang="ar-SA" dirty="0" err="1" smtClean="0"/>
              <a:t>التى</a:t>
            </a:r>
            <a:r>
              <a:rPr lang="ar-SA" dirty="0" smtClean="0"/>
              <a:t> تستخدم </a:t>
            </a:r>
            <a:r>
              <a:rPr lang="ar-SA" dirty="0" err="1" smtClean="0"/>
              <a:t>فى</a:t>
            </a:r>
            <a:r>
              <a:rPr lang="ar-SA" dirty="0" smtClean="0"/>
              <a:t> تقييم المشاريع </a:t>
            </a:r>
            <a:r>
              <a:rPr lang="ar-SA" dirty="0" err="1" smtClean="0"/>
              <a:t>الا</a:t>
            </a:r>
            <a:r>
              <a:rPr lang="ar-SA" dirty="0" smtClean="0"/>
              <a:t> </a:t>
            </a:r>
            <a:r>
              <a:rPr lang="ar-SA" dirty="0" err="1" smtClean="0"/>
              <a:t>ان</a:t>
            </a:r>
            <a:r>
              <a:rPr lang="ar-SA" dirty="0" smtClean="0"/>
              <a:t>  عيبه فهو يركز على العوائد المحققة فقط دون النظر لحجم </a:t>
            </a:r>
            <a:r>
              <a:rPr lang="ar-SA" dirty="0" err="1" smtClean="0"/>
              <a:t>راس</a:t>
            </a:r>
            <a:r>
              <a:rPr lang="ar-SA" dirty="0" smtClean="0"/>
              <a:t> المال المستثمر</a:t>
            </a:r>
          </a:p>
          <a:p>
            <a:r>
              <a:rPr lang="ar-SA" dirty="0" smtClean="0"/>
              <a:t>مثال </a:t>
            </a:r>
          </a:p>
          <a:p>
            <a:r>
              <a:rPr lang="ar-SA" dirty="0" err="1" smtClean="0"/>
              <a:t>اذا</a:t>
            </a:r>
            <a:r>
              <a:rPr lang="ar-SA" dirty="0" smtClean="0"/>
              <a:t> كان لدينا مشروعين  </a:t>
            </a:r>
            <a:r>
              <a:rPr lang="en-US" dirty="0" smtClean="0"/>
              <a:t> A </a:t>
            </a:r>
            <a:r>
              <a:rPr lang="ar-SA" dirty="0" smtClean="0"/>
              <a:t>و</a:t>
            </a:r>
            <a:r>
              <a:rPr lang="en-US" dirty="0" smtClean="0"/>
              <a:t>B </a:t>
            </a:r>
            <a:r>
              <a:rPr lang="ar-SA" dirty="0" smtClean="0"/>
              <a:t> و توفرت لدينا البيانات التالية 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556885"/>
              </p:ext>
            </p:extLst>
          </p:nvPr>
        </p:nvGraphicFramePr>
        <p:xfrm>
          <a:off x="457200" y="1600200"/>
          <a:ext cx="8229600" cy="165100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3790952"/>
                <a:gridCol w="1695448"/>
                <a:gridCol w="274320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البديل </a:t>
                      </a:r>
                      <a:r>
                        <a:rPr lang="ar-SA" dirty="0" err="1" smtClean="0"/>
                        <a:t>الاول</a:t>
                      </a:r>
                      <a:r>
                        <a:rPr lang="ar-SA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البديل </a:t>
                      </a:r>
                      <a:r>
                        <a:rPr lang="ar-SA" dirty="0" err="1" smtClean="0"/>
                        <a:t>الثانى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القيمة الحالية للتدفقات</a:t>
                      </a:r>
                      <a:r>
                        <a:rPr lang="ar-SA" baseline="0" dirty="0" smtClean="0"/>
                        <a:t> الاستثمارية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القيمة الحالية للتدفقات</a:t>
                      </a:r>
                      <a:r>
                        <a:rPr lang="ar-SA" baseline="0" dirty="0" smtClean="0"/>
                        <a:t> السنوية الجارية الصافية</a:t>
                      </a:r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175000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62000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err="1" smtClean="0"/>
              <a:t>افرص</a:t>
            </a:r>
            <a:r>
              <a:rPr lang="ar-SA" dirty="0" smtClean="0"/>
              <a:t> </a:t>
            </a:r>
            <a:r>
              <a:rPr lang="ar-SA" dirty="0" err="1" smtClean="0"/>
              <a:t>ان</a:t>
            </a:r>
            <a:r>
              <a:rPr lang="ar-SA" dirty="0" smtClean="0"/>
              <a:t> العمر </a:t>
            </a:r>
            <a:r>
              <a:rPr lang="ar-SA" dirty="0" err="1" smtClean="0"/>
              <a:t>الانتاجى</a:t>
            </a:r>
            <a:r>
              <a:rPr lang="ar-SA" dirty="0" smtClean="0"/>
              <a:t> </a:t>
            </a:r>
            <a:r>
              <a:rPr lang="ar-SA" dirty="0" err="1" smtClean="0"/>
              <a:t>متساوى</a:t>
            </a:r>
            <a:r>
              <a:rPr lang="ar-SA" dirty="0" smtClean="0"/>
              <a:t> للبديلين </a:t>
            </a:r>
          </a:p>
          <a:p>
            <a:r>
              <a:rPr lang="ar-SA" dirty="0" smtClean="0"/>
              <a:t>ولا توجد قيمة </a:t>
            </a:r>
            <a:r>
              <a:rPr lang="ar-SA" dirty="0" err="1" smtClean="0"/>
              <a:t>تصفوية</a:t>
            </a:r>
            <a:r>
              <a:rPr lang="ar-SA" dirty="0" smtClean="0"/>
              <a:t> </a:t>
            </a:r>
          </a:p>
          <a:p>
            <a:r>
              <a:rPr lang="ar-SA" dirty="0" err="1" smtClean="0"/>
              <a:t>اى</a:t>
            </a:r>
            <a:r>
              <a:rPr lang="ar-SA" dirty="0" smtClean="0"/>
              <a:t> البديلين </a:t>
            </a:r>
            <a:r>
              <a:rPr lang="ar-SA" dirty="0" err="1" smtClean="0"/>
              <a:t>افضل</a:t>
            </a:r>
            <a:r>
              <a:rPr lang="ar-SA" dirty="0" smtClean="0"/>
              <a:t> وفق </a:t>
            </a:r>
          </a:p>
          <a:p>
            <a:r>
              <a:rPr lang="ar-SA" dirty="0" smtClean="0"/>
              <a:t>1 - معيار القيمة الحالية الصافية للمشروع</a:t>
            </a:r>
          </a:p>
          <a:p>
            <a:r>
              <a:rPr lang="ar-SA" dirty="0" smtClean="0"/>
              <a:t>2 - مؤشر القيمة الحالية  </a:t>
            </a:r>
          </a:p>
          <a:p>
            <a:r>
              <a:rPr lang="ar-SA" dirty="0" err="1" smtClean="0"/>
              <a:t>اولا</a:t>
            </a:r>
            <a:r>
              <a:rPr lang="ar-SA" dirty="0" smtClean="0"/>
              <a:t> وفق معيار القيمة الحالية للمشروع </a:t>
            </a:r>
          </a:p>
          <a:p>
            <a:r>
              <a:rPr lang="ar-SA" dirty="0" smtClean="0"/>
              <a:t>البديل </a:t>
            </a:r>
            <a:r>
              <a:rPr lang="ar-SA" dirty="0" err="1" smtClean="0"/>
              <a:t>الاول</a:t>
            </a:r>
            <a:r>
              <a:rPr lang="ar-SA" dirty="0" smtClean="0"/>
              <a:t>     </a:t>
            </a:r>
            <a:r>
              <a:rPr lang="en-US" dirty="0" smtClean="0"/>
              <a:t>175000-150000= </a:t>
            </a:r>
            <a:r>
              <a:rPr lang="en-US" u="sng" dirty="0" smtClean="0"/>
              <a:t>25000</a:t>
            </a:r>
            <a:r>
              <a:rPr lang="ar-SA" dirty="0" smtClean="0"/>
              <a:t>= </a:t>
            </a:r>
            <a:r>
              <a:rPr lang="en-US" dirty="0" smtClean="0"/>
              <a:t>NPV 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0200"/>
            <a:ext cx="8229600" cy="4525963"/>
          </a:xfrm>
        </p:spPr>
        <p:txBody>
          <a:bodyPr>
            <a:normAutofit lnSpcReduction="10000"/>
          </a:bodyPr>
          <a:lstStyle/>
          <a:p>
            <a:endParaRPr lang="ar-SA" dirty="0" smtClean="0"/>
          </a:p>
          <a:p>
            <a:pPr>
              <a:buNone/>
            </a:pPr>
            <a:r>
              <a:rPr lang="ar-SA" dirty="0" smtClean="0"/>
              <a:t>البديل </a:t>
            </a:r>
            <a:r>
              <a:rPr lang="ar-SA" dirty="0" err="1" smtClean="0"/>
              <a:t>الثانى</a:t>
            </a:r>
            <a:r>
              <a:rPr lang="en-US" dirty="0" smtClean="0"/>
              <a:t> 62000-50000= </a:t>
            </a:r>
            <a:r>
              <a:rPr lang="en-US" u="sng" dirty="0" smtClean="0"/>
              <a:t>12000</a:t>
            </a:r>
            <a:r>
              <a:rPr lang="ar-SA" dirty="0" smtClean="0"/>
              <a:t>= </a:t>
            </a:r>
            <a:r>
              <a:rPr lang="en-US" dirty="0" smtClean="0"/>
              <a:t>NPV 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المشروع </a:t>
            </a:r>
            <a:r>
              <a:rPr lang="ar-SA" dirty="0" err="1" smtClean="0"/>
              <a:t>الاول</a:t>
            </a:r>
            <a:r>
              <a:rPr lang="ar-SA" dirty="0" smtClean="0"/>
              <a:t> </a:t>
            </a:r>
            <a:r>
              <a:rPr lang="en-US" dirty="0" smtClean="0"/>
              <a:t>A </a:t>
            </a:r>
            <a:r>
              <a:rPr lang="ar-SA" dirty="0" smtClean="0"/>
              <a:t> هو </a:t>
            </a:r>
            <a:r>
              <a:rPr lang="ar-SA" dirty="0" err="1" smtClean="0"/>
              <a:t>الافضل</a:t>
            </a:r>
            <a:r>
              <a:rPr lang="ar-SA" dirty="0" smtClean="0"/>
              <a:t> </a:t>
            </a:r>
          </a:p>
          <a:p>
            <a:pPr>
              <a:buNone/>
            </a:pPr>
            <a:r>
              <a:rPr lang="ar-SA" dirty="0" smtClean="0"/>
              <a:t>ثانيا - مؤشر القيمة الحالية (الربحية )</a:t>
            </a:r>
          </a:p>
          <a:p>
            <a:pPr>
              <a:buNone/>
            </a:pPr>
            <a:r>
              <a:rPr lang="ar-SA" dirty="0" smtClean="0"/>
              <a:t>البديل الاول  =</a:t>
            </a:r>
            <a:r>
              <a:rPr lang="en-US" dirty="0" smtClean="0"/>
              <a:t>175000 </a:t>
            </a:r>
            <a:r>
              <a:rPr lang="ar-SA" dirty="0" smtClean="0"/>
              <a:t>       = </a:t>
            </a:r>
            <a:r>
              <a:rPr lang="en-US" dirty="0" smtClean="0"/>
              <a:t>1.1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                </a:t>
            </a:r>
            <a:r>
              <a:rPr lang="en-US" dirty="0" smtClean="0"/>
              <a:t>150000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البديل </a:t>
            </a:r>
            <a:r>
              <a:rPr lang="ar-SA" dirty="0" err="1" smtClean="0"/>
              <a:t>الثانى</a:t>
            </a:r>
            <a:r>
              <a:rPr lang="ar-SA" dirty="0" smtClean="0"/>
              <a:t>  =</a:t>
            </a:r>
            <a:r>
              <a:rPr lang="en-US" dirty="0" smtClean="0"/>
              <a:t>62000 </a:t>
            </a:r>
            <a:r>
              <a:rPr lang="ar-SA" dirty="0" smtClean="0"/>
              <a:t>       = </a:t>
            </a:r>
            <a:r>
              <a:rPr lang="en-US" dirty="0" smtClean="0"/>
              <a:t>1.24</a:t>
            </a:r>
            <a:endParaRPr lang="ar-SA" dirty="0" smtClean="0"/>
          </a:p>
          <a:p>
            <a:pPr>
              <a:buNone/>
            </a:pPr>
            <a:r>
              <a:rPr lang="en-US" dirty="0" smtClean="0"/>
              <a:t>  50000                     </a:t>
            </a:r>
            <a:endParaRPr lang="ar-SA" dirty="0" smtClean="0"/>
          </a:p>
          <a:p>
            <a:pPr>
              <a:buNone/>
            </a:pPr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4929190" y="4286256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>
            <a:off x="4929190" y="5357826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البديل </a:t>
            </a:r>
            <a:r>
              <a:rPr lang="ar-SA" dirty="0" err="1" smtClean="0"/>
              <a:t>الثانى</a:t>
            </a:r>
            <a:r>
              <a:rPr lang="ar-SA" dirty="0" smtClean="0"/>
              <a:t> هو الافضل وفقا  </a:t>
            </a:r>
            <a:r>
              <a:rPr lang="ar-SA" dirty="0" err="1" smtClean="0"/>
              <a:t>لمؤش</a:t>
            </a:r>
            <a:r>
              <a:rPr lang="ar-SA" dirty="0" smtClean="0"/>
              <a:t> القيمة الحالية </a:t>
            </a:r>
          </a:p>
          <a:p>
            <a:r>
              <a:rPr lang="ar-SA" dirty="0" smtClean="0"/>
              <a:t>نلاحظ </a:t>
            </a:r>
            <a:r>
              <a:rPr lang="ar-SA" dirty="0" err="1" smtClean="0"/>
              <a:t>ان</a:t>
            </a:r>
            <a:r>
              <a:rPr lang="ar-SA" dirty="0" smtClean="0"/>
              <a:t> البديل </a:t>
            </a:r>
            <a:r>
              <a:rPr lang="ar-SA" dirty="0" err="1" smtClean="0"/>
              <a:t>الاول</a:t>
            </a:r>
            <a:r>
              <a:rPr lang="ar-SA" dirty="0" smtClean="0"/>
              <a:t> هو </a:t>
            </a:r>
            <a:r>
              <a:rPr lang="ar-SA" dirty="0" err="1" smtClean="0"/>
              <a:t>الافضل</a:t>
            </a:r>
            <a:r>
              <a:rPr lang="ar-SA" dirty="0" smtClean="0"/>
              <a:t>  وفقا لمعيار القيمة الحالية الصافية للمشروع ولكن هذا غير دقيق </a:t>
            </a:r>
            <a:r>
              <a:rPr lang="ar-SA" dirty="0" err="1" smtClean="0"/>
              <a:t>لانه</a:t>
            </a:r>
            <a:r>
              <a:rPr lang="ar-SA" dirty="0" smtClean="0"/>
              <a:t> يركز على العوائد المحققة دون النظر لحجم </a:t>
            </a:r>
            <a:r>
              <a:rPr lang="ar-SA" dirty="0" err="1" smtClean="0"/>
              <a:t>راس</a:t>
            </a:r>
            <a:r>
              <a:rPr lang="ar-SA" dirty="0" smtClean="0"/>
              <a:t> المال </a:t>
            </a:r>
            <a:r>
              <a:rPr lang="ar-SA" dirty="0" err="1" smtClean="0"/>
              <a:t>المسثمر</a:t>
            </a:r>
            <a:r>
              <a:rPr lang="ar-SA" dirty="0" smtClean="0"/>
              <a:t> </a:t>
            </a:r>
            <a:r>
              <a:rPr lang="ar-SA" dirty="0" err="1" smtClean="0"/>
              <a:t>وهذ</a:t>
            </a:r>
            <a:r>
              <a:rPr lang="ar-SA" dirty="0" smtClean="0"/>
              <a:t> ما يوضحه مؤشر القيمة الحالية وهو </a:t>
            </a:r>
            <a:r>
              <a:rPr lang="ar-SA" dirty="0" err="1" smtClean="0"/>
              <a:t>الافضل</a:t>
            </a:r>
            <a:r>
              <a:rPr lang="ar-SA" dirty="0" smtClean="0"/>
              <a:t> و </a:t>
            </a:r>
            <a:r>
              <a:rPr lang="ar-SA" dirty="0" err="1" smtClean="0"/>
              <a:t>الادقة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اذا توفرت لديك البيانات التالية عن مشروع ما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اذا كان العمر </a:t>
            </a:r>
            <a:r>
              <a:rPr lang="ar-SA" dirty="0" err="1" smtClean="0"/>
              <a:t>الانتاجى</a:t>
            </a:r>
            <a:r>
              <a:rPr lang="ar-SA" dirty="0" smtClean="0"/>
              <a:t> 4 سنوات وكان سعر الخصم 8%</a:t>
            </a:r>
          </a:p>
          <a:p>
            <a:r>
              <a:rPr lang="ar-SA" dirty="0" smtClean="0"/>
              <a:t>وكان التدفقات السنوية الجارية  </a:t>
            </a:r>
            <a:r>
              <a:rPr lang="ar-SA" dirty="0" err="1" smtClean="0"/>
              <a:t>كالاتى</a:t>
            </a:r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 </a:t>
            </a:r>
          </a:p>
          <a:p>
            <a:endParaRPr lang="ar-SA" dirty="0" smtClean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  <a:p>
            <a:endParaRPr lang="ar-SA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1714480" y="2357430"/>
          <a:ext cx="6096000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البديل </a:t>
                      </a:r>
                      <a:r>
                        <a:rPr lang="ar-SA" dirty="0" err="1" smtClean="0"/>
                        <a:t>الاول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البديل </a:t>
                      </a:r>
                      <a:r>
                        <a:rPr lang="ar-SA" dirty="0" err="1" smtClean="0"/>
                        <a:t>الثانى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الاسثمار</a:t>
                      </a:r>
                      <a:r>
                        <a:rPr lang="ar-SA" dirty="0" smtClean="0"/>
                        <a:t> </a:t>
                      </a:r>
                      <a:r>
                        <a:rPr lang="ar-SA" dirty="0" err="1" smtClean="0"/>
                        <a:t>المبدئى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24000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القيمة التصفية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5000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85723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343508"/>
              </p:ext>
            </p:extLst>
          </p:nvPr>
        </p:nvGraphicFramePr>
        <p:xfrm>
          <a:off x="3357275" y="1928801"/>
          <a:ext cx="3857931" cy="2832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21197"/>
                <a:gridCol w="972035"/>
                <a:gridCol w="1064699"/>
              </a:tblGrid>
              <a:tr h="97430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715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الخارجة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الداخلة</a:t>
                      </a:r>
                      <a:endParaRPr lang="ar-SA" dirty="0"/>
                    </a:p>
                  </a:txBody>
                  <a:tcPr/>
                </a:tc>
              </a:tr>
              <a:tr h="371540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فى</a:t>
                      </a:r>
                      <a:r>
                        <a:rPr lang="ar-SA" dirty="0" smtClean="0"/>
                        <a:t> السنة </a:t>
                      </a:r>
                      <a:r>
                        <a:rPr lang="ar-SA" dirty="0" err="1" smtClean="0"/>
                        <a:t>الاولى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15000</a:t>
                      </a:r>
                      <a:endParaRPr lang="ar-SA" dirty="0"/>
                    </a:p>
                  </a:txBody>
                  <a:tcPr/>
                </a:tc>
              </a:tr>
              <a:tr h="371540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فى</a:t>
                      </a:r>
                      <a:r>
                        <a:rPr lang="ar-SA" dirty="0" smtClean="0"/>
                        <a:t> السنة الثانية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7000</a:t>
                      </a:r>
                      <a:r>
                        <a:rPr lang="ar-SA" dirty="0" smtClean="0"/>
                        <a:t>                             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14000</a:t>
                      </a:r>
                      <a:endParaRPr lang="ar-SA" dirty="0"/>
                    </a:p>
                  </a:txBody>
                  <a:tcPr/>
                </a:tc>
              </a:tr>
              <a:tr h="371540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فى</a:t>
                      </a:r>
                      <a:r>
                        <a:rPr lang="ar-SA" dirty="0" smtClean="0"/>
                        <a:t> السنة الثالثة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14000</a:t>
                      </a:r>
                      <a:endParaRPr lang="ar-SA" dirty="0"/>
                    </a:p>
                  </a:txBody>
                  <a:tcPr/>
                </a:tc>
              </a:tr>
              <a:tr h="371540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فى</a:t>
                      </a:r>
                      <a:r>
                        <a:rPr lang="ar-SA" dirty="0" smtClean="0"/>
                        <a:t> السنة الرابعة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18000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     </a:t>
            </a:r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965481"/>
              </p:ext>
            </p:extLst>
          </p:nvPr>
        </p:nvGraphicFramePr>
        <p:xfrm>
          <a:off x="3594100" y="2492896"/>
          <a:ext cx="2850108" cy="1983695"/>
        </p:xfrm>
        <a:graphic>
          <a:graphicData uri="http://schemas.openxmlformats.org/drawingml/2006/table">
            <a:tbl>
              <a:tblPr rtl="1" firstRow="1" firstCol="1" bandRow="1"/>
              <a:tblGrid>
                <a:gridCol w="1358428"/>
                <a:gridCol w="1491680"/>
              </a:tblGrid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الزمن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8%</a:t>
                      </a:r>
                      <a:r>
                        <a:rPr lang="ar-SA" sz="1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(سعر الخصم</a:t>
                      </a:r>
                      <a:r>
                        <a:rPr lang="ar-SA" sz="14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0.926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0.857</a:t>
                      </a:r>
                      <a:endParaRPr lang="ar-SA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0.794</a:t>
                      </a:r>
                      <a:endParaRPr lang="ar-SA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0.735</a:t>
                      </a:r>
                      <a:endParaRPr lang="ar-SA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5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الفصل الثامن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احتساب القيمة الحالية الصافية للمشروع </a:t>
            </a:r>
            <a:r>
              <a:rPr lang="en-US" dirty="0" smtClean="0"/>
              <a:t>NPV </a:t>
            </a:r>
          </a:p>
          <a:p>
            <a:r>
              <a:rPr lang="ar-SA" b="1" dirty="0" smtClean="0"/>
              <a:t>يحسب هذا المعيار القيمة الزمنية للتدفقات النقدية الصافية</a:t>
            </a:r>
            <a:endParaRPr lang="en-US" dirty="0" smtClean="0"/>
          </a:p>
          <a:p>
            <a:r>
              <a:rPr lang="ar-SA" dirty="0" smtClean="0"/>
              <a:t>وهو عبارة عن </a:t>
            </a:r>
            <a:r>
              <a:rPr lang="ar-SA" b="1" dirty="0" smtClean="0"/>
              <a:t>طرح القيمة الحالية للتدفقات النقدية الاستثمارية من مجموع القيمة الحالية لصافي التدفقات النقدية السنوية الجارية </a:t>
            </a:r>
            <a:r>
              <a:rPr lang="ar-SA" b="1" dirty="0" err="1" smtClean="0"/>
              <a:t>كالاتى</a:t>
            </a:r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المطلوب </a:t>
            </a:r>
          </a:p>
          <a:p>
            <a:r>
              <a:rPr lang="ar-SA" dirty="0" smtClean="0"/>
              <a:t>احسب القيمة الحالية الصافية للمشروع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الصيغة العامة لاحتساب القيمة الحالية الصافية للمشروع </a:t>
            </a:r>
          </a:p>
          <a:p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769671"/>
              </p:ext>
            </p:extLst>
          </p:nvPr>
        </p:nvGraphicFramePr>
        <p:xfrm>
          <a:off x="467544" y="767016"/>
          <a:ext cx="8429685" cy="57984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50149"/>
                <a:gridCol w="770510"/>
                <a:gridCol w="1018486"/>
                <a:gridCol w="1103804"/>
                <a:gridCol w="978484"/>
                <a:gridCol w="1044612"/>
                <a:gridCol w="1044614"/>
                <a:gridCol w="1619026"/>
              </a:tblGrid>
              <a:tr h="223224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السنوات</a:t>
                      </a:r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r>
                        <a:rPr lang="ar-SA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التدفقات النقدية الاستثمار</a:t>
                      </a:r>
                    </a:p>
                    <a:p>
                      <a:pPr rtl="1"/>
                      <a:endParaRPr lang="ar-SA" sz="1400" dirty="0" smtClean="0"/>
                    </a:p>
                    <a:p>
                      <a:pPr rtl="1"/>
                      <a:endParaRPr lang="ar-SA" sz="1400" dirty="0" smtClean="0"/>
                    </a:p>
                    <a:p>
                      <a:pPr rtl="1"/>
                      <a:endParaRPr lang="ar-SA" sz="1400" dirty="0" smtClean="0"/>
                    </a:p>
                    <a:p>
                      <a:pPr rtl="1"/>
                      <a:r>
                        <a:rPr lang="ar-SA" sz="1400" dirty="0" smtClean="0"/>
                        <a:t>2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التدفقات النقدية السنوية</a:t>
                      </a:r>
                      <a:r>
                        <a:rPr lang="ar-SA" sz="1400" baseline="0" dirty="0" smtClean="0"/>
                        <a:t> الجارية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aseline="0" dirty="0" smtClean="0"/>
                        <a:t>الخارجة</a:t>
                      </a:r>
                      <a:endParaRPr lang="ar-SA" sz="1400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r>
                        <a:rPr lang="ar-SA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التدفقات النقدية </a:t>
                      </a:r>
                      <a:r>
                        <a:rPr lang="ar-SA" sz="1400" dirty="0" err="1" smtClean="0"/>
                        <a:t>السنوية</a:t>
                      </a:r>
                      <a:r>
                        <a:rPr lang="ar-SA" sz="1400" baseline="0" dirty="0" err="1" smtClean="0"/>
                        <a:t>ا</a:t>
                      </a:r>
                      <a:r>
                        <a:rPr lang="ar-SA" sz="1400" baseline="0" dirty="0" smtClean="0"/>
                        <a:t> لجارية </a:t>
                      </a:r>
                      <a:endParaRPr lang="ar-SA" sz="1400" dirty="0" smtClean="0"/>
                    </a:p>
                    <a:p>
                      <a:pPr rtl="1"/>
                      <a:r>
                        <a:rPr lang="ar-SA" dirty="0" smtClean="0"/>
                        <a:t>الداخلة</a:t>
                      </a:r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r>
                        <a:rPr lang="ar-SA" dirty="0" smtClean="0"/>
                        <a:t>4</a:t>
                      </a:r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التدفقات</a:t>
                      </a:r>
                      <a:r>
                        <a:rPr lang="ar-SA" sz="1400" baseline="0" dirty="0" smtClean="0"/>
                        <a:t> </a:t>
                      </a:r>
                      <a:r>
                        <a:rPr lang="ar-SA" sz="1400" dirty="0" smtClean="0"/>
                        <a:t>النقدية السنوية </a:t>
                      </a:r>
                      <a:r>
                        <a:rPr lang="ar-SA" sz="1400" baseline="0" dirty="0" smtClean="0"/>
                        <a:t>الجارية </a:t>
                      </a:r>
                      <a:endParaRPr lang="ar-SA" sz="1400" dirty="0" smtClean="0"/>
                    </a:p>
                    <a:p>
                      <a:pPr rtl="1"/>
                      <a:r>
                        <a:rPr lang="ar-SA" sz="1400" dirty="0" smtClean="0"/>
                        <a:t>الصافية </a:t>
                      </a:r>
                    </a:p>
                    <a:p>
                      <a:pPr rtl="1"/>
                      <a:endParaRPr lang="ar-SA" sz="1400" dirty="0" smtClean="0"/>
                    </a:p>
                    <a:p>
                      <a:pPr rtl="1"/>
                      <a:r>
                        <a:rPr lang="ar-SA" sz="1400" dirty="0" smtClean="0"/>
                        <a:t>5</a:t>
                      </a:r>
                    </a:p>
                    <a:p>
                      <a:pPr rtl="1"/>
                      <a:r>
                        <a:rPr lang="ar-SA" sz="1400" dirty="0" smtClean="0"/>
                        <a:t>4-3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dirty="0" smtClean="0"/>
                        <a:t>معامل</a:t>
                      </a:r>
                      <a:r>
                        <a:rPr lang="ar-SA" sz="1400" baseline="0" dirty="0" smtClean="0"/>
                        <a:t> الخصم</a:t>
                      </a:r>
                    </a:p>
                    <a:p>
                      <a:pPr rtl="1"/>
                      <a:endParaRPr lang="ar-SA" baseline="0" dirty="0" smtClean="0"/>
                    </a:p>
                    <a:p>
                      <a:pPr rtl="1"/>
                      <a:r>
                        <a:rPr lang="ar-SA" baseline="0" dirty="0" smtClean="0"/>
                        <a:t>عند سعر الخصم 8%</a:t>
                      </a:r>
                    </a:p>
                    <a:p>
                      <a:pPr rtl="1"/>
                      <a:endParaRPr lang="ar-SA" baseline="0" dirty="0" smtClean="0"/>
                    </a:p>
                    <a:p>
                      <a:pPr rtl="1"/>
                      <a:r>
                        <a:rPr lang="ar-SA" baseline="0" dirty="0" smtClean="0"/>
                        <a:t>6 </a:t>
                      </a:r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القيم الحالية التدفقات </a:t>
                      </a:r>
                      <a:r>
                        <a:rPr lang="ar-SA" sz="1400" baseline="0" dirty="0" smtClean="0"/>
                        <a:t> </a:t>
                      </a:r>
                      <a:r>
                        <a:rPr lang="ar-SA" sz="1400" dirty="0" smtClean="0"/>
                        <a:t>النقدية الاستثمارية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dirty="0" smtClean="0"/>
                    </a:p>
                    <a:p>
                      <a:pPr rtl="1"/>
                      <a:r>
                        <a:rPr lang="ar-SA" dirty="0" smtClean="0"/>
                        <a:t>7</a:t>
                      </a:r>
                    </a:p>
                    <a:p>
                      <a:pPr rtl="1"/>
                      <a:r>
                        <a:rPr lang="ar-SA" dirty="0" smtClean="0"/>
                        <a:t>6*2</a:t>
                      </a:r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 smtClean="0"/>
                        <a:t>القيم الحالية التدفقات </a:t>
                      </a:r>
                      <a:r>
                        <a:rPr lang="ar-SA" sz="1800" baseline="0" dirty="0" smtClean="0"/>
                        <a:t> </a:t>
                      </a:r>
                      <a:r>
                        <a:rPr lang="ar-SA" sz="1800" dirty="0" smtClean="0"/>
                        <a:t>النقدية السنوية الجارية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800" dirty="0" smtClean="0"/>
                    </a:p>
                    <a:p>
                      <a:pPr rtl="1"/>
                      <a:r>
                        <a:rPr lang="ar-SA" dirty="0" smtClean="0"/>
                        <a:t>8</a:t>
                      </a:r>
                    </a:p>
                    <a:p>
                      <a:pPr rtl="1"/>
                      <a:r>
                        <a:rPr lang="ar-SA" dirty="0" smtClean="0"/>
                        <a:t>6*5</a:t>
                      </a:r>
                    </a:p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42864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السنة صفر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-</a:t>
                      </a:r>
                      <a:endParaRPr lang="ar-SA" dirty="0"/>
                    </a:p>
                  </a:txBody>
                  <a:tcPr/>
                </a:tc>
              </a:tr>
              <a:tr h="629650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الاولى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5000</a:t>
                      </a:r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0.926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4630</a:t>
                      </a:r>
                      <a:endParaRPr lang="ar-SA" dirty="0"/>
                    </a:p>
                  </a:txBody>
                  <a:tcPr/>
                </a:tc>
              </a:tr>
              <a:tr h="364797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الثانية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7000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7000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0.857</a:t>
                      </a:r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5999</a:t>
                      </a:r>
                      <a:endParaRPr lang="ar-SA" dirty="0"/>
                    </a:p>
                  </a:txBody>
                  <a:tcPr/>
                </a:tc>
              </a:tr>
              <a:tr h="364797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الثالثة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0.794</a:t>
                      </a:r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</a:tr>
              <a:tr h="364797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الرابعة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18000+4000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12000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0.735</a:t>
                      </a:r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8820</a:t>
                      </a:r>
                      <a:endParaRPr lang="ar-SA" dirty="0"/>
                    </a:p>
                  </a:txBody>
                  <a:tcPr/>
                </a:tc>
              </a:tr>
              <a:tr h="364797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المجموع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19449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sz="2800" dirty="0" smtClean="0"/>
              <a:t>القيمة الحالية الصافية = </a:t>
            </a:r>
            <a:r>
              <a:rPr lang="en-US" sz="2800" dirty="0" smtClean="0"/>
              <a:t>19449</a:t>
            </a:r>
            <a:r>
              <a:rPr lang="ar-SA" sz="2800" dirty="0" smtClean="0"/>
              <a:t>-</a:t>
            </a:r>
            <a:r>
              <a:rPr lang="en-US" sz="2800" dirty="0" smtClean="0"/>
              <a:t> 18000 </a:t>
            </a:r>
            <a:r>
              <a:rPr lang="ar-SA" sz="2800" dirty="0" smtClean="0"/>
              <a:t> =</a:t>
            </a:r>
            <a:r>
              <a:rPr lang="en-US" sz="2800" dirty="0" smtClean="0"/>
              <a:t>1449</a:t>
            </a:r>
          </a:p>
          <a:p>
            <a:pPr>
              <a:buNone/>
            </a:pPr>
            <a:r>
              <a:rPr lang="ar-SA" sz="2800" dirty="0" smtClean="0"/>
              <a:t>القيمة الحالية الصافية موجبة و المشروع مقبول .</a:t>
            </a:r>
          </a:p>
          <a:p>
            <a:pPr>
              <a:buNone/>
            </a:pPr>
            <a:r>
              <a:rPr lang="ar-SA" sz="2800" dirty="0" smtClean="0"/>
              <a:t>اذا كان لدينا اكثرمن مشروع افضل مشروع هو يحقق اعلى قيمة حالية صافية </a:t>
            </a:r>
            <a:r>
              <a:rPr lang="en-US" sz="2800"/>
              <a:t>.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EG" sz="4000" b="1" dirty="0" smtClean="0"/>
              <a:t>معيار القيمة الحالية الصافية</a:t>
            </a:r>
            <a:endParaRPr lang="en-US" sz="4000" b="1" dirty="0" smtClean="0"/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 eaLnBrk="1" hangingPunct="1">
              <a:buFont typeface="Arial" charset="0"/>
              <a:buNone/>
            </a:pPr>
            <a:r>
              <a:rPr lang="ar-SA" dirty="0" smtClean="0"/>
              <a:t>                        </a:t>
            </a:r>
            <a:r>
              <a:rPr lang="en-US" dirty="0" smtClean="0"/>
              <a:t>t=n</a:t>
            </a:r>
            <a:r>
              <a:rPr lang="ar-SA" dirty="0" smtClean="0"/>
              <a:t>                   </a:t>
            </a:r>
            <a:r>
              <a:rPr lang="en-US" dirty="0" smtClean="0"/>
              <a:t>                 t=n  </a:t>
            </a:r>
          </a:p>
          <a:p>
            <a:pPr algn="l" rtl="0">
              <a:lnSpc>
                <a:spcPct val="120000"/>
              </a:lnSpc>
            </a:pPr>
            <a:r>
              <a:rPr lang="fr-FR" dirty="0" smtClean="0"/>
              <a:t>NPV =      </a:t>
            </a:r>
            <a:r>
              <a:rPr lang="nl-NL" b="1" dirty="0" smtClean="0"/>
              <a:t>∑</a:t>
            </a:r>
            <a:r>
              <a:rPr lang="fr-FR" dirty="0" smtClean="0"/>
              <a:t>    (  </a:t>
            </a:r>
            <a:r>
              <a:rPr lang="fr-FR" u="sng" dirty="0" err="1" smtClean="0"/>
              <a:t>Rt</a:t>
            </a:r>
            <a:r>
              <a:rPr lang="fr-FR" u="sng" dirty="0" smtClean="0"/>
              <a:t>  - Ct</a:t>
            </a:r>
            <a:r>
              <a:rPr lang="ar-SA" u="sng" dirty="0" smtClean="0"/>
              <a:t> </a:t>
            </a:r>
            <a:r>
              <a:rPr lang="en-US" u="sng" dirty="0" smtClean="0"/>
              <a:t>)</a:t>
            </a:r>
            <a:r>
              <a:rPr lang="fr-FR" u="sng" dirty="0" smtClean="0"/>
              <a:t>   </a:t>
            </a:r>
            <a:r>
              <a:rPr lang="fr-FR" dirty="0" smtClean="0"/>
              <a:t>-     </a:t>
            </a:r>
            <a:r>
              <a:rPr lang="nl-NL" b="1" dirty="0" smtClean="0"/>
              <a:t>∑</a:t>
            </a:r>
            <a:r>
              <a:rPr lang="fr-FR" dirty="0" smtClean="0"/>
              <a:t>        </a:t>
            </a:r>
            <a:r>
              <a:rPr lang="en-US" b="1" u="sng" dirty="0" err="1" smtClean="0"/>
              <a:t>Dt</a:t>
            </a:r>
            <a:r>
              <a:rPr lang="en-US" b="1" u="sng" dirty="0" smtClean="0"/>
              <a:t>___  </a:t>
            </a:r>
            <a:endParaRPr lang="en-US" u="sng" dirty="0" smtClean="0"/>
          </a:p>
          <a:p>
            <a:pPr algn="l" rtl="0">
              <a:lnSpc>
                <a:spcPct val="120000"/>
              </a:lnSpc>
            </a:pPr>
            <a:r>
              <a:rPr lang="en-US" dirty="0" smtClean="0"/>
              <a:t>                t=0       ( 1+r)t</a:t>
            </a:r>
            <a:r>
              <a:rPr lang="fr-FR" dirty="0" smtClean="0"/>
              <a:t>         t=0  </a:t>
            </a:r>
            <a:r>
              <a:rPr lang="en-US" dirty="0" smtClean="0"/>
              <a:t>( 1+r)t               </a:t>
            </a:r>
          </a:p>
          <a:p>
            <a:pPr algn="l" rtl="1" eaLnBrk="1" hangingPunct="1">
              <a:buFont typeface="Arial" charset="0"/>
              <a:buNone/>
            </a:pPr>
            <a:r>
              <a:rPr lang="ar-SA" dirty="0" smtClean="0"/>
              <a:t>                                  </a:t>
            </a:r>
            <a:endParaRPr lang="en-US" dirty="0" smtClean="0"/>
          </a:p>
          <a:p>
            <a:pPr algn="r" rtl="1" eaLnBrk="1" hangingPunct="1">
              <a:buFont typeface="Arial" charset="0"/>
              <a:buNone/>
            </a:pPr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02150" y="3282950"/>
          <a:ext cx="13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3" imgW="139680" imgH="291960" progId="Equation.3">
                  <p:embed/>
                </p:oleObj>
              </mc:Choice>
              <mc:Fallback>
                <p:oleObj name="Equation" r:id="rId3" imgW="13968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3282950"/>
                        <a:ext cx="13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ar-AE" b="1" dirty="0" smtClean="0"/>
              <a:t>: </a:t>
            </a:r>
            <a:r>
              <a:rPr lang="fr-FR" dirty="0" smtClean="0"/>
              <a:t>NPV</a:t>
            </a:r>
            <a:r>
              <a:rPr lang="ar-AE" b="1" dirty="0" smtClean="0"/>
              <a:t>  القيمة الحالية الصافية للمشروع.</a:t>
            </a:r>
            <a:endParaRPr lang="en-US" b="1" dirty="0" smtClean="0"/>
          </a:p>
          <a:p>
            <a:pPr>
              <a:buNone/>
              <a:defRPr/>
            </a:pPr>
            <a:r>
              <a:rPr lang="en-US" b="1" dirty="0" smtClean="0"/>
              <a:t>t</a:t>
            </a:r>
            <a:r>
              <a:rPr lang="ar-AE" b="1" dirty="0" smtClean="0"/>
              <a:t>          :   عدد سنوات التشغيل.</a:t>
            </a:r>
            <a:endParaRPr lang="en-US" b="1" dirty="0" smtClean="0"/>
          </a:p>
          <a:p>
            <a:pPr>
              <a:buNone/>
              <a:defRPr/>
            </a:pPr>
            <a:r>
              <a:rPr lang="en-US" b="1" dirty="0" err="1" smtClean="0"/>
              <a:t>Rt</a:t>
            </a:r>
            <a:r>
              <a:rPr lang="ar-AE" b="1" baseline="-25000" dirty="0" smtClean="0"/>
              <a:t> </a:t>
            </a:r>
            <a:r>
              <a:rPr lang="ar-AE" b="1" dirty="0" smtClean="0"/>
              <a:t>         :  	التدفقات النقدية </a:t>
            </a:r>
            <a:r>
              <a:rPr lang="ar-SA" b="1" dirty="0" smtClean="0"/>
              <a:t>السنوية </a:t>
            </a:r>
            <a:r>
              <a:rPr lang="ar-AE" b="1" dirty="0" smtClean="0"/>
              <a:t>الداخلة.</a:t>
            </a:r>
            <a:endParaRPr lang="en-US" b="1" dirty="0" smtClean="0"/>
          </a:p>
          <a:p>
            <a:pPr>
              <a:buNone/>
              <a:defRPr/>
            </a:pPr>
            <a:r>
              <a:rPr lang="en-US" b="1" dirty="0" smtClean="0"/>
              <a:t>Ct</a:t>
            </a:r>
            <a:r>
              <a:rPr lang="ar-AE" b="1" dirty="0" smtClean="0"/>
              <a:t>        :  	التدفقات النقدية </a:t>
            </a:r>
            <a:r>
              <a:rPr lang="ar-SA" b="1" dirty="0" smtClean="0"/>
              <a:t>السنوية </a:t>
            </a:r>
            <a:r>
              <a:rPr lang="ar-AE" b="1" dirty="0" smtClean="0"/>
              <a:t>الخارجة من المشروع.</a:t>
            </a:r>
            <a:endParaRPr lang="en-US" b="1" dirty="0" smtClean="0"/>
          </a:p>
          <a:p>
            <a:pPr>
              <a:buNone/>
              <a:defRPr/>
            </a:pPr>
            <a:r>
              <a:rPr lang="en-US" b="1" dirty="0" smtClean="0"/>
              <a:t>r</a:t>
            </a:r>
            <a:r>
              <a:rPr lang="ar-AE" b="1" baseline="-25000" dirty="0" smtClean="0"/>
              <a:t> </a:t>
            </a:r>
            <a:r>
              <a:rPr lang="ar-AE" b="1" dirty="0" smtClean="0"/>
              <a:t>        :      سعر الخصم.</a:t>
            </a:r>
            <a:endParaRPr lang="en-US" b="1" dirty="0" smtClean="0"/>
          </a:p>
          <a:p>
            <a:pPr>
              <a:buNone/>
              <a:defRPr/>
            </a:pPr>
            <a:r>
              <a:rPr lang="en-US" b="1" dirty="0" err="1" smtClean="0"/>
              <a:t>Dt</a:t>
            </a:r>
            <a:r>
              <a:rPr lang="ar-AE" b="1" dirty="0" smtClean="0"/>
              <a:t>      :	</a:t>
            </a:r>
            <a:r>
              <a:rPr lang="ar-SA" b="1" dirty="0" smtClean="0"/>
              <a:t>التدفقات النقدية </a:t>
            </a:r>
            <a:r>
              <a:rPr lang="ar-AE" b="1" dirty="0" smtClean="0"/>
              <a:t> الاستثمار</a:t>
            </a:r>
            <a:r>
              <a:rPr lang="ar-SA" b="1" dirty="0" err="1" smtClean="0"/>
              <a:t>ية</a:t>
            </a:r>
            <a:r>
              <a:rPr lang="ar-SA" b="1" dirty="0" smtClean="0"/>
              <a:t> ( الاستثمار </a:t>
            </a:r>
            <a:r>
              <a:rPr lang="ar-SA" b="1" dirty="0" err="1" smtClean="0"/>
              <a:t>المبدئى</a:t>
            </a:r>
            <a:r>
              <a:rPr lang="ar-SA" b="1" dirty="0" smtClean="0"/>
              <a:t> </a:t>
            </a:r>
            <a:r>
              <a:rPr lang="ar-SA" b="1" dirty="0" err="1" smtClean="0"/>
              <a:t>وراس</a:t>
            </a:r>
            <a:r>
              <a:rPr lang="ar-SA" b="1" dirty="0" smtClean="0"/>
              <a:t> المال العامل</a:t>
            </a:r>
            <a:endParaRPr lang="en-US" b="1" dirty="0" smtClean="0"/>
          </a:p>
          <a:p>
            <a:pPr>
              <a:buNone/>
              <a:defRPr/>
            </a:pPr>
            <a:r>
              <a:rPr lang="ar-SA" b="1" dirty="0" smtClean="0"/>
              <a:t>                                </a:t>
            </a:r>
            <a:endParaRPr lang="en-US" b="1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b="1" dirty="0" smtClean="0"/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 eaLnBrk="1" hangingPunct="1">
              <a:buFont typeface="Arial" charset="0"/>
              <a:buNone/>
            </a:pPr>
            <a:r>
              <a:rPr lang="ar-SA" dirty="0" smtClean="0"/>
              <a:t>                                      </a:t>
            </a:r>
            <a:r>
              <a:rPr lang="en-US" dirty="0" smtClean="0"/>
              <a:t>                 t=n               </a:t>
            </a:r>
          </a:p>
          <a:p>
            <a:pPr algn="l" rtl="0">
              <a:lnSpc>
                <a:spcPct val="120000"/>
              </a:lnSpc>
            </a:pPr>
            <a:r>
              <a:rPr lang="fr-FR" dirty="0" smtClean="0"/>
              <a:t>NPV =      </a:t>
            </a:r>
            <a:r>
              <a:rPr lang="nl-NL" b="1" dirty="0" smtClean="0"/>
              <a:t>∑</a:t>
            </a:r>
            <a:r>
              <a:rPr lang="fr-FR" dirty="0" smtClean="0"/>
              <a:t>    (  </a:t>
            </a:r>
            <a:r>
              <a:rPr lang="fr-FR" u="sng" dirty="0" err="1" smtClean="0"/>
              <a:t>Rt</a:t>
            </a:r>
            <a:r>
              <a:rPr lang="fr-FR" u="sng" dirty="0" smtClean="0"/>
              <a:t>  - Ct</a:t>
            </a:r>
            <a:r>
              <a:rPr lang="ar-SA" u="sng" dirty="0" smtClean="0"/>
              <a:t> </a:t>
            </a:r>
            <a:r>
              <a:rPr lang="en-US" u="sng" dirty="0" smtClean="0"/>
              <a:t>)</a:t>
            </a:r>
            <a:r>
              <a:rPr lang="fr-FR" u="sng" dirty="0" smtClean="0"/>
              <a:t>  </a:t>
            </a:r>
            <a:r>
              <a:rPr lang="en-US" b="1" u="sng" dirty="0" smtClean="0"/>
              <a:t> </a:t>
            </a:r>
            <a:endParaRPr lang="en-US" u="sng" dirty="0" smtClean="0"/>
          </a:p>
          <a:p>
            <a:pPr algn="l" rtl="0">
              <a:lnSpc>
                <a:spcPct val="120000"/>
              </a:lnSpc>
            </a:pPr>
            <a:r>
              <a:rPr lang="en-US" dirty="0" smtClean="0"/>
              <a:t>                t=0       ( 1+r)t</a:t>
            </a:r>
            <a:r>
              <a:rPr lang="fr-FR" dirty="0" smtClean="0"/>
              <a:t>         </a:t>
            </a:r>
            <a:r>
              <a:rPr lang="en-US" dirty="0" smtClean="0"/>
              <a:t>               </a:t>
            </a:r>
          </a:p>
          <a:p>
            <a:pPr rtl="1" eaLnBrk="1" hangingPunct="1">
              <a:buFont typeface="Arial" charset="0"/>
              <a:buNone/>
            </a:pPr>
            <a:r>
              <a:rPr lang="ar-SA" dirty="0" smtClean="0"/>
              <a:t>هذه المعادلة توضح مجموع القيم الحالية الصافية للتدفقات النقدية السنوية الجارية بداء من السنة صفر الى السنة </a:t>
            </a:r>
            <a:r>
              <a:rPr lang="en-US" dirty="0" smtClean="0"/>
              <a:t>n</a:t>
            </a:r>
            <a:r>
              <a:rPr lang="ar-SA" dirty="0" smtClean="0"/>
              <a:t>                            </a:t>
            </a:r>
            <a:endParaRPr lang="en-US" dirty="0" smtClean="0"/>
          </a:p>
          <a:p>
            <a:pPr algn="r" rtl="1" eaLnBrk="1" hangingPunct="1">
              <a:buFont typeface="Arial" charset="0"/>
              <a:buNone/>
            </a:pPr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02150" y="3282950"/>
          <a:ext cx="13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6" name="Equation" r:id="rId3" imgW="139680" imgH="291960" progId="Equation.3">
                  <p:embed/>
                </p:oleObj>
              </mc:Choice>
              <mc:Fallback>
                <p:oleObj name="Equation" r:id="rId3" imgW="13968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3282950"/>
                        <a:ext cx="13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b="1" dirty="0" smtClean="0"/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1" eaLnBrk="1" hangingPunct="1">
              <a:buFont typeface="Arial" charset="0"/>
              <a:buNone/>
            </a:pPr>
            <a:r>
              <a:rPr lang="ar-SA" dirty="0" smtClean="0"/>
              <a:t>                        </a:t>
            </a:r>
            <a:r>
              <a:rPr lang="en-US" dirty="0" smtClean="0"/>
              <a:t>t=n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nl-NL" b="1" dirty="0" smtClean="0"/>
              <a:t>∑</a:t>
            </a:r>
            <a:r>
              <a:rPr lang="fr-FR" dirty="0" smtClean="0"/>
              <a:t>          </a:t>
            </a:r>
            <a:r>
              <a:rPr lang="en-US" b="1" u="sng" dirty="0" err="1" smtClean="0"/>
              <a:t>Dt</a:t>
            </a:r>
            <a:r>
              <a:rPr lang="en-US" b="1" u="sng" dirty="0" smtClean="0"/>
              <a:t>___           </a:t>
            </a:r>
            <a:endParaRPr lang="en-US" u="sng" dirty="0" smtClean="0"/>
          </a:p>
          <a:p>
            <a:pPr marL="0" indent="0" algn="l" rtl="0">
              <a:lnSpc>
                <a:spcPct val="120000"/>
              </a:lnSpc>
              <a:buNone/>
            </a:pPr>
            <a:r>
              <a:rPr lang="fr-FR" dirty="0" smtClean="0"/>
              <a:t>t=0   </a:t>
            </a:r>
            <a:r>
              <a:rPr lang="en-US" dirty="0" smtClean="0"/>
              <a:t>( 1+r)t               </a:t>
            </a:r>
          </a:p>
          <a:p>
            <a:pPr>
              <a:buNone/>
            </a:pPr>
            <a:r>
              <a:rPr lang="ar-SA" dirty="0" smtClean="0"/>
              <a:t>هذه المعادلة توضح مجموع القيم الحالية للتدفقات النقدية الاستثمارية بداء من السنة صفر </a:t>
            </a:r>
            <a:r>
              <a:rPr lang="ar-SA" dirty="0" err="1" smtClean="0"/>
              <a:t>الى</a:t>
            </a:r>
            <a:r>
              <a:rPr lang="ar-SA" dirty="0" smtClean="0"/>
              <a:t> السنة </a:t>
            </a:r>
            <a:r>
              <a:rPr lang="en-US" dirty="0" smtClean="0"/>
              <a:t>n</a:t>
            </a:r>
            <a:r>
              <a:rPr lang="ar-SA" dirty="0" smtClean="0"/>
              <a:t>                                  </a:t>
            </a:r>
            <a:endParaRPr lang="en-US" dirty="0" smtClean="0"/>
          </a:p>
          <a:p>
            <a:pPr algn="r" rtl="1" eaLnBrk="1" hangingPunct="1">
              <a:buFont typeface="Arial" charset="0"/>
              <a:buNone/>
            </a:pPr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02150" y="3282950"/>
          <a:ext cx="13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Equation" r:id="rId3" imgW="139680" imgH="291960" progId="Equation.3">
                  <p:embed/>
                </p:oleObj>
              </mc:Choice>
              <mc:Fallback>
                <p:oleObj name="Equation" r:id="rId3" imgW="13968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3282950"/>
                        <a:ext cx="13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b="1" dirty="0" smtClean="0"/>
              <a:t>متى يعتبر المشرع مربحا ؟</a:t>
            </a:r>
          </a:p>
          <a:p>
            <a:r>
              <a:rPr lang="ar-SA" dirty="0" smtClean="0"/>
              <a:t>ان سعر الخصم الذى نستخدمه لحساب القيمة الحالية الصافية للمشروع  هو نفس سعر الفائدة السائد </a:t>
            </a:r>
            <a:r>
              <a:rPr lang="ar-SA" dirty="0" err="1" smtClean="0"/>
              <a:t>فى</a:t>
            </a:r>
            <a:r>
              <a:rPr lang="ar-SA" dirty="0" smtClean="0"/>
              <a:t> السوق </a:t>
            </a:r>
          </a:p>
          <a:p>
            <a:r>
              <a:rPr lang="ar-SA" dirty="0" smtClean="0"/>
              <a:t>عندما تكون  القيمة الحالية الصافية </a:t>
            </a:r>
            <a:r>
              <a:rPr lang="en-US" dirty="0" smtClean="0"/>
              <a:t>     </a:t>
            </a:r>
            <a:r>
              <a:rPr lang="ar-SA" dirty="0" smtClean="0"/>
              <a:t>تساوى صفر </a:t>
            </a:r>
            <a:r>
              <a:rPr lang="en-US" dirty="0" smtClean="0"/>
              <a:t>)</a:t>
            </a:r>
            <a:r>
              <a:rPr lang="ar-SA" dirty="0" smtClean="0"/>
              <a:t>=  </a:t>
            </a:r>
            <a:r>
              <a:rPr lang="en-US" dirty="0" smtClean="0"/>
              <a:t> NPV</a:t>
            </a:r>
            <a:r>
              <a:rPr lang="ar-SA" dirty="0" smtClean="0"/>
              <a:t>) لا يحقق ربح </a:t>
            </a:r>
            <a:r>
              <a:rPr lang="ar-SA" dirty="0" err="1" smtClean="0"/>
              <a:t>و</a:t>
            </a:r>
            <a:r>
              <a:rPr lang="ar-SA" dirty="0" smtClean="0"/>
              <a:t> لا خسارة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تطبيق معيار القيمة الحالية يتطلب شرطان </a:t>
            </a:r>
          </a:p>
          <a:p>
            <a:r>
              <a:rPr lang="ar-SA" dirty="0" smtClean="0"/>
              <a:t>1- ثبات سعر الفائدة او سعر الخصم </a:t>
            </a:r>
          </a:p>
          <a:p>
            <a:r>
              <a:rPr lang="ar-SA" smtClean="0"/>
              <a:t>2- عدم وجود سقف للاقتراض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18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اذا كان للمشروع  قيمة ما عند انتهاء عمره  نسميها القيمة التصفوية نطرحها من القيم الحالية للتدفقات النقدية الاستثمارية او نضيفها للتدفقات السنوية</a:t>
            </a:r>
            <a:r>
              <a:rPr lang="en-US" dirty="0" smtClean="0"/>
              <a:t> </a:t>
            </a:r>
            <a:r>
              <a:rPr lang="ar-SA" dirty="0" smtClean="0"/>
              <a:t>الجارية  وتصبح المعادلة كالاتى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1760</TotalTime>
  <Words>746</Words>
  <Application>Microsoft Office PowerPoint</Application>
  <PresentationFormat>On-screen Show (4:3)</PresentationFormat>
  <Paragraphs>197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سمة Office</vt:lpstr>
      <vt:lpstr>Equation</vt:lpstr>
      <vt:lpstr>معيار القيمة الحالية الصافية للمشروع NPV</vt:lpstr>
      <vt:lpstr>الفصل الثامن </vt:lpstr>
      <vt:lpstr>معيار القيمة الحالية الصافية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المفاضلة بين المشاريع </vt:lpstr>
      <vt:lpstr>PowerPoint Presentation</vt:lpstr>
      <vt:lpstr>ملاحظة </vt:lpstr>
      <vt:lpstr>مثال </vt:lpstr>
      <vt:lpstr>PowerPoint Presentation</vt:lpstr>
      <vt:lpstr>1</vt:lpstr>
      <vt:lpstr>PowerPoint Presentation</vt:lpstr>
      <vt:lpstr>مثال</vt:lpstr>
      <vt:lpstr>   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saeed</dc:creator>
  <cp:lastModifiedBy>user</cp:lastModifiedBy>
  <cp:revision>61</cp:revision>
  <dcterms:created xsi:type="dcterms:W3CDTF">2014-11-07T07:47:28Z</dcterms:created>
  <dcterms:modified xsi:type="dcterms:W3CDTF">2020-02-12T15:49:21Z</dcterms:modified>
</cp:coreProperties>
</file>