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55" autoAdjust="0"/>
  </p:normalViewPr>
  <p:slideViewPr>
    <p:cSldViewPr snapToGrid="0">
      <p:cViewPr varScale="1">
        <p:scale>
          <a:sx n="55" d="100"/>
          <a:sy n="55" d="100"/>
        </p:scale>
        <p:origin x="183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7"/>
          <p:cNvSpPr txBox="1">
            <a:spLocks noGrp="1"/>
          </p:cNvSpPr>
          <p:nvPr>
            <p:ph type="ftr" idx="11"/>
          </p:nvPr>
        </p:nvSpPr>
        <p:spPr>
          <a:xfrm>
            <a:off x="0" y="8685211"/>
            <a:ext cx="2971799" cy="4572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 name="Shape 8"/>
          <p:cNvSpPr txBox="1">
            <a:spLocks noGrp="1"/>
          </p:cNvSpPr>
          <p:nvPr>
            <p:ph type="sldNum" idx="12"/>
          </p:nvPr>
        </p:nvSpPr>
        <p:spPr>
          <a:xfrm>
            <a:off x="3884612" y="8685211"/>
            <a:ext cx="2971799" cy="457200"/>
          </a:xfrm>
          <a:prstGeom prst="rect">
            <a:avLst/>
          </a:prstGeom>
          <a:noFill/>
          <a:ln>
            <a:noFill/>
          </a:ln>
        </p:spPr>
        <p:txBody>
          <a:bodyPr lIns="91425" tIns="91425" rIns="91425" bIns="91425" anchor="b" anchorCtr="0">
            <a:noAutofit/>
          </a:bodyPr>
          <a:lstStyle/>
          <a:p>
            <a:pPr marL="0" marR="0" lvl="0" indent="0" algn="r" rtl="0">
              <a:spcBef>
                <a:spcPts val="0"/>
              </a:spcBef>
            </a:pPr>
            <a:endParaRPr/>
          </a:p>
          <a:p>
            <a:pPr lvl="1">
              <a:spcBef>
                <a:spcPts val="0"/>
              </a:spcBef>
            </a:pPr>
            <a:endParaRPr/>
          </a:p>
          <a:p>
            <a:pPr lvl="2">
              <a:spcBef>
                <a:spcPts val="0"/>
              </a:spcBef>
            </a:pPr>
            <a:endParaRPr/>
          </a:p>
          <a:p>
            <a:pPr lvl="3">
              <a:spcBef>
                <a:spcPts val="0"/>
              </a:spcBef>
            </a:pPr>
            <a:endParaRPr/>
          </a:p>
          <a:p>
            <a:pPr lvl="4">
              <a:spcBef>
                <a:spcPts val="0"/>
              </a:spcBef>
            </a:pPr>
            <a:endParaRPr/>
          </a:p>
          <a:p>
            <a:pPr lvl="5">
              <a:spcBef>
                <a:spcPts val="0"/>
              </a:spcBef>
            </a:pPr>
            <a:endParaRPr/>
          </a:p>
          <a:p>
            <a:pPr lvl="6">
              <a:spcBef>
                <a:spcPts val="0"/>
              </a:spcBef>
            </a:pPr>
            <a:endParaRPr/>
          </a:p>
          <a:p>
            <a:pPr lvl="7">
              <a:spcBef>
                <a:spcPts val="0"/>
              </a:spcBef>
            </a:pPr>
            <a:endParaRPr/>
          </a:p>
          <a:p>
            <a:pPr lvl="8">
              <a:spcBef>
                <a:spcPts val="0"/>
              </a:spcBef>
            </a:pPr>
            <a:endParaRPr/>
          </a:p>
        </p:txBody>
      </p:sp>
    </p:spTree>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29" name="Shape 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 name="Shape 3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a:t>Chapter 3:  The U.S. Legal System</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1" name="Shape 15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State court systems are also “tri-partite” systems consisting of three levels.  The state trial courts have original jurisdiction over all state-related cases, the intermediate courts of appeal have appellate jurisdiction over all state trial courts, and the state supreme court has the power to review all lower court decisions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أنظمة محاكم الولايات هي أيضا أنظمة "ثلاثية الأطراف" تتكون من ثلاثة مستويات. تتمتع محاكم الولايات بولاية قضائية أصلية على جميع القضايا المتعلقة بالدولة ، وللمحاكم الوسيطة في الاستئناف اختصاص استئنافي على جميع محاكم الولاية ،</a:t>
            </a:r>
          </a:p>
          <a:p>
            <a:pPr marL="0" marR="0" lvl="0" indent="0" algn="r" rtl="0">
              <a:spcBef>
                <a:spcPts val="0"/>
              </a:spcBef>
              <a:buSzPct val="25000"/>
              <a:buFont typeface="Arial"/>
              <a:buNone/>
            </a:pPr>
            <a:r>
              <a:rPr lang="ar-SA" sz="1800" b="0" i="0" u="none" strike="noStrike" cap="none" dirty="0" smtClean="0"/>
              <a:t> وللمحكمة العليا للدولة سلطة مراجعة جميع قرارات المحاكم الدنيا.</a:t>
            </a:r>
            <a:endParaRPr lang="en-US" sz="1800" b="0" i="0" u="none" strike="noStrike" cap="non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58" name="Shape 1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9" name="Shape 15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In order to initiate litigation, the plaintiff must have “standing” to sue, there must be a “justiciable” controversy, and the case must be “ripe” for trial</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من أجل بدء المقاضاة ، يجب أن يكون المدعي "واقفاً" للمقاضاة ، يجب أن يكون هناك دعوة "قابل للمقاضاة" ، ويجب أن تكون القضية "جاهزة" للمحاكمة.</a:t>
            </a:r>
            <a:endParaRPr lang="en-US" sz="1800" b="0" i="0" u="none" strike="noStrike" cap="non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7" name="Shape 16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The “pre-trial” steps in civil litigation include informal negotiations, pleadings, service of process, the defendant’s response, pretrial motions, discovery, and the pre-trial conference</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وتشمل خطوات "ما قبل المحاكمة" في الدعاوى المدنية: إجراء مفاوضات غير رسمية ، وتقديم المرافعات ، وخدمة الإجراءات ، ورد المدعى عليه ، وحركات ما قبل المحاكمة ، والاكتشاف ، والمؤتمر السابق للمحاكمة.</a:t>
            </a:r>
            <a:endParaRPr lang="en-US" sz="1800" b="0" i="0" u="none" strike="noStrike" cap="non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75" name="Shape 17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The stages of a trial include jury selection, opening statements, the examination of witnesses and presentation of evidence, closing arguments, and jury instructions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تشمل مراحل المحاكمة اختيار المحلفين وبيانات الافتتاح وفحص الشهود وعرض الأدلة وإغلاق الحجج وتعليمات هيئة المحلفين.</a:t>
            </a:r>
            <a:endParaRPr lang="en-US" sz="1800" b="0" i="0" u="none" strike="noStrike" cap="non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3" name="Shape 18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Post-trial motions include the motion for judgment in accordance with the verdict, the motion for judgment notwithstanding (or in spite of) the verdict, and the motion for a new trial</a:t>
            </a:r>
            <a:r>
              <a:rPr lang="en-US" sz="1800" b="0" i="0" u="none" strike="noStrike" cap="none" dirty="0" smtClean="0"/>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1" name="Shape 19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Beyond the trial stage, constitutional due process guarantees the right to appeal the lower court decision.  The appellant must follow appropriate procedural rules in order to “perfect” (or establish) the appeal</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إلى جانب مرحلة المحاكمة ، تضمن الإجراءات القانونية الدستورية الحق في استئناف قرار المحكمة الأدنى. يجب على المستأنف اتباع القواعد الإجرائية المناسبة من أجل "الكمال" (أو إنشاء) الاستئناف.</a:t>
            </a:r>
            <a:endParaRPr lang="en-US" sz="1800" b="0" i="0" u="none" strike="noStrike" cap="none"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9" name="Shape 19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Upon review of a lower court decision, the appellate court has the right to affirm the decision, modify it, reverse it, or remand the case to the trial court level to be re-heard either wholly or partially</a:t>
            </a:r>
            <a:r>
              <a:rPr lang="en-US" sz="1800" b="0" i="0" u="none" strike="noStrike" cap="none" dirty="0" smtClean="0"/>
              <a:t>.</a:t>
            </a:r>
          </a:p>
          <a:p>
            <a:pPr marL="0" marR="0" lvl="0" indent="0" algn="r" rtl="0">
              <a:spcBef>
                <a:spcPts val="0"/>
              </a:spcBef>
              <a:buSzPct val="25000"/>
              <a:buFont typeface="Arial"/>
              <a:buNone/>
            </a:pPr>
            <a:r>
              <a:rPr lang="ar-SA" sz="1800" b="0" i="0" u="none" strike="noStrike" cap="none" smtClean="0"/>
              <a:t>عند مراجعة قرار محكمة أدنى ، يحق لمحكمة الاستئناف تأكيد القرار ، أو تعديله ، أو عكسه ، أو إعادة النظر في القضية إلى محكمة الموضوع حتى يعاد سماعها إما كليًا أو جزئيًا.</a:t>
            </a:r>
            <a:endParaRPr lang="en-US" sz="1800" b="0" i="0" u="none" strike="noStrike" cap="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SzPct val="25000"/>
              <a:buFont typeface="Arial"/>
              <a:buNone/>
            </a:pPr>
            <a:r>
              <a:rPr lang="en-US" sz="900" b="0" i="0" u="none" strike="noStrike" cap="none" dirty="0"/>
              <a:t>Chapter 3 Case Hypothetical:  Officer Brian Perkins was having a difficult Monday morning.  For the past three hours, he was responsible for “serving process” in three (3) civil cases </a:t>
            </a:r>
            <a:r>
              <a:rPr lang="en-US" sz="900" b="0" i="1" u="none" strike="noStrike" cap="none" dirty="0"/>
              <a:t>(As Chapter 3 indicates, service of process is the procedure by which courts present litigation documents to defendants.  Those documents typically consist of a complaint, which specifies the factual and legal basis for the lawsuit and the relief the plaintiff seeks, and a summons, a court order that notifies the defendant of the lawsuit and explains how and when to respond to the complaint)</a:t>
            </a:r>
            <a:r>
              <a:rPr lang="en-US" sz="900" b="0" i="0" u="none" strike="noStrike" cap="none" dirty="0"/>
              <a:t>. For the first civil case, </a:t>
            </a:r>
            <a:r>
              <a:rPr lang="en-US" sz="900" b="0" i="0" u="sng" strike="noStrike" cap="none" dirty="0" err="1"/>
              <a:t>Merriwether</a:t>
            </a:r>
            <a:r>
              <a:rPr lang="en-US" sz="900" b="0" i="0" u="sng" strike="noStrike" cap="none" dirty="0"/>
              <a:t> v. </a:t>
            </a:r>
            <a:r>
              <a:rPr lang="en-US" sz="900" b="0" i="0" u="sng" strike="noStrike" cap="none" dirty="0" err="1"/>
              <a:t>Alstott</a:t>
            </a:r>
            <a:r>
              <a:rPr lang="en-US" sz="900" b="0" i="0" u="none" strike="noStrike" cap="none" dirty="0"/>
              <a:t>, Officer Perkins attempted to serve the defendant Harry </a:t>
            </a:r>
            <a:r>
              <a:rPr lang="en-US" sz="900" b="0" i="0" u="none" strike="noStrike" cap="none" dirty="0" err="1"/>
              <a:t>Alstott</a:t>
            </a:r>
            <a:r>
              <a:rPr lang="en-US" sz="900" b="0" i="0" u="none" strike="noStrike" cap="none" dirty="0"/>
              <a:t> at his home, but no one appeared to be there.  For the second civil case, </a:t>
            </a:r>
            <a:r>
              <a:rPr lang="en-US" sz="900" b="0" i="0" u="sng" strike="noStrike" cap="none" dirty="0" err="1"/>
              <a:t>Setliff</a:t>
            </a:r>
            <a:r>
              <a:rPr lang="en-US" sz="900" b="0" i="0" u="sng" strike="noStrike" cap="none" dirty="0"/>
              <a:t> v. Sanders</a:t>
            </a:r>
            <a:r>
              <a:rPr lang="en-US" sz="900" b="0" i="0" u="none" strike="noStrike" cap="none" dirty="0"/>
              <a:t>, the person answering the door claimed the defendant, Marshall Sanders, did not live there, and that he did not even know who Marshall Sanders was.  Leaving the premises, Officer Perkins surmised that the residential address indicated on the summons was incorrect.  Either that, or the person who answered the door was lying.  For his third attempt at service of process that morning, in a lawsuit captioned </a:t>
            </a:r>
            <a:r>
              <a:rPr lang="en-US" sz="900" b="0" i="0" u="sng" strike="noStrike" cap="none" dirty="0"/>
              <a:t>Jackson v. Graves</a:t>
            </a:r>
            <a:r>
              <a:rPr lang="en-US" sz="900" b="0" i="0" u="none" strike="noStrike" cap="none" dirty="0"/>
              <a:t>, Officer Perkins drove to the home of </a:t>
            </a:r>
            <a:r>
              <a:rPr lang="en-US" sz="900" b="0" i="0" u="none" strike="noStrike" cap="none" dirty="0" err="1"/>
              <a:t>Laticia</a:t>
            </a:r>
            <a:r>
              <a:rPr lang="en-US" sz="900" b="0" i="0" u="none" strike="noStrike" cap="none" dirty="0"/>
              <a:t> M. Graves at 721 Magnolia Street.  Officer Perkins knocked on the door of the dilapidated house, and although no one answered the door, a second-story window opened almost immediately.  A female in the house looked down from her second story vantage point and pointedly asked Officer Perkins, “What do you want?”  Officer Perkins responded with a question, “Are you </a:t>
            </a:r>
            <a:r>
              <a:rPr lang="en-US" sz="900" b="0" i="0" u="none" strike="noStrike" cap="none" dirty="0" err="1"/>
              <a:t>Laticia</a:t>
            </a:r>
            <a:r>
              <a:rPr lang="en-US" sz="900" b="0" i="0" u="none" strike="noStrike" cap="none" dirty="0"/>
              <a:t> Graves,” to which the woman responded, “Yeah.  What’s it to you?”  Officer Perkins asked the not-so-polite occupant to open the door, to which she responded, “I </a:t>
            </a:r>
            <a:r>
              <a:rPr lang="en-US" sz="900" b="0" i="0" u="none" strike="noStrike" cap="none" dirty="0" err="1"/>
              <a:t>ain’t</a:t>
            </a:r>
            <a:r>
              <a:rPr lang="en-US" sz="900" b="0" i="0" u="none" strike="noStrike" cap="none" dirty="0"/>
              <a:t> </a:t>
            </a:r>
            <a:r>
              <a:rPr lang="en-US" sz="900" b="0" i="0" u="none" strike="noStrike" cap="none" dirty="0" err="1"/>
              <a:t>comin</a:t>
            </a:r>
            <a:r>
              <a:rPr lang="en-US" sz="900" b="0" i="0" u="none" strike="noStrike" cap="none" dirty="0"/>
              <a:t>’ down there, and if you </a:t>
            </a:r>
            <a:r>
              <a:rPr lang="en-US" sz="900" b="0" i="0" u="none" strike="noStrike" cap="none" dirty="0" err="1"/>
              <a:t>ain’t</a:t>
            </a:r>
            <a:r>
              <a:rPr lang="en-US" sz="900" b="0" i="0" u="none" strike="noStrike" cap="none" dirty="0"/>
              <a:t> got a warrant, you </a:t>
            </a:r>
            <a:r>
              <a:rPr lang="en-US" sz="900" b="0" i="0" u="none" strike="noStrike" cap="none" dirty="0" err="1"/>
              <a:t>ain’t</a:t>
            </a:r>
            <a:r>
              <a:rPr lang="en-US" sz="900" b="0" i="0" u="none" strike="noStrike" cap="none" dirty="0"/>
              <a:t> </a:t>
            </a:r>
            <a:r>
              <a:rPr lang="en-US" sz="900" b="0" i="0" u="none" strike="noStrike" cap="none" dirty="0" err="1"/>
              <a:t>comin</a:t>
            </a:r>
            <a:r>
              <a:rPr lang="en-US" sz="900" b="0" i="0" u="none" strike="noStrike" cap="none" dirty="0"/>
              <a:t>’ in.”  Frustrated, Officer Perkins replied, “Well, I have civil papers to serve you, ma’am, and if you won’t come down to get them, I’m going to put them in your mailbox.”  The response was, “I </a:t>
            </a:r>
            <a:r>
              <a:rPr lang="en-US" sz="900" b="0" i="0" u="none" strike="noStrike" cap="none" dirty="0" err="1"/>
              <a:t>ain’t</a:t>
            </a:r>
            <a:r>
              <a:rPr lang="en-US" sz="900" b="0" i="0" u="none" strike="noStrike" cap="none" dirty="0"/>
              <a:t> </a:t>
            </a:r>
            <a:r>
              <a:rPr lang="en-US" sz="900" b="0" i="0" u="none" strike="noStrike" cap="none" dirty="0" err="1"/>
              <a:t>comin</a:t>
            </a:r>
            <a:r>
              <a:rPr lang="en-US" sz="900" b="0" i="0" u="none" strike="noStrike" cap="none" dirty="0"/>
              <a:t>’ to the door.”  Officer Perkins immediately proceeded to the mailbox, and put the complaint and summons in the matter of </a:t>
            </a:r>
            <a:r>
              <a:rPr lang="en-US" sz="900" b="0" i="0" u="sng" strike="noStrike" cap="none" dirty="0"/>
              <a:t>Jackson v. Graves</a:t>
            </a:r>
            <a:r>
              <a:rPr lang="en-US" sz="900" b="0" i="0" u="none" strike="noStrike" cap="none" dirty="0"/>
              <a:t> in the box.  The address on the mailbox indicated 721 Magnolia Street.  In his notes, Officer Graves wrote that the defendant, </a:t>
            </a:r>
            <a:r>
              <a:rPr lang="en-US" sz="900" b="0" i="0" u="none" strike="noStrike" cap="none" dirty="0" err="1"/>
              <a:t>Laticia</a:t>
            </a:r>
            <a:r>
              <a:rPr lang="en-US" sz="900" b="0" i="0" u="none" strike="noStrike" cap="none" dirty="0"/>
              <a:t> Graves, had been served with process on Monday, September 13, 2010 at 11:47 a.m.  As he entered his patrol car, Officer Perkins looked backed at the second-story window from which he had received his impolite greeting.  The woman had since closed the window, and was watching his every move.  Did Officer Perkins effectively serve process on the defendant, </a:t>
            </a:r>
            <a:r>
              <a:rPr lang="en-US" sz="900" b="0" i="0" u="none" strike="noStrike" cap="none" dirty="0" err="1"/>
              <a:t>Laticia</a:t>
            </a:r>
            <a:r>
              <a:rPr lang="en-US" sz="900" b="0" i="0" u="none" strike="noStrike" cap="none" dirty="0"/>
              <a:t> Graves? Why or why not?</a:t>
            </a:r>
          </a:p>
          <a:p>
            <a:pPr lvl="0">
              <a:spcBef>
                <a:spcPts val="0"/>
              </a:spcBef>
              <a:buNone/>
            </a:pPr>
            <a:endParaRPr sz="900" b="0" i="0" u="none" strike="noStrike" cap="none" dirty="0"/>
          </a:p>
        </p:txBody>
      </p:sp>
      <p:sp>
        <p:nvSpPr>
          <p:cNvPr id="87" name="Shape 8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4" name="Shape 9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700" b="0" i="0" u="none" strike="noStrike" cap="none"/>
              <a:t>Chapter 3 Case Hypothetical:  </a:t>
            </a:r>
            <a:r>
              <a:rPr lang="en-US" sz="500" b="0" i="0" u="none" strike="noStrike" cap="none"/>
              <a:t>Defendant Woodson is an African-American male accused of murdering a white female in an apartment burglary.  During the jury selection process, Prosecutor Forbes exercises only two peremptory challenges, excusing from service the only two African-Americans in the jury.  An all-white jury is eventually empanelled, and Defendant Woodson is convicted of first-degree murder, with life imprisonment imposed as punishment.  After the jury verdict is announced, Prosecutor Forbes is questioned by the local media concerning his exercise of the peremptory challenges.  Prosecutor Forbes explains that race was not a factor in his decision, but that the two potential jurors were excused “because they have facial hair, and as a matter of practice, I do not want individuals with facial hair serving on my jury.”  Further, Prosecutor Forbes states “I categorically deny that race played any factor whatsoever in the jury selection process.”  On appeal, should the appellate court: 1) deem Prosecutor Forbes’ actions reversible error, and remand the case to the trial court level to be retried; 2) nullify the jury verdict, and dismiss the charges against Defendant Woodson; or 3) allow the conviction to stand? Should prosecutors be allowed to consider race, gender, and age as factors in the jury selection process?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1" name="Shape 10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“Jurisdiction” refers to the power of a court to hear a particular case.  Types of jurisdiction include “original” jurisdiction, which refers to the power to hear and decide a case when it first enters the legal system, and “appellate jurisdiction, which refers to the power to review a lower court decision to determine whether the lower court erred in rendering its verdict</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"الاختصاص" يشير إلى سلطة المحكمة في الاستماع إلى قضية معينة. </a:t>
            </a:r>
          </a:p>
          <a:p>
            <a:pPr marL="0" marR="0" lvl="0" indent="0" algn="r" rtl="0">
              <a:spcBef>
                <a:spcPts val="0"/>
              </a:spcBef>
              <a:buSzPct val="25000"/>
              <a:buFont typeface="Arial"/>
              <a:buNone/>
            </a:pPr>
            <a:r>
              <a:rPr lang="ar-SA" sz="1800" b="0" i="0" u="none" strike="noStrike" cap="none" dirty="0" smtClean="0"/>
              <a:t>تشمل أنواع الاختصاص</a:t>
            </a:r>
          </a:p>
          <a:p>
            <a:pPr marL="0" marR="0" lvl="0" indent="0" algn="r" rtl="0">
              <a:spcBef>
                <a:spcPts val="0"/>
              </a:spcBef>
              <a:buSzPct val="25000"/>
              <a:buFont typeface="Arial"/>
              <a:buNone/>
            </a:pPr>
            <a:r>
              <a:rPr lang="ar-SA" sz="1800" b="0" i="0" u="none" strike="noStrike" cap="none" dirty="0" smtClean="0"/>
              <a:t> الولاية القضائية "الأصلية" ، التي تشير إلى صلاحية الاستماع والبت في قضية ما عندما تدخل النظام القانوني لأول مرة ، </a:t>
            </a:r>
          </a:p>
          <a:p>
            <a:pPr marL="0" marR="0" lvl="0" indent="0" algn="r" rtl="0">
              <a:spcBef>
                <a:spcPts val="0"/>
              </a:spcBef>
              <a:buSzPct val="25000"/>
              <a:buFont typeface="Arial"/>
              <a:buNone/>
            </a:pPr>
            <a:r>
              <a:rPr lang="ar-SA" sz="1800" b="0" i="0" u="none" strike="noStrike" cap="none" dirty="0" smtClean="0"/>
              <a:t>و "الاختصاص الاستئنافي ، الذي يشير إلى صلاحية مراجعة قرار المحكمة الأدنى لتحديد ما إذا كانت المحكمة الابتدائية أخطأت في تقديم حكمها.</a:t>
            </a:r>
            <a:endParaRPr lang="en-US" sz="1800" b="0" i="0" u="none" strike="noStrike" cap="non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09" name="Shape 1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0" name="Shape 11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Other types of jurisdiction include “in </a:t>
            </a:r>
            <a:r>
              <a:rPr lang="en-US" sz="1800" b="0" i="0" u="none" strike="noStrike" cap="none" dirty="0" err="1"/>
              <a:t>personam</a:t>
            </a:r>
            <a:r>
              <a:rPr lang="en-US" sz="1800" b="0" i="0" u="none" strike="noStrike" cap="none" dirty="0"/>
              <a:t>” jurisdiction, which refers to the power to render a decision affecting the rights of specific persons before the court, and “subject-matter” jurisdiction, which refers to the power to hear certain kinds of cases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وتشمل أنواع الاختصاص الأخرى</a:t>
            </a:r>
          </a:p>
          <a:p>
            <a:pPr marL="0" marR="0" lvl="0" indent="0" algn="r" rtl="0">
              <a:spcBef>
                <a:spcPts val="0"/>
              </a:spcBef>
              <a:buSzPct val="25000"/>
              <a:buFont typeface="Arial"/>
              <a:buNone/>
            </a:pPr>
            <a:r>
              <a:rPr lang="ar-SA" sz="1800" b="0" i="0" u="none" strike="noStrike" cap="none" dirty="0" smtClean="0"/>
              <a:t> الاختصاص " الشخصي" ، الذي يشير إلى صلاحية إصدار قرار يؤثر على حقوق أشخاص معينين أمام المحكمة ،</a:t>
            </a:r>
          </a:p>
          <a:p>
            <a:pPr marL="0" marR="0" lvl="0" indent="0" algn="r" rtl="0">
              <a:spcBef>
                <a:spcPts val="0"/>
              </a:spcBef>
              <a:buSzPct val="25000"/>
              <a:buFont typeface="Arial"/>
              <a:buNone/>
            </a:pPr>
            <a:r>
              <a:rPr lang="ar-SA" sz="1800" b="0" i="0" u="none" strike="noStrike" cap="none" dirty="0" smtClean="0"/>
              <a:t> والاختصاص "الموضوعي" ، الذي يشير إلى صلاحية الاستماع إلى أنواع معينة من القضايا.</a:t>
            </a:r>
            <a:endParaRPr lang="en-US" sz="1800" b="0" i="0" u="none" strike="noStrike" cap="non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9" name="Shape 11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Federal courts have exclusive subject-matter jurisdiction over the following types of litigation:  admiralty cases; bankruptcy cases; federal criminal prosecutions; cases in which one state sues another state; claims against the United States; federal patent, trademark, and copyright claims; and other claims involving federal statutes that specify exclusive federal jurisdiction</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تتمتع المحاكم الفدرالية باختصاص موضوعي حصري على أنواع التقاضي التالية:</a:t>
            </a:r>
          </a:p>
          <a:p>
            <a:pPr marL="0" marR="0" lvl="0" indent="0" algn="r" rtl="0">
              <a:spcBef>
                <a:spcPts val="0"/>
              </a:spcBef>
              <a:buSzPct val="25000"/>
              <a:buFont typeface="Arial"/>
              <a:buNone/>
            </a:pPr>
            <a:r>
              <a:rPr lang="ar-SA" sz="1800" b="0" i="0" u="none" strike="noStrike" cap="none" dirty="0" smtClean="0"/>
              <a:t> قضايا </a:t>
            </a:r>
            <a:r>
              <a:rPr lang="ar-SA" sz="1800" b="0" i="0" u="none" strike="noStrike" cap="none" dirty="0" err="1" smtClean="0"/>
              <a:t>الأميرالية</a:t>
            </a:r>
            <a:r>
              <a:rPr lang="ar-SA" sz="1800" b="0" i="0" u="none" strike="noStrike" cap="none" baseline="0" dirty="0" smtClean="0"/>
              <a:t> (العسكرية)</a:t>
            </a:r>
            <a:endParaRPr lang="ar-SA" sz="1800" b="0" i="0" u="none" strike="noStrike" cap="none" dirty="0" smtClean="0"/>
          </a:p>
          <a:p>
            <a:pPr marL="0" marR="0" lvl="0" indent="0" algn="r" rtl="0">
              <a:spcBef>
                <a:spcPts val="0"/>
              </a:spcBef>
              <a:buSzPct val="25000"/>
              <a:buFont typeface="Arial"/>
              <a:buNone/>
            </a:pPr>
            <a:r>
              <a:rPr lang="ar-SA" sz="1800" b="0" i="0" u="none" strike="noStrike" cap="none" dirty="0" smtClean="0"/>
              <a:t>حالات الإفلاس </a:t>
            </a:r>
          </a:p>
          <a:p>
            <a:pPr marL="0" marR="0" lvl="0" indent="0" algn="r" rtl="0">
              <a:spcBef>
                <a:spcPts val="0"/>
              </a:spcBef>
              <a:buSzPct val="25000"/>
              <a:buFont typeface="Arial"/>
              <a:buNone/>
            </a:pPr>
            <a:r>
              <a:rPr lang="ar-SA" sz="1800" b="0" i="0" u="none" strike="noStrike" cap="none" dirty="0" smtClean="0"/>
              <a:t>المحاكمات الجنائية الفيدرالية </a:t>
            </a:r>
          </a:p>
          <a:p>
            <a:pPr marL="0" marR="0" lvl="0" indent="0" algn="r" rtl="0">
              <a:spcBef>
                <a:spcPts val="0"/>
              </a:spcBef>
              <a:buSzPct val="25000"/>
              <a:buFont typeface="Arial"/>
              <a:buNone/>
            </a:pPr>
            <a:r>
              <a:rPr lang="ar-SA" sz="1800" b="0" i="0" u="none" strike="noStrike" cap="none" dirty="0" smtClean="0"/>
              <a:t>؛ الحالات التي تقاضي فيها ولاية ما و ولاية أخرى ؛ </a:t>
            </a:r>
          </a:p>
          <a:p>
            <a:pPr marL="0" marR="0" lvl="0" indent="0" algn="r" rtl="0">
              <a:spcBef>
                <a:spcPts val="0"/>
              </a:spcBef>
              <a:buSzPct val="25000"/>
              <a:buFont typeface="Arial"/>
              <a:buNone/>
            </a:pPr>
            <a:r>
              <a:rPr lang="ar-SA" sz="1800" b="0" i="0" u="none" strike="noStrike" cap="none" dirty="0" smtClean="0"/>
              <a:t>مطالبات ضد الولايات المتحدة. </a:t>
            </a:r>
          </a:p>
          <a:p>
            <a:pPr marL="0" marR="0" lvl="0" indent="0" algn="r" rtl="0">
              <a:spcBef>
                <a:spcPts val="0"/>
              </a:spcBef>
              <a:buSzPct val="25000"/>
              <a:buFont typeface="Arial"/>
              <a:buNone/>
            </a:pPr>
            <a:r>
              <a:rPr lang="ar-SA" sz="1800" b="0" i="0" u="none" strike="noStrike" cap="none" dirty="0" smtClean="0"/>
              <a:t>مطالبات براءة الاختراع الفيدرالية والعلامات التجارية وحقوق الطبع والنشر ؛ </a:t>
            </a:r>
          </a:p>
          <a:p>
            <a:pPr marL="0" marR="0" lvl="0" indent="0" algn="r" rtl="0">
              <a:spcBef>
                <a:spcPts val="0"/>
              </a:spcBef>
              <a:buSzPct val="25000"/>
              <a:buFont typeface="Arial"/>
              <a:buNone/>
            </a:pPr>
            <a:r>
              <a:rPr lang="ar-SA" sz="1800" b="0" i="0" u="none" strike="noStrike" cap="none" dirty="0" smtClean="0"/>
              <a:t>والمطالبات الأخرى المتعلقة بالقوانين الاتحادية التي تحدد الولاية القضائية الاتحادية الحصرية.</a:t>
            </a:r>
            <a:endParaRPr lang="en-US" sz="1800" b="0" i="0" u="none" strike="noStrike" cap="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7" name="Shape 12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Federal and state courts have “concurrent,” or shared, subject-matter jurisdiction over “federal question” and “diversity of </a:t>
            </a:r>
            <a:r>
              <a:rPr lang="en-US" sz="1800" b="0" i="0" u="none" strike="noStrike" cap="none" dirty="0" smtClean="0"/>
              <a:t>citizenship</a:t>
            </a:r>
            <a:r>
              <a:rPr lang="en-US" sz="1800" b="0" i="0" u="none" strike="noStrike" cap="none" dirty="0"/>
              <a:t>” cases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المحاكم الفدرالية ومحاكم الولايات بالولاية القضائية "تتنافس" ، أو تشترك ، في الاختصاص القضائي حول "القضية الفيدرالية" و "تنوع المواطنة".</a:t>
            </a:r>
            <a:endParaRPr lang="en-US" sz="1800" b="0" i="0" u="none" strike="noStrike" cap="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34" name="Shape 1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5" name="Shape 135"/>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State courts have subject-matter jurisdiction over all cases not falling under exclusive federal jurisdiction</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تتمتع محاكم الولايات باختصاص قضائي موضوعي على جميع القضايا التي لا تخضع للولاية القضائية الاتحادية الحصرية.</a:t>
            </a:r>
            <a:endParaRPr lang="en-US" sz="1800" b="0" i="0" u="none" strike="noStrike" cap="non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p:nvPr/>
        </p:nvSpPr>
        <p:spPr>
          <a:xfrm>
            <a:off x="3884612" y="8685211"/>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Font typeface="Arial"/>
              <a:buNone/>
            </a:pPr>
            <a:r>
              <a:rPr lang="en-US" sz="1200" b="0" i="0" u="none" strike="noStrike" cap="none">
                <a:latin typeface="Arial"/>
                <a:ea typeface="Arial"/>
                <a:cs typeface="Arial"/>
                <a:sym typeface="Arial"/>
              </a:rPr>
              <a:t>*</a:t>
            </a:r>
          </a:p>
        </p:txBody>
      </p:sp>
      <p:sp>
        <p:nvSpPr>
          <p:cNvPr id="142" name="Shape 14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3" name="Shape 14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Arial"/>
              <a:buNone/>
            </a:pPr>
            <a:r>
              <a:rPr lang="en-US" sz="1800" b="0" i="0" u="none" strike="noStrike" cap="none" dirty="0"/>
              <a:t>The federal court system is a “tri-partite” system consisting of three levels.  The U.S. District Courts are the federal trial courts, the intermediate courts of appeal have appellate jurisdiction over all federal trial courts, and the United States Supreme Court has ultimate appellate jurisdiction, with the power to review all lower court decisions</a:t>
            </a:r>
            <a:r>
              <a:rPr lang="en-US" sz="1800" b="0" i="0" u="none" strike="noStrike" cap="none" dirty="0" smtClean="0"/>
              <a:t>.</a:t>
            </a:r>
          </a:p>
          <a:p>
            <a:pPr marL="0" marR="0" lvl="0" indent="0" algn="r" rtl="0">
              <a:spcBef>
                <a:spcPts val="0"/>
              </a:spcBef>
              <a:buSzPct val="25000"/>
              <a:buFont typeface="Arial"/>
              <a:buNone/>
            </a:pPr>
            <a:r>
              <a:rPr lang="ar-SA" sz="1800" b="0" i="0" u="none" strike="noStrike" cap="none" dirty="0" smtClean="0"/>
              <a:t>نظام المحاكم الفدرالية هو نظام "ثلاثي الأطراف" يتألف من ثلاثة مستويات.</a:t>
            </a:r>
          </a:p>
          <a:p>
            <a:pPr marL="0" marR="0" lvl="0" indent="0" algn="r" rtl="0">
              <a:spcBef>
                <a:spcPts val="0"/>
              </a:spcBef>
              <a:buSzPct val="25000"/>
              <a:buFont typeface="Arial"/>
              <a:buNone/>
            </a:pPr>
            <a:r>
              <a:rPr lang="ar-SA" sz="1800" b="0" i="0" u="none" strike="noStrike" cap="none" dirty="0" smtClean="0"/>
              <a:t> المحاكم الابتدائية في الولايات المتحدة هي المحاكم الفيدرالية ،</a:t>
            </a:r>
          </a:p>
          <a:p>
            <a:pPr marL="0" marR="0" lvl="0" indent="0" algn="r" rtl="0">
              <a:spcBef>
                <a:spcPts val="0"/>
              </a:spcBef>
              <a:buSzPct val="25000"/>
              <a:buFont typeface="Arial"/>
              <a:buNone/>
            </a:pPr>
            <a:r>
              <a:rPr lang="ar-SA" sz="1800" b="0" i="0" u="none" strike="noStrike" cap="none" dirty="0" smtClean="0"/>
              <a:t> والمحاكم الوسيطة للاستئناف لديها اختصاص استئنافي على جميع المحاكم الفيدرالية ،</a:t>
            </a:r>
          </a:p>
          <a:p>
            <a:pPr marL="0" marR="0" lvl="0" indent="0" algn="r" rtl="0">
              <a:spcBef>
                <a:spcPts val="0"/>
              </a:spcBef>
              <a:buSzPct val="25000"/>
              <a:buFont typeface="Arial"/>
              <a:buNone/>
            </a:pPr>
            <a:r>
              <a:rPr lang="ar-SA" sz="1800" b="0" i="0" u="none" strike="noStrike" cap="none" dirty="0" smtClean="0"/>
              <a:t> وللمحكمة العليا للولايات المتحدة ولاية قضائية استئنافية مطلقة ، مع سلطة مراجعة جميع قرارات المحاكم الدنيا.</a:t>
            </a:r>
            <a:endParaRPr lang="en-US" sz="1800" b="0" i="0" u="none" strike="noStrike" cap="non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1736725"/>
            <a:ext cx="7772400" cy="1920875"/>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chemeClr val="hlink"/>
              </a:buClr>
              <a:buFont typeface="Garamond"/>
              <a:buNone/>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0" name="Shape 80"/>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83" name="Shape 83"/>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3" name="Shape 53"/>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56" name="Shape 56"/>
          <p:cNvSpPr txBox="1">
            <a:spLocks noGrp="1"/>
          </p:cNvSpPr>
          <p:nvPr>
            <p:ph type="body" idx="1"/>
          </p:nvPr>
        </p:nvSpPr>
        <p:spPr>
          <a:xfrm rot="5400000">
            <a:off x="2309018" y="-251619"/>
            <a:ext cx="4525961" cy="8229600"/>
          </a:xfrm>
          <a:prstGeom prst="rect">
            <a:avLst/>
          </a:prstGeom>
          <a:noFill/>
          <a:ln>
            <a:noFill/>
          </a:ln>
        </p:spPr>
        <p:txBody>
          <a:bodyPr lIns="91425" tIns="91425" rIns="91425" bIns="91425" anchor="t" anchorCtr="0"/>
          <a:lstStyle>
            <a:lvl1pPr marL="342900" lvl="0" indent="-200660" algn="l" rtl="0">
              <a:spcBef>
                <a:spcPts val="640"/>
              </a:spcBef>
              <a:spcAft>
                <a:spcPts val="0"/>
              </a:spcAft>
              <a:buClr>
                <a:schemeClr val="hlink"/>
              </a:buClr>
              <a:buFont typeface="Garamond"/>
              <a:buChar char="■"/>
              <a:defRPr/>
            </a:lvl1pPr>
            <a:lvl2pPr marL="742950" lvl="1" indent="-161290" algn="l" rtl="0">
              <a:spcBef>
                <a:spcPts val="560"/>
              </a:spcBef>
              <a:spcAft>
                <a:spcPts val="0"/>
              </a:spcAft>
              <a:buClr>
                <a:schemeClr val="accent2"/>
              </a:buClr>
              <a:buFont typeface="Garamond"/>
              <a:buChar char="■"/>
              <a:defRPr/>
            </a:lvl2pPr>
            <a:lvl3pPr marL="1143000" lvl="2" indent="-121919" algn="l" rtl="0">
              <a:spcBef>
                <a:spcPts val="480"/>
              </a:spcBef>
              <a:spcAft>
                <a:spcPts val="0"/>
              </a:spcAft>
              <a:buClr>
                <a:schemeClr val="lt2"/>
              </a:buClr>
              <a:buFont typeface="Garamond"/>
              <a:buChar char="■"/>
              <a:defRPr/>
            </a:lvl3pPr>
            <a:lvl4pPr marL="1600200" lvl="3" indent="-139700" algn="l" rtl="0">
              <a:spcBef>
                <a:spcPts val="400"/>
              </a:spcBef>
              <a:spcAft>
                <a:spcPts val="0"/>
              </a:spcAft>
              <a:buClr>
                <a:schemeClr val="accent2"/>
              </a:buClr>
              <a:buFont typeface="Garamond"/>
              <a:buChar char="■"/>
              <a:defRPr/>
            </a:lvl4pPr>
            <a:lvl5pPr marL="2057400" lvl="4" indent="-139700" algn="l" rtl="0">
              <a:spcBef>
                <a:spcPts val="400"/>
              </a:spcBef>
              <a:spcAft>
                <a:spcPts val="0"/>
              </a:spcAft>
              <a:buClr>
                <a:schemeClr val="hlink"/>
              </a:buClr>
              <a:buFont typeface="Garamond"/>
              <a:buChar char="■"/>
              <a:defRPr/>
            </a:lvl5pPr>
            <a:lvl6pPr marL="2514600" lvl="5" indent="-139700" algn="l" rtl="0">
              <a:spcBef>
                <a:spcPts val="400"/>
              </a:spcBef>
              <a:spcAft>
                <a:spcPts val="0"/>
              </a:spcAft>
              <a:buClr>
                <a:schemeClr val="hlink"/>
              </a:buClr>
              <a:buFont typeface="Garamond"/>
              <a:buChar char="■"/>
              <a:defRPr/>
            </a:lvl6pPr>
            <a:lvl7pPr marL="2971800" lvl="6" indent="-139700" algn="l" rtl="0">
              <a:spcBef>
                <a:spcPts val="400"/>
              </a:spcBef>
              <a:spcAft>
                <a:spcPts val="0"/>
              </a:spcAft>
              <a:buClr>
                <a:schemeClr val="hlink"/>
              </a:buClr>
              <a:buFont typeface="Garamond"/>
              <a:buChar char="■"/>
              <a:defRPr/>
            </a:lvl7pPr>
            <a:lvl8pPr marL="3429000" lvl="7" indent="-139700" algn="l" rtl="0">
              <a:spcBef>
                <a:spcPts val="400"/>
              </a:spcBef>
              <a:spcAft>
                <a:spcPts val="0"/>
              </a:spcAft>
              <a:buClr>
                <a:schemeClr val="hlink"/>
              </a:buClr>
              <a:buFont typeface="Garamond"/>
              <a:buChar char="■"/>
              <a:defRPr/>
            </a:lvl8pPr>
            <a:lvl9pPr marL="3886200" lvl="8" indent="-139700" algn="l" rtl="0">
              <a:spcBef>
                <a:spcPts val="400"/>
              </a:spcBef>
              <a:spcAft>
                <a:spcPts val="0"/>
              </a:spcAft>
              <a:buClr>
                <a:schemeClr val="hlink"/>
              </a:buClr>
              <a:buFont typeface="Garamond"/>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9" name="Shape 59"/>
          <p:cNvSpPr>
            <a:spLocks noGrp="1"/>
          </p:cNvSpPr>
          <p:nvPr>
            <p:ph type="pic" idx="2"/>
          </p:nvPr>
        </p:nvSpPr>
        <p:spPr>
          <a:xfrm>
            <a:off x="1792288" y="612775"/>
            <a:ext cx="5486399" cy="4114800"/>
          </a:xfrm>
          <a:prstGeom prst="rect">
            <a:avLst/>
          </a:prstGeom>
          <a:noFill/>
          <a:ln>
            <a:noFill/>
          </a:ln>
        </p:spPr>
      </p:sp>
      <p:sp>
        <p:nvSpPr>
          <p:cNvPr id="60" name="Shape 60"/>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3" name="Shape 63"/>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5"/>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0" name="Shape 70"/>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71" name="Shape 71"/>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2" name="Shape 72"/>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Garamond"/>
              <a:buNone/>
              <a:defRPr/>
            </a:lvl1pPr>
            <a:lvl2pPr marL="457200" lvl="1" indent="0" rtl="0">
              <a:spcBef>
                <a:spcPts val="0"/>
              </a:spcBef>
              <a:buFont typeface="Garamond"/>
              <a:buNone/>
              <a:defRPr/>
            </a:lvl2pPr>
            <a:lvl3pPr marL="914400" lvl="2" indent="0" rtl="0">
              <a:spcBef>
                <a:spcPts val="0"/>
              </a:spcBef>
              <a:buFont typeface="Garamond"/>
              <a:buNone/>
              <a:defRPr/>
            </a:lvl3pPr>
            <a:lvl4pPr marL="1371600" lvl="3" indent="0" rtl="0">
              <a:spcBef>
                <a:spcPts val="0"/>
              </a:spcBef>
              <a:buFont typeface="Garamond"/>
              <a:buNone/>
              <a:defRPr/>
            </a:lvl4pPr>
            <a:lvl5pPr marL="1828800" lvl="4" indent="0" rtl="0">
              <a:spcBef>
                <a:spcPts val="0"/>
              </a:spcBef>
              <a:buFont typeface="Garamond"/>
              <a:buNone/>
              <a:defRPr/>
            </a:lvl5pPr>
            <a:lvl6pPr marL="2286000" lvl="5" indent="0" rtl="0">
              <a:spcBef>
                <a:spcPts val="0"/>
              </a:spcBef>
              <a:buFont typeface="Garamond"/>
              <a:buNone/>
              <a:defRPr/>
            </a:lvl6pPr>
            <a:lvl7pPr marL="2743200" lvl="6" indent="0" rtl="0">
              <a:spcBef>
                <a:spcPts val="0"/>
              </a:spcBef>
              <a:buFont typeface="Garamond"/>
              <a:buNone/>
              <a:defRPr/>
            </a:lvl7pPr>
            <a:lvl8pPr marL="3200400" lvl="7" indent="0" rtl="0">
              <a:spcBef>
                <a:spcPts val="0"/>
              </a:spcBef>
              <a:buFont typeface="Garamond"/>
              <a:buNone/>
              <a:defRPr/>
            </a:lvl8pPr>
            <a:lvl9pPr marL="3657600" lvl="8" indent="0" rtl="0">
              <a:spcBef>
                <a:spcPts val="0"/>
              </a:spcBef>
              <a:buFont typeface="Garamond"/>
              <a:buNone/>
              <a:defRPr/>
            </a:lvl9pPr>
          </a:lstStyle>
          <a:p>
            <a:endParaRPr/>
          </a:p>
        </p:txBody>
      </p:sp>
      <p:sp>
        <p:nvSpPr>
          <p:cNvPr id="73" name="Shape 73"/>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76" name="Shape 76"/>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7" name="Shape 77"/>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19" name="Shape 1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20" name="Shape 2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
        <p:nvSpPr>
          <p:cNvPr id="21" name="Shape 21"/>
          <p:cNvSpPr txBox="1">
            <a:spLocks noGrp="1"/>
          </p:cNvSpPr>
          <p:nvPr>
            <p:ph type="dt" idx="10"/>
          </p:nvPr>
        </p:nvSpPr>
        <p:spPr>
          <a:xfrm>
            <a:off x="457200" y="6248400"/>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2" name="Shape 22"/>
          <p:cNvSpPr txBox="1">
            <a:spLocks noGrp="1"/>
          </p:cNvSpPr>
          <p:nvPr>
            <p:ph type="ftr" idx="11"/>
          </p:nvPr>
        </p:nvSpPr>
        <p:spPr>
          <a:xfrm>
            <a:off x="3124200" y="6251575"/>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23" name="Shape 23"/>
          <p:cNvSpPr txBox="1">
            <a:spLocks noGrp="1"/>
          </p:cNvSpPr>
          <p:nvPr>
            <p:ph type="sldNum" idx="12"/>
          </p:nvPr>
        </p:nvSpPr>
        <p:spPr>
          <a:xfrm>
            <a:off x="6553200" y="625475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6"/>
        <p:cNvGrpSpPr/>
        <p:nvPr/>
      </p:nvGrpSpPr>
      <p:grpSpPr>
        <a:xfrm>
          <a:off x="0" y="0"/>
          <a:ext cx="0" cy="0"/>
          <a:chOff x="0" y="0"/>
          <a:chExt cx="0" cy="0"/>
        </a:xfrm>
      </p:grpSpPr>
      <p:sp>
        <p:nvSpPr>
          <p:cNvPr id="37" name="Shape 37"/>
          <p:cNvSpPr txBox="1">
            <a:spLocks noGrp="1"/>
          </p:cNvSpPr>
          <p:nvPr>
            <p:ph type="dt" idx="10"/>
          </p:nvPr>
        </p:nvSpPr>
        <p:spPr>
          <a:xfrm>
            <a:off x="457200" y="6251575"/>
            <a:ext cx="2133599"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38" name="Shape 38"/>
          <p:cNvSpPr txBox="1">
            <a:spLocks noGrp="1"/>
          </p:cNvSpPr>
          <p:nvPr>
            <p:ph type="sldNum" idx="12"/>
          </p:nvPr>
        </p:nvSpPr>
        <p:spPr>
          <a:xfrm>
            <a:off x="6553200" y="6248400"/>
            <a:ext cx="2133599" cy="476249"/>
          </a:xfrm>
          <a:prstGeom prst="rect">
            <a:avLst/>
          </a:prstGeom>
          <a:noFill/>
          <a:ln>
            <a:noFill/>
          </a:ln>
        </p:spPr>
        <p:txBody>
          <a:bodyPr lIns="91425" tIns="91425" rIns="91425" bIns="91425" anchor="b" anchorCtr="0">
            <a:noAutofit/>
          </a:bodyPr>
          <a:lstStyle/>
          <a:p>
            <a:pPr marL="0" marR="0" lvl="0" indent="0" algn="r" rtl="0">
              <a:spcBef>
                <a:spcPts val="0"/>
              </a:spcBef>
            </a:pPr>
            <a:endParaRPr/>
          </a:p>
          <a:p>
            <a:pPr marL="457200" marR="0" lvl="1" indent="0" algn="l" rtl="0">
              <a:spcBef>
                <a:spcPts val="0"/>
              </a:spcBef>
            </a:pPr>
            <a:endParaRPr/>
          </a:p>
          <a:p>
            <a:pPr marL="914400" marR="0" lvl="2" indent="0" algn="l" rtl="0">
              <a:spcBef>
                <a:spcPts val="0"/>
              </a:spcBef>
            </a:pPr>
            <a:endParaRPr/>
          </a:p>
          <a:p>
            <a:pPr marL="1371600" marR="0" lvl="3" indent="0" algn="l" rtl="0">
              <a:spcBef>
                <a:spcPts val="0"/>
              </a:spcBef>
            </a:pPr>
            <a:endParaRPr/>
          </a:p>
          <a:p>
            <a:pPr marL="1828800" marR="0" lvl="4" indent="0" algn="l" rtl="0">
              <a:spcBef>
                <a:spcPts val="0"/>
              </a:spcBef>
            </a:pPr>
            <a:endParaRPr/>
          </a:p>
          <a:p>
            <a:pPr marL="2286000" marR="0" lvl="5" indent="0" algn="l" rtl="0">
              <a:spcBef>
                <a:spcPts val="0"/>
              </a:spcBef>
            </a:pPr>
            <a:endParaRPr/>
          </a:p>
          <a:p>
            <a:pPr marL="2743200" marR="0" lvl="6" indent="0" algn="l" rtl="0">
              <a:spcBef>
                <a:spcPts val="0"/>
              </a:spcBef>
            </a:pPr>
            <a:endParaRPr/>
          </a:p>
          <a:p>
            <a:pPr marL="3200400" marR="0" lvl="7" indent="0" algn="l" rtl="0">
              <a:spcBef>
                <a:spcPts val="0"/>
              </a:spcBef>
            </a:pPr>
            <a:endParaRPr/>
          </a:p>
          <a:p>
            <a:pPr marL="3657600" marR="0" lvl="8" indent="0" algn="l" rtl="0">
              <a:spcBef>
                <a:spcPts val="0"/>
              </a:spcBef>
            </a:pP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avLst/>
                <a:gdLst/>
                <a:ahLst/>
                <a:cxnLst/>
                <a:rect l="0" t="0" r="0" b="0"/>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avLst/>
                <a:gdLst/>
                <a:ahLst/>
                <a:cxnLst/>
                <a:rect l="0" t="0" r="0" b="0"/>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avLst/>
                <a:gdLst/>
                <a:ahLst/>
                <a:cxnLst/>
                <a:rect l="0" t="0" r="0" b="0"/>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avLst/>
                <a:gdLst/>
                <a:ahLst/>
                <a:cxnLst/>
                <a:rect l="0" t="0" r="0" b="0"/>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avLst/>
                <a:gdLst/>
                <a:ahLst/>
                <a:cxnLst/>
                <a:rect l="0" t="0" r="0" b="0"/>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avLst/>
              <a:gdLst/>
              <a:ahLst/>
              <a:cxnLst/>
              <a:rect l="0" t="0" r="0" b="0"/>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avLst/>
              <a:gdLst/>
              <a:ahLst/>
              <a:cxnLst/>
              <a:rect l="0" t="0" r="0" b="0"/>
              <a:pathLst>
                <a:path w="5740" h="1906" extrusionOk="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strike="noStrike" cap="none">
                <a:solidFill>
                  <a:schemeClr val="lt1"/>
                </a:solidFill>
                <a:latin typeface="Garamond"/>
                <a:ea typeface="Garamond"/>
                <a:cs typeface="Garamond"/>
                <a:sym typeface="Garamond"/>
              </a:endParaRPr>
            </a:p>
          </p:txBody>
        </p:sp>
      </p:grpSp>
      <p:sp>
        <p:nvSpPr>
          <p:cNvPr id="48" name="Shape 4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a:p>
        </p:txBody>
      </p:sp>
      <p:sp>
        <p:nvSpPr>
          <p:cNvPr id="49" name="Shape 49"/>
          <p:cNvSpPr txBox="1">
            <a:spLocks noGrp="1"/>
          </p:cNvSpPr>
          <p:nvPr>
            <p:ph type="ftr" idx="11"/>
          </p:nvPr>
        </p:nvSpPr>
        <p:spPr>
          <a:xfrm>
            <a:off x="3124200" y="6248400"/>
            <a:ext cx="2895600" cy="476249"/>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50" name="Shape 5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342900" marR="0" lvl="0" indent="-200660" algn="l" rtl="0">
              <a:spcBef>
                <a:spcPts val="640"/>
              </a:spcBef>
              <a:spcAft>
                <a:spcPts val="0"/>
              </a:spcAft>
              <a:buClr>
                <a:schemeClr val="hlink"/>
              </a:buClr>
              <a:buFont typeface="Garamond"/>
              <a:buChar char="■"/>
              <a:defRPr/>
            </a:lvl1pPr>
            <a:lvl2pPr marL="742950" marR="0" lvl="1" indent="-161290" algn="l" rtl="0">
              <a:spcBef>
                <a:spcPts val="560"/>
              </a:spcBef>
              <a:spcAft>
                <a:spcPts val="0"/>
              </a:spcAft>
              <a:buClr>
                <a:schemeClr val="accent2"/>
              </a:buClr>
              <a:buFont typeface="Garamond"/>
              <a:buChar char="■"/>
              <a:defRPr/>
            </a:lvl2pPr>
            <a:lvl3pPr marL="1143000" marR="0" lvl="2" indent="-121919" algn="l" rtl="0">
              <a:spcBef>
                <a:spcPts val="480"/>
              </a:spcBef>
              <a:spcAft>
                <a:spcPts val="0"/>
              </a:spcAft>
              <a:buClr>
                <a:schemeClr val="lt2"/>
              </a:buClr>
              <a:buFont typeface="Garamond"/>
              <a:buChar char="■"/>
              <a:defRPr/>
            </a:lvl3pPr>
            <a:lvl4pPr marL="1600200" marR="0" lvl="3" indent="-139700" algn="l" rtl="0">
              <a:spcBef>
                <a:spcPts val="400"/>
              </a:spcBef>
              <a:spcAft>
                <a:spcPts val="0"/>
              </a:spcAft>
              <a:buClr>
                <a:schemeClr val="accent2"/>
              </a:buClr>
              <a:buFont typeface="Garamond"/>
              <a:buChar char="■"/>
              <a:defRPr/>
            </a:lvl4pPr>
            <a:lvl5pPr marL="2057400" marR="0" lvl="4" indent="-139700" algn="l" rtl="0">
              <a:spcBef>
                <a:spcPts val="400"/>
              </a:spcBef>
              <a:spcAft>
                <a:spcPts val="0"/>
              </a:spcAft>
              <a:buClr>
                <a:schemeClr val="hlink"/>
              </a:buClr>
              <a:buFont typeface="Garamond"/>
              <a:buChar char="■"/>
              <a:defRPr/>
            </a:lvl5pPr>
            <a:lvl6pPr marL="2514600" marR="0" lvl="5" indent="-139700" algn="l" rtl="0">
              <a:spcBef>
                <a:spcPts val="400"/>
              </a:spcBef>
              <a:spcAft>
                <a:spcPts val="0"/>
              </a:spcAft>
              <a:buClr>
                <a:schemeClr val="hlink"/>
              </a:buClr>
              <a:buFont typeface="Garamond"/>
              <a:buChar char="■"/>
              <a:defRPr/>
            </a:lvl6pPr>
            <a:lvl7pPr marL="2971800" marR="0" lvl="6" indent="-139700" algn="l" rtl="0">
              <a:spcBef>
                <a:spcPts val="400"/>
              </a:spcBef>
              <a:spcAft>
                <a:spcPts val="0"/>
              </a:spcAft>
              <a:buClr>
                <a:schemeClr val="hlink"/>
              </a:buClr>
              <a:buFont typeface="Garamond"/>
              <a:buChar char="■"/>
              <a:defRPr/>
            </a:lvl7pPr>
            <a:lvl8pPr marL="3429000" marR="0" lvl="7" indent="-139700" algn="l" rtl="0">
              <a:spcBef>
                <a:spcPts val="400"/>
              </a:spcBef>
              <a:spcAft>
                <a:spcPts val="0"/>
              </a:spcAft>
              <a:buClr>
                <a:schemeClr val="hlink"/>
              </a:buClr>
              <a:buFont typeface="Garamond"/>
              <a:buChar char="■"/>
              <a:defRPr/>
            </a:lvl8pPr>
            <a:lvl9pPr marL="3886200" marR="0" lvl="8" indent="-139700" algn="l" rtl="0">
              <a:spcBef>
                <a:spcPts val="400"/>
              </a:spcBef>
              <a:spcAft>
                <a:spcPts val="0"/>
              </a:spcAft>
              <a:buClr>
                <a:schemeClr val="hlink"/>
              </a:buClr>
              <a:buFont typeface="Garamond"/>
              <a:buChar char="■"/>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1"/>
        <p:cNvGrpSpPr/>
        <p:nvPr/>
      </p:nvGrpSpPr>
      <p:grpSpPr>
        <a:xfrm>
          <a:off x="0" y="0"/>
          <a:ext cx="0" cy="0"/>
          <a:chOff x="0" y="0"/>
          <a:chExt cx="0" cy="0"/>
        </a:xfrm>
      </p:grpSpPr>
      <p:sp>
        <p:nvSpPr>
          <p:cNvPr id="32" name="Shape 32"/>
          <p:cNvSpPr txBox="1">
            <a:spLocks noGrp="1"/>
          </p:cNvSpPr>
          <p:nvPr>
            <p:ph type="ctrTitle"/>
          </p:nvPr>
        </p:nvSpPr>
        <p:spPr>
          <a:xfrm>
            <a:off x="4495800" y="1600200"/>
            <a:ext cx="4648199" cy="2286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5400" b="1" i="0" u="none" strike="noStrike" cap="none">
                <a:solidFill>
                  <a:schemeClr val="lt2"/>
                </a:solidFill>
                <a:latin typeface="Garamond"/>
                <a:ea typeface="Garamond"/>
                <a:cs typeface="Garamond"/>
                <a:sym typeface="Garamond"/>
              </a:rPr>
              <a:t>Chapter 03</a:t>
            </a:r>
          </a:p>
        </p:txBody>
      </p:sp>
      <p:sp>
        <p:nvSpPr>
          <p:cNvPr id="33" name="Shape 33"/>
          <p:cNvSpPr txBox="1">
            <a:spLocks noGrp="1"/>
          </p:cNvSpPr>
          <p:nvPr>
            <p:ph type="subTitle" idx="1"/>
          </p:nvPr>
        </p:nvSpPr>
        <p:spPr>
          <a:xfrm>
            <a:off x="4495800" y="3276600"/>
            <a:ext cx="4648199" cy="1981199"/>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hlink"/>
              </a:buClr>
              <a:buSzPct val="25000"/>
              <a:buFont typeface="Garamond"/>
              <a:buNone/>
            </a:pPr>
            <a:r>
              <a:rPr lang="en-US" sz="3600" b="0" i="0" u="none" strike="noStrike" cap="none">
                <a:solidFill>
                  <a:schemeClr val="lt1"/>
                </a:solidFill>
                <a:latin typeface="Garamond"/>
                <a:ea typeface="Garamond"/>
                <a:cs typeface="Garamond"/>
                <a:sym typeface="Garamond"/>
              </a:rPr>
              <a:t>The U.S. Legal System</a:t>
            </a:r>
          </a:p>
        </p:txBody>
      </p:sp>
      <p:sp>
        <p:nvSpPr>
          <p:cNvPr id="34" name="Shape 34"/>
          <p:cNvSpPr txBox="1"/>
          <p:nvPr/>
        </p:nvSpPr>
        <p:spPr>
          <a:xfrm>
            <a:off x="77786" y="6607175"/>
            <a:ext cx="1211261"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lIns="92075" tIns="46025" rIns="92075" bIns="46025"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000" b="1" i="1" u="none" strike="noStrike" cap="non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457200" y="8382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400" b="1" i="0" u="none" strike="noStrike" cap="none">
                <a:solidFill>
                  <a:schemeClr val="lt2"/>
                </a:solidFill>
                <a:latin typeface="Garamond"/>
                <a:ea typeface="Garamond"/>
                <a:cs typeface="Garamond"/>
                <a:sym typeface="Garamond"/>
              </a:rPr>
              <a:t>State Court Systems</a:t>
            </a:r>
          </a:p>
        </p:txBody>
      </p:sp>
      <p:sp>
        <p:nvSpPr>
          <p:cNvPr id="154" name="Shape 154"/>
          <p:cNvSpPr txBox="1">
            <a:spLocks noGrp="1"/>
          </p:cNvSpPr>
          <p:nvPr>
            <p:ph type="body" idx="1"/>
          </p:nvPr>
        </p:nvSpPr>
        <p:spPr>
          <a:xfrm>
            <a:off x="457200" y="2590800"/>
            <a:ext cx="8229600" cy="27431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State Supreme Courts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Intermediate Courts of Appeal</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State Trial Courts</a:t>
            </a:r>
          </a:p>
        </p:txBody>
      </p:sp>
      <p:sp>
        <p:nvSpPr>
          <p:cNvPr id="155" name="Shape 15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457200" y="9906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000" b="1" i="0" u="none" strike="noStrike" cap="none">
                <a:solidFill>
                  <a:schemeClr val="lt2"/>
                </a:solidFill>
                <a:latin typeface="Garamond"/>
                <a:ea typeface="Garamond"/>
                <a:cs typeface="Garamond"/>
                <a:sym typeface="Garamond"/>
              </a:rPr>
              <a:t>Threshold Requirements for Litigation</a:t>
            </a:r>
          </a:p>
        </p:txBody>
      </p:sp>
      <p:sp>
        <p:nvSpPr>
          <p:cNvPr id="162" name="Shape 162"/>
          <p:cNvSpPr txBox="1">
            <a:spLocks noGrp="1"/>
          </p:cNvSpPr>
          <p:nvPr>
            <p:ph type="body" idx="1"/>
          </p:nvPr>
        </p:nvSpPr>
        <p:spPr>
          <a:xfrm>
            <a:off x="304800" y="2590800"/>
            <a:ext cx="8229600" cy="45259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Standing (to sue)</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Case or Controversy (Justiciable Controversy)</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Ripeness</a:t>
            </a:r>
          </a:p>
        </p:txBody>
      </p:sp>
      <p:sp>
        <p:nvSpPr>
          <p:cNvPr id="163" name="Shape 16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457200" y="6096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600" b="1" i="0" u="none" strike="noStrike" cap="none">
                <a:solidFill>
                  <a:schemeClr val="lt2"/>
                </a:solidFill>
                <a:latin typeface="Garamond"/>
                <a:ea typeface="Garamond"/>
                <a:cs typeface="Garamond"/>
                <a:sym typeface="Garamond"/>
              </a:rPr>
              <a:t>Steps in Civil Litigation:</a:t>
            </a:r>
            <a:br>
              <a:rPr lang="en-US" sz="3600" b="1" i="0" u="none" strike="noStrike" cap="none">
                <a:solidFill>
                  <a:schemeClr val="lt2"/>
                </a:solidFill>
                <a:latin typeface="Garamond"/>
                <a:ea typeface="Garamond"/>
                <a:cs typeface="Garamond"/>
                <a:sym typeface="Garamond"/>
              </a:rPr>
            </a:br>
            <a:r>
              <a:rPr lang="en-US" sz="3600" b="1" i="0" u="none" strike="noStrike" cap="none">
                <a:solidFill>
                  <a:schemeClr val="lt2"/>
                </a:solidFill>
                <a:latin typeface="Garamond"/>
                <a:ea typeface="Garamond"/>
                <a:cs typeface="Garamond"/>
                <a:sym typeface="Garamond"/>
              </a:rPr>
              <a:t>The Pretrial Stage</a:t>
            </a:r>
          </a:p>
        </p:txBody>
      </p:sp>
      <p:sp>
        <p:nvSpPr>
          <p:cNvPr id="170" name="Shape 170"/>
          <p:cNvSpPr txBox="1">
            <a:spLocks noGrp="1"/>
          </p:cNvSpPr>
          <p:nvPr>
            <p:ph type="body" idx="1"/>
          </p:nvPr>
        </p:nvSpPr>
        <p:spPr>
          <a:xfrm>
            <a:off x="381000" y="2057400"/>
            <a:ext cx="8229600" cy="41148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Informal Negotiations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Pleadings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Service of Process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Defendant’s Response</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Pretrial Motions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Discovery</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Pretrial Conference</a:t>
            </a:r>
          </a:p>
        </p:txBody>
      </p:sp>
      <p:sp>
        <p:nvSpPr>
          <p:cNvPr id="171" name="Shape 171"/>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457200" y="6858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600" b="1" i="0" u="none" strike="noStrike" cap="none">
                <a:solidFill>
                  <a:schemeClr val="lt2"/>
                </a:solidFill>
                <a:latin typeface="Garamond"/>
                <a:ea typeface="Garamond"/>
                <a:cs typeface="Garamond"/>
                <a:sym typeface="Garamond"/>
              </a:rPr>
              <a:t>Steps in Civil Litigation:</a:t>
            </a:r>
            <a:br>
              <a:rPr lang="en-US" sz="3600" b="1" i="0" u="none" strike="noStrike" cap="none">
                <a:solidFill>
                  <a:schemeClr val="lt2"/>
                </a:solidFill>
                <a:latin typeface="Garamond"/>
                <a:ea typeface="Garamond"/>
                <a:cs typeface="Garamond"/>
                <a:sym typeface="Garamond"/>
              </a:rPr>
            </a:br>
            <a:r>
              <a:rPr lang="en-US" sz="3600" b="1" i="0" u="none" strike="noStrike" cap="none">
                <a:solidFill>
                  <a:schemeClr val="lt2"/>
                </a:solidFill>
                <a:latin typeface="Garamond"/>
                <a:ea typeface="Garamond"/>
                <a:cs typeface="Garamond"/>
                <a:sym typeface="Garamond"/>
              </a:rPr>
              <a:t>The Trial</a:t>
            </a:r>
          </a:p>
        </p:txBody>
      </p:sp>
      <p:sp>
        <p:nvSpPr>
          <p:cNvPr id="178" name="Shape 178"/>
          <p:cNvSpPr txBox="1">
            <a:spLocks noGrp="1"/>
          </p:cNvSpPr>
          <p:nvPr>
            <p:ph type="body" idx="1"/>
          </p:nvPr>
        </p:nvSpPr>
        <p:spPr>
          <a:xfrm>
            <a:off x="457200" y="2332036"/>
            <a:ext cx="8229600" cy="36115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Jury Selection</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Opening Statements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Examination of Witnesses and Presentation of Evidence</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Closing Arguments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Jury Instructions</a:t>
            </a:r>
          </a:p>
        </p:txBody>
      </p:sp>
      <p:sp>
        <p:nvSpPr>
          <p:cNvPr id="179" name="Shape 179"/>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84"/>
        <p:cNvGrpSpPr/>
        <p:nvPr/>
      </p:nvGrpSpPr>
      <p:grpSpPr>
        <a:xfrm>
          <a:off x="0" y="0"/>
          <a:ext cx="0" cy="0"/>
          <a:chOff x="0" y="0"/>
          <a:chExt cx="0" cy="0"/>
        </a:xfrm>
      </p:grpSpPr>
      <p:sp>
        <p:nvSpPr>
          <p:cNvPr id="185" name="Shape 185"/>
          <p:cNvSpPr txBox="1">
            <a:spLocks noGrp="1"/>
          </p:cNvSpPr>
          <p:nvPr>
            <p:ph type="title"/>
          </p:nvPr>
        </p:nvSpPr>
        <p:spPr>
          <a:xfrm>
            <a:off x="457200" y="6858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600" b="1" i="0" u="none" strike="noStrike" cap="none">
                <a:solidFill>
                  <a:schemeClr val="lt2"/>
                </a:solidFill>
                <a:latin typeface="Garamond"/>
                <a:ea typeface="Garamond"/>
                <a:cs typeface="Garamond"/>
                <a:sym typeface="Garamond"/>
              </a:rPr>
              <a:t>Steps in Civil Litigation:</a:t>
            </a:r>
            <a:br>
              <a:rPr lang="en-US" sz="3600" b="1" i="0" u="none" strike="noStrike" cap="none">
                <a:solidFill>
                  <a:schemeClr val="lt2"/>
                </a:solidFill>
                <a:latin typeface="Garamond"/>
                <a:ea typeface="Garamond"/>
                <a:cs typeface="Garamond"/>
                <a:sym typeface="Garamond"/>
              </a:rPr>
            </a:br>
            <a:r>
              <a:rPr lang="en-US" sz="3600" b="1" i="0" u="none" strike="noStrike" cap="none">
                <a:solidFill>
                  <a:schemeClr val="lt2"/>
                </a:solidFill>
                <a:latin typeface="Garamond"/>
                <a:ea typeface="Garamond"/>
                <a:cs typeface="Garamond"/>
                <a:sym typeface="Garamond"/>
              </a:rPr>
              <a:t>Post-Trial Motions</a:t>
            </a:r>
            <a:r>
              <a:rPr lang="en-US" sz="4000" b="1" i="0" u="none" strike="noStrike" cap="none">
                <a:solidFill>
                  <a:schemeClr val="lt2"/>
                </a:solidFill>
                <a:latin typeface="Garamond"/>
                <a:ea typeface="Garamond"/>
                <a:cs typeface="Garamond"/>
                <a:sym typeface="Garamond"/>
              </a:rPr>
              <a:t> </a:t>
            </a:r>
          </a:p>
        </p:txBody>
      </p:sp>
      <p:sp>
        <p:nvSpPr>
          <p:cNvPr id="186" name="Shape 186"/>
          <p:cNvSpPr txBox="1">
            <a:spLocks noGrp="1"/>
          </p:cNvSpPr>
          <p:nvPr>
            <p:ph type="body" idx="1"/>
          </p:nvPr>
        </p:nvSpPr>
        <p:spPr>
          <a:xfrm>
            <a:off x="457200" y="2332036"/>
            <a:ext cx="8229600" cy="28495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dirty="0">
                <a:solidFill>
                  <a:schemeClr val="lt1"/>
                </a:solidFill>
                <a:latin typeface="Garamond"/>
                <a:ea typeface="Garamond"/>
                <a:cs typeface="Garamond"/>
                <a:sym typeface="Garamond"/>
              </a:rPr>
              <a:t>Motion For Judgment In Accordance With Verdict</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dirty="0">
                <a:solidFill>
                  <a:schemeClr val="lt1"/>
                </a:solidFill>
                <a:latin typeface="Garamond"/>
                <a:ea typeface="Garamond"/>
                <a:cs typeface="Garamond"/>
                <a:sym typeface="Garamond"/>
              </a:rPr>
              <a:t>Motion For Judgment Notwithstanding Verdict</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dirty="0">
                <a:solidFill>
                  <a:schemeClr val="lt1"/>
                </a:solidFill>
                <a:latin typeface="Garamond"/>
                <a:ea typeface="Garamond"/>
                <a:cs typeface="Garamond"/>
                <a:sym typeface="Garamond"/>
              </a:rPr>
              <a:t>Motion For New Trial</a:t>
            </a:r>
          </a:p>
        </p:txBody>
      </p:sp>
      <p:sp>
        <p:nvSpPr>
          <p:cNvPr id="187" name="Shape 18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92"/>
        <p:cNvGrpSpPr/>
        <p:nvPr/>
      </p:nvGrpSpPr>
      <p:grpSpPr>
        <a:xfrm>
          <a:off x="0" y="0"/>
          <a:ext cx="0" cy="0"/>
          <a:chOff x="0" y="0"/>
          <a:chExt cx="0" cy="0"/>
        </a:xfrm>
      </p:grpSpPr>
      <p:sp>
        <p:nvSpPr>
          <p:cNvPr id="193" name="Shape 193"/>
          <p:cNvSpPr txBox="1">
            <a:spLocks noGrp="1"/>
          </p:cNvSpPr>
          <p:nvPr>
            <p:ph type="ctrTitle"/>
          </p:nvPr>
        </p:nvSpPr>
        <p:spPr>
          <a:xfrm>
            <a:off x="685800" y="1736725"/>
            <a:ext cx="7772400" cy="1920875"/>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6000" b="1" i="0" u="none" strike="noStrike" cap="none">
                <a:solidFill>
                  <a:schemeClr val="lt2"/>
                </a:solidFill>
                <a:latin typeface="Garamond"/>
                <a:ea typeface="Garamond"/>
                <a:cs typeface="Garamond"/>
                <a:sym typeface="Garamond"/>
              </a:rPr>
              <a:t>Steps in Civil Litigation:</a:t>
            </a:r>
          </a:p>
        </p:txBody>
      </p:sp>
      <p:sp>
        <p:nvSpPr>
          <p:cNvPr id="194" name="Shape 194"/>
          <p:cNvSpPr txBox="1">
            <a:spLocks noGrp="1"/>
          </p:cNvSpPr>
          <p:nvPr>
            <p:ph type="subTitle" idx="1"/>
          </p:nvPr>
        </p:nvSpPr>
        <p:spPr>
          <a:xfrm>
            <a:off x="1371600" y="3886200"/>
            <a:ext cx="6400799" cy="175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hlink"/>
              </a:buClr>
              <a:buSzPct val="25000"/>
              <a:buFont typeface="Garamond"/>
              <a:buNone/>
            </a:pPr>
            <a:r>
              <a:rPr lang="en-US" sz="3200" b="0" i="0" u="none" strike="noStrike" cap="none">
                <a:solidFill>
                  <a:schemeClr val="lt1"/>
                </a:solidFill>
                <a:latin typeface="Garamond"/>
                <a:ea typeface="Garamond"/>
                <a:cs typeface="Garamond"/>
                <a:sym typeface="Garamond"/>
              </a:rPr>
              <a:t>Appellate Procedure</a:t>
            </a:r>
          </a:p>
        </p:txBody>
      </p:sp>
      <p:sp>
        <p:nvSpPr>
          <p:cNvPr id="195" name="Shape 19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a:off x="457200" y="9906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000" b="1" i="0" u="none" strike="noStrike" cap="none">
                <a:solidFill>
                  <a:schemeClr val="lt2"/>
                </a:solidFill>
                <a:latin typeface="Garamond"/>
                <a:ea typeface="Garamond"/>
                <a:cs typeface="Garamond"/>
                <a:sym typeface="Garamond"/>
              </a:rPr>
              <a:t>Appellate Court Decision-Making Powers</a:t>
            </a:r>
          </a:p>
        </p:txBody>
      </p:sp>
      <p:sp>
        <p:nvSpPr>
          <p:cNvPr id="202" name="Shape 202"/>
          <p:cNvSpPr txBox="1">
            <a:spLocks noGrp="1"/>
          </p:cNvSpPr>
          <p:nvPr>
            <p:ph type="body" idx="1"/>
          </p:nvPr>
        </p:nvSpPr>
        <p:spPr>
          <a:xfrm>
            <a:off x="381000" y="2667000"/>
            <a:ext cx="8229600" cy="28956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Affirmation</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Modification</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Reversal</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Remand</a:t>
            </a:r>
          </a:p>
        </p:txBody>
      </p:sp>
      <p:sp>
        <p:nvSpPr>
          <p:cNvPr id="203" name="Shape 20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182880" y="152400"/>
            <a:ext cx="8503920" cy="6400799"/>
          </a:xfrm>
          <a:prstGeom prst="rect">
            <a:avLst/>
          </a:prstGeom>
          <a:noFill/>
          <a:ln>
            <a:noFill/>
          </a:ln>
        </p:spPr>
        <p:txBody>
          <a:bodyPr lIns="91425" tIns="45700" rIns="91425" bIns="45700" anchor="ctr" anchorCtr="0">
            <a:noAutofit/>
          </a:bodyPr>
          <a:lstStyle/>
          <a:p>
            <a:pPr lvl="0">
              <a:buClr>
                <a:schemeClr val="lt2"/>
              </a:buClr>
              <a:buSzPct val="25000"/>
            </a:pPr>
            <a:r>
              <a:rPr lang="en-US" sz="1600" b="1" i="0" u="sng" strike="noStrike" cap="none" dirty="0">
                <a:solidFill>
                  <a:schemeClr val="lt2"/>
                </a:solidFill>
                <a:latin typeface="Garamond"/>
                <a:ea typeface="Garamond"/>
                <a:cs typeface="Garamond"/>
                <a:sym typeface="Garamond"/>
              </a:rPr>
              <a:t>Chapter 3 Case Hypothetical #1</a:t>
            </a:r>
            <a:r>
              <a:rPr lang="en-US" b="1" i="0" u="sng" strike="noStrike" cap="none" dirty="0">
                <a:solidFill>
                  <a:schemeClr val="lt2"/>
                </a:solidFill>
                <a:latin typeface="Garamond"/>
                <a:ea typeface="Garamond"/>
                <a:cs typeface="Garamond"/>
                <a:sym typeface="Garamond"/>
              </a:rPr>
              <a:t/>
            </a:r>
            <a:br>
              <a:rPr lang="en-US" b="1" i="0" u="sng" strike="noStrike" cap="none" dirty="0">
                <a:solidFill>
                  <a:schemeClr val="lt2"/>
                </a:solidFill>
                <a:latin typeface="Garamond"/>
                <a:ea typeface="Garamond"/>
                <a:cs typeface="Garamond"/>
                <a:sym typeface="Garamond"/>
              </a:rPr>
            </a:br>
            <a:r>
              <a:rPr lang="en-US" b="1" i="0" u="none" strike="noStrike" cap="none" dirty="0">
                <a:solidFill>
                  <a:schemeClr val="lt2"/>
                </a:solidFill>
                <a:latin typeface="Garamond"/>
                <a:ea typeface="Garamond"/>
                <a:cs typeface="Garamond"/>
                <a:sym typeface="Garamond"/>
              </a:rPr>
              <a:t/>
            </a:r>
            <a:br>
              <a:rPr lang="en-US" b="1" i="0" u="none" strike="noStrike" cap="none" dirty="0">
                <a:solidFill>
                  <a:schemeClr val="lt2"/>
                </a:solidFill>
                <a:latin typeface="Garamond"/>
                <a:ea typeface="Garamond"/>
                <a:cs typeface="Garamond"/>
                <a:sym typeface="Garamond"/>
              </a:rPr>
            </a:br>
            <a:r>
              <a:rPr lang="ar-SA" sz="1800" b="1" dirty="0">
                <a:solidFill>
                  <a:schemeClr val="lt2"/>
                </a:solidFill>
                <a:latin typeface="Garamond"/>
                <a:ea typeface="Garamond"/>
                <a:cs typeface="Garamond"/>
                <a:sym typeface="Garamond"/>
              </a:rPr>
              <a:t>الضابط بريان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كان يعاني من صعوبة صباح الاثنين. خلال الساعات الثلاث الماضية ، كان مسؤولاً عن "عملية التقديم" في ثلاث حالات مدنية (كما يشير الفصل 3 ، خدمة العملية هي الإجراء الذي تقدم بموجبه المحاكم مستندات التقاضي إلى المدعى عليهم. وتتكون تلك المستندات عادةً من شكوى ، التي تحدد الأساس </a:t>
            </a:r>
            <a:r>
              <a:rPr lang="ar-SA" sz="1800" b="1" dirty="0" err="1">
                <a:solidFill>
                  <a:schemeClr val="lt2"/>
                </a:solidFill>
                <a:latin typeface="Garamond"/>
                <a:ea typeface="Garamond"/>
                <a:cs typeface="Garamond"/>
                <a:sym typeface="Garamond"/>
              </a:rPr>
              <a:t>الوقائعي</a:t>
            </a:r>
            <a:r>
              <a:rPr lang="ar-SA" sz="1800" b="1" dirty="0">
                <a:solidFill>
                  <a:schemeClr val="lt2"/>
                </a:solidFill>
                <a:latin typeface="Garamond"/>
                <a:ea typeface="Garamond"/>
                <a:cs typeface="Garamond"/>
                <a:sym typeface="Garamond"/>
              </a:rPr>
              <a:t> والقانوني للدعوى والإغراءات التي يطلبها المدعي ، والأمر بإصدار أمر من المحكمة بإخطار المدعى عليه بالدعوى ، ويشرح كيف ومتى يستجيب للشكوى). في القضية المدنية الأولى ، حاول </a:t>
            </a:r>
            <a:r>
              <a:rPr lang="ar-SA" sz="1800" b="1" dirty="0" err="1">
                <a:solidFill>
                  <a:schemeClr val="lt2"/>
                </a:solidFill>
                <a:latin typeface="Garamond"/>
                <a:ea typeface="Garamond"/>
                <a:cs typeface="Garamond"/>
                <a:sym typeface="Garamond"/>
              </a:rPr>
              <a:t>ميريوثر</a:t>
            </a:r>
            <a:r>
              <a:rPr lang="ar-SA" sz="1800" b="1" dirty="0">
                <a:solidFill>
                  <a:schemeClr val="lt2"/>
                </a:solidFill>
                <a:latin typeface="Garamond"/>
                <a:ea typeface="Garamond"/>
                <a:cs typeface="Garamond"/>
                <a:sym typeface="Garamond"/>
              </a:rPr>
              <a:t> ضد </a:t>
            </a:r>
            <a:r>
              <a:rPr lang="ar-SA" sz="1800" b="1" dirty="0" err="1">
                <a:solidFill>
                  <a:schemeClr val="lt2"/>
                </a:solidFill>
                <a:latin typeface="Garamond"/>
                <a:ea typeface="Garamond"/>
                <a:cs typeface="Garamond"/>
                <a:sym typeface="Garamond"/>
              </a:rPr>
              <a:t>ألستوت</a:t>
            </a:r>
            <a:r>
              <a:rPr lang="ar-SA" sz="1800" b="1" dirty="0">
                <a:solidFill>
                  <a:schemeClr val="lt2"/>
                </a:solidFill>
                <a:latin typeface="Garamond"/>
                <a:ea typeface="Garamond"/>
                <a:cs typeface="Garamond"/>
                <a:sym typeface="Garamond"/>
              </a:rPr>
              <a:t> ، موظف </a:t>
            </a:r>
            <a:r>
              <a:rPr lang="ar-SA" sz="1800" b="1" dirty="0" err="1">
                <a:solidFill>
                  <a:schemeClr val="lt2"/>
                </a:solidFill>
                <a:latin typeface="Garamond"/>
                <a:ea typeface="Garamond"/>
                <a:cs typeface="Garamond"/>
                <a:sym typeface="Garamond"/>
              </a:rPr>
              <a:t>بيركينز</a:t>
            </a:r>
            <a:r>
              <a:rPr lang="ar-SA" sz="1800" b="1" dirty="0">
                <a:solidFill>
                  <a:schemeClr val="lt2"/>
                </a:solidFill>
                <a:latin typeface="Garamond"/>
                <a:ea typeface="Garamond"/>
                <a:cs typeface="Garamond"/>
                <a:sym typeface="Garamond"/>
              </a:rPr>
              <a:t> لخدمة المتهم هاري </a:t>
            </a:r>
            <a:r>
              <a:rPr lang="ar-SA" sz="1800" b="1" dirty="0" err="1">
                <a:solidFill>
                  <a:schemeClr val="lt2"/>
                </a:solidFill>
                <a:latin typeface="Garamond"/>
                <a:ea typeface="Garamond"/>
                <a:cs typeface="Garamond"/>
                <a:sym typeface="Garamond"/>
              </a:rPr>
              <a:t>ألستوت</a:t>
            </a:r>
            <a:r>
              <a:rPr lang="ar-SA" sz="1800" b="1" dirty="0">
                <a:solidFill>
                  <a:schemeClr val="lt2"/>
                </a:solidFill>
                <a:latin typeface="Garamond"/>
                <a:ea typeface="Garamond"/>
                <a:cs typeface="Garamond"/>
                <a:sym typeface="Garamond"/>
              </a:rPr>
              <a:t> في منزله ، ولكن لم يكن هناك أحد يبدو أنه هناك. وبالنسبة للقضية المدنية الثانية ، وهي قضية </a:t>
            </a:r>
            <a:r>
              <a:rPr lang="ar-SA" sz="1800" b="1" dirty="0" err="1">
                <a:solidFill>
                  <a:schemeClr val="lt2"/>
                </a:solidFill>
                <a:latin typeface="Garamond"/>
                <a:ea typeface="Garamond"/>
                <a:cs typeface="Garamond"/>
                <a:sym typeface="Garamond"/>
              </a:rPr>
              <a:t>سيتليف</a:t>
            </a:r>
            <a:r>
              <a:rPr lang="ar-SA" sz="1800" b="1" dirty="0">
                <a:solidFill>
                  <a:schemeClr val="lt2"/>
                </a:solidFill>
                <a:latin typeface="Garamond"/>
                <a:ea typeface="Garamond"/>
                <a:cs typeface="Garamond"/>
                <a:sym typeface="Garamond"/>
              </a:rPr>
              <a:t> ضد </a:t>
            </a:r>
            <a:r>
              <a:rPr lang="ar-SA" sz="1800" b="1" dirty="0" err="1">
                <a:solidFill>
                  <a:schemeClr val="lt2"/>
                </a:solidFill>
                <a:latin typeface="Garamond"/>
                <a:ea typeface="Garamond"/>
                <a:cs typeface="Garamond"/>
                <a:sym typeface="Garamond"/>
              </a:rPr>
              <a:t>ساندرز</a:t>
            </a:r>
            <a:r>
              <a:rPr lang="ar-SA" sz="1800" b="1" dirty="0">
                <a:solidFill>
                  <a:schemeClr val="lt2"/>
                </a:solidFill>
                <a:latin typeface="Garamond"/>
                <a:ea typeface="Garamond"/>
                <a:cs typeface="Garamond"/>
                <a:sym typeface="Garamond"/>
              </a:rPr>
              <a:t> ، فإن الشخص الذي أجاب على الباب زعم أن المدعى عليه ، مارشال </a:t>
            </a:r>
            <a:r>
              <a:rPr lang="ar-SA" sz="1800" b="1" dirty="0" err="1">
                <a:solidFill>
                  <a:schemeClr val="lt2"/>
                </a:solidFill>
                <a:latin typeface="Garamond"/>
                <a:ea typeface="Garamond"/>
                <a:cs typeface="Garamond"/>
                <a:sym typeface="Garamond"/>
              </a:rPr>
              <a:t>ساندرز</a:t>
            </a:r>
            <a:r>
              <a:rPr lang="ar-SA" sz="1800" b="1" dirty="0">
                <a:solidFill>
                  <a:schemeClr val="lt2"/>
                </a:solidFill>
                <a:latin typeface="Garamond"/>
                <a:ea typeface="Garamond"/>
                <a:cs typeface="Garamond"/>
                <a:sym typeface="Garamond"/>
              </a:rPr>
              <a:t> ، لم يعيش هناك ، وأنه لم يكن يعرف حتى من هو مارشال </a:t>
            </a:r>
            <a:r>
              <a:rPr lang="ar-SA" sz="1800" b="1" dirty="0" err="1">
                <a:solidFill>
                  <a:schemeClr val="lt2"/>
                </a:solidFill>
                <a:latin typeface="Garamond"/>
                <a:ea typeface="Garamond"/>
                <a:cs typeface="Garamond"/>
                <a:sym typeface="Garamond"/>
              </a:rPr>
              <a:t>ساندرز</a:t>
            </a:r>
            <a:r>
              <a:rPr lang="ar-SA" sz="1800" b="1" dirty="0">
                <a:solidFill>
                  <a:schemeClr val="lt2"/>
                </a:solidFill>
                <a:latin typeface="Garamond"/>
                <a:ea typeface="Garamond"/>
                <a:cs typeface="Garamond"/>
                <a:sym typeface="Garamond"/>
              </a:rPr>
              <a:t>. عند مغادرة المبنى ، رأى الضابط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أن العنوان السكني المشار إليه في الاستدعاء غير صحيح. إما ذلك ، أو الشخص الذي أجاب على الباب كان يكذب. في محاولته الثالثة في خدمة العملية في ذلك الصباح ، في دعوى قضائية كتبها جاكسون ضد </a:t>
            </a:r>
            <a:r>
              <a:rPr lang="ar-SA" sz="1800" b="1" dirty="0" err="1">
                <a:solidFill>
                  <a:schemeClr val="lt2"/>
                </a:solidFill>
                <a:latin typeface="Garamond"/>
                <a:ea typeface="Garamond"/>
                <a:cs typeface="Garamond"/>
                <a:sym typeface="Garamond"/>
              </a:rPr>
              <a:t>غريفز</a:t>
            </a:r>
            <a:r>
              <a:rPr lang="ar-SA" sz="1800" b="1" dirty="0">
                <a:solidFill>
                  <a:schemeClr val="lt2"/>
                </a:solidFill>
                <a:latin typeface="Garamond"/>
                <a:ea typeface="Garamond"/>
                <a:cs typeface="Garamond"/>
                <a:sym typeface="Garamond"/>
              </a:rPr>
              <a:t> ، قاد الموظف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إلى منزل </a:t>
            </a:r>
            <a:r>
              <a:rPr lang="en-US" sz="1800" b="1" dirty="0" err="1">
                <a:solidFill>
                  <a:schemeClr val="lt2"/>
                </a:solidFill>
                <a:latin typeface="Garamond"/>
                <a:ea typeface="Garamond"/>
                <a:cs typeface="Garamond"/>
                <a:sym typeface="Garamond"/>
              </a:rPr>
              <a:t>Laticia</a:t>
            </a:r>
            <a:r>
              <a:rPr lang="en-US" sz="1800" b="1" dirty="0">
                <a:solidFill>
                  <a:schemeClr val="lt2"/>
                </a:solidFill>
                <a:latin typeface="Garamond"/>
                <a:ea typeface="Garamond"/>
                <a:cs typeface="Garamond"/>
                <a:sym typeface="Garamond"/>
              </a:rPr>
              <a:t> M. Graves </a:t>
            </a:r>
            <a:r>
              <a:rPr lang="ar-SA" sz="1800" b="1" dirty="0">
                <a:solidFill>
                  <a:schemeClr val="lt2"/>
                </a:solidFill>
                <a:latin typeface="Garamond"/>
                <a:ea typeface="Garamond"/>
                <a:cs typeface="Garamond"/>
                <a:sym typeface="Garamond"/>
              </a:rPr>
              <a:t>في 721 شارع </a:t>
            </a:r>
            <a:r>
              <a:rPr lang="ar-SA" sz="1800" b="1" dirty="0" err="1">
                <a:solidFill>
                  <a:schemeClr val="lt2"/>
                </a:solidFill>
                <a:latin typeface="Garamond"/>
                <a:ea typeface="Garamond"/>
                <a:cs typeface="Garamond"/>
                <a:sym typeface="Garamond"/>
              </a:rPr>
              <a:t>ماجنوليا</a:t>
            </a:r>
            <a:r>
              <a:rPr lang="ar-SA" sz="1800" b="1" dirty="0">
                <a:solidFill>
                  <a:schemeClr val="lt2"/>
                </a:solidFill>
                <a:latin typeface="Garamond"/>
                <a:ea typeface="Garamond"/>
                <a:cs typeface="Garamond"/>
                <a:sym typeface="Garamond"/>
              </a:rPr>
              <a:t> . طرقت الضابطة </a:t>
            </a:r>
            <a:r>
              <a:rPr lang="ar-SA" sz="1800" b="1" dirty="0" err="1">
                <a:solidFill>
                  <a:schemeClr val="lt2"/>
                </a:solidFill>
                <a:latin typeface="Garamond"/>
                <a:ea typeface="Garamond"/>
                <a:cs typeface="Garamond"/>
                <a:sym typeface="Garamond"/>
              </a:rPr>
              <a:t>بيركينز</a:t>
            </a:r>
            <a:r>
              <a:rPr lang="ar-SA" sz="1800" b="1" dirty="0">
                <a:solidFill>
                  <a:schemeClr val="lt2"/>
                </a:solidFill>
                <a:latin typeface="Garamond"/>
                <a:ea typeface="Garamond"/>
                <a:cs typeface="Garamond"/>
                <a:sym typeface="Garamond"/>
              </a:rPr>
              <a:t> على باب المنزل المتهالك ، وعلى الرغم من عدم إجابة أي شخص على الباب ، فتحت نافذة من طابق ثاني على الفور. نظرت الأنثى في المنزل إلى أسفل من وجهة نظرها من الدرجة الثانية وسألها الموظف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"ماذا تريد؟" أجاب الموظف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بسؤال: "هل أنت </a:t>
            </a:r>
            <a:r>
              <a:rPr lang="en-US" sz="1800" b="1" dirty="0" err="1">
                <a:solidFill>
                  <a:schemeClr val="lt2"/>
                </a:solidFill>
                <a:latin typeface="Garamond"/>
                <a:ea typeface="Garamond"/>
                <a:cs typeface="Garamond"/>
                <a:sym typeface="Garamond"/>
              </a:rPr>
              <a:t>Laticia</a:t>
            </a:r>
            <a:r>
              <a:rPr lang="en-US" sz="1800" b="1" dirty="0">
                <a:solidFill>
                  <a:schemeClr val="lt2"/>
                </a:solidFill>
                <a:latin typeface="Garamond"/>
                <a:ea typeface="Garamond"/>
                <a:cs typeface="Garamond"/>
                <a:sym typeface="Garamond"/>
              </a:rPr>
              <a:t> Graves" ، </a:t>
            </a:r>
            <a:r>
              <a:rPr lang="ar-SA" sz="1800" b="1" dirty="0">
                <a:solidFill>
                  <a:schemeClr val="lt2"/>
                </a:solidFill>
                <a:latin typeface="Garamond"/>
                <a:ea typeface="Garamond"/>
                <a:cs typeface="Garamond"/>
                <a:sym typeface="Garamond"/>
              </a:rPr>
              <a:t>الذي ردت عليه المرأة ، "نعم. ما هو الأمر بالنسبة لك؟ "طلب الموظف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من المحتل غير المهذب أن يفتح الباب ، الذي ردت عليه ،" أنا لا أذهب إلى هناك ، وإذا لم يكن لديك أمر قضائي ، فأنت "كومين" في. "محبط ، أجاب الضابط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 حسنا ، لدي أوراق مدنية لخدمتك ، سيدتي ، وإذا كنت لن تنزل للحصول عليها ، سأضعها في صندوق البريد الخاص بك كان الرد ، "أنا لا أذهب إلى الباب". "شرع الموظف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على الفور إلى صندوق البريد ، ووضع الشكوى والاستدعاء في قضية جاكسون ضد </a:t>
            </a:r>
            <a:r>
              <a:rPr lang="ar-SA" sz="1800" b="1" dirty="0" err="1">
                <a:solidFill>
                  <a:schemeClr val="lt2"/>
                </a:solidFill>
                <a:latin typeface="Garamond"/>
                <a:ea typeface="Garamond"/>
                <a:cs typeface="Garamond"/>
                <a:sym typeface="Garamond"/>
              </a:rPr>
              <a:t>جريفز</a:t>
            </a:r>
            <a:r>
              <a:rPr lang="ar-SA" sz="1800" b="1" dirty="0">
                <a:solidFill>
                  <a:schemeClr val="lt2"/>
                </a:solidFill>
                <a:latin typeface="Garamond"/>
                <a:ea typeface="Garamond"/>
                <a:cs typeface="Garamond"/>
                <a:sym typeface="Garamond"/>
              </a:rPr>
              <a:t> في المربع. يشير العنوان الموجود على صندوق البريد إلى شارع </a:t>
            </a:r>
            <a:r>
              <a:rPr lang="ar-SA" sz="1800" b="1" dirty="0" err="1">
                <a:solidFill>
                  <a:schemeClr val="lt2"/>
                </a:solidFill>
                <a:latin typeface="Garamond"/>
                <a:ea typeface="Garamond"/>
                <a:cs typeface="Garamond"/>
                <a:sym typeface="Garamond"/>
              </a:rPr>
              <a:t>ماغنوليا</a:t>
            </a:r>
            <a:r>
              <a:rPr lang="ar-SA" sz="1800" b="1" dirty="0">
                <a:solidFill>
                  <a:schemeClr val="lt2"/>
                </a:solidFill>
                <a:latin typeface="Garamond"/>
                <a:ea typeface="Garamond"/>
                <a:cs typeface="Garamond"/>
                <a:sym typeface="Garamond"/>
              </a:rPr>
              <a:t> رقم 721. في ملاحظاته ، كتب ضابط </a:t>
            </a:r>
            <a:r>
              <a:rPr lang="ar-SA" sz="1800" b="1" dirty="0" err="1">
                <a:solidFill>
                  <a:schemeClr val="lt2"/>
                </a:solidFill>
                <a:latin typeface="Garamond"/>
                <a:ea typeface="Garamond"/>
                <a:cs typeface="Garamond"/>
                <a:sym typeface="Garamond"/>
              </a:rPr>
              <a:t>جريفز</a:t>
            </a:r>
            <a:r>
              <a:rPr lang="ar-SA" sz="1800" b="1" dirty="0">
                <a:solidFill>
                  <a:schemeClr val="lt2"/>
                </a:solidFill>
                <a:latin typeface="Garamond"/>
                <a:ea typeface="Garamond"/>
                <a:cs typeface="Garamond"/>
                <a:sym typeface="Garamond"/>
              </a:rPr>
              <a:t> أن المدعى عليه ، </a:t>
            </a:r>
            <a:r>
              <a:rPr lang="en-US" sz="1800" b="1" dirty="0" err="1">
                <a:solidFill>
                  <a:schemeClr val="lt2"/>
                </a:solidFill>
                <a:latin typeface="Garamond"/>
                <a:ea typeface="Garamond"/>
                <a:cs typeface="Garamond"/>
                <a:sym typeface="Garamond"/>
              </a:rPr>
              <a:t>Laticia</a:t>
            </a:r>
            <a:r>
              <a:rPr lang="en-US" sz="1800" b="1" dirty="0">
                <a:solidFill>
                  <a:schemeClr val="lt2"/>
                </a:solidFill>
                <a:latin typeface="Garamond"/>
                <a:ea typeface="Garamond"/>
                <a:cs typeface="Garamond"/>
                <a:sym typeface="Garamond"/>
              </a:rPr>
              <a:t> Graves ، </a:t>
            </a:r>
            <a:r>
              <a:rPr lang="ar-SA" sz="1800" b="1" dirty="0">
                <a:solidFill>
                  <a:schemeClr val="lt2"/>
                </a:solidFill>
                <a:latin typeface="Garamond"/>
                <a:ea typeface="Garamond"/>
                <a:cs typeface="Garamond"/>
                <a:sym typeface="Garamond"/>
              </a:rPr>
              <a:t>قد خدم مع العملية يوم الاثنين ، 13 سبتمبر ، 2010 في الساعة 11:47. عندما دخل سيارة الدورية ، بدا ضابط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مدعومًا في نافذة الطابق الثاني التي كان قد تلقى تحية غير مهذب. كانت المرأة قد أغلقت النافذة منذ ذلك الحين ، وكانت تراقب كل تحركاته. "هل عمل موظف </a:t>
            </a:r>
            <a:r>
              <a:rPr lang="ar-SA" sz="1800" b="1" dirty="0" err="1">
                <a:solidFill>
                  <a:schemeClr val="lt2"/>
                </a:solidFill>
                <a:latin typeface="Garamond"/>
                <a:ea typeface="Garamond"/>
                <a:cs typeface="Garamond"/>
                <a:sym typeface="Garamond"/>
              </a:rPr>
              <a:t>بيركنز</a:t>
            </a:r>
            <a:r>
              <a:rPr lang="ar-SA" sz="1800" b="1" dirty="0">
                <a:solidFill>
                  <a:schemeClr val="lt2"/>
                </a:solidFill>
                <a:latin typeface="Garamond"/>
                <a:ea typeface="Garamond"/>
                <a:cs typeface="Garamond"/>
                <a:sym typeface="Garamond"/>
              </a:rPr>
              <a:t> بفعالية على المدعى عليه ، </a:t>
            </a:r>
            <a:r>
              <a:rPr lang="en-US" sz="1800" b="1" dirty="0" err="1">
                <a:solidFill>
                  <a:schemeClr val="lt2"/>
                </a:solidFill>
                <a:latin typeface="Garamond"/>
                <a:ea typeface="Garamond"/>
                <a:cs typeface="Garamond"/>
                <a:sym typeface="Garamond"/>
              </a:rPr>
              <a:t>Laticia</a:t>
            </a:r>
            <a:r>
              <a:rPr lang="en-US" sz="1800" b="1" dirty="0">
                <a:solidFill>
                  <a:schemeClr val="lt2"/>
                </a:solidFill>
                <a:latin typeface="Garamond"/>
                <a:ea typeface="Garamond"/>
                <a:cs typeface="Garamond"/>
                <a:sym typeface="Garamond"/>
              </a:rPr>
              <a:t> Graves؟ </a:t>
            </a:r>
            <a:r>
              <a:rPr lang="ar-SA" sz="1800" b="1" dirty="0">
                <a:solidFill>
                  <a:schemeClr val="lt2"/>
                </a:solidFill>
                <a:latin typeface="Garamond"/>
                <a:ea typeface="Garamond"/>
                <a:cs typeface="Garamond"/>
                <a:sym typeface="Garamond"/>
              </a:rPr>
              <a:t>لما و لما لا؟</a:t>
            </a:r>
            <a:endParaRPr lang="en-US" sz="1800" b="1" i="0" u="none" strike="noStrike" cap="none" dirty="0">
              <a:solidFill>
                <a:schemeClr val="lt2"/>
              </a:solidFill>
              <a:latin typeface="Garamond"/>
              <a:ea typeface="Garamond"/>
              <a:cs typeface="Garamond"/>
              <a:sym typeface="Garamond"/>
            </a:endParaRPr>
          </a:p>
        </p:txBody>
      </p:sp>
      <p:sp>
        <p:nvSpPr>
          <p:cNvPr id="90" name="Shape 90"/>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533400" y="274637"/>
            <a:ext cx="8153399" cy="6049962"/>
          </a:xfrm>
          <a:prstGeom prst="rect">
            <a:avLst/>
          </a:prstGeom>
          <a:noFill/>
          <a:ln>
            <a:noFill/>
          </a:ln>
        </p:spPr>
        <p:txBody>
          <a:bodyPr lIns="91425" tIns="45700" rIns="91425" bIns="45700" anchor="ctr" anchorCtr="0">
            <a:noAutofit/>
          </a:bodyPr>
          <a:lstStyle/>
          <a:p>
            <a:pPr lvl="0">
              <a:buClr>
                <a:schemeClr val="lt2"/>
              </a:buClr>
              <a:buSzPct val="25000"/>
            </a:pPr>
            <a:r>
              <a:rPr lang="ar-SA" sz="2000" b="1" u="sng" dirty="0">
                <a:solidFill>
                  <a:schemeClr val="lt2"/>
                </a:solidFill>
                <a:latin typeface="Garamond"/>
                <a:ea typeface="Garamond"/>
                <a:cs typeface="Garamond"/>
                <a:sym typeface="Garamond"/>
              </a:rPr>
              <a:t>الفصل 3 القضية افتراضية 2 # المدعى عليه </a:t>
            </a:r>
            <a:r>
              <a:rPr lang="ar-SA" sz="2000" b="1" u="sng" dirty="0" err="1">
                <a:solidFill>
                  <a:schemeClr val="lt2"/>
                </a:solidFill>
                <a:latin typeface="Garamond"/>
                <a:ea typeface="Garamond"/>
                <a:cs typeface="Garamond"/>
                <a:sym typeface="Garamond"/>
              </a:rPr>
              <a:t>ودسون</a:t>
            </a:r>
            <a:r>
              <a:rPr lang="ar-SA" sz="2000" b="1" u="sng" dirty="0">
                <a:solidFill>
                  <a:schemeClr val="lt2"/>
                </a:solidFill>
                <a:latin typeface="Garamond"/>
                <a:ea typeface="Garamond"/>
                <a:cs typeface="Garamond"/>
                <a:sym typeface="Garamond"/>
              </a:rPr>
              <a:t> هو رجل أمريكي من أصل أفريقي متهم بقتل امرأة بيضاء في عملية سطو شقة. خلال عملية اختيار هيئة المحلفين ، يمارس المدعي العام </a:t>
            </a:r>
            <a:r>
              <a:rPr lang="ar-SA" sz="2000" b="1" u="sng" dirty="0" err="1">
                <a:solidFill>
                  <a:schemeClr val="lt2"/>
                </a:solidFill>
                <a:latin typeface="Garamond"/>
                <a:ea typeface="Garamond"/>
                <a:cs typeface="Garamond"/>
                <a:sym typeface="Garamond"/>
              </a:rPr>
              <a:t>فوربس</a:t>
            </a:r>
            <a:r>
              <a:rPr lang="ar-SA" sz="2000" b="1" u="sng" dirty="0">
                <a:solidFill>
                  <a:schemeClr val="lt2"/>
                </a:solidFill>
                <a:latin typeface="Garamond"/>
                <a:ea typeface="Garamond"/>
                <a:cs typeface="Garamond"/>
                <a:sym typeface="Garamond"/>
              </a:rPr>
              <a:t> اثنين من التحديات الآمرة فقط ، معتبرين من الخدمة الأميركيين </a:t>
            </a:r>
            <a:r>
              <a:rPr lang="ar-SA" sz="2000" b="1" u="sng" dirty="0" err="1">
                <a:solidFill>
                  <a:schemeClr val="lt2"/>
                </a:solidFill>
                <a:latin typeface="Garamond"/>
                <a:ea typeface="Garamond"/>
                <a:cs typeface="Garamond"/>
                <a:sym typeface="Garamond"/>
              </a:rPr>
              <a:t>الأفارقة</a:t>
            </a:r>
            <a:r>
              <a:rPr lang="ar-SA" sz="2000" b="1" u="sng" dirty="0">
                <a:solidFill>
                  <a:schemeClr val="lt2"/>
                </a:solidFill>
                <a:latin typeface="Garamond"/>
                <a:ea typeface="Garamond"/>
                <a:cs typeface="Garamond"/>
                <a:sym typeface="Garamond"/>
              </a:rPr>
              <a:t> الوحيدين في هيئة المحلفين. في نهاية المطاف تم تشكيل هيئة محلفين بيضاء بالكامل ، وتمت إدانة المدعى عليه </a:t>
            </a:r>
            <a:r>
              <a:rPr lang="ar-SA" sz="2000" b="1" u="sng" dirty="0" err="1">
                <a:solidFill>
                  <a:schemeClr val="lt2"/>
                </a:solidFill>
                <a:latin typeface="Garamond"/>
                <a:ea typeface="Garamond"/>
                <a:cs typeface="Garamond"/>
                <a:sym typeface="Garamond"/>
              </a:rPr>
              <a:t>وودسون</a:t>
            </a:r>
            <a:r>
              <a:rPr lang="ar-SA" sz="2000" b="1" u="sng" dirty="0">
                <a:solidFill>
                  <a:schemeClr val="lt2"/>
                </a:solidFill>
                <a:latin typeface="Garamond"/>
                <a:ea typeface="Garamond"/>
                <a:cs typeface="Garamond"/>
                <a:sym typeface="Garamond"/>
              </a:rPr>
              <a:t> </a:t>
            </a:r>
            <a:r>
              <a:rPr lang="ar-SA" sz="2000" b="1" u="sng" dirty="0" err="1">
                <a:solidFill>
                  <a:schemeClr val="lt2"/>
                </a:solidFill>
                <a:latin typeface="Garamond"/>
                <a:ea typeface="Garamond"/>
                <a:cs typeface="Garamond"/>
                <a:sym typeface="Garamond"/>
              </a:rPr>
              <a:t>وودسون</a:t>
            </a:r>
            <a:r>
              <a:rPr lang="ar-SA" sz="2000" b="1" u="sng" dirty="0">
                <a:solidFill>
                  <a:schemeClr val="lt2"/>
                </a:solidFill>
                <a:latin typeface="Garamond"/>
                <a:ea typeface="Garamond"/>
                <a:cs typeface="Garamond"/>
                <a:sym typeface="Garamond"/>
              </a:rPr>
              <a:t> بجريمة القتل من الدرجة الأولى ، مع فرض عقوبة السجن مدى الحياة كعقوبة. "بعد أن يتم الإعلان عن قرار هيئة المحلفين ، يتم استجواب المدعي العام </a:t>
            </a:r>
            <a:r>
              <a:rPr lang="ar-SA" sz="2000" b="1" u="sng" dirty="0" err="1">
                <a:solidFill>
                  <a:schemeClr val="lt2"/>
                </a:solidFill>
                <a:latin typeface="Garamond"/>
                <a:ea typeface="Garamond"/>
                <a:cs typeface="Garamond"/>
                <a:sym typeface="Garamond"/>
              </a:rPr>
              <a:t>فوربس</a:t>
            </a:r>
            <a:r>
              <a:rPr lang="ar-SA" sz="2000" b="1" u="sng" dirty="0">
                <a:solidFill>
                  <a:schemeClr val="lt2"/>
                </a:solidFill>
                <a:latin typeface="Garamond"/>
                <a:ea typeface="Garamond"/>
                <a:cs typeface="Garamond"/>
                <a:sym typeface="Garamond"/>
              </a:rPr>
              <a:t> من قبل وسائل الإعلام المحلية بشأن ممارسته للخطأ التحديات. يشرح المدعي العام </a:t>
            </a:r>
            <a:r>
              <a:rPr lang="ar-SA" sz="2000" b="1" u="sng" dirty="0" err="1">
                <a:solidFill>
                  <a:schemeClr val="lt2"/>
                </a:solidFill>
                <a:latin typeface="Garamond"/>
                <a:ea typeface="Garamond"/>
                <a:cs typeface="Garamond"/>
                <a:sym typeface="Garamond"/>
              </a:rPr>
              <a:t>فوربس</a:t>
            </a:r>
            <a:r>
              <a:rPr lang="ar-SA" sz="2000" b="1" u="sng" dirty="0">
                <a:solidFill>
                  <a:schemeClr val="lt2"/>
                </a:solidFill>
                <a:latin typeface="Garamond"/>
                <a:ea typeface="Garamond"/>
                <a:cs typeface="Garamond"/>
                <a:sym typeface="Garamond"/>
              </a:rPr>
              <a:t> أن العرق لم يكن عاملاً في قراره ، لكن المحكمين المحتملين تم إعفاؤهما "لأنهما يمتلكان شعر وجهي ، وكممارسة ، لا أريد أن يكون أفراد ذوي شعر الوجه موجودين في هيئة المحلفين." يقول المدعي العام </a:t>
            </a:r>
            <a:r>
              <a:rPr lang="ar-SA" sz="2000" b="1" u="sng" dirty="0" err="1">
                <a:solidFill>
                  <a:schemeClr val="lt2"/>
                </a:solidFill>
                <a:latin typeface="Garamond"/>
                <a:ea typeface="Garamond"/>
                <a:cs typeface="Garamond"/>
                <a:sym typeface="Garamond"/>
              </a:rPr>
              <a:t>فوربس</a:t>
            </a:r>
            <a:r>
              <a:rPr lang="ar-SA" sz="2000" b="1" u="sng" dirty="0">
                <a:solidFill>
                  <a:schemeClr val="lt2"/>
                </a:solidFill>
                <a:latin typeface="Garamond"/>
                <a:ea typeface="Garamond"/>
                <a:cs typeface="Garamond"/>
                <a:sym typeface="Garamond"/>
              </a:rPr>
              <a:t> "إنني أنفي بشكل قاطع أن السباق قد لعب أي عامل مهما كان في عملية اختيار المحلفين". في الاستئناف ، يجب على محكمة الاستئناف أن: 1) اعتبار المدعي العام إجراءات </a:t>
            </a:r>
            <a:r>
              <a:rPr lang="ar-SA" sz="2000" b="1" u="sng" dirty="0" err="1">
                <a:solidFill>
                  <a:schemeClr val="lt2"/>
                </a:solidFill>
                <a:latin typeface="Garamond"/>
                <a:ea typeface="Garamond"/>
                <a:cs typeface="Garamond"/>
                <a:sym typeface="Garamond"/>
              </a:rPr>
              <a:t>فوربس</a:t>
            </a:r>
            <a:r>
              <a:rPr lang="ar-SA" sz="2000" b="1" u="sng" dirty="0">
                <a:solidFill>
                  <a:schemeClr val="lt2"/>
                </a:solidFill>
                <a:latin typeface="Garamond"/>
                <a:ea typeface="Garamond"/>
                <a:cs typeface="Garamond"/>
                <a:sym typeface="Garamond"/>
              </a:rPr>
              <a:t> قابلة للانعكاس ، وإعادة القضية إلى المحكمة الابتدائية ليتم إعادة المحاولة 2) إخلاء (إلغاء) حكم هيئة المحلفين ، ورفض التهم الموجهة إلى المشكو ضده. أو 3) السماح للإدانة بالوقوف؟ هل ينبغي السماح للمدعين العامين بالنظر في العرق كعامل في عملية اختيار المحلفين؟ جنس؟ عمر؟</a:t>
            </a:r>
            <a:endParaRPr lang="en-US" sz="1800" b="1" i="0" u="none" strike="noStrike" cap="none" dirty="0">
              <a:solidFill>
                <a:schemeClr val="lt2"/>
              </a:solidFill>
              <a:latin typeface="Garamond"/>
              <a:ea typeface="Garamond"/>
              <a:cs typeface="Garamond"/>
              <a:sym typeface="Garamond"/>
            </a:endParaRPr>
          </a:p>
        </p:txBody>
      </p:sp>
      <p:sp>
        <p:nvSpPr>
          <p:cNvPr id="97" name="Shape 9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57200" y="4572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400" b="1" i="0" u="none" strike="noStrike" cap="none">
                <a:solidFill>
                  <a:schemeClr val="lt2"/>
                </a:solidFill>
                <a:latin typeface="Garamond"/>
                <a:ea typeface="Garamond"/>
                <a:cs typeface="Garamond"/>
                <a:sym typeface="Garamond"/>
              </a:rPr>
              <a:t>Types of Jurisdiction</a:t>
            </a:r>
          </a:p>
        </p:txBody>
      </p:sp>
      <p:sp>
        <p:nvSpPr>
          <p:cNvPr id="104" name="Shape 104"/>
          <p:cNvSpPr txBox="1">
            <a:spLocks noGrp="1"/>
          </p:cNvSpPr>
          <p:nvPr>
            <p:ph type="body" idx="1"/>
          </p:nvPr>
        </p:nvSpPr>
        <p:spPr>
          <a:xfrm>
            <a:off x="457200" y="2057400"/>
            <a:ext cx="4038599" cy="41449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a:solidFill>
                  <a:schemeClr val="lt1"/>
                </a:solidFill>
                <a:latin typeface="Garamond"/>
                <a:ea typeface="Garamond"/>
                <a:cs typeface="Garamond"/>
                <a:sym typeface="Garamond"/>
              </a:rPr>
              <a:t>Original Jurisdiction:  The power to hear and decide cases when they first enter the legal system</a:t>
            </a:r>
          </a:p>
        </p:txBody>
      </p:sp>
      <p:sp>
        <p:nvSpPr>
          <p:cNvPr id="105" name="Shape 105"/>
          <p:cNvSpPr txBox="1">
            <a:spLocks noGrp="1"/>
          </p:cNvSpPr>
          <p:nvPr>
            <p:ph type="body" idx="2"/>
          </p:nvPr>
        </p:nvSpPr>
        <p:spPr>
          <a:xfrm>
            <a:off x="4648200" y="2057400"/>
            <a:ext cx="4038599" cy="37338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a:solidFill>
                  <a:schemeClr val="lt1"/>
                </a:solidFill>
                <a:latin typeface="Garamond"/>
                <a:ea typeface="Garamond"/>
                <a:cs typeface="Garamond"/>
                <a:sym typeface="Garamond"/>
              </a:rPr>
              <a:t>Appellate Jurisdiction:  The power to review previous judicial decisions to determine whether trial courts erred in their decisions</a:t>
            </a:r>
          </a:p>
        </p:txBody>
      </p:sp>
      <p:sp>
        <p:nvSpPr>
          <p:cNvPr id="106" name="Shape 106"/>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6858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400" b="1" i="0" u="none" strike="noStrike" cap="none">
                <a:solidFill>
                  <a:schemeClr val="lt2"/>
                </a:solidFill>
                <a:latin typeface="Garamond"/>
                <a:ea typeface="Garamond"/>
                <a:cs typeface="Garamond"/>
                <a:sym typeface="Garamond"/>
              </a:rPr>
              <a:t>Types of Jurisdiction</a:t>
            </a:r>
          </a:p>
        </p:txBody>
      </p:sp>
      <p:sp>
        <p:nvSpPr>
          <p:cNvPr id="113" name="Shape 113"/>
          <p:cNvSpPr txBox="1">
            <a:spLocks noGrp="1"/>
          </p:cNvSpPr>
          <p:nvPr>
            <p:ph type="body" idx="1"/>
          </p:nvPr>
        </p:nvSpPr>
        <p:spPr>
          <a:xfrm>
            <a:off x="457200" y="2332036"/>
            <a:ext cx="4038599" cy="45259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In </a:t>
            </a:r>
            <a:r>
              <a:rPr lang="en-US" sz="2800" b="0" i="0" u="none" strike="noStrike" cap="none" dirty="0" err="1">
                <a:solidFill>
                  <a:schemeClr val="lt1"/>
                </a:solidFill>
                <a:latin typeface="Garamond"/>
                <a:ea typeface="Garamond"/>
                <a:cs typeface="Garamond"/>
                <a:sym typeface="Garamond"/>
              </a:rPr>
              <a:t>personam</a:t>
            </a:r>
            <a:r>
              <a:rPr lang="en-US" sz="2800" b="0" i="0" u="none" strike="noStrike" cap="none" dirty="0">
                <a:solidFill>
                  <a:schemeClr val="lt1"/>
                </a:solidFill>
                <a:latin typeface="Garamond"/>
                <a:ea typeface="Garamond"/>
                <a:cs typeface="Garamond"/>
                <a:sym typeface="Garamond"/>
              </a:rPr>
              <a:t> jurisdiction:  The power to render a decision affecting the rights of the specific persons before the court</a:t>
            </a:r>
          </a:p>
        </p:txBody>
      </p:sp>
      <p:sp>
        <p:nvSpPr>
          <p:cNvPr id="114" name="Shape 114"/>
          <p:cNvSpPr txBox="1">
            <a:spLocks noGrp="1"/>
          </p:cNvSpPr>
          <p:nvPr>
            <p:ph type="body" idx="2"/>
          </p:nvPr>
        </p:nvSpPr>
        <p:spPr>
          <a:xfrm>
            <a:off x="4648200" y="2332036"/>
            <a:ext cx="4038599" cy="262096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a:solidFill>
                  <a:schemeClr val="lt1"/>
                </a:solidFill>
                <a:latin typeface="Garamond"/>
                <a:ea typeface="Garamond"/>
                <a:cs typeface="Garamond"/>
                <a:sym typeface="Garamond"/>
              </a:rPr>
              <a:t>Subject-matter jurisdiction:  The power to hear certain kinds of cases</a:t>
            </a:r>
          </a:p>
        </p:txBody>
      </p:sp>
      <p:sp>
        <p:nvSpPr>
          <p:cNvPr id="115" name="Shape 115"/>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457200" y="6858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000" b="1" i="0" u="none" strike="noStrike" cap="none">
                <a:solidFill>
                  <a:schemeClr val="lt2"/>
                </a:solidFill>
                <a:latin typeface="Garamond"/>
                <a:ea typeface="Garamond"/>
                <a:cs typeface="Garamond"/>
                <a:sym typeface="Garamond"/>
              </a:rPr>
              <a:t>Subject-Matter Jurisdiction:  Exclusive Federal Jurisdiction</a:t>
            </a:r>
          </a:p>
        </p:txBody>
      </p:sp>
      <p:sp>
        <p:nvSpPr>
          <p:cNvPr id="122" name="Shape 122"/>
          <p:cNvSpPr txBox="1">
            <a:spLocks noGrp="1"/>
          </p:cNvSpPr>
          <p:nvPr>
            <p:ph type="body" idx="1"/>
          </p:nvPr>
        </p:nvSpPr>
        <p:spPr>
          <a:xfrm>
            <a:off x="381000" y="2133600"/>
            <a:ext cx="8229600" cy="41909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Admiralty cases</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Bankruptcy cases</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Federal criminal prosecutions</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Cases in which one state sues another state</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Claims against the United States</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Federal patent, trademark, and copyright claims</a:t>
            </a:r>
          </a:p>
          <a:p>
            <a:pPr marL="342900" marR="0" lvl="0" indent="-342900" algn="l" rtl="0">
              <a:lnSpc>
                <a:spcPct val="100000"/>
              </a:lnSpc>
              <a:spcBef>
                <a:spcPts val="560"/>
              </a:spcBef>
              <a:spcAft>
                <a:spcPts val="0"/>
              </a:spcAft>
              <a:buClr>
                <a:schemeClr val="hlink"/>
              </a:buClr>
              <a:buSzPct val="70000"/>
              <a:buFont typeface="Garamond"/>
              <a:buChar char="■"/>
            </a:pPr>
            <a:r>
              <a:rPr lang="en-US" sz="2800" b="0" i="0" u="none" strike="noStrike" cap="none" dirty="0">
                <a:solidFill>
                  <a:schemeClr val="lt1"/>
                </a:solidFill>
                <a:latin typeface="Garamond"/>
                <a:ea typeface="Garamond"/>
                <a:cs typeface="Garamond"/>
                <a:sym typeface="Garamond"/>
              </a:rPr>
              <a:t>Other claims involving federal statutes that specify exclusive federal jurisdiction</a:t>
            </a:r>
          </a:p>
        </p:txBody>
      </p:sp>
      <p:sp>
        <p:nvSpPr>
          <p:cNvPr id="123" name="Shape 123"/>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81000" y="7620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3600" b="1" i="0" u="none" strike="noStrike" cap="none" dirty="0">
                <a:solidFill>
                  <a:schemeClr val="lt2"/>
                </a:solidFill>
                <a:latin typeface="Garamond"/>
                <a:ea typeface="Garamond"/>
                <a:cs typeface="Garamond"/>
                <a:sym typeface="Garamond"/>
              </a:rPr>
              <a:t>Subject-Matter Jurisdiction:  Concurrent Federal and State Jurisdiction</a:t>
            </a:r>
          </a:p>
        </p:txBody>
      </p:sp>
      <p:sp>
        <p:nvSpPr>
          <p:cNvPr id="130" name="Shape 130"/>
          <p:cNvSpPr txBox="1">
            <a:spLocks noGrp="1"/>
          </p:cNvSpPr>
          <p:nvPr>
            <p:ph type="body" idx="1"/>
          </p:nvPr>
        </p:nvSpPr>
        <p:spPr>
          <a:xfrm>
            <a:off x="381000" y="2438400"/>
            <a:ext cx="8229600" cy="30480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Federal question cases</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Diversity of citizenship cases</a:t>
            </a:r>
          </a:p>
        </p:txBody>
      </p:sp>
      <p:sp>
        <p:nvSpPr>
          <p:cNvPr id="131" name="Shape 131"/>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457200" y="9906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000" b="1" i="0" u="none" strike="noStrike" cap="none">
                <a:solidFill>
                  <a:schemeClr val="lt2"/>
                </a:solidFill>
                <a:latin typeface="Garamond"/>
                <a:ea typeface="Garamond"/>
                <a:cs typeface="Garamond"/>
                <a:sym typeface="Garamond"/>
              </a:rPr>
              <a:t>Subject-Matter Jurisdiction:  State Jurisdiction</a:t>
            </a:r>
          </a:p>
        </p:txBody>
      </p:sp>
      <p:sp>
        <p:nvSpPr>
          <p:cNvPr id="138" name="Shape 138"/>
          <p:cNvSpPr txBox="1">
            <a:spLocks noGrp="1"/>
          </p:cNvSpPr>
          <p:nvPr>
            <p:ph type="body" idx="1"/>
          </p:nvPr>
        </p:nvSpPr>
        <p:spPr>
          <a:xfrm>
            <a:off x="381000" y="2819400"/>
            <a:ext cx="8229600" cy="28956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All cases not falling under Exclusive Federal Jurisdiction</a:t>
            </a:r>
          </a:p>
        </p:txBody>
      </p:sp>
      <p:sp>
        <p:nvSpPr>
          <p:cNvPr id="139" name="Shape 139"/>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381000" y="609600"/>
            <a:ext cx="82296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Garamond"/>
              <a:buNone/>
            </a:pPr>
            <a:r>
              <a:rPr lang="en-US" sz="4400" b="1" i="0" u="none" strike="noStrike" cap="none">
                <a:solidFill>
                  <a:schemeClr val="lt2"/>
                </a:solidFill>
                <a:latin typeface="Garamond"/>
                <a:ea typeface="Garamond"/>
                <a:cs typeface="Garamond"/>
                <a:sym typeface="Garamond"/>
              </a:rPr>
              <a:t>The Federal Court System</a:t>
            </a:r>
          </a:p>
        </p:txBody>
      </p:sp>
      <p:sp>
        <p:nvSpPr>
          <p:cNvPr id="146" name="Shape 146"/>
          <p:cNvSpPr txBox="1">
            <a:spLocks noGrp="1"/>
          </p:cNvSpPr>
          <p:nvPr>
            <p:ph type="body" idx="1"/>
          </p:nvPr>
        </p:nvSpPr>
        <p:spPr>
          <a:xfrm>
            <a:off x="381000" y="2332036"/>
            <a:ext cx="8229600" cy="452596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The United States Supreme Court</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Intermediate Courts of Appeal</a:t>
            </a:r>
          </a:p>
          <a:p>
            <a:pPr marL="342900" marR="0" lvl="0" indent="-342900" algn="l" rtl="0">
              <a:lnSpc>
                <a:spcPct val="100000"/>
              </a:lnSpc>
              <a:spcBef>
                <a:spcPts val="640"/>
              </a:spcBef>
              <a:spcAft>
                <a:spcPts val="0"/>
              </a:spcAft>
              <a:buClr>
                <a:schemeClr val="hlink"/>
              </a:buClr>
              <a:buSzPct val="70000"/>
              <a:buFont typeface="Garamond"/>
              <a:buChar char="■"/>
            </a:pPr>
            <a:r>
              <a:rPr lang="en-US" sz="3200" b="0" i="0" u="none" strike="noStrike" cap="none">
                <a:solidFill>
                  <a:schemeClr val="lt1"/>
                </a:solidFill>
                <a:latin typeface="Garamond"/>
                <a:ea typeface="Garamond"/>
                <a:cs typeface="Garamond"/>
                <a:sym typeface="Garamond"/>
              </a:rPr>
              <a:t>Federal Trial Courts (U.S. District Courts)</a:t>
            </a:r>
          </a:p>
        </p:txBody>
      </p:sp>
      <p:sp>
        <p:nvSpPr>
          <p:cNvPr id="147" name="Shape 147"/>
          <p:cNvSpPr txBox="1"/>
          <p:nvPr/>
        </p:nvSpPr>
        <p:spPr>
          <a:xfrm>
            <a:off x="8305800" y="6591300"/>
            <a:ext cx="838199" cy="304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Times New Roman"/>
              <a:buNone/>
            </a:pPr>
            <a:r>
              <a:rPr lang="en-US" sz="1400" b="0" i="0" u="none" strike="noStrike" cap="none">
                <a:solidFill>
                  <a:schemeClr val="lt1"/>
                </a:solidFill>
                <a:latin typeface="Times New Roman"/>
                <a:ea typeface="Times New Roman"/>
                <a:cs typeface="Times New Roman"/>
                <a:sym typeface="Times New Roman"/>
              </a:rPr>
              <a:t>3-*</a:t>
            </a:r>
          </a:p>
        </p:txBody>
      </p:sp>
    </p:spTree>
  </p:cSld>
  <p:clrMapOvr>
    <a:masterClrMapping/>
  </p:clrMapOvr>
  <p:transition spd="slow">
    <p:cut/>
  </p:transition>
</p:sld>
</file>

<file path=ppt/theme/theme1.xml><?xml version="1.0" encoding="utf-8"?>
<a:theme xmlns:a="http://schemas.openxmlformats.org/drawingml/2006/main"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2372</Words>
  <Application>Microsoft Office PowerPoint</Application>
  <PresentationFormat>عرض على الشاشة (4:3)</PresentationFormat>
  <Paragraphs>137</Paragraphs>
  <Slides>16</Slides>
  <Notes>16</Notes>
  <HiddenSlides>0</HiddenSlides>
  <MMClips>0</MMClips>
  <ScaleCrop>false</ScaleCrop>
  <HeadingPairs>
    <vt:vector size="6" baseType="variant">
      <vt:variant>
        <vt:lpstr>الخطوط المستخدمة</vt:lpstr>
      </vt:variant>
      <vt:variant>
        <vt:i4>3</vt:i4>
      </vt:variant>
      <vt:variant>
        <vt:lpstr>نسق</vt:lpstr>
      </vt:variant>
      <vt:variant>
        <vt:i4>2</vt:i4>
      </vt:variant>
      <vt:variant>
        <vt:lpstr>عناوين الشرائح</vt:lpstr>
      </vt:variant>
      <vt:variant>
        <vt:i4>16</vt:i4>
      </vt:variant>
    </vt:vector>
  </HeadingPairs>
  <TitlesOfParts>
    <vt:vector size="21" baseType="lpstr">
      <vt:lpstr>Arial</vt:lpstr>
      <vt:lpstr>Garamond</vt:lpstr>
      <vt:lpstr>Times New Roman</vt:lpstr>
      <vt:lpstr>1_Stream</vt:lpstr>
      <vt:lpstr>Stream</vt:lpstr>
      <vt:lpstr>Chapter 03</vt:lpstr>
      <vt:lpstr>Chapter 3 Case Hypothetical #1  الضابط بريان بيركنز كان يعاني من صعوبة صباح الاثنين. خلال الساعات الثلاث الماضية ، كان مسؤولاً عن "عملية التقديم" في ثلاث حالات مدنية (كما يشير الفصل 3 ، خدمة العملية هي الإجراء الذي تقدم بموجبه المحاكم مستندات التقاضي إلى المدعى عليهم. وتتكون تلك المستندات عادةً من شكوى ، التي تحدد الأساس الوقائعي والقانوني للدعوى والإغراءات التي يطلبها المدعي ، والأمر بإصدار أمر من المحكمة بإخطار المدعى عليه بالدعوى ، ويشرح كيف ومتى يستجيب للشكوى). في القضية المدنية الأولى ، حاول ميريوثر ضد ألستوت ، موظف بيركينز لخدمة المتهم هاري ألستوت في منزله ، ولكن لم يكن هناك أحد يبدو أنه هناك. وبالنسبة للقضية المدنية الثانية ، وهي قضية سيتليف ضد ساندرز ، فإن الشخص الذي أجاب على الباب زعم أن المدعى عليه ، مارشال ساندرز ، لم يعيش هناك ، وأنه لم يكن يعرف حتى من هو مارشال ساندرز. عند مغادرة المبنى ، رأى الضابط بيركنز أن العنوان السكني المشار إليه في الاستدعاء غير صحيح. إما ذلك ، أو الشخص الذي أجاب على الباب كان يكذب. في محاولته الثالثة في خدمة العملية في ذلك الصباح ، في دعوى قضائية كتبها جاكسون ضد غريفز ، قاد الموظف بيركنز إلى منزل Laticia M. Graves في 721 شارع ماجنوليا . طرقت الضابطة بيركينز على باب المنزل المتهالك ، وعلى الرغم من عدم إجابة أي شخص على الباب ، فتحت نافذة من طابق ثاني على الفور. نظرت الأنثى في المنزل إلى أسفل من وجهة نظرها من الدرجة الثانية وسألها الموظف بيركنز "ماذا تريد؟" أجاب الموظف بيركنز بسؤال: "هل أنت Laticia Graves" ، الذي ردت عليه المرأة ، "نعم. ما هو الأمر بالنسبة لك؟ "طلب الموظف بيركنز من المحتل غير المهذب أن يفتح الباب ، الذي ردت عليه ،" أنا لا أذهب إلى هناك ، وإذا لم يكن لديك أمر قضائي ، فأنت "كومين" في. "محبط ، أجاب الضابط بيركنز ،" حسنا ، لدي أوراق مدنية لخدمتك ، سيدتي ، وإذا كنت لن تنزل للحصول عليها ، سأضعها في صندوق البريد الخاص بك كان الرد ، "أنا لا أذهب إلى الباب". "شرع الموظف بيركنز على الفور إلى صندوق البريد ، ووضع الشكوى والاستدعاء في قضية جاكسون ضد جريفز في المربع. يشير العنوان الموجود على صندوق البريد إلى شارع ماغنوليا رقم 721. في ملاحظاته ، كتب ضابط جريفز أن المدعى عليه ، Laticia Graves ، قد خدم مع العملية يوم الاثنين ، 13 سبتمبر ، 2010 في الساعة 11:47. عندما دخل سيارة الدورية ، بدا ضابط بيركنز مدعومًا في نافذة الطابق الثاني التي كان قد تلقى تحية غير مهذب. كانت المرأة قد أغلقت النافذة منذ ذلك الحين ، وكانت تراقب كل تحركاته. "هل عمل موظف بيركنز بفعالية على المدعى عليه ، Laticia Graves؟ لما و لما لا؟</vt:lpstr>
      <vt:lpstr>الفصل 3 القضية افتراضية 2 # المدعى عليه ودسون هو رجل أمريكي من أصل أفريقي متهم بقتل امرأة بيضاء في عملية سطو شقة. خلال عملية اختيار هيئة المحلفين ، يمارس المدعي العام فوربس اثنين من التحديات الآمرة فقط ، معتبرين من الخدمة الأميركيين الأفارقة الوحيدين في هيئة المحلفين. في نهاية المطاف تم تشكيل هيئة محلفين بيضاء بالكامل ، وتمت إدانة المدعى عليه وودسون وودسون بجريمة القتل من الدرجة الأولى ، مع فرض عقوبة السجن مدى الحياة كعقوبة. "بعد أن يتم الإعلان عن قرار هيئة المحلفين ، يتم استجواب المدعي العام فوربس من قبل وسائل الإعلام المحلية بشأن ممارسته للخطأ التحديات. يشرح المدعي العام فوربس أن العرق لم يكن عاملاً في قراره ، لكن المحكمين المحتملين تم إعفاؤهما "لأنهما يمتلكان شعر وجهي ، وكممارسة ، لا أريد أن يكون أفراد ذوي شعر الوجه موجودين في هيئة المحلفين." يقول المدعي العام فوربس "إنني أنفي بشكل قاطع أن السباق قد لعب أي عامل مهما كان في عملية اختيار المحلفين". في الاستئناف ، يجب على محكمة الاستئناف أن: 1) اعتبار المدعي العام إجراءات فوربس قابلة للانعكاس ، وإعادة القضية إلى المحكمة الابتدائية ليتم إعادة المحاولة 2) إخلاء (إلغاء) حكم هيئة المحلفين ، ورفض التهم الموجهة إلى المشكو ضده. أو 3) السماح للإدانة بالوقوف؟ هل ينبغي السماح للمدعين العامين بالنظر في العرق كعامل في عملية اختيار المحلفين؟ جنس؟ عمر؟</vt:lpstr>
      <vt:lpstr>Types of Jurisdiction</vt:lpstr>
      <vt:lpstr>Types of Jurisdiction</vt:lpstr>
      <vt:lpstr>Subject-Matter Jurisdiction:  Exclusive Federal Jurisdiction</vt:lpstr>
      <vt:lpstr>Subject-Matter Jurisdiction:  Concurrent Federal and State Jurisdiction</vt:lpstr>
      <vt:lpstr>Subject-Matter Jurisdiction:  State Jurisdiction</vt:lpstr>
      <vt:lpstr>The Federal Court System</vt:lpstr>
      <vt:lpstr>State Court Systems</vt:lpstr>
      <vt:lpstr>Threshold Requirements for Litigation</vt:lpstr>
      <vt:lpstr>Steps in Civil Litigation: The Pretrial Stage</vt:lpstr>
      <vt:lpstr>Steps in Civil Litigation: The Trial</vt:lpstr>
      <vt:lpstr>Steps in Civil Litigation: Post-Trial Motions </vt:lpstr>
      <vt:lpstr>Steps in Civil Litigation:</vt:lpstr>
      <vt:lpstr>Appellate Court Decision-Making Powers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03</dc:title>
  <cp:lastModifiedBy>sairi</cp:lastModifiedBy>
  <cp:revision>5</cp:revision>
  <dcterms:modified xsi:type="dcterms:W3CDTF">2018-09-20T21:09:50Z</dcterms:modified>
</cp:coreProperties>
</file>