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8" r:id="rId2"/>
    <p:sldId id="256" r:id="rId3"/>
    <p:sldId id="263" r:id="rId4"/>
    <p:sldId id="276" r:id="rId5"/>
    <p:sldId id="296" r:id="rId6"/>
    <p:sldId id="258" r:id="rId7"/>
    <p:sldId id="297" r:id="rId8"/>
    <p:sldId id="266" r:id="rId9"/>
    <p:sldId id="275" r:id="rId10"/>
    <p:sldId id="267" r:id="rId11"/>
    <p:sldId id="259" r:id="rId12"/>
    <p:sldId id="268" r:id="rId13"/>
    <p:sldId id="269" r:id="rId14"/>
    <p:sldId id="273" r:id="rId15"/>
    <p:sldId id="274" r:id="rId16"/>
    <p:sldId id="260" r:id="rId17"/>
    <p:sldId id="270" r:id="rId18"/>
    <p:sldId id="271" r:id="rId19"/>
    <p:sldId id="272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9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ll" initials="D" lastIdx="1" clrIdx="0">
    <p:extLst>
      <p:ext uri="{19B8F6BF-5375-455C-9EA6-DF929625EA0E}">
        <p15:presenceInfo xmlns:p15="http://schemas.microsoft.com/office/powerpoint/2012/main" userId="Dell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CBCB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31" autoAdjust="0"/>
    <p:restoredTop sz="94660"/>
  </p:normalViewPr>
  <p:slideViewPr>
    <p:cSldViewPr snapToGrid="0">
      <p:cViewPr varScale="1">
        <p:scale>
          <a:sx n="72" d="100"/>
          <a:sy n="72" d="100"/>
        </p:scale>
        <p:origin x="522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789CB-55BE-4FB8-B768-A280DC8E50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A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3A55F5-9441-411F-826F-D2D8CBC8E8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A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0D8860-1055-4571-9F43-1A28B58D5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7E275-6599-4580-AE88-FDC3BBFFA94B}" type="datetimeFigureOut">
              <a:rPr lang="ar-AE" smtClean="0"/>
              <a:pPr/>
              <a:t>27/10/1443</a:t>
            </a:fld>
            <a:endParaRPr lang="ar-A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166BD5-93A5-4A0F-A1DA-59CB5477F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8BA2E8-50CE-489E-961B-4784C0645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2B949-1FA7-4064-B47F-09710B8B2ECC}" type="slidenum">
              <a:rPr lang="ar-AE" smtClean="0"/>
              <a:pPr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2473764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EB9721-6642-427D-BB3D-131BE2AC80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A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F145F1-AE4F-4A01-AD41-B12E646FCE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A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BDF5DD-F53C-45BD-A7E1-EA474B767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7E275-6599-4580-AE88-FDC3BBFFA94B}" type="datetimeFigureOut">
              <a:rPr lang="ar-AE" smtClean="0"/>
              <a:pPr/>
              <a:t>27/10/1443</a:t>
            </a:fld>
            <a:endParaRPr lang="ar-A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6330A8-911E-4AE3-8CAE-E5A10EF54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37152C-CE98-4AED-8CAB-2A63752BE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2B949-1FA7-4064-B47F-09710B8B2ECC}" type="slidenum">
              <a:rPr lang="ar-AE" smtClean="0"/>
              <a:pPr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2587758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70A6757-0920-421D-9842-B120153EC3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A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BB654D-8627-48D2-858C-1891FEACD6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A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981F1C-B1D2-4650-94EF-9E2B144F8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7E275-6599-4580-AE88-FDC3BBFFA94B}" type="datetimeFigureOut">
              <a:rPr lang="ar-AE" smtClean="0"/>
              <a:pPr/>
              <a:t>27/10/1443</a:t>
            </a:fld>
            <a:endParaRPr lang="ar-A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FED841-1836-4371-8D61-13DD2988D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CD4AD7-21BE-45E2-9916-ED9DE446E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2B949-1FA7-4064-B47F-09710B8B2ECC}" type="slidenum">
              <a:rPr lang="ar-AE" smtClean="0"/>
              <a:pPr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107665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3EA383-E98C-4AEB-83A4-90A1C7931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A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94D13-0698-45CD-BC0D-E356134B15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A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CA7A59-718E-41AB-907C-163DBD5EB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7E275-6599-4580-AE88-FDC3BBFFA94B}" type="datetimeFigureOut">
              <a:rPr lang="ar-AE" smtClean="0"/>
              <a:pPr/>
              <a:t>27/10/1443</a:t>
            </a:fld>
            <a:endParaRPr lang="ar-A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59C204-3A67-4E66-9D76-7C96D6AE9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868EDA-FC15-4F5E-8AB7-D4C8BCE81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2B949-1FA7-4064-B47F-09710B8B2ECC}" type="slidenum">
              <a:rPr lang="ar-AE" smtClean="0"/>
              <a:pPr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1914751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853749-C7AE-42F7-BF19-C34C23C09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A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AE4BC7-7375-457D-ABFD-A51C052F0E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62C448-9B70-4BD7-B206-ECFAB86EF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7E275-6599-4580-AE88-FDC3BBFFA94B}" type="datetimeFigureOut">
              <a:rPr lang="ar-AE" smtClean="0"/>
              <a:pPr/>
              <a:t>27/10/1443</a:t>
            </a:fld>
            <a:endParaRPr lang="ar-A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7BE9F1-A99C-4FDC-8C16-6EFF480B42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73453E-01DA-44E2-B530-0B64A6DA3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2B949-1FA7-4064-B47F-09710B8B2ECC}" type="slidenum">
              <a:rPr lang="ar-AE" smtClean="0"/>
              <a:pPr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3534365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1900F5-1D23-4F3C-9EA4-30EC7E376B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A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BCD11C-3357-45C2-99CD-51969DE6B5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A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49E90A-ACB2-40C4-A961-AAB5048832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A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A4CBCE-3467-42BC-93DF-4559BC828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7E275-6599-4580-AE88-FDC3BBFFA94B}" type="datetimeFigureOut">
              <a:rPr lang="ar-AE" smtClean="0"/>
              <a:pPr/>
              <a:t>27/10/1443</a:t>
            </a:fld>
            <a:endParaRPr lang="ar-A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9A7122-D852-4E66-8238-9E9BDED90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7A476C-4673-46DC-8700-AB97B1F4A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2B949-1FA7-4064-B47F-09710B8B2ECC}" type="slidenum">
              <a:rPr lang="ar-AE" smtClean="0"/>
              <a:pPr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2692317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C8758-058F-4D21-874C-07762C7268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A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233C9B-97EB-43F9-A62B-773402D73E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890F4F-73A0-407F-B98E-EAC12BBFF6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A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4F3413-A1EF-4F47-A384-086835C461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0EDAB3A-A662-478E-929C-07C63C7A40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A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1A71BE-2650-4784-96E7-58612C24E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7E275-6599-4580-AE88-FDC3BBFFA94B}" type="datetimeFigureOut">
              <a:rPr lang="ar-AE" smtClean="0"/>
              <a:pPr/>
              <a:t>27/10/1443</a:t>
            </a:fld>
            <a:endParaRPr lang="ar-A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539A899-FAFE-4FC3-B2F3-480B91CCD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3AB6AF3-BF4C-45BB-873E-0959493DD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2B949-1FA7-4064-B47F-09710B8B2ECC}" type="slidenum">
              <a:rPr lang="ar-AE" smtClean="0"/>
              <a:pPr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823807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F8128-7E1E-425B-BB61-1062A00B39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A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46ED5FF-A6F2-433D-91D9-DDC24B48B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7E275-6599-4580-AE88-FDC3BBFFA94B}" type="datetimeFigureOut">
              <a:rPr lang="ar-AE" smtClean="0"/>
              <a:pPr/>
              <a:t>27/10/1443</a:t>
            </a:fld>
            <a:endParaRPr lang="ar-A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BAEC90-7DA9-4D5F-BCE0-964279133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4443018-94DC-4665-A485-B3400A08E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2B949-1FA7-4064-B47F-09710B8B2ECC}" type="slidenum">
              <a:rPr lang="ar-AE" smtClean="0"/>
              <a:pPr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617515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1E3A6C6-CF17-4019-8F47-E82254B99C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7E275-6599-4580-AE88-FDC3BBFFA94B}" type="datetimeFigureOut">
              <a:rPr lang="ar-AE" smtClean="0"/>
              <a:pPr/>
              <a:t>27/10/1443</a:t>
            </a:fld>
            <a:endParaRPr lang="ar-A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2EFF91-0024-4D15-807B-26E7F19A5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494FC4-ED90-4CA1-A924-7BA3A4AAB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2B949-1FA7-4064-B47F-09710B8B2ECC}" type="slidenum">
              <a:rPr lang="ar-AE" smtClean="0"/>
              <a:pPr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339539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80F51-CDE2-47B0-9334-5C19CD8C01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A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30BF10-F487-4C01-8D1D-2B7A735F55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A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5B7828-B75E-4984-A74C-AFCB6223AD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0D6C7D-477A-47E7-BB53-B1291092E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7E275-6599-4580-AE88-FDC3BBFFA94B}" type="datetimeFigureOut">
              <a:rPr lang="ar-AE" smtClean="0"/>
              <a:pPr/>
              <a:t>27/10/1443</a:t>
            </a:fld>
            <a:endParaRPr lang="ar-A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0CA53B-2A57-436D-BD14-3A9CE2363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A9C9DD-23C3-4EAB-9E0F-C079489EA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2B949-1FA7-4064-B47F-09710B8B2ECC}" type="slidenum">
              <a:rPr lang="ar-AE" smtClean="0"/>
              <a:pPr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843990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894145-09A6-414D-9B6B-CC445CE4A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A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24966EC-C1EB-4514-9D70-0E11A95F92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A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D20207-B6A4-4AC1-8686-2A2544D507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69A2E6-C44E-497B-9303-A584654AB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57E275-6599-4580-AE88-FDC3BBFFA94B}" type="datetimeFigureOut">
              <a:rPr lang="ar-AE" smtClean="0"/>
              <a:pPr/>
              <a:t>27/10/1443</a:t>
            </a:fld>
            <a:endParaRPr lang="ar-A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7C7D60-B81F-4712-9702-3FDFB3E76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1FB72A-E453-4A51-95F8-7C015196E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E2B949-1FA7-4064-B47F-09710B8B2ECC}" type="slidenum">
              <a:rPr lang="ar-AE" smtClean="0"/>
              <a:pPr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3650748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D660588-B648-4C21-A236-882F5E8D7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A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905DE6-9A1E-4AD7-BB4A-3921B7E612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A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5B4CED-BA16-420A-9D70-0407DF11B8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57E275-6599-4580-AE88-FDC3BBFFA94B}" type="datetimeFigureOut">
              <a:rPr lang="ar-AE" smtClean="0"/>
              <a:pPr/>
              <a:t>27/10/1443</a:t>
            </a:fld>
            <a:endParaRPr lang="ar-A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CB2570-746F-4DF3-A7D2-1691E05CA7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A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14159F-34BD-492D-B393-9FAB4C7CD0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E2B949-1FA7-4064-B47F-09710B8B2ECC}" type="slidenum">
              <a:rPr lang="ar-AE" smtClean="0"/>
              <a:pPr/>
              <a:t>‹#›</a:t>
            </a:fld>
            <a:endParaRPr lang="ar-AE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30B936-86F9-4FC1-8DE7-A8FBAF6A75F2}"/>
              </a:ext>
            </a:extLst>
          </p:cNvPr>
          <p:cNvSpPr txBox="1"/>
          <p:nvPr userDrawn="1"/>
        </p:nvSpPr>
        <p:spPr>
          <a:xfrm>
            <a:off x="10217238" y="112991"/>
            <a:ext cx="57783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AE" sz="1800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تصميم : زياد محمد</a:t>
            </a:r>
          </a:p>
        </p:txBody>
      </p:sp>
    </p:spTree>
    <p:extLst>
      <p:ext uri="{BB962C8B-B14F-4D97-AF65-F5344CB8AC3E}">
        <p14:creationId xmlns:p14="http://schemas.microsoft.com/office/powerpoint/2010/main" val="390115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5.gif"/><Relationship Id="rId4" Type="http://schemas.openxmlformats.org/officeDocument/2006/relationships/audio" Target="../media/audio3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gif"/><Relationship Id="rId5" Type="http://schemas.openxmlformats.org/officeDocument/2006/relationships/image" Target="../media/image8.png"/><Relationship Id="rId4" Type="http://schemas.openxmlformats.org/officeDocument/2006/relationships/audio" Target="../media/audio3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gif"/><Relationship Id="rId5" Type="http://schemas.openxmlformats.org/officeDocument/2006/relationships/image" Target="../media/image8.png"/><Relationship Id="rId4" Type="http://schemas.openxmlformats.org/officeDocument/2006/relationships/audio" Target="../media/audio3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gif"/><Relationship Id="rId5" Type="http://schemas.openxmlformats.org/officeDocument/2006/relationships/image" Target="../media/image8.png"/><Relationship Id="rId4" Type="http://schemas.openxmlformats.org/officeDocument/2006/relationships/audio" Target="../media/audio3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gif"/><Relationship Id="rId5" Type="http://schemas.openxmlformats.org/officeDocument/2006/relationships/image" Target="../media/image8.png"/><Relationship Id="rId4" Type="http://schemas.openxmlformats.org/officeDocument/2006/relationships/audio" Target="../media/audio3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gif"/><Relationship Id="rId5" Type="http://schemas.openxmlformats.org/officeDocument/2006/relationships/image" Target="../media/image8.png"/><Relationship Id="rId4" Type="http://schemas.openxmlformats.org/officeDocument/2006/relationships/audio" Target="../media/audio3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5.gif"/><Relationship Id="rId4" Type="http://schemas.openxmlformats.org/officeDocument/2006/relationships/audio" Target="../media/audio3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5.gif"/><Relationship Id="rId4" Type="http://schemas.openxmlformats.org/officeDocument/2006/relationships/audio" Target="../media/audio3.wav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audio" Target="../media/audio2.wav"/><Relationship Id="rId7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19.png"/><Relationship Id="rId5" Type="http://schemas.openxmlformats.org/officeDocument/2006/relationships/image" Target="../media/image5.gif"/><Relationship Id="rId10" Type="http://schemas.openxmlformats.org/officeDocument/2006/relationships/image" Target="../media/image18.png"/><Relationship Id="rId4" Type="http://schemas.openxmlformats.org/officeDocument/2006/relationships/audio" Target="../media/audio3.wav"/><Relationship Id="rId9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audio" Target="../media/audio2.wav"/><Relationship Id="rId7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11" Type="http://schemas.openxmlformats.org/officeDocument/2006/relationships/image" Target="../media/image24.png"/><Relationship Id="rId5" Type="http://schemas.openxmlformats.org/officeDocument/2006/relationships/image" Target="../media/image5.gif"/><Relationship Id="rId10" Type="http://schemas.openxmlformats.org/officeDocument/2006/relationships/image" Target="../media/image23.png"/><Relationship Id="rId4" Type="http://schemas.openxmlformats.org/officeDocument/2006/relationships/audio" Target="../media/audio3.wav"/><Relationship Id="rId9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gi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audio" Target="../media/audio2.wav"/><Relationship Id="rId7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11" Type="http://schemas.openxmlformats.org/officeDocument/2006/relationships/image" Target="../media/image29.png"/><Relationship Id="rId5" Type="http://schemas.openxmlformats.org/officeDocument/2006/relationships/image" Target="../media/image5.gif"/><Relationship Id="rId10" Type="http://schemas.openxmlformats.org/officeDocument/2006/relationships/image" Target="../media/image28.png"/><Relationship Id="rId4" Type="http://schemas.openxmlformats.org/officeDocument/2006/relationships/audio" Target="../media/audio3.wav"/><Relationship Id="rId9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5.gif"/><Relationship Id="rId4" Type="http://schemas.openxmlformats.org/officeDocument/2006/relationships/audio" Target="../media/audio3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5.gif"/><Relationship Id="rId4" Type="http://schemas.openxmlformats.org/officeDocument/2006/relationships/audio" Target="../media/audio3.wav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audio" Target="../media/audio2.wav"/><Relationship Id="rId7" Type="http://schemas.openxmlformats.org/officeDocument/2006/relationships/image" Target="../media/image3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5.gif"/><Relationship Id="rId10" Type="http://schemas.openxmlformats.org/officeDocument/2006/relationships/image" Target="../media/image33.png"/><Relationship Id="rId4" Type="http://schemas.openxmlformats.org/officeDocument/2006/relationships/audio" Target="../media/audio3.wav"/><Relationship Id="rId9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5.gif"/><Relationship Id="rId4" Type="http://schemas.openxmlformats.org/officeDocument/2006/relationships/audio" Target="../media/audio3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5.gif"/><Relationship Id="rId4" Type="http://schemas.openxmlformats.org/officeDocument/2006/relationships/audio" Target="../media/audio3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3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5.gif"/><Relationship Id="rId4" Type="http://schemas.openxmlformats.org/officeDocument/2006/relationships/audio" Target="../media/audio3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5.gif"/><Relationship Id="rId4" Type="http://schemas.openxmlformats.org/officeDocument/2006/relationships/audio" Target="../media/audio3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5.gif"/><Relationship Id="rId4" Type="http://schemas.openxmlformats.org/officeDocument/2006/relationships/audio" Target="../media/audio3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5.gif"/><Relationship Id="rId4" Type="http://schemas.openxmlformats.org/officeDocument/2006/relationships/audio" Target="../media/audio3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5.gif"/><Relationship Id="rId4" Type="http://schemas.openxmlformats.org/officeDocument/2006/relationships/audio" Target="../media/audio3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5.gif"/><Relationship Id="rId4" Type="http://schemas.openxmlformats.org/officeDocument/2006/relationships/audio" Target="../media/audio3.wav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audio" Target="../media/audio2.wav"/><Relationship Id="rId7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11" Type="http://schemas.openxmlformats.org/officeDocument/2006/relationships/image" Target="../media/image39.png"/><Relationship Id="rId5" Type="http://schemas.openxmlformats.org/officeDocument/2006/relationships/image" Target="../media/image5.gif"/><Relationship Id="rId10" Type="http://schemas.openxmlformats.org/officeDocument/2006/relationships/image" Target="../media/image38.png"/><Relationship Id="rId4" Type="http://schemas.openxmlformats.org/officeDocument/2006/relationships/audio" Target="../media/audio3.wav"/><Relationship Id="rId9" Type="http://schemas.openxmlformats.org/officeDocument/2006/relationships/image" Target="../media/image3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5.gif"/><Relationship Id="rId4" Type="http://schemas.openxmlformats.org/officeDocument/2006/relationships/audio" Target="../media/audio3.wav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5.gif"/><Relationship Id="rId4" Type="http://schemas.openxmlformats.org/officeDocument/2006/relationships/audio" Target="../media/audio3.wav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5.gif"/><Relationship Id="rId4" Type="http://schemas.openxmlformats.org/officeDocument/2006/relationships/audio" Target="../media/audio3.wav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5.gif"/><Relationship Id="rId4" Type="http://schemas.openxmlformats.org/officeDocument/2006/relationships/audio" Target="../media/audio3.wav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5.gif"/><Relationship Id="rId4" Type="http://schemas.openxmlformats.org/officeDocument/2006/relationships/audio" Target="../media/audio3.wav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5.gif"/><Relationship Id="rId4" Type="http://schemas.openxmlformats.org/officeDocument/2006/relationships/audio" Target="../media/audio3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../media/audio2.wav"/><Relationship Id="rId7" Type="http://schemas.openxmlformats.org/officeDocument/2006/relationships/image" Target="../media/image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5.gif"/><Relationship Id="rId4" Type="http://schemas.openxmlformats.org/officeDocument/2006/relationships/audio" Target="../media/audio3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5.gif"/><Relationship Id="rId4" Type="http://schemas.openxmlformats.org/officeDocument/2006/relationships/audio" Target="../media/audio3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2.wav"/><Relationship Id="rId7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5.gif"/><Relationship Id="rId10" Type="http://schemas.openxmlformats.org/officeDocument/2006/relationships/image" Target="../media/image14.png"/><Relationship Id="rId4" Type="http://schemas.openxmlformats.org/officeDocument/2006/relationships/audio" Target="../media/audio3.wav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5.gif"/><Relationship Id="rId4" Type="http://schemas.openxmlformats.org/officeDocument/2006/relationships/audio" Target="../media/audio3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5.gif"/><Relationship Id="rId4" Type="http://schemas.openxmlformats.org/officeDocument/2006/relationships/audio" Target="../media/audio3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3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554F0311-74F0-41CF-A94E-5B54014BAB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464" y="292567"/>
            <a:ext cx="2145309" cy="1585097"/>
          </a:xfrm>
          <a:prstGeom prst="rect">
            <a:avLst/>
          </a:prstGeom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D5D615DF-1565-4B4F-BAA2-AEC408A919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0348" y="329979"/>
            <a:ext cx="2932430" cy="1694835"/>
          </a:xfrm>
          <a:prstGeom prst="rect">
            <a:avLst/>
          </a:prstGeom>
        </p:spPr>
      </p:pic>
      <p:sp>
        <p:nvSpPr>
          <p:cNvPr id="6" name="مستطيل 5"/>
          <p:cNvSpPr/>
          <p:nvPr/>
        </p:nvSpPr>
        <p:spPr>
          <a:xfrm>
            <a:off x="2825931" y="2431758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ar-SA" sz="4000" dirty="0">
                <a:solidFill>
                  <a:srgbClr val="FF0000"/>
                </a:solidFill>
              </a:rPr>
              <a:t>أسئلة </a:t>
            </a:r>
            <a:r>
              <a:rPr lang="ar-SA" sz="4000" dirty="0" err="1">
                <a:solidFill>
                  <a:srgbClr val="FF0000"/>
                </a:solidFill>
              </a:rPr>
              <a:t>ألتحصيلي</a:t>
            </a:r>
            <a:r>
              <a:rPr lang="ar-SA" sz="4000">
                <a:solidFill>
                  <a:srgbClr val="FF0000"/>
                </a:solidFill>
              </a:rPr>
              <a:t> للفصل </a:t>
            </a:r>
            <a:r>
              <a:rPr lang="ar-SA" sz="4000" dirty="0">
                <a:solidFill>
                  <a:srgbClr val="FF0000"/>
                </a:solidFill>
              </a:rPr>
              <a:t>الرابع </a:t>
            </a:r>
          </a:p>
          <a:p>
            <a:pPr algn="ctr"/>
            <a:r>
              <a:rPr lang="ar-SA" sz="4000" dirty="0"/>
              <a:t>نظرية الكم</a:t>
            </a:r>
          </a:p>
          <a:p>
            <a:pPr algn="ctr"/>
            <a:r>
              <a:rPr lang="ar-SA" sz="4000" dirty="0"/>
              <a:t> جمعته فايزة سالم الدهاس </a:t>
            </a: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BAE17DC8-8F75-420E-91A3-403EA5B16D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574" y="5149049"/>
            <a:ext cx="816935" cy="1310536"/>
          </a:xfrm>
          <a:prstGeom prst="rect">
            <a:avLst/>
          </a:prstGeom>
        </p:spPr>
      </p:pic>
      <p:sp>
        <p:nvSpPr>
          <p:cNvPr id="8" name="مستطيل 7"/>
          <p:cNvSpPr/>
          <p:nvPr/>
        </p:nvSpPr>
        <p:spPr>
          <a:xfrm>
            <a:off x="173604" y="2066394"/>
            <a:ext cx="25300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dirty="0"/>
              <a:t>سلسلة أسئلة التحصيلي فيزياء 4 للصف الثالث ثانوي الفصل الثاني 1442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نتيجة بحث الصور عن boy riding bike gif cartoon transparent background">
            <a:extLst>
              <a:ext uri="{FF2B5EF4-FFF2-40B4-BE49-F238E27FC236}">
                <a16:creationId xmlns:a16="http://schemas.microsoft.com/office/drawing/2014/main" id="{50D41680-726C-4026-B3BE-65C18860D85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0775" y="4376538"/>
            <a:ext cx="2703531" cy="270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9EDB248-CC29-4151-BFED-A2B7E9F1FB72}"/>
              </a:ext>
            </a:extLst>
          </p:cNvPr>
          <p:cNvSpPr/>
          <p:nvPr/>
        </p:nvSpPr>
        <p:spPr>
          <a:xfrm>
            <a:off x="1423807" y="237634"/>
            <a:ext cx="9329094" cy="152732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600" dirty="0">
                <a:latin typeface="Blabeloo  MagdySoliman" panose="02000500000000000000" pitchFamily="2" charset="-78"/>
              </a:rPr>
              <a:t>عند سقوط اشعة فوق بنفسجية على لوح زنك تتحرر الالكترونات بينما لا تتحرر عند سقوط ضوء عادي وهذا بسبب</a:t>
            </a:r>
            <a:endParaRPr lang="ar-AE" sz="3600" dirty="0">
              <a:latin typeface="Blabeloo  MagdySoliman" panose="02000500000000000000" pitchFamily="2" charset="-78"/>
            </a:endParaRPr>
          </a:p>
        </p:txBody>
      </p:sp>
      <p:grpSp>
        <p:nvGrpSpPr>
          <p:cNvPr id="3" name="خطأ 2">
            <a:extLst>
              <a:ext uri="{FF2B5EF4-FFF2-40B4-BE49-F238E27FC236}">
                <a16:creationId xmlns:a16="http://schemas.microsoft.com/office/drawing/2014/main" id="{D24A612F-7E4B-478E-9DA7-2D35C8696ED5}"/>
              </a:ext>
            </a:extLst>
          </p:cNvPr>
          <p:cNvGrpSpPr/>
          <p:nvPr/>
        </p:nvGrpSpPr>
        <p:grpSpPr>
          <a:xfrm>
            <a:off x="8853289" y="1767645"/>
            <a:ext cx="2936280" cy="2790497"/>
            <a:chOff x="8603907" y="1767645"/>
            <a:chExt cx="2936280" cy="2790497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EC181052-708D-4B73-8DB0-85090EAEA4D7}"/>
                </a:ext>
              </a:extLst>
            </p:cNvPr>
            <p:cNvSpPr/>
            <p:nvPr/>
          </p:nvSpPr>
          <p:spPr>
            <a:xfrm>
              <a:off x="8940478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4F1351DB-41E1-4196-825A-D8302288795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8603907" y="1767645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67B0F07-0231-4CB0-B5AD-FEAA8D97AE45}"/>
                </a:ext>
              </a:extLst>
            </p:cNvPr>
            <p:cNvSpPr txBox="1"/>
            <p:nvPr/>
          </p:nvSpPr>
          <p:spPr>
            <a:xfrm>
              <a:off x="8924767" y="2428599"/>
              <a:ext cx="2303348" cy="1384995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2400" dirty="0">
                  <a:latin typeface="Blabeloo  MagdySoliman" panose="02000500000000000000" pitchFamily="2" charset="-78"/>
                </a:rPr>
                <a:t>تردد الاشعة فوق البنفسجية </a:t>
              </a:r>
              <a:r>
                <a:rPr lang="ar-SA" sz="3600" dirty="0">
                  <a:latin typeface="Blabeloo  MagdySoliman" panose="02000500000000000000" pitchFamily="2" charset="-78"/>
                </a:rPr>
                <a:t>&lt; </a:t>
              </a:r>
              <a:r>
                <a:rPr lang="ar-SA" sz="2400" dirty="0">
                  <a:latin typeface="Blabeloo  MagdySoliman" panose="02000500000000000000" pitchFamily="2" charset="-78"/>
                </a:rPr>
                <a:t>من تردد </a:t>
              </a:r>
              <a:r>
                <a:rPr lang="ar-SA" sz="2400" dirty="0" err="1">
                  <a:latin typeface="Blabeloo  MagdySoliman" panose="02000500000000000000" pitchFamily="2" charset="-78"/>
                </a:rPr>
                <a:t>العتبه</a:t>
              </a:r>
              <a:r>
                <a:rPr lang="ar-SA" sz="2400" dirty="0">
                  <a:latin typeface="Blabeloo  MagdySoliman" panose="02000500000000000000" pitchFamily="2" charset="-78"/>
                </a:rPr>
                <a:t> للزنك</a:t>
              </a:r>
              <a:endParaRPr lang="ar-AE" sz="2400" dirty="0">
                <a:latin typeface="Blabeloo  MagdySoliman" panose="02000500000000000000" pitchFamily="2" charset="-78"/>
              </a:endParaRPr>
            </a:p>
          </p:txBody>
        </p:sp>
      </p:grpSp>
      <p:grpSp>
        <p:nvGrpSpPr>
          <p:cNvPr id="8" name="صح">
            <a:extLst>
              <a:ext uri="{FF2B5EF4-FFF2-40B4-BE49-F238E27FC236}">
                <a16:creationId xmlns:a16="http://schemas.microsoft.com/office/drawing/2014/main" id="{F9C994C9-43DD-4496-9BEB-03BC59F35D02}"/>
              </a:ext>
            </a:extLst>
          </p:cNvPr>
          <p:cNvGrpSpPr/>
          <p:nvPr/>
        </p:nvGrpSpPr>
        <p:grpSpPr>
          <a:xfrm>
            <a:off x="3393762" y="1969309"/>
            <a:ext cx="2936280" cy="2790497"/>
            <a:chOff x="4489111" y="1767646"/>
            <a:chExt cx="2936280" cy="2790497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700BECC-9968-4A81-B59B-8FB9E7AA9B82}"/>
                </a:ext>
              </a:extLst>
            </p:cNvPr>
            <p:cNvSpPr/>
            <p:nvPr/>
          </p:nvSpPr>
          <p:spPr>
            <a:xfrm>
              <a:off x="4825682" y="2061457"/>
              <a:ext cx="2225563" cy="2172172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3CEDC2A6-CA27-4D5B-92F3-8C6EE7F22E6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4489111" y="1767646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A23CEEB-F02B-4F71-AA13-90CBE2954D24}"/>
                </a:ext>
              </a:extLst>
            </p:cNvPr>
            <p:cNvSpPr txBox="1"/>
            <p:nvPr/>
          </p:nvSpPr>
          <p:spPr>
            <a:xfrm>
              <a:off x="4689930" y="2322045"/>
              <a:ext cx="2533453" cy="1384995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2400" dirty="0">
                  <a:latin typeface="Blabeloo  MagdySoliman" panose="02000500000000000000" pitchFamily="2" charset="-78"/>
                </a:rPr>
                <a:t>تردد الاشعة فوق البنفسجية </a:t>
              </a:r>
              <a:r>
                <a:rPr lang="ar-SA" sz="3600" dirty="0">
                  <a:latin typeface="Blabeloo  MagdySoliman" panose="02000500000000000000" pitchFamily="2" charset="-78"/>
                </a:rPr>
                <a:t>&gt; </a:t>
              </a:r>
              <a:r>
                <a:rPr lang="ar-SA" sz="2400" dirty="0">
                  <a:latin typeface="Blabeloo  MagdySoliman" panose="02000500000000000000" pitchFamily="2" charset="-78"/>
                </a:rPr>
                <a:t>من تردد </a:t>
              </a:r>
              <a:r>
                <a:rPr lang="ar-SA" sz="2400" dirty="0" err="1">
                  <a:latin typeface="Blabeloo  MagdySoliman" panose="02000500000000000000" pitchFamily="2" charset="-78"/>
                </a:rPr>
                <a:t>العتبه</a:t>
              </a:r>
              <a:endParaRPr lang="ar-AE" sz="2400" dirty="0">
                <a:latin typeface="Blabeloo  MagdySoliman" panose="02000500000000000000" pitchFamily="2" charset="-78"/>
              </a:endParaRPr>
            </a:p>
          </p:txBody>
        </p:sp>
      </p:grpSp>
      <p:grpSp>
        <p:nvGrpSpPr>
          <p:cNvPr id="11" name="خطأ 1">
            <a:extLst>
              <a:ext uri="{FF2B5EF4-FFF2-40B4-BE49-F238E27FC236}">
                <a16:creationId xmlns:a16="http://schemas.microsoft.com/office/drawing/2014/main" id="{DD3BCBB9-749A-48B6-A0F4-B3FDF89A42D6}"/>
              </a:ext>
            </a:extLst>
          </p:cNvPr>
          <p:cNvGrpSpPr/>
          <p:nvPr/>
        </p:nvGrpSpPr>
        <p:grpSpPr>
          <a:xfrm>
            <a:off x="384350" y="2058768"/>
            <a:ext cx="2936280" cy="2790497"/>
            <a:chOff x="647339" y="1767647"/>
            <a:chExt cx="2936280" cy="2790497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9940674-B7AF-480F-B159-DAF861DB6600}"/>
                </a:ext>
              </a:extLst>
            </p:cNvPr>
            <p:cNvSpPr/>
            <p:nvPr/>
          </p:nvSpPr>
          <p:spPr>
            <a:xfrm>
              <a:off x="983910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304E9410-CD95-459B-815F-18380759209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647339" y="1767647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C8F611C-C8C1-4E4C-AF29-26D101A70A9B}"/>
                </a:ext>
              </a:extLst>
            </p:cNvPr>
            <p:cNvSpPr txBox="1"/>
            <p:nvPr/>
          </p:nvSpPr>
          <p:spPr>
            <a:xfrm>
              <a:off x="869116" y="2488179"/>
              <a:ext cx="2434404" cy="1200329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2400" dirty="0">
                  <a:latin typeface="Blabeloo  MagdySoliman" panose="02000500000000000000" pitchFamily="2" charset="-78"/>
                </a:rPr>
                <a:t>تردد الضوء العادي &gt; تردد الاشعة فوق </a:t>
              </a:r>
              <a:r>
                <a:rPr lang="ar-SA" sz="2400" dirty="0" err="1">
                  <a:latin typeface="Blabeloo  MagdySoliman" panose="02000500000000000000" pitchFamily="2" charset="-78"/>
                </a:rPr>
                <a:t>البنفسجيه</a:t>
              </a:r>
              <a:endParaRPr lang="ar-AE" sz="2400" dirty="0">
                <a:latin typeface="Blabeloo  MagdySoliman" panose="02000500000000000000" pitchFamily="2" charset="-78"/>
              </a:endParaRPr>
            </a:p>
          </p:txBody>
        </p:sp>
      </p:grpSp>
      <p:sp>
        <p:nvSpPr>
          <p:cNvPr id="15" name="Arrow: Pentagon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EE36E51-F02C-4E5D-9F06-0EC815E05AC6}"/>
              </a:ext>
            </a:extLst>
          </p:cNvPr>
          <p:cNvSpPr/>
          <p:nvPr/>
        </p:nvSpPr>
        <p:spPr>
          <a:xfrm>
            <a:off x="10317479" y="6081413"/>
            <a:ext cx="1222708" cy="632896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التالي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02E0C77-7A65-4D96-BF71-4A3FB7A40ABD}"/>
              </a:ext>
            </a:extLst>
          </p:cNvPr>
          <p:cNvSpPr/>
          <p:nvPr/>
        </p:nvSpPr>
        <p:spPr>
          <a:xfrm rot="5400000">
            <a:off x="-287598" y="599837"/>
            <a:ext cx="1616369" cy="542386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79C139A-30A9-455C-9F93-5099EC98E230}"/>
              </a:ext>
            </a:extLst>
          </p:cNvPr>
          <p:cNvSpPr/>
          <p:nvPr/>
        </p:nvSpPr>
        <p:spPr>
          <a:xfrm rot="5400000">
            <a:off x="-210844" y="664122"/>
            <a:ext cx="1462855" cy="40591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الوقت</a:t>
            </a:r>
          </a:p>
        </p:txBody>
      </p:sp>
      <p:grpSp>
        <p:nvGrpSpPr>
          <p:cNvPr id="14" name="خطأ 1">
            <a:extLst>
              <a:ext uri="{FF2B5EF4-FFF2-40B4-BE49-F238E27FC236}">
                <a16:creationId xmlns:a16="http://schemas.microsoft.com/office/drawing/2014/main" id="{DD3BCBB9-749A-48B6-A0F4-B3FDF89A42D6}"/>
              </a:ext>
            </a:extLst>
          </p:cNvPr>
          <p:cNvGrpSpPr/>
          <p:nvPr/>
        </p:nvGrpSpPr>
        <p:grpSpPr>
          <a:xfrm>
            <a:off x="6217357" y="1764959"/>
            <a:ext cx="2936280" cy="2790497"/>
            <a:chOff x="647339" y="1767647"/>
            <a:chExt cx="2936280" cy="2790497"/>
          </a:xfrm>
        </p:grpSpPr>
        <p:sp>
          <p:nvSpPr>
            <p:cNvPr id="22" name="Oval 3">
              <a:extLst>
                <a:ext uri="{FF2B5EF4-FFF2-40B4-BE49-F238E27FC236}">
                  <a16:creationId xmlns:a16="http://schemas.microsoft.com/office/drawing/2014/main" id="{A9940674-B7AF-480F-B159-DAF861DB6600}"/>
                </a:ext>
              </a:extLst>
            </p:cNvPr>
            <p:cNvSpPr/>
            <p:nvPr/>
          </p:nvSpPr>
          <p:spPr>
            <a:xfrm>
              <a:off x="983910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23" name="Picture 2">
              <a:extLst>
                <a:ext uri="{FF2B5EF4-FFF2-40B4-BE49-F238E27FC236}">
                  <a16:creationId xmlns:a16="http://schemas.microsoft.com/office/drawing/2014/main" id="{304E9410-CD95-459B-815F-18380759209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647339" y="1767647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TextBox 12">
              <a:extLst>
                <a:ext uri="{FF2B5EF4-FFF2-40B4-BE49-F238E27FC236}">
                  <a16:creationId xmlns:a16="http://schemas.microsoft.com/office/drawing/2014/main" id="{4C8F611C-C8C1-4E4C-AF29-26D101A70A9B}"/>
                </a:ext>
              </a:extLst>
            </p:cNvPr>
            <p:cNvSpPr txBox="1"/>
            <p:nvPr/>
          </p:nvSpPr>
          <p:spPr>
            <a:xfrm>
              <a:off x="989852" y="2305270"/>
              <a:ext cx="2262266" cy="1323439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2400" dirty="0">
                  <a:latin typeface="Blabeloo  MagdySoliman" panose="02000500000000000000" pitchFamily="2" charset="-78"/>
                </a:rPr>
                <a:t>تردد الضوء العادي </a:t>
              </a:r>
              <a:r>
                <a:rPr lang="ar-SA" sz="3200" dirty="0">
                  <a:latin typeface="Blabeloo  MagdySoliman" panose="02000500000000000000" pitchFamily="2" charset="-78"/>
                </a:rPr>
                <a:t>&gt; </a:t>
              </a:r>
              <a:r>
                <a:rPr lang="ar-SA" sz="2400" dirty="0">
                  <a:latin typeface="Blabeloo  MagdySoliman" panose="02000500000000000000" pitchFamily="2" charset="-78"/>
                </a:rPr>
                <a:t>تردد الاشعة فوق </a:t>
              </a:r>
              <a:r>
                <a:rPr lang="ar-SA" sz="2400" dirty="0" err="1">
                  <a:latin typeface="Blabeloo  MagdySoliman" panose="02000500000000000000" pitchFamily="2" charset="-78"/>
                </a:rPr>
                <a:t>البنفسجيه</a:t>
              </a:r>
              <a:endParaRPr lang="ar-AE" sz="2400" dirty="0">
                <a:latin typeface="Blabeloo  MagdySoliman" panose="020005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49383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silk-Correct-Answer-Soundeffect (1)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4.81481E-6 L 0.13203 -0.00186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02" y="-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ike Bell.wav-21369-Free-Loops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صح">
            <a:extLst>
              <a:ext uri="{FF2B5EF4-FFF2-40B4-BE49-F238E27FC236}">
                <a16:creationId xmlns:a16="http://schemas.microsoft.com/office/drawing/2014/main" id="{F9C994C9-43DD-4496-9BEB-03BC59F35D02}"/>
              </a:ext>
            </a:extLst>
          </p:cNvPr>
          <p:cNvGrpSpPr/>
          <p:nvPr/>
        </p:nvGrpSpPr>
        <p:grpSpPr>
          <a:xfrm>
            <a:off x="8991834" y="1681521"/>
            <a:ext cx="2936280" cy="2790497"/>
            <a:chOff x="4489111" y="1767646"/>
            <a:chExt cx="2936280" cy="2790497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700BECC-9968-4A81-B59B-8FB9E7AA9B82}"/>
                </a:ext>
              </a:extLst>
            </p:cNvPr>
            <p:cNvSpPr/>
            <p:nvPr/>
          </p:nvSpPr>
          <p:spPr>
            <a:xfrm>
              <a:off x="4825682" y="2061457"/>
              <a:ext cx="2225563" cy="2172172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3CEDC2A6-CA27-4D5B-92F3-8C6EE7F22E6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4489111" y="1767646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A23CEEB-F02B-4F71-AA13-90CBE2954D24}"/>
                </a:ext>
              </a:extLst>
            </p:cNvPr>
            <p:cNvSpPr txBox="1"/>
            <p:nvPr/>
          </p:nvSpPr>
          <p:spPr>
            <a:xfrm>
              <a:off x="5025287" y="2836971"/>
              <a:ext cx="1982250" cy="707886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4000" dirty="0">
                  <a:latin typeface="Blabeloo  MagdySoliman" panose="02000500000000000000" pitchFamily="2" charset="-78"/>
                </a:rPr>
                <a:t>اينشتاين</a:t>
              </a:r>
              <a:endParaRPr lang="ar-AE" sz="4000" dirty="0">
                <a:latin typeface="Blabeloo  MagdySoliman" panose="02000500000000000000" pitchFamily="2" charset="-78"/>
              </a:endParaRPr>
            </a:p>
          </p:txBody>
        </p:sp>
      </p:grpSp>
      <p:grpSp>
        <p:nvGrpSpPr>
          <p:cNvPr id="8" name="خطأ 1">
            <a:extLst>
              <a:ext uri="{FF2B5EF4-FFF2-40B4-BE49-F238E27FC236}">
                <a16:creationId xmlns:a16="http://schemas.microsoft.com/office/drawing/2014/main" id="{DD3BCBB9-749A-48B6-A0F4-B3FDF89A42D6}"/>
              </a:ext>
            </a:extLst>
          </p:cNvPr>
          <p:cNvGrpSpPr/>
          <p:nvPr/>
        </p:nvGrpSpPr>
        <p:grpSpPr>
          <a:xfrm>
            <a:off x="231728" y="1823063"/>
            <a:ext cx="2936280" cy="2790497"/>
            <a:chOff x="647339" y="1767647"/>
            <a:chExt cx="2936280" cy="2790497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9940674-B7AF-480F-B159-DAF861DB6600}"/>
                </a:ext>
              </a:extLst>
            </p:cNvPr>
            <p:cNvSpPr/>
            <p:nvPr/>
          </p:nvSpPr>
          <p:spPr>
            <a:xfrm>
              <a:off x="983910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304E9410-CD95-459B-815F-18380759209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647339" y="1767647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C8F611C-C8C1-4E4C-AF29-26D101A70A9B}"/>
                </a:ext>
              </a:extLst>
            </p:cNvPr>
            <p:cNvSpPr txBox="1"/>
            <p:nvPr/>
          </p:nvSpPr>
          <p:spPr>
            <a:xfrm>
              <a:off x="1263926" y="2719765"/>
              <a:ext cx="1725665" cy="707886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4000" dirty="0">
                  <a:latin typeface="Blabeloo  MagdySoliman" panose="02000500000000000000" pitchFamily="2" charset="-78"/>
                </a:rPr>
                <a:t>باولي</a:t>
              </a:r>
              <a:endParaRPr lang="ar-AE" sz="4000" dirty="0">
                <a:latin typeface="Blabeloo  MagdySoliman" panose="02000500000000000000" pitchFamily="2" charset="-78"/>
              </a:endParaRPr>
            </a:p>
          </p:txBody>
        </p:sp>
      </p:grpSp>
      <p:pic>
        <p:nvPicPr>
          <p:cNvPr id="1028" name="Picture 4" descr="نتيجة بحث الصور عن boy riding bike gif cartoon transparent background">
            <a:extLst>
              <a:ext uri="{FF2B5EF4-FFF2-40B4-BE49-F238E27FC236}">
                <a16:creationId xmlns:a16="http://schemas.microsoft.com/office/drawing/2014/main" id="{50D41680-726C-4026-B3BE-65C18860D85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4932" y="4205805"/>
            <a:ext cx="2784085" cy="2784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9EDB248-CC29-4151-BFED-A2B7E9F1FB72}"/>
              </a:ext>
            </a:extLst>
          </p:cNvPr>
          <p:cNvSpPr/>
          <p:nvPr/>
        </p:nvSpPr>
        <p:spPr>
          <a:xfrm>
            <a:off x="1874521" y="399700"/>
            <a:ext cx="8442958" cy="94052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000" dirty="0">
                <a:latin typeface="Blabeloo  MagdySoliman" panose="02000500000000000000" pitchFamily="2" charset="-78"/>
              </a:rPr>
              <a:t>مكتشف الفوتون</a:t>
            </a:r>
            <a:endParaRPr lang="ar-AE" sz="4000" dirty="0">
              <a:latin typeface="Blabeloo  MagdySoliman" panose="02000500000000000000" pitchFamily="2" charset="-78"/>
            </a:endParaRPr>
          </a:p>
        </p:txBody>
      </p:sp>
      <p:grpSp>
        <p:nvGrpSpPr>
          <p:cNvPr id="14" name="خطأ 2">
            <a:extLst>
              <a:ext uri="{FF2B5EF4-FFF2-40B4-BE49-F238E27FC236}">
                <a16:creationId xmlns:a16="http://schemas.microsoft.com/office/drawing/2014/main" id="{D24A612F-7E4B-478E-9DA7-2D35C8696ED5}"/>
              </a:ext>
            </a:extLst>
          </p:cNvPr>
          <p:cNvGrpSpPr/>
          <p:nvPr/>
        </p:nvGrpSpPr>
        <p:grpSpPr>
          <a:xfrm>
            <a:off x="3268527" y="1836918"/>
            <a:ext cx="2936280" cy="2790497"/>
            <a:chOff x="8603907" y="1767645"/>
            <a:chExt cx="2936280" cy="2790497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EC181052-708D-4B73-8DB0-85090EAEA4D7}"/>
                </a:ext>
              </a:extLst>
            </p:cNvPr>
            <p:cNvSpPr/>
            <p:nvPr/>
          </p:nvSpPr>
          <p:spPr>
            <a:xfrm>
              <a:off x="8940478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4F1351DB-41E1-4196-825A-D8302288795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8603907" y="1767645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67B0F07-0231-4CB0-B5AD-FEAA8D97AE45}"/>
                </a:ext>
              </a:extLst>
            </p:cNvPr>
            <p:cNvSpPr txBox="1"/>
            <p:nvPr/>
          </p:nvSpPr>
          <p:spPr>
            <a:xfrm>
              <a:off x="9175365" y="2691056"/>
              <a:ext cx="1725665" cy="707886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4000" dirty="0">
                  <a:latin typeface="Blabeloo  MagdySoliman" panose="02000500000000000000" pitchFamily="2" charset="-78"/>
                </a:rPr>
                <a:t>هيزنبرج</a:t>
              </a:r>
              <a:endParaRPr lang="ar-AE" sz="4000" dirty="0">
                <a:latin typeface="Blabeloo  MagdySoliman" panose="02000500000000000000" pitchFamily="2" charset="-78"/>
              </a:endParaRPr>
            </a:p>
          </p:txBody>
        </p:sp>
      </p:grpSp>
      <p:sp>
        <p:nvSpPr>
          <p:cNvPr id="15" name="Arrow: Pentagon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EE36E51-F02C-4E5D-9F06-0EC815E05AC6}"/>
              </a:ext>
            </a:extLst>
          </p:cNvPr>
          <p:cNvSpPr/>
          <p:nvPr/>
        </p:nvSpPr>
        <p:spPr>
          <a:xfrm>
            <a:off x="10317479" y="6081413"/>
            <a:ext cx="1222708" cy="632896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التالي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835D84E-5265-4A26-A23A-43911A298D66}"/>
              </a:ext>
            </a:extLst>
          </p:cNvPr>
          <p:cNvSpPr/>
          <p:nvPr/>
        </p:nvSpPr>
        <p:spPr>
          <a:xfrm rot="5400000">
            <a:off x="-287598" y="599837"/>
            <a:ext cx="1616369" cy="542386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3324CB3-ECF7-437E-AEAC-3DBF11EE3935}"/>
              </a:ext>
            </a:extLst>
          </p:cNvPr>
          <p:cNvSpPr/>
          <p:nvPr/>
        </p:nvSpPr>
        <p:spPr>
          <a:xfrm rot="5400000">
            <a:off x="-210844" y="664122"/>
            <a:ext cx="1462855" cy="40591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الوقت</a:t>
            </a:r>
          </a:p>
        </p:txBody>
      </p:sp>
      <p:grpSp>
        <p:nvGrpSpPr>
          <p:cNvPr id="21" name="خطأ 1">
            <a:extLst>
              <a:ext uri="{FF2B5EF4-FFF2-40B4-BE49-F238E27FC236}">
                <a16:creationId xmlns:a16="http://schemas.microsoft.com/office/drawing/2014/main" id="{DD3BCBB9-749A-48B6-A0F4-B3FDF89A42D6}"/>
              </a:ext>
            </a:extLst>
          </p:cNvPr>
          <p:cNvGrpSpPr/>
          <p:nvPr/>
        </p:nvGrpSpPr>
        <p:grpSpPr>
          <a:xfrm>
            <a:off x="5870994" y="1709541"/>
            <a:ext cx="2936280" cy="2790497"/>
            <a:chOff x="647339" y="1767647"/>
            <a:chExt cx="2936280" cy="2790497"/>
          </a:xfrm>
        </p:grpSpPr>
        <p:sp>
          <p:nvSpPr>
            <p:cNvPr id="22" name="Oval 3">
              <a:extLst>
                <a:ext uri="{FF2B5EF4-FFF2-40B4-BE49-F238E27FC236}">
                  <a16:creationId xmlns:a16="http://schemas.microsoft.com/office/drawing/2014/main" id="{A9940674-B7AF-480F-B159-DAF861DB6600}"/>
                </a:ext>
              </a:extLst>
            </p:cNvPr>
            <p:cNvSpPr/>
            <p:nvPr/>
          </p:nvSpPr>
          <p:spPr>
            <a:xfrm>
              <a:off x="983910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23" name="Picture 2">
              <a:extLst>
                <a:ext uri="{FF2B5EF4-FFF2-40B4-BE49-F238E27FC236}">
                  <a16:creationId xmlns:a16="http://schemas.microsoft.com/office/drawing/2014/main" id="{304E9410-CD95-459B-815F-18380759209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647339" y="1767647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TextBox 12">
              <a:extLst>
                <a:ext uri="{FF2B5EF4-FFF2-40B4-BE49-F238E27FC236}">
                  <a16:creationId xmlns:a16="http://schemas.microsoft.com/office/drawing/2014/main" id="{4C8F611C-C8C1-4E4C-AF29-26D101A70A9B}"/>
                </a:ext>
              </a:extLst>
            </p:cNvPr>
            <p:cNvSpPr txBox="1"/>
            <p:nvPr/>
          </p:nvSpPr>
          <p:spPr>
            <a:xfrm>
              <a:off x="1252646" y="2808952"/>
              <a:ext cx="1725665" cy="707886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4000" dirty="0">
                  <a:latin typeface="Blabeloo  MagdySoliman" panose="02000500000000000000" pitchFamily="2" charset="-78"/>
                </a:rPr>
                <a:t>هوند</a:t>
              </a:r>
              <a:endParaRPr lang="ar-AE" sz="4000" dirty="0">
                <a:latin typeface="Blabeloo  MagdySoliman" panose="020005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44089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silk-Correct-Answer-Soundeffect (1)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3.7037E-6 L 0.13203 -0.00185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02" y="-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ike Bell.wav-21369-Free-Loops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صح">
            <a:extLst>
              <a:ext uri="{FF2B5EF4-FFF2-40B4-BE49-F238E27FC236}">
                <a16:creationId xmlns:a16="http://schemas.microsoft.com/office/drawing/2014/main" id="{F9C994C9-43DD-4496-9BEB-03BC59F35D02}"/>
              </a:ext>
            </a:extLst>
          </p:cNvPr>
          <p:cNvGrpSpPr/>
          <p:nvPr/>
        </p:nvGrpSpPr>
        <p:grpSpPr>
          <a:xfrm>
            <a:off x="3037972" y="1868418"/>
            <a:ext cx="2936280" cy="2790497"/>
            <a:chOff x="4489111" y="1767646"/>
            <a:chExt cx="2936280" cy="2790497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700BECC-9968-4A81-B59B-8FB9E7AA9B82}"/>
                </a:ext>
              </a:extLst>
            </p:cNvPr>
            <p:cNvSpPr/>
            <p:nvPr/>
          </p:nvSpPr>
          <p:spPr>
            <a:xfrm>
              <a:off x="4825682" y="2061457"/>
              <a:ext cx="2225563" cy="2172172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3CEDC2A6-CA27-4D5B-92F3-8C6EE7F22E6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4489111" y="1767646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A23CEEB-F02B-4F71-AA13-90CBE2954D24}"/>
                </a:ext>
              </a:extLst>
            </p:cNvPr>
            <p:cNvSpPr txBox="1"/>
            <p:nvPr/>
          </p:nvSpPr>
          <p:spPr>
            <a:xfrm>
              <a:off x="4988980" y="2855155"/>
              <a:ext cx="1982250" cy="584775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200" dirty="0">
                  <a:latin typeface="Blabeloo  MagdySoliman" panose="02000500000000000000" pitchFamily="2" charset="-78"/>
                  <a:cs typeface="Blabeloo  MagdySoliman" panose="02000500000000000000" pitchFamily="2" charset="-78"/>
                </a:rPr>
                <a:t>فوتونات</a:t>
              </a:r>
              <a:endParaRPr lang="ar-AE" sz="3200" dirty="0">
                <a:latin typeface="Blabeloo  MagdySoliman" panose="02000500000000000000" pitchFamily="2" charset="-78"/>
                <a:cs typeface="Blabeloo  MagdySoliman" panose="02000500000000000000" pitchFamily="2" charset="-78"/>
              </a:endParaRPr>
            </a:p>
          </p:txBody>
        </p:sp>
      </p:grpSp>
      <p:grpSp>
        <p:nvGrpSpPr>
          <p:cNvPr id="8" name="خطأ 1">
            <a:extLst>
              <a:ext uri="{FF2B5EF4-FFF2-40B4-BE49-F238E27FC236}">
                <a16:creationId xmlns:a16="http://schemas.microsoft.com/office/drawing/2014/main" id="{DD3BCBB9-749A-48B6-A0F4-B3FDF89A42D6}"/>
              </a:ext>
            </a:extLst>
          </p:cNvPr>
          <p:cNvGrpSpPr/>
          <p:nvPr/>
        </p:nvGrpSpPr>
        <p:grpSpPr>
          <a:xfrm>
            <a:off x="231728" y="1823063"/>
            <a:ext cx="2936280" cy="2790497"/>
            <a:chOff x="647339" y="1767647"/>
            <a:chExt cx="2936280" cy="2790497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9940674-B7AF-480F-B159-DAF861DB6600}"/>
                </a:ext>
              </a:extLst>
            </p:cNvPr>
            <p:cNvSpPr/>
            <p:nvPr/>
          </p:nvSpPr>
          <p:spPr>
            <a:xfrm>
              <a:off x="983910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304E9410-CD95-459B-815F-18380759209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647339" y="1767647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C8F611C-C8C1-4E4C-AF29-26D101A70A9B}"/>
                </a:ext>
              </a:extLst>
            </p:cNvPr>
            <p:cNvSpPr txBox="1"/>
            <p:nvPr/>
          </p:nvSpPr>
          <p:spPr>
            <a:xfrm>
              <a:off x="1243526" y="2824448"/>
              <a:ext cx="1725665" cy="584775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200" dirty="0">
                  <a:latin typeface="Blabeloo  MagdySoliman" panose="02000500000000000000" pitchFamily="2" charset="-78"/>
                  <a:cs typeface="Blabeloo  MagdySoliman" panose="02000500000000000000" pitchFamily="2" charset="-78"/>
                </a:rPr>
                <a:t>نيوترونات</a:t>
              </a:r>
              <a:endParaRPr lang="ar-AE" sz="3200" dirty="0">
                <a:latin typeface="Blabeloo  MagdySoliman" panose="02000500000000000000" pitchFamily="2" charset="-78"/>
                <a:cs typeface="Blabeloo  MagdySoliman" panose="02000500000000000000" pitchFamily="2" charset="-78"/>
              </a:endParaRPr>
            </a:p>
          </p:txBody>
        </p:sp>
      </p:grpSp>
      <p:pic>
        <p:nvPicPr>
          <p:cNvPr id="1028" name="Picture 4" descr="نتيجة بحث الصور عن boy riding bike gif cartoon transparent background">
            <a:extLst>
              <a:ext uri="{FF2B5EF4-FFF2-40B4-BE49-F238E27FC236}">
                <a16:creationId xmlns:a16="http://schemas.microsoft.com/office/drawing/2014/main" id="{50D41680-726C-4026-B3BE-65C18860D85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6960" y="4205805"/>
            <a:ext cx="2784085" cy="2784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9EDB248-CC29-4151-BFED-A2B7E9F1FB72}"/>
              </a:ext>
            </a:extLst>
          </p:cNvPr>
          <p:cNvSpPr/>
          <p:nvPr/>
        </p:nvSpPr>
        <p:spPr>
          <a:xfrm>
            <a:off x="1874521" y="331047"/>
            <a:ext cx="8442958" cy="125111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000" dirty="0">
                <a:latin typeface="Blabeloo  MagdySoliman" panose="02000500000000000000" pitchFamily="2" charset="-78"/>
              </a:rPr>
              <a:t>فسر اينشتاين التأثير الكهروضوئي مفترضا ان الضوء موجود على شكل حزم من </a:t>
            </a:r>
            <a:r>
              <a:rPr lang="ar-SA" sz="4000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الطاقة تسمى</a:t>
            </a:r>
            <a:endParaRPr lang="ar-AE" sz="4000" dirty="0">
              <a:latin typeface="Blabeloo  MagdySoliman" panose="02000500000000000000" pitchFamily="2" charset="-78"/>
              <a:cs typeface="Blabeloo  MagdySoliman" panose="02000500000000000000" pitchFamily="2" charset="-78"/>
            </a:endParaRPr>
          </a:p>
        </p:txBody>
      </p:sp>
      <p:grpSp>
        <p:nvGrpSpPr>
          <p:cNvPr id="11" name="خطأ 2">
            <a:extLst>
              <a:ext uri="{FF2B5EF4-FFF2-40B4-BE49-F238E27FC236}">
                <a16:creationId xmlns:a16="http://schemas.microsoft.com/office/drawing/2014/main" id="{D24A612F-7E4B-478E-9DA7-2D35C8696ED5}"/>
              </a:ext>
            </a:extLst>
          </p:cNvPr>
          <p:cNvGrpSpPr/>
          <p:nvPr/>
        </p:nvGrpSpPr>
        <p:grpSpPr>
          <a:xfrm>
            <a:off x="9023951" y="1777004"/>
            <a:ext cx="2936280" cy="2790497"/>
            <a:chOff x="8603907" y="1767645"/>
            <a:chExt cx="2936280" cy="2790497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EC181052-708D-4B73-8DB0-85090EAEA4D7}"/>
                </a:ext>
              </a:extLst>
            </p:cNvPr>
            <p:cNvSpPr/>
            <p:nvPr/>
          </p:nvSpPr>
          <p:spPr>
            <a:xfrm>
              <a:off x="8940478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4F1351DB-41E1-4196-825A-D8302288795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8603907" y="1767645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67B0F07-0231-4CB0-B5AD-FEAA8D97AE45}"/>
                </a:ext>
              </a:extLst>
            </p:cNvPr>
            <p:cNvSpPr txBox="1"/>
            <p:nvPr/>
          </p:nvSpPr>
          <p:spPr>
            <a:xfrm>
              <a:off x="9190426" y="2855154"/>
              <a:ext cx="1725665" cy="584775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200" dirty="0">
                  <a:latin typeface="Blabeloo  MagdySoliman" panose="02000500000000000000" pitchFamily="2" charset="-78"/>
                  <a:cs typeface="Blabeloo  MagdySoliman" panose="02000500000000000000" pitchFamily="2" charset="-78"/>
                </a:rPr>
                <a:t>الكترونات</a:t>
              </a:r>
              <a:endParaRPr lang="ar-AE" sz="3200" dirty="0">
                <a:latin typeface="Blabeloo  MagdySoliman" panose="02000500000000000000" pitchFamily="2" charset="-78"/>
                <a:cs typeface="Blabeloo  MagdySoliman" panose="02000500000000000000" pitchFamily="2" charset="-78"/>
              </a:endParaRPr>
            </a:p>
          </p:txBody>
        </p:sp>
      </p:grpSp>
      <p:sp>
        <p:nvSpPr>
          <p:cNvPr id="15" name="Arrow: Pentagon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EE36E51-F02C-4E5D-9F06-0EC815E05AC6}"/>
              </a:ext>
            </a:extLst>
          </p:cNvPr>
          <p:cNvSpPr/>
          <p:nvPr/>
        </p:nvSpPr>
        <p:spPr>
          <a:xfrm>
            <a:off x="10317479" y="6081413"/>
            <a:ext cx="1222708" cy="632896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التالي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835D84E-5265-4A26-A23A-43911A298D66}"/>
              </a:ext>
            </a:extLst>
          </p:cNvPr>
          <p:cNvSpPr/>
          <p:nvPr/>
        </p:nvSpPr>
        <p:spPr>
          <a:xfrm rot="5400000">
            <a:off x="-287598" y="599837"/>
            <a:ext cx="1616369" cy="542386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3324CB3-ECF7-437E-AEAC-3DBF11EE3935}"/>
              </a:ext>
            </a:extLst>
          </p:cNvPr>
          <p:cNvSpPr/>
          <p:nvPr/>
        </p:nvSpPr>
        <p:spPr>
          <a:xfrm rot="5400000">
            <a:off x="-210844" y="664122"/>
            <a:ext cx="1462855" cy="40591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الوقت</a:t>
            </a:r>
          </a:p>
        </p:txBody>
      </p:sp>
      <p:grpSp>
        <p:nvGrpSpPr>
          <p:cNvPr id="14" name="خطأ 1">
            <a:extLst>
              <a:ext uri="{FF2B5EF4-FFF2-40B4-BE49-F238E27FC236}">
                <a16:creationId xmlns:a16="http://schemas.microsoft.com/office/drawing/2014/main" id="{DD3BCBB9-749A-48B6-A0F4-B3FDF89A42D6}"/>
              </a:ext>
            </a:extLst>
          </p:cNvPr>
          <p:cNvGrpSpPr/>
          <p:nvPr/>
        </p:nvGrpSpPr>
        <p:grpSpPr>
          <a:xfrm>
            <a:off x="5870994" y="1709541"/>
            <a:ext cx="2936280" cy="2790497"/>
            <a:chOff x="647339" y="1767647"/>
            <a:chExt cx="2936280" cy="2790497"/>
          </a:xfrm>
        </p:grpSpPr>
        <p:sp>
          <p:nvSpPr>
            <p:cNvPr id="22" name="Oval 3">
              <a:extLst>
                <a:ext uri="{FF2B5EF4-FFF2-40B4-BE49-F238E27FC236}">
                  <a16:creationId xmlns:a16="http://schemas.microsoft.com/office/drawing/2014/main" id="{A9940674-B7AF-480F-B159-DAF861DB6600}"/>
                </a:ext>
              </a:extLst>
            </p:cNvPr>
            <p:cNvSpPr/>
            <p:nvPr/>
          </p:nvSpPr>
          <p:spPr>
            <a:xfrm>
              <a:off x="983910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23" name="Picture 2">
              <a:extLst>
                <a:ext uri="{FF2B5EF4-FFF2-40B4-BE49-F238E27FC236}">
                  <a16:creationId xmlns:a16="http://schemas.microsoft.com/office/drawing/2014/main" id="{304E9410-CD95-459B-815F-18380759209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647339" y="1767647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TextBox 12">
              <a:extLst>
                <a:ext uri="{FF2B5EF4-FFF2-40B4-BE49-F238E27FC236}">
                  <a16:creationId xmlns:a16="http://schemas.microsoft.com/office/drawing/2014/main" id="{4C8F611C-C8C1-4E4C-AF29-26D101A70A9B}"/>
                </a:ext>
              </a:extLst>
            </p:cNvPr>
            <p:cNvSpPr txBox="1"/>
            <p:nvPr/>
          </p:nvSpPr>
          <p:spPr>
            <a:xfrm>
              <a:off x="1252646" y="2855154"/>
              <a:ext cx="1725665" cy="584775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200" dirty="0">
                  <a:latin typeface="Blabeloo  MagdySoliman" panose="02000500000000000000" pitchFamily="2" charset="-78"/>
                  <a:cs typeface="Blabeloo  MagdySoliman" panose="02000500000000000000" pitchFamily="2" charset="-78"/>
                </a:rPr>
                <a:t>بروتونات</a:t>
              </a:r>
              <a:endParaRPr lang="ar-AE" sz="3200" dirty="0">
                <a:latin typeface="Blabeloo  MagdySoliman" panose="02000500000000000000" pitchFamily="2" charset="-78"/>
                <a:cs typeface="Blabeloo  MagdySoliman" panose="020005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44089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silk-Correct-Answer-Soundeffect (1)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3.7037E-6 L 0.13203 -0.00185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02" y="-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ike Bell.wav-21369-Free-Loops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صح">
            <a:extLst>
              <a:ext uri="{FF2B5EF4-FFF2-40B4-BE49-F238E27FC236}">
                <a16:creationId xmlns:a16="http://schemas.microsoft.com/office/drawing/2014/main" id="{F9C994C9-43DD-4496-9BEB-03BC59F35D02}"/>
              </a:ext>
            </a:extLst>
          </p:cNvPr>
          <p:cNvGrpSpPr/>
          <p:nvPr/>
        </p:nvGrpSpPr>
        <p:grpSpPr>
          <a:xfrm>
            <a:off x="6086820" y="1713506"/>
            <a:ext cx="2936280" cy="2790497"/>
            <a:chOff x="4489111" y="1767646"/>
            <a:chExt cx="2936280" cy="2790497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700BECC-9968-4A81-B59B-8FB9E7AA9B82}"/>
                </a:ext>
              </a:extLst>
            </p:cNvPr>
            <p:cNvSpPr/>
            <p:nvPr/>
          </p:nvSpPr>
          <p:spPr>
            <a:xfrm>
              <a:off x="4825682" y="2061457"/>
              <a:ext cx="2225563" cy="2172172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3CEDC2A6-CA27-4D5B-92F3-8C6EE7F22E6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4489111" y="1767646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A23CEEB-F02B-4F71-AA13-90CBE2954D24}"/>
                </a:ext>
              </a:extLst>
            </p:cNvPr>
            <p:cNvSpPr txBox="1"/>
            <p:nvPr/>
          </p:nvSpPr>
          <p:spPr>
            <a:xfrm>
              <a:off x="4947338" y="2870506"/>
              <a:ext cx="1982250" cy="584775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200" dirty="0">
                  <a:latin typeface="Blabeloo  MagdySoliman" panose="02000500000000000000" pitchFamily="2" charset="-78"/>
                </a:rPr>
                <a:t>فوتون</a:t>
              </a:r>
              <a:endParaRPr lang="ar-AE" sz="3200" dirty="0">
                <a:latin typeface="Blabeloo  MagdySoliman" panose="02000500000000000000" pitchFamily="2" charset="-78"/>
              </a:endParaRPr>
            </a:p>
          </p:txBody>
        </p:sp>
      </p:grpSp>
      <p:grpSp>
        <p:nvGrpSpPr>
          <p:cNvPr id="8" name="خطأ 1">
            <a:extLst>
              <a:ext uri="{FF2B5EF4-FFF2-40B4-BE49-F238E27FC236}">
                <a16:creationId xmlns:a16="http://schemas.microsoft.com/office/drawing/2014/main" id="{DD3BCBB9-749A-48B6-A0F4-B3FDF89A42D6}"/>
              </a:ext>
            </a:extLst>
          </p:cNvPr>
          <p:cNvGrpSpPr/>
          <p:nvPr/>
        </p:nvGrpSpPr>
        <p:grpSpPr>
          <a:xfrm>
            <a:off x="231728" y="1823063"/>
            <a:ext cx="2936280" cy="2790497"/>
            <a:chOff x="647339" y="1767647"/>
            <a:chExt cx="2936280" cy="2790497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9940674-B7AF-480F-B159-DAF861DB6600}"/>
                </a:ext>
              </a:extLst>
            </p:cNvPr>
            <p:cNvSpPr/>
            <p:nvPr/>
          </p:nvSpPr>
          <p:spPr>
            <a:xfrm>
              <a:off x="983910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304E9410-CD95-459B-815F-18380759209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647339" y="1767647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C8F611C-C8C1-4E4C-AF29-26D101A70A9B}"/>
                </a:ext>
              </a:extLst>
            </p:cNvPr>
            <p:cNvSpPr txBox="1"/>
            <p:nvPr/>
          </p:nvSpPr>
          <p:spPr>
            <a:xfrm>
              <a:off x="1265189" y="2884362"/>
              <a:ext cx="1725665" cy="584775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200" dirty="0">
                  <a:latin typeface="Blabeloo  MagdySoliman" panose="02000500000000000000" pitchFamily="2" charset="-78"/>
                </a:rPr>
                <a:t>النواة</a:t>
              </a:r>
              <a:endParaRPr lang="ar-AE" sz="3200" dirty="0">
                <a:latin typeface="Blabeloo  MagdySoliman" panose="02000500000000000000" pitchFamily="2" charset="-78"/>
              </a:endParaRPr>
            </a:p>
          </p:txBody>
        </p:sp>
      </p:grpSp>
      <p:pic>
        <p:nvPicPr>
          <p:cNvPr id="1028" name="Picture 4" descr="نتيجة بحث الصور عن boy riding bike gif cartoon transparent background">
            <a:extLst>
              <a:ext uri="{FF2B5EF4-FFF2-40B4-BE49-F238E27FC236}">
                <a16:creationId xmlns:a16="http://schemas.microsoft.com/office/drawing/2014/main" id="{50D41680-726C-4026-B3BE-65C18860D85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4190" y="4205805"/>
            <a:ext cx="2784085" cy="2784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9EDB248-CC29-4151-BFED-A2B7E9F1FB72}"/>
              </a:ext>
            </a:extLst>
          </p:cNvPr>
          <p:cNvSpPr/>
          <p:nvPr/>
        </p:nvSpPr>
        <p:spPr>
          <a:xfrm>
            <a:off x="1874521" y="399700"/>
            <a:ext cx="8442958" cy="94052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000" dirty="0">
                <a:latin typeface="Blabeloo  MagdySoliman" panose="02000500000000000000" pitchFamily="2" charset="-78"/>
              </a:rPr>
              <a:t>جسيم لا كتله له ويحمل كما من الطاقة</a:t>
            </a:r>
            <a:endParaRPr lang="ar-AE" sz="4000" dirty="0">
              <a:latin typeface="Blabeloo  MagdySoliman" panose="02000500000000000000" pitchFamily="2" charset="-78"/>
            </a:endParaRPr>
          </a:p>
        </p:txBody>
      </p:sp>
      <p:grpSp>
        <p:nvGrpSpPr>
          <p:cNvPr id="11" name="خطأ 2">
            <a:extLst>
              <a:ext uri="{FF2B5EF4-FFF2-40B4-BE49-F238E27FC236}">
                <a16:creationId xmlns:a16="http://schemas.microsoft.com/office/drawing/2014/main" id="{D24A612F-7E4B-478E-9DA7-2D35C8696ED5}"/>
              </a:ext>
            </a:extLst>
          </p:cNvPr>
          <p:cNvGrpSpPr/>
          <p:nvPr/>
        </p:nvGrpSpPr>
        <p:grpSpPr>
          <a:xfrm>
            <a:off x="3268527" y="1836918"/>
            <a:ext cx="2936280" cy="2790497"/>
            <a:chOff x="8603907" y="1767645"/>
            <a:chExt cx="2936280" cy="2790497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EC181052-708D-4B73-8DB0-85090EAEA4D7}"/>
                </a:ext>
              </a:extLst>
            </p:cNvPr>
            <p:cNvSpPr/>
            <p:nvPr/>
          </p:nvSpPr>
          <p:spPr>
            <a:xfrm>
              <a:off x="8940478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4F1351DB-41E1-4196-825A-D8302288795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8603907" y="1767645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67B0F07-0231-4CB0-B5AD-FEAA8D97AE45}"/>
                </a:ext>
              </a:extLst>
            </p:cNvPr>
            <p:cNvSpPr txBox="1"/>
            <p:nvPr/>
          </p:nvSpPr>
          <p:spPr>
            <a:xfrm>
              <a:off x="9231102" y="2916862"/>
              <a:ext cx="1725665" cy="584775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200" dirty="0">
                  <a:latin typeface="Blabeloo  MagdySoliman" panose="02000500000000000000" pitchFamily="2" charset="-78"/>
                </a:rPr>
                <a:t>البروتون</a:t>
              </a:r>
              <a:endParaRPr lang="ar-AE" sz="3200" dirty="0">
                <a:latin typeface="Blabeloo  MagdySoliman" panose="02000500000000000000" pitchFamily="2" charset="-78"/>
              </a:endParaRPr>
            </a:p>
          </p:txBody>
        </p:sp>
      </p:grpSp>
      <p:sp>
        <p:nvSpPr>
          <p:cNvPr id="15" name="Arrow: Pentagon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EE36E51-F02C-4E5D-9F06-0EC815E05AC6}"/>
              </a:ext>
            </a:extLst>
          </p:cNvPr>
          <p:cNvSpPr/>
          <p:nvPr/>
        </p:nvSpPr>
        <p:spPr>
          <a:xfrm>
            <a:off x="10317479" y="6081413"/>
            <a:ext cx="1222708" cy="632896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التالي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835D84E-5265-4A26-A23A-43911A298D66}"/>
              </a:ext>
            </a:extLst>
          </p:cNvPr>
          <p:cNvSpPr/>
          <p:nvPr/>
        </p:nvSpPr>
        <p:spPr>
          <a:xfrm rot="5400000">
            <a:off x="-287598" y="599837"/>
            <a:ext cx="1616369" cy="542386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3324CB3-ECF7-437E-AEAC-3DBF11EE3935}"/>
              </a:ext>
            </a:extLst>
          </p:cNvPr>
          <p:cNvSpPr/>
          <p:nvPr/>
        </p:nvSpPr>
        <p:spPr>
          <a:xfrm rot="5400000">
            <a:off x="-210844" y="664122"/>
            <a:ext cx="1462855" cy="40591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الوقت</a:t>
            </a:r>
          </a:p>
        </p:txBody>
      </p:sp>
      <p:grpSp>
        <p:nvGrpSpPr>
          <p:cNvPr id="14" name="خطأ 1">
            <a:extLst>
              <a:ext uri="{FF2B5EF4-FFF2-40B4-BE49-F238E27FC236}">
                <a16:creationId xmlns:a16="http://schemas.microsoft.com/office/drawing/2014/main" id="{DD3BCBB9-749A-48B6-A0F4-B3FDF89A42D6}"/>
              </a:ext>
            </a:extLst>
          </p:cNvPr>
          <p:cNvGrpSpPr/>
          <p:nvPr/>
        </p:nvGrpSpPr>
        <p:grpSpPr>
          <a:xfrm>
            <a:off x="9032596" y="1634259"/>
            <a:ext cx="2936280" cy="2790497"/>
            <a:chOff x="647339" y="1767647"/>
            <a:chExt cx="2936280" cy="2790497"/>
          </a:xfrm>
        </p:grpSpPr>
        <p:sp>
          <p:nvSpPr>
            <p:cNvPr id="22" name="Oval 3">
              <a:extLst>
                <a:ext uri="{FF2B5EF4-FFF2-40B4-BE49-F238E27FC236}">
                  <a16:creationId xmlns:a16="http://schemas.microsoft.com/office/drawing/2014/main" id="{A9940674-B7AF-480F-B159-DAF861DB6600}"/>
                </a:ext>
              </a:extLst>
            </p:cNvPr>
            <p:cNvSpPr/>
            <p:nvPr/>
          </p:nvSpPr>
          <p:spPr>
            <a:xfrm>
              <a:off x="983910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23" name="Picture 2">
              <a:extLst>
                <a:ext uri="{FF2B5EF4-FFF2-40B4-BE49-F238E27FC236}">
                  <a16:creationId xmlns:a16="http://schemas.microsoft.com/office/drawing/2014/main" id="{304E9410-CD95-459B-815F-18380759209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647339" y="1767647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TextBox 12">
              <a:extLst>
                <a:ext uri="{FF2B5EF4-FFF2-40B4-BE49-F238E27FC236}">
                  <a16:creationId xmlns:a16="http://schemas.microsoft.com/office/drawing/2014/main" id="{4C8F611C-C8C1-4E4C-AF29-26D101A70A9B}"/>
                </a:ext>
              </a:extLst>
            </p:cNvPr>
            <p:cNvSpPr txBox="1"/>
            <p:nvPr/>
          </p:nvSpPr>
          <p:spPr>
            <a:xfrm>
              <a:off x="1295489" y="2827136"/>
              <a:ext cx="1725665" cy="584775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200" dirty="0">
                  <a:latin typeface="Blabeloo  MagdySoliman" panose="02000500000000000000" pitchFamily="2" charset="-78"/>
                </a:rPr>
                <a:t>الكترون</a:t>
              </a:r>
              <a:endParaRPr lang="ar-AE" sz="3200" dirty="0">
                <a:latin typeface="Blabeloo  MagdySoliman" panose="020005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44089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silk-Correct-Answer-Soundeffect (1)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3.7037E-6 L 0.13203 -0.00185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02" y="-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ike Bell.wav-21369-Free-Loops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صح">
            <a:extLst>
              <a:ext uri="{FF2B5EF4-FFF2-40B4-BE49-F238E27FC236}">
                <a16:creationId xmlns:a16="http://schemas.microsoft.com/office/drawing/2014/main" id="{F9C994C9-43DD-4496-9BEB-03BC59F35D02}"/>
              </a:ext>
            </a:extLst>
          </p:cNvPr>
          <p:cNvGrpSpPr/>
          <p:nvPr/>
        </p:nvGrpSpPr>
        <p:grpSpPr>
          <a:xfrm>
            <a:off x="8991834" y="1681521"/>
            <a:ext cx="2936280" cy="2790497"/>
            <a:chOff x="4489111" y="1767646"/>
            <a:chExt cx="2936280" cy="2790497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700BECC-9968-4A81-B59B-8FB9E7AA9B82}"/>
                </a:ext>
              </a:extLst>
            </p:cNvPr>
            <p:cNvSpPr/>
            <p:nvPr/>
          </p:nvSpPr>
          <p:spPr>
            <a:xfrm>
              <a:off x="4825682" y="2061457"/>
              <a:ext cx="2225563" cy="2172172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3CEDC2A6-CA27-4D5B-92F3-8C6EE7F22E6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4489111" y="1767646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A23CEEB-F02B-4F71-AA13-90CBE2954D24}"/>
                </a:ext>
              </a:extLst>
            </p:cNvPr>
            <p:cNvSpPr txBox="1"/>
            <p:nvPr/>
          </p:nvSpPr>
          <p:spPr>
            <a:xfrm>
              <a:off x="5055214" y="2883173"/>
              <a:ext cx="1982250" cy="523220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r>
                <a:rPr lang="ar-SA" sz="2800" dirty="0">
                  <a:latin typeface="Blabeloo  MagdySoliman" panose="02000500000000000000" pitchFamily="2" charset="-78"/>
                </a:rPr>
                <a:t>طاقة الفوتون</a:t>
              </a:r>
              <a:endParaRPr lang="ar-AE" sz="2800" dirty="0">
                <a:latin typeface="Blabeloo  MagdySoliman" panose="02000500000000000000" pitchFamily="2" charset="-78"/>
              </a:endParaRPr>
            </a:p>
          </p:txBody>
        </p:sp>
      </p:grpSp>
      <p:grpSp>
        <p:nvGrpSpPr>
          <p:cNvPr id="8" name="خطأ 1">
            <a:extLst>
              <a:ext uri="{FF2B5EF4-FFF2-40B4-BE49-F238E27FC236}">
                <a16:creationId xmlns:a16="http://schemas.microsoft.com/office/drawing/2014/main" id="{DD3BCBB9-749A-48B6-A0F4-B3FDF89A42D6}"/>
              </a:ext>
            </a:extLst>
          </p:cNvPr>
          <p:cNvGrpSpPr/>
          <p:nvPr/>
        </p:nvGrpSpPr>
        <p:grpSpPr>
          <a:xfrm>
            <a:off x="231728" y="1823063"/>
            <a:ext cx="2936280" cy="2790497"/>
            <a:chOff x="647339" y="1767647"/>
            <a:chExt cx="2936280" cy="2790497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9940674-B7AF-480F-B159-DAF861DB6600}"/>
                </a:ext>
              </a:extLst>
            </p:cNvPr>
            <p:cNvSpPr/>
            <p:nvPr/>
          </p:nvSpPr>
          <p:spPr>
            <a:xfrm>
              <a:off x="983910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304E9410-CD95-459B-815F-18380759209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647339" y="1767647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C8F611C-C8C1-4E4C-AF29-26D101A70A9B}"/>
                </a:ext>
              </a:extLst>
            </p:cNvPr>
            <p:cNvSpPr txBox="1"/>
            <p:nvPr/>
          </p:nvSpPr>
          <p:spPr>
            <a:xfrm>
              <a:off x="1207391" y="2814028"/>
              <a:ext cx="1949462" cy="584775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r>
                <a:rPr lang="ar-SA" sz="3200" dirty="0">
                  <a:latin typeface="Blabeloo  MagdySoliman" panose="02000500000000000000" pitchFamily="2" charset="-78"/>
                </a:rPr>
                <a:t>كتلة الفوتون</a:t>
              </a:r>
              <a:endParaRPr lang="ar-AE" sz="3200" dirty="0">
                <a:latin typeface="Blabeloo  MagdySoliman" panose="02000500000000000000" pitchFamily="2" charset="-78"/>
              </a:endParaRPr>
            </a:p>
          </p:txBody>
        </p:sp>
      </p:grpSp>
      <p:pic>
        <p:nvPicPr>
          <p:cNvPr id="1028" name="Picture 4" descr="نتيجة بحث الصور عن boy riding bike gif cartoon transparent background">
            <a:extLst>
              <a:ext uri="{FF2B5EF4-FFF2-40B4-BE49-F238E27FC236}">
                <a16:creationId xmlns:a16="http://schemas.microsoft.com/office/drawing/2014/main" id="{50D41680-726C-4026-B3BE-65C18860D85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6223" y="4205805"/>
            <a:ext cx="2784085" cy="2784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9EDB248-CC29-4151-BFED-A2B7E9F1FB72}"/>
              </a:ext>
            </a:extLst>
          </p:cNvPr>
          <p:cNvSpPr/>
          <p:nvPr/>
        </p:nvSpPr>
        <p:spPr>
          <a:xfrm>
            <a:off x="1874521" y="399700"/>
            <a:ext cx="8442958" cy="94052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000" dirty="0">
                <a:latin typeface="Blabeloo  MagdySoliman" panose="02000500000000000000" pitchFamily="2" charset="-78"/>
              </a:rPr>
              <a:t>حاصل ضرب ثابت بلانك في تردد الفوتون</a:t>
            </a:r>
            <a:endParaRPr lang="ar-AE" sz="4000" dirty="0">
              <a:latin typeface="Blabeloo  MagdySoliman" panose="02000500000000000000" pitchFamily="2" charset="-78"/>
            </a:endParaRPr>
          </a:p>
        </p:txBody>
      </p:sp>
      <p:grpSp>
        <p:nvGrpSpPr>
          <p:cNvPr id="11" name="خطأ 2">
            <a:extLst>
              <a:ext uri="{FF2B5EF4-FFF2-40B4-BE49-F238E27FC236}">
                <a16:creationId xmlns:a16="http://schemas.microsoft.com/office/drawing/2014/main" id="{D24A612F-7E4B-478E-9DA7-2D35C8696ED5}"/>
              </a:ext>
            </a:extLst>
          </p:cNvPr>
          <p:cNvGrpSpPr/>
          <p:nvPr/>
        </p:nvGrpSpPr>
        <p:grpSpPr>
          <a:xfrm>
            <a:off x="3268527" y="1836918"/>
            <a:ext cx="2936280" cy="2790497"/>
            <a:chOff x="8603907" y="1767645"/>
            <a:chExt cx="2936280" cy="2790497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EC181052-708D-4B73-8DB0-85090EAEA4D7}"/>
                </a:ext>
              </a:extLst>
            </p:cNvPr>
            <p:cNvSpPr/>
            <p:nvPr/>
          </p:nvSpPr>
          <p:spPr>
            <a:xfrm>
              <a:off x="8940478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4F1351DB-41E1-4196-825A-D8302288795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8603907" y="1767645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67B0F07-0231-4CB0-B5AD-FEAA8D97AE45}"/>
                </a:ext>
              </a:extLst>
            </p:cNvPr>
            <p:cNvSpPr txBox="1"/>
            <p:nvPr/>
          </p:nvSpPr>
          <p:spPr>
            <a:xfrm>
              <a:off x="9046990" y="2860615"/>
              <a:ext cx="2159955" cy="584775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200" dirty="0">
                  <a:latin typeface="Blabeloo  MagdySoliman" panose="02000500000000000000" pitchFamily="2" charset="-78"/>
                </a:rPr>
                <a:t>سرعة الفوتون</a:t>
              </a:r>
              <a:endParaRPr lang="ar-AE" sz="3200" dirty="0">
                <a:latin typeface="Blabeloo  MagdySoliman" panose="02000500000000000000" pitchFamily="2" charset="-78"/>
              </a:endParaRPr>
            </a:p>
          </p:txBody>
        </p:sp>
      </p:grpSp>
      <p:sp>
        <p:nvSpPr>
          <p:cNvPr id="15" name="Arrow: Pentagon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EE36E51-F02C-4E5D-9F06-0EC815E05AC6}"/>
              </a:ext>
            </a:extLst>
          </p:cNvPr>
          <p:cNvSpPr/>
          <p:nvPr/>
        </p:nvSpPr>
        <p:spPr>
          <a:xfrm>
            <a:off x="10317479" y="6081413"/>
            <a:ext cx="1222708" cy="632896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التالي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835D84E-5265-4A26-A23A-43911A298D66}"/>
              </a:ext>
            </a:extLst>
          </p:cNvPr>
          <p:cNvSpPr/>
          <p:nvPr/>
        </p:nvSpPr>
        <p:spPr>
          <a:xfrm rot="5400000">
            <a:off x="-287598" y="599837"/>
            <a:ext cx="1616369" cy="542386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3324CB3-ECF7-437E-AEAC-3DBF11EE3935}"/>
              </a:ext>
            </a:extLst>
          </p:cNvPr>
          <p:cNvSpPr/>
          <p:nvPr/>
        </p:nvSpPr>
        <p:spPr>
          <a:xfrm rot="5400000">
            <a:off x="-210844" y="664122"/>
            <a:ext cx="1462855" cy="40591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الوقت</a:t>
            </a:r>
          </a:p>
        </p:txBody>
      </p:sp>
      <p:grpSp>
        <p:nvGrpSpPr>
          <p:cNvPr id="14" name="خطأ 1">
            <a:extLst>
              <a:ext uri="{FF2B5EF4-FFF2-40B4-BE49-F238E27FC236}">
                <a16:creationId xmlns:a16="http://schemas.microsoft.com/office/drawing/2014/main" id="{DD3BCBB9-749A-48B6-A0F4-B3FDF89A42D6}"/>
              </a:ext>
            </a:extLst>
          </p:cNvPr>
          <p:cNvGrpSpPr/>
          <p:nvPr/>
        </p:nvGrpSpPr>
        <p:grpSpPr>
          <a:xfrm>
            <a:off x="6128357" y="1709379"/>
            <a:ext cx="2936280" cy="2790497"/>
            <a:chOff x="647339" y="1767647"/>
            <a:chExt cx="2936280" cy="2790497"/>
          </a:xfrm>
        </p:grpSpPr>
        <p:sp>
          <p:nvSpPr>
            <p:cNvPr id="22" name="Oval 3">
              <a:extLst>
                <a:ext uri="{FF2B5EF4-FFF2-40B4-BE49-F238E27FC236}">
                  <a16:creationId xmlns:a16="http://schemas.microsoft.com/office/drawing/2014/main" id="{A9940674-B7AF-480F-B159-DAF861DB6600}"/>
                </a:ext>
              </a:extLst>
            </p:cNvPr>
            <p:cNvSpPr/>
            <p:nvPr/>
          </p:nvSpPr>
          <p:spPr>
            <a:xfrm>
              <a:off x="983910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23" name="Picture 2">
              <a:extLst>
                <a:ext uri="{FF2B5EF4-FFF2-40B4-BE49-F238E27FC236}">
                  <a16:creationId xmlns:a16="http://schemas.microsoft.com/office/drawing/2014/main" id="{304E9410-CD95-459B-815F-18380759209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647339" y="1767647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TextBox 12">
              <a:extLst>
                <a:ext uri="{FF2B5EF4-FFF2-40B4-BE49-F238E27FC236}">
                  <a16:creationId xmlns:a16="http://schemas.microsoft.com/office/drawing/2014/main" id="{4C8F611C-C8C1-4E4C-AF29-26D101A70A9B}"/>
                </a:ext>
              </a:extLst>
            </p:cNvPr>
            <p:cNvSpPr txBox="1"/>
            <p:nvPr/>
          </p:nvSpPr>
          <p:spPr>
            <a:xfrm>
              <a:off x="1005379" y="2681491"/>
              <a:ext cx="2220200" cy="954107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2800" dirty="0">
                  <a:latin typeface="Blabeloo  MagdySoliman" panose="02000500000000000000" pitchFamily="2" charset="-78"/>
                </a:rPr>
                <a:t>الطول الموجي للفوتون</a:t>
              </a:r>
              <a:endParaRPr lang="ar-AE" sz="2800" dirty="0">
                <a:latin typeface="Blabeloo  MagdySoliman" panose="020005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44089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silk-Correct-Answer-Soundeffect (1)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3.7037E-6 L 0.13203 -0.00185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02" y="-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ike Bell.wav-21369-Free-Loops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صح">
            <a:extLst>
              <a:ext uri="{FF2B5EF4-FFF2-40B4-BE49-F238E27FC236}">
                <a16:creationId xmlns:a16="http://schemas.microsoft.com/office/drawing/2014/main" id="{F9C994C9-43DD-4496-9BEB-03BC59F35D02}"/>
              </a:ext>
            </a:extLst>
          </p:cNvPr>
          <p:cNvGrpSpPr/>
          <p:nvPr/>
        </p:nvGrpSpPr>
        <p:grpSpPr>
          <a:xfrm>
            <a:off x="6137947" y="1836918"/>
            <a:ext cx="2936280" cy="2790497"/>
            <a:chOff x="4489111" y="1767646"/>
            <a:chExt cx="2936280" cy="2790497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700BECC-9968-4A81-B59B-8FB9E7AA9B82}"/>
                </a:ext>
              </a:extLst>
            </p:cNvPr>
            <p:cNvSpPr/>
            <p:nvPr/>
          </p:nvSpPr>
          <p:spPr>
            <a:xfrm>
              <a:off x="4825682" y="2061457"/>
              <a:ext cx="2225563" cy="2172172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3CEDC2A6-CA27-4D5B-92F3-8C6EE7F22E6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4489111" y="1767646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A23CEEB-F02B-4F71-AA13-90CBE2954D24}"/>
                </a:ext>
              </a:extLst>
            </p:cNvPr>
            <p:cNvSpPr txBox="1"/>
            <p:nvPr/>
          </p:nvSpPr>
          <p:spPr>
            <a:xfrm>
              <a:off x="5011722" y="2643852"/>
              <a:ext cx="1982250" cy="954107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2800" dirty="0">
                  <a:latin typeface="Blabeloo  MagdySoliman" panose="02000500000000000000" pitchFamily="2" charset="-78"/>
                </a:rPr>
                <a:t>عكسيا مع طوله الموجي</a:t>
              </a:r>
              <a:endParaRPr lang="ar-AE" sz="2800" dirty="0">
                <a:latin typeface="Blabeloo  MagdySoliman" panose="02000500000000000000" pitchFamily="2" charset="-78"/>
              </a:endParaRPr>
            </a:p>
          </p:txBody>
        </p:sp>
      </p:grpSp>
      <p:grpSp>
        <p:nvGrpSpPr>
          <p:cNvPr id="8" name="خطأ 1">
            <a:extLst>
              <a:ext uri="{FF2B5EF4-FFF2-40B4-BE49-F238E27FC236}">
                <a16:creationId xmlns:a16="http://schemas.microsoft.com/office/drawing/2014/main" id="{DD3BCBB9-749A-48B6-A0F4-B3FDF89A42D6}"/>
              </a:ext>
            </a:extLst>
          </p:cNvPr>
          <p:cNvGrpSpPr/>
          <p:nvPr/>
        </p:nvGrpSpPr>
        <p:grpSpPr>
          <a:xfrm>
            <a:off x="9093930" y="1676344"/>
            <a:ext cx="2936280" cy="2790497"/>
            <a:chOff x="647339" y="1767647"/>
            <a:chExt cx="2936280" cy="2790497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9940674-B7AF-480F-B159-DAF861DB6600}"/>
                </a:ext>
              </a:extLst>
            </p:cNvPr>
            <p:cNvSpPr/>
            <p:nvPr/>
          </p:nvSpPr>
          <p:spPr>
            <a:xfrm>
              <a:off x="983910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304E9410-CD95-459B-815F-18380759209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647339" y="1767647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C8F611C-C8C1-4E4C-AF29-26D101A70A9B}"/>
                </a:ext>
              </a:extLst>
            </p:cNvPr>
            <p:cNvSpPr txBox="1"/>
            <p:nvPr/>
          </p:nvSpPr>
          <p:spPr>
            <a:xfrm>
              <a:off x="1209515" y="2643775"/>
              <a:ext cx="1725665" cy="1077218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r>
                <a:rPr lang="ar-SA" sz="3200" dirty="0">
                  <a:latin typeface="Blabeloo  MagdySoliman" panose="02000500000000000000" pitchFamily="2" charset="-78"/>
                </a:rPr>
                <a:t>عكسيا مع كتلته</a:t>
              </a:r>
              <a:endParaRPr lang="ar-AE" sz="3200" dirty="0">
                <a:latin typeface="Blabeloo  MagdySoliman" panose="02000500000000000000" pitchFamily="2" charset="-78"/>
              </a:endParaRPr>
            </a:p>
          </p:txBody>
        </p:sp>
      </p:grpSp>
      <p:pic>
        <p:nvPicPr>
          <p:cNvPr id="1028" name="Picture 4" descr="نتيجة بحث الصور عن boy riding bike gif cartoon transparent background">
            <a:extLst>
              <a:ext uri="{FF2B5EF4-FFF2-40B4-BE49-F238E27FC236}">
                <a16:creationId xmlns:a16="http://schemas.microsoft.com/office/drawing/2014/main" id="{50D41680-726C-4026-B3BE-65C18860D85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3395" y="4205805"/>
            <a:ext cx="2784085" cy="2784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9EDB248-CC29-4151-BFED-A2B7E9F1FB72}"/>
              </a:ext>
            </a:extLst>
          </p:cNvPr>
          <p:cNvSpPr/>
          <p:nvPr/>
        </p:nvSpPr>
        <p:spPr>
          <a:xfrm>
            <a:off x="1874521" y="399700"/>
            <a:ext cx="8442958" cy="94052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000" dirty="0">
                <a:latin typeface="Blabeloo  MagdySoliman" panose="02000500000000000000" pitchFamily="2" charset="-78"/>
              </a:rPr>
              <a:t>تتناسب طاقة الفوتون</a:t>
            </a:r>
            <a:endParaRPr lang="ar-AE" sz="4000" dirty="0">
              <a:latin typeface="Blabeloo  MagdySoliman" panose="02000500000000000000" pitchFamily="2" charset="-78"/>
            </a:endParaRPr>
          </a:p>
        </p:txBody>
      </p:sp>
      <p:grpSp>
        <p:nvGrpSpPr>
          <p:cNvPr id="11" name="خطأ 2">
            <a:extLst>
              <a:ext uri="{FF2B5EF4-FFF2-40B4-BE49-F238E27FC236}">
                <a16:creationId xmlns:a16="http://schemas.microsoft.com/office/drawing/2014/main" id="{D24A612F-7E4B-478E-9DA7-2D35C8696ED5}"/>
              </a:ext>
            </a:extLst>
          </p:cNvPr>
          <p:cNvGrpSpPr/>
          <p:nvPr/>
        </p:nvGrpSpPr>
        <p:grpSpPr>
          <a:xfrm>
            <a:off x="3268527" y="1836918"/>
            <a:ext cx="2936280" cy="2790497"/>
            <a:chOff x="8603907" y="1767645"/>
            <a:chExt cx="2936280" cy="2790497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EC181052-708D-4B73-8DB0-85090EAEA4D7}"/>
                </a:ext>
              </a:extLst>
            </p:cNvPr>
            <p:cNvSpPr/>
            <p:nvPr/>
          </p:nvSpPr>
          <p:spPr>
            <a:xfrm>
              <a:off x="8940478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4F1351DB-41E1-4196-825A-D8302288795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8603907" y="1767645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67B0F07-0231-4CB0-B5AD-FEAA8D97AE45}"/>
                </a:ext>
              </a:extLst>
            </p:cNvPr>
            <p:cNvSpPr txBox="1"/>
            <p:nvPr/>
          </p:nvSpPr>
          <p:spPr>
            <a:xfrm>
              <a:off x="9190993" y="2624284"/>
              <a:ext cx="1725665" cy="954107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2800" dirty="0">
                  <a:latin typeface="Blabeloo  MagdySoliman" panose="02000500000000000000" pitchFamily="2" charset="-78"/>
                </a:rPr>
                <a:t>طرديا مع كتلته</a:t>
              </a:r>
              <a:endParaRPr lang="ar-AE" sz="2800" dirty="0">
                <a:latin typeface="Blabeloo  MagdySoliman" panose="02000500000000000000" pitchFamily="2" charset="-78"/>
              </a:endParaRPr>
            </a:p>
          </p:txBody>
        </p:sp>
      </p:grpSp>
      <p:sp>
        <p:nvSpPr>
          <p:cNvPr id="15" name="Arrow: Pentagon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EE36E51-F02C-4E5D-9F06-0EC815E05AC6}"/>
              </a:ext>
            </a:extLst>
          </p:cNvPr>
          <p:cNvSpPr/>
          <p:nvPr/>
        </p:nvSpPr>
        <p:spPr>
          <a:xfrm>
            <a:off x="10317479" y="6081413"/>
            <a:ext cx="1222708" cy="632896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التالي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835D84E-5265-4A26-A23A-43911A298D66}"/>
              </a:ext>
            </a:extLst>
          </p:cNvPr>
          <p:cNvSpPr/>
          <p:nvPr/>
        </p:nvSpPr>
        <p:spPr>
          <a:xfrm rot="5400000">
            <a:off x="-287598" y="599837"/>
            <a:ext cx="1616369" cy="542386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3324CB3-ECF7-437E-AEAC-3DBF11EE3935}"/>
              </a:ext>
            </a:extLst>
          </p:cNvPr>
          <p:cNvSpPr/>
          <p:nvPr/>
        </p:nvSpPr>
        <p:spPr>
          <a:xfrm rot="5400000">
            <a:off x="-210844" y="664122"/>
            <a:ext cx="1462855" cy="40591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الوقت</a:t>
            </a:r>
          </a:p>
        </p:txBody>
      </p:sp>
      <p:grpSp>
        <p:nvGrpSpPr>
          <p:cNvPr id="14" name="خطأ 1">
            <a:extLst>
              <a:ext uri="{FF2B5EF4-FFF2-40B4-BE49-F238E27FC236}">
                <a16:creationId xmlns:a16="http://schemas.microsoft.com/office/drawing/2014/main" id="{DD3BCBB9-749A-48B6-A0F4-B3FDF89A42D6}"/>
              </a:ext>
            </a:extLst>
          </p:cNvPr>
          <p:cNvGrpSpPr/>
          <p:nvPr/>
        </p:nvGrpSpPr>
        <p:grpSpPr>
          <a:xfrm>
            <a:off x="332247" y="1636046"/>
            <a:ext cx="2936280" cy="2790497"/>
            <a:chOff x="647339" y="1767647"/>
            <a:chExt cx="2936280" cy="2790497"/>
          </a:xfrm>
        </p:grpSpPr>
        <p:sp>
          <p:nvSpPr>
            <p:cNvPr id="22" name="Oval 3">
              <a:extLst>
                <a:ext uri="{FF2B5EF4-FFF2-40B4-BE49-F238E27FC236}">
                  <a16:creationId xmlns:a16="http://schemas.microsoft.com/office/drawing/2014/main" id="{A9940674-B7AF-480F-B159-DAF861DB6600}"/>
                </a:ext>
              </a:extLst>
            </p:cNvPr>
            <p:cNvSpPr/>
            <p:nvPr/>
          </p:nvSpPr>
          <p:spPr>
            <a:xfrm>
              <a:off x="983910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23" name="Picture 2">
              <a:extLst>
                <a:ext uri="{FF2B5EF4-FFF2-40B4-BE49-F238E27FC236}">
                  <a16:creationId xmlns:a16="http://schemas.microsoft.com/office/drawing/2014/main" id="{304E9410-CD95-459B-815F-18380759209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647339" y="1767647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TextBox 12">
              <a:extLst>
                <a:ext uri="{FF2B5EF4-FFF2-40B4-BE49-F238E27FC236}">
                  <a16:creationId xmlns:a16="http://schemas.microsoft.com/office/drawing/2014/main" id="{4C8F611C-C8C1-4E4C-AF29-26D101A70A9B}"/>
                </a:ext>
              </a:extLst>
            </p:cNvPr>
            <p:cNvSpPr txBox="1"/>
            <p:nvPr/>
          </p:nvSpPr>
          <p:spPr>
            <a:xfrm>
              <a:off x="999457" y="2643775"/>
              <a:ext cx="1991141" cy="954107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r>
                <a:rPr lang="ar-SA" sz="2800" dirty="0">
                  <a:latin typeface="Blabeloo  MagdySoliman" panose="02000500000000000000" pitchFamily="2" charset="-78"/>
                </a:rPr>
                <a:t>طرديا مع طوله الموجي</a:t>
              </a:r>
              <a:endParaRPr lang="ar-AE" sz="2800" dirty="0">
                <a:latin typeface="Blabeloo  MagdySoliman" panose="020005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44089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silk-Correct-Answer-Soundeffect (1)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3.7037E-6 L 0.13203 -0.00185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02" y="-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ike Bell.wav-21369-Free-Loops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نتيجة بحث الصور عن boy riding bike gif cartoon transparent background">
            <a:extLst>
              <a:ext uri="{FF2B5EF4-FFF2-40B4-BE49-F238E27FC236}">
                <a16:creationId xmlns:a16="http://schemas.microsoft.com/office/drawing/2014/main" id="{50D41680-726C-4026-B3BE-65C18860D85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7510" y="4233628"/>
            <a:ext cx="2703531" cy="270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9EDB248-CC29-4151-BFED-A2B7E9F1FB72}"/>
              </a:ext>
            </a:extLst>
          </p:cNvPr>
          <p:cNvSpPr/>
          <p:nvPr/>
        </p:nvSpPr>
        <p:spPr>
          <a:xfrm>
            <a:off x="1874521" y="399699"/>
            <a:ext cx="8442958" cy="127951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200" dirty="0">
                <a:latin typeface="Blabeloo  MagdySoliman" panose="02000500000000000000" pitchFamily="2" charset="-78"/>
              </a:rPr>
              <a:t>تبدأ الالكترونات بالانبعاث من سطح المعدن عندما يكون تردد الضوء الساقط </a:t>
            </a:r>
            <a:r>
              <a:rPr lang="ar-SA" sz="3600" dirty="0">
                <a:latin typeface="Blabeloo  MagdySoliman" panose="02000500000000000000" pitchFamily="2" charset="-78"/>
              </a:rPr>
              <a:t>............. تردد </a:t>
            </a:r>
            <a:r>
              <a:rPr lang="ar-SA" sz="3600" dirty="0" err="1">
                <a:latin typeface="Blabeloo  MagdySoliman" panose="02000500000000000000" pitchFamily="2" charset="-78"/>
              </a:rPr>
              <a:t>العتبه</a:t>
            </a:r>
            <a:endParaRPr lang="ar-AE" sz="3600" dirty="0">
              <a:latin typeface="Blabeloo  MagdySoliman" panose="02000500000000000000" pitchFamily="2" charset="-78"/>
            </a:endParaRPr>
          </a:p>
        </p:txBody>
      </p:sp>
      <p:grpSp>
        <p:nvGrpSpPr>
          <p:cNvPr id="14" name="خطأ 2">
            <a:extLst>
              <a:ext uri="{FF2B5EF4-FFF2-40B4-BE49-F238E27FC236}">
                <a16:creationId xmlns:a16="http://schemas.microsoft.com/office/drawing/2014/main" id="{D24A612F-7E4B-478E-9DA7-2D35C8696ED5}"/>
              </a:ext>
            </a:extLst>
          </p:cNvPr>
          <p:cNvGrpSpPr/>
          <p:nvPr/>
        </p:nvGrpSpPr>
        <p:grpSpPr>
          <a:xfrm>
            <a:off x="8603907" y="1767645"/>
            <a:ext cx="2936280" cy="2790497"/>
            <a:chOff x="8603907" y="1767645"/>
            <a:chExt cx="2936280" cy="2790497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EC181052-708D-4B73-8DB0-85090EAEA4D7}"/>
                </a:ext>
              </a:extLst>
            </p:cNvPr>
            <p:cNvSpPr/>
            <p:nvPr/>
          </p:nvSpPr>
          <p:spPr>
            <a:xfrm>
              <a:off x="8940478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4F1351DB-41E1-4196-825A-D8302288795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8603907" y="1767645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67B0F07-0231-4CB0-B5AD-FEAA8D97AE45}"/>
                </a:ext>
              </a:extLst>
            </p:cNvPr>
            <p:cNvSpPr txBox="1"/>
            <p:nvPr/>
          </p:nvSpPr>
          <p:spPr>
            <a:xfrm>
              <a:off x="9384956" y="2624284"/>
              <a:ext cx="1725665" cy="1077218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r>
                <a:rPr lang="ar-SA" sz="3200" dirty="0">
                  <a:latin typeface="Blabeloo  MagdySoliman" panose="02000500000000000000" pitchFamily="2" charset="-78"/>
                </a:rPr>
                <a:t>جميع ما ذكر</a:t>
              </a:r>
              <a:endParaRPr lang="ar-AE" sz="3200" dirty="0">
                <a:latin typeface="Blabeloo  MagdySoliman" panose="02000500000000000000" pitchFamily="2" charset="-78"/>
              </a:endParaRPr>
            </a:p>
          </p:txBody>
        </p:sp>
      </p:grpSp>
      <p:grpSp>
        <p:nvGrpSpPr>
          <p:cNvPr id="11" name="صح">
            <a:extLst>
              <a:ext uri="{FF2B5EF4-FFF2-40B4-BE49-F238E27FC236}">
                <a16:creationId xmlns:a16="http://schemas.microsoft.com/office/drawing/2014/main" id="{F9C994C9-43DD-4496-9BEB-03BC59F35D02}"/>
              </a:ext>
            </a:extLst>
          </p:cNvPr>
          <p:cNvGrpSpPr/>
          <p:nvPr/>
        </p:nvGrpSpPr>
        <p:grpSpPr>
          <a:xfrm>
            <a:off x="751271" y="1718091"/>
            <a:ext cx="2936280" cy="2790497"/>
            <a:chOff x="4588568" y="1718092"/>
            <a:chExt cx="2936280" cy="2790497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700BECC-9968-4A81-B59B-8FB9E7AA9B82}"/>
                </a:ext>
              </a:extLst>
            </p:cNvPr>
            <p:cNvSpPr/>
            <p:nvPr/>
          </p:nvSpPr>
          <p:spPr>
            <a:xfrm>
              <a:off x="4825682" y="2061457"/>
              <a:ext cx="2225563" cy="2172172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3CEDC2A6-CA27-4D5B-92F3-8C6EE7F22E6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4588568" y="1718092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A23CEEB-F02B-4F71-AA13-90CBE2954D24}"/>
                </a:ext>
              </a:extLst>
            </p:cNvPr>
            <p:cNvSpPr txBox="1"/>
            <p:nvPr/>
          </p:nvSpPr>
          <p:spPr>
            <a:xfrm>
              <a:off x="5031857" y="2624285"/>
              <a:ext cx="1982250" cy="1077218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r>
                <a:rPr lang="ar-SA" sz="3200" dirty="0">
                  <a:latin typeface="Blabeloo  MagdySoliman" panose="02000500000000000000" pitchFamily="2" charset="-78"/>
                </a:rPr>
                <a:t>اكبر من او يساوي</a:t>
              </a:r>
              <a:endParaRPr lang="ar-AE" sz="3200" dirty="0">
                <a:latin typeface="Blabeloo  MagdySoliman" panose="02000500000000000000" pitchFamily="2" charset="-78"/>
              </a:endParaRPr>
            </a:p>
          </p:txBody>
        </p:sp>
      </p:grpSp>
      <p:grpSp>
        <p:nvGrpSpPr>
          <p:cNvPr id="8" name="خطأ 1">
            <a:extLst>
              <a:ext uri="{FF2B5EF4-FFF2-40B4-BE49-F238E27FC236}">
                <a16:creationId xmlns:a16="http://schemas.microsoft.com/office/drawing/2014/main" id="{DD3BCBB9-749A-48B6-A0F4-B3FDF89A42D6}"/>
              </a:ext>
            </a:extLst>
          </p:cNvPr>
          <p:cNvGrpSpPr/>
          <p:nvPr/>
        </p:nvGrpSpPr>
        <p:grpSpPr>
          <a:xfrm>
            <a:off x="3488012" y="1945068"/>
            <a:ext cx="2936280" cy="2790497"/>
            <a:chOff x="647339" y="1767647"/>
            <a:chExt cx="2936280" cy="2790497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9940674-B7AF-480F-B159-DAF861DB6600}"/>
                </a:ext>
              </a:extLst>
            </p:cNvPr>
            <p:cNvSpPr/>
            <p:nvPr/>
          </p:nvSpPr>
          <p:spPr>
            <a:xfrm>
              <a:off x="983910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304E9410-CD95-459B-815F-18380759209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647339" y="1767647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C8F611C-C8C1-4E4C-AF29-26D101A70A9B}"/>
                </a:ext>
              </a:extLst>
            </p:cNvPr>
            <p:cNvSpPr txBox="1"/>
            <p:nvPr/>
          </p:nvSpPr>
          <p:spPr>
            <a:xfrm>
              <a:off x="1252265" y="2624286"/>
              <a:ext cx="1725665" cy="1077218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r>
                <a:rPr lang="ar-SA" sz="3200" dirty="0">
                  <a:latin typeface="Blabeloo  MagdySoliman" panose="02000500000000000000" pitchFamily="2" charset="-78"/>
                </a:rPr>
                <a:t>اقل من او يساوي</a:t>
              </a:r>
              <a:endParaRPr lang="ar-AE" sz="3200" dirty="0">
                <a:latin typeface="Blabeloo  MagdySoliman" panose="02000500000000000000" pitchFamily="2" charset="-78"/>
              </a:endParaRPr>
            </a:p>
          </p:txBody>
        </p:sp>
      </p:grpSp>
      <p:sp>
        <p:nvSpPr>
          <p:cNvPr id="15" name="Arrow: Pentagon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EE36E51-F02C-4E5D-9F06-0EC815E05AC6}"/>
              </a:ext>
            </a:extLst>
          </p:cNvPr>
          <p:cNvSpPr/>
          <p:nvPr/>
        </p:nvSpPr>
        <p:spPr>
          <a:xfrm>
            <a:off x="10317479" y="6081413"/>
            <a:ext cx="1222708" cy="632896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التالي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A0F1CA6-1C49-4676-B170-E36E197132FE}"/>
              </a:ext>
            </a:extLst>
          </p:cNvPr>
          <p:cNvSpPr/>
          <p:nvPr/>
        </p:nvSpPr>
        <p:spPr>
          <a:xfrm rot="5400000">
            <a:off x="-287598" y="599837"/>
            <a:ext cx="1616369" cy="542386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43A9F25-64F4-4A3E-9E6E-68B23851B14E}"/>
              </a:ext>
            </a:extLst>
          </p:cNvPr>
          <p:cNvSpPr/>
          <p:nvPr/>
        </p:nvSpPr>
        <p:spPr>
          <a:xfrm rot="5400000">
            <a:off x="-210844" y="664122"/>
            <a:ext cx="1462855" cy="40591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الوقت</a:t>
            </a:r>
          </a:p>
        </p:txBody>
      </p:sp>
      <p:grpSp>
        <p:nvGrpSpPr>
          <p:cNvPr id="21" name="خطأ 2">
            <a:extLst>
              <a:ext uri="{FF2B5EF4-FFF2-40B4-BE49-F238E27FC236}">
                <a16:creationId xmlns:a16="http://schemas.microsoft.com/office/drawing/2014/main" id="{D24A612F-7E4B-478E-9DA7-2D35C8696ED5}"/>
              </a:ext>
            </a:extLst>
          </p:cNvPr>
          <p:cNvGrpSpPr/>
          <p:nvPr/>
        </p:nvGrpSpPr>
        <p:grpSpPr>
          <a:xfrm>
            <a:off x="5999252" y="1906191"/>
            <a:ext cx="2936280" cy="2790497"/>
            <a:chOff x="8603907" y="1767645"/>
            <a:chExt cx="2936280" cy="2790497"/>
          </a:xfrm>
        </p:grpSpPr>
        <p:sp>
          <p:nvSpPr>
            <p:cNvPr id="22" name="Oval 9">
              <a:extLst>
                <a:ext uri="{FF2B5EF4-FFF2-40B4-BE49-F238E27FC236}">
                  <a16:creationId xmlns:a16="http://schemas.microsoft.com/office/drawing/2014/main" id="{EC181052-708D-4B73-8DB0-85090EAEA4D7}"/>
                </a:ext>
              </a:extLst>
            </p:cNvPr>
            <p:cNvSpPr/>
            <p:nvPr/>
          </p:nvSpPr>
          <p:spPr>
            <a:xfrm>
              <a:off x="8940478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23" name="Picture 2">
              <a:extLst>
                <a:ext uri="{FF2B5EF4-FFF2-40B4-BE49-F238E27FC236}">
                  <a16:creationId xmlns:a16="http://schemas.microsoft.com/office/drawing/2014/main" id="{4F1351DB-41E1-4196-825A-D8302288795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8603907" y="1767645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TextBox 6">
              <a:extLst>
                <a:ext uri="{FF2B5EF4-FFF2-40B4-BE49-F238E27FC236}">
                  <a16:creationId xmlns:a16="http://schemas.microsoft.com/office/drawing/2014/main" id="{167B0F07-0231-4CB0-B5AD-FEAA8D97AE45}"/>
                </a:ext>
              </a:extLst>
            </p:cNvPr>
            <p:cNvSpPr txBox="1"/>
            <p:nvPr/>
          </p:nvSpPr>
          <p:spPr>
            <a:xfrm>
              <a:off x="9384956" y="2624284"/>
              <a:ext cx="1725665" cy="584775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r>
                <a:rPr lang="ar-SA" sz="3200" dirty="0">
                  <a:latin typeface="Blabeloo  MagdySoliman" panose="02000500000000000000" pitchFamily="2" charset="-78"/>
                </a:rPr>
                <a:t>يساوي</a:t>
              </a:r>
              <a:endParaRPr lang="ar-AE" sz="3200" dirty="0">
                <a:latin typeface="Blabeloo  MagdySoliman" panose="020005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5793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silk-Correct-Answer-Soundeffect (1)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85185E-6 L 0.13203 -0.00185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02" y="-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ike Bell.wav-21369-Free-Loops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نتيجة بحث الصور عن boy riding bike gif cartoon transparent background">
            <a:extLst>
              <a:ext uri="{FF2B5EF4-FFF2-40B4-BE49-F238E27FC236}">
                <a16:creationId xmlns:a16="http://schemas.microsoft.com/office/drawing/2014/main" id="{50D41680-726C-4026-B3BE-65C18860D85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8862" y="4233628"/>
            <a:ext cx="2703531" cy="270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9EDB248-CC29-4151-BFED-A2B7E9F1FB72}"/>
              </a:ext>
            </a:extLst>
          </p:cNvPr>
          <p:cNvSpPr/>
          <p:nvPr/>
        </p:nvSpPr>
        <p:spPr>
          <a:xfrm>
            <a:off x="1874521" y="399700"/>
            <a:ext cx="8442958" cy="125145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000" dirty="0">
                <a:latin typeface="Blabeloo  MagdySoliman" panose="02000500000000000000" pitchFamily="2" charset="-78"/>
              </a:rPr>
              <a:t>فسر العالم اينشتاين ظاهرة التأثير الكهروضوئي معتبرا الضوء</a:t>
            </a:r>
            <a:endParaRPr lang="ar-AE" sz="4000" dirty="0">
              <a:latin typeface="Blabeloo  MagdySoliman" panose="02000500000000000000" pitchFamily="2" charset="-78"/>
            </a:endParaRPr>
          </a:p>
        </p:txBody>
      </p:sp>
      <p:grpSp>
        <p:nvGrpSpPr>
          <p:cNvPr id="3" name="خطأ 2">
            <a:extLst>
              <a:ext uri="{FF2B5EF4-FFF2-40B4-BE49-F238E27FC236}">
                <a16:creationId xmlns:a16="http://schemas.microsoft.com/office/drawing/2014/main" id="{D24A612F-7E4B-478E-9DA7-2D35C8696ED5}"/>
              </a:ext>
            </a:extLst>
          </p:cNvPr>
          <p:cNvGrpSpPr/>
          <p:nvPr/>
        </p:nvGrpSpPr>
        <p:grpSpPr>
          <a:xfrm>
            <a:off x="9027606" y="2000225"/>
            <a:ext cx="2936280" cy="2790497"/>
            <a:chOff x="8603907" y="1767645"/>
            <a:chExt cx="2936280" cy="2790497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EC181052-708D-4B73-8DB0-85090EAEA4D7}"/>
                </a:ext>
              </a:extLst>
            </p:cNvPr>
            <p:cNvSpPr/>
            <p:nvPr/>
          </p:nvSpPr>
          <p:spPr>
            <a:xfrm>
              <a:off x="8940478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4F1351DB-41E1-4196-825A-D8302288795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8603907" y="1767645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67B0F07-0231-4CB0-B5AD-FEAA8D97AE45}"/>
                </a:ext>
              </a:extLst>
            </p:cNvPr>
            <p:cNvSpPr txBox="1"/>
            <p:nvPr/>
          </p:nvSpPr>
          <p:spPr>
            <a:xfrm>
              <a:off x="8824782" y="2624284"/>
              <a:ext cx="2285839" cy="1077218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200" dirty="0">
                  <a:latin typeface="Blabeloo  MagdySoliman" panose="02000500000000000000" pitchFamily="2" charset="-78"/>
                </a:rPr>
                <a:t>أمواج كهرومغناطيسية</a:t>
              </a:r>
              <a:endParaRPr lang="ar-AE" sz="3200" dirty="0">
                <a:latin typeface="Blabeloo  MagdySoliman" panose="02000500000000000000" pitchFamily="2" charset="-78"/>
              </a:endParaRPr>
            </a:p>
          </p:txBody>
        </p:sp>
      </p:grpSp>
      <p:grpSp>
        <p:nvGrpSpPr>
          <p:cNvPr id="8" name="صح">
            <a:extLst>
              <a:ext uri="{FF2B5EF4-FFF2-40B4-BE49-F238E27FC236}">
                <a16:creationId xmlns:a16="http://schemas.microsoft.com/office/drawing/2014/main" id="{F9C994C9-43DD-4496-9BEB-03BC59F35D02}"/>
              </a:ext>
            </a:extLst>
          </p:cNvPr>
          <p:cNvGrpSpPr/>
          <p:nvPr/>
        </p:nvGrpSpPr>
        <p:grpSpPr>
          <a:xfrm>
            <a:off x="6091326" y="2000225"/>
            <a:ext cx="2936280" cy="2790497"/>
            <a:chOff x="4489111" y="1767646"/>
            <a:chExt cx="2936280" cy="2790497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700BECC-9968-4A81-B59B-8FB9E7AA9B82}"/>
                </a:ext>
              </a:extLst>
            </p:cNvPr>
            <p:cNvSpPr/>
            <p:nvPr/>
          </p:nvSpPr>
          <p:spPr>
            <a:xfrm>
              <a:off x="4825682" y="2061457"/>
              <a:ext cx="2225563" cy="2172172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3CEDC2A6-CA27-4D5B-92F3-8C6EE7F22E6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4489111" y="1767646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A23CEEB-F02B-4F71-AA13-90CBE2954D24}"/>
                </a:ext>
              </a:extLst>
            </p:cNvPr>
            <p:cNvSpPr txBox="1"/>
            <p:nvPr/>
          </p:nvSpPr>
          <p:spPr>
            <a:xfrm>
              <a:off x="4913405" y="2812401"/>
              <a:ext cx="2291111" cy="584775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r>
                <a:rPr lang="ar-SA" sz="3200" dirty="0">
                  <a:latin typeface="Blabeloo  MagdySoliman" panose="02000500000000000000" pitchFamily="2" charset="-78"/>
                </a:rPr>
                <a:t>حزم من </a:t>
              </a:r>
              <a:r>
                <a:rPr lang="ar-SA" sz="3200" dirty="0" err="1">
                  <a:latin typeface="Blabeloo  MagdySoliman" panose="02000500000000000000" pitchFamily="2" charset="-78"/>
                </a:rPr>
                <a:t>الطاقه</a:t>
              </a:r>
              <a:endParaRPr lang="ar-AE" sz="3200" dirty="0">
                <a:latin typeface="Blabeloo  MagdySoliman" panose="02000500000000000000" pitchFamily="2" charset="-78"/>
              </a:endParaRPr>
            </a:p>
          </p:txBody>
        </p:sp>
      </p:grpSp>
      <p:grpSp>
        <p:nvGrpSpPr>
          <p:cNvPr id="11" name="خطأ 1">
            <a:extLst>
              <a:ext uri="{FF2B5EF4-FFF2-40B4-BE49-F238E27FC236}">
                <a16:creationId xmlns:a16="http://schemas.microsoft.com/office/drawing/2014/main" id="{DD3BCBB9-749A-48B6-A0F4-B3FDF89A42D6}"/>
              </a:ext>
            </a:extLst>
          </p:cNvPr>
          <p:cNvGrpSpPr/>
          <p:nvPr/>
        </p:nvGrpSpPr>
        <p:grpSpPr>
          <a:xfrm>
            <a:off x="3488012" y="1945068"/>
            <a:ext cx="2936280" cy="2790497"/>
            <a:chOff x="647339" y="1767647"/>
            <a:chExt cx="2936280" cy="2790497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9940674-B7AF-480F-B159-DAF861DB6600}"/>
                </a:ext>
              </a:extLst>
            </p:cNvPr>
            <p:cNvSpPr/>
            <p:nvPr/>
          </p:nvSpPr>
          <p:spPr>
            <a:xfrm>
              <a:off x="983910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304E9410-CD95-459B-815F-18380759209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647339" y="1767647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C8F611C-C8C1-4E4C-AF29-26D101A70A9B}"/>
                </a:ext>
              </a:extLst>
            </p:cNvPr>
            <p:cNvSpPr txBox="1"/>
            <p:nvPr/>
          </p:nvSpPr>
          <p:spPr>
            <a:xfrm>
              <a:off x="1431188" y="2629920"/>
              <a:ext cx="1725665" cy="1077218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r>
                <a:rPr lang="ar-SA" sz="3200" dirty="0">
                  <a:latin typeface="Blabeloo  MagdySoliman" panose="02000500000000000000" pitchFamily="2" charset="-78"/>
                </a:rPr>
                <a:t>طبيعة </a:t>
              </a:r>
              <a:r>
                <a:rPr lang="ar-SA" sz="3200" dirty="0" err="1">
                  <a:latin typeface="Blabeloo  MagdySoliman" panose="02000500000000000000" pitchFamily="2" charset="-78"/>
                </a:rPr>
                <a:t>مزدوجه</a:t>
              </a:r>
              <a:endParaRPr lang="ar-AE" sz="3200" dirty="0">
                <a:latin typeface="Blabeloo  MagdySoliman" panose="02000500000000000000" pitchFamily="2" charset="-78"/>
              </a:endParaRPr>
            </a:p>
          </p:txBody>
        </p:sp>
      </p:grpSp>
      <p:sp>
        <p:nvSpPr>
          <p:cNvPr id="15" name="Arrow: Pentagon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EE36E51-F02C-4E5D-9F06-0EC815E05AC6}"/>
              </a:ext>
            </a:extLst>
          </p:cNvPr>
          <p:cNvSpPr/>
          <p:nvPr/>
        </p:nvSpPr>
        <p:spPr>
          <a:xfrm>
            <a:off x="10317479" y="6081413"/>
            <a:ext cx="1222708" cy="632896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التالي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A0F1CA6-1C49-4676-B170-E36E197132FE}"/>
              </a:ext>
            </a:extLst>
          </p:cNvPr>
          <p:cNvSpPr/>
          <p:nvPr/>
        </p:nvSpPr>
        <p:spPr>
          <a:xfrm rot="5400000">
            <a:off x="-287598" y="599837"/>
            <a:ext cx="1616369" cy="542386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43A9F25-64F4-4A3E-9E6E-68B23851B14E}"/>
              </a:ext>
            </a:extLst>
          </p:cNvPr>
          <p:cNvSpPr/>
          <p:nvPr/>
        </p:nvSpPr>
        <p:spPr>
          <a:xfrm rot="5400000">
            <a:off x="-210844" y="664122"/>
            <a:ext cx="1462855" cy="40591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الوقت</a:t>
            </a:r>
          </a:p>
        </p:txBody>
      </p:sp>
      <p:grpSp>
        <p:nvGrpSpPr>
          <p:cNvPr id="14" name="خطأ 2">
            <a:extLst>
              <a:ext uri="{FF2B5EF4-FFF2-40B4-BE49-F238E27FC236}">
                <a16:creationId xmlns:a16="http://schemas.microsoft.com/office/drawing/2014/main" id="{D24A612F-7E4B-478E-9DA7-2D35C8696ED5}"/>
              </a:ext>
            </a:extLst>
          </p:cNvPr>
          <p:cNvGrpSpPr/>
          <p:nvPr/>
        </p:nvGrpSpPr>
        <p:grpSpPr>
          <a:xfrm>
            <a:off x="498997" y="2183283"/>
            <a:ext cx="2936280" cy="2790497"/>
            <a:chOff x="8603907" y="1767645"/>
            <a:chExt cx="2936280" cy="2790497"/>
          </a:xfrm>
        </p:grpSpPr>
        <p:sp>
          <p:nvSpPr>
            <p:cNvPr id="22" name="Oval 9">
              <a:extLst>
                <a:ext uri="{FF2B5EF4-FFF2-40B4-BE49-F238E27FC236}">
                  <a16:creationId xmlns:a16="http://schemas.microsoft.com/office/drawing/2014/main" id="{EC181052-708D-4B73-8DB0-85090EAEA4D7}"/>
                </a:ext>
              </a:extLst>
            </p:cNvPr>
            <p:cNvSpPr/>
            <p:nvPr/>
          </p:nvSpPr>
          <p:spPr>
            <a:xfrm>
              <a:off x="8940478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23" name="Picture 2">
              <a:extLst>
                <a:ext uri="{FF2B5EF4-FFF2-40B4-BE49-F238E27FC236}">
                  <a16:creationId xmlns:a16="http://schemas.microsoft.com/office/drawing/2014/main" id="{4F1351DB-41E1-4196-825A-D8302288795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8603907" y="1767645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TextBox 6">
              <a:extLst>
                <a:ext uri="{FF2B5EF4-FFF2-40B4-BE49-F238E27FC236}">
                  <a16:creationId xmlns:a16="http://schemas.microsoft.com/office/drawing/2014/main" id="{167B0F07-0231-4CB0-B5AD-FEAA8D97AE45}"/>
                </a:ext>
              </a:extLst>
            </p:cNvPr>
            <p:cNvSpPr txBox="1"/>
            <p:nvPr/>
          </p:nvSpPr>
          <p:spPr>
            <a:xfrm>
              <a:off x="9384956" y="2624284"/>
              <a:ext cx="1725665" cy="1077218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200" dirty="0">
                  <a:latin typeface="Blabeloo  MagdySoliman" panose="02000500000000000000" pitchFamily="2" charset="-78"/>
                </a:rPr>
                <a:t>لم يستطع تفسيرها</a:t>
              </a:r>
              <a:endParaRPr lang="ar-AE" sz="3200" dirty="0">
                <a:latin typeface="Blabeloo  MagdySoliman" panose="020005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5793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silk-Correct-Answer-Soundeffect (1)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85185E-6 L 0.13203 -0.00185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02" y="-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ike Bell.wav-21369-Free-Loops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نتيجة بحث الصور عن boy riding bike gif cartoon transparent background">
            <a:extLst>
              <a:ext uri="{FF2B5EF4-FFF2-40B4-BE49-F238E27FC236}">
                <a16:creationId xmlns:a16="http://schemas.microsoft.com/office/drawing/2014/main" id="{50D41680-726C-4026-B3BE-65C18860D85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9538" y="4233628"/>
            <a:ext cx="2703531" cy="270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59EDB248-CC29-4151-BFED-A2B7E9F1FB72}"/>
                  </a:ext>
                </a:extLst>
              </p:cNvPr>
              <p:cNvSpPr/>
              <p:nvPr/>
            </p:nvSpPr>
            <p:spPr>
              <a:xfrm>
                <a:off x="1118480" y="399356"/>
                <a:ext cx="10611624" cy="1572768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>
                          <a:latin typeface="Cambria Math" panose="02040503050406030204" pitchFamily="18" charset="0"/>
                          <a:cs typeface="Blabeloo  MagdySoliman" panose="02000500000000000000" pitchFamily="2" charset="-78"/>
                        </a:rPr>
                        <m:t>4</m:t>
                      </m:r>
                      <m:r>
                        <a:rPr lang="en-US" sz="4000" i="1">
                          <a:latin typeface="Cambria Math" panose="02040503050406030204" pitchFamily="18" charset="0"/>
                          <a:cs typeface="Blabeloo  MagdySoliman" panose="02000500000000000000" pitchFamily="2" charset="-78"/>
                        </a:rPr>
                        <m:t>.</m:t>
                      </m:r>
                      <m:r>
                        <a:rPr lang="en-US" sz="4000" i="1">
                          <a:latin typeface="Cambria Math" panose="02040503050406030204" pitchFamily="18" charset="0"/>
                          <a:cs typeface="Blabeloo  MagdySoliman" panose="02000500000000000000" pitchFamily="2" charset="-78"/>
                        </a:rPr>
                        <m:t>4</m:t>
                      </m:r>
                      <m:r>
                        <a:rPr lang="en-US" sz="40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Blabeloo  MagdySoliman" panose="02000500000000000000" pitchFamily="2" charset="-78"/>
                        </a:rPr>
                        <m:t>×</m:t>
                      </m:r>
                      <m:sSup>
                        <m:sSupPr>
                          <m:ctrlPr>
                            <a:rPr lang="en-US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Blabeloo  MagdySoliman" panose="02000500000000000000" pitchFamily="2" charset="-78"/>
                            </a:rPr>
                          </m:ctrlPr>
                        </m:sSupPr>
                        <m:e>
                          <m:r>
                            <a:rPr lang="en-US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Blabeloo  MagdySoliman" panose="02000500000000000000" pitchFamily="2" charset="-78"/>
                            </a:rPr>
                            <m:t>10</m:t>
                          </m:r>
                        </m:e>
                        <m:sup>
                          <m:r>
                            <a:rPr lang="en-US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Blabeloo  MagdySoliman" panose="02000500000000000000" pitchFamily="2" charset="-78"/>
                            </a:rPr>
                            <m:t>14</m:t>
                          </m:r>
                        </m:sup>
                      </m:sSup>
                      <m:r>
                        <a:rPr lang="en-US" sz="40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Blabeloo  MagdySoliman" panose="02000500000000000000" pitchFamily="2" charset="-78"/>
                        </a:rPr>
                        <m:t>𝐻𝑍</m:t>
                      </m:r>
                      <m:r>
                        <m:rPr>
                          <m:nor/>
                        </m:rPr>
                        <a:rPr lang="ar-SA" sz="4000" dirty="0">
                          <a:latin typeface="Blabeloo  MagdySoliman" panose="02000500000000000000" pitchFamily="2" charset="-78"/>
                          <a:cs typeface="Blabeloo  MagdySoliman" panose="02000500000000000000" pitchFamily="2" charset="-78"/>
                        </a:rPr>
                        <m:t>اذا كان تردد العتبه للفل</m:t>
                      </m:r>
                      <m:r>
                        <m:rPr>
                          <m:nor/>
                        </m:rPr>
                        <a:rPr lang="ar-SA" sz="4000" b="0" i="0" dirty="0" smtClean="0">
                          <a:latin typeface="Blabeloo  MagdySoliman" panose="02000500000000000000" pitchFamily="2" charset="-78"/>
                          <a:cs typeface="Blabeloo  MagdySoliman" panose="02000500000000000000" pitchFamily="2" charset="-78"/>
                        </a:rPr>
                        <m:t>ز</m:t>
                      </m:r>
                    </m:oMath>
                  </m:oMathPara>
                </a14:m>
                <a:endParaRPr lang="ar-SA" sz="4000" dirty="0">
                  <a:latin typeface="Blabeloo  MagdySoliman" panose="02000500000000000000" pitchFamily="2" charset="-78"/>
                  <a:cs typeface="Blabeloo  MagdySoliman" panose="02000500000000000000" pitchFamily="2" charset="-78"/>
                </a:endParaRPr>
              </a:p>
              <a:p>
                <a:pPr algn="ctr"/>
                <a:r>
                  <a:rPr lang="ar-SA" sz="4000" dirty="0">
                    <a:latin typeface="Blabeloo  MagdySoliman" panose="02000500000000000000" pitchFamily="2" charset="-78"/>
                    <a:cs typeface="Blabeloo  MagdySoliman" panose="02000500000000000000" pitchFamily="2" charset="-78"/>
                  </a:rPr>
                  <a:t>فما مقدار الطاقة اللازمة لتحرير الإلكترون من سطح الفلز</a:t>
                </a:r>
                <a:endParaRPr lang="ar-AE" sz="4000" dirty="0">
                  <a:latin typeface="Blabeloo  MagdySoliman" panose="02000500000000000000" pitchFamily="2" charset="-78"/>
                  <a:cs typeface="Blabeloo  MagdySoliman" panose="02000500000000000000" pitchFamily="2" charset="-78"/>
                </a:endParaRP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="" xmlns:a16="http://schemas.microsoft.com/office/drawing/2014/main" id="{59EDB248-CC29-4151-BFED-A2B7E9F1FB7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8480" y="399356"/>
                <a:ext cx="10611624" cy="1572768"/>
              </a:xfrm>
              <a:prstGeom prst="rect">
                <a:avLst/>
              </a:prstGeom>
              <a:blipFill rotWithShape="0">
                <a:blip r:embed="rId6"/>
                <a:stretch>
                  <a:fillRect b="-1085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خطأ 2">
            <a:extLst>
              <a:ext uri="{FF2B5EF4-FFF2-40B4-BE49-F238E27FC236}">
                <a16:creationId xmlns:a16="http://schemas.microsoft.com/office/drawing/2014/main" id="{D24A612F-7E4B-478E-9DA7-2D35C8696ED5}"/>
              </a:ext>
            </a:extLst>
          </p:cNvPr>
          <p:cNvGrpSpPr/>
          <p:nvPr/>
        </p:nvGrpSpPr>
        <p:grpSpPr>
          <a:xfrm>
            <a:off x="8819830" y="2167931"/>
            <a:ext cx="2936280" cy="2790497"/>
            <a:chOff x="8603907" y="1767645"/>
            <a:chExt cx="2936280" cy="2790497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EC181052-708D-4B73-8DB0-85090EAEA4D7}"/>
                </a:ext>
              </a:extLst>
            </p:cNvPr>
            <p:cNvSpPr/>
            <p:nvPr/>
          </p:nvSpPr>
          <p:spPr>
            <a:xfrm>
              <a:off x="8940478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4F1351DB-41E1-4196-825A-D8302288795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8603907" y="1767645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167B0F07-0231-4CB0-B5AD-FEAA8D97AE45}"/>
                    </a:ext>
                  </a:extLst>
                </p:cNvPr>
                <p:cNvSpPr txBox="1"/>
                <p:nvPr/>
              </p:nvSpPr>
              <p:spPr>
                <a:xfrm>
                  <a:off x="8765865" y="2870505"/>
                  <a:ext cx="2760212" cy="584775"/>
                </a:xfrm>
                <a:prstGeom prst="rect">
                  <a:avLst/>
                </a:prstGeom>
                <a:solidFill>
                  <a:srgbClr val="CBCBCB"/>
                </a:solidFill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4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.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4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×</m:t>
                        </m:r>
                        <m:sSup>
                          <m:sSupPr>
                            <m:ctrlP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</m:ctrlPr>
                          </m:sSupPr>
                          <m:e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  <m:t>10</m:t>
                            </m:r>
                          </m:e>
                          <m:sup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  <m:t>14</m:t>
                            </m:r>
                          </m:sup>
                        </m:sSup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−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h</m:t>
                        </m:r>
                      </m:oMath>
                    </m:oMathPara>
                  </a14:m>
                  <a:endParaRPr lang="ar-AE" sz="3200" dirty="0">
                    <a:latin typeface="Blabeloo  MagdySoliman" panose="02000500000000000000" pitchFamily="2" charset="-78"/>
                    <a:cs typeface="Blabeloo  MagdySoliman" panose="02000500000000000000" pitchFamily="2" charset="-78"/>
                  </a:endParaRPr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="" xmlns:a16="http://schemas.microsoft.com/office/drawing/2014/main" id="{167B0F07-0231-4CB0-B5AD-FEAA8D97AE4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65865" y="2870505"/>
                  <a:ext cx="2760212" cy="584775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" name="صح">
            <a:extLst>
              <a:ext uri="{FF2B5EF4-FFF2-40B4-BE49-F238E27FC236}">
                <a16:creationId xmlns:a16="http://schemas.microsoft.com/office/drawing/2014/main" id="{F9C994C9-43DD-4496-9BEB-03BC59F35D02}"/>
              </a:ext>
            </a:extLst>
          </p:cNvPr>
          <p:cNvGrpSpPr/>
          <p:nvPr/>
        </p:nvGrpSpPr>
        <p:grpSpPr>
          <a:xfrm>
            <a:off x="6004198" y="2136402"/>
            <a:ext cx="2936280" cy="2790497"/>
            <a:chOff x="4489111" y="1767646"/>
            <a:chExt cx="2936280" cy="2790497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700BECC-9968-4A81-B59B-8FB9E7AA9B82}"/>
                </a:ext>
              </a:extLst>
            </p:cNvPr>
            <p:cNvSpPr/>
            <p:nvPr/>
          </p:nvSpPr>
          <p:spPr>
            <a:xfrm>
              <a:off x="4825682" y="2061457"/>
              <a:ext cx="2225563" cy="2172172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3CEDC2A6-CA27-4D5B-92F3-8C6EE7F22E6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4489111" y="1767646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DA23CEEB-F02B-4F71-AA13-90CBE2954D24}"/>
                    </a:ext>
                  </a:extLst>
                </p:cNvPr>
                <p:cNvSpPr txBox="1"/>
                <p:nvPr/>
              </p:nvSpPr>
              <p:spPr>
                <a:xfrm>
                  <a:off x="4784372" y="2797048"/>
                  <a:ext cx="2364396" cy="584775"/>
                </a:xfrm>
                <a:prstGeom prst="rect">
                  <a:avLst/>
                </a:prstGeom>
                <a:solidFill>
                  <a:srgbClr val="CBCBCB"/>
                </a:solidFill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4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.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4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×</m:t>
                        </m:r>
                        <m:sSup>
                          <m:sSupPr>
                            <m:ctrlP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</m:ctrlPr>
                          </m:sSupPr>
                          <m:e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  <m:t>10</m:t>
                            </m:r>
                          </m:e>
                          <m:sup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  <m:t>14</m:t>
                            </m:r>
                          </m:sup>
                        </m:sSup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h</m:t>
                        </m:r>
                      </m:oMath>
                    </m:oMathPara>
                  </a14:m>
                  <a:endParaRPr lang="ar-AE" sz="3200" dirty="0">
                    <a:latin typeface="Blabeloo  MagdySoliman" panose="02000500000000000000" pitchFamily="2" charset="-78"/>
                    <a:cs typeface="Blabeloo  MagdySoliman" panose="02000500000000000000" pitchFamily="2" charset="-78"/>
                  </a:endParaRPr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="" xmlns:a16="http://schemas.microsoft.com/office/drawing/2014/main" id="{DA23CEEB-F02B-4F71-AA13-90CBE2954D2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84372" y="2797048"/>
                  <a:ext cx="2364396" cy="584775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1" name="خطأ 1">
            <a:extLst>
              <a:ext uri="{FF2B5EF4-FFF2-40B4-BE49-F238E27FC236}">
                <a16:creationId xmlns:a16="http://schemas.microsoft.com/office/drawing/2014/main" id="{DD3BCBB9-749A-48B6-A0F4-B3FDF89A42D6}"/>
              </a:ext>
            </a:extLst>
          </p:cNvPr>
          <p:cNvGrpSpPr/>
          <p:nvPr/>
        </p:nvGrpSpPr>
        <p:grpSpPr>
          <a:xfrm>
            <a:off x="2722811" y="2062942"/>
            <a:ext cx="3520435" cy="2790497"/>
            <a:chOff x="377562" y="1767647"/>
            <a:chExt cx="3520435" cy="2790497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9940674-B7AF-480F-B159-DAF861DB6600}"/>
                </a:ext>
              </a:extLst>
            </p:cNvPr>
            <p:cNvSpPr/>
            <p:nvPr/>
          </p:nvSpPr>
          <p:spPr>
            <a:xfrm>
              <a:off x="983910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304E9410-CD95-459B-815F-18380759209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647339" y="1767647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4C8F611C-C8C1-4E4C-AF29-26D101A70A9B}"/>
                    </a:ext>
                  </a:extLst>
                </p:cNvPr>
                <p:cNvSpPr txBox="1"/>
                <p:nvPr/>
              </p:nvSpPr>
              <p:spPr>
                <a:xfrm>
                  <a:off x="377562" y="2931174"/>
                  <a:ext cx="3520435" cy="584775"/>
                </a:xfrm>
                <a:prstGeom prst="rect">
                  <a:avLst/>
                </a:prstGeom>
                <a:solidFill>
                  <a:srgbClr val="CBCBCB"/>
                </a:solidFill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h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+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4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.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4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 ×</m:t>
                        </m:r>
                        <m:sSup>
                          <m:sSupPr>
                            <m:ctrlP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</m:ctrlPr>
                          </m:sSupPr>
                          <m:e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  <m:t>10</m:t>
                            </m:r>
                          </m:e>
                          <m:sup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  <m:t>14</m:t>
                            </m:r>
                          </m:sup>
                        </m:sSup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h</m:t>
                        </m:r>
                      </m:oMath>
                    </m:oMathPara>
                  </a14:m>
                  <a:endParaRPr lang="ar-AE" sz="3200" dirty="0">
                    <a:latin typeface="Blabeloo  MagdySoliman" panose="02000500000000000000" pitchFamily="2" charset="-78"/>
                    <a:cs typeface="Blabeloo  MagdySoliman" panose="02000500000000000000" pitchFamily="2" charset="-78"/>
                  </a:endParaRPr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="" xmlns:a16="http://schemas.microsoft.com/office/drawing/2014/main" id="{4C8F611C-C8C1-4E4C-AF29-26D101A70A9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7562" y="2931174"/>
                  <a:ext cx="3520435" cy="584775"/>
                </a:xfrm>
                <a:prstGeom prst="rect">
                  <a:avLst/>
                </a:prstGeom>
                <a:blipFill rotWithShape="0"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5" name="Arrow: Pentagon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EE36E51-F02C-4E5D-9F06-0EC815E05AC6}"/>
              </a:ext>
            </a:extLst>
          </p:cNvPr>
          <p:cNvSpPr/>
          <p:nvPr/>
        </p:nvSpPr>
        <p:spPr>
          <a:xfrm>
            <a:off x="10317479" y="6081413"/>
            <a:ext cx="1222708" cy="632896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التالي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A0F1CA6-1C49-4676-B170-E36E197132FE}"/>
              </a:ext>
            </a:extLst>
          </p:cNvPr>
          <p:cNvSpPr/>
          <p:nvPr/>
        </p:nvSpPr>
        <p:spPr>
          <a:xfrm rot="5400000">
            <a:off x="-287598" y="599837"/>
            <a:ext cx="1616369" cy="542386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43A9F25-64F4-4A3E-9E6E-68B23851B14E}"/>
              </a:ext>
            </a:extLst>
          </p:cNvPr>
          <p:cNvSpPr/>
          <p:nvPr/>
        </p:nvSpPr>
        <p:spPr>
          <a:xfrm rot="5400000">
            <a:off x="-210844" y="664122"/>
            <a:ext cx="1462855" cy="40591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الوقت</a:t>
            </a:r>
          </a:p>
        </p:txBody>
      </p:sp>
      <p:grpSp>
        <p:nvGrpSpPr>
          <p:cNvPr id="14" name="خطأ 2">
            <a:extLst>
              <a:ext uri="{FF2B5EF4-FFF2-40B4-BE49-F238E27FC236}">
                <a16:creationId xmlns:a16="http://schemas.microsoft.com/office/drawing/2014/main" id="{D24A612F-7E4B-478E-9DA7-2D35C8696ED5}"/>
              </a:ext>
            </a:extLst>
          </p:cNvPr>
          <p:cNvGrpSpPr/>
          <p:nvPr/>
        </p:nvGrpSpPr>
        <p:grpSpPr>
          <a:xfrm>
            <a:off x="-79926" y="2121050"/>
            <a:ext cx="2977590" cy="2790497"/>
            <a:chOff x="8562597" y="1767645"/>
            <a:chExt cx="2977590" cy="2790497"/>
          </a:xfrm>
        </p:grpSpPr>
        <p:sp>
          <p:nvSpPr>
            <p:cNvPr id="22" name="Oval 9">
              <a:extLst>
                <a:ext uri="{FF2B5EF4-FFF2-40B4-BE49-F238E27FC236}">
                  <a16:creationId xmlns:a16="http://schemas.microsoft.com/office/drawing/2014/main" id="{EC181052-708D-4B73-8DB0-85090EAEA4D7}"/>
                </a:ext>
              </a:extLst>
            </p:cNvPr>
            <p:cNvSpPr/>
            <p:nvPr/>
          </p:nvSpPr>
          <p:spPr>
            <a:xfrm>
              <a:off x="8940478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23" name="Picture 2">
              <a:extLst>
                <a:ext uri="{FF2B5EF4-FFF2-40B4-BE49-F238E27FC236}">
                  <a16:creationId xmlns:a16="http://schemas.microsoft.com/office/drawing/2014/main" id="{4F1351DB-41E1-4196-825A-D8302288795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8603907" y="1767645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6">
                  <a:extLst>
                    <a:ext uri="{FF2B5EF4-FFF2-40B4-BE49-F238E27FC236}">
                      <a16:creationId xmlns:a16="http://schemas.microsoft.com/office/drawing/2014/main" id="{167B0F07-0231-4CB0-B5AD-FEAA8D97AE45}"/>
                    </a:ext>
                  </a:extLst>
                </p:cNvPr>
                <p:cNvSpPr txBox="1"/>
                <p:nvPr/>
              </p:nvSpPr>
              <p:spPr>
                <a:xfrm>
                  <a:off x="8562597" y="2855154"/>
                  <a:ext cx="2760212" cy="584775"/>
                </a:xfrm>
                <a:prstGeom prst="rect">
                  <a:avLst/>
                </a:prstGeom>
                <a:solidFill>
                  <a:srgbClr val="CBCBCB"/>
                </a:solidFill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i="1" dirty="0">
                            <a:latin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4</m:t>
                        </m:r>
                        <m:r>
                          <a:rPr lang="en-US" sz="3200" i="1" dirty="0">
                            <a:latin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.</m:t>
                        </m:r>
                        <m:r>
                          <a:rPr lang="en-US" sz="3200" i="1" dirty="0">
                            <a:latin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4</m:t>
                        </m:r>
                        <m:r>
                          <a:rPr lang="en-US" sz="32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×</m:t>
                        </m:r>
                        <m:sSup>
                          <m:sSupPr>
                            <m:ctrlPr>
                              <a:rPr lang="en-US" sz="32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</m:ctrlPr>
                          </m:sSupPr>
                          <m:e>
                            <m:r>
                              <a:rPr lang="en-US" sz="32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  <m:t>10</m:t>
                            </m:r>
                          </m:e>
                          <m:sup>
                            <m:r>
                              <a:rPr lang="en-US" sz="32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  <m:t>14</m:t>
                            </m:r>
                          </m:sup>
                        </m:sSup>
                        <m:r>
                          <a:rPr lang="en-US" sz="32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÷</m:t>
                        </m:r>
                        <m:r>
                          <a:rPr lang="en-US" sz="32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h</m:t>
                        </m:r>
                      </m:oMath>
                    </m:oMathPara>
                  </a14:m>
                  <a:endParaRPr lang="ar-AE" sz="3200" dirty="0">
                    <a:latin typeface="Blabeloo  MagdySoliman" panose="02000500000000000000" pitchFamily="2" charset="-78"/>
                    <a:cs typeface="Blabeloo  MagdySoliman" panose="02000500000000000000" pitchFamily="2" charset="-78"/>
                  </a:endParaRPr>
                </a:p>
              </p:txBody>
            </p:sp>
          </mc:Choice>
          <mc:Fallback xmlns="">
            <p:sp>
              <p:nvSpPr>
                <p:cNvPr id="24" name="TextBox 6">
                  <a:extLst>
                    <a:ext uri="{FF2B5EF4-FFF2-40B4-BE49-F238E27FC236}">
                      <a16:creationId xmlns="" xmlns:a16="http://schemas.microsoft.com/office/drawing/2014/main" id="{167B0F07-0231-4CB0-B5AD-FEAA8D97AE4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62597" y="2855154"/>
                  <a:ext cx="2760212" cy="584775"/>
                </a:xfrm>
                <a:prstGeom prst="rect">
                  <a:avLst/>
                </a:prstGeom>
                <a:blipFill rotWithShape="0"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185793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silk-Correct-Answer-Soundeffect (1)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85185E-6 L 0.13203 -0.00185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02" y="-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ike Bell.wav-21369-Free-Loops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نتيجة بحث الصور عن boy riding bike gif cartoon transparent background">
            <a:extLst>
              <a:ext uri="{FF2B5EF4-FFF2-40B4-BE49-F238E27FC236}">
                <a16:creationId xmlns:a16="http://schemas.microsoft.com/office/drawing/2014/main" id="{50D41680-726C-4026-B3BE-65C18860D85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7786" y="4233628"/>
            <a:ext cx="2703531" cy="270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59EDB248-CC29-4151-BFED-A2B7E9F1FB72}"/>
                  </a:ext>
                </a:extLst>
              </p:cNvPr>
              <p:cNvSpPr/>
              <p:nvPr/>
            </p:nvSpPr>
            <p:spPr>
              <a:xfrm>
                <a:off x="1874521" y="399699"/>
                <a:ext cx="8442958" cy="1487263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Blabeloo  MagdySoliman" panose="02000500000000000000" pitchFamily="2" charset="-78"/>
                      </a:rPr>
                      <m:t>1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Blabeloo  MagdySoliman" panose="02000500000000000000" pitchFamily="2" charset="-78"/>
                      </a:rPr>
                      <m:t>×</m:t>
                    </m:r>
                    <m:sSup>
                      <m:sSup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Blabeloo  MagdySoliman" panose="02000500000000000000" pitchFamily="2" charset="-78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10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15</m:t>
                        </m:r>
                      </m:sup>
                    </m:sSup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Blabeloo  MagdySoliman" panose="02000500000000000000" pitchFamily="2" charset="-78"/>
                      </a:rPr>
                      <m:t>𝐻𝑍</m:t>
                    </m:r>
                  </m:oMath>
                </a14:m>
                <a:r>
                  <a:rPr lang="ar-SA" sz="4000" dirty="0">
                    <a:latin typeface="Blabeloo  MagdySoliman" panose="02000500000000000000" pitchFamily="2" charset="-78"/>
                    <a:cs typeface="Blabeloo  MagdySoliman" panose="02000500000000000000" pitchFamily="2" charset="-78"/>
                  </a:rPr>
                  <a:t>ما طاقة الفوتون اذا كان تردده</a:t>
                </a:r>
                <a:endParaRPr lang="ar-AE" sz="4000" dirty="0">
                  <a:latin typeface="Blabeloo  MagdySoliman" panose="02000500000000000000" pitchFamily="2" charset="-78"/>
                  <a:cs typeface="Blabeloo  MagdySoliman" panose="02000500000000000000" pitchFamily="2" charset="-78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ar-SA" sz="4000" b="0" i="1" smtClean="0">
                        <a:latin typeface="Cambria Math" panose="02040503050406030204" pitchFamily="18" charset="0"/>
                        <a:cs typeface="Blabeloo  MagdySoliman" panose="02000500000000000000" pitchFamily="2" charset="-78"/>
                      </a:rPr>
                      <m:t>(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Blabeloo  MagdySoliman" panose="02000500000000000000" pitchFamily="2" charset="-78"/>
                      </a:rPr>
                      <m:t>h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Blabeloo  MagdySoliman" panose="02000500000000000000" pitchFamily="2" charset="-78"/>
                      </a:rPr>
                      <m:t>=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Blabeloo  MagdySoliman" panose="02000500000000000000" pitchFamily="2" charset="-78"/>
                      </a:rPr>
                      <m:t>6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Blabeloo  MagdySoliman" panose="02000500000000000000" pitchFamily="2" charset="-78"/>
                      </a:rPr>
                      <m:t>.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Blabeloo  MagdySoliman" panose="02000500000000000000" pitchFamily="2" charset="-78"/>
                      </a:rPr>
                      <m:t>62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Blabeloo  MagdySoliman" panose="02000500000000000000" pitchFamily="2" charset="-78"/>
                      </a:rPr>
                      <m:t>×</m:t>
                    </m:r>
                    <m:sSup>
                      <m:sSup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Blabeloo  MagdySoliman" panose="02000500000000000000" pitchFamily="2" charset="-78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10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−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34</m:t>
                        </m:r>
                      </m:sup>
                    </m:sSup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Blabeloo  MagdySoliman" panose="02000500000000000000" pitchFamily="2" charset="-78"/>
                      </a:rPr>
                      <m:t>𝐽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Blabeloo  MagdySoliman" panose="02000500000000000000" pitchFamily="2" charset="-78"/>
                      </a:rPr>
                      <m:t>/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Blabeloo  MagdySoliman" panose="02000500000000000000" pitchFamily="2" charset="-78"/>
                      </a:rPr>
                      <m:t>𝐻𝑍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Blabeloo  MagdySoliman" panose="02000500000000000000" pitchFamily="2" charset="-78"/>
                      </a:rPr>
                      <m:t>)</m:t>
                    </m:r>
                  </m:oMath>
                </a14:m>
                <a:r>
                  <a:rPr lang="ar-SA" sz="4000" dirty="0">
                    <a:latin typeface="Blabeloo  MagdySoliman" panose="02000500000000000000" pitchFamily="2" charset="-78"/>
                    <a:cs typeface="Blabeloo  MagdySoliman" panose="02000500000000000000" pitchFamily="2" charset="-78"/>
                  </a:rPr>
                  <a:t> علما بأن </a:t>
                </a: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="" xmlns:a16="http://schemas.microsoft.com/office/drawing/2014/main" id="{59EDB248-CC29-4151-BFED-A2B7E9F1FB7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4521" y="399699"/>
                <a:ext cx="8442958" cy="1487263"/>
              </a:xfrm>
              <a:prstGeom prst="rect">
                <a:avLst/>
              </a:prstGeom>
              <a:blipFill rotWithShape="0">
                <a:blip r:embed="rId6"/>
                <a:stretch>
                  <a:fillRect t="-1639" b="-1147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خطأ 2">
            <a:extLst>
              <a:ext uri="{FF2B5EF4-FFF2-40B4-BE49-F238E27FC236}">
                <a16:creationId xmlns:a16="http://schemas.microsoft.com/office/drawing/2014/main" id="{D24A612F-7E4B-478E-9DA7-2D35C8696ED5}"/>
              </a:ext>
            </a:extLst>
          </p:cNvPr>
          <p:cNvGrpSpPr/>
          <p:nvPr/>
        </p:nvGrpSpPr>
        <p:grpSpPr>
          <a:xfrm>
            <a:off x="8725996" y="2003172"/>
            <a:ext cx="2936280" cy="2790497"/>
            <a:chOff x="8603907" y="1767645"/>
            <a:chExt cx="2936280" cy="2790497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EC181052-708D-4B73-8DB0-85090EAEA4D7}"/>
                </a:ext>
              </a:extLst>
            </p:cNvPr>
            <p:cNvSpPr/>
            <p:nvPr/>
          </p:nvSpPr>
          <p:spPr>
            <a:xfrm>
              <a:off x="8940478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4F1351DB-41E1-4196-825A-D8302288795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8603907" y="1767645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167B0F07-0231-4CB0-B5AD-FEAA8D97AE45}"/>
                    </a:ext>
                  </a:extLst>
                </p:cNvPr>
                <p:cNvSpPr txBox="1"/>
                <p:nvPr/>
              </p:nvSpPr>
              <p:spPr>
                <a:xfrm>
                  <a:off x="8940478" y="2839801"/>
                  <a:ext cx="2170143" cy="584775"/>
                </a:xfrm>
                <a:prstGeom prst="rect">
                  <a:avLst/>
                </a:prstGeom>
                <a:solidFill>
                  <a:srgbClr val="CBCBCB"/>
                </a:solidFill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1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.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5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×</m:t>
                        </m:r>
                        <m:sSup>
                          <m:sSupPr>
                            <m:ctrlP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</m:ctrlPr>
                          </m:sSupPr>
                          <m:e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  <m:t>10</m:t>
                            </m:r>
                          </m:e>
                          <m:sup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  <m:t>49</m:t>
                            </m:r>
                          </m:sup>
                        </m:sSup>
                      </m:oMath>
                    </m:oMathPara>
                  </a14:m>
                  <a:endParaRPr lang="ar-AE" sz="3200" dirty="0">
                    <a:latin typeface="Blabeloo  MagdySoliman" panose="02000500000000000000" pitchFamily="2" charset="-78"/>
                    <a:cs typeface="Blabeloo  MagdySoliman" panose="02000500000000000000" pitchFamily="2" charset="-78"/>
                  </a:endParaRPr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="" xmlns:a16="http://schemas.microsoft.com/office/drawing/2014/main" id="{167B0F07-0231-4CB0-B5AD-FEAA8D97AE4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40478" y="2839801"/>
                  <a:ext cx="2170143" cy="584775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" name="صح">
            <a:extLst>
              <a:ext uri="{FF2B5EF4-FFF2-40B4-BE49-F238E27FC236}">
                <a16:creationId xmlns:a16="http://schemas.microsoft.com/office/drawing/2014/main" id="{F9C994C9-43DD-4496-9BEB-03BC59F35D02}"/>
              </a:ext>
            </a:extLst>
          </p:cNvPr>
          <p:cNvGrpSpPr/>
          <p:nvPr/>
        </p:nvGrpSpPr>
        <p:grpSpPr>
          <a:xfrm>
            <a:off x="3210999" y="2003172"/>
            <a:ext cx="2936280" cy="2790497"/>
            <a:chOff x="4489111" y="1767646"/>
            <a:chExt cx="2936280" cy="2790497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700BECC-9968-4A81-B59B-8FB9E7AA9B82}"/>
                </a:ext>
              </a:extLst>
            </p:cNvPr>
            <p:cNvSpPr/>
            <p:nvPr/>
          </p:nvSpPr>
          <p:spPr>
            <a:xfrm>
              <a:off x="4825682" y="2061457"/>
              <a:ext cx="2225563" cy="2172172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3CEDC2A6-CA27-4D5B-92F3-8C6EE7F22E6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4489111" y="1767646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DA23CEEB-F02B-4F71-AA13-90CBE2954D24}"/>
                    </a:ext>
                  </a:extLst>
                </p:cNvPr>
                <p:cNvSpPr txBox="1"/>
                <p:nvPr/>
              </p:nvSpPr>
              <p:spPr>
                <a:xfrm>
                  <a:off x="4720088" y="2870505"/>
                  <a:ext cx="2655134" cy="584775"/>
                </a:xfrm>
                <a:prstGeom prst="rect">
                  <a:avLst/>
                </a:prstGeom>
                <a:solidFill>
                  <a:srgbClr val="CBCBCB"/>
                </a:solidFill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i="1" dirty="0">
                            <a:latin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6</m:t>
                        </m:r>
                        <m:r>
                          <a:rPr lang="en-US" sz="3200" i="1" dirty="0" smtClean="0">
                            <a:latin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.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62</m:t>
                        </m:r>
                        <m:r>
                          <a:rPr lang="en-US" sz="32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×</m:t>
                        </m:r>
                        <m:sSup>
                          <m:sSupPr>
                            <m:ctrlPr>
                              <a:rPr lang="en-US" sz="32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</m:ctrlPr>
                          </m:sSupPr>
                          <m:e>
                            <m:r>
                              <a:rPr lang="en-US" sz="32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  <m:t>10</m:t>
                            </m:r>
                          </m:e>
                          <m:sup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  <m:t>−</m:t>
                            </m:r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  <m:t>19</m:t>
                            </m:r>
                          </m:sup>
                        </m:sSup>
                      </m:oMath>
                    </m:oMathPara>
                  </a14:m>
                  <a:endParaRPr lang="ar-AE" sz="3200" dirty="0">
                    <a:latin typeface="Blabeloo  MagdySoliman" panose="02000500000000000000" pitchFamily="2" charset="-78"/>
                    <a:cs typeface="Blabeloo  MagdySoliman" panose="02000500000000000000" pitchFamily="2" charset="-78"/>
                  </a:endParaRPr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="" xmlns:a16="http://schemas.microsoft.com/office/drawing/2014/main" id="{DA23CEEB-F02B-4F71-AA13-90CBE2954D2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20088" y="2870505"/>
                  <a:ext cx="2655134" cy="584775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1" name="خطأ 1">
            <a:extLst>
              <a:ext uri="{FF2B5EF4-FFF2-40B4-BE49-F238E27FC236}">
                <a16:creationId xmlns:a16="http://schemas.microsoft.com/office/drawing/2014/main" id="{DD3BCBB9-749A-48B6-A0F4-B3FDF89A42D6}"/>
              </a:ext>
            </a:extLst>
          </p:cNvPr>
          <p:cNvGrpSpPr/>
          <p:nvPr/>
        </p:nvGrpSpPr>
        <p:grpSpPr>
          <a:xfrm>
            <a:off x="6004614" y="2003172"/>
            <a:ext cx="2936280" cy="2790497"/>
            <a:chOff x="647339" y="1767647"/>
            <a:chExt cx="2936280" cy="2790497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9940674-B7AF-480F-B159-DAF861DB6600}"/>
                </a:ext>
              </a:extLst>
            </p:cNvPr>
            <p:cNvSpPr/>
            <p:nvPr/>
          </p:nvSpPr>
          <p:spPr>
            <a:xfrm>
              <a:off x="983910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304E9410-CD95-459B-815F-18380759209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647339" y="1767647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4C8F611C-C8C1-4E4C-AF29-26D101A70A9B}"/>
                    </a:ext>
                  </a:extLst>
                </p:cNvPr>
                <p:cNvSpPr txBox="1"/>
                <p:nvPr/>
              </p:nvSpPr>
              <p:spPr>
                <a:xfrm>
                  <a:off x="944913" y="2870505"/>
                  <a:ext cx="2234477" cy="584775"/>
                </a:xfrm>
                <a:prstGeom prst="rect">
                  <a:avLst/>
                </a:prstGeom>
                <a:solidFill>
                  <a:srgbClr val="CBCBCB"/>
                </a:solidFill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i="1" dirty="0" smtClean="0">
                            <a:latin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1</m:t>
                        </m:r>
                        <m:r>
                          <a:rPr lang="en-US" sz="3200" i="1" dirty="0" smtClean="0">
                            <a:latin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.</m:t>
                        </m:r>
                        <m:r>
                          <a:rPr lang="en-US" sz="3200" i="1" dirty="0" smtClean="0">
                            <a:latin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5</m:t>
                        </m:r>
                        <m:r>
                          <a:rPr lang="en-US" sz="32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×</m:t>
                        </m:r>
                        <m:sSup>
                          <m:sSupPr>
                            <m:ctrlPr>
                              <a:rPr lang="en-US" sz="32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</m:ctrlPr>
                          </m:sSupPr>
                          <m:e>
                            <m:r>
                              <a:rPr lang="en-US" sz="32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  <m:t>10</m:t>
                            </m:r>
                          </m:e>
                          <m:sup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  <m:t>−</m:t>
                            </m:r>
                            <m:r>
                              <a:rPr lang="en-US" sz="32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  <m:t>49</m:t>
                            </m:r>
                          </m:sup>
                        </m:sSup>
                      </m:oMath>
                    </m:oMathPara>
                  </a14:m>
                  <a:endParaRPr lang="ar-AE" sz="3200" dirty="0">
                    <a:latin typeface="Blabeloo  MagdySoliman" panose="02000500000000000000" pitchFamily="2" charset="-78"/>
                    <a:cs typeface="Blabeloo  MagdySoliman" panose="02000500000000000000" pitchFamily="2" charset="-78"/>
                  </a:endParaRPr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="" xmlns:a16="http://schemas.microsoft.com/office/drawing/2014/main" id="{4C8F611C-C8C1-4E4C-AF29-26D101A70A9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4913" y="2870505"/>
                  <a:ext cx="2234477" cy="584775"/>
                </a:xfrm>
                <a:prstGeom prst="rect">
                  <a:avLst/>
                </a:prstGeom>
                <a:blipFill rotWithShape="0"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5" name="Arrow: Pentagon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EE36E51-F02C-4E5D-9F06-0EC815E05AC6}"/>
              </a:ext>
            </a:extLst>
          </p:cNvPr>
          <p:cNvSpPr/>
          <p:nvPr/>
        </p:nvSpPr>
        <p:spPr>
          <a:xfrm>
            <a:off x="10317479" y="6081413"/>
            <a:ext cx="1222708" cy="632896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التالي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A0F1CA6-1C49-4676-B170-E36E197132FE}"/>
              </a:ext>
            </a:extLst>
          </p:cNvPr>
          <p:cNvSpPr/>
          <p:nvPr/>
        </p:nvSpPr>
        <p:spPr>
          <a:xfrm rot="5400000">
            <a:off x="-287598" y="599837"/>
            <a:ext cx="1616369" cy="542386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43A9F25-64F4-4A3E-9E6E-68B23851B14E}"/>
              </a:ext>
            </a:extLst>
          </p:cNvPr>
          <p:cNvSpPr/>
          <p:nvPr/>
        </p:nvSpPr>
        <p:spPr>
          <a:xfrm rot="5400000">
            <a:off x="-210844" y="664122"/>
            <a:ext cx="1462855" cy="40591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الوقت</a:t>
            </a:r>
          </a:p>
        </p:txBody>
      </p:sp>
      <p:grpSp>
        <p:nvGrpSpPr>
          <p:cNvPr id="14" name="خطأ 2">
            <a:extLst>
              <a:ext uri="{FF2B5EF4-FFF2-40B4-BE49-F238E27FC236}">
                <a16:creationId xmlns:a16="http://schemas.microsoft.com/office/drawing/2014/main" id="{D24A612F-7E4B-478E-9DA7-2D35C8696ED5}"/>
              </a:ext>
            </a:extLst>
          </p:cNvPr>
          <p:cNvGrpSpPr/>
          <p:nvPr/>
        </p:nvGrpSpPr>
        <p:grpSpPr>
          <a:xfrm>
            <a:off x="479867" y="1987819"/>
            <a:ext cx="2936280" cy="2790497"/>
            <a:chOff x="8603907" y="1767645"/>
            <a:chExt cx="2936280" cy="2790497"/>
          </a:xfrm>
        </p:grpSpPr>
        <p:sp>
          <p:nvSpPr>
            <p:cNvPr id="22" name="Oval 9">
              <a:extLst>
                <a:ext uri="{FF2B5EF4-FFF2-40B4-BE49-F238E27FC236}">
                  <a16:creationId xmlns:a16="http://schemas.microsoft.com/office/drawing/2014/main" id="{EC181052-708D-4B73-8DB0-85090EAEA4D7}"/>
                </a:ext>
              </a:extLst>
            </p:cNvPr>
            <p:cNvSpPr/>
            <p:nvPr/>
          </p:nvSpPr>
          <p:spPr>
            <a:xfrm>
              <a:off x="8940478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23" name="Picture 2">
              <a:extLst>
                <a:ext uri="{FF2B5EF4-FFF2-40B4-BE49-F238E27FC236}">
                  <a16:creationId xmlns:a16="http://schemas.microsoft.com/office/drawing/2014/main" id="{4F1351DB-41E1-4196-825A-D8302288795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8603907" y="1767645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6">
                  <a:extLst>
                    <a:ext uri="{FF2B5EF4-FFF2-40B4-BE49-F238E27FC236}">
                      <a16:creationId xmlns:a16="http://schemas.microsoft.com/office/drawing/2014/main" id="{167B0F07-0231-4CB0-B5AD-FEAA8D97AE45}"/>
                    </a:ext>
                  </a:extLst>
                </p:cNvPr>
                <p:cNvSpPr txBox="1"/>
                <p:nvPr/>
              </p:nvSpPr>
              <p:spPr>
                <a:xfrm>
                  <a:off x="8943862" y="2855153"/>
                  <a:ext cx="2352180" cy="584775"/>
                </a:xfrm>
                <a:prstGeom prst="rect">
                  <a:avLst/>
                </a:prstGeom>
                <a:solidFill>
                  <a:srgbClr val="CBCBCB"/>
                </a:solidFill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6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.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62</m:t>
                        </m:r>
                        <m:r>
                          <a:rPr lang="en-US" sz="32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×</m:t>
                        </m:r>
                        <m:sSup>
                          <m:sSupPr>
                            <m:ctrlPr>
                              <a:rPr lang="en-US" sz="32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</m:ctrlPr>
                          </m:sSupPr>
                          <m:e>
                            <m:r>
                              <a:rPr lang="en-US" sz="32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  <m:t>10</m:t>
                            </m:r>
                          </m:e>
                          <m:sup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  <m:t>1</m:t>
                            </m:r>
                            <m:r>
                              <a:rPr lang="en-US" sz="32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  <m:t>9</m:t>
                            </m:r>
                          </m:sup>
                        </m:sSup>
                      </m:oMath>
                    </m:oMathPara>
                  </a14:m>
                  <a:endParaRPr lang="ar-AE" sz="3200" dirty="0">
                    <a:latin typeface="Blabeloo  MagdySoliman" panose="02000500000000000000" pitchFamily="2" charset="-78"/>
                    <a:cs typeface="Blabeloo  MagdySoliman" panose="02000500000000000000" pitchFamily="2" charset="-78"/>
                  </a:endParaRPr>
                </a:p>
              </p:txBody>
            </p:sp>
          </mc:Choice>
          <mc:Fallback xmlns="">
            <p:sp>
              <p:nvSpPr>
                <p:cNvPr id="24" name="TextBox 6">
                  <a:extLst>
                    <a:ext uri="{FF2B5EF4-FFF2-40B4-BE49-F238E27FC236}">
                      <a16:creationId xmlns="" xmlns:a16="http://schemas.microsoft.com/office/drawing/2014/main" id="{167B0F07-0231-4CB0-B5AD-FEAA8D97AE4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43862" y="2855153"/>
                  <a:ext cx="2352180" cy="584775"/>
                </a:xfrm>
                <a:prstGeom prst="rect">
                  <a:avLst/>
                </a:prstGeom>
                <a:blipFill rotWithShape="0"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185793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silk-Correct-Answer-Soundeffect (1)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85185E-6 L 0.13203 -0.00185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02" y="-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ike Bell.wav-21369-Free-Loops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نتيجة بحث الصور عن boy riding bike gif cartoon transparent background">
            <a:extLst>
              <a:ext uri="{FF2B5EF4-FFF2-40B4-BE49-F238E27FC236}">
                <a16:creationId xmlns:a16="http://schemas.microsoft.com/office/drawing/2014/main" id="{50D41680-726C-4026-B3BE-65C18860D85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0513" y="3429000"/>
            <a:ext cx="3222348" cy="3222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4FCF629-92B9-40F3-8D88-A9DFEB134AF0}"/>
              </a:ext>
            </a:extLst>
          </p:cNvPr>
          <p:cNvSpPr txBox="1"/>
          <p:nvPr/>
        </p:nvSpPr>
        <p:spPr>
          <a:xfrm>
            <a:off x="1955577" y="401298"/>
            <a:ext cx="863454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AE" sz="11500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لعبة </a:t>
            </a:r>
            <a:r>
              <a:rPr lang="ar-AE" sz="11500" dirty="0" err="1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الدراحة</a:t>
            </a:r>
            <a:endParaRPr lang="ar-AE" sz="11500" dirty="0">
              <a:latin typeface="Blabeloo  MagdySoliman" panose="02000500000000000000" pitchFamily="2" charset="-78"/>
              <a:cs typeface="Blabeloo  MagdySoliman" panose="02000500000000000000" pitchFamily="2" charset="-78"/>
            </a:endParaRPr>
          </a:p>
        </p:txBody>
      </p:sp>
      <p:pic>
        <p:nvPicPr>
          <p:cNvPr id="1030" name="Picture 6" descr="نتيجة بحث الصور عن wheel gif">
            <a:extLst>
              <a:ext uri="{FF2B5EF4-FFF2-40B4-BE49-F238E27FC236}">
                <a16:creationId xmlns:a16="http://schemas.microsoft.com/office/drawing/2014/main" id="{02FE800D-E7B8-4883-A62E-1DCE19168C0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0442" y="1726575"/>
            <a:ext cx="285132" cy="285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55035ABD-050B-470B-B8D1-9263EE9C6E76}"/>
              </a:ext>
            </a:extLst>
          </p:cNvPr>
          <p:cNvGrpSpPr/>
          <p:nvPr/>
        </p:nvGrpSpPr>
        <p:grpSpPr>
          <a:xfrm>
            <a:off x="5249395" y="4349499"/>
            <a:ext cx="1693209" cy="1693209"/>
            <a:chOff x="5474073" y="4389840"/>
            <a:chExt cx="1693209" cy="1693209"/>
          </a:xfrm>
        </p:grpSpPr>
        <p:pic>
          <p:nvPicPr>
            <p:cNvPr id="12" name="Picture 6" descr="نتيجة بحث الصور عن wheel gif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B028B14F-4D08-492E-AF91-A90FA6BE7F77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74073" y="4389840"/>
              <a:ext cx="1693209" cy="16932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1334AAC7-328D-4DDD-8661-9B674F0DC57A}"/>
                </a:ext>
              </a:extLst>
            </p:cNvPr>
            <p:cNvSpPr txBox="1"/>
            <p:nvPr/>
          </p:nvSpPr>
          <p:spPr>
            <a:xfrm>
              <a:off x="5880848" y="4903231"/>
              <a:ext cx="114300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AE" sz="4400" dirty="0">
                  <a:solidFill>
                    <a:schemeClr val="bg1"/>
                  </a:solidFill>
                  <a:latin typeface="Blabeloo  MagdySoliman" panose="02000500000000000000" pitchFamily="2" charset="-78"/>
                  <a:cs typeface="Blabeloo  MagdySoliman" panose="02000500000000000000" pitchFamily="2" charset="-78"/>
                </a:rPr>
                <a:t>ابدأ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46713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3.7037E-6 L 1.01901 -0.00162 " pathEditMode="relative" rAng="0" ptsTypes="AA">
                                      <p:cBhvr>
                                        <p:cTn id="6" dur="8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951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نتيجة بحث الصور عن boy riding bike gif cartoon transparent background">
            <a:extLst>
              <a:ext uri="{FF2B5EF4-FFF2-40B4-BE49-F238E27FC236}">
                <a16:creationId xmlns:a16="http://schemas.microsoft.com/office/drawing/2014/main" id="{50D41680-726C-4026-B3BE-65C18860D85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1908" y="4233628"/>
            <a:ext cx="2703531" cy="270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59EDB248-CC29-4151-BFED-A2B7E9F1FB72}"/>
                  </a:ext>
                </a:extLst>
              </p:cNvPr>
              <p:cNvSpPr/>
              <p:nvPr/>
            </p:nvSpPr>
            <p:spPr>
              <a:xfrm>
                <a:off x="1036156" y="353627"/>
                <a:ext cx="9999851" cy="1373548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ar-SA" sz="4000" i="1">
                            <a:latin typeface="Cambria Math" panose="02040503050406030204" pitchFamily="18" charset="0"/>
                            <a:cs typeface="Blabeloo  MagdySoliman" panose="02000500000000000000" pitchFamily="2" charset="-78"/>
                          </a:rPr>
                        </m:ctrlPr>
                      </m:sSupPr>
                      <m:e>
                        <m:r>
                          <a:rPr lang="ar-SA" sz="4000" i="1">
                            <a:latin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10</m:t>
                        </m:r>
                      </m:e>
                      <m:sup>
                        <m:r>
                          <a:rPr lang="ar-SA" sz="4000" i="1">
                            <a:latin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−</m:t>
                        </m:r>
                        <m:r>
                          <a:rPr lang="ar-SA" sz="4000" i="1">
                            <a:latin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12</m:t>
                        </m:r>
                      </m:sup>
                    </m:sSup>
                    <m:r>
                      <a:rPr lang="en-US" sz="4000" i="1">
                        <a:latin typeface="Cambria Math" panose="02040503050406030204" pitchFamily="18" charset="0"/>
                        <a:cs typeface="Blabeloo  MagdySoliman" panose="02000500000000000000" pitchFamily="2" charset="-78"/>
                      </a:rPr>
                      <m:t>𝑚</m:t>
                    </m:r>
                    <m:r>
                      <m:rPr>
                        <m:nor/>
                      </m:rPr>
                      <a:rPr lang="ar-SA" sz="4000" dirty="0">
                        <a:cs typeface="Blabeloo  MagdySoliman" panose="02000500000000000000" pitchFamily="2" charset="-78"/>
                      </a:rPr>
                      <m:t>طولها الموجي</m:t>
                    </m:r>
                  </m:oMath>
                </a14:m>
                <a:r>
                  <a:rPr lang="en-US" sz="4000" dirty="0">
                    <a:cs typeface="Blabeloo  MagdySoliman" panose="02000500000000000000" pitchFamily="2" charset="-78"/>
                  </a:rPr>
                  <a:t>B</a:t>
                </a:r>
                <a:r>
                  <a:rPr lang="ar-SA" sz="4000" dirty="0">
                    <a:cs typeface="Blabeloo  MagdySoliman" panose="02000500000000000000" pitchFamily="2" charset="-78"/>
                  </a:rPr>
                  <a:t>الموجه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ar-SA" sz="4000" i="1">
                            <a:latin typeface="Cambria Math" panose="02040503050406030204" pitchFamily="18" charset="0"/>
                            <a:cs typeface="Blabeloo  MagdySoliman" panose="02000500000000000000" pitchFamily="2" charset="-78"/>
                          </a:rPr>
                        </m:ctrlPr>
                      </m:sSupPr>
                      <m:e>
                        <m:r>
                          <a:rPr lang="ar-SA" sz="4000" i="1">
                            <a:latin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 </m:t>
                        </m:r>
                        <m:r>
                          <a:rPr lang="ar-SA" sz="4000" i="1">
                            <a:latin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10</m:t>
                        </m:r>
                      </m:e>
                      <m:sup>
                        <m:r>
                          <a:rPr lang="ar-SA" sz="4000" i="1">
                            <a:latin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23</m:t>
                        </m:r>
                      </m:sup>
                    </m:sSup>
                    <m:r>
                      <a:rPr lang="en-US" sz="4000" i="1">
                        <a:latin typeface="Cambria Math" panose="02040503050406030204" pitchFamily="18" charset="0"/>
                        <a:cs typeface="Blabeloo  MagdySoliman" panose="02000500000000000000" pitchFamily="2" charset="-78"/>
                      </a:rPr>
                      <m:t>𝐻𝑍</m:t>
                    </m:r>
                  </m:oMath>
                </a14:m>
                <a:r>
                  <a:rPr lang="ar-SA" sz="4000" dirty="0">
                    <a:latin typeface="Blabeloo  MagdySoliman" panose="02000500000000000000" pitchFamily="2" charset="-78"/>
                    <a:cs typeface="Blabeloo  MagdySoliman" panose="02000500000000000000" pitchFamily="2" charset="-78"/>
                  </a:rPr>
                  <a:t>ترددها </a:t>
                </a:r>
                <a:r>
                  <a:rPr lang="en-US" sz="4000" dirty="0">
                    <a:latin typeface="Blabeloo  MagdySoliman" panose="02000500000000000000" pitchFamily="2" charset="-78"/>
                    <a:cs typeface="Blabeloo  MagdySoliman" panose="02000500000000000000" pitchFamily="2" charset="-78"/>
                  </a:rPr>
                  <a:t>A</a:t>
                </a:r>
                <a:r>
                  <a:rPr lang="ar-SA" sz="4000" dirty="0">
                    <a:latin typeface="Blabeloo  MagdySoliman" panose="02000500000000000000" pitchFamily="2" charset="-78"/>
                    <a:cs typeface="Blabeloo  MagdySoliman" panose="02000500000000000000" pitchFamily="2" charset="-78"/>
                  </a:rPr>
                  <a:t>الموجه</a:t>
                </a:r>
                <a:endParaRPr lang="ar-AE" sz="4000" dirty="0">
                  <a:latin typeface="Blabeloo  MagdySoliman" panose="02000500000000000000" pitchFamily="2" charset="-78"/>
                  <a:cs typeface="Blabeloo  MagdySoliman" panose="02000500000000000000" pitchFamily="2" charset="-78"/>
                </a:endParaRPr>
              </a:p>
              <a:p>
                <a:pPr algn="ctr"/>
                <a:r>
                  <a:rPr lang="ar-SA" sz="4000" i="1" dirty="0">
                    <a:latin typeface="Cambria Math" panose="02040503050406030204" pitchFamily="18" charset="0"/>
                    <a:cs typeface="Blabeloo  MagdySoliman" panose="02000500000000000000" pitchFamily="2" charset="-78"/>
                  </a:rPr>
                  <a:t>ان </a:t>
                </a:r>
                <a:r>
                  <a:rPr lang="ar-SA" sz="4000" i="1" dirty="0" err="1">
                    <a:latin typeface="Cambria Math" panose="02040503050406030204" pitchFamily="18" charset="0"/>
                    <a:cs typeface="Blabeloo  MagdySoliman" panose="02000500000000000000" pitchFamily="2" charset="-78"/>
                  </a:rPr>
                  <a:t>المقارنهالصحيحه</a:t>
                </a:r>
                <a:r>
                  <a:rPr lang="ar-SA" sz="4000" i="1" dirty="0">
                    <a:latin typeface="Cambria Math" panose="02040503050406030204" pitchFamily="18" charset="0"/>
                    <a:cs typeface="Blabeloo  MagdySoliman" panose="02000500000000000000" pitchFamily="2" charset="-78"/>
                  </a:rPr>
                  <a:t> بين طاقتيهما:</a:t>
                </a: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="" xmlns:a16="http://schemas.microsoft.com/office/drawing/2014/main" id="{59EDB248-CC29-4151-BFED-A2B7E9F1FB7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6156" y="353627"/>
                <a:ext cx="9999851" cy="1373548"/>
              </a:xfrm>
              <a:prstGeom prst="rect">
                <a:avLst/>
              </a:prstGeom>
              <a:blipFill rotWithShape="0">
                <a:blip r:embed="rId6"/>
                <a:stretch>
                  <a:fillRect t="-4000" r="-1341" b="-20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خطأ 2">
            <a:extLst>
              <a:ext uri="{FF2B5EF4-FFF2-40B4-BE49-F238E27FC236}">
                <a16:creationId xmlns:a16="http://schemas.microsoft.com/office/drawing/2014/main" id="{D24A612F-7E4B-478E-9DA7-2D35C8696ED5}"/>
              </a:ext>
            </a:extLst>
          </p:cNvPr>
          <p:cNvGrpSpPr/>
          <p:nvPr/>
        </p:nvGrpSpPr>
        <p:grpSpPr>
          <a:xfrm>
            <a:off x="6068575" y="1946955"/>
            <a:ext cx="2936280" cy="2790497"/>
            <a:chOff x="8603907" y="1767645"/>
            <a:chExt cx="2936280" cy="2790497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EC181052-708D-4B73-8DB0-85090EAEA4D7}"/>
                </a:ext>
              </a:extLst>
            </p:cNvPr>
            <p:cNvSpPr/>
            <p:nvPr/>
          </p:nvSpPr>
          <p:spPr>
            <a:xfrm>
              <a:off x="8940478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4F1351DB-41E1-4196-825A-D8302288795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8603907" y="1767645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167B0F07-0231-4CB0-B5AD-FEAA8D97AE45}"/>
                    </a:ext>
                  </a:extLst>
                </p:cNvPr>
                <p:cNvSpPr txBox="1"/>
                <p:nvPr/>
              </p:nvSpPr>
              <p:spPr>
                <a:xfrm>
                  <a:off x="9172481" y="2755541"/>
                  <a:ext cx="1725665" cy="584775"/>
                </a:xfrm>
                <a:prstGeom prst="rect">
                  <a:avLst/>
                </a:prstGeom>
                <a:solidFill>
                  <a:srgbClr val="CBCBCB"/>
                </a:solidFill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𝐴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&lt;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𝐵</m:t>
                        </m:r>
                      </m:oMath>
                    </m:oMathPara>
                  </a14:m>
                  <a:endParaRPr lang="ar-AE" sz="3200" dirty="0">
                    <a:latin typeface="Blabeloo  MagdySoliman" panose="02000500000000000000" pitchFamily="2" charset="-78"/>
                    <a:cs typeface="Blabeloo  MagdySoliman" panose="02000500000000000000" pitchFamily="2" charset="-78"/>
                  </a:endParaRPr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="" xmlns:a16="http://schemas.microsoft.com/office/drawing/2014/main" id="{167B0F07-0231-4CB0-B5AD-FEAA8D97AE4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172481" y="2755541"/>
                  <a:ext cx="1725665" cy="584775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" name="صح">
            <a:extLst>
              <a:ext uri="{FF2B5EF4-FFF2-40B4-BE49-F238E27FC236}">
                <a16:creationId xmlns:a16="http://schemas.microsoft.com/office/drawing/2014/main" id="{F9C994C9-43DD-4496-9BEB-03BC59F35D02}"/>
              </a:ext>
            </a:extLst>
          </p:cNvPr>
          <p:cNvGrpSpPr/>
          <p:nvPr/>
        </p:nvGrpSpPr>
        <p:grpSpPr>
          <a:xfrm>
            <a:off x="9004855" y="1896969"/>
            <a:ext cx="2936280" cy="2790497"/>
            <a:chOff x="4489111" y="1767646"/>
            <a:chExt cx="2936280" cy="2790497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700BECC-9968-4A81-B59B-8FB9E7AA9B82}"/>
                </a:ext>
              </a:extLst>
            </p:cNvPr>
            <p:cNvSpPr/>
            <p:nvPr/>
          </p:nvSpPr>
          <p:spPr>
            <a:xfrm>
              <a:off x="4825682" y="2061457"/>
              <a:ext cx="2225563" cy="2172172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3CEDC2A6-CA27-4D5B-92F3-8C6EE7F22E6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4489111" y="1767646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DA23CEEB-F02B-4F71-AA13-90CBE2954D24}"/>
                    </a:ext>
                  </a:extLst>
                </p:cNvPr>
                <p:cNvSpPr txBox="1"/>
                <p:nvPr/>
              </p:nvSpPr>
              <p:spPr>
                <a:xfrm>
                  <a:off x="4947338" y="2863851"/>
                  <a:ext cx="1982250" cy="584775"/>
                </a:xfrm>
                <a:prstGeom prst="rect">
                  <a:avLst/>
                </a:prstGeom>
                <a:solidFill>
                  <a:srgbClr val="CBCBCB"/>
                </a:solidFill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𝐵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&lt;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𝐴</m:t>
                        </m:r>
                      </m:oMath>
                    </m:oMathPara>
                  </a14:m>
                  <a:endParaRPr lang="ar-AE" sz="3200" dirty="0">
                    <a:latin typeface="Blabeloo  MagdySoliman" panose="02000500000000000000" pitchFamily="2" charset="-78"/>
                    <a:cs typeface="Blabeloo  MagdySoliman" panose="02000500000000000000" pitchFamily="2" charset="-78"/>
                  </a:endParaRPr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="" xmlns:a16="http://schemas.microsoft.com/office/drawing/2014/main" id="{DA23CEEB-F02B-4F71-AA13-90CBE2954D2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47338" y="2863851"/>
                  <a:ext cx="1982250" cy="584775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1" name="خطأ 1">
            <a:extLst>
              <a:ext uri="{FF2B5EF4-FFF2-40B4-BE49-F238E27FC236}">
                <a16:creationId xmlns:a16="http://schemas.microsoft.com/office/drawing/2014/main" id="{DD3BCBB9-749A-48B6-A0F4-B3FDF89A42D6}"/>
              </a:ext>
            </a:extLst>
          </p:cNvPr>
          <p:cNvGrpSpPr/>
          <p:nvPr/>
        </p:nvGrpSpPr>
        <p:grpSpPr>
          <a:xfrm>
            <a:off x="3316708" y="1852796"/>
            <a:ext cx="2936280" cy="2790497"/>
            <a:chOff x="647339" y="1767647"/>
            <a:chExt cx="2936280" cy="2790497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9940674-B7AF-480F-B159-DAF861DB6600}"/>
                </a:ext>
              </a:extLst>
            </p:cNvPr>
            <p:cNvSpPr/>
            <p:nvPr/>
          </p:nvSpPr>
          <p:spPr>
            <a:xfrm>
              <a:off x="983910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304E9410-CD95-459B-815F-18380759209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647339" y="1767647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4C8F611C-C8C1-4E4C-AF29-26D101A70A9B}"/>
                    </a:ext>
                  </a:extLst>
                </p:cNvPr>
                <p:cNvSpPr txBox="1"/>
                <p:nvPr/>
              </p:nvSpPr>
              <p:spPr>
                <a:xfrm>
                  <a:off x="1215053" y="2819678"/>
                  <a:ext cx="1725665" cy="584775"/>
                </a:xfrm>
                <a:prstGeom prst="rect">
                  <a:avLst/>
                </a:prstGeom>
                <a:solidFill>
                  <a:srgbClr val="CBCBCB"/>
                </a:solidFill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i="1">
                            <a:latin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𝐴</m:t>
                        </m:r>
                        <m: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≥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𝐵</m:t>
                        </m:r>
                      </m:oMath>
                    </m:oMathPara>
                  </a14:m>
                  <a:endParaRPr lang="ar-AE" sz="3200" dirty="0">
                    <a:latin typeface="Blabeloo  MagdySoliman" panose="02000500000000000000" pitchFamily="2" charset="-78"/>
                    <a:cs typeface="Blabeloo  MagdySoliman" panose="02000500000000000000" pitchFamily="2" charset="-78"/>
                  </a:endParaRPr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="" xmlns:a16="http://schemas.microsoft.com/office/drawing/2014/main" id="{4C8F611C-C8C1-4E4C-AF29-26D101A70A9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15053" y="2819678"/>
                  <a:ext cx="1725665" cy="584775"/>
                </a:xfrm>
                <a:prstGeom prst="rect">
                  <a:avLst/>
                </a:prstGeom>
                <a:blipFill rotWithShape="0"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5" name="Arrow: Pentagon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EE36E51-F02C-4E5D-9F06-0EC815E05AC6}"/>
              </a:ext>
            </a:extLst>
          </p:cNvPr>
          <p:cNvSpPr/>
          <p:nvPr/>
        </p:nvSpPr>
        <p:spPr>
          <a:xfrm>
            <a:off x="10317479" y="6081413"/>
            <a:ext cx="1222708" cy="632896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التالي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A0F1CA6-1C49-4676-B170-E36E197132FE}"/>
              </a:ext>
            </a:extLst>
          </p:cNvPr>
          <p:cNvSpPr/>
          <p:nvPr/>
        </p:nvSpPr>
        <p:spPr>
          <a:xfrm rot="5400000">
            <a:off x="-287598" y="599837"/>
            <a:ext cx="1616369" cy="542386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43A9F25-64F4-4A3E-9E6E-68B23851B14E}"/>
              </a:ext>
            </a:extLst>
          </p:cNvPr>
          <p:cNvSpPr/>
          <p:nvPr/>
        </p:nvSpPr>
        <p:spPr>
          <a:xfrm rot="5400000">
            <a:off x="-210844" y="664122"/>
            <a:ext cx="1462855" cy="40591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الوقت</a:t>
            </a:r>
          </a:p>
        </p:txBody>
      </p:sp>
      <p:grpSp>
        <p:nvGrpSpPr>
          <p:cNvPr id="14" name="خطأ 2">
            <a:extLst>
              <a:ext uri="{FF2B5EF4-FFF2-40B4-BE49-F238E27FC236}">
                <a16:creationId xmlns:a16="http://schemas.microsoft.com/office/drawing/2014/main" id="{D24A612F-7E4B-478E-9DA7-2D35C8696ED5}"/>
              </a:ext>
            </a:extLst>
          </p:cNvPr>
          <p:cNvGrpSpPr/>
          <p:nvPr/>
        </p:nvGrpSpPr>
        <p:grpSpPr>
          <a:xfrm>
            <a:off x="564841" y="1896969"/>
            <a:ext cx="2936280" cy="2790497"/>
            <a:chOff x="8603907" y="1767645"/>
            <a:chExt cx="2936280" cy="2790497"/>
          </a:xfrm>
        </p:grpSpPr>
        <p:sp>
          <p:nvSpPr>
            <p:cNvPr id="22" name="Oval 9">
              <a:extLst>
                <a:ext uri="{FF2B5EF4-FFF2-40B4-BE49-F238E27FC236}">
                  <a16:creationId xmlns:a16="http://schemas.microsoft.com/office/drawing/2014/main" id="{EC181052-708D-4B73-8DB0-85090EAEA4D7}"/>
                </a:ext>
              </a:extLst>
            </p:cNvPr>
            <p:cNvSpPr/>
            <p:nvPr/>
          </p:nvSpPr>
          <p:spPr>
            <a:xfrm>
              <a:off x="8940478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23" name="Picture 2">
              <a:extLst>
                <a:ext uri="{FF2B5EF4-FFF2-40B4-BE49-F238E27FC236}">
                  <a16:creationId xmlns:a16="http://schemas.microsoft.com/office/drawing/2014/main" id="{4F1351DB-41E1-4196-825A-D8302288795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8603907" y="1767645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6">
                  <a:extLst>
                    <a:ext uri="{FF2B5EF4-FFF2-40B4-BE49-F238E27FC236}">
                      <a16:creationId xmlns:a16="http://schemas.microsoft.com/office/drawing/2014/main" id="{167B0F07-0231-4CB0-B5AD-FEAA8D97AE45}"/>
                    </a:ext>
                  </a:extLst>
                </p:cNvPr>
                <p:cNvSpPr txBox="1"/>
                <p:nvPr/>
              </p:nvSpPr>
              <p:spPr>
                <a:xfrm>
                  <a:off x="9226433" y="2832406"/>
                  <a:ext cx="1725665" cy="584775"/>
                </a:xfrm>
                <a:prstGeom prst="rect">
                  <a:avLst/>
                </a:prstGeom>
                <a:solidFill>
                  <a:srgbClr val="CBCBCB"/>
                </a:solidFill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i="1">
                            <a:latin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𝐴</m:t>
                        </m:r>
                        <m: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≤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𝐵</m:t>
                        </m:r>
                      </m:oMath>
                    </m:oMathPara>
                  </a14:m>
                  <a:endParaRPr lang="ar-AE" sz="3200" dirty="0">
                    <a:latin typeface="Blabeloo  MagdySoliman" panose="02000500000000000000" pitchFamily="2" charset="-78"/>
                    <a:cs typeface="Blabeloo  MagdySoliman" panose="02000500000000000000" pitchFamily="2" charset="-78"/>
                  </a:endParaRPr>
                </a:p>
              </p:txBody>
            </p:sp>
          </mc:Choice>
          <mc:Fallback xmlns="">
            <p:sp>
              <p:nvSpPr>
                <p:cNvPr id="24" name="TextBox 6">
                  <a:extLst>
                    <a:ext uri="{FF2B5EF4-FFF2-40B4-BE49-F238E27FC236}">
                      <a16:creationId xmlns="" xmlns:a16="http://schemas.microsoft.com/office/drawing/2014/main" id="{167B0F07-0231-4CB0-B5AD-FEAA8D97AE4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226433" y="2832406"/>
                  <a:ext cx="1725665" cy="584775"/>
                </a:xfrm>
                <a:prstGeom prst="rect">
                  <a:avLst/>
                </a:prstGeom>
                <a:blipFill rotWithShape="0"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73092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silk-Correct-Answer-Soundeffect (1)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85185E-6 L 0.13203 -0.00185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02" y="-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ike Bell.wav-21369-Free-Loops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نتيجة بحث الصور عن boy riding bike gif cartoon transparent background">
            <a:extLst>
              <a:ext uri="{FF2B5EF4-FFF2-40B4-BE49-F238E27FC236}">
                <a16:creationId xmlns:a16="http://schemas.microsoft.com/office/drawing/2014/main" id="{50D41680-726C-4026-B3BE-65C18860D85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9814" y="4233628"/>
            <a:ext cx="2703531" cy="270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9EDB248-CC29-4151-BFED-A2B7E9F1FB72}"/>
              </a:ext>
            </a:extLst>
          </p:cNvPr>
          <p:cNvSpPr/>
          <p:nvPr/>
        </p:nvSpPr>
        <p:spPr>
          <a:xfrm>
            <a:off x="1874521" y="399700"/>
            <a:ext cx="8442958" cy="94052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000" dirty="0">
                <a:latin typeface="Blabeloo  MagdySoliman" panose="02000500000000000000" pitchFamily="2" charset="-78"/>
              </a:rPr>
              <a:t>اذا زاد تردد الموجه ...</a:t>
            </a:r>
            <a:endParaRPr lang="ar-AE" sz="4000" dirty="0">
              <a:latin typeface="Blabeloo  MagdySoliman" panose="02000500000000000000" pitchFamily="2" charset="-78"/>
            </a:endParaRPr>
          </a:p>
        </p:txBody>
      </p:sp>
      <p:grpSp>
        <p:nvGrpSpPr>
          <p:cNvPr id="3" name="خطأ 2">
            <a:extLst>
              <a:ext uri="{FF2B5EF4-FFF2-40B4-BE49-F238E27FC236}">
                <a16:creationId xmlns:a16="http://schemas.microsoft.com/office/drawing/2014/main" id="{D24A612F-7E4B-478E-9DA7-2D35C8696ED5}"/>
              </a:ext>
            </a:extLst>
          </p:cNvPr>
          <p:cNvGrpSpPr/>
          <p:nvPr/>
        </p:nvGrpSpPr>
        <p:grpSpPr>
          <a:xfrm>
            <a:off x="8603907" y="1767645"/>
            <a:ext cx="2936280" cy="2790497"/>
            <a:chOff x="8603907" y="1767645"/>
            <a:chExt cx="2936280" cy="2790497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EC181052-708D-4B73-8DB0-85090EAEA4D7}"/>
                </a:ext>
              </a:extLst>
            </p:cNvPr>
            <p:cNvSpPr/>
            <p:nvPr/>
          </p:nvSpPr>
          <p:spPr>
            <a:xfrm>
              <a:off x="8940478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4F1351DB-41E1-4196-825A-D8302288795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8603907" y="1767645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67B0F07-0231-4CB0-B5AD-FEAA8D97AE45}"/>
                </a:ext>
              </a:extLst>
            </p:cNvPr>
            <p:cNvSpPr txBox="1"/>
            <p:nvPr/>
          </p:nvSpPr>
          <p:spPr>
            <a:xfrm>
              <a:off x="9384956" y="2624284"/>
              <a:ext cx="1725665" cy="1077218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200" dirty="0">
                  <a:latin typeface="Blabeloo  MagdySoliman" panose="02000500000000000000" pitchFamily="2" charset="-78"/>
                </a:rPr>
                <a:t>نقصت طاقتهما</a:t>
              </a:r>
              <a:endParaRPr lang="ar-AE" sz="3200" dirty="0">
                <a:latin typeface="Blabeloo  MagdySoliman" panose="02000500000000000000" pitchFamily="2" charset="-78"/>
              </a:endParaRPr>
            </a:p>
          </p:txBody>
        </p:sp>
      </p:grpSp>
      <p:grpSp>
        <p:nvGrpSpPr>
          <p:cNvPr id="8" name="صح">
            <a:extLst>
              <a:ext uri="{FF2B5EF4-FFF2-40B4-BE49-F238E27FC236}">
                <a16:creationId xmlns:a16="http://schemas.microsoft.com/office/drawing/2014/main" id="{F9C994C9-43DD-4496-9BEB-03BC59F35D02}"/>
              </a:ext>
            </a:extLst>
          </p:cNvPr>
          <p:cNvGrpSpPr/>
          <p:nvPr/>
        </p:nvGrpSpPr>
        <p:grpSpPr>
          <a:xfrm>
            <a:off x="5957264" y="1798056"/>
            <a:ext cx="2936280" cy="2790497"/>
            <a:chOff x="4500298" y="1715174"/>
            <a:chExt cx="2936280" cy="2790497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700BECC-9968-4A81-B59B-8FB9E7AA9B82}"/>
                </a:ext>
              </a:extLst>
            </p:cNvPr>
            <p:cNvSpPr/>
            <p:nvPr/>
          </p:nvSpPr>
          <p:spPr>
            <a:xfrm>
              <a:off x="4825682" y="2061457"/>
              <a:ext cx="2225563" cy="2172172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3CEDC2A6-CA27-4D5B-92F3-8C6EE7F22E6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4500298" y="1715174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A23CEEB-F02B-4F71-AA13-90CBE2954D24}"/>
                </a:ext>
              </a:extLst>
            </p:cNvPr>
            <p:cNvSpPr txBox="1"/>
            <p:nvPr/>
          </p:nvSpPr>
          <p:spPr>
            <a:xfrm>
              <a:off x="5053300" y="2797048"/>
              <a:ext cx="1982250" cy="584775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r>
                <a:rPr lang="ar-SA" sz="3200" dirty="0">
                  <a:latin typeface="Blabeloo  MagdySoliman" panose="02000500000000000000" pitchFamily="2" charset="-78"/>
                </a:rPr>
                <a:t>زادت طاقتهما</a:t>
              </a:r>
              <a:endParaRPr lang="ar-AE" sz="3200" dirty="0">
                <a:latin typeface="Blabeloo  MagdySoliman" panose="02000500000000000000" pitchFamily="2" charset="-78"/>
              </a:endParaRPr>
            </a:p>
          </p:txBody>
        </p:sp>
      </p:grpSp>
      <p:grpSp>
        <p:nvGrpSpPr>
          <p:cNvPr id="11" name="خطأ 1">
            <a:extLst>
              <a:ext uri="{FF2B5EF4-FFF2-40B4-BE49-F238E27FC236}">
                <a16:creationId xmlns:a16="http://schemas.microsoft.com/office/drawing/2014/main" id="{DD3BCBB9-749A-48B6-A0F4-B3FDF89A42D6}"/>
              </a:ext>
            </a:extLst>
          </p:cNvPr>
          <p:cNvGrpSpPr/>
          <p:nvPr/>
        </p:nvGrpSpPr>
        <p:grpSpPr>
          <a:xfrm>
            <a:off x="3228131" y="1828467"/>
            <a:ext cx="2936280" cy="2790497"/>
            <a:chOff x="647339" y="1767647"/>
            <a:chExt cx="2936280" cy="2790497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9940674-B7AF-480F-B159-DAF861DB6600}"/>
                </a:ext>
              </a:extLst>
            </p:cNvPr>
            <p:cNvSpPr/>
            <p:nvPr/>
          </p:nvSpPr>
          <p:spPr>
            <a:xfrm>
              <a:off x="983910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304E9410-CD95-459B-815F-18380759209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647339" y="1767647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C8F611C-C8C1-4E4C-AF29-26D101A70A9B}"/>
                </a:ext>
              </a:extLst>
            </p:cNvPr>
            <p:cNvSpPr txBox="1"/>
            <p:nvPr/>
          </p:nvSpPr>
          <p:spPr>
            <a:xfrm>
              <a:off x="1431188" y="2629920"/>
              <a:ext cx="1725665" cy="1077218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200" dirty="0">
                  <a:latin typeface="Blabeloo  MagdySoliman" panose="02000500000000000000" pitchFamily="2" charset="-78"/>
                </a:rPr>
                <a:t>زاد الطول الموجي</a:t>
              </a:r>
              <a:endParaRPr lang="ar-AE" sz="3200" dirty="0">
                <a:latin typeface="Blabeloo  MagdySoliman" panose="02000500000000000000" pitchFamily="2" charset="-78"/>
              </a:endParaRPr>
            </a:p>
          </p:txBody>
        </p:sp>
      </p:grpSp>
      <p:sp>
        <p:nvSpPr>
          <p:cNvPr id="15" name="Arrow: Pentagon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EE36E51-F02C-4E5D-9F06-0EC815E05AC6}"/>
              </a:ext>
            </a:extLst>
          </p:cNvPr>
          <p:cNvSpPr/>
          <p:nvPr/>
        </p:nvSpPr>
        <p:spPr>
          <a:xfrm>
            <a:off x="10317479" y="6081413"/>
            <a:ext cx="1222708" cy="632896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التالي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A0F1CA6-1C49-4676-B170-E36E197132FE}"/>
              </a:ext>
            </a:extLst>
          </p:cNvPr>
          <p:cNvSpPr/>
          <p:nvPr/>
        </p:nvSpPr>
        <p:spPr>
          <a:xfrm rot="5400000">
            <a:off x="-287598" y="599837"/>
            <a:ext cx="1616369" cy="542386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43A9F25-64F4-4A3E-9E6E-68B23851B14E}"/>
              </a:ext>
            </a:extLst>
          </p:cNvPr>
          <p:cNvSpPr/>
          <p:nvPr/>
        </p:nvSpPr>
        <p:spPr>
          <a:xfrm rot="5400000">
            <a:off x="-210844" y="664122"/>
            <a:ext cx="1462855" cy="40591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الوقت</a:t>
            </a:r>
          </a:p>
        </p:txBody>
      </p:sp>
      <p:grpSp>
        <p:nvGrpSpPr>
          <p:cNvPr id="14" name="خطأ 2">
            <a:extLst>
              <a:ext uri="{FF2B5EF4-FFF2-40B4-BE49-F238E27FC236}">
                <a16:creationId xmlns:a16="http://schemas.microsoft.com/office/drawing/2014/main" id="{D24A612F-7E4B-478E-9DA7-2D35C8696ED5}"/>
              </a:ext>
            </a:extLst>
          </p:cNvPr>
          <p:cNvGrpSpPr/>
          <p:nvPr/>
        </p:nvGrpSpPr>
        <p:grpSpPr>
          <a:xfrm>
            <a:off x="383556" y="1858878"/>
            <a:ext cx="2936280" cy="2790497"/>
            <a:chOff x="8603907" y="1767645"/>
            <a:chExt cx="2936280" cy="2790497"/>
          </a:xfrm>
        </p:grpSpPr>
        <p:sp>
          <p:nvSpPr>
            <p:cNvPr id="22" name="Oval 9">
              <a:extLst>
                <a:ext uri="{FF2B5EF4-FFF2-40B4-BE49-F238E27FC236}">
                  <a16:creationId xmlns:a16="http://schemas.microsoft.com/office/drawing/2014/main" id="{EC181052-708D-4B73-8DB0-85090EAEA4D7}"/>
                </a:ext>
              </a:extLst>
            </p:cNvPr>
            <p:cNvSpPr/>
            <p:nvPr/>
          </p:nvSpPr>
          <p:spPr>
            <a:xfrm>
              <a:off x="8940478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23" name="Picture 2">
              <a:extLst>
                <a:ext uri="{FF2B5EF4-FFF2-40B4-BE49-F238E27FC236}">
                  <a16:creationId xmlns:a16="http://schemas.microsoft.com/office/drawing/2014/main" id="{4F1351DB-41E1-4196-825A-D8302288795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8603907" y="1767645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TextBox 6">
              <a:extLst>
                <a:ext uri="{FF2B5EF4-FFF2-40B4-BE49-F238E27FC236}">
                  <a16:creationId xmlns:a16="http://schemas.microsoft.com/office/drawing/2014/main" id="{167B0F07-0231-4CB0-B5AD-FEAA8D97AE45}"/>
                </a:ext>
              </a:extLst>
            </p:cNvPr>
            <p:cNvSpPr txBox="1"/>
            <p:nvPr/>
          </p:nvSpPr>
          <p:spPr>
            <a:xfrm>
              <a:off x="9384956" y="2624284"/>
              <a:ext cx="1725665" cy="1077218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200" dirty="0">
                  <a:latin typeface="Blabeloo  MagdySoliman" panose="02000500000000000000" pitchFamily="2" charset="-78"/>
                </a:rPr>
                <a:t>زادت كتلتهما</a:t>
              </a:r>
              <a:endParaRPr lang="ar-AE" sz="3200" dirty="0">
                <a:latin typeface="Blabeloo  MagdySoliman" panose="020005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44122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silk-Correct-Answer-Soundeffect (1)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85185E-6 L 0.13203 -0.00185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02" y="-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ike Bell.wav-21369-Free-Loops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نتيجة بحث الصور عن boy riding bike gif cartoon transparent background">
            <a:extLst>
              <a:ext uri="{FF2B5EF4-FFF2-40B4-BE49-F238E27FC236}">
                <a16:creationId xmlns:a16="http://schemas.microsoft.com/office/drawing/2014/main" id="{50D41680-726C-4026-B3BE-65C18860D85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1166" y="4233628"/>
            <a:ext cx="2703531" cy="270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9EDB248-CC29-4151-BFED-A2B7E9F1FB72}"/>
              </a:ext>
            </a:extLst>
          </p:cNvPr>
          <p:cNvSpPr/>
          <p:nvPr/>
        </p:nvSpPr>
        <p:spPr>
          <a:xfrm>
            <a:off x="1418945" y="472415"/>
            <a:ext cx="9262402" cy="94052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600" dirty="0">
                <a:latin typeface="Blabeloo  MagdySoliman" panose="02000500000000000000" pitchFamily="2" charset="-78"/>
              </a:rPr>
              <a:t>أي العبارات صحيحة بالنسبة للموجات الكهرومغناطيسية</a:t>
            </a:r>
            <a:endParaRPr lang="ar-AE" sz="3600" dirty="0">
              <a:latin typeface="Blabeloo  MagdySoliman" panose="02000500000000000000" pitchFamily="2" charset="-78"/>
            </a:endParaRPr>
          </a:p>
        </p:txBody>
      </p:sp>
      <p:grpSp>
        <p:nvGrpSpPr>
          <p:cNvPr id="3" name="خطأ 2">
            <a:extLst>
              <a:ext uri="{FF2B5EF4-FFF2-40B4-BE49-F238E27FC236}">
                <a16:creationId xmlns:a16="http://schemas.microsoft.com/office/drawing/2014/main" id="{D24A612F-7E4B-478E-9DA7-2D35C8696ED5}"/>
              </a:ext>
            </a:extLst>
          </p:cNvPr>
          <p:cNvGrpSpPr/>
          <p:nvPr/>
        </p:nvGrpSpPr>
        <p:grpSpPr>
          <a:xfrm>
            <a:off x="8789579" y="1929988"/>
            <a:ext cx="2936280" cy="2790497"/>
            <a:chOff x="8603907" y="1767645"/>
            <a:chExt cx="2936280" cy="2790497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EC181052-708D-4B73-8DB0-85090EAEA4D7}"/>
                </a:ext>
              </a:extLst>
            </p:cNvPr>
            <p:cNvSpPr/>
            <p:nvPr/>
          </p:nvSpPr>
          <p:spPr>
            <a:xfrm>
              <a:off x="8940478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4F1351DB-41E1-4196-825A-D8302288795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8603907" y="1767645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67B0F07-0231-4CB0-B5AD-FEAA8D97AE45}"/>
                </a:ext>
              </a:extLst>
            </p:cNvPr>
            <p:cNvSpPr txBox="1"/>
            <p:nvPr/>
          </p:nvSpPr>
          <p:spPr>
            <a:xfrm>
              <a:off x="8917987" y="2704676"/>
              <a:ext cx="2353235" cy="954107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2800" dirty="0">
                  <a:latin typeface="Blabeloo  MagdySoliman" panose="02000500000000000000" pitchFamily="2" charset="-78"/>
                </a:rPr>
                <a:t>اذا زاد ترددها زاد الطول الموجي</a:t>
              </a:r>
              <a:endParaRPr lang="ar-AE" sz="2800" dirty="0">
                <a:latin typeface="Blabeloo  MagdySoliman" panose="02000500000000000000" pitchFamily="2" charset="-78"/>
              </a:endParaRPr>
            </a:p>
          </p:txBody>
        </p:sp>
      </p:grpSp>
      <p:grpSp>
        <p:nvGrpSpPr>
          <p:cNvPr id="8" name="صح">
            <a:extLst>
              <a:ext uri="{FF2B5EF4-FFF2-40B4-BE49-F238E27FC236}">
                <a16:creationId xmlns:a16="http://schemas.microsoft.com/office/drawing/2014/main" id="{F9C994C9-43DD-4496-9BEB-03BC59F35D02}"/>
              </a:ext>
            </a:extLst>
          </p:cNvPr>
          <p:cNvGrpSpPr/>
          <p:nvPr/>
        </p:nvGrpSpPr>
        <p:grpSpPr>
          <a:xfrm>
            <a:off x="5853299" y="1914361"/>
            <a:ext cx="2936280" cy="2790497"/>
            <a:chOff x="4489111" y="1767646"/>
            <a:chExt cx="2936280" cy="2790497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700BECC-9968-4A81-B59B-8FB9E7AA9B82}"/>
                </a:ext>
              </a:extLst>
            </p:cNvPr>
            <p:cNvSpPr/>
            <p:nvPr/>
          </p:nvSpPr>
          <p:spPr>
            <a:xfrm>
              <a:off x="4825682" y="2061457"/>
              <a:ext cx="2225563" cy="2172172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3CEDC2A6-CA27-4D5B-92F3-8C6EE7F22E6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4489111" y="1767646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A23CEEB-F02B-4F71-AA13-90CBE2954D24}"/>
                </a:ext>
              </a:extLst>
            </p:cNvPr>
            <p:cNvSpPr txBox="1"/>
            <p:nvPr/>
          </p:nvSpPr>
          <p:spPr>
            <a:xfrm>
              <a:off x="4781118" y="2685181"/>
              <a:ext cx="2581836" cy="954107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2800" dirty="0">
                  <a:latin typeface="Blabeloo  MagdySoliman" panose="02000500000000000000" pitchFamily="2" charset="-78"/>
                </a:rPr>
                <a:t>اذا زاد طولها الموجي نقص ترددها</a:t>
              </a:r>
              <a:endParaRPr lang="ar-AE" sz="2800" dirty="0">
                <a:latin typeface="Blabeloo  MagdySoliman" panose="02000500000000000000" pitchFamily="2" charset="-78"/>
              </a:endParaRPr>
            </a:p>
          </p:txBody>
        </p:sp>
      </p:grpSp>
      <p:grpSp>
        <p:nvGrpSpPr>
          <p:cNvPr id="11" name="خطأ 1">
            <a:extLst>
              <a:ext uri="{FF2B5EF4-FFF2-40B4-BE49-F238E27FC236}">
                <a16:creationId xmlns:a16="http://schemas.microsoft.com/office/drawing/2014/main" id="{DD3BCBB9-749A-48B6-A0F4-B3FDF89A42D6}"/>
              </a:ext>
            </a:extLst>
          </p:cNvPr>
          <p:cNvGrpSpPr/>
          <p:nvPr/>
        </p:nvGrpSpPr>
        <p:grpSpPr>
          <a:xfrm>
            <a:off x="3136454" y="1914362"/>
            <a:ext cx="2936280" cy="2790497"/>
            <a:chOff x="647339" y="1767647"/>
            <a:chExt cx="2936280" cy="2790497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9940674-B7AF-480F-B159-DAF861DB6600}"/>
                </a:ext>
              </a:extLst>
            </p:cNvPr>
            <p:cNvSpPr/>
            <p:nvPr/>
          </p:nvSpPr>
          <p:spPr>
            <a:xfrm>
              <a:off x="983910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304E9410-CD95-459B-815F-18380759209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647339" y="1767647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C8F611C-C8C1-4E4C-AF29-26D101A70A9B}"/>
                </a:ext>
              </a:extLst>
            </p:cNvPr>
            <p:cNvSpPr txBox="1"/>
            <p:nvPr/>
          </p:nvSpPr>
          <p:spPr>
            <a:xfrm>
              <a:off x="926437" y="2703582"/>
              <a:ext cx="2312895" cy="954107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2800" dirty="0">
                  <a:latin typeface="Blabeloo  MagdySoliman" panose="02000500000000000000" pitchFamily="2" charset="-78"/>
                </a:rPr>
                <a:t>اذا زاد ترددها زاد الطول الموجي</a:t>
              </a:r>
              <a:endParaRPr lang="ar-AE" sz="2800" dirty="0">
                <a:latin typeface="Blabeloo  MagdySoliman" panose="02000500000000000000" pitchFamily="2" charset="-78"/>
              </a:endParaRPr>
            </a:p>
          </p:txBody>
        </p:sp>
      </p:grpSp>
      <p:sp>
        <p:nvSpPr>
          <p:cNvPr id="15" name="Arrow: Pentagon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EE36E51-F02C-4E5D-9F06-0EC815E05AC6}"/>
              </a:ext>
            </a:extLst>
          </p:cNvPr>
          <p:cNvSpPr/>
          <p:nvPr/>
        </p:nvSpPr>
        <p:spPr>
          <a:xfrm>
            <a:off x="10317479" y="6081413"/>
            <a:ext cx="1222708" cy="632896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التالي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A0F1CA6-1C49-4676-B170-E36E197132FE}"/>
              </a:ext>
            </a:extLst>
          </p:cNvPr>
          <p:cNvSpPr/>
          <p:nvPr/>
        </p:nvSpPr>
        <p:spPr>
          <a:xfrm rot="5400000">
            <a:off x="-287598" y="599837"/>
            <a:ext cx="1616369" cy="542386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43A9F25-64F4-4A3E-9E6E-68B23851B14E}"/>
              </a:ext>
            </a:extLst>
          </p:cNvPr>
          <p:cNvSpPr/>
          <p:nvPr/>
        </p:nvSpPr>
        <p:spPr>
          <a:xfrm rot="5400000">
            <a:off x="-210844" y="664122"/>
            <a:ext cx="1462855" cy="40591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الوقت</a:t>
            </a:r>
          </a:p>
        </p:txBody>
      </p:sp>
      <p:grpSp>
        <p:nvGrpSpPr>
          <p:cNvPr id="14" name="خطأ 2">
            <a:extLst>
              <a:ext uri="{FF2B5EF4-FFF2-40B4-BE49-F238E27FC236}">
                <a16:creationId xmlns:a16="http://schemas.microsoft.com/office/drawing/2014/main" id="{D24A612F-7E4B-478E-9DA7-2D35C8696ED5}"/>
              </a:ext>
            </a:extLst>
          </p:cNvPr>
          <p:cNvGrpSpPr/>
          <p:nvPr/>
        </p:nvGrpSpPr>
        <p:grpSpPr>
          <a:xfrm>
            <a:off x="368406" y="1929714"/>
            <a:ext cx="2684077" cy="2790497"/>
            <a:chOff x="8603907" y="1767645"/>
            <a:chExt cx="2936280" cy="2790497"/>
          </a:xfrm>
        </p:grpSpPr>
        <p:sp>
          <p:nvSpPr>
            <p:cNvPr id="22" name="Oval 9">
              <a:extLst>
                <a:ext uri="{FF2B5EF4-FFF2-40B4-BE49-F238E27FC236}">
                  <a16:creationId xmlns:a16="http://schemas.microsoft.com/office/drawing/2014/main" id="{EC181052-708D-4B73-8DB0-85090EAEA4D7}"/>
                </a:ext>
              </a:extLst>
            </p:cNvPr>
            <p:cNvSpPr/>
            <p:nvPr/>
          </p:nvSpPr>
          <p:spPr>
            <a:xfrm>
              <a:off x="8940478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23" name="Picture 2">
              <a:extLst>
                <a:ext uri="{FF2B5EF4-FFF2-40B4-BE49-F238E27FC236}">
                  <a16:creationId xmlns:a16="http://schemas.microsoft.com/office/drawing/2014/main" id="{4F1351DB-41E1-4196-825A-D8302288795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8603907" y="1767645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TextBox 6">
              <a:extLst>
                <a:ext uri="{FF2B5EF4-FFF2-40B4-BE49-F238E27FC236}">
                  <a16:creationId xmlns:a16="http://schemas.microsoft.com/office/drawing/2014/main" id="{167B0F07-0231-4CB0-B5AD-FEAA8D97AE45}"/>
                </a:ext>
              </a:extLst>
            </p:cNvPr>
            <p:cNvSpPr txBox="1"/>
            <p:nvPr/>
          </p:nvSpPr>
          <p:spPr>
            <a:xfrm>
              <a:off x="8627492" y="2689423"/>
              <a:ext cx="2692037" cy="830997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2400" dirty="0">
                  <a:latin typeface="Blabeloo  MagdySoliman" panose="02000500000000000000" pitchFamily="2" charset="-78"/>
                </a:rPr>
                <a:t>اذا زاد طولها الموجي زادت طاقتها</a:t>
              </a:r>
              <a:endParaRPr lang="ar-AE" sz="2400" dirty="0">
                <a:latin typeface="Blabeloo  MagdySoliman" panose="020005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73442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silk-Correct-Answer-Soundeffect (1)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85185E-6 L 0.13203 -0.00185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02" y="-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ike Bell.wav-21369-Free-Loops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نتيجة بحث الصور عن boy riding bike gif cartoon transparent background">
            <a:extLst>
              <a:ext uri="{FF2B5EF4-FFF2-40B4-BE49-F238E27FC236}">
                <a16:creationId xmlns:a16="http://schemas.microsoft.com/office/drawing/2014/main" id="{50D41680-726C-4026-B3BE-65C18860D85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5626" y="4233628"/>
            <a:ext cx="2703531" cy="270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9EDB248-CC29-4151-BFED-A2B7E9F1FB72}"/>
              </a:ext>
            </a:extLst>
          </p:cNvPr>
          <p:cNvSpPr/>
          <p:nvPr/>
        </p:nvSpPr>
        <p:spPr>
          <a:xfrm>
            <a:off x="1874521" y="399700"/>
            <a:ext cx="8442958" cy="94052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000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أي الاشعاعات ذات الترددات </a:t>
            </a:r>
            <a:r>
              <a:rPr lang="ar-SA" sz="4000" dirty="0" err="1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التاليه</a:t>
            </a:r>
            <a:r>
              <a:rPr lang="ar-SA" sz="4000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 اصغر طاقه</a:t>
            </a:r>
            <a:endParaRPr lang="ar-AE" sz="4000" dirty="0">
              <a:latin typeface="Blabeloo  MagdySoliman" panose="02000500000000000000" pitchFamily="2" charset="-78"/>
              <a:cs typeface="Blabeloo  MagdySoliman" panose="02000500000000000000" pitchFamily="2" charset="-78"/>
            </a:endParaRPr>
          </a:p>
        </p:txBody>
      </p:sp>
      <p:grpSp>
        <p:nvGrpSpPr>
          <p:cNvPr id="3" name="خطأ 2">
            <a:extLst>
              <a:ext uri="{FF2B5EF4-FFF2-40B4-BE49-F238E27FC236}">
                <a16:creationId xmlns:a16="http://schemas.microsoft.com/office/drawing/2014/main" id="{D24A612F-7E4B-478E-9DA7-2D35C8696ED5}"/>
              </a:ext>
            </a:extLst>
          </p:cNvPr>
          <p:cNvGrpSpPr/>
          <p:nvPr/>
        </p:nvGrpSpPr>
        <p:grpSpPr>
          <a:xfrm>
            <a:off x="8603907" y="1767645"/>
            <a:ext cx="2936280" cy="2790497"/>
            <a:chOff x="8603907" y="1767645"/>
            <a:chExt cx="2936280" cy="2790497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EC181052-708D-4B73-8DB0-85090EAEA4D7}"/>
                </a:ext>
              </a:extLst>
            </p:cNvPr>
            <p:cNvSpPr/>
            <p:nvPr/>
          </p:nvSpPr>
          <p:spPr>
            <a:xfrm>
              <a:off x="8940478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4F1351DB-41E1-4196-825A-D8302288795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8603907" y="1767645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167B0F07-0231-4CB0-B5AD-FEAA8D97AE45}"/>
                    </a:ext>
                  </a:extLst>
                </p:cNvPr>
                <p:cNvSpPr txBox="1"/>
                <p:nvPr/>
              </p:nvSpPr>
              <p:spPr>
                <a:xfrm>
                  <a:off x="8897902" y="2891167"/>
                  <a:ext cx="2373562" cy="584775"/>
                </a:xfrm>
                <a:prstGeom prst="rect">
                  <a:avLst/>
                </a:prstGeom>
                <a:solidFill>
                  <a:srgbClr val="CBCBCB"/>
                </a:solidFill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6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×</m:t>
                        </m:r>
                        <m:sSup>
                          <m:sSupPr>
                            <m:ctrlP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</m:ctrlPr>
                          </m:sSupPr>
                          <m:e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  <m:t>10</m:t>
                            </m:r>
                          </m:e>
                          <m:sup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  <m:t>20</m:t>
                            </m:r>
                          </m:sup>
                        </m:sSup>
                        <m:r>
                          <a:rPr lang="en-US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𝐻𝑍</m:t>
                        </m:r>
                      </m:oMath>
                    </m:oMathPara>
                  </a14:m>
                  <a:endParaRPr lang="ar-AE" sz="3200" dirty="0">
                    <a:latin typeface="Blabeloo  MagdySoliman" panose="02000500000000000000" pitchFamily="2" charset="-78"/>
                    <a:cs typeface="Blabeloo  MagdySoliman" panose="02000500000000000000" pitchFamily="2" charset="-78"/>
                  </a:endParaRPr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="" xmlns:a16="http://schemas.microsoft.com/office/drawing/2014/main" id="{167B0F07-0231-4CB0-B5AD-FEAA8D97AE4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897902" y="2891167"/>
                  <a:ext cx="2373562" cy="584775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" name="صح">
            <a:extLst>
              <a:ext uri="{FF2B5EF4-FFF2-40B4-BE49-F238E27FC236}">
                <a16:creationId xmlns:a16="http://schemas.microsoft.com/office/drawing/2014/main" id="{F9C994C9-43DD-4496-9BEB-03BC59F35D02}"/>
              </a:ext>
            </a:extLst>
          </p:cNvPr>
          <p:cNvGrpSpPr/>
          <p:nvPr/>
        </p:nvGrpSpPr>
        <p:grpSpPr>
          <a:xfrm>
            <a:off x="3019490" y="1858768"/>
            <a:ext cx="2936280" cy="2790497"/>
            <a:chOff x="4489111" y="1767646"/>
            <a:chExt cx="2936280" cy="2790497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700BECC-9968-4A81-B59B-8FB9E7AA9B82}"/>
                </a:ext>
              </a:extLst>
            </p:cNvPr>
            <p:cNvSpPr/>
            <p:nvPr/>
          </p:nvSpPr>
          <p:spPr>
            <a:xfrm>
              <a:off x="4825682" y="2061457"/>
              <a:ext cx="2225563" cy="2172172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3CEDC2A6-CA27-4D5B-92F3-8C6EE7F22E6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4489111" y="1767646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DA23CEEB-F02B-4F71-AA13-90CBE2954D24}"/>
                    </a:ext>
                  </a:extLst>
                </p:cNvPr>
                <p:cNvSpPr txBox="1"/>
                <p:nvPr/>
              </p:nvSpPr>
              <p:spPr>
                <a:xfrm>
                  <a:off x="4773194" y="2870506"/>
                  <a:ext cx="2550824" cy="584775"/>
                </a:xfrm>
                <a:prstGeom prst="rect">
                  <a:avLst/>
                </a:prstGeom>
                <a:solidFill>
                  <a:srgbClr val="CBCBCB"/>
                </a:solidFill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7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.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5</m:t>
                        </m:r>
                        <m:r>
                          <a:rPr lang="en-US" sz="32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×</m:t>
                        </m:r>
                        <m:sSup>
                          <m:sSupPr>
                            <m:ctrlPr>
                              <a:rPr lang="en-US" sz="32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</m:ctrlPr>
                          </m:sSupPr>
                          <m:e>
                            <m:r>
                              <a:rPr lang="en-US" sz="32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  <m:t>10</m:t>
                            </m:r>
                          </m:e>
                          <m:sup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  <m:t>6</m:t>
                            </m:r>
                          </m:sup>
                        </m:sSup>
                        <m:r>
                          <a:rPr lang="en-US" sz="32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𝐻𝑍</m:t>
                        </m:r>
                      </m:oMath>
                    </m:oMathPara>
                  </a14:m>
                  <a:endParaRPr lang="ar-AE" sz="3200" dirty="0">
                    <a:latin typeface="Blabeloo  MagdySoliman" panose="02000500000000000000" pitchFamily="2" charset="-78"/>
                    <a:cs typeface="Blabeloo  MagdySoliman" panose="02000500000000000000" pitchFamily="2" charset="-78"/>
                  </a:endParaRPr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="" xmlns:a16="http://schemas.microsoft.com/office/drawing/2014/main" id="{DA23CEEB-F02B-4F71-AA13-90CBE2954D2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73194" y="2870506"/>
                  <a:ext cx="2550824" cy="584775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1" name="خطأ 1">
            <a:extLst>
              <a:ext uri="{FF2B5EF4-FFF2-40B4-BE49-F238E27FC236}">
                <a16:creationId xmlns:a16="http://schemas.microsoft.com/office/drawing/2014/main" id="{DD3BCBB9-749A-48B6-A0F4-B3FDF89A42D6}"/>
              </a:ext>
            </a:extLst>
          </p:cNvPr>
          <p:cNvGrpSpPr/>
          <p:nvPr/>
        </p:nvGrpSpPr>
        <p:grpSpPr>
          <a:xfrm>
            <a:off x="5835913" y="1825824"/>
            <a:ext cx="2936280" cy="2790497"/>
            <a:chOff x="647339" y="1767647"/>
            <a:chExt cx="2936280" cy="2790497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9940674-B7AF-480F-B159-DAF861DB6600}"/>
                </a:ext>
              </a:extLst>
            </p:cNvPr>
            <p:cNvSpPr/>
            <p:nvPr/>
          </p:nvSpPr>
          <p:spPr>
            <a:xfrm>
              <a:off x="983910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304E9410-CD95-459B-815F-18380759209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647339" y="1767647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4C8F611C-C8C1-4E4C-AF29-26D101A70A9B}"/>
                    </a:ext>
                  </a:extLst>
                </p:cNvPr>
                <p:cNvSpPr txBox="1"/>
                <p:nvPr/>
              </p:nvSpPr>
              <p:spPr>
                <a:xfrm>
                  <a:off x="744204" y="2888098"/>
                  <a:ext cx="2698774" cy="584775"/>
                </a:xfrm>
                <a:prstGeom prst="rect">
                  <a:avLst/>
                </a:prstGeom>
                <a:solidFill>
                  <a:srgbClr val="CBCBCB"/>
                </a:solidFill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1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.</m:t>
                        </m:r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5</m:t>
                        </m:r>
                        <m:r>
                          <a:rPr lang="en-US" sz="32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×</m:t>
                        </m:r>
                        <m:sSup>
                          <m:sSupPr>
                            <m:ctrlPr>
                              <a:rPr lang="en-US" sz="32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</m:ctrlPr>
                          </m:sSupPr>
                          <m:e>
                            <m:r>
                              <a:rPr lang="en-US" sz="32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  <m:t>10</m:t>
                            </m:r>
                          </m:e>
                          <m:sup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  <m:t>9</m:t>
                            </m:r>
                          </m:sup>
                        </m:sSup>
                        <m:r>
                          <a:rPr lang="en-US" sz="32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𝐻𝑍</m:t>
                        </m:r>
                      </m:oMath>
                    </m:oMathPara>
                  </a14:m>
                  <a:endParaRPr lang="ar-AE" sz="3200" dirty="0">
                    <a:latin typeface="Blabeloo  MagdySoliman" panose="02000500000000000000" pitchFamily="2" charset="-78"/>
                    <a:cs typeface="Blabeloo  MagdySoliman" panose="02000500000000000000" pitchFamily="2" charset="-78"/>
                  </a:endParaRPr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="" xmlns:a16="http://schemas.microsoft.com/office/drawing/2014/main" id="{4C8F611C-C8C1-4E4C-AF29-26D101A70A9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4204" y="2888098"/>
                  <a:ext cx="2698774" cy="584775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5" name="Arrow: Pentagon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EE36E51-F02C-4E5D-9F06-0EC815E05AC6}"/>
              </a:ext>
            </a:extLst>
          </p:cNvPr>
          <p:cNvSpPr/>
          <p:nvPr/>
        </p:nvSpPr>
        <p:spPr>
          <a:xfrm>
            <a:off x="10317479" y="6081413"/>
            <a:ext cx="1222708" cy="632896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التالي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A0F1CA6-1C49-4676-B170-E36E197132FE}"/>
              </a:ext>
            </a:extLst>
          </p:cNvPr>
          <p:cNvSpPr/>
          <p:nvPr/>
        </p:nvSpPr>
        <p:spPr>
          <a:xfrm rot="5400000">
            <a:off x="-287598" y="599837"/>
            <a:ext cx="1616369" cy="542386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43A9F25-64F4-4A3E-9E6E-68B23851B14E}"/>
              </a:ext>
            </a:extLst>
          </p:cNvPr>
          <p:cNvSpPr/>
          <p:nvPr/>
        </p:nvSpPr>
        <p:spPr>
          <a:xfrm rot="5400000">
            <a:off x="-210844" y="664122"/>
            <a:ext cx="1462855" cy="40591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الوقت</a:t>
            </a:r>
          </a:p>
        </p:txBody>
      </p:sp>
      <p:grpSp>
        <p:nvGrpSpPr>
          <p:cNvPr id="14" name="خطأ 2">
            <a:extLst>
              <a:ext uri="{FF2B5EF4-FFF2-40B4-BE49-F238E27FC236}">
                <a16:creationId xmlns:a16="http://schemas.microsoft.com/office/drawing/2014/main" id="{D24A612F-7E4B-478E-9DA7-2D35C8696ED5}"/>
              </a:ext>
            </a:extLst>
          </p:cNvPr>
          <p:cNvGrpSpPr/>
          <p:nvPr/>
        </p:nvGrpSpPr>
        <p:grpSpPr>
          <a:xfrm>
            <a:off x="430708" y="1858768"/>
            <a:ext cx="2936280" cy="2790497"/>
            <a:chOff x="8603907" y="1767645"/>
            <a:chExt cx="2936280" cy="2790497"/>
          </a:xfrm>
        </p:grpSpPr>
        <p:sp>
          <p:nvSpPr>
            <p:cNvPr id="22" name="Oval 9">
              <a:extLst>
                <a:ext uri="{FF2B5EF4-FFF2-40B4-BE49-F238E27FC236}">
                  <a16:creationId xmlns:a16="http://schemas.microsoft.com/office/drawing/2014/main" id="{EC181052-708D-4B73-8DB0-85090EAEA4D7}"/>
                </a:ext>
              </a:extLst>
            </p:cNvPr>
            <p:cNvSpPr/>
            <p:nvPr/>
          </p:nvSpPr>
          <p:spPr>
            <a:xfrm>
              <a:off x="8940478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23" name="Picture 2">
              <a:extLst>
                <a:ext uri="{FF2B5EF4-FFF2-40B4-BE49-F238E27FC236}">
                  <a16:creationId xmlns:a16="http://schemas.microsoft.com/office/drawing/2014/main" id="{4F1351DB-41E1-4196-825A-D8302288795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8603907" y="1767645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6">
                  <a:extLst>
                    <a:ext uri="{FF2B5EF4-FFF2-40B4-BE49-F238E27FC236}">
                      <a16:creationId xmlns:a16="http://schemas.microsoft.com/office/drawing/2014/main" id="{167B0F07-0231-4CB0-B5AD-FEAA8D97AE45}"/>
                    </a:ext>
                  </a:extLst>
                </p:cNvPr>
                <p:cNvSpPr txBox="1"/>
                <p:nvPr/>
              </p:nvSpPr>
              <p:spPr>
                <a:xfrm>
                  <a:off x="8891149" y="2837563"/>
                  <a:ext cx="2313141" cy="584775"/>
                </a:xfrm>
                <a:prstGeom prst="rect">
                  <a:avLst/>
                </a:prstGeom>
                <a:solidFill>
                  <a:srgbClr val="CBCBCB"/>
                </a:solidFill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5</m:t>
                        </m:r>
                        <m:r>
                          <a:rPr lang="en-US" sz="32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×</m:t>
                        </m:r>
                        <m:sSup>
                          <m:sSupPr>
                            <m:ctrlPr>
                              <a:rPr lang="en-US" sz="32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</m:ctrlPr>
                          </m:sSupPr>
                          <m:e>
                            <m:r>
                              <a:rPr lang="en-US" sz="32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  <m:t>10</m:t>
                            </m:r>
                          </m:e>
                          <m:sup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  <m:t>13</m:t>
                            </m:r>
                          </m:sup>
                        </m:sSup>
                        <m:r>
                          <a:rPr lang="en-US" sz="32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𝐻𝑍</m:t>
                        </m:r>
                      </m:oMath>
                    </m:oMathPara>
                  </a14:m>
                  <a:endParaRPr lang="ar-AE" sz="3200" dirty="0">
                    <a:latin typeface="Blabeloo  MagdySoliman" panose="02000500000000000000" pitchFamily="2" charset="-78"/>
                    <a:cs typeface="Blabeloo  MagdySoliman" panose="02000500000000000000" pitchFamily="2" charset="-78"/>
                  </a:endParaRPr>
                </a:p>
              </p:txBody>
            </p:sp>
          </mc:Choice>
          <mc:Fallback xmlns="">
            <p:sp>
              <p:nvSpPr>
                <p:cNvPr id="24" name="TextBox 6">
                  <a:extLst>
                    <a:ext uri="{FF2B5EF4-FFF2-40B4-BE49-F238E27FC236}">
                      <a16:creationId xmlns="" xmlns:a16="http://schemas.microsoft.com/office/drawing/2014/main" id="{167B0F07-0231-4CB0-B5AD-FEAA8D97AE4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891149" y="2837563"/>
                  <a:ext cx="2313141" cy="584775"/>
                </a:xfrm>
                <a:prstGeom prst="rect">
                  <a:avLst/>
                </a:prstGeom>
                <a:blipFill rotWithShape="0"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402749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silk-Correct-Answer-Soundeffect (1)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85185E-6 L 0.13203 -0.00185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02" y="-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ike Bell.wav-21369-Free-Loops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نتيجة بحث الصور عن boy riding bike gif cartoon transparent background">
            <a:extLst>
              <a:ext uri="{FF2B5EF4-FFF2-40B4-BE49-F238E27FC236}">
                <a16:creationId xmlns:a16="http://schemas.microsoft.com/office/drawing/2014/main" id="{50D41680-726C-4026-B3BE-65C18860D85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0086" y="4233628"/>
            <a:ext cx="2703531" cy="270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9EDB248-CC29-4151-BFED-A2B7E9F1FB72}"/>
              </a:ext>
            </a:extLst>
          </p:cNvPr>
          <p:cNvSpPr/>
          <p:nvPr/>
        </p:nvSpPr>
        <p:spPr>
          <a:xfrm>
            <a:off x="1874521" y="399699"/>
            <a:ext cx="8442958" cy="122085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600" dirty="0">
                <a:latin typeface="Blabeloo  MagdySoliman" panose="02000500000000000000" pitchFamily="2" charset="-78"/>
              </a:rPr>
              <a:t>طاقة الالكترون الذي يتسارع عبر فرق الجهد مقداره فولت واحد</a:t>
            </a:r>
            <a:endParaRPr lang="ar-AE" sz="3600" dirty="0">
              <a:latin typeface="Blabeloo  MagdySoliman" panose="02000500000000000000" pitchFamily="2" charset="-78"/>
            </a:endParaRPr>
          </a:p>
        </p:txBody>
      </p:sp>
      <p:grpSp>
        <p:nvGrpSpPr>
          <p:cNvPr id="3" name="خطأ 2">
            <a:extLst>
              <a:ext uri="{FF2B5EF4-FFF2-40B4-BE49-F238E27FC236}">
                <a16:creationId xmlns:a16="http://schemas.microsoft.com/office/drawing/2014/main" id="{D24A612F-7E4B-478E-9DA7-2D35C8696ED5}"/>
              </a:ext>
            </a:extLst>
          </p:cNvPr>
          <p:cNvGrpSpPr/>
          <p:nvPr/>
        </p:nvGrpSpPr>
        <p:grpSpPr>
          <a:xfrm>
            <a:off x="8603907" y="1767645"/>
            <a:ext cx="2936280" cy="2790497"/>
            <a:chOff x="8603907" y="1767645"/>
            <a:chExt cx="2936280" cy="2790497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EC181052-708D-4B73-8DB0-85090EAEA4D7}"/>
                </a:ext>
              </a:extLst>
            </p:cNvPr>
            <p:cNvSpPr/>
            <p:nvPr/>
          </p:nvSpPr>
          <p:spPr>
            <a:xfrm>
              <a:off x="8940478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4F1351DB-41E1-4196-825A-D8302288795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8603907" y="1767645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67B0F07-0231-4CB0-B5AD-FEAA8D97AE45}"/>
                </a:ext>
              </a:extLst>
            </p:cNvPr>
            <p:cNvSpPr txBox="1"/>
            <p:nvPr/>
          </p:nvSpPr>
          <p:spPr>
            <a:xfrm>
              <a:off x="9263932" y="2731861"/>
              <a:ext cx="1725665" cy="584775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200" dirty="0">
                  <a:latin typeface="Blabeloo  MagdySoliman" panose="02000500000000000000" pitchFamily="2" charset="-78"/>
                </a:rPr>
                <a:t>الواط</a:t>
              </a:r>
              <a:endParaRPr lang="ar-AE" sz="3200" dirty="0">
                <a:latin typeface="Blabeloo  MagdySoliman" panose="02000500000000000000" pitchFamily="2" charset="-78"/>
              </a:endParaRPr>
            </a:p>
          </p:txBody>
        </p:sp>
      </p:grpSp>
      <p:grpSp>
        <p:nvGrpSpPr>
          <p:cNvPr id="8" name="صح">
            <a:extLst>
              <a:ext uri="{FF2B5EF4-FFF2-40B4-BE49-F238E27FC236}">
                <a16:creationId xmlns:a16="http://schemas.microsoft.com/office/drawing/2014/main" id="{F9C994C9-43DD-4496-9BEB-03BC59F35D02}"/>
              </a:ext>
            </a:extLst>
          </p:cNvPr>
          <p:cNvGrpSpPr/>
          <p:nvPr/>
        </p:nvGrpSpPr>
        <p:grpSpPr>
          <a:xfrm>
            <a:off x="5944250" y="2003173"/>
            <a:ext cx="2936280" cy="2790497"/>
            <a:chOff x="4489111" y="1767646"/>
            <a:chExt cx="2936280" cy="2790497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700BECC-9968-4A81-B59B-8FB9E7AA9B82}"/>
                </a:ext>
              </a:extLst>
            </p:cNvPr>
            <p:cNvSpPr/>
            <p:nvPr/>
          </p:nvSpPr>
          <p:spPr>
            <a:xfrm>
              <a:off x="4825682" y="2061457"/>
              <a:ext cx="2225563" cy="2172172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3CEDC2A6-CA27-4D5B-92F3-8C6EE7F22E6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4489111" y="1767646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A23CEEB-F02B-4F71-AA13-90CBE2954D24}"/>
                </a:ext>
              </a:extLst>
            </p:cNvPr>
            <p:cNvSpPr txBox="1"/>
            <p:nvPr/>
          </p:nvSpPr>
          <p:spPr>
            <a:xfrm>
              <a:off x="5016375" y="2929628"/>
              <a:ext cx="1982250" cy="584775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r>
                <a:rPr lang="ar-SA" sz="3200" dirty="0">
                  <a:latin typeface="Blabeloo  MagdySoliman" panose="02000500000000000000" pitchFamily="2" charset="-78"/>
                </a:rPr>
                <a:t>الكترون فولت</a:t>
              </a:r>
              <a:endParaRPr lang="ar-AE" sz="3200" dirty="0">
                <a:latin typeface="Blabeloo  MagdySoliman" panose="02000500000000000000" pitchFamily="2" charset="-78"/>
              </a:endParaRPr>
            </a:p>
          </p:txBody>
        </p:sp>
      </p:grpSp>
      <p:grpSp>
        <p:nvGrpSpPr>
          <p:cNvPr id="11" name="خطأ 1">
            <a:extLst>
              <a:ext uri="{FF2B5EF4-FFF2-40B4-BE49-F238E27FC236}">
                <a16:creationId xmlns:a16="http://schemas.microsoft.com/office/drawing/2014/main" id="{DD3BCBB9-749A-48B6-A0F4-B3FDF89A42D6}"/>
              </a:ext>
            </a:extLst>
          </p:cNvPr>
          <p:cNvGrpSpPr/>
          <p:nvPr/>
        </p:nvGrpSpPr>
        <p:grpSpPr>
          <a:xfrm>
            <a:off x="3488012" y="1945068"/>
            <a:ext cx="2936280" cy="2790497"/>
            <a:chOff x="647339" y="1767647"/>
            <a:chExt cx="2936280" cy="2790497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9940674-B7AF-480F-B159-DAF861DB6600}"/>
                </a:ext>
              </a:extLst>
            </p:cNvPr>
            <p:cNvSpPr/>
            <p:nvPr/>
          </p:nvSpPr>
          <p:spPr>
            <a:xfrm>
              <a:off x="983910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304E9410-CD95-459B-815F-18380759209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647339" y="1767647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C8F611C-C8C1-4E4C-AF29-26D101A70A9B}"/>
                </a:ext>
              </a:extLst>
            </p:cNvPr>
            <p:cNvSpPr txBox="1"/>
            <p:nvPr/>
          </p:nvSpPr>
          <p:spPr>
            <a:xfrm>
              <a:off x="1229482" y="2818179"/>
              <a:ext cx="1725665" cy="584775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200" dirty="0">
                  <a:latin typeface="Blabeloo  MagdySoliman" panose="02000500000000000000" pitchFamily="2" charset="-78"/>
                </a:rPr>
                <a:t>الجول</a:t>
              </a:r>
              <a:endParaRPr lang="ar-AE" sz="3200" dirty="0">
                <a:latin typeface="Blabeloo  MagdySoliman" panose="02000500000000000000" pitchFamily="2" charset="-78"/>
              </a:endParaRPr>
            </a:p>
          </p:txBody>
        </p:sp>
      </p:grpSp>
      <p:sp>
        <p:nvSpPr>
          <p:cNvPr id="15" name="Arrow: Pentagon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EE36E51-F02C-4E5D-9F06-0EC815E05AC6}"/>
              </a:ext>
            </a:extLst>
          </p:cNvPr>
          <p:cNvSpPr/>
          <p:nvPr/>
        </p:nvSpPr>
        <p:spPr>
          <a:xfrm>
            <a:off x="10317479" y="6081413"/>
            <a:ext cx="1222708" cy="632896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التالي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A0F1CA6-1C49-4676-B170-E36E197132FE}"/>
              </a:ext>
            </a:extLst>
          </p:cNvPr>
          <p:cNvSpPr/>
          <p:nvPr/>
        </p:nvSpPr>
        <p:spPr>
          <a:xfrm rot="5400000">
            <a:off x="-287598" y="599837"/>
            <a:ext cx="1616369" cy="542386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43A9F25-64F4-4A3E-9E6E-68B23851B14E}"/>
              </a:ext>
            </a:extLst>
          </p:cNvPr>
          <p:cNvSpPr/>
          <p:nvPr/>
        </p:nvSpPr>
        <p:spPr>
          <a:xfrm rot="5400000">
            <a:off x="-210844" y="664122"/>
            <a:ext cx="1462855" cy="40591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الوقت</a:t>
            </a:r>
          </a:p>
        </p:txBody>
      </p:sp>
      <p:grpSp>
        <p:nvGrpSpPr>
          <p:cNvPr id="14" name="خطأ 2">
            <a:extLst>
              <a:ext uri="{FF2B5EF4-FFF2-40B4-BE49-F238E27FC236}">
                <a16:creationId xmlns:a16="http://schemas.microsoft.com/office/drawing/2014/main" id="{D24A612F-7E4B-478E-9DA7-2D35C8696ED5}"/>
              </a:ext>
            </a:extLst>
          </p:cNvPr>
          <p:cNvGrpSpPr/>
          <p:nvPr/>
        </p:nvGrpSpPr>
        <p:grpSpPr>
          <a:xfrm>
            <a:off x="498997" y="2183283"/>
            <a:ext cx="2936280" cy="2790497"/>
            <a:chOff x="8603907" y="1767645"/>
            <a:chExt cx="2936280" cy="2790497"/>
          </a:xfrm>
        </p:grpSpPr>
        <p:sp>
          <p:nvSpPr>
            <p:cNvPr id="22" name="Oval 9">
              <a:extLst>
                <a:ext uri="{FF2B5EF4-FFF2-40B4-BE49-F238E27FC236}">
                  <a16:creationId xmlns:a16="http://schemas.microsoft.com/office/drawing/2014/main" id="{EC181052-708D-4B73-8DB0-85090EAEA4D7}"/>
                </a:ext>
              </a:extLst>
            </p:cNvPr>
            <p:cNvSpPr/>
            <p:nvPr/>
          </p:nvSpPr>
          <p:spPr>
            <a:xfrm>
              <a:off x="8940478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23" name="Picture 2">
              <a:extLst>
                <a:ext uri="{FF2B5EF4-FFF2-40B4-BE49-F238E27FC236}">
                  <a16:creationId xmlns:a16="http://schemas.microsoft.com/office/drawing/2014/main" id="{4F1351DB-41E1-4196-825A-D8302288795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8603907" y="1767645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TextBox 6">
              <a:extLst>
                <a:ext uri="{FF2B5EF4-FFF2-40B4-BE49-F238E27FC236}">
                  <a16:creationId xmlns:a16="http://schemas.microsoft.com/office/drawing/2014/main" id="{167B0F07-0231-4CB0-B5AD-FEAA8D97AE45}"/>
                </a:ext>
              </a:extLst>
            </p:cNvPr>
            <p:cNvSpPr txBox="1"/>
            <p:nvPr/>
          </p:nvSpPr>
          <p:spPr>
            <a:xfrm>
              <a:off x="9142909" y="2637731"/>
              <a:ext cx="1725665" cy="954107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2800" dirty="0">
                  <a:latin typeface="Blabeloo  MagdySoliman" panose="02000500000000000000" pitchFamily="2" charset="-78"/>
                </a:rPr>
                <a:t>وحدة الكتل </a:t>
              </a:r>
              <a:r>
                <a:rPr lang="ar-SA" sz="2800" dirty="0" err="1">
                  <a:latin typeface="Blabeloo  MagdySoliman" panose="02000500000000000000" pitchFamily="2" charset="-78"/>
                </a:rPr>
                <a:t>الذريه</a:t>
              </a:r>
              <a:endParaRPr lang="ar-AE" sz="2800" dirty="0">
                <a:latin typeface="Blabeloo  MagdySoliman" panose="020005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34895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silk-Correct-Answer-Soundeffect (1)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85185E-6 L 0.13203 -0.00185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02" y="-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ike Bell.wav-21369-Free-Loops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نتيجة بحث الصور عن boy riding bike gif cartoon transparent background">
            <a:extLst>
              <a:ext uri="{FF2B5EF4-FFF2-40B4-BE49-F238E27FC236}">
                <a16:creationId xmlns:a16="http://schemas.microsoft.com/office/drawing/2014/main" id="{50D41680-726C-4026-B3BE-65C18860D85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4546" y="4233628"/>
            <a:ext cx="2703531" cy="270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9EDB248-CC29-4151-BFED-A2B7E9F1FB72}"/>
              </a:ext>
            </a:extLst>
          </p:cNvPr>
          <p:cNvSpPr/>
          <p:nvPr/>
        </p:nvSpPr>
        <p:spPr>
          <a:xfrm>
            <a:off x="907706" y="538185"/>
            <a:ext cx="10505048" cy="125686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 </a:t>
            </a:r>
            <a:r>
              <a:rPr lang="ar-SA" sz="3600" dirty="0">
                <a:latin typeface="Blabeloo  MagdySoliman" panose="02000500000000000000" pitchFamily="2" charset="-78"/>
              </a:rPr>
              <a:t>على سطح معدن داله اقتران الشغل له</a:t>
            </a:r>
            <a:r>
              <a:rPr lang="en-US" sz="4400" dirty="0">
                <a:latin typeface="Blabeloo  MagdySoliman" panose="02000500000000000000" pitchFamily="2" charset="-78"/>
              </a:rPr>
              <a:t>13.9 </a:t>
            </a:r>
            <a:r>
              <a:rPr lang="en-US" sz="4400" dirty="0" err="1">
                <a:latin typeface="Blabeloo  MagdySoliman" panose="02000500000000000000" pitchFamily="2" charset="-78"/>
              </a:rPr>
              <a:t>ev</a:t>
            </a:r>
            <a:r>
              <a:rPr lang="ar-SA" sz="3600" dirty="0">
                <a:latin typeface="Blabeloo  MagdySoliman" panose="02000500000000000000" pitchFamily="2" charset="-78"/>
              </a:rPr>
              <a:t>سقط فوتون طاقته </a:t>
            </a:r>
            <a:endParaRPr lang="ar-AE" sz="3600" dirty="0">
              <a:latin typeface="Blabeloo  MagdySoliman" panose="02000500000000000000" pitchFamily="2" charset="-78"/>
            </a:endParaRPr>
          </a:p>
          <a:p>
            <a:pPr algn="ctr"/>
            <a:r>
              <a:rPr lang="ar-SA" sz="3600" dirty="0" err="1">
                <a:latin typeface="Blabeloo  MagdySoliman" panose="02000500000000000000" pitchFamily="2" charset="-78"/>
              </a:rPr>
              <a:t>ان</a:t>
            </a:r>
            <a:r>
              <a:rPr lang="ar-SA" sz="3600" dirty="0">
                <a:latin typeface="Blabeloo  MagdySoliman" panose="02000500000000000000" pitchFamily="2" charset="-78"/>
              </a:rPr>
              <a:t> الطاقة الحركية للإلكترون المتحرر تساوي نفس الوحدة </a:t>
            </a:r>
            <a:r>
              <a:rPr lang="en-US" sz="3600" dirty="0">
                <a:latin typeface="Blabeloo  MagdySoliman" panose="02000500000000000000" pitchFamily="2" charset="-78"/>
              </a:rPr>
              <a:t> </a:t>
            </a:r>
            <a:r>
              <a:rPr lang="en-US" sz="4400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7ev</a:t>
            </a:r>
            <a:endParaRPr lang="en-US" sz="4000" dirty="0">
              <a:latin typeface="Blabeloo  MagdySoliman" panose="02000500000000000000" pitchFamily="2" charset="-78"/>
              <a:cs typeface="Blabeloo  MagdySoliman" panose="02000500000000000000" pitchFamily="2" charset="-78"/>
            </a:endParaRPr>
          </a:p>
        </p:txBody>
      </p:sp>
      <p:grpSp>
        <p:nvGrpSpPr>
          <p:cNvPr id="3" name="خطأ 2">
            <a:extLst>
              <a:ext uri="{FF2B5EF4-FFF2-40B4-BE49-F238E27FC236}">
                <a16:creationId xmlns:a16="http://schemas.microsoft.com/office/drawing/2014/main" id="{D24A612F-7E4B-478E-9DA7-2D35C8696ED5}"/>
              </a:ext>
            </a:extLst>
          </p:cNvPr>
          <p:cNvGrpSpPr/>
          <p:nvPr/>
        </p:nvGrpSpPr>
        <p:grpSpPr>
          <a:xfrm>
            <a:off x="8603907" y="1767645"/>
            <a:ext cx="2936280" cy="2790497"/>
            <a:chOff x="8603907" y="1767645"/>
            <a:chExt cx="2936280" cy="2790497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EC181052-708D-4B73-8DB0-85090EAEA4D7}"/>
                </a:ext>
              </a:extLst>
            </p:cNvPr>
            <p:cNvSpPr/>
            <p:nvPr/>
          </p:nvSpPr>
          <p:spPr>
            <a:xfrm>
              <a:off x="8940478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4F1351DB-41E1-4196-825A-D8302288795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8603907" y="1767645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67B0F07-0231-4CB0-B5AD-FEAA8D97AE45}"/>
                </a:ext>
              </a:extLst>
            </p:cNvPr>
            <p:cNvSpPr txBox="1"/>
            <p:nvPr/>
          </p:nvSpPr>
          <p:spPr>
            <a:xfrm>
              <a:off x="9393604" y="2784709"/>
              <a:ext cx="1725665" cy="769441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dirty="0">
                  <a:latin typeface="Blabeloo  MagdySoliman" panose="02000500000000000000" pitchFamily="2" charset="-78"/>
                  <a:cs typeface="Blabeloo  MagdySoliman" panose="02000500000000000000" pitchFamily="2" charset="-78"/>
                </a:rPr>
                <a:t>3.45</a:t>
              </a:r>
              <a:endParaRPr lang="ar-AE" sz="4400" dirty="0">
                <a:latin typeface="Blabeloo  MagdySoliman" panose="02000500000000000000" pitchFamily="2" charset="-78"/>
                <a:cs typeface="Blabeloo  MagdySoliman" panose="02000500000000000000" pitchFamily="2" charset="-78"/>
              </a:endParaRPr>
            </a:p>
          </p:txBody>
        </p:sp>
      </p:grpSp>
      <p:grpSp>
        <p:nvGrpSpPr>
          <p:cNvPr id="8" name="صح">
            <a:extLst>
              <a:ext uri="{FF2B5EF4-FFF2-40B4-BE49-F238E27FC236}">
                <a16:creationId xmlns:a16="http://schemas.microsoft.com/office/drawing/2014/main" id="{F9C994C9-43DD-4496-9BEB-03BC59F35D02}"/>
              </a:ext>
            </a:extLst>
          </p:cNvPr>
          <p:cNvGrpSpPr/>
          <p:nvPr/>
        </p:nvGrpSpPr>
        <p:grpSpPr>
          <a:xfrm>
            <a:off x="281544" y="1945068"/>
            <a:ext cx="2936280" cy="2790497"/>
            <a:chOff x="4489111" y="1767646"/>
            <a:chExt cx="2936280" cy="2790497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700BECC-9968-4A81-B59B-8FB9E7AA9B82}"/>
                </a:ext>
              </a:extLst>
            </p:cNvPr>
            <p:cNvSpPr/>
            <p:nvPr/>
          </p:nvSpPr>
          <p:spPr>
            <a:xfrm>
              <a:off x="4825682" y="2061457"/>
              <a:ext cx="2225563" cy="2172172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3CEDC2A6-CA27-4D5B-92F3-8C6EE7F22E6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4489111" y="1767646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A23CEEB-F02B-4F71-AA13-90CBE2954D24}"/>
                </a:ext>
              </a:extLst>
            </p:cNvPr>
            <p:cNvSpPr txBox="1"/>
            <p:nvPr/>
          </p:nvSpPr>
          <p:spPr>
            <a:xfrm>
              <a:off x="5336870" y="2855153"/>
              <a:ext cx="1267632" cy="769441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dirty="0">
                  <a:latin typeface="Blabeloo  MagdySoliman" panose="02000500000000000000" pitchFamily="2" charset="-78"/>
                  <a:cs typeface="Blabeloo  MagdySoliman" panose="02000500000000000000" pitchFamily="2" charset="-78"/>
                </a:rPr>
                <a:t>6.9</a:t>
              </a:r>
              <a:endParaRPr lang="ar-AE" sz="3200" dirty="0">
                <a:latin typeface="Blabeloo  MagdySoliman" panose="02000500000000000000" pitchFamily="2" charset="-78"/>
                <a:cs typeface="Blabeloo  MagdySoliman" panose="02000500000000000000" pitchFamily="2" charset="-78"/>
              </a:endParaRPr>
            </a:p>
          </p:txBody>
        </p:sp>
      </p:grpSp>
      <p:grpSp>
        <p:nvGrpSpPr>
          <p:cNvPr id="11" name="خطأ 1">
            <a:extLst>
              <a:ext uri="{FF2B5EF4-FFF2-40B4-BE49-F238E27FC236}">
                <a16:creationId xmlns:a16="http://schemas.microsoft.com/office/drawing/2014/main" id="{DD3BCBB9-749A-48B6-A0F4-B3FDF89A42D6}"/>
              </a:ext>
            </a:extLst>
          </p:cNvPr>
          <p:cNvGrpSpPr/>
          <p:nvPr/>
        </p:nvGrpSpPr>
        <p:grpSpPr>
          <a:xfrm>
            <a:off x="3111110" y="1945068"/>
            <a:ext cx="2936280" cy="2790497"/>
            <a:chOff x="647339" y="1767647"/>
            <a:chExt cx="2936280" cy="2790497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9940674-B7AF-480F-B159-DAF861DB6600}"/>
                </a:ext>
              </a:extLst>
            </p:cNvPr>
            <p:cNvSpPr/>
            <p:nvPr/>
          </p:nvSpPr>
          <p:spPr>
            <a:xfrm>
              <a:off x="983910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304E9410-CD95-459B-815F-18380759209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647339" y="1767647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C8F611C-C8C1-4E4C-AF29-26D101A70A9B}"/>
                </a:ext>
              </a:extLst>
            </p:cNvPr>
            <p:cNvSpPr txBox="1"/>
            <p:nvPr/>
          </p:nvSpPr>
          <p:spPr>
            <a:xfrm>
              <a:off x="1430640" y="2870507"/>
              <a:ext cx="1725665" cy="769441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dirty="0">
                  <a:latin typeface="Blabeloo  MagdySoliman" panose="02000500000000000000" pitchFamily="2" charset="-78"/>
                  <a:cs typeface="Blabeloo  MagdySoliman" panose="02000500000000000000" pitchFamily="2" charset="-78"/>
                </a:rPr>
                <a:t>97.3</a:t>
              </a:r>
              <a:endParaRPr lang="ar-AE" sz="4400" dirty="0">
                <a:latin typeface="Blabeloo  MagdySoliman" panose="02000500000000000000" pitchFamily="2" charset="-78"/>
                <a:cs typeface="Blabeloo  MagdySoliman" panose="02000500000000000000" pitchFamily="2" charset="-78"/>
              </a:endParaRPr>
            </a:p>
          </p:txBody>
        </p:sp>
      </p:grpSp>
      <p:sp>
        <p:nvSpPr>
          <p:cNvPr id="15" name="Arrow: Pentagon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EE36E51-F02C-4E5D-9F06-0EC815E05AC6}"/>
              </a:ext>
            </a:extLst>
          </p:cNvPr>
          <p:cNvSpPr/>
          <p:nvPr/>
        </p:nvSpPr>
        <p:spPr>
          <a:xfrm>
            <a:off x="10317479" y="6081413"/>
            <a:ext cx="1222708" cy="632896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التالي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A0F1CA6-1C49-4676-B170-E36E197132FE}"/>
              </a:ext>
            </a:extLst>
          </p:cNvPr>
          <p:cNvSpPr/>
          <p:nvPr/>
        </p:nvSpPr>
        <p:spPr>
          <a:xfrm rot="5400000">
            <a:off x="-287598" y="599837"/>
            <a:ext cx="1616369" cy="542386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43A9F25-64F4-4A3E-9E6E-68B23851B14E}"/>
              </a:ext>
            </a:extLst>
          </p:cNvPr>
          <p:cNvSpPr/>
          <p:nvPr/>
        </p:nvSpPr>
        <p:spPr>
          <a:xfrm rot="5400000">
            <a:off x="-210844" y="664122"/>
            <a:ext cx="1462855" cy="40591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الوقت</a:t>
            </a:r>
          </a:p>
        </p:txBody>
      </p:sp>
      <p:grpSp>
        <p:nvGrpSpPr>
          <p:cNvPr id="14" name="خطأ 2">
            <a:extLst>
              <a:ext uri="{FF2B5EF4-FFF2-40B4-BE49-F238E27FC236}">
                <a16:creationId xmlns:a16="http://schemas.microsoft.com/office/drawing/2014/main" id="{D24A612F-7E4B-478E-9DA7-2D35C8696ED5}"/>
              </a:ext>
            </a:extLst>
          </p:cNvPr>
          <p:cNvGrpSpPr/>
          <p:nvPr/>
        </p:nvGrpSpPr>
        <p:grpSpPr>
          <a:xfrm>
            <a:off x="5802639" y="2000746"/>
            <a:ext cx="2936280" cy="2790497"/>
            <a:chOff x="8603907" y="1767645"/>
            <a:chExt cx="2936280" cy="2790497"/>
          </a:xfrm>
        </p:grpSpPr>
        <p:sp>
          <p:nvSpPr>
            <p:cNvPr id="22" name="Oval 9">
              <a:extLst>
                <a:ext uri="{FF2B5EF4-FFF2-40B4-BE49-F238E27FC236}">
                  <a16:creationId xmlns:a16="http://schemas.microsoft.com/office/drawing/2014/main" id="{EC181052-708D-4B73-8DB0-85090EAEA4D7}"/>
                </a:ext>
              </a:extLst>
            </p:cNvPr>
            <p:cNvSpPr/>
            <p:nvPr/>
          </p:nvSpPr>
          <p:spPr>
            <a:xfrm>
              <a:off x="8940478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23" name="Picture 2">
              <a:extLst>
                <a:ext uri="{FF2B5EF4-FFF2-40B4-BE49-F238E27FC236}">
                  <a16:creationId xmlns:a16="http://schemas.microsoft.com/office/drawing/2014/main" id="{4F1351DB-41E1-4196-825A-D8302288795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8603907" y="1767645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TextBox 6">
              <a:extLst>
                <a:ext uri="{FF2B5EF4-FFF2-40B4-BE49-F238E27FC236}">
                  <a16:creationId xmlns:a16="http://schemas.microsoft.com/office/drawing/2014/main" id="{167B0F07-0231-4CB0-B5AD-FEAA8D97AE45}"/>
                </a:ext>
              </a:extLst>
            </p:cNvPr>
            <p:cNvSpPr txBox="1"/>
            <p:nvPr/>
          </p:nvSpPr>
          <p:spPr>
            <a:xfrm>
              <a:off x="9384956" y="2624284"/>
              <a:ext cx="1725665" cy="769441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dirty="0">
                  <a:latin typeface="Blabeloo  MagdySoliman" panose="02000500000000000000" pitchFamily="2" charset="-78"/>
                  <a:cs typeface="Blabeloo  MagdySoliman" panose="02000500000000000000" pitchFamily="2" charset="-78"/>
                </a:rPr>
                <a:t>20.9</a:t>
              </a:r>
              <a:endParaRPr lang="ar-AE" sz="3200" dirty="0">
                <a:latin typeface="Blabeloo  MagdySoliman" panose="02000500000000000000" pitchFamily="2" charset="-78"/>
                <a:cs typeface="Blabeloo  MagdySoliman" panose="020005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4869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silk-Correct-Answer-Soundeffect (1)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85185E-6 L 0.13203 -0.00185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02" y="-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ike Bell.wav-21369-Free-Loops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نتيجة بحث الصور عن boy riding bike gif cartoon transparent background">
            <a:extLst>
              <a:ext uri="{FF2B5EF4-FFF2-40B4-BE49-F238E27FC236}">
                <a16:creationId xmlns:a16="http://schemas.microsoft.com/office/drawing/2014/main" id="{50D41680-726C-4026-B3BE-65C18860D85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9006" y="4233628"/>
            <a:ext cx="2703531" cy="270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9EDB248-CC29-4151-BFED-A2B7E9F1FB72}"/>
              </a:ext>
            </a:extLst>
          </p:cNvPr>
          <p:cNvSpPr/>
          <p:nvPr/>
        </p:nvSpPr>
        <p:spPr>
          <a:xfrm>
            <a:off x="1280046" y="399700"/>
            <a:ext cx="9037433" cy="125145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200" dirty="0">
                <a:latin typeface="Blabeloo  MagdySoliman" panose="02000500000000000000" pitchFamily="2" charset="-78"/>
              </a:rPr>
              <a:t>يمثل الرسم البياني المجاور </a:t>
            </a:r>
            <a:r>
              <a:rPr lang="ar-SA" sz="3200" dirty="0" err="1">
                <a:latin typeface="Blabeloo  MagdySoliman" panose="02000500000000000000" pitchFamily="2" charset="-78"/>
              </a:rPr>
              <a:t>العلاقه</a:t>
            </a:r>
            <a:r>
              <a:rPr lang="ar-SA" sz="3200" dirty="0">
                <a:latin typeface="Blabeloo  MagdySoliman" panose="02000500000000000000" pitchFamily="2" charset="-78"/>
              </a:rPr>
              <a:t> بين </a:t>
            </a:r>
            <a:r>
              <a:rPr lang="ar-SA" sz="3200" dirty="0" err="1">
                <a:latin typeface="Blabeloo  MagdySoliman" panose="02000500000000000000" pitchFamily="2" charset="-78"/>
              </a:rPr>
              <a:t>الطاقه</a:t>
            </a:r>
            <a:r>
              <a:rPr lang="ar-SA" sz="3200" dirty="0">
                <a:latin typeface="Blabeloo  MagdySoliman" panose="02000500000000000000" pitchFamily="2" charset="-78"/>
              </a:rPr>
              <a:t> </a:t>
            </a:r>
            <a:r>
              <a:rPr lang="ar-SA" sz="3200" dirty="0" err="1">
                <a:latin typeface="Blabeloo  MagdySoliman" panose="02000500000000000000" pitchFamily="2" charset="-78"/>
              </a:rPr>
              <a:t>الحركيه</a:t>
            </a:r>
            <a:r>
              <a:rPr lang="ar-SA" sz="3200" dirty="0">
                <a:latin typeface="Blabeloo  MagdySoliman" panose="02000500000000000000" pitchFamily="2" charset="-78"/>
              </a:rPr>
              <a:t> العظمى والتردد لفلز ما يمثل تردد </a:t>
            </a:r>
            <a:r>
              <a:rPr lang="ar-SA" sz="3600" dirty="0" err="1">
                <a:latin typeface="Blabeloo  MagdySoliman" panose="02000500000000000000" pitchFamily="2" charset="-78"/>
                <a:cs typeface="+mj-cs"/>
              </a:rPr>
              <a:t>العتبه</a:t>
            </a:r>
            <a:r>
              <a:rPr lang="ar-SA" sz="3600" dirty="0">
                <a:latin typeface="Blabeloo  MagdySoliman" panose="02000500000000000000" pitchFamily="2" charset="-78"/>
                <a:cs typeface="+mj-cs"/>
              </a:rPr>
              <a:t> عند </a:t>
            </a:r>
            <a:r>
              <a:rPr lang="ar-SA" sz="3600" dirty="0" err="1">
                <a:latin typeface="Blabeloo  MagdySoliman" panose="02000500000000000000" pitchFamily="2" charset="-78"/>
                <a:cs typeface="+mj-cs"/>
              </a:rPr>
              <a:t>النقطه</a:t>
            </a:r>
            <a:endParaRPr lang="ar-AE" sz="4000" dirty="0">
              <a:latin typeface="Blabeloo  MagdySoliman" panose="02000500000000000000" pitchFamily="2" charset="-78"/>
              <a:cs typeface="+mj-cs"/>
            </a:endParaRPr>
          </a:p>
        </p:txBody>
      </p:sp>
      <p:grpSp>
        <p:nvGrpSpPr>
          <p:cNvPr id="3" name="خطأ 2">
            <a:extLst>
              <a:ext uri="{FF2B5EF4-FFF2-40B4-BE49-F238E27FC236}">
                <a16:creationId xmlns:a16="http://schemas.microsoft.com/office/drawing/2014/main" id="{D24A612F-7E4B-478E-9DA7-2D35C8696ED5}"/>
              </a:ext>
            </a:extLst>
          </p:cNvPr>
          <p:cNvGrpSpPr/>
          <p:nvPr/>
        </p:nvGrpSpPr>
        <p:grpSpPr>
          <a:xfrm>
            <a:off x="6108537" y="1914362"/>
            <a:ext cx="2936280" cy="2790497"/>
            <a:chOff x="8603907" y="1767645"/>
            <a:chExt cx="2936280" cy="2790497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EC181052-708D-4B73-8DB0-85090EAEA4D7}"/>
                </a:ext>
              </a:extLst>
            </p:cNvPr>
            <p:cNvSpPr/>
            <p:nvPr/>
          </p:nvSpPr>
          <p:spPr>
            <a:xfrm>
              <a:off x="8940478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4F1351DB-41E1-4196-825A-D8302288795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8603907" y="1767645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67B0F07-0231-4CB0-B5AD-FEAA8D97AE45}"/>
                </a:ext>
              </a:extLst>
            </p:cNvPr>
            <p:cNvSpPr txBox="1"/>
            <p:nvPr/>
          </p:nvSpPr>
          <p:spPr>
            <a:xfrm>
              <a:off x="9834285" y="2808950"/>
              <a:ext cx="636629" cy="923330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dirty="0">
                  <a:solidFill>
                    <a:srgbClr val="C00000"/>
                  </a:solidFill>
                  <a:latin typeface="Blabeloo  MagdySoliman" panose="02000500000000000000" pitchFamily="2" charset="-78"/>
                  <a:cs typeface="Blabeloo  MagdySoliman" panose="02000500000000000000" pitchFamily="2" charset="-78"/>
                </a:rPr>
                <a:t>B</a:t>
              </a:r>
              <a:endParaRPr lang="ar-AE" sz="4000" dirty="0">
                <a:solidFill>
                  <a:srgbClr val="C00000"/>
                </a:solidFill>
                <a:latin typeface="Blabeloo  MagdySoliman" panose="02000500000000000000" pitchFamily="2" charset="-78"/>
                <a:cs typeface="Blabeloo  MagdySoliman" panose="02000500000000000000" pitchFamily="2" charset="-78"/>
              </a:endParaRPr>
            </a:p>
          </p:txBody>
        </p:sp>
      </p:grpSp>
      <p:grpSp>
        <p:nvGrpSpPr>
          <p:cNvPr id="8" name="صح">
            <a:extLst>
              <a:ext uri="{FF2B5EF4-FFF2-40B4-BE49-F238E27FC236}">
                <a16:creationId xmlns:a16="http://schemas.microsoft.com/office/drawing/2014/main" id="{F9C994C9-43DD-4496-9BEB-03BC59F35D02}"/>
              </a:ext>
            </a:extLst>
          </p:cNvPr>
          <p:cNvGrpSpPr/>
          <p:nvPr/>
        </p:nvGrpSpPr>
        <p:grpSpPr>
          <a:xfrm>
            <a:off x="9078332" y="1929714"/>
            <a:ext cx="2936280" cy="2790497"/>
            <a:chOff x="4489111" y="1767646"/>
            <a:chExt cx="2936280" cy="2790497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700BECC-9968-4A81-B59B-8FB9E7AA9B82}"/>
                </a:ext>
              </a:extLst>
            </p:cNvPr>
            <p:cNvSpPr/>
            <p:nvPr/>
          </p:nvSpPr>
          <p:spPr>
            <a:xfrm>
              <a:off x="4825682" y="2061457"/>
              <a:ext cx="2225563" cy="2172172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3CEDC2A6-CA27-4D5B-92F3-8C6EE7F22E6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4489111" y="1767646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A23CEEB-F02B-4F71-AA13-90CBE2954D24}"/>
                </a:ext>
              </a:extLst>
            </p:cNvPr>
            <p:cNvSpPr txBox="1"/>
            <p:nvPr/>
          </p:nvSpPr>
          <p:spPr>
            <a:xfrm>
              <a:off x="5639265" y="2763882"/>
              <a:ext cx="575511" cy="923330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dirty="0">
                  <a:solidFill>
                    <a:srgbClr val="C00000"/>
                  </a:solidFill>
                  <a:latin typeface="Blabeloo  MagdySoliman" panose="02000500000000000000" pitchFamily="2" charset="-78"/>
                  <a:cs typeface="Blabeloo  MagdySoliman" panose="02000500000000000000" pitchFamily="2" charset="-78"/>
                </a:rPr>
                <a:t>A</a:t>
              </a:r>
              <a:endParaRPr lang="ar-AE" sz="5400" dirty="0">
                <a:solidFill>
                  <a:srgbClr val="C00000"/>
                </a:solidFill>
                <a:latin typeface="Blabeloo  MagdySoliman" panose="02000500000000000000" pitchFamily="2" charset="-78"/>
                <a:cs typeface="Blabeloo  MagdySoliman" panose="02000500000000000000" pitchFamily="2" charset="-78"/>
              </a:endParaRPr>
            </a:p>
          </p:txBody>
        </p:sp>
      </p:grpSp>
      <p:grpSp>
        <p:nvGrpSpPr>
          <p:cNvPr id="11" name="خطأ 1">
            <a:extLst>
              <a:ext uri="{FF2B5EF4-FFF2-40B4-BE49-F238E27FC236}">
                <a16:creationId xmlns:a16="http://schemas.microsoft.com/office/drawing/2014/main" id="{DD3BCBB9-749A-48B6-A0F4-B3FDF89A42D6}"/>
              </a:ext>
            </a:extLst>
          </p:cNvPr>
          <p:cNvGrpSpPr/>
          <p:nvPr/>
        </p:nvGrpSpPr>
        <p:grpSpPr>
          <a:xfrm>
            <a:off x="3488012" y="1945068"/>
            <a:ext cx="2936280" cy="2790497"/>
            <a:chOff x="647339" y="1767647"/>
            <a:chExt cx="2936280" cy="2790497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9940674-B7AF-480F-B159-DAF861DB6600}"/>
                </a:ext>
              </a:extLst>
            </p:cNvPr>
            <p:cNvSpPr/>
            <p:nvPr/>
          </p:nvSpPr>
          <p:spPr>
            <a:xfrm>
              <a:off x="983910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304E9410-CD95-459B-815F-18380759209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647339" y="1767647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C8F611C-C8C1-4E4C-AF29-26D101A70A9B}"/>
                </a:ext>
              </a:extLst>
            </p:cNvPr>
            <p:cNvSpPr txBox="1"/>
            <p:nvPr/>
          </p:nvSpPr>
          <p:spPr>
            <a:xfrm>
              <a:off x="1709225" y="2747468"/>
              <a:ext cx="722170" cy="923330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dirty="0">
                  <a:solidFill>
                    <a:srgbClr val="C00000"/>
                  </a:solidFill>
                  <a:latin typeface="Blabeloo  MagdySoliman" panose="02000500000000000000" pitchFamily="2" charset="-78"/>
                  <a:cs typeface="Blabeloo  MagdySoliman" panose="02000500000000000000" pitchFamily="2" charset="-78"/>
                </a:rPr>
                <a:t>C</a:t>
              </a:r>
              <a:endParaRPr lang="ar-AE" sz="4400" dirty="0">
                <a:solidFill>
                  <a:srgbClr val="C00000"/>
                </a:solidFill>
                <a:latin typeface="Blabeloo  MagdySoliman" panose="02000500000000000000" pitchFamily="2" charset="-78"/>
                <a:cs typeface="Blabeloo  MagdySoliman" panose="02000500000000000000" pitchFamily="2" charset="-78"/>
              </a:endParaRPr>
            </a:p>
          </p:txBody>
        </p:sp>
      </p:grpSp>
      <p:sp>
        <p:nvSpPr>
          <p:cNvPr id="15" name="Arrow: Pentagon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EE36E51-F02C-4E5D-9F06-0EC815E05AC6}"/>
              </a:ext>
            </a:extLst>
          </p:cNvPr>
          <p:cNvSpPr/>
          <p:nvPr/>
        </p:nvSpPr>
        <p:spPr>
          <a:xfrm>
            <a:off x="10317479" y="6081413"/>
            <a:ext cx="1222708" cy="632896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التالي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A0F1CA6-1C49-4676-B170-E36E197132FE}"/>
              </a:ext>
            </a:extLst>
          </p:cNvPr>
          <p:cNvSpPr/>
          <p:nvPr/>
        </p:nvSpPr>
        <p:spPr>
          <a:xfrm rot="5400000">
            <a:off x="-287598" y="599837"/>
            <a:ext cx="1616369" cy="542386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43A9F25-64F4-4A3E-9E6E-68B23851B14E}"/>
              </a:ext>
            </a:extLst>
          </p:cNvPr>
          <p:cNvSpPr/>
          <p:nvPr/>
        </p:nvSpPr>
        <p:spPr>
          <a:xfrm rot="5400000">
            <a:off x="-210844" y="664122"/>
            <a:ext cx="1462855" cy="40591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الوقت</a:t>
            </a:r>
          </a:p>
        </p:txBody>
      </p:sp>
      <p:grpSp>
        <p:nvGrpSpPr>
          <p:cNvPr id="14" name="خطأ 2">
            <a:extLst>
              <a:ext uri="{FF2B5EF4-FFF2-40B4-BE49-F238E27FC236}">
                <a16:creationId xmlns:a16="http://schemas.microsoft.com/office/drawing/2014/main" id="{D24A612F-7E4B-478E-9DA7-2D35C8696ED5}"/>
              </a:ext>
            </a:extLst>
          </p:cNvPr>
          <p:cNvGrpSpPr/>
          <p:nvPr/>
        </p:nvGrpSpPr>
        <p:grpSpPr>
          <a:xfrm>
            <a:off x="498997" y="2183283"/>
            <a:ext cx="2936280" cy="2790497"/>
            <a:chOff x="8603907" y="1767645"/>
            <a:chExt cx="2936280" cy="2790497"/>
          </a:xfrm>
        </p:grpSpPr>
        <p:sp>
          <p:nvSpPr>
            <p:cNvPr id="22" name="Oval 9">
              <a:extLst>
                <a:ext uri="{FF2B5EF4-FFF2-40B4-BE49-F238E27FC236}">
                  <a16:creationId xmlns:a16="http://schemas.microsoft.com/office/drawing/2014/main" id="{EC181052-708D-4B73-8DB0-85090EAEA4D7}"/>
                </a:ext>
              </a:extLst>
            </p:cNvPr>
            <p:cNvSpPr/>
            <p:nvPr/>
          </p:nvSpPr>
          <p:spPr>
            <a:xfrm>
              <a:off x="8940478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23" name="Picture 2">
              <a:extLst>
                <a:ext uri="{FF2B5EF4-FFF2-40B4-BE49-F238E27FC236}">
                  <a16:creationId xmlns:a16="http://schemas.microsoft.com/office/drawing/2014/main" id="{4F1351DB-41E1-4196-825A-D8302288795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8603907" y="1767645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TextBox 6">
              <a:extLst>
                <a:ext uri="{FF2B5EF4-FFF2-40B4-BE49-F238E27FC236}">
                  <a16:creationId xmlns:a16="http://schemas.microsoft.com/office/drawing/2014/main" id="{167B0F07-0231-4CB0-B5AD-FEAA8D97AE45}"/>
                </a:ext>
              </a:extLst>
            </p:cNvPr>
            <p:cNvSpPr txBox="1"/>
            <p:nvPr/>
          </p:nvSpPr>
          <p:spPr>
            <a:xfrm>
              <a:off x="9836015" y="2751228"/>
              <a:ext cx="783216" cy="923330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dirty="0">
                  <a:solidFill>
                    <a:srgbClr val="C00000"/>
                  </a:solidFill>
                  <a:latin typeface="Blabeloo  MagdySoliman" panose="02000500000000000000" pitchFamily="2" charset="-78"/>
                  <a:cs typeface="Blabeloo  MagdySoliman" panose="02000500000000000000" pitchFamily="2" charset="-78"/>
                </a:rPr>
                <a:t>D</a:t>
              </a:r>
              <a:endParaRPr lang="ar-AE" sz="5400" dirty="0">
                <a:solidFill>
                  <a:srgbClr val="C00000"/>
                </a:solidFill>
                <a:latin typeface="Blabeloo  MagdySoliman" panose="02000500000000000000" pitchFamily="2" charset="-78"/>
                <a:cs typeface="Blabeloo  MagdySoliman" panose="02000500000000000000" pitchFamily="2" charset="-78"/>
              </a:endParaRPr>
            </a:p>
          </p:txBody>
        </p:sp>
      </p:grpSp>
      <p:pic>
        <p:nvPicPr>
          <p:cNvPr id="16" name="صورة 15"/>
          <p:cNvPicPr>
            <a:picLocks noChangeAspect="1"/>
          </p:cNvPicPr>
          <p:nvPr/>
        </p:nvPicPr>
        <p:blipFill rotWithShape="1">
          <a:blip r:embed="rId7"/>
          <a:srcRect t="6446" r="12962" b="52137"/>
          <a:stretch/>
        </p:blipFill>
        <p:spPr>
          <a:xfrm>
            <a:off x="1415518" y="5029374"/>
            <a:ext cx="3305838" cy="1477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426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silk-Correct-Answer-Soundeffect (1)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85185E-6 L 0.13203 -0.00185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02" y="-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ike Bell.wav-21369-Free-Loops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نتيجة بحث الصور عن boy riding bike gif cartoon transparent background">
            <a:extLst>
              <a:ext uri="{FF2B5EF4-FFF2-40B4-BE49-F238E27FC236}">
                <a16:creationId xmlns:a16="http://schemas.microsoft.com/office/drawing/2014/main" id="{50D41680-726C-4026-B3BE-65C18860D85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0020" y="4233628"/>
            <a:ext cx="2703531" cy="270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9EDB248-CC29-4151-BFED-A2B7E9F1FB72}"/>
              </a:ext>
            </a:extLst>
          </p:cNvPr>
          <p:cNvSpPr/>
          <p:nvPr/>
        </p:nvSpPr>
        <p:spPr>
          <a:xfrm>
            <a:off x="1874521" y="399700"/>
            <a:ext cx="8442958" cy="133706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600" dirty="0">
                <a:latin typeface="Blabeloo  MagdySoliman" panose="02000500000000000000" pitchFamily="2" charset="-78"/>
              </a:rPr>
              <a:t>ظاهره ........ تستخدم في التحكم آليا في إضاءة وإطفاء مصابيح الشوارع</a:t>
            </a:r>
            <a:endParaRPr lang="ar-AE" sz="3600" dirty="0">
              <a:latin typeface="Blabeloo  MagdySoliman" panose="02000500000000000000" pitchFamily="2" charset="-78"/>
            </a:endParaRPr>
          </a:p>
        </p:txBody>
      </p:sp>
      <p:grpSp>
        <p:nvGrpSpPr>
          <p:cNvPr id="3" name="خطأ 2">
            <a:extLst>
              <a:ext uri="{FF2B5EF4-FFF2-40B4-BE49-F238E27FC236}">
                <a16:creationId xmlns:a16="http://schemas.microsoft.com/office/drawing/2014/main" id="{D24A612F-7E4B-478E-9DA7-2D35C8696ED5}"/>
              </a:ext>
            </a:extLst>
          </p:cNvPr>
          <p:cNvGrpSpPr/>
          <p:nvPr/>
        </p:nvGrpSpPr>
        <p:grpSpPr>
          <a:xfrm>
            <a:off x="8809160" y="2146261"/>
            <a:ext cx="2936280" cy="2790497"/>
            <a:chOff x="8603907" y="1767645"/>
            <a:chExt cx="2936280" cy="2790497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EC181052-708D-4B73-8DB0-85090EAEA4D7}"/>
                </a:ext>
              </a:extLst>
            </p:cNvPr>
            <p:cNvSpPr/>
            <p:nvPr/>
          </p:nvSpPr>
          <p:spPr>
            <a:xfrm>
              <a:off x="8940478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4F1351DB-41E1-4196-825A-D8302288795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8603907" y="1767645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67B0F07-0231-4CB0-B5AD-FEAA8D97AE45}"/>
                </a:ext>
              </a:extLst>
            </p:cNvPr>
            <p:cNvSpPr txBox="1"/>
            <p:nvPr/>
          </p:nvSpPr>
          <p:spPr>
            <a:xfrm>
              <a:off x="9384956" y="2624284"/>
              <a:ext cx="1725665" cy="1323439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4000" b="1" dirty="0">
                  <a:solidFill>
                    <a:srgbClr val="C00000"/>
                  </a:solidFill>
                  <a:latin typeface="Blabeloo  MagdySoliman" panose="02000500000000000000" pitchFamily="2" charset="-78"/>
                </a:rPr>
                <a:t>تأثير </a:t>
              </a:r>
              <a:r>
                <a:rPr lang="ar-SA" sz="4000" b="1" dirty="0" err="1">
                  <a:solidFill>
                    <a:srgbClr val="C00000"/>
                  </a:solidFill>
                  <a:latin typeface="Blabeloo  MagdySoliman" panose="02000500000000000000" pitchFamily="2" charset="-78"/>
                </a:rPr>
                <a:t>كومبتون</a:t>
              </a:r>
              <a:endParaRPr lang="ar-AE" sz="4000" b="1" dirty="0">
                <a:solidFill>
                  <a:srgbClr val="C00000"/>
                </a:solidFill>
                <a:latin typeface="Blabeloo  MagdySoliman" panose="02000500000000000000" pitchFamily="2" charset="-78"/>
              </a:endParaRPr>
            </a:p>
          </p:txBody>
        </p:sp>
      </p:grpSp>
      <p:grpSp>
        <p:nvGrpSpPr>
          <p:cNvPr id="8" name="صح">
            <a:extLst>
              <a:ext uri="{FF2B5EF4-FFF2-40B4-BE49-F238E27FC236}">
                <a16:creationId xmlns:a16="http://schemas.microsoft.com/office/drawing/2014/main" id="{F9C994C9-43DD-4496-9BEB-03BC59F35D02}"/>
              </a:ext>
            </a:extLst>
          </p:cNvPr>
          <p:cNvGrpSpPr/>
          <p:nvPr/>
        </p:nvGrpSpPr>
        <p:grpSpPr>
          <a:xfrm>
            <a:off x="5846509" y="2146262"/>
            <a:ext cx="3083601" cy="2790497"/>
            <a:chOff x="4489111" y="1767646"/>
            <a:chExt cx="3083601" cy="2790497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700BECC-9968-4A81-B59B-8FB9E7AA9B82}"/>
                </a:ext>
              </a:extLst>
            </p:cNvPr>
            <p:cNvSpPr/>
            <p:nvPr/>
          </p:nvSpPr>
          <p:spPr>
            <a:xfrm>
              <a:off x="4825682" y="2061457"/>
              <a:ext cx="2225563" cy="2172172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3CEDC2A6-CA27-4D5B-92F3-8C6EE7F22E6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4489111" y="1767646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A23CEEB-F02B-4F71-AA13-90CBE2954D24}"/>
                </a:ext>
              </a:extLst>
            </p:cNvPr>
            <p:cNvSpPr txBox="1"/>
            <p:nvPr/>
          </p:nvSpPr>
          <p:spPr>
            <a:xfrm>
              <a:off x="4489111" y="2934126"/>
              <a:ext cx="3083601" cy="523220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2800" b="1" dirty="0">
                  <a:solidFill>
                    <a:srgbClr val="C00000"/>
                  </a:solidFill>
                  <a:latin typeface="Blabeloo  MagdySoliman" panose="02000500000000000000" pitchFamily="2" charset="-78"/>
                </a:rPr>
                <a:t>التأثير الكهرو ضوئي </a:t>
              </a:r>
              <a:endParaRPr lang="ar-AE" sz="2800" b="1" dirty="0">
                <a:solidFill>
                  <a:srgbClr val="C00000"/>
                </a:solidFill>
                <a:latin typeface="Blabeloo  MagdySoliman" panose="02000500000000000000" pitchFamily="2" charset="-78"/>
              </a:endParaRPr>
            </a:p>
          </p:txBody>
        </p:sp>
      </p:grpSp>
      <p:grpSp>
        <p:nvGrpSpPr>
          <p:cNvPr id="11" name="خطأ 1">
            <a:extLst>
              <a:ext uri="{FF2B5EF4-FFF2-40B4-BE49-F238E27FC236}">
                <a16:creationId xmlns:a16="http://schemas.microsoft.com/office/drawing/2014/main" id="{DD3BCBB9-749A-48B6-A0F4-B3FDF89A42D6}"/>
              </a:ext>
            </a:extLst>
          </p:cNvPr>
          <p:cNvGrpSpPr/>
          <p:nvPr/>
        </p:nvGrpSpPr>
        <p:grpSpPr>
          <a:xfrm>
            <a:off x="2947804" y="2088713"/>
            <a:ext cx="2936280" cy="2790497"/>
            <a:chOff x="647339" y="1767647"/>
            <a:chExt cx="2936280" cy="2790497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9940674-B7AF-480F-B159-DAF861DB6600}"/>
                </a:ext>
              </a:extLst>
            </p:cNvPr>
            <p:cNvSpPr/>
            <p:nvPr/>
          </p:nvSpPr>
          <p:spPr>
            <a:xfrm>
              <a:off x="983910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304E9410-CD95-459B-815F-18380759209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647339" y="1767647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C8F611C-C8C1-4E4C-AF29-26D101A70A9B}"/>
                </a:ext>
              </a:extLst>
            </p:cNvPr>
            <p:cNvSpPr txBox="1"/>
            <p:nvPr/>
          </p:nvSpPr>
          <p:spPr>
            <a:xfrm>
              <a:off x="1068379" y="2435613"/>
              <a:ext cx="2228363" cy="1384995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2800" b="1" dirty="0">
                  <a:solidFill>
                    <a:srgbClr val="C00000"/>
                  </a:solidFill>
                  <a:latin typeface="Blabeloo  MagdySoliman" panose="02000500000000000000" pitchFamily="2" charset="-78"/>
                </a:rPr>
                <a:t>التأثير الكهروضوئي العكسي</a:t>
              </a:r>
              <a:endParaRPr lang="ar-AE" sz="2800" b="1" dirty="0">
                <a:solidFill>
                  <a:srgbClr val="C00000"/>
                </a:solidFill>
                <a:latin typeface="Blabeloo  MagdySoliman" panose="02000500000000000000" pitchFamily="2" charset="-78"/>
              </a:endParaRPr>
            </a:p>
          </p:txBody>
        </p:sp>
      </p:grpSp>
      <p:sp>
        <p:nvSpPr>
          <p:cNvPr id="15" name="Arrow: Pentagon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EE36E51-F02C-4E5D-9F06-0EC815E05AC6}"/>
              </a:ext>
            </a:extLst>
          </p:cNvPr>
          <p:cNvSpPr/>
          <p:nvPr/>
        </p:nvSpPr>
        <p:spPr>
          <a:xfrm>
            <a:off x="10317479" y="6081413"/>
            <a:ext cx="1222708" cy="632896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التالي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A0F1CA6-1C49-4676-B170-E36E197132FE}"/>
              </a:ext>
            </a:extLst>
          </p:cNvPr>
          <p:cNvSpPr/>
          <p:nvPr/>
        </p:nvSpPr>
        <p:spPr>
          <a:xfrm rot="5400000">
            <a:off x="-287598" y="599837"/>
            <a:ext cx="1616369" cy="542386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43A9F25-64F4-4A3E-9E6E-68B23851B14E}"/>
              </a:ext>
            </a:extLst>
          </p:cNvPr>
          <p:cNvSpPr/>
          <p:nvPr/>
        </p:nvSpPr>
        <p:spPr>
          <a:xfrm rot="5400000">
            <a:off x="-210844" y="664122"/>
            <a:ext cx="1462855" cy="40591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الوقت</a:t>
            </a:r>
          </a:p>
        </p:txBody>
      </p:sp>
      <p:grpSp>
        <p:nvGrpSpPr>
          <p:cNvPr id="14" name="خطأ 2">
            <a:extLst>
              <a:ext uri="{FF2B5EF4-FFF2-40B4-BE49-F238E27FC236}">
                <a16:creationId xmlns:a16="http://schemas.microsoft.com/office/drawing/2014/main" id="{D24A612F-7E4B-478E-9DA7-2D35C8696ED5}"/>
              </a:ext>
            </a:extLst>
          </p:cNvPr>
          <p:cNvGrpSpPr/>
          <p:nvPr/>
        </p:nvGrpSpPr>
        <p:grpSpPr>
          <a:xfrm>
            <a:off x="149835" y="2031164"/>
            <a:ext cx="2936280" cy="2790497"/>
            <a:chOff x="8603907" y="1767645"/>
            <a:chExt cx="2936280" cy="2790497"/>
          </a:xfrm>
        </p:grpSpPr>
        <p:sp>
          <p:nvSpPr>
            <p:cNvPr id="22" name="Oval 9">
              <a:extLst>
                <a:ext uri="{FF2B5EF4-FFF2-40B4-BE49-F238E27FC236}">
                  <a16:creationId xmlns:a16="http://schemas.microsoft.com/office/drawing/2014/main" id="{EC181052-708D-4B73-8DB0-85090EAEA4D7}"/>
                </a:ext>
              </a:extLst>
            </p:cNvPr>
            <p:cNvSpPr/>
            <p:nvPr/>
          </p:nvSpPr>
          <p:spPr>
            <a:xfrm>
              <a:off x="8940478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23" name="Picture 2">
              <a:extLst>
                <a:ext uri="{FF2B5EF4-FFF2-40B4-BE49-F238E27FC236}">
                  <a16:creationId xmlns:a16="http://schemas.microsoft.com/office/drawing/2014/main" id="{4F1351DB-41E1-4196-825A-D8302288795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8603907" y="1767645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TextBox 6">
              <a:extLst>
                <a:ext uri="{FF2B5EF4-FFF2-40B4-BE49-F238E27FC236}">
                  <a16:creationId xmlns:a16="http://schemas.microsoft.com/office/drawing/2014/main" id="{167B0F07-0231-4CB0-B5AD-FEAA8D97AE45}"/>
                </a:ext>
              </a:extLst>
            </p:cNvPr>
            <p:cNvSpPr txBox="1"/>
            <p:nvPr/>
          </p:nvSpPr>
          <p:spPr>
            <a:xfrm>
              <a:off x="8914108" y="2624284"/>
              <a:ext cx="2196514" cy="954107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2800" b="1" dirty="0">
                  <a:solidFill>
                    <a:srgbClr val="C00000"/>
                  </a:solidFill>
                  <a:latin typeface="Blabeloo  MagdySoliman" panose="02000500000000000000" pitchFamily="2" charset="-78"/>
                </a:rPr>
                <a:t>اشعاع الجسم الاسود</a:t>
              </a:r>
              <a:endParaRPr lang="ar-AE" sz="2800" b="1" dirty="0">
                <a:solidFill>
                  <a:srgbClr val="C00000"/>
                </a:solidFill>
                <a:latin typeface="Blabeloo  MagdySoliman" panose="020005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85790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silk-Correct-Answer-Soundeffect (1)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85185E-6 L 0.13203 -0.00185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02" y="-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ike Bell.wav-21369-Free-Loops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نتيجة بحث الصور عن boy riding bike gif cartoon transparent background">
            <a:extLst>
              <a:ext uri="{FF2B5EF4-FFF2-40B4-BE49-F238E27FC236}">
                <a16:creationId xmlns:a16="http://schemas.microsoft.com/office/drawing/2014/main" id="{50D41680-726C-4026-B3BE-65C18860D85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7588" y="4233628"/>
            <a:ext cx="2703531" cy="270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9EDB248-CC29-4151-BFED-A2B7E9F1FB72}"/>
              </a:ext>
            </a:extLst>
          </p:cNvPr>
          <p:cNvSpPr/>
          <p:nvPr/>
        </p:nvSpPr>
        <p:spPr>
          <a:xfrm>
            <a:off x="1874521" y="399700"/>
            <a:ext cx="8442958" cy="130705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600" dirty="0">
                <a:latin typeface="Blabeloo  MagdySoliman" panose="02000500000000000000" pitchFamily="2" charset="-78"/>
              </a:rPr>
              <a:t>الطاقة اللازمة لتحرير الالكترونات الأضعف ارتباطا في العنصر</a:t>
            </a:r>
            <a:endParaRPr lang="ar-AE" sz="3600" dirty="0">
              <a:latin typeface="Blabeloo  MagdySoliman" panose="02000500000000000000" pitchFamily="2" charset="-78"/>
            </a:endParaRPr>
          </a:p>
        </p:txBody>
      </p:sp>
      <p:grpSp>
        <p:nvGrpSpPr>
          <p:cNvPr id="3" name="خطأ 2">
            <a:extLst>
              <a:ext uri="{FF2B5EF4-FFF2-40B4-BE49-F238E27FC236}">
                <a16:creationId xmlns:a16="http://schemas.microsoft.com/office/drawing/2014/main" id="{D24A612F-7E4B-478E-9DA7-2D35C8696ED5}"/>
              </a:ext>
            </a:extLst>
          </p:cNvPr>
          <p:cNvGrpSpPr/>
          <p:nvPr/>
        </p:nvGrpSpPr>
        <p:grpSpPr>
          <a:xfrm>
            <a:off x="8590460" y="1767645"/>
            <a:ext cx="2936280" cy="2790497"/>
            <a:chOff x="8603907" y="1767645"/>
            <a:chExt cx="2936280" cy="2790497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EC181052-708D-4B73-8DB0-85090EAEA4D7}"/>
                </a:ext>
              </a:extLst>
            </p:cNvPr>
            <p:cNvSpPr/>
            <p:nvPr/>
          </p:nvSpPr>
          <p:spPr>
            <a:xfrm>
              <a:off x="8940478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4F1351DB-41E1-4196-825A-D8302288795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8603907" y="1767645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67B0F07-0231-4CB0-B5AD-FEAA8D97AE45}"/>
                </a:ext>
              </a:extLst>
            </p:cNvPr>
            <p:cNvSpPr txBox="1"/>
            <p:nvPr/>
          </p:nvSpPr>
          <p:spPr>
            <a:xfrm>
              <a:off x="9290826" y="2866332"/>
              <a:ext cx="1725665" cy="523220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2800" dirty="0">
                  <a:latin typeface="Blabeloo  MagdySoliman" panose="02000500000000000000" pitchFamily="2" charset="-78"/>
                </a:rPr>
                <a:t>طاقه الضوء</a:t>
              </a:r>
              <a:endParaRPr lang="ar-AE" sz="2800" dirty="0">
                <a:latin typeface="Blabeloo  MagdySoliman" panose="02000500000000000000" pitchFamily="2" charset="-78"/>
              </a:endParaRPr>
            </a:p>
          </p:txBody>
        </p:sp>
      </p:grpSp>
      <p:grpSp>
        <p:nvGrpSpPr>
          <p:cNvPr id="8" name="صح">
            <a:extLst>
              <a:ext uri="{FF2B5EF4-FFF2-40B4-BE49-F238E27FC236}">
                <a16:creationId xmlns:a16="http://schemas.microsoft.com/office/drawing/2014/main" id="{F9C994C9-43DD-4496-9BEB-03BC59F35D02}"/>
              </a:ext>
            </a:extLst>
          </p:cNvPr>
          <p:cNvGrpSpPr/>
          <p:nvPr/>
        </p:nvGrpSpPr>
        <p:grpSpPr>
          <a:xfrm>
            <a:off x="622422" y="1929714"/>
            <a:ext cx="2936280" cy="2790497"/>
            <a:chOff x="4489111" y="1767646"/>
            <a:chExt cx="2936280" cy="2790497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700BECC-9968-4A81-B59B-8FB9E7AA9B82}"/>
                </a:ext>
              </a:extLst>
            </p:cNvPr>
            <p:cNvSpPr/>
            <p:nvPr/>
          </p:nvSpPr>
          <p:spPr>
            <a:xfrm>
              <a:off x="4825682" y="2061457"/>
              <a:ext cx="2225563" cy="2172172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3CEDC2A6-CA27-4D5B-92F3-8C6EE7F22E6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4489111" y="1767646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A23CEEB-F02B-4F71-AA13-90CBE2954D24}"/>
                </a:ext>
              </a:extLst>
            </p:cNvPr>
            <p:cNvSpPr txBox="1"/>
            <p:nvPr/>
          </p:nvSpPr>
          <p:spPr>
            <a:xfrm>
              <a:off x="4992163" y="2629997"/>
              <a:ext cx="1982250" cy="584775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200" dirty="0">
                  <a:latin typeface="Blabeloo  MagdySoliman" panose="02000500000000000000" pitchFamily="2" charset="-78"/>
                </a:rPr>
                <a:t>اقتران الشغل</a:t>
              </a:r>
              <a:endParaRPr lang="ar-AE" sz="3200" dirty="0">
                <a:latin typeface="Blabeloo  MagdySoliman" panose="02000500000000000000" pitchFamily="2" charset="-78"/>
              </a:endParaRPr>
            </a:p>
          </p:txBody>
        </p:sp>
      </p:grpSp>
      <p:grpSp>
        <p:nvGrpSpPr>
          <p:cNvPr id="11" name="خطأ 1">
            <a:extLst>
              <a:ext uri="{FF2B5EF4-FFF2-40B4-BE49-F238E27FC236}">
                <a16:creationId xmlns:a16="http://schemas.microsoft.com/office/drawing/2014/main" id="{DD3BCBB9-749A-48B6-A0F4-B3FDF89A42D6}"/>
              </a:ext>
            </a:extLst>
          </p:cNvPr>
          <p:cNvGrpSpPr/>
          <p:nvPr/>
        </p:nvGrpSpPr>
        <p:grpSpPr>
          <a:xfrm>
            <a:off x="3488012" y="1945068"/>
            <a:ext cx="2936280" cy="2790497"/>
            <a:chOff x="647339" y="1767647"/>
            <a:chExt cx="2936280" cy="2790497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9940674-B7AF-480F-B159-DAF861DB6600}"/>
                </a:ext>
              </a:extLst>
            </p:cNvPr>
            <p:cNvSpPr/>
            <p:nvPr/>
          </p:nvSpPr>
          <p:spPr>
            <a:xfrm>
              <a:off x="983910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304E9410-CD95-459B-815F-18380759209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647339" y="1767647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C8F611C-C8C1-4E4C-AF29-26D101A70A9B}"/>
                </a:ext>
              </a:extLst>
            </p:cNvPr>
            <p:cNvSpPr txBox="1"/>
            <p:nvPr/>
          </p:nvSpPr>
          <p:spPr>
            <a:xfrm>
              <a:off x="1310165" y="2629920"/>
              <a:ext cx="1725665" cy="584775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r>
                <a:rPr lang="ar-SA" sz="3200" dirty="0">
                  <a:latin typeface="Blabeloo  MagdySoliman" panose="02000500000000000000" pitchFamily="2" charset="-78"/>
                </a:rPr>
                <a:t>داله الفوتون</a:t>
              </a:r>
              <a:endParaRPr lang="ar-AE" sz="3200" dirty="0">
                <a:latin typeface="Blabeloo  MagdySoliman" panose="02000500000000000000" pitchFamily="2" charset="-78"/>
              </a:endParaRPr>
            </a:p>
          </p:txBody>
        </p:sp>
      </p:grpSp>
      <p:sp>
        <p:nvSpPr>
          <p:cNvPr id="15" name="Arrow: Pentagon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EE36E51-F02C-4E5D-9F06-0EC815E05AC6}"/>
              </a:ext>
            </a:extLst>
          </p:cNvPr>
          <p:cNvSpPr/>
          <p:nvPr/>
        </p:nvSpPr>
        <p:spPr>
          <a:xfrm>
            <a:off x="10317479" y="6081413"/>
            <a:ext cx="1222708" cy="632896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التالي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A0F1CA6-1C49-4676-B170-E36E197132FE}"/>
              </a:ext>
            </a:extLst>
          </p:cNvPr>
          <p:cNvSpPr/>
          <p:nvPr/>
        </p:nvSpPr>
        <p:spPr>
          <a:xfrm rot="5400000">
            <a:off x="-287598" y="599837"/>
            <a:ext cx="1616369" cy="542386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43A9F25-64F4-4A3E-9E6E-68B23851B14E}"/>
              </a:ext>
            </a:extLst>
          </p:cNvPr>
          <p:cNvSpPr/>
          <p:nvPr/>
        </p:nvSpPr>
        <p:spPr>
          <a:xfrm rot="5400000">
            <a:off x="-210844" y="664122"/>
            <a:ext cx="1462855" cy="40591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الوقت</a:t>
            </a:r>
          </a:p>
        </p:txBody>
      </p:sp>
      <p:grpSp>
        <p:nvGrpSpPr>
          <p:cNvPr id="14" name="خطأ 2">
            <a:extLst>
              <a:ext uri="{FF2B5EF4-FFF2-40B4-BE49-F238E27FC236}">
                <a16:creationId xmlns:a16="http://schemas.microsoft.com/office/drawing/2014/main" id="{D24A612F-7E4B-478E-9DA7-2D35C8696ED5}"/>
              </a:ext>
            </a:extLst>
          </p:cNvPr>
          <p:cNvGrpSpPr/>
          <p:nvPr/>
        </p:nvGrpSpPr>
        <p:grpSpPr>
          <a:xfrm>
            <a:off x="6039046" y="1999298"/>
            <a:ext cx="2936280" cy="2790497"/>
            <a:chOff x="8603907" y="1767645"/>
            <a:chExt cx="2936280" cy="2790497"/>
          </a:xfrm>
        </p:grpSpPr>
        <p:sp>
          <p:nvSpPr>
            <p:cNvPr id="22" name="Oval 9">
              <a:extLst>
                <a:ext uri="{FF2B5EF4-FFF2-40B4-BE49-F238E27FC236}">
                  <a16:creationId xmlns:a16="http://schemas.microsoft.com/office/drawing/2014/main" id="{EC181052-708D-4B73-8DB0-85090EAEA4D7}"/>
                </a:ext>
              </a:extLst>
            </p:cNvPr>
            <p:cNvSpPr/>
            <p:nvPr/>
          </p:nvSpPr>
          <p:spPr>
            <a:xfrm>
              <a:off x="8940478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23" name="Picture 2">
              <a:extLst>
                <a:ext uri="{FF2B5EF4-FFF2-40B4-BE49-F238E27FC236}">
                  <a16:creationId xmlns:a16="http://schemas.microsoft.com/office/drawing/2014/main" id="{4F1351DB-41E1-4196-825A-D8302288795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8603907" y="1767645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TextBox 6">
              <a:extLst>
                <a:ext uri="{FF2B5EF4-FFF2-40B4-BE49-F238E27FC236}">
                  <a16:creationId xmlns:a16="http://schemas.microsoft.com/office/drawing/2014/main" id="{167B0F07-0231-4CB0-B5AD-FEAA8D97AE45}"/>
                </a:ext>
              </a:extLst>
            </p:cNvPr>
            <p:cNvSpPr txBox="1"/>
            <p:nvPr/>
          </p:nvSpPr>
          <p:spPr>
            <a:xfrm>
              <a:off x="9277379" y="2624284"/>
              <a:ext cx="1725665" cy="954107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2800" dirty="0">
                  <a:latin typeface="Blabeloo  MagdySoliman" panose="02000500000000000000" pitchFamily="2" charset="-78"/>
                </a:rPr>
                <a:t>طاقه الالكترون</a:t>
              </a:r>
              <a:endParaRPr lang="ar-AE" sz="2800" dirty="0">
                <a:latin typeface="Blabeloo  MagdySoliman" panose="020005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19013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silk-Correct-Answer-Soundeffect (1)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85185E-6 L 0.13203 -0.00185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02" y="-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ike Bell.wav-21369-Free-Loops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نتيجة بحث الصور عن boy riding bike gif cartoon transparent background">
            <a:extLst>
              <a:ext uri="{FF2B5EF4-FFF2-40B4-BE49-F238E27FC236}">
                <a16:creationId xmlns:a16="http://schemas.microsoft.com/office/drawing/2014/main" id="{50D41680-726C-4026-B3BE-65C18860D85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5156" y="4233628"/>
            <a:ext cx="2703531" cy="270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9EDB248-CC29-4151-BFED-A2B7E9F1FB72}"/>
              </a:ext>
            </a:extLst>
          </p:cNvPr>
          <p:cNvSpPr/>
          <p:nvPr/>
        </p:nvSpPr>
        <p:spPr>
          <a:xfrm>
            <a:off x="722709" y="322351"/>
            <a:ext cx="10317479" cy="1827727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 </a:t>
            </a:r>
            <a:r>
              <a:rPr lang="en-US" sz="4400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12ev</a:t>
            </a:r>
            <a:r>
              <a:rPr lang="en-US" sz="4000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 </a:t>
            </a:r>
            <a:r>
              <a:rPr lang="ar-SA" sz="3600" dirty="0">
                <a:latin typeface="Blabeloo  MagdySoliman" panose="02000500000000000000" pitchFamily="2" charset="-78"/>
              </a:rPr>
              <a:t>سقطت فوتونات طاقتها </a:t>
            </a:r>
          </a:p>
          <a:p>
            <a:pPr algn="ctr"/>
            <a:r>
              <a:rPr lang="en-US" sz="4400" dirty="0">
                <a:latin typeface="Blabeloo  MagdySoliman" panose="02000500000000000000" pitchFamily="2" charset="-78"/>
              </a:rPr>
              <a:t>4ev </a:t>
            </a:r>
            <a:r>
              <a:rPr lang="ar-SA" sz="3600" dirty="0">
                <a:latin typeface="Blabeloo  MagdySoliman" panose="02000500000000000000" pitchFamily="2" charset="-78"/>
              </a:rPr>
              <a:t>على معدن اقتران الشغل لإلكترونات سطحه </a:t>
            </a:r>
            <a:endParaRPr lang="ar-AE" sz="3600" dirty="0">
              <a:latin typeface="Blabeloo  MagdySoliman" panose="02000500000000000000" pitchFamily="2" charset="-78"/>
            </a:endParaRPr>
          </a:p>
          <a:p>
            <a:pPr algn="ctr"/>
            <a:r>
              <a:rPr lang="ar-SA" sz="3600" dirty="0">
                <a:latin typeface="Blabeloo  MagdySoliman" panose="02000500000000000000" pitchFamily="2" charset="-78"/>
              </a:rPr>
              <a:t>فان عدد الالكترونات </a:t>
            </a:r>
            <a:r>
              <a:rPr lang="ar-SA" sz="3600" dirty="0" err="1">
                <a:latin typeface="Blabeloo  MagdySoliman" panose="02000500000000000000" pitchFamily="2" charset="-78"/>
              </a:rPr>
              <a:t>المتحرره</a:t>
            </a:r>
            <a:r>
              <a:rPr lang="ar-SA" sz="3600" dirty="0">
                <a:latin typeface="Blabeloo  MagdySoliman" panose="02000500000000000000" pitchFamily="2" charset="-78"/>
              </a:rPr>
              <a:t> من كل فوتون ساقط تساوي</a:t>
            </a:r>
            <a:r>
              <a:rPr lang="en-US" sz="3600" dirty="0">
                <a:latin typeface="Blabeloo  MagdySoliman" panose="02000500000000000000" pitchFamily="2" charset="-78"/>
              </a:rPr>
              <a:t> </a:t>
            </a:r>
          </a:p>
        </p:txBody>
      </p:sp>
      <p:grpSp>
        <p:nvGrpSpPr>
          <p:cNvPr id="3" name="خطأ 2">
            <a:extLst>
              <a:ext uri="{FF2B5EF4-FFF2-40B4-BE49-F238E27FC236}">
                <a16:creationId xmlns:a16="http://schemas.microsoft.com/office/drawing/2014/main" id="{D24A612F-7E4B-478E-9DA7-2D35C8696ED5}"/>
              </a:ext>
            </a:extLst>
          </p:cNvPr>
          <p:cNvGrpSpPr/>
          <p:nvPr/>
        </p:nvGrpSpPr>
        <p:grpSpPr>
          <a:xfrm>
            <a:off x="9030599" y="2149520"/>
            <a:ext cx="2936280" cy="2790497"/>
            <a:chOff x="8603907" y="1767645"/>
            <a:chExt cx="2936280" cy="2790497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EC181052-708D-4B73-8DB0-85090EAEA4D7}"/>
                </a:ext>
              </a:extLst>
            </p:cNvPr>
            <p:cNvSpPr/>
            <p:nvPr/>
          </p:nvSpPr>
          <p:spPr>
            <a:xfrm>
              <a:off x="8940478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4F1351DB-41E1-4196-825A-D8302288795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8603907" y="1767645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67B0F07-0231-4CB0-B5AD-FEAA8D97AE45}"/>
                </a:ext>
              </a:extLst>
            </p:cNvPr>
            <p:cNvSpPr txBox="1"/>
            <p:nvPr/>
          </p:nvSpPr>
          <p:spPr>
            <a:xfrm>
              <a:off x="9210144" y="2785649"/>
              <a:ext cx="1725665" cy="584775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200" dirty="0">
                  <a:latin typeface="Blabeloo  MagdySoliman" panose="02000500000000000000" pitchFamily="2" charset="-78"/>
                </a:rPr>
                <a:t>الكترون</a:t>
              </a:r>
              <a:endParaRPr lang="ar-AE" sz="3200" dirty="0">
                <a:latin typeface="Blabeloo  MagdySoliman" panose="02000500000000000000" pitchFamily="2" charset="-78"/>
              </a:endParaRPr>
            </a:p>
          </p:txBody>
        </p:sp>
      </p:grpSp>
      <p:grpSp>
        <p:nvGrpSpPr>
          <p:cNvPr id="8" name="صح">
            <a:extLst>
              <a:ext uri="{FF2B5EF4-FFF2-40B4-BE49-F238E27FC236}">
                <a16:creationId xmlns:a16="http://schemas.microsoft.com/office/drawing/2014/main" id="{F9C994C9-43DD-4496-9BEB-03BC59F35D02}"/>
              </a:ext>
            </a:extLst>
          </p:cNvPr>
          <p:cNvGrpSpPr/>
          <p:nvPr/>
        </p:nvGrpSpPr>
        <p:grpSpPr>
          <a:xfrm>
            <a:off x="5944250" y="2003173"/>
            <a:ext cx="2936280" cy="2790497"/>
            <a:chOff x="4489111" y="1767646"/>
            <a:chExt cx="2936280" cy="2790497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700BECC-9968-4A81-B59B-8FB9E7AA9B82}"/>
                </a:ext>
              </a:extLst>
            </p:cNvPr>
            <p:cNvSpPr/>
            <p:nvPr/>
          </p:nvSpPr>
          <p:spPr>
            <a:xfrm>
              <a:off x="4825682" y="2061457"/>
              <a:ext cx="2225563" cy="2172172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3CEDC2A6-CA27-4D5B-92F3-8C6EE7F22E6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4489111" y="1767646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A23CEEB-F02B-4F71-AA13-90CBE2954D24}"/>
                </a:ext>
              </a:extLst>
            </p:cNvPr>
            <p:cNvSpPr txBox="1"/>
            <p:nvPr/>
          </p:nvSpPr>
          <p:spPr>
            <a:xfrm>
              <a:off x="5019057" y="2831703"/>
              <a:ext cx="1982250" cy="523220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2800" dirty="0">
                  <a:latin typeface="Blabeloo  MagdySoliman" panose="02000500000000000000" pitchFamily="2" charset="-78"/>
                </a:rPr>
                <a:t>ثلاث الكترونات</a:t>
              </a:r>
              <a:endParaRPr lang="ar-AE" sz="2800" dirty="0">
                <a:latin typeface="Blabeloo  MagdySoliman" panose="02000500000000000000" pitchFamily="2" charset="-78"/>
              </a:endParaRPr>
            </a:p>
          </p:txBody>
        </p:sp>
      </p:grpSp>
      <p:grpSp>
        <p:nvGrpSpPr>
          <p:cNvPr id="11" name="خطأ 1">
            <a:extLst>
              <a:ext uri="{FF2B5EF4-FFF2-40B4-BE49-F238E27FC236}">
                <a16:creationId xmlns:a16="http://schemas.microsoft.com/office/drawing/2014/main" id="{DD3BCBB9-749A-48B6-A0F4-B3FDF89A42D6}"/>
              </a:ext>
            </a:extLst>
          </p:cNvPr>
          <p:cNvGrpSpPr/>
          <p:nvPr/>
        </p:nvGrpSpPr>
        <p:grpSpPr>
          <a:xfrm>
            <a:off x="3488012" y="1945068"/>
            <a:ext cx="2936280" cy="2790497"/>
            <a:chOff x="647339" y="1767647"/>
            <a:chExt cx="2936280" cy="2790497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9940674-B7AF-480F-B159-DAF861DB6600}"/>
                </a:ext>
              </a:extLst>
            </p:cNvPr>
            <p:cNvSpPr/>
            <p:nvPr/>
          </p:nvSpPr>
          <p:spPr>
            <a:xfrm>
              <a:off x="983910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304E9410-CD95-459B-815F-18380759209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647339" y="1767647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C8F611C-C8C1-4E4C-AF29-26D101A70A9B}"/>
                </a:ext>
              </a:extLst>
            </p:cNvPr>
            <p:cNvSpPr txBox="1"/>
            <p:nvPr/>
          </p:nvSpPr>
          <p:spPr>
            <a:xfrm>
              <a:off x="1296717" y="2831626"/>
              <a:ext cx="1725665" cy="584775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200" dirty="0">
                  <a:latin typeface="Blabeloo  MagdySoliman" panose="02000500000000000000" pitchFamily="2" charset="-78"/>
                </a:rPr>
                <a:t>الكترونين</a:t>
              </a:r>
              <a:endParaRPr lang="ar-AE" sz="3200" dirty="0">
                <a:latin typeface="Blabeloo  MagdySoliman" panose="02000500000000000000" pitchFamily="2" charset="-78"/>
              </a:endParaRPr>
            </a:p>
          </p:txBody>
        </p:sp>
      </p:grpSp>
      <p:sp>
        <p:nvSpPr>
          <p:cNvPr id="15" name="Arrow: Pentagon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EE36E51-F02C-4E5D-9F06-0EC815E05AC6}"/>
              </a:ext>
            </a:extLst>
          </p:cNvPr>
          <p:cNvSpPr/>
          <p:nvPr/>
        </p:nvSpPr>
        <p:spPr>
          <a:xfrm>
            <a:off x="10317479" y="6081413"/>
            <a:ext cx="1222708" cy="632896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التالي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A0F1CA6-1C49-4676-B170-E36E197132FE}"/>
              </a:ext>
            </a:extLst>
          </p:cNvPr>
          <p:cNvSpPr/>
          <p:nvPr/>
        </p:nvSpPr>
        <p:spPr>
          <a:xfrm rot="5400000">
            <a:off x="-287598" y="599837"/>
            <a:ext cx="1616369" cy="542386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43A9F25-64F4-4A3E-9E6E-68B23851B14E}"/>
              </a:ext>
            </a:extLst>
          </p:cNvPr>
          <p:cNvSpPr/>
          <p:nvPr/>
        </p:nvSpPr>
        <p:spPr>
          <a:xfrm rot="5400000">
            <a:off x="-210844" y="664122"/>
            <a:ext cx="1462855" cy="40591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الوقت</a:t>
            </a:r>
          </a:p>
        </p:txBody>
      </p:sp>
      <p:grpSp>
        <p:nvGrpSpPr>
          <p:cNvPr id="14" name="خطأ 2">
            <a:extLst>
              <a:ext uri="{FF2B5EF4-FFF2-40B4-BE49-F238E27FC236}">
                <a16:creationId xmlns:a16="http://schemas.microsoft.com/office/drawing/2014/main" id="{D24A612F-7E4B-478E-9DA7-2D35C8696ED5}"/>
              </a:ext>
            </a:extLst>
          </p:cNvPr>
          <p:cNvGrpSpPr/>
          <p:nvPr/>
        </p:nvGrpSpPr>
        <p:grpSpPr>
          <a:xfrm>
            <a:off x="498997" y="2183283"/>
            <a:ext cx="2936280" cy="2790497"/>
            <a:chOff x="8603907" y="1767645"/>
            <a:chExt cx="2936280" cy="2790497"/>
          </a:xfrm>
        </p:grpSpPr>
        <p:sp>
          <p:nvSpPr>
            <p:cNvPr id="22" name="Oval 9">
              <a:extLst>
                <a:ext uri="{FF2B5EF4-FFF2-40B4-BE49-F238E27FC236}">
                  <a16:creationId xmlns:a16="http://schemas.microsoft.com/office/drawing/2014/main" id="{EC181052-708D-4B73-8DB0-85090EAEA4D7}"/>
                </a:ext>
              </a:extLst>
            </p:cNvPr>
            <p:cNvSpPr/>
            <p:nvPr/>
          </p:nvSpPr>
          <p:spPr>
            <a:xfrm>
              <a:off x="8940478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23" name="Picture 2">
              <a:extLst>
                <a:ext uri="{FF2B5EF4-FFF2-40B4-BE49-F238E27FC236}">
                  <a16:creationId xmlns:a16="http://schemas.microsoft.com/office/drawing/2014/main" id="{4F1351DB-41E1-4196-825A-D8302288795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8603907" y="1767645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TextBox 6">
              <a:extLst>
                <a:ext uri="{FF2B5EF4-FFF2-40B4-BE49-F238E27FC236}">
                  <a16:creationId xmlns:a16="http://schemas.microsoft.com/office/drawing/2014/main" id="{167B0F07-0231-4CB0-B5AD-FEAA8D97AE45}"/>
                </a:ext>
              </a:extLst>
            </p:cNvPr>
            <p:cNvSpPr txBox="1"/>
            <p:nvPr/>
          </p:nvSpPr>
          <p:spPr>
            <a:xfrm>
              <a:off x="9196697" y="2637731"/>
              <a:ext cx="1725665" cy="1077218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200" dirty="0">
                  <a:latin typeface="Blabeloo  MagdySoliman" panose="02000500000000000000" pitchFamily="2" charset="-78"/>
                </a:rPr>
                <a:t>لا يمكن التنبؤ</a:t>
              </a:r>
              <a:endParaRPr lang="ar-AE" sz="3200" dirty="0">
                <a:latin typeface="Blabeloo  MagdySoliman" panose="020005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68902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silk-Correct-Answer-Soundeffect (1)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85185E-6 L 0.13203 -0.00185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02" y="-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ike Bell.wav-21369-Free-Loops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نتيجة بحث الصور عن boy riding bike gif cartoon transparent background">
            <a:extLst>
              <a:ext uri="{FF2B5EF4-FFF2-40B4-BE49-F238E27FC236}">
                <a16:creationId xmlns:a16="http://schemas.microsoft.com/office/drawing/2014/main" id="{50D41680-726C-4026-B3BE-65C18860D85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5801" y="4233629"/>
            <a:ext cx="2790497" cy="2790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9EDB248-CC29-4151-BFED-A2B7E9F1FB72}"/>
              </a:ext>
            </a:extLst>
          </p:cNvPr>
          <p:cNvSpPr/>
          <p:nvPr/>
        </p:nvSpPr>
        <p:spPr>
          <a:xfrm>
            <a:off x="1874521" y="399700"/>
            <a:ext cx="8442958" cy="94052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000" dirty="0">
                <a:latin typeface="Blabeloo  MagdySoliman" panose="02000500000000000000" pitchFamily="2" charset="-78"/>
              </a:rPr>
              <a:t>صيغة طاقة اهتزاز الذرة</a:t>
            </a:r>
            <a:endParaRPr lang="ar-AE" sz="4000" dirty="0">
              <a:latin typeface="Blabeloo  MagdySoliman" panose="02000500000000000000" pitchFamily="2" charset="-78"/>
            </a:endParaRPr>
          </a:p>
        </p:txBody>
      </p:sp>
      <p:grpSp>
        <p:nvGrpSpPr>
          <p:cNvPr id="3" name="خطأ 2">
            <a:extLst>
              <a:ext uri="{FF2B5EF4-FFF2-40B4-BE49-F238E27FC236}">
                <a16:creationId xmlns:a16="http://schemas.microsoft.com/office/drawing/2014/main" id="{D24A612F-7E4B-478E-9DA7-2D35C8696ED5}"/>
              </a:ext>
            </a:extLst>
          </p:cNvPr>
          <p:cNvGrpSpPr/>
          <p:nvPr/>
        </p:nvGrpSpPr>
        <p:grpSpPr>
          <a:xfrm>
            <a:off x="6608852" y="1767645"/>
            <a:ext cx="2936280" cy="2790497"/>
            <a:chOff x="8603907" y="1767645"/>
            <a:chExt cx="2936280" cy="2790497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EC181052-708D-4B73-8DB0-85090EAEA4D7}"/>
                </a:ext>
              </a:extLst>
            </p:cNvPr>
            <p:cNvSpPr/>
            <p:nvPr/>
          </p:nvSpPr>
          <p:spPr>
            <a:xfrm>
              <a:off x="8940478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4F1351DB-41E1-4196-825A-D8302288795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8603907" y="1767645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67B0F07-0231-4CB0-B5AD-FEAA8D97AE45}"/>
                </a:ext>
              </a:extLst>
            </p:cNvPr>
            <p:cNvSpPr txBox="1"/>
            <p:nvPr/>
          </p:nvSpPr>
          <p:spPr>
            <a:xfrm>
              <a:off x="9289573" y="2651993"/>
              <a:ext cx="1412310" cy="1107996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600" dirty="0" err="1">
                  <a:latin typeface="Blabeloo  MagdySoliman" panose="02000500000000000000" pitchFamily="2" charset="-78"/>
                  <a:cs typeface="Blabeloo  MagdySoliman" panose="02000500000000000000" pitchFamily="2" charset="-78"/>
                </a:rPr>
                <a:t>nhv</a:t>
              </a:r>
              <a:endParaRPr lang="ar-AE" sz="6600" dirty="0">
                <a:latin typeface="Blabeloo  MagdySoliman" panose="02000500000000000000" pitchFamily="2" charset="-78"/>
                <a:cs typeface="Blabeloo  MagdySoliman" panose="02000500000000000000" pitchFamily="2" charset="-78"/>
              </a:endParaRPr>
            </a:p>
          </p:txBody>
        </p:sp>
      </p:grpSp>
      <p:grpSp>
        <p:nvGrpSpPr>
          <p:cNvPr id="8" name="صح">
            <a:extLst>
              <a:ext uri="{FF2B5EF4-FFF2-40B4-BE49-F238E27FC236}">
                <a16:creationId xmlns:a16="http://schemas.microsoft.com/office/drawing/2014/main" id="{F9C994C9-43DD-4496-9BEB-03BC59F35D02}"/>
              </a:ext>
            </a:extLst>
          </p:cNvPr>
          <p:cNvGrpSpPr/>
          <p:nvPr/>
        </p:nvGrpSpPr>
        <p:grpSpPr>
          <a:xfrm>
            <a:off x="3531563" y="1836918"/>
            <a:ext cx="2936280" cy="2790497"/>
            <a:chOff x="3699401" y="1836918"/>
            <a:chExt cx="2936280" cy="2790497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700BECC-9968-4A81-B59B-8FB9E7AA9B82}"/>
                </a:ext>
              </a:extLst>
            </p:cNvPr>
            <p:cNvSpPr/>
            <p:nvPr/>
          </p:nvSpPr>
          <p:spPr>
            <a:xfrm>
              <a:off x="3966700" y="2089166"/>
              <a:ext cx="2225563" cy="2172172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3CEDC2A6-CA27-4D5B-92F3-8C6EE7F22E6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3699401" y="1836918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A23CEEB-F02B-4F71-AA13-90CBE2954D24}"/>
                </a:ext>
              </a:extLst>
            </p:cNvPr>
            <p:cNvSpPr txBox="1"/>
            <p:nvPr/>
          </p:nvSpPr>
          <p:spPr>
            <a:xfrm>
              <a:off x="4456984" y="2713548"/>
              <a:ext cx="1450346" cy="1015663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0" dirty="0" err="1">
                  <a:latin typeface="Blabeloo  MagdySoliman" panose="02000500000000000000" pitchFamily="2" charset="-78"/>
                  <a:cs typeface="Blabeloo  MagdySoliman" panose="02000500000000000000" pitchFamily="2" charset="-78"/>
                </a:rPr>
                <a:t>nhf</a:t>
              </a:r>
              <a:endParaRPr lang="ar-AE" sz="6000" dirty="0">
                <a:latin typeface="Blabeloo  MagdySoliman" panose="02000500000000000000" pitchFamily="2" charset="-78"/>
                <a:cs typeface="Blabeloo  MagdySoliman" panose="02000500000000000000" pitchFamily="2" charset="-78"/>
              </a:endParaRPr>
            </a:p>
          </p:txBody>
        </p:sp>
      </p:grpSp>
      <p:grpSp>
        <p:nvGrpSpPr>
          <p:cNvPr id="11" name="خطأ 1">
            <a:extLst>
              <a:ext uri="{FF2B5EF4-FFF2-40B4-BE49-F238E27FC236}">
                <a16:creationId xmlns:a16="http://schemas.microsoft.com/office/drawing/2014/main" id="{DD3BCBB9-749A-48B6-A0F4-B3FDF89A42D6}"/>
              </a:ext>
            </a:extLst>
          </p:cNvPr>
          <p:cNvGrpSpPr/>
          <p:nvPr/>
        </p:nvGrpSpPr>
        <p:grpSpPr>
          <a:xfrm>
            <a:off x="647339" y="1767647"/>
            <a:ext cx="2760879" cy="2790497"/>
            <a:chOff x="647339" y="1767647"/>
            <a:chExt cx="2936280" cy="2790497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9940674-B7AF-480F-B159-DAF861DB6600}"/>
                </a:ext>
              </a:extLst>
            </p:cNvPr>
            <p:cNvSpPr/>
            <p:nvPr/>
          </p:nvSpPr>
          <p:spPr>
            <a:xfrm>
              <a:off x="983910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304E9410-CD95-459B-815F-18380759209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647339" y="1767647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C8F611C-C8C1-4E4C-AF29-26D101A70A9B}"/>
                </a:ext>
              </a:extLst>
            </p:cNvPr>
            <p:cNvSpPr txBox="1"/>
            <p:nvPr/>
          </p:nvSpPr>
          <p:spPr>
            <a:xfrm>
              <a:off x="1514627" y="2651993"/>
              <a:ext cx="1498565" cy="1015663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0" dirty="0" err="1">
                  <a:latin typeface="Blabeloo  MagdySoliman" panose="02000500000000000000" pitchFamily="2" charset="-78"/>
                  <a:cs typeface="Blabeloo  MagdySoliman" panose="02000500000000000000" pitchFamily="2" charset="-78"/>
                </a:rPr>
                <a:t>nhc</a:t>
              </a:r>
              <a:endParaRPr lang="ar-AE" sz="6000" dirty="0">
                <a:latin typeface="Blabeloo  MagdySoliman" panose="02000500000000000000" pitchFamily="2" charset="-78"/>
                <a:cs typeface="Blabeloo  MagdySoliman" panose="02000500000000000000" pitchFamily="2" charset="-78"/>
              </a:endParaRPr>
            </a:p>
          </p:txBody>
        </p:sp>
      </p:grpSp>
      <p:sp>
        <p:nvSpPr>
          <p:cNvPr id="15" name="Arrow: Pentagon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EE36E51-F02C-4E5D-9F06-0EC815E05AC6}"/>
              </a:ext>
            </a:extLst>
          </p:cNvPr>
          <p:cNvSpPr/>
          <p:nvPr/>
        </p:nvSpPr>
        <p:spPr>
          <a:xfrm>
            <a:off x="10317479" y="6081413"/>
            <a:ext cx="1222708" cy="632896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التالي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85C2840-7417-4403-A79F-13F3C22DC08C}"/>
              </a:ext>
            </a:extLst>
          </p:cNvPr>
          <p:cNvSpPr/>
          <p:nvPr/>
        </p:nvSpPr>
        <p:spPr>
          <a:xfrm rot="5400000">
            <a:off x="-287598" y="599837"/>
            <a:ext cx="1616369" cy="542386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C62BD02-CC08-449F-A555-542E6FC4A140}"/>
              </a:ext>
            </a:extLst>
          </p:cNvPr>
          <p:cNvSpPr/>
          <p:nvPr/>
        </p:nvSpPr>
        <p:spPr>
          <a:xfrm rot="5400000">
            <a:off x="-210844" y="664122"/>
            <a:ext cx="1462855" cy="40591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الوقت</a:t>
            </a:r>
          </a:p>
        </p:txBody>
      </p:sp>
      <p:grpSp>
        <p:nvGrpSpPr>
          <p:cNvPr id="14" name="خطأ 2">
            <a:extLst>
              <a:ext uri="{FF2B5EF4-FFF2-40B4-BE49-F238E27FC236}">
                <a16:creationId xmlns:a16="http://schemas.microsoft.com/office/drawing/2014/main" id="{D24A612F-7E4B-478E-9DA7-2D35C8696ED5}"/>
              </a:ext>
            </a:extLst>
          </p:cNvPr>
          <p:cNvGrpSpPr/>
          <p:nvPr/>
        </p:nvGrpSpPr>
        <p:grpSpPr>
          <a:xfrm>
            <a:off x="9435179" y="1947754"/>
            <a:ext cx="2936280" cy="2790497"/>
            <a:chOff x="8603907" y="1767645"/>
            <a:chExt cx="2936280" cy="2790497"/>
          </a:xfrm>
        </p:grpSpPr>
        <p:sp>
          <p:nvSpPr>
            <p:cNvPr id="22" name="Oval 9">
              <a:extLst>
                <a:ext uri="{FF2B5EF4-FFF2-40B4-BE49-F238E27FC236}">
                  <a16:creationId xmlns:a16="http://schemas.microsoft.com/office/drawing/2014/main" id="{EC181052-708D-4B73-8DB0-85090EAEA4D7}"/>
                </a:ext>
              </a:extLst>
            </p:cNvPr>
            <p:cNvSpPr/>
            <p:nvPr/>
          </p:nvSpPr>
          <p:spPr>
            <a:xfrm>
              <a:off x="8940478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23" name="Picture 2">
              <a:extLst>
                <a:ext uri="{FF2B5EF4-FFF2-40B4-BE49-F238E27FC236}">
                  <a16:creationId xmlns:a16="http://schemas.microsoft.com/office/drawing/2014/main" id="{4F1351DB-41E1-4196-825A-D8302288795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8603907" y="1767645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TextBox 6">
              <a:extLst>
                <a:ext uri="{FF2B5EF4-FFF2-40B4-BE49-F238E27FC236}">
                  <a16:creationId xmlns:a16="http://schemas.microsoft.com/office/drawing/2014/main" id="{167B0F07-0231-4CB0-B5AD-FEAA8D97AE45}"/>
                </a:ext>
              </a:extLst>
            </p:cNvPr>
            <p:cNvSpPr txBox="1"/>
            <p:nvPr/>
          </p:nvSpPr>
          <p:spPr>
            <a:xfrm>
              <a:off x="9357024" y="2564217"/>
              <a:ext cx="1485868" cy="1015663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0" dirty="0" err="1">
                  <a:latin typeface="Blabeloo  MagdySoliman" panose="02000500000000000000" pitchFamily="2" charset="-78"/>
                  <a:cs typeface="Blabeloo  MagdySoliman" panose="02000500000000000000" pitchFamily="2" charset="-78"/>
                </a:rPr>
                <a:t>nh</a:t>
              </a:r>
              <a:r>
                <a:rPr lang="el-GR" sz="6000" dirty="0">
                  <a:latin typeface="Blabeloo  MagdySoliman" panose="02000500000000000000" pitchFamily="2" charset="-78"/>
                  <a:cs typeface="Blabeloo  MagdySoliman" panose="02000500000000000000" pitchFamily="2" charset="-78"/>
                </a:rPr>
                <a:t>λ</a:t>
              </a:r>
              <a:endParaRPr lang="ar-AE" sz="6000" dirty="0">
                <a:latin typeface="Blabeloo  MagdySoliman" panose="02000500000000000000" pitchFamily="2" charset="-78"/>
                <a:cs typeface="Blabeloo  MagdySoliman" panose="020005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048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silk-Correct-Answer-Soundeffect (1)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3.33333E-6 L 0.13203 -0.00185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02" y="-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ike Bell.wav-21369-Free-Loops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نتيجة بحث الصور عن boy riding bike gif cartoon transparent background">
            <a:extLst>
              <a:ext uri="{FF2B5EF4-FFF2-40B4-BE49-F238E27FC236}">
                <a16:creationId xmlns:a16="http://schemas.microsoft.com/office/drawing/2014/main" id="{50D41680-726C-4026-B3BE-65C18860D85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6170" y="4233628"/>
            <a:ext cx="2703531" cy="270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9EDB248-CC29-4151-BFED-A2B7E9F1FB72}"/>
              </a:ext>
            </a:extLst>
          </p:cNvPr>
          <p:cNvSpPr/>
          <p:nvPr/>
        </p:nvSpPr>
        <p:spPr>
          <a:xfrm>
            <a:off x="1874521" y="262853"/>
            <a:ext cx="8442958" cy="178107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5.5ev</a:t>
            </a:r>
            <a:r>
              <a:rPr lang="ar-SA" sz="4000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 </a:t>
            </a:r>
            <a:r>
              <a:rPr lang="ar-SA" sz="3600" dirty="0">
                <a:latin typeface="Blabeloo  MagdySoliman" panose="02000500000000000000" pitchFamily="2" charset="-78"/>
              </a:rPr>
              <a:t>اذا كانت طاقه الفوتون الساقط على سطح فلز</a:t>
            </a:r>
            <a:endParaRPr lang="en-US" sz="3600" dirty="0">
              <a:latin typeface="Blabeloo  MagdySoliman" panose="02000500000000000000" pitchFamily="2" charset="-78"/>
            </a:endParaRPr>
          </a:p>
          <a:p>
            <a:pPr algn="ctr"/>
            <a:r>
              <a:rPr lang="en-US" sz="4000" dirty="0">
                <a:latin typeface="Blabeloo  MagdySoliman" panose="02000500000000000000" pitchFamily="2" charset="-78"/>
              </a:rPr>
              <a:t>4.5ev</a:t>
            </a:r>
            <a:r>
              <a:rPr lang="ar-SA" sz="3600" dirty="0">
                <a:latin typeface="Blabeloo  MagdySoliman" panose="02000500000000000000" pitchFamily="2" charset="-78"/>
              </a:rPr>
              <a:t>وكان اقتران الشغل للفلز</a:t>
            </a:r>
            <a:r>
              <a:rPr lang="en-US" sz="3600" dirty="0">
                <a:latin typeface="Blabeloo  MagdySoliman" panose="02000500000000000000" pitchFamily="2" charset="-78"/>
              </a:rPr>
              <a:t> </a:t>
            </a:r>
            <a:endParaRPr lang="ar-SA" sz="3600" dirty="0">
              <a:latin typeface="Blabeloo  MagdySoliman" panose="02000500000000000000" pitchFamily="2" charset="-78"/>
            </a:endParaRPr>
          </a:p>
          <a:p>
            <a:pPr algn="ctr"/>
            <a:r>
              <a:rPr lang="ar-SA" sz="3600" dirty="0">
                <a:latin typeface="Blabeloo  MagdySoliman" panose="02000500000000000000" pitchFamily="2" charset="-78"/>
              </a:rPr>
              <a:t>فان طاقه الالكترون المتحرر تساوي</a:t>
            </a:r>
            <a:endParaRPr lang="ar-AE" sz="3600" dirty="0">
              <a:latin typeface="Blabeloo  MagdySoliman" panose="02000500000000000000" pitchFamily="2" charset="-78"/>
            </a:endParaRPr>
          </a:p>
        </p:txBody>
      </p:sp>
      <p:grpSp>
        <p:nvGrpSpPr>
          <p:cNvPr id="3" name="خطأ 2">
            <a:extLst>
              <a:ext uri="{FF2B5EF4-FFF2-40B4-BE49-F238E27FC236}">
                <a16:creationId xmlns:a16="http://schemas.microsoft.com/office/drawing/2014/main" id="{D24A612F-7E4B-478E-9DA7-2D35C8696ED5}"/>
              </a:ext>
            </a:extLst>
          </p:cNvPr>
          <p:cNvGrpSpPr/>
          <p:nvPr/>
        </p:nvGrpSpPr>
        <p:grpSpPr>
          <a:xfrm>
            <a:off x="6313576" y="2166919"/>
            <a:ext cx="2936280" cy="2790497"/>
            <a:chOff x="8603907" y="1767645"/>
            <a:chExt cx="2936280" cy="2790497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EC181052-708D-4B73-8DB0-85090EAEA4D7}"/>
                </a:ext>
              </a:extLst>
            </p:cNvPr>
            <p:cNvSpPr/>
            <p:nvPr/>
          </p:nvSpPr>
          <p:spPr>
            <a:xfrm>
              <a:off x="8940478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4F1351DB-41E1-4196-825A-D8302288795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8603907" y="1767645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67B0F07-0231-4CB0-B5AD-FEAA8D97AE45}"/>
                </a:ext>
              </a:extLst>
            </p:cNvPr>
            <p:cNvSpPr txBox="1"/>
            <p:nvPr/>
          </p:nvSpPr>
          <p:spPr>
            <a:xfrm>
              <a:off x="9384956" y="2624284"/>
              <a:ext cx="1725665" cy="769441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dirty="0">
                  <a:latin typeface="Blabeloo  MagdySoliman" panose="02000500000000000000" pitchFamily="2" charset="-78"/>
                  <a:cs typeface="Blabeloo  MagdySoliman" panose="02000500000000000000" pitchFamily="2" charset="-78"/>
                </a:rPr>
                <a:t>10 </a:t>
              </a:r>
              <a:r>
                <a:rPr lang="en-US" sz="4400" dirty="0" err="1">
                  <a:latin typeface="Blabeloo  MagdySoliman" panose="02000500000000000000" pitchFamily="2" charset="-78"/>
                  <a:cs typeface="Blabeloo  MagdySoliman" panose="02000500000000000000" pitchFamily="2" charset="-78"/>
                </a:rPr>
                <a:t>ev</a:t>
              </a:r>
              <a:endParaRPr lang="ar-AE" sz="4400" dirty="0">
                <a:latin typeface="Blabeloo  MagdySoliman" panose="02000500000000000000" pitchFamily="2" charset="-78"/>
                <a:cs typeface="Blabeloo  MagdySoliman" panose="02000500000000000000" pitchFamily="2" charset="-78"/>
              </a:endParaRPr>
            </a:p>
          </p:txBody>
        </p:sp>
      </p:grpSp>
      <p:grpSp>
        <p:nvGrpSpPr>
          <p:cNvPr id="8" name="صح">
            <a:extLst>
              <a:ext uri="{FF2B5EF4-FFF2-40B4-BE49-F238E27FC236}">
                <a16:creationId xmlns:a16="http://schemas.microsoft.com/office/drawing/2014/main" id="{F9C994C9-43DD-4496-9BEB-03BC59F35D02}"/>
              </a:ext>
            </a:extLst>
          </p:cNvPr>
          <p:cNvGrpSpPr/>
          <p:nvPr/>
        </p:nvGrpSpPr>
        <p:grpSpPr>
          <a:xfrm>
            <a:off x="9097045" y="2043925"/>
            <a:ext cx="2936280" cy="2790497"/>
            <a:chOff x="4489111" y="1767646"/>
            <a:chExt cx="2936280" cy="2790497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700BECC-9968-4A81-B59B-8FB9E7AA9B82}"/>
                </a:ext>
              </a:extLst>
            </p:cNvPr>
            <p:cNvSpPr/>
            <p:nvPr/>
          </p:nvSpPr>
          <p:spPr>
            <a:xfrm>
              <a:off x="4825682" y="2061457"/>
              <a:ext cx="2225563" cy="2172172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3CEDC2A6-CA27-4D5B-92F3-8C6EE7F22E6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4489111" y="1767646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A23CEEB-F02B-4F71-AA13-90CBE2954D24}"/>
                </a:ext>
              </a:extLst>
            </p:cNvPr>
            <p:cNvSpPr txBox="1"/>
            <p:nvPr/>
          </p:nvSpPr>
          <p:spPr>
            <a:xfrm>
              <a:off x="5261104" y="2629997"/>
              <a:ext cx="1982250" cy="769441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dirty="0">
                  <a:latin typeface="Blabeloo  MagdySoliman" panose="02000500000000000000" pitchFamily="2" charset="-78"/>
                  <a:cs typeface="Blabeloo  MagdySoliman" panose="02000500000000000000" pitchFamily="2" charset="-78"/>
                </a:rPr>
                <a:t>1 </a:t>
              </a:r>
              <a:r>
                <a:rPr lang="en-US" sz="4400" dirty="0" err="1">
                  <a:latin typeface="Blabeloo  MagdySoliman" panose="02000500000000000000" pitchFamily="2" charset="-78"/>
                  <a:cs typeface="Blabeloo  MagdySoliman" panose="02000500000000000000" pitchFamily="2" charset="-78"/>
                </a:rPr>
                <a:t>ev</a:t>
              </a:r>
              <a:endParaRPr lang="ar-AE" sz="4400" dirty="0">
                <a:latin typeface="Blabeloo  MagdySoliman" panose="02000500000000000000" pitchFamily="2" charset="-78"/>
                <a:cs typeface="Blabeloo  MagdySoliman" panose="02000500000000000000" pitchFamily="2" charset="-78"/>
              </a:endParaRPr>
            </a:p>
          </p:txBody>
        </p:sp>
      </p:grpSp>
      <p:grpSp>
        <p:nvGrpSpPr>
          <p:cNvPr id="11" name="خطأ 1">
            <a:extLst>
              <a:ext uri="{FF2B5EF4-FFF2-40B4-BE49-F238E27FC236}">
                <a16:creationId xmlns:a16="http://schemas.microsoft.com/office/drawing/2014/main" id="{DD3BCBB9-749A-48B6-A0F4-B3FDF89A42D6}"/>
              </a:ext>
            </a:extLst>
          </p:cNvPr>
          <p:cNvGrpSpPr/>
          <p:nvPr/>
        </p:nvGrpSpPr>
        <p:grpSpPr>
          <a:xfrm>
            <a:off x="3488012" y="1945068"/>
            <a:ext cx="2936280" cy="2790497"/>
            <a:chOff x="647339" y="1767647"/>
            <a:chExt cx="2936280" cy="2790497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9940674-B7AF-480F-B159-DAF861DB6600}"/>
                </a:ext>
              </a:extLst>
            </p:cNvPr>
            <p:cNvSpPr/>
            <p:nvPr/>
          </p:nvSpPr>
          <p:spPr>
            <a:xfrm>
              <a:off x="983910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304E9410-CD95-459B-815F-18380759209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647339" y="1767647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C8F611C-C8C1-4E4C-AF29-26D101A70A9B}"/>
                </a:ext>
              </a:extLst>
            </p:cNvPr>
            <p:cNvSpPr txBox="1"/>
            <p:nvPr/>
          </p:nvSpPr>
          <p:spPr>
            <a:xfrm>
              <a:off x="1431188" y="2629920"/>
              <a:ext cx="1725665" cy="707886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>
                  <a:latin typeface="Blabeloo  MagdySoliman" panose="02000500000000000000" pitchFamily="2" charset="-78"/>
                  <a:cs typeface="Blabeloo  MagdySoliman" panose="02000500000000000000" pitchFamily="2" charset="-78"/>
                </a:rPr>
                <a:t>1.2 </a:t>
              </a:r>
              <a:r>
                <a:rPr lang="en-US" sz="4000" dirty="0" err="1">
                  <a:latin typeface="Blabeloo  MagdySoliman" panose="02000500000000000000" pitchFamily="2" charset="-78"/>
                  <a:cs typeface="Blabeloo  MagdySoliman" panose="02000500000000000000" pitchFamily="2" charset="-78"/>
                </a:rPr>
                <a:t>ev</a:t>
              </a:r>
              <a:endParaRPr lang="ar-AE" sz="4000" dirty="0">
                <a:latin typeface="Blabeloo  MagdySoliman" panose="02000500000000000000" pitchFamily="2" charset="-78"/>
                <a:cs typeface="Blabeloo  MagdySoliman" panose="02000500000000000000" pitchFamily="2" charset="-78"/>
              </a:endParaRPr>
            </a:p>
          </p:txBody>
        </p:sp>
      </p:grpSp>
      <p:sp>
        <p:nvSpPr>
          <p:cNvPr id="15" name="Arrow: Pentagon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EE36E51-F02C-4E5D-9F06-0EC815E05AC6}"/>
              </a:ext>
            </a:extLst>
          </p:cNvPr>
          <p:cNvSpPr/>
          <p:nvPr/>
        </p:nvSpPr>
        <p:spPr>
          <a:xfrm>
            <a:off x="10317479" y="6081413"/>
            <a:ext cx="1222708" cy="632896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التالي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A0F1CA6-1C49-4676-B170-E36E197132FE}"/>
              </a:ext>
            </a:extLst>
          </p:cNvPr>
          <p:cNvSpPr/>
          <p:nvPr/>
        </p:nvSpPr>
        <p:spPr>
          <a:xfrm rot="5400000">
            <a:off x="-287598" y="599837"/>
            <a:ext cx="1616369" cy="542386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43A9F25-64F4-4A3E-9E6E-68B23851B14E}"/>
              </a:ext>
            </a:extLst>
          </p:cNvPr>
          <p:cNvSpPr/>
          <p:nvPr/>
        </p:nvSpPr>
        <p:spPr>
          <a:xfrm rot="5400000">
            <a:off x="-210844" y="664122"/>
            <a:ext cx="1462855" cy="40591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الوقت</a:t>
            </a:r>
          </a:p>
        </p:txBody>
      </p:sp>
      <p:grpSp>
        <p:nvGrpSpPr>
          <p:cNvPr id="14" name="خطأ 2">
            <a:extLst>
              <a:ext uri="{FF2B5EF4-FFF2-40B4-BE49-F238E27FC236}">
                <a16:creationId xmlns:a16="http://schemas.microsoft.com/office/drawing/2014/main" id="{D24A612F-7E4B-478E-9DA7-2D35C8696ED5}"/>
              </a:ext>
            </a:extLst>
          </p:cNvPr>
          <p:cNvGrpSpPr/>
          <p:nvPr/>
        </p:nvGrpSpPr>
        <p:grpSpPr>
          <a:xfrm>
            <a:off x="498997" y="2183283"/>
            <a:ext cx="2936280" cy="2790497"/>
            <a:chOff x="8603907" y="1767645"/>
            <a:chExt cx="2936280" cy="2790497"/>
          </a:xfrm>
        </p:grpSpPr>
        <p:sp>
          <p:nvSpPr>
            <p:cNvPr id="22" name="Oval 9">
              <a:extLst>
                <a:ext uri="{FF2B5EF4-FFF2-40B4-BE49-F238E27FC236}">
                  <a16:creationId xmlns:a16="http://schemas.microsoft.com/office/drawing/2014/main" id="{EC181052-708D-4B73-8DB0-85090EAEA4D7}"/>
                </a:ext>
              </a:extLst>
            </p:cNvPr>
            <p:cNvSpPr/>
            <p:nvPr/>
          </p:nvSpPr>
          <p:spPr>
            <a:xfrm>
              <a:off x="8940478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23" name="Picture 2">
              <a:extLst>
                <a:ext uri="{FF2B5EF4-FFF2-40B4-BE49-F238E27FC236}">
                  <a16:creationId xmlns:a16="http://schemas.microsoft.com/office/drawing/2014/main" id="{4F1351DB-41E1-4196-825A-D8302288795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8603907" y="1767645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TextBox 6">
              <a:extLst>
                <a:ext uri="{FF2B5EF4-FFF2-40B4-BE49-F238E27FC236}">
                  <a16:creationId xmlns:a16="http://schemas.microsoft.com/office/drawing/2014/main" id="{167B0F07-0231-4CB0-B5AD-FEAA8D97AE45}"/>
                </a:ext>
              </a:extLst>
            </p:cNvPr>
            <p:cNvSpPr txBox="1"/>
            <p:nvPr/>
          </p:nvSpPr>
          <p:spPr>
            <a:xfrm>
              <a:off x="9384956" y="2624284"/>
              <a:ext cx="1725665" cy="707886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>
                  <a:latin typeface="Blabeloo  MagdySoliman" panose="02000500000000000000" pitchFamily="2" charset="-78"/>
                  <a:cs typeface="Blabeloo  MagdySoliman" panose="02000500000000000000" pitchFamily="2" charset="-78"/>
                </a:rPr>
                <a:t>24.27ev</a:t>
              </a:r>
              <a:endParaRPr lang="ar-AE" sz="4000" dirty="0">
                <a:latin typeface="Blabeloo  MagdySoliman" panose="02000500000000000000" pitchFamily="2" charset="-78"/>
                <a:cs typeface="Blabeloo  MagdySoliman" panose="020005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03193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silk-Correct-Answer-Soundeffect (1)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85185E-6 L 0.13203 -0.00185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02" y="-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ike Bell.wav-21369-Free-Loops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نتيجة بحث الصور عن boy riding bike gif cartoon transparent background">
            <a:extLst>
              <a:ext uri="{FF2B5EF4-FFF2-40B4-BE49-F238E27FC236}">
                <a16:creationId xmlns:a16="http://schemas.microsoft.com/office/drawing/2014/main" id="{50D41680-726C-4026-B3BE-65C18860D85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3738" y="4233628"/>
            <a:ext cx="2703531" cy="270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59EDB248-CC29-4151-BFED-A2B7E9F1FB72}"/>
                  </a:ext>
                </a:extLst>
              </p:cNvPr>
              <p:cNvSpPr/>
              <p:nvPr/>
            </p:nvSpPr>
            <p:spPr>
              <a:xfrm>
                <a:off x="783488" y="153495"/>
                <a:ext cx="10095527" cy="1907960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4000" dirty="0">
                    <a:latin typeface="Blabeloo  MagdySoliman" panose="02000500000000000000" pitchFamily="2" charset="-78"/>
                    <a:cs typeface="Blabeloo  MagdySoliman" panose="02000500000000000000" pitchFamily="2" charset="-78"/>
                  </a:rPr>
                  <a:t>4 v</a:t>
                </a:r>
                <a:r>
                  <a:rPr lang="ar-SA" sz="4000" dirty="0">
                    <a:latin typeface="Blabeloo  MagdySoliman" panose="02000500000000000000" pitchFamily="2" charset="-78"/>
                    <a:cs typeface="Blabeloo  MagdySoliman" panose="02000500000000000000" pitchFamily="2" charset="-78"/>
                  </a:rPr>
                  <a:t>في خليه كهروضوئية كان جهد الإيقاف </a:t>
                </a:r>
              </a:p>
              <a:p>
                <a:pPr algn="ctr"/>
                <a:r>
                  <a:rPr lang="ar-SA" sz="4000" dirty="0">
                    <a:latin typeface="Blabeloo  MagdySoliman" panose="02000500000000000000" pitchFamily="2" charset="-78"/>
                    <a:cs typeface="Blabeloo  MagdySoliman" panose="02000500000000000000" pitchFamily="2" charset="-78"/>
                  </a:rPr>
                  <a:t>احسب طاقه </a:t>
                </a:r>
                <a:r>
                  <a:rPr lang="ar-SA" sz="4000" dirty="0" err="1">
                    <a:latin typeface="Blabeloo  MagdySoliman" panose="02000500000000000000" pitchFamily="2" charset="-78"/>
                    <a:cs typeface="Blabeloo  MagdySoliman" panose="02000500000000000000" pitchFamily="2" charset="-78"/>
                  </a:rPr>
                  <a:t>الحركه</a:t>
                </a:r>
                <a:r>
                  <a:rPr lang="ar-SA" sz="4000" dirty="0">
                    <a:latin typeface="Blabeloo  MagdySoliman" panose="02000500000000000000" pitchFamily="2" charset="-78"/>
                    <a:cs typeface="Blabeloo  MagdySoliman" panose="02000500000000000000" pitchFamily="2" charset="-78"/>
                  </a:rPr>
                  <a:t> العظمى </a:t>
                </a:r>
                <a:r>
                  <a:rPr lang="ar-SA" sz="4000" dirty="0" err="1">
                    <a:latin typeface="Blabeloo  MagdySoliman" panose="02000500000000000000" pitchFamily="2" charset="-78"/>
                    <a:cs typeface="Blabeloo  MagdySoliman" panose="02000500000000000000" pitchFamily="2" charset="-78"/>
                  </a:rPr>
                  <a:t>للالكتروناتالمتحرره</a:t>
                </a:r>
                <a:r>
                  <a:rPr lang="ar-SA" sz="4000" dirty="0">
                    <a:latin typeface="Blabeloo  MagdySoliman" panose="02000500000000000000" pitchFamily="2" charset="-78"/>
                    <a:cs typeface="Blabeloo  MagdySoliman" panose="02000500000000000000" pitchFamily="2" charset="-78"/>
                  </a:rPr>
                  <a:t> اذا علمت ان شحنه الالكترون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cs typeface="Blabeloo  MagdySoliman" panose="02000500000000000000" pitchFamily="2" charset="-78"/>
                      </a:rPr>
                      <m:t>1</m:t>
                    </m:r>
                    <m:r>
                      <a:rPr lang="en-US" sz="4000" i="1">
                        <a:latin typeface="Cambria Math" panose="02040503050406030204" pitchFamily="18" charset="0"/>
                        <a:cs typeface="Blabeloo  MagdySoliman" panose="02000500000000000000" pitchFamily="2" charset="-78"/>
                      </a:rPr>
                      <m:t>.</m:t>
                    </m:r>
                    <m:r>
                      <a:rPr lang="en-US" sz="4000" i="1">
                        <a:latin typeface="Cambria Math" panose="02040503050406030204" pitchFamily="18" charset="0"/>
                        <a:cs typeface="Blabeloo  MagdySoliman" panose="02000500000000000000" pitchFamily="2" charset="-78"/>
                      </a:rPr>
                      <m:t>6</m:t>
                    </m:r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Blabeloo  MagdySoliman" panose="02000500000000000000" pitchFamily="2" charset="-78"/>
                      </a:rPr>
                      <m:t>×</m:t>
                    </m:r>
                    <m:sSup>
                      <m:sSup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Blabeloo  MagdySoliman" panose="02000500000000000000" pitchFamily="2" charset="-78"/>
                          </a:rPr>
                        </m:ctrlPr>
                      </m:sSupPr>
                      <m:e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10</m:t>
                        </m:r>
                      </m:e>
                      <m:sup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−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19</m:t>
                        </m:r>
                      </m:sup>
                    </m:sSup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Blabeloo  MagdySoliman" panose="02000500000000000000" pitchFamily="2" charset="-78"/>
                      </a:rPr>
                      <m:t>𝐶</m:t>
                    </m:r>
                  </m:oMath>
                </a14:m>
                <a:endParaRPr lang="ar-AE" sz="4000" dirty="0">
                  <a:latin typeface="Blabeloo  MagdySoliman" panose="02000500000000000000" pitchFamily="2" charset="-78"/>
                  <a:cs typeface="Blabeloo  MagdySoliman" panose="02000500000000000000" pitchFamily="2" charset="-78"/>
                </a:endParaRP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="" xmlns:a16="http://schemas.microsoft.com/office/drawing/2014/main" id="{59EDB248-CC29-4151-BFED-A2B7E9F1FB7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488" y="153495"/>
                <a:ext cx="10095527" cy="1907960"/>
              </a:xfrm>
              <a:prstGeom prst="rect">
                <a:avLst/>
              </a:prstGeom>
              <a:blipFill rotWithShape="0">
                <a:blip r:embed="rId6"/>
                <a:stretch>
                  <a:fillRect l="-2476" t="-6070" r="-845" b="-1405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خطأ 2">
            <a:extLst>
              <a:ext uri="{FF2B5EF4-FFF2-40B4-BE49-F238E27FC236}">
                <a16:creationId xmlns:a16="http://schemas.microsoft.com/office/drawing/2014/main" id="{D24A612F-7E4B-478E-9DA7-2D35C8696ED5}"/>
              </a:ext>
            </a:extLst>
          </p:cNvPr>
          <p:cNvGrpSpPr/>
          <p:nvPr/>
        </p:nvGrpSpPr>
        <p:grpSpPr>
          <a:xfrm>
            <a:off x="8842925" y="1858770"/>
            <a:ext cx="2936280" cy="2790497"/>
            <a:chOff x="8603907" y="1767645"/>
            <a:chExt cx="2936280" cy="2790497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EC181052-708D-4B73-8DB0-85090EAEA4D7}"/>
                </a:ext>
              </a:extLst>
            </p:cNvPr>
            <p:cNvSpPr/>
            <p:nvPr/>
          </p:nvSpPr>
          <p:spPr>
            <a:xfrm>
              <a:off x="8940478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4F1351DB-41E1-4196-825A-D8302288795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8603907" y="1767645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167B0F07-0231-4CB0-B5AD-FEAA8D97AE45}"/>
                    </a:ext>
                  </a:extLst>
                </p:cNvPr>
                <p:cNvSpPr txBox="1"/>
                <p:nvPr/>
              </p:nvSpPr>
              <p:spPr>
                <a:xfrm>
                  <a:off x="8856294" y="2855154"/>
                  <a:ext cx="2469110" cy="584775"/>
                </a:xfrm>
                <a:prstGeom prst="rect">
                  <a:avLst/>
                </a:prstGeom>
                <a:solidFill>
                  <a:srgbClr val="CBCBCB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0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.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4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×</m:t>
                        </m:r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  <m:t>10</m:t>
                            </m:r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  <m:t>−</m:t>
                            </m:r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  <m:t>19</m:t>
                            </m:r>
                          </m:sup>
                        </m:sSup>
                      </m:oMath>
                    </m:oMathPara>
                  </a14:m>
                  <a:endParaRPr lang="ar-AE" sz="3200" dirty="0">
                    <a:latin typeface="Blabeloo  MagdySoliman" panose="02000500000000000000" pitchFamily="2" charset="-78"/>
                    <a:cs typeface="Blabeloo  MagdySoliman" panose="02000500000000000000" pitchFamily="2" charset="-78"/>
                  </a:endParaRPr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="" xmlns:a16="http://schemas.microsoft.com/office/drawing/2014/main" id="{167B0F07-0231-4CB0-B5AD-FEAA8D97AE4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856294" y="2855154"/>
                  <a:ext cx="2469110" cy="584775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" name="صح">
            <a:extLst>
              <a:ext uri="{FF2B5EF4-FFF2-40B4-BE49-F238E27FC236}">
                <a16:creationId xmlns:a16="http://schemas.microsoft.com/office/drawing/2014/main" id="{F9C994C9-43DD-4496-9BEB-03BC59F35D02}"/>
              </a:ext>
            </a:extLst>
          </p:cNvPr>
          <p:cNvGrpSpPr/>
          <p:nvPr/>
        </p:nvGrpSpPr>
        <p:grpSpPr>
          <a:xfrm>
            <a:off x="5944250" y="2003173"/>
            <a:ext cx="2936280" cy="2790497"/>
            <a:chOff x="4489111" y="1767646"/>
            <a:chExt cx="2936280" cy="2790497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700BECC-9968-4A81-B59B-8FB9E7AA9B82}"/>
                </a:ext>
              </a:extLst>
            </p:cNvPr>
            <p:cNvSpPr/>
            <p:nvPr/>
          </p:nvSpPr>
          <p:spPr>
            <a:xfrm>
              <a:off x="4825682" y="2061457"/>
              <a:ext cx="2225563" cy="2172172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3CEDC2A6-CA27-4D5B-92F3-8C6EE7F22E6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4489111" y="1767646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DA23CEEB-F02B-4F71-AA13-90CBE2954D24}"/>
                    </a:ext>
                  </a:extLst>
                </p:cNvPr>
                <p:cNvSpPr txBox="1"/>
                <p:nvPr/>
              </p:nvSpPr>
              <p:spPr>
                <a:xfrm>
                  <a:off x="4848355" y="2797048"/>
                  <a:ext cx="2417672" cy="584775"/>
                </a:xfrm>
                <a:prstGeom prst="rect">
                  <a:avLst/>
                </a:prstGeom>
                <a:solidFill>
                  <a:srgbClr val="CBCBCB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i="1">
                            <a:latin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6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.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4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×</m:t>
                        </m:r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  <m:t>10</m:t>
                            </m:r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  <m:t>−</m:t>
                            </m:r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  <m:t>19</m:t>
                            </m:r>
                          </m:sup>
                        </m:sSup>
                      </m:oMath>
                    </m:oMathPara>
                  </a14:m>
                  <a:endParaRPr lang="ar-AE" sz="3200" dirty="0">
                    <a:latin typeface="Blabeloo  MagdySoliman" panose="02000500000000000000" pitchFamily="2" charset="-78"/>
                    <a:cs typeface="Blabeloo  MagdySoliman" panose="02000500000000000000" pitchFamily="2" charset="-78"/>
                  </a:endParaRPr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="" xmlns:a16="http://schemas.microsoft.com/office/drawing/2014/main" id="{DA23CEEB-F02B-4F71-AA13-90CBE2954D2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48355" y="2797048"/>
                  <a:ext cx="2417672" cy="584775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1" name="خطأ 1">
            <a:extLst>
              <a:ext uri="{FF2B5EF4-FFF2-40B4-BE49-F238E27FC236}">
                <a16:creationId xmlns:a16="http://schemas.microsoft.com/office/drawing/2014/main" id="{DD3BCBB9-749A-48B6-A0F4-B3FDF89A42D6}"/>
              </a:ext>
            </a:extLst>
          </p:cNvPr>
          <p:cNvGrpSpPr/>
          <p:nvPr/>
        </p:nvGrpSpPr>
        <p:grpSpPr>
          <a:xfrm>
            <a:off x="3488012" y="1945068"/>
            <a:ext cx="2936280" cy="2790497"/>
            <a:chOff x="647339" y="1767647"/>
            <a:chExt cx="2936280" cy="2790497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9940674-B7AF-480F-B159-DAF861DB6600}"/>
                </a:ext>
              </a:extLst>
            </p:cNvPr>
            <p:cNvSpPr/>
            <p:nvPr/>
          </p:nvSpPr>
          <p:spPr>
            <a:xfrm>
              <a:off x="983910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304E9410-CD95-459B-815F-18380759209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647339" y="1767647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4C8F611C-C8C1-4E4C-AF29-26D101A70A9B}"/>
                    </a:ext>
                  </a:extLst>
                </p:cNvPr>
                <p:cNvSpPr txBox="1"/>
                <p:nvPr/>
              </p:nvSpPr>
              <p:spPr>
                <a:xfrm>
                  <a:off x="1010219" y="2816335"/>
                  <a:ext cx="2172943" cy="584775"/>
                </a:xfrm>
                <a:prstGeom prst="rect">
                  <a:avLst/>
                </a:prstGeom>
                <a:solidFill>
                  <a:srgbClr val="CBCBCB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i="1">
                            <a:latin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6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.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4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×</m:t>
                        </m:r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  <m:t>10</m:t>
                            </m:r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  <m:t>19</m:t>
                            </m:r>
                          </m:sup>
                        </m:sSup>
                      </m:oMath>
                    </m:oMathPara>
                  </a14:m>
                  <a:endParaRPr lang="ar-AE" sz="3200" dirty="0">
                    <a:latin typeface="Blabeloo  MagdySoliman" panose="02000500000000000000" pitchFamily="2" charset="-78"/>
                    <a:cs typeface="Blabeloo  MagdySoliman" panose="02000500000000000000" pitchFamily="2" charset="-78"/>
                  </a:endParaRPr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="" xmlns:a16="http://schemas.microsoft.com/office/drawing/2014/main" id="{4C8F611C-C8C1-4E4C-AF29-26D101A70A9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10219" y="2816335"/>
                  <a:ext cx="2172943" cy="584775"/>
                </a:xfrm>
                <a:prstGeom prst="rect">
                  <a:avLst/>
                </a:prstGeom>
                <a:blipFill rotWithShape="0"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5" name="Arrow: Pentagon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EE36E51-F02C-4E5D-9F06-0EC815E05AC6}"/>
              </a:ext>
            </a:extLst>
          </p:cNvPr>
          <p:cNvSpPr/>
          <p:nvPr/>
        </p:nvSpPr>
        <p:spPr>
          <a:xfrm>
            <a:off x="10317479" y="6081413"/>
            <a:ext cx="1222708" cy="632896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التالي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A0F1CA6-1C49-4676-B170-E36E197132FE}"/>
              </a:ext>
            </a:extLst>
          </p:cNvPr>
          <p:cNvSpPr/>
          <p:nvPr/>
        </p:nvSpPr>
        <p:spPr>
          <a:xfrm rot="5400000">
            <a:off x="-287598" y="599837"/>
            <a:ext cx="1616369" cy="542386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43A9F25-64F4-4A3E-9E6E-68B23851B14E}"/>
              </a:ext>
            </a:extLst>
          </p:cNvPr>
          <p:cNvSpPr/>
          <p:nvPr/>
        </p:nvSpPr>
        <p:spPr>
          <a:xfrm rot="5400000">
            <a:off x="-210844" y="664122"/>
            <a:ext cx="1462855" cy="40591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الوقت</a:t>
            </a:r>
          </a:p>
        </p:txBody>
      </p:sp>
      <p:grpSp>
        <p:nvGrpSpPr>
          <p:cNvPr id="14" name="خطأ 2">
            <a:extLst>
              <a:ext uri="{FF2B5EF4-FFF2-40B4-BE49-F238E27FC236}">
                <a16:creationId xmlns:a16="http://schemas.microsoft.com/office/drawing/2014/main" id="{D24A612F-7E4B-478E-9DA7-2D35C8696ED5}"/>
              </a:ext>
            </a:extLst>
          </p:cNvPr>
          <p:cNvGrpSpPr/>
          <p:nvPr/>
        </p:nvGrpSpPr>
        <p:grpSpPr>
          <a:xfrm>
            <a:off x="498997" y="2183283"/>
            <a:ext cx="2936280" cy="2790497"/>
            <a:chOff x="8603907" y="1767645"/>
            <a:chExt cx="2936280" cy="2790497"/>
          </a:xfrm>
        </p:grpSpPr>
        <p:sp>
          <p:nvSpPr>
            <p:cNvPr id="22" name="Oval 9">
              <a:extLst>
                <a:ext uri="{FF2B5EF4-FFF2-40B4-BE49-F238E27FC236}">
                  <a16:creationId xmlns:a16="http://schemas.microsoft.com/office/drawing/2014/main" id="{EC181052-708D-4B73-8DB0-85090EAEA4D7}"/>
                </a:ext>
              </a:extLst>
            </p:cNvPr>
            <p:cNvSpPr/>
            <p:nvPr/>
          </p:nvSpPr>
          <p:spPr>
            <a:xfrm>
              <a:off x="8940478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23" name="Picture 2">
              <a:extLst>
                <a:ext uri="{FF2B5EF4-FFF2-40B4-BE49-F238E27FC236}">
                  <a16:creationId xmlns:a16="http://schemas.microsoft.com/office/drawing/2014/main" id="{4F1351DB-41E1-4196-825A-D8302288795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8603907" y="1767645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6">
                  <a:extLst>
                    <a:ext uri="{FF2B5EF4-FFF2-40B4-BE49-F238E27FC236}">
                      <a16:creationId xmlns:a16="http://schemas.microsoft.com/office/drawing/2014/main" id="{167B0F07-0231-4CB0-B5AD-FEAA8D97AE45}"/>
                    </a:ext>
                  </a:extLst>
                </p:cNvPr>
                <p:cNvSpPr txBox="1"/>
                <p:nvPr/>
              </p:nvSpPr>
              <p:spPr>
                <a:xfrm>
                  <a:off x="8694247" y="2838380"/>
                  <a:ext cx="2628473" cy="584775"/>
                </a:xfrm>
                <a:prstGeom prst="rect">
                  <a:avLst/>
                </a:prstGeom>
                <a:solidFill>
                  <a:srgbClr val="CBCBCB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0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.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4</m:t>
                        </m:r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×</m:t>
                        </m:r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  <m:t>10</m:t>
                            </m:r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  <m:t>19</m:t>
                            </m:r>
                          </m:sup>
                        </m:sSup>
                      </m:oMath>
                    </m:oMathPara>
                  </a14:m>
                  <a:endParaRPr lang="ar-AE" sz="3200" dirty="0">
                    <a:latin typeface="Blabeloo  MagdySoliman" panose="02000500000000000000" pitchFamily="2" charset="-78"/>
                    <a:cs typeface="Blabeloo  MagdySoliman" panose="02000500000000000000" pitchFamily="2" charset="-78"/>
                  </a:endParaRPr>
                </a:p>
              </p:txBody>
            </p:sp>
          </mc:Choice>
          <mc:Fallback xmlns="">
            <p:sp>
              <p:nvSpPr>
                <p:cNvPr id="24" name="TextBox 6">
                  <a:extLst>
                    <a:ext uri="{FF2B5EF4-FFF2-40B4-BE49-F238E27FC236}">
                      <a16:creationId xmlns="" xmlns:a16="http://schemas.microsoft.com/office/drawing/2014/main" id="{167B0F07-0231-4CB0-B5AD-FEAA8D97AE4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94247" y="2838380"/>
                  <a:ext cx="2628473" cy="584775"/>
                </a:xfrm>
                <a:prstGeom prst="rect">
                  <a:avLst/>
                </a:prstGeom>
                <a:blipFill rotWithShape="0"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736669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silk-Correct-Answer-Soundeffect (1)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85185E-6 L 0.13203 -0.00185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02" y="-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ike Bell.wav-21369-Free-Loops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نتيجة بحث الصور عن boy riding bike gif cartoon transparent background">
            <a:extLst>
              <a:ext uri="{FF2B5EF4-FFF2-40B4-BE49-F238E27FC236}">
                <a16:creationId xmlns:a16="http://schemas.microsoft.com/office/drawing/2014/main" id="{50D41680-726C-4026-B3BE-65C18860D85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306" y="4233628"/>
            <a:ext cx="2703531" cy="270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9EDB248-CC29-4151-BFED-A2B7E9F1FB72}"/>
              </a:ext>
            </a:extLst>
          </p:cNvPr>
          <p:cNvSpPr/>
          <p:nvPr/>
        </p:nvSpPr>
        <p:spPr>
          <a:xfrm>
            <a:off x="1874521" y="399700"/>
            <a:ext cx="8442958" cy="94052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000" dirty="0">
                <a:latin typeface="Blabeloo  MagdySoliman" panose="02000500000000000000" pitchFamily="2" charset="-78"/>
              </a:rPr>
              <a:t>الازاحة في طاقه </a:t>
            </a:r>
            <a:r>
              <a:rPr lang="ar-SA" sz="4000" dirty="0" err="1">
                <a:latin typeface="Blabeloo  MagdySoliman" panose="02000500000000000000" pitchFamily="2" charset="-78"/>
              </a:rPr>
              <a:t>الفوتونات</a:t>
            </a:r>
            <a:r>
              <a:rPr lang="ar-SA" sz="4000" dirty="0">
                <a:latin typeface="Blabeloo  MagdySoliman" panose="02000500000000000000" pitchFamily="2" charset="-78"/>
              </a:rPr>
              <a:t> المشتتة</a:t>
            </a:r>
            <a:endParaRPr lang="ar-AE" sz="4000" dirty="0">
              <a:latin typeface="Blabeloo  MagdySoliman" panose="02000500000000000000" pitchFamily="2" charset="-78"/>
            </a:endParaRPr>
          </a:p>
        </p:txBody>
      </p:sp>
      <p:grpSp>
        <p:nvGrpSpPr>
          <p:cNvPr id="3" name="خطأ 2">
            <a:extLst>
              <a:ext uri="{FF2B5EF4-FFF2-40B4-BE49-F238E27FC236}">
                <a16:creationId xmlns:a16="http://schemas.microsoft.com/office/drawing/2014/main" id="{D24A612F-7E4B-478E-9DA7-2D35C8696ED5}"/>
              </a:ext>
            </a:extLst>
          </p:cNvPr>
          <p:cNvGrpSpPr/>
          <p:nvPr/>
        </p:nvGrpSpPr>
        <p:grpSpPr>
          <a:xfrm>
            <a:off x="9186697" y="1776696"/>
            <a:ext cx="2936280" cy="2790497"/>
            <a:chOff x="8603907" y="1767645"/>
            <a:chExt cx="2936280" cy="2790497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EC181052-708D-4B73-8DB0-85090EAEA4D7}"/>
                </a:ext>
              </a:extLst>
            </p:cNvPr>
            <p:cNvSpPr/>
            <p:nvPr/>
          </p:nvSpPr>
          <p:spPr>
            <a:xfrm>
              <a:off x="8940478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4F1351DB-41E1-4196-825A-D8302288795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8603907" y="1767645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67B0F07-0231-4CB0-B5AD-FEAA8D97AE45}"/>
                </a:ext>
              </a:extLst>
            </p:cNvPr>
            <p:cNvSpPr txBox="1"/>
            <p:nvPr/>
          </p:nvSpPr>
          <p:spPr>
            <a:xfrm>
              <a:off x="9384956" y="2624284"/>
              <a:ext cx="1725665" cy="1077218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r>
                <a:rPr lang="ar-SA" sz="3200" dirty="0">
                  <a:latin typeface="Blabeloo  MagdySoliman" panose="02000500000000000000" pitchFamily="2" charset="-78"/>
                </a:rPr>
                <a:t>موجات دي برولي</a:t>
              </a:r>
              <a:endParaRPr lang="ar-AE" sz="3200" dirty="0">
                <a:latin typeface="Blabeloo  MagdySoliman" panose="02000500000000000000" pitchFamily="2" charset="-78"/>
              </a:endParaRPr>
            </a:p>
          </p:txBody>
        </p:sp>
      </p:grpSp>
      <p:grpSp>
        <p:nvGrpSpPr>
          <p:cNvPr id="8" name="صح">
            <a:extLst>
              <a:ext uri="{FF2B5EF4-FFF2-40B4-BE49-F238E27FC236}">
                <a16:creationId xmlns:a16="http://schemas.microsoft.com/office/drawing/2014/main" id="{F9C994C9-43DD-4496-9BEB-03BC59F35D02}"/>
              </a:ext>
            </a:extLst>
          </p:cNvPr>
          <p:cNvGrpSpPr/>
          <p:nvPr/>
        </p:nvGrpSpPr>
        <p:grpSpPr>
          <a:xfrm>
            <a:off x="328093" y="1929713"/>
            <a:ext cx="2936280" cy="2790497"/>
            <a:chOff x="4489111" y="1767646"/>
            <a:chExt cx="2936280" cy="2790497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700BECC-9968-4A81-B59B-8FB9E7AA9B82}"/>
                </a:ext>
              </a:extLst>
            </p:cNvPr>
            <p:cNvSpPr/>
            <p:nvPr/>
          </p:nvSpPr>
          <p:spPr>
            <a:xfrm>
              <a:off x="4825682" y="2061457"/>
              <a:ext cx="2225563" cy="2172172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3CEDC2A6-CA27-4D5B-92F3-8C6EE7F22E6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4489111" y="1767646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A23CEEB-F02B-4F71-AA13-90CBE2954D24}"/>
                </a:ext>
              </a:extLst>
            </p:cNvPr>
            <p:cNvSpPr txBox="1"/>
            <p:nvPr/>
          </p:nvSpPr>
          <p:spPr>
            <a:xfrm>
              <a:off x="4978768" y="2870506"/>
              <a:ext cx="1982250" cy="584775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200" dirty="0">
                  <a:latin typeface="Blabeloo  MagdySoliman" panose="02000500000000000000" pitchFamily="2" charset="-78"/>
                </a:rPr>
                <a:t>تأثير </a:t>
              </a:r>
              <a:r>
                <a:rPr lang="ar-SA" sz="3200" dirty="0" err="1">
                  <a:latin typeface="Blabeloo  MagdySoliman" panose="02000500000000000000" pitchFamily="2" charset="-78"/>
                </a:rPr>
                <a:t>كومبتون</a:t>
              </a:r>
              <a:endParaRPr lang="ar-AE" sz="3200" dirty="0">
                <a:latin typeface="Blabeloo  MagdySoliman" panose="02000500000000000000" pitchFamily="2" charset="-78"/>
              </a:endParaRPr>
            </a:p>
          </p:txBody>
        </p:sp>
      </p:grpSp>
      <p:grpSp>
        <p:nvGrpSpPr>
          <p:cNvPr id="11" name="خطأ 1">
            <a:extLst>
              <a:ext uri="{FF2B5EF4-FFF2-40B4-BE49-F238E27FC236}">
                <a16:creationId xmlns:a16="http://schemas.microsoft.com/office/drawing/2014/main" id="{DD3BCBB9-749A-48B6-A0F4-B3FDF89A42D6}"/>
              </a:ext>
            </a:extLst>
          </p:cNvPr>
          <p:cNvGrpSpPr/>
          <p:nvPr/>
        </p:nvGrpSpPr>
        <p:grpSpPr>
          <a:xfrm>
            <a:off x="3138695" y="1929713"/>
            <a:ext cx="2936280" cy="2790497"/>
            <a:chOff x="647339" y="1767647"/>
            <a:chExt cx="2936280" cy="2790497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9940674-B7AF-480F-B159-DAF861DB6600}"/>
                </a:ext>
              </a:extLst>
            </p:cNvPr>
            <p:cNvSpPr/>
            <p:nvPr/>
          </p:nvSpPr>
          <p:spPr>
            <a:xfrm>
              <a:off x="983910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304E9410-CD95-459B-815F-18380759209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647339" y="1767647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C8F611C-C8C1-4E4C-AF29-26D101A70A9B}"/>
                </a:ext>
              </a:extLst>
            </p:cNvPr>
            <p:cNvSpPr txBox="1"/>
            <p:nvPr/>
          </p:nvSpPr>
          <p:spPr>
            <a:xfrm>
              <a:off x="1431188" y="2629920"/>
              <a:ext cx="1725665" cy="1077218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200" dirty="0">
                  <a:latin typeface="Blabeloo  MagdySoliman" panose="02000500000000000000" pitchFamily="2" charset="-78"/>
                </a:rPr>
                <a:t>مبدا هيزنبرج</a:t>
              </a:r>
              <a:endParaRPr lang="ar-AE" sz="3200" dirty="0">
                <a:latin typeface="Blabeloo  MagdySoliman" panose="02000500000000000000" pitchFamily="2" charset="-78"/>
              </a:endParaRPr>
            </a:p>
          </p:txBody>
        </p:sp>
      </p:grpSp>
      <p:sp>
        <p:nvSpPr>
          <p:cNvPr id="15" name="Arrow: Pentagon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EE36E51-F02C-4E5D-9F06-0EC815E05AC6}"/>
              </a:ext>
            </a:extLst>
          </p:cNvPr>
          <p:cNvSpPr/>
          <p:nvPr/>
        </p:nvSpPr>
        <p:spPr>
          <a:xfrm>
            <a:off x="10317479" y="6081413"/>
            <a:ext cx="1222708" cy="632896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التالي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A0F1CA6-1C49-4676-B170-E36E197132FE}"/>
              </a:ext>
            </a:extLst>
          </p:cNvPr>
          <p:cNvSpPr/>
          <p:nvPr/>
        </p:nvSpPr>
        <p:spPr>
          <a:xfrm rot="5400000">
            <a:off x="-287598" y="599837"/>
            <a:ext cx="1616369" cy="542386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43A9F25-64F4-4A3E-9E6E-68B23851B14E}"/>
              </a:ext>
            </a:extLst>
          </p:cNvPr>
          <p:cNvSpPr/>
          <p:nvPr/>
        </p:nvSpPr>
        <p:spPr>
          <a:xfrm rot="5400000">
            <a:off x="-210844" y="664122"/>
            <a:ext cx="1462855" cy="40591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الوقت</a:t>
            </a:r>
          </a:p>
        </p:txBody>
      </p:sp>
      <p:grpSp>
        <p:nvGrpSpPr>
          <p:cNvPr id="14" name="خطأ 2">
            <a:extLst>
              <a:ext uri="{FF2B5EF4-FFF2-40B4-BE49-F238E27FC236}">
                <a16:creationId xmlns:a16="http://schemas.microsoft.com/office/drawing/2014/main" id="{D24A612F-7E4B-478E-9DA7-2D35C8696ED5}"/>
              </a:ext>
            </a:extLst>
          </p:cNvPr>
          <p:cNvGrpSpPr/>
          <p:nvPr/>
        </p:nvGrpSpPr>
        <p:grpSpPr>
          <a:xfrm>
            <a:off x="5911722" y="1914359"/>
            <a:ext cx="2936280" cy="2790497"/>
            <a:chOff x="8603907" y="1767645"/>
            <a:chExt cx="2936280" cy="2790497"/>
          </a:xfrm>
        </p:grpSpPr>
        <p:sp>
          <p:nvSpPr>
            <p:cNvPr id="22" name="Oval 9">
              <a:extLst>
                <a:ext uri="{FF2B5EF4-FFF2-40B4-BE49-F238E27FC236}">
                  <a16:creationId xmlns:a16="http://schemas.microsoft.com/office/drawing/2014/main" id="{EC181052-708D-4B73-8DB0-85090EAEA4D7}"/>
                </a:ext>
              </a:extLst>
            </p:cNvPr>
            <p:cNvSpPr/>
            <p:nvPr/>
          </p:nvSpPr>
          <p:spPr>
            <a:xfrm>
              <a:off x="8940478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23" name="Picture 2">
              <a:extLst>
                <a:ext uri="{FF2B5EF4-FFF2-40B4-BE49-F238E27FC236}">
                  <a16:creationId xmlns:a16="http://schemas.microsoft.com/office/drawing/2014/main" id="{4F1351DB-41E1-4196-825A-D8302288795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8603907" y="1767645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TextBox 6">
              <a:extLst>
                <a:ext uri="{FF2B5EF4-FFF2-40B4-BE49-F238E27FC236}">
                  <a16:creationId xmlns:a16="http://schemas.microsoft.com/office/drawing/2014/main" id="{167B0F07-0231-4CB0-B5AD-FEAA8D97AE45}"/>
                </a:ext>
              </a:extLst>
            </p:cNvPr>
            <p:cNvSpPr txBox="1"/>
            <p:nvPr/>
          </p:nvSpPr>
          <p:spPr>
            <a:xfrm>
              <a:off x="9103732" y="2624284"/>
              <a:ext cx="2006890" cy="1077218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200" dirty="0">
                  <a:latin typeface="Blabeloo  MagdySoliman" panose="02000500000000000000" pitchFamily="2" charset="-78"/>
                </a:rPr>
                <a:t>التأثير الكهروضوئي</a:t>
              </a:r>
              <a:endParaRPr lang="ar-AE" sz="3200" dirty="0">
                <a:latin typeface="Blabeloo  MagdySoliman" panose="020005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89547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silk-Correct-Answer-Soundeffect (1)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85185E-6 L 0.13203 -0.00185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02" y="-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ike Bell.wav-21369-Free-Loops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نتيجة بحث الصور عن boy riding bike gif cartoon transparent background">
            <a:extLst>
              <a:ext uri="{FF2B5EF4-FFF2-40B4-BE49-F238E27FC236}">
                <a16:creationId xmlns:a16="http://schemas.microsoft.com/office/drawing/2014/main" id="{50D41680-726C-4026-B3BE-65C18860D85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2320" y="4233628"/>
            <a:ext cx="2703531" cy="270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9EDB248-CC29-4151-BFED-A2B7E9F1FB72}"/>
              </a:ext>
            </a:extLst>
          </p:cNvPr>
          <p:cNvSpPr/>
          <p:nvPr/>
        </p:nvSpPr>
        <p:spPr>
          <a:xfrm>
            <a:off x="1874521" y="399699"/>
            <a:ext cx="8442958" cy="119880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000" dirty="0">
                <a:latin typeface="Blabeloo  MagdySoliman" panose="02000500000000000000" pitchFamily="2" charset="-78"/>
              </a:rPr>
              <a:t>اثبتت تجربه تأثير </a:t>
            </a:r>
            <a:r>
              <a:rPr lang="ar-SA" sz="4000" dirty="0" err="1">
                <a:latin typeface="Blabeloo  MagdySoliman" panose="02000500000000000000" pitchFamily="2" charset="-78"/>
              </a:rPr>
              <a:t>كومبتون</a:t>
            </a:r>
            <a:r>
              <a:rPr lang="ar-SA" sz="4000" dirty="0">
                <a:latin typeface="Blabeloo  MagdySoliman" panose="02000500000000000000" pitchFamily="2" charset="-78"/>
              </a:rPr>
              <a:t> ( الازاحة في طاقه الفوتون المشتت) ان للفوتون</a:t>
            </a:r>
            <a:endParaRPr lang="ar-AE" sz="4000" dirty="0">
              <a:latin typeface="Blabeloo  MagdySoliman" panose="02000500000000000000" pitchFamily="2" charset="-78"/>
            </a:endParaRPr>
          </a:p>
        </p:txBody>
      </p:sp>
      <p:grpSp>
        <p:nvGrpSpPr>
          <p:cNvPr id="3" name="خطأ 2">
            <a:extLst>
              <a:ext uri="{FF2B5EF4-FFF2-40B4-BE49-F238E27FC236}">
                <a16:creationId xmlns:a16="http://schemas.microsoft.com/office/drawing/2014/main" id="{D24A612F-7E4B-478E-9DA7-2D35C8696ED5}"/>
              </a:ext>
            </a:extLst>
          </p:cNvPr>
          <p:cNvGrpSpPr/>
          <p:nvPr/>
        </p:nvGrpSpPr>
        <p:grpSpPr>
          <a:xfrm>
            <a:off x="8603907" y="1767645"/>
            <a:ext cx="2936280" cy="2790497"/>
            <a:chOff x="8603907" y="1767645"/>
            <a:chExt cx="2936280" cy="2790497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EC181052-708D-4B73-8DB0-85090EAEA4D7}"/>
                </a:ext>
              </a:extLst>
            </p:cNvPr>
            <p:cNvSpPr/>
            <p:nvPr/>
          </p:nvSpPr>
          <p:spPr>
            <a:xfrm>
              <a:off x="8940478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4F1351DB-41E1-4196-825A-D8302288795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8603907" y="1767645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67B0F07-0231-4CB0-B5AD-FEAA8D97AE45}"/>
                </a:ext>
              </a:extLst>
            </p:cNvPr>
            <p:cNvSpPr txBox="1"/>
            <p:nvPr/>
          </p:nvSpPr>
          <p:spPr>
            <a:xfrm>
              <a:off x="9384956" y="2624284"/>
              <a:ext cx="1725665" cy="584775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r>
                <a:rPr lang="ar-SA" sz="3200" dirty="0">
                  <a:latin typeface="Blabeloo  MagdySoliman" panose="02000500000000000000" pitchFamily="2" charset="-78"/>
                </a:rPr>
                <a:t>كتله</a:t>
              </a:r>
              <a:endParaRPr lang="ar-AE" sz="3200" dirty="0">
                <a:latin typeface="Blabeloo  MagdySoliman" panose="02000500000000000000" pitchFamily="2" charset="-78"/>
              </a:endParaRPr>
            </a:p>
          </p:txBody>
        </p:sp>
      </p:grpSp>
      <p:grpSp>
        <p:nvGrpSpPr>
          <p:cNvPr id="8" name="صح">
            <a:extLst>
              <a:ext uri="{FF2B5EF4-FFF2-40B4-BE49-F238E27FC236}">
                <a16:creationId xmlns:a16="http://schemas.microsoft.com/office/drawing/2014/main" id="{F9C994C9-43DD-4496-9BEB-03BC59F35D02}"/>
              </a:ext>
            </a:extLst>
          </p:cNvPr>
          <p:cNvGrpSpPr/>
          <p:nvPr/>
        </p:nvGrpSpPr>
        <p:grpSpPr>
          <a:xfrm>
            <a:off x="5944250" y="2003173"/>
            <a:ext cx="2936280" cy="2790497"/>
            <a:chOff x="4489111" y="1767646"/>
            <a:chExt cx="2936280" cy="2790497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700BECC-9968-4A81-B59B-8FB9E7AA9B82}"/>
                </a:ext>
              </a:extLst>
            </p:cNvPr>
            <p:cNvSpPr/>
            <p:nvPr/>
          </p:nvSpPr>
          <p:spPr>
            <a:xfrm>
              <a:off x="4825682" y="2061457"/>
              <a:ext cx="2225563" cy="2172172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3CEDC2A6-CA27-4D5B-92F3-8C6EE7F22E6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4489111" y="1767646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A23CEEB-F02B-4F71-AA13-90CBE2954D24}"/>
                </a:ext>
              </a:extLst>
            </p:cNvPr>
            <p:cNvSpPr txBox="1"/>
            <p:nvPr/>
          </p:nvSpPr>
          <p:spPr>
            <a:xfrm>
              <a:off x="5261104" y="2629997"/>
              <a:ext cx="1982250" cy="584775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r>
                <a:rPr lang="ar-SA" sz="3200" dirty="0">
                  <a:latin typeface="Blabeloo  MagdySoliman" panose="02000500000000000000" pitchFamily="2" charset="-78"/>
                </a:rPr>
                <a:t>زخم</a:t>
              </a:r>
              <a:endParaRPr lang="ar-AE" sz="3200" dirty="0">
                <a:latin typeface="Blabeloo  MagdySoliman" panose="02000500000000000000" pitchFamily="2" charset="-78"/>
              </a:endParaRPr>
            </a:p>
          </p:txBody>
        </p:sp>
      </p:grpSp>
      <p:grpSp>
        <p:nvGrpSpPr>
          <p:cNvPr id="11" name="خطأ 1">
            <a:extLst>
              <a:ext uri="{FF2B5EF4-FFF2-40B4-BE49-F238E27FC236}">
                <a16:creationId xmlns:a16="http://schemas.microsoft.com/office/drawing/2014/main" id="{DD3BCBB9-749A-48B6-A0F4-B3FDF89A42D6}"/>
              </a:ext>
            </a:extLst>
          </p:cNvPr>
          <p:cNvGrpSpPr/>
          <p:nvPr/>
        </p:nvGrpSpPr>
        <p:grpSpPr>
          <a:xfrm>
            <a:off x="3488012" y="1945068"/>
            <a:ext cx="2936280" cy="2790497"/>
            <a:chOff x="647339" y="1767647"/>
            <a:chExt cx="2936280" cy="2790497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9940674-B7AF-480F-B159-DAF861DB6600}"/>
                </a:ext>
              </a:extLst>
            </p:cNvPr>
            <p:cNvSpPr/>
            <p:nvPr/>
          </p:nvSpPr>
          <p:spPr>
            <a:xfrm>
              <a:off x="983910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304E9410-CD95-459B-815F-18380759209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647339" y="1767647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C8F611C-C8C1-4E4C-AF29-26D101A70A9B}"/>
                </a:ext>
              </a:extLst>
            </p:cNvPr>
            <p:cNvSpPr txBox="1"/>
            <p:nvPr/>
          </p:nvSpPr>
          <p:spPr>
            <a:xfrm>
              <a:off x="1431188" y="2629920"/>
              <a:ext cx="1725665" cy="584775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r>
                <a:rPr lang="ar-SA" sz="3200" dirty="0">
                  <a:latin typeface="Blabeloo  MagdySoliman" panose="02000500000000000000" pitchFamily="2" charset="-78"/>
                </a:rPr>
                <a:t>سرعه</a:t>
              </a:r>
              <a:endParaRPr lang="ar-AE" sz="3200" dirty="0">
                <a:latin typeface="Blabeloo  MagdySoliman" panose="02000500000000000000" pitchFamily="2" charset="-78"/>
              </a:endParaRPr>
            </a:p>
          </p:txBody>
        </p:sp>
      </p:grpSp>
      <p:sp>
        <p:nvSpPr>
          <p:cNvPr id="15" name="Arrow: Pentagon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EE36E51-F02C-4E5D-9F06-0EC815E05AC6}"/>
              </a:ext>
            </a:extLst>
          </p:cNvPr>
          <p:cNvSpPr/>
          <p:nvPr/>
        </p:nvSpPr>
        <p:spPr>
          <a:xfrm>
            <a:off x="10317479" y="6081413"/>
            <a:ext cx="1222708" cy="632896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التالي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A0F1CA6-1C49-4676-B170-E36E197132FE}"/>
              </a:ext>
            </a:extLst>
          </p:cNvPr>
          <p:cNvSpPr/>
          <p:nvPr/>
        </p:nvSpPr>
        <p:spPr>
          <a:xfrm rot="5400000">
            <a:off x="-287598" y="599837"/>
            <a:ext cx="1616369" cy="542386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43A9F25-64F4-4A3E-9E6E-68B23851B14E}"/>
              </a:ext>
            </a:extLst>
          </p:cNvPr>
          <p:cNvSpPr/>
          <p:nvPr/>
        </p:nvSpPr>
        <p:spPr>
          <a:xfrm rot="5400000">
            <a:off x="-210844" y="664122"/>
            <a:ext cx="1462855" cy="40591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الوقت</a:t>
            </a:r>
          </a:p>
        </p:txBody>
      </p:sp>
      <p:grpSp>
        <p:nvGrpSpPr>
          <p:cNvPr id="14" name="خطأ 2">
            <a:extLst>
              <a:ext uri="{FF2B5EF4-FFF2-40B4-BE49-F238E27FC236}">
                <a16:creationId xmlns:a16="http://schemas.microsoft.com/office/drawing/2014/main" id="{D24A612F-7E4B-478E-9DA7-2D35C8696ED5}"/>
              </a:ext>
            </a:extLst>
          </p:cNvPr>
          <p:cNvGrpSpPr/>
          <p:nvPr/>
        </p:nvGrpSpPr>
        <p:grpSpPr>
          <a:xfrm>
            <a:off x="498997" y="2183283"/>
            <a:ext cx="2936280" cy="2790497"/>
            <a:chOff x="8603907" y="1767645"/>
            <a:chExt cx="2936280" cy="2790497"/>
          </a:xfrm>
        </p:grpSpPr>
        <p:sp>
          <p:nvSpPr>
            <p:cNvPr id="22" name="Oval 9">
              <a:extLst>
                <a:ext uri="{FF2B5EF4-FFF2-40B4-BE49-F238E27FC236}">
                  <a16:creationId xmlns:a16="http://schemas.microsoft.com/office/drawing/2014/main" id="{EC181052-708D-4B73-8DB0-85090EAEA4D7}"/>
                </a:ext>
              </a:extLst>
            </p:cNvPr>
            <p:cNvSpPr/>
            <p:nvPr/>
          </p:nvSpPr>
          <p:spPr>
            <a:xfrm>
              <a:off x="8940478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23" name="Picture 2">
              <a:extLst>
                <a:ext uri="{FF2B5EF4-FFF2-40B4-BE49-F238E27FC236}">
                  <a16:creationId xmlns:a16="http://schemas.microsoft.com/office/drawing/2014/main" id="{4F1351DB-41E1-4196-825A-D8302288795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8603907" y="1767645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TextBox 6">
              <a:extLst>
                <a:ext uri="{FF2B5EF4-FFF2-40B4-BE49-F238E27FC236}">
                  <a16:creationId xmlns:a16="http://schemas.microsoft.com/office/drawing/2014/main" id="{167B0F07-0231-4CB0-B5AD-FEAA8D97AE45}"/>
                </a:ext>
              </a:extLst>
            </p:cNvPr>
            <p:cNvSpPr txBox="1"/>
            <p:nvPr/>
          </p:nvSpPr>
          <p:spPr>
            <a:xfrm>
              <a:off x="9384956" y="2624284"/>
              <a:ext cx="1725665" cy="584775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r>
                <a:rPr lang="ar-SA" sz="3200" dirty="0">
                  <a:latin typeface="Blabeloo  MagdySoliman" panose="02000500000000000000" pitchFamily="2" charset="-78"/>
                </a:rPr>
                <a:t>طاقه</a:t>
              </a:r>
              <a:endParaRPr lang="ar-AE" sz="3200" dirty="0">
                <a:latin typeface="Blabeloo  MagdySoliman" panose="020005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87390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silk-Correct-Answer-Soundeffect (1)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85185E-6 L 0.13203 -0.00185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02" y="-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ike Bell.wav-21369-Free-Loops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نتيجة بحث الصور عن boy riding bike gif cartoon transparent background">
            <a:extLst>
              <a:ext uri="{FF2B5EF4-FFF2-40B4-BE49-F238E27FC236}">
                <a16:creationId xmlns:a16="http://schemas.microsoft.com/office/drawing/2014/main" id="{50D41680-726C-4026-B3BE-65C18860D85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3334" y="4233628"/>
            <a:ext cx="2703531" cy="270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9EDB248-CC29-4151-BFED-A2B7E9F1FB72}"/>
              </a:ext>
            </a:extLst>
          </p:cNvPr>
          <p:cNvSpPr/>
          <p:nvPr/>
        </p:nvSpPr>
        <p:spPr>
          <a:xfrm>
            <a:off x="1874521" y="280522"/>
            <a:ext cx="8442958" cy="142622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000" dirty="0">
                <a:latin typeface="Blabeloo  MagdySoliman" panose="02000500000000000000" pitchFamily="2" charset="-78"/>
              </a:rPr>
              <a:t>من غير الممكن قياس زخم جسيم وتحديد موقعه بدقه في الوقت نفسه هذا نص مبدأ: </a:t>
            </a:r>
            <a:endParaRPr lang="ar-AE" sz="4000" dirty="0">
              <a:latin typeface="Blabeloo  MagdySoliman" panose="02000500000000000000" pitchFamily="2" charset="-78"/>
            </a:endParaRPr>
          </a:p>
        </p:txBody>
      </p:sp>
      <p:grpSp>
        <p:nvGrpSpPr>
          <p:cNvPr id="3" name="خطأ 2">
            <a:extLst>
              <a:ext uri="{FF2B5EF4-FFF2-40B4-BE49-F238E27FC236}">
                <a16:creationId xmlns:a16="http://schemas.microsoft.com/office/drawing/2014/main" id="{D24A612F-7E4B-478E-9DA7-2D35C8696ED5}"/>
              </a:ext>
            </a:extLst>
          </p:cNvPr>
          <p:cNvGrpSpPr/>
          <p:nvPr/>
        </p:nvGrpSpPr>
        <p:grpSpPr>
          <a:xfrm>
            <a:off x="8850243" y="1970694"/>
            <a:ext cx="2936280" cy="2790497"/>
            <a:chOff x="8603907" y="1767645"/>
            <a:chExt cx="2936280" cy="2790497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EC181052-708D-4B73-8DB0-85090EAEA4D7}"/>
                </a:ext>
              </a:extLst>
            </p:cNvPr>
            <p:cNvSpPr/>
            <p:nvPr/>
          </p:nvSpPr>
          <p:spPr>
            <a:xfrm>
              <a:off x="8940478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4F1351DB-41E1-4196-825A-D8302288795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8603907" y="1767645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67B0F07-0231-4CB0-B5AD-FEAA8D97AE45}"/>
                </a:ext>
              </a:extLst>
            </p:cNvPr>
            <p:cNvSpPr txBox="1"/>
            <p:nvPr/>
          </p:nvSpPr>
          <p:spPr>
            <a:xfrm>
              <a:off x="9384956" y="2624284"/>
              <a:ext cx="1725665" cy="584775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r>
                <a:rPr lang="ar-SA" sz="3200" dirty="0">
                  <a:latin typeface="Blabeloo  MagdySoliman" panose="02000500000000000000" pitchFamily="2" charset="-78"/>
                </a:rPr>
                <a:t>دي برولي</a:t>
              </a:r>
              <a:endParaRPr lang="ar-AE" sz="3200" dirty="0">
                <a:latin typeface="Blabeloo  MagdySoliman" panose="02000500000000000000" pitchFamily="2" charset="-78"/>
              </a:endParaRPr>
            </a:p>
          </p:txBody>
        </p:sp>
      </p:grpSp>
      <p:grpSp>
        <p:nvGrpSpPr>
          <p:cNvPr id="8" name="صح">
            <a:extLst>
              <a:ext uri="{FF2B5EF4-FFF2-40B4-BE49-F238E27FC236}">
                <a16:creationId xmlns:a16="http://schemas.microsoft.com/office/drawing/2014/main" id="{F9C994C9-43DD-4496-9BEB-03BC59F35D02}"/>
              </a:ext>
            </a:extLst>
          </p:cNvPr>
          <p:cNvGrpSpPr/>
          <p:nvPr/>
        </p:nvGrpSpPr>
        <p:grpSpPr>
          <a:xfrm>
            <a:off x="3484336" y="2219731"/>
            <a:ext cx="2936280" cy="2790497"/>
            <a:chOff x="4489111" y="1767646"/>
            <a:chExt cx="2936280" cy="2790497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700BECC-9968-4A81-B59B-8FB9E7AA9B82}"/>
                </a:ext>
              </a:extLst>
            </p:cNvPr>
            <p:cNvSpPr/>
            <p:nvPr/>
          </p:nvSpPr>
          <p:spPr>
            <a:xfrm>
              <a:off x="4825682" y="2061457"/>
              <a:ext cx="2225563" cy="2172172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3CEDC2A6-CA27-4D5B-92F3-8C6EE7F22E6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4489111" y="1767646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A23CEEB-F02B-4F71-AA13-90CBE2954D24}"/>
                </a:ext>
              </a:extLst>
            </p:cNvPr>
            <p:cNvSpPr txBox="1"/>
            <p:nvPr/>
          </p:nvSpPr>
          <p:spPr>
            <a:xfrm>
              <a:off x="5261104" y="2629997"/>
              <a:ext cx="1982250" cy="584775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r>
                <a:rPr lang="ar-SA" sz="3200" dirty="0">
                  <a:latin typeface="Blabeloo  MagdySoliman" panose="02000500000000000000" pitchFamily="2" charset="-78"/>
                </a:rPr>
                <a:t>هيزنبرج</a:t>
              </a:r>
              <a:endParaRPr lang="ar-AE" sz="3200" dirty="0">
                <a:latin typeface="Blabeloo  MagdySoliman" panose="02000500000000000000" pitchFamily="2" charset="-78"/>
              </a:endParaRPr>
            </a:p>
          </p:txBody>
        </p:sp>
      </p:grpSp>
      <p:grpSp>
        <p:nvGrpSpPr>
          <p:cNvPr id="11" name="خطأ 1">
            <a:extLst>
              <a:ext uri="{FF2B5EF4-FFF2-40B4-BE49-F238E27FC236}">
                <a16:creationId xmlns:a16="http://schemas.microsoft.com/office/drawing/2014/main" id="{DD3BCBB9-749A-48B6-A0F4-B3FDF89A42D6}"/>
              </a:ext>
            </a:extLst>
          </p:cNvPr>
          <p:cNvGrpSpPr/>
          <p:nvPr/>
        </p:nvGrpSpPr>
        <p:grpSpPr>
          <a:xfrm>
            <a:off x="6096000" y="2280626"/>
            <a:ext cx="2936280" cy="2790497"/>
            <a:chOff x="647339" y="1767647"/>
            <a:chExt cx="2936280" cy="2790497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9940674-B7AF-480F-B159-DAF861DB6600}"/>
                </a:ext>
              </a:extLst>
            </p:cNvPr>
            <p:cNvSpPr/>
            <p:nvPr/>
          </p:nvSpPr>
          <p:spPr>
            <a:xfrm>
              <a:off x="983910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304E9410-CD95-459B-815F-18380759209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647339" y="1767647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C8F611C-C8C1-4E4C-AF29-26D101A70A9B}"/>
                </a:ext>
              </a:extLst>
            </p:cNvPr>
            <p:cNvSpPr txBox="1"/>
            <p:nvPr/>
          </p:nvSpPr>
          <p:spPr>
            <a:xfrm>
              <a:off x="1431188" y="2629920"/>
              <a:ext cx="1725665" cy="584775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r>
                <a:rPr lang="ar-SA" sz="3200" dirty="0">
                  <a:latin typeface="Blabeloo  MagdySoliman" panose="02000500000000000000" pitchFamily="2" charset="-78"/>
                </a:rPr>
                <a:t>اينشتاين</a:t>
              </a:r>
              <a:endParaRPr lang="ar-AE" sz="3200" dirty="0">
                <a:latin typeface="Blabeloo  MagdySoliman" panose="02000500000000000000" pitchFamily="2" charset="-78"/>
              </a:endParaRPr>
            </a:p>
          </p:txBody>
        </p:sp>
      </p:grpSp>
      <p:sp>
        <p:nvSpPr>
          <p:cNvPr id="15" name="Arrow: Pentagon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EE36E51-F02C-4E5D-9F06-0EC815E05AC6}"/>
              </a:ext>
            </a:extLst>
          </p:cNvPr>
          <p:cNvSpPr/>
          <p:nvPr/>
        </p:nvSpPr>
        <p:spPr>
          <a:xfrm>
            <a:off x="10317479" y="6081413"/>
            <a:ext cx="1222708" cy="632896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التالي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A0F1CA6-1C49-4676-B170-E36E197132FE}"/>
              </a:ext>
            </a:extLst>
          </p:cNvPr>
          <p:cNvSpPr/>
          <p:nvPr/>
        </p:nvSpPr>
        <p:spPr>
          <a:xfrm rot="5400000">
            <a:off x="-287598" y="599837"/>
            <a:ext cx="1616369" cy="542386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43A9F25-64F4-4A3E-9E6E-68B23851B14E}"/>
              </a:ext>
            </a:extLst>
          </p:cNvPr>
          <p:cNvSpPr/>
          <p:nvPr/>
        </p:nvSpPr>
        <p:spPr>
          <a:xfrm rot="5400000">
            <a:off x="-210844" y="664122"/>
            <a:ext cx="1462855" cy="40591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الوقت</a:t>
            </a:r>
          </a:p>
        </p:txBody>
      </p:sp>
      <p:grpSp>
        <p:nvGrpSpPr>
          <p:cNvPr id="14" name="خطأ 2">
            <a:extLst>
              <a:ext uri="{FF2B5EF4-FFF2-40B4-BE49-F238E27FC236}">
                <a16:creationId xmlns:a16="http://schemas.microsoft.com/office/drawing/2014/main" id="{D24A612F-7E4B-478E-9DA7-2D35C8696ED5}"/>
              </a:ext>
            </a:extLst>
          </p:cNvPr>
          <p:cNvGrpSpPr/>
          <p:nvPr/>
        </p:nvGrpSpPr>
        <p:grpSpPr>
          <a:xfrm>
            <a:off x="498997" y="2183283"/>
            <a:ext cx="2936280" cy="2790497"/>
            <a:chOff x="8603907" y="1767645"/>
            <a:chExt cx="2936280" cy="2790497"/>
          </a:xfrm>
        </p:grpSpPr>
        <p:sp>
          <p:nvSpPr>
            <p:cNvPr id="22" name="Oval 9">
              <a:extLst>
                <a:ext uri="{FF2B5EF4-FFF2-40B4-BE49-F238E27FC236}">
                  <a16:creationId xmlns:a16="http://schemas.microsoft.com/office/drawing/2014/main" id="{EC181052-708D-4B73-8DB0-85090EAEA4D7}"/>
                </a:ext>
              </a:extLst>
            </p:cNvPr>
            <p:cNvSpPr/>
            <p:nvPr/>
          </p:nvSpPr>
          <p:spPr>
            <a:xfrm>
              <a:off x="8940478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23" name="Picture 2">
              <a:extLst>
                <a:ext uri="{FF2B5EF4-FFF2-40B4-BE49-F238E27FC236}">
                  <a16:creationId xmlns:a16="http://schemas.microsoft.com/office/drawing/2014/main" id="{4F1351DB-41E1-4196-825A-D8302288795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8603907" y="1767645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TextBox 6">
              <a:extLst>
                <a:ext uri="{FF2B5EF4-FFF2-40B4-BE49-F238E27FC236}">
                  <a16:creationId xmlns:a16="http://schemas.microsoft.com/office/drawing/2014/main" id="{167B0F07-0231-4CB0-B5AD-FEAA8D97AE45}"/>
                </a:ext>
              </a:extLst>
            </p:cNvPr>
            <p:cNvSpPr txBox="1"/>
            <p:nvPr/>
          </p:nvSpPr>
          <p:spPr>
            <a:xfrm>
              <a:off x="9384956" y="2624284"/>
              <a:ext cx="1725665" cy="1077218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r>
                <a:rPr lang="ar-SA" sz="3200" dirty="0">
                  <a:latin typeface="Blabeloo  MagdySoliman" panose="02000500000000000000" pitchFamily="2" charset="-78"/>
                </a:rPr>
                <a:t>تأثير </a:t>
              </a:r>
              <a:r>
                <a:rPr lang="ar-SA" sz="3200" dirty="0" err="1">
                  <a:latin typeface="Blabeloo  MagdySoliman" panose="02000500000000000000" pitchFamily="2" charset="-78"/>
                </a:rPr>
                <a:t>كومبتون</a:t>
              </a:r>
              <a:endParaRPr lang="ar-AE" sz="3200" dirty="0">
                <a:latin typeface="Blabeloo  MagdySoliman" panose="020005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00222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silk-Correct-Answer-Soundeffect (1)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85185E-6 L 0.13203 -0.00185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02" y="-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ike Bell.wav-21369-Free-Loops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نتيجة بحث الصور عن boy riding bike gif cartoon transparent background">
            <a:extLst>
              <a:ext uri="{FF2B5EF4-FFF2-40B4-BE49-F238E27FC236}">
                <a16:creationId xmlns:a16="http://schemas.microsoft.com/office/drawing/2014/main" id="{50D41680-726C-4026-B3BE-65C18860D85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0902" y="4233628"/>
            <a:ext cx="2703531" cy="270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9EDB248-CC29-4151-BFED-A2B7E9F1FB72}"/>
              </a:ext>
            </a:extLst>
          </p:cNvPr>
          <p:cNvSpPr/>
          <p:nvPr/>
        </p:nvSpPr>
        <p:spPr>
          <a:xfrm>
            <a:off x="1874521" y="399700"/>
            <a:ext cx="8442958" cy="94052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000" dirty="0">
                <a:latin typeface="Blabeloo  MagdySoliman" panose="02000500000000000000" pitchFamily="2" charset="-78"/>
              </a:rPr>
              <a:t>طول الموجه الملائمة لجسم المتحرك ..</a:t>
            </a:r>
            <a:endParaRPr lang="ar-AE" sz="4000" dirty="0">
              <a:latin typeface="Blabeloo  MagdySoliman" panose="02000500000000000000" pitchFamily="2" charset="-78"/>
            </a:endParaRPr>
          </a:p>
        </p:txBody>
      </p:sp>
      <p:grpSp>
        <p:nvGrpSpPr>
          <p:cNvPr id="3" name="خطأ 2">
            <a:extLst>
              <a:ext uri="{FF2B5EF4-FFF2-40B4-BE49-F238E27FC236}">
                <a16:creationId xmlns:a16="http://schemas.microsoft.com/office/drawing/2014/main" id="{D24A612F-7E4B-478E-9DA7-2D35C8696ED5}"/>
              </a:ext>
            </a:extLst>
          </p:cNvPr>
          <p:cNvGrpSpPr/>
          <p:nvPr/>
        </p:nvGrpSpPr>
        <p:grpSpPr>
          <a:xfrm>
            <a:off x="8603907" y="1767645"/>
            <a:ext cx="2936280" cy="2790497"/>
            <a:chOff x="8603907" y="1767645"/>
            <a:chExt cx="2936280" cy="2790497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EC181052-708D-4B73-8DB0-85090EAEA4D7}"/>
                </a:ext>
              </a:extLst>
            </p:cNvPr>
            <p:cNvSpPr/>
            <p:nvPr/>
          </p:nvSpPr>
          <p:spPr>
            <a:xfrm>
              <a:off x="8940478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4F1351DB-41E1-4196-825A-D8302288795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8603907" y="1767645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67B0F07-0231-4CB0-B5AD-FEAA8D97AE45}"/>
                </a:ext>
              </a:extLst>
            </p:cNvPr>
            <p:cNvSpPr txBox="1"/>
            <p:nvPr/>
          </p:nvSpPr>
          <p:spPr>
            <a:xfrm>
              <a:off x="9384956" y="2624284"/>
              <a:ext cx="1725665" cy="1077218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200" dirty="0">
                  <a:latin typeface="Blabeloo  MagdySoliman" panose="02000500000000000000" pitchFamily="2" charset="-78"/>
                </a:rPr>
                <a:t>طول موجه الاشعاع</a:t>
              </a:r>
              <a:endParaRPr lang="ar-AE" sz="3200" dirty="0">
                <a:latin typeface="Blabeloo  MagdySoliman" panose="02000500000000000000" pitchFamily="2" charset="-78"/>
              </a:endParaRPr>
            </a:p>
          </p:txBody>
        </p:sp>
      </p:grpSp>
      <p:grpSp>
        <p:nvGrpSpPr>
          <p:cNvPr id="8" name="صح">
            <a:extLst>
              <a:ext uri="{FF2B5EF4-FFF2-40B4-BE49-F238E27FC236}">
                <a16:creationId xmlns:a16="http://schemas.microsoft.com/office/drawing/2014/main" id="{F9C994C9-43DD-4496-9BEB-03BC59F35D02}"/>
              </a:ext>
            </a:extLst>
          </p:cNvPr>
          <p:cNvGrpSpPr/>
          <p:nvPr/>
        </p:nvGrpSpPr>
        <p:grpSpPr>
          <a:xfrm>
            <a:off x="5944250" y="2003173"/>
            <a:ext cx="2936280" cy="2790497"/>
            <a:chOff x="4489111" y="1767646"/>
            <a:chExt cx="2936280" cy="2790497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700BECC-9968-4A81-B59B-8FB9E7AA9B82}"/>
                </a:ext>
              </a:extLst>
            </p:cNvPr>
            <p:cNvSpPr/>
            <p:nvPr/>
          </p:nvSpPr>
          <p:spPr>
            <a:xfrm>
              <a:off x="4825682" y="2061457"/>
              <a:ext cx="2225563" cy="2172172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3CEDC2A6-CA27-4D5B-92F3-8C6EE7F22E6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4489111" y="1767646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A23CEEB-F02B-4F71-AA13-90CBE2954D24}"/>
                </a:ext>
              </a:extLst>
            </p:cNvPr>
            <p:cNvSpPr txBox="1"/>
            <p:nvPr/>
          </p:nvSpPr>
          <p:spPr>
            <a:xfrm>
              <a:off x="5261104" y="2629997"/>
              <a:ext cx="1982250" cy="1077218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200" dirty="0">
                  <a:latin typeface="Blabeloo  MagdySoliman" panose="02000500000000000000" pitchFamily="2" charset="-78"/>
                </a:rPr>
                <a:t>طول موجه دي برولي</a:t>
              </a:r>
              <a:endParaRPr lang="ar-AE" sz="3200" dirty="0">
                <a:latin typeface="Blabeloo  MagdySoliman" panose="02000500000000000000" pitchFamily="2" charset="-78"/>
              </a:endParaRPr>
            </a:p>
          </p:txBody>
        </p:sp>
      </p:grpSp>
      <p:grpSp>
        <p:nvGrpSpPr>
          <p:cNvPr id="11" name="خطأ 1">
            <a:extLst>
              <a:ext uri="{FF2B5EF4-FFF2-40B4-BE49-F238E27FC236}">
                <a16:creationId xmlns:a16="http://schemas.microsoft.com/office/drawing/2014/main" id="{DD3BCBB9-749A-48B6-A0F4-B3FDF89A42D6}"/>
              </a:ext>
            </a:extLst>
          </p:cNvPr>
          <p:cNvGrpSpPr/>
          <p:nvPr/>
        </p:nvGrpSpPr>
        <p:grpSpPr>
          <a:xfrm>
            <a:off x="3488012" y="1945068"/>
            <a:ext cx="2936280" cy="2790497"/>
            <a:chOff x="647339" y="1767647"/>
            <a:chExt cx="2936280" cy="2790497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9940674-B7AF-480F-B159-DAF861DB6600}"/>
                </a:ext>
              </a:extLst>
            </p:cNvPr>
            <p:cNvSpPr/>
            <p:nvPr/>
          </p:nvSpPr>
          <p:spPr>
            <a:xfrm>
              <a:off x="983910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304E9410-CD95-459B-815F-18380759209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647339" y="1767647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C8F611C-C8C1-4E4C-AF29-26D101A70A9B}"/>
                </a:ext>
              </a:extLst>
            </p:cNvPr>
            <p:cNvSpPr txBox="1"/>
            <p:nvPr/>
          </p:nvSpPr>
          <p:spPr>
            <a:xfrm>
              <a:off x="1056246" y="2629920"/>
              <a:ext cx="2100608" cy="1077218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200" dirty="0">
                  <a:latin typeface="Blabeloo  MagdySoliman" panose="02000500000000000000" pitchFamily="2" charset="-78"/>
                </a:rPr>
                <a:t>طول الموجه الموقوفة</a:t>
              </a:r>
              <a:endParaRPr lang="ar-AE" sz="3200" dirty="0">
                <a:latin typeface="Blabeloo  MagdySoliman" panose="02000500000000000000" pitchFamily="2" charset="-78"/>
              </a:endParaRPr>
            </a:p>
          </p:txBody>
        </p:sp>
      </p:grpSp>
      <p:sp>
        <p:nvSpPr>
          <p:cNvPr id="15" name="Arrow: Pentagon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EE36E51-F02C-4E5D-9F06-0EC815E05AC6}"/>
              </a:ext>
            </a:extLst>
          </p:cNvPr>
          <p:cNvSpPr/>
          <p:nvPr/>
        </p:nvSpPr>
        <p:spPr>
          <a:xfrm>
            <a:off x="10317479" y="6081413"/>
            <a:ext cx="1222708" cy="632896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التالي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A0F1CA6-1C49-4676-B170-E36E197132FE}"/>
              </a:ext>
            </a:extLst>
          </p:cNvPr>
          <p:cNvSpPr/>
          <p:nvPr/>
        </p:nvSpPr>
        <p:spPr>
          <a:xfrm rot="5400000">
            <a:off x="-287598" y="599837"/>
            <a:ext cx="1616369" cy="542386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43A9F25-64F4-4A3E-9E6E-68B23851B14E}"/>
              </a:ext>
            </a:extLst>
          </p:cNvPr>
          <p:cNvSpPr/>
          <p:nvPr/>
        </p:nvSpPr>
        <p:spPr>
          <a:xfrm rot="5400000">
            <a:off x="-210844" y="664122"/>
            <a:ext cx="1462855" cy="40591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الوقت</a:t>
            </a:r>
          </a:p>
        </p:txBody>
      </p:sp>
      <p:grpSp>
        <p:nvGrpSpPr>
          <p:cNvPr id="14" name="خطأ 2">
            <a:extLst>
              <a:ext uri="{FF2B5EF4-FFF2-40B4-BE49-F238E27FC236}">
                <a16:creationId xmlns:a16="http://schemas.microsoft.com/office/drawing/2014/main" id="{D24A612F-7E4B-478E-9DA7-2D35C8696ED5}"/>
              </a:ext>
            </a:extLst>
          </p:cNvPr>
          <p:cNvGrpSpPr/>
          <p:nvPr/>
        </p:nvGrpSpPr>
        <p:grpSpPr>
          <a:xfrm>
            <a:off x="498997" y="2183283"/>
            <a:ext cx="2936280" cy="2790497"/>
            <a:chOff x="8603907" y="1767645"/>
            <a:chExt cx="2936280" cy="2790497"/>
          </a:xfrm>
        </p:grpSpPr>
        <p:sp>
          <p:nvSpPr>
            <p:cNvPr id="22" name="Oval 9">
              <a:extLst>
                <a:ext uri="{FF2B5EF4-FFF2-40B4-BE49-F238E27FC236}">
                  <a16:creationId xmlns:a16="http://schemas.microsoft.com/office/drawing/2014/main" id="{EC181052-708D-4B73-8DB0-85090EAEA4D7}"/>
                </a:ext>
              </a:extLst>
            </p:cNvPr>
            <p:cNvSpPr/>
            <p:nvPr/>
          </p:nvSpPr>
          <p:spPr>
            <a:xfrm>
              <a:off x="8940478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23" name="Picture 2">
              <a:extLst>
                <a:ext uri="{FF2B5EF4-FFF2-40B4-BE49-F238E27FC236}">
                  <a16:creationId xmlns:a16="http://schemas.microsoft.com/office/drawing/2014/main" id="{4F1351DB-41E1-4196-825A-D8302288795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8603907" y="1767645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TextBox 6">
              <a:extLst>
                <a:ext uri="{FF2B5EF4-FFF2-40B4-BE49-F238E27FC236}">
                  <a16:creationId xmlns:a16="http://schemas.microsoft.com/office/drawing/2014/main" id="{167B0F07-0231-4CB0-B5AD-FEAA8D97AE45}"/>
                </a:ext>
              </a:extLst>
            </p:cNvPr>
            <p:cNvSpPr txBox="1"/>
            <p:nvPr/>
          </p:nvSpPr>
          <p:spPr>
            <a:xfrm>
              <a:off x="8940478" y="2624284"/>
              <a:ext cx="2170143" cy="1077218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200" dirty="0">
                  <a:latin typeface="Blabeloo  MagdySoliman" panose="02000500000000000000" pitchFamily="2" charset="-78"/>
                </a:rPr>
                <a:t>طول الموجه المستقرة</a:t>
              </a:r>
              <a:endParaRPr lang="ar-AE" sz="3200" dirty="0">
                <a:latin typeface="Blabeloo  MagdySoliman" panose="020005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78135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silk-Correct-Answer-Soundeffect (1)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85185E-6 L 0.13203 -0.00185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02" y="-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ike Bell.wav-21369-Free-Loops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نتيجة بحث الصور عن boy riding bike gif cartoon transparent background">
            <a:extLst>
              <a:ext uri="{FF2B5EF4-FFF2-40B4-BE49-F238E27FC236}">
                <a16:creationId xmlns:a16="http://schemas.microsoft.com/office/drawing/2014/main" id="{50D41680-726C-4026-B3BE-65C18860D85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8808" y="4233628"/>
            <a:ext cx="2703531" cy="270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59EDB248-CC29-4151-BFED-A2B7E9F1FB72}"/>
                  </a:ext>
                </a:extLst>
              </p:cNvPr>
              <p:cNvSpPr/>
              <p:nvPr/>
            </p:nvSpPr>
            <p:spPr>
              <a:xfrm>
                <a:off x="1874521" y="399699"/>
                <a:ext cx="8442958" cy="1198805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ar-SA" sz="4000" dirty="0">
                    <a:latin typeface="Blabeloo  MagdySoliman" panose="02000500000000000000" pitchFamily="2" charset="-78"/>
                    <a:cs typeface="Blabeloo  MagdySoliman" panose="02000500000000000000" pitchFamily="2" charset="-78"/>
                  </a:rPr>
                  <a:t>) في معادله دي برولي ترمز لي</a:t>
                </a:r>
                <a:r>
                  <a:rPr lang="el-GR" sz="4000" dirty="0">
                    <a:latin typeface="Blabeloo  MagdySoliman" panose="02000500000000000000" pitchFamily="2" charset="-78"/>
                    <a:cs typeface="Blabeloo  MagdySoliman" panose="02000500000000000000" pitchFamily="2" charset="-78"/>
                  </a:rPr>
                  <a:t>λ</a:t>
                </a:r>
                <a:endParaRPr lang="ar-SA" sz="4000" dirty="0">
                  <a:latin typeface="Blabeloo  MagdySoliman" panose="02000500000000000000" pitchFamily="2" charset="-78"/>
                  <a:cs typeface="Blabeloo  MagdySoliman" panose="02000500000000000000" pitchFamily="2" charset="-78"/>
                </a:endParaRPr>
              </a:p>
              <a:p>
                <a:pPr algn="ctr"/>
                <a:r>
                  <a:rPr lang="ar-SA" sz="4000" dirty="0">
                    <a:latin typeface="Blabeloo  MagdySoliman" panose="02000500000000000000" pitchFamily="2" charset="-78"/>
                    <a:cs typeface="Blabeloo  MagdySoliman" panose="02000500000000000000" pitchFamily="2" charset="-78"/>
                  </a:rPr>
                  <a:t>λ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Blabeloo  MagdySoliman" panose="02000500000000000000" pitchFamily="2" charset="-78"/>
                      </a:rPr>
                      <m:t>=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Blabeloo  MagdySoliman" panose="02000500000000000000" pitchFamily="2" charset="-78"/>
                      </a:rPr>
                      <m:t>h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Blabeloo  MagdySoliman" panose="02000500000000000000" pitchFamily="2" charset="-78"/>
                      </a:rPr>
                      <m:t>/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Blabeloo  MagdySoliman" panose="02000500000000000000" pitchFamily="2" charset="-78"/>
                      </a:rPr>
                      <m:t>𝑚𝑣</m:t>
                    </m:r>
                  </m:oMath>
                </a14:m>
                <a:endParaRPr lang="ar-AE" sz="4000" dirty="0">
                  <a:latin typeface="Blabeloo  MagdySoliman" panose="02000500000000000000" pitchFamily="2" charset="-78"/>
                  <a:cs typeface="Blabeloo  MagdySoliman" panose="02000500000000000000" pitchFamily="2" charset="-78"/>
                </a:endParaRP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="" xmlns:a16="http://schemas.microsoft.com/office/drawing/2014/main" id="{59EDB248-CC29-4151-BFED-A2B7E9F1FB7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4521" y="399699"/>
                <a:ext cx="8442958" cy="1198805"/>
              </a:xfrm>
              <a:prstGeom prst="rect">
                <a:avLst/>
              </a:prstGeom>
              <a:blipFill rotWithShape="0">
                <a:blip r:embed="rId6"/>
                <a:stretch>
                  <a:fillRect t="-15816" b="-2704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خطأ 2">
            <a:extLst>
              <a:ext uri="{FF2B5EF4-FFF2-40B4-BE49-F238E27FC236}">
                <a16:creationId xmlns:a16="http://schemas.microsoft.com/office/drawing/2014/main" id="{D24A612F-7E4B-478E-9DA7-2D35C8696ED5}"/>
              </a:ext>
            </a:extLst>
          </p:cNvPr>
          <p:cNvGrpSpPr/>
          <p:nvPr/>
        </p:nvGrpSpPr>
        <p:grpSpPr>
          <a:xfrm>
            <a:off x="8603907" y="1767645"/>
            <a:ext cx="2936280" cy="2790497"/>
            <a:chOff x="8603907" y="1767645"/>
            <a:chExt cx="2936280" cy="2790497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EC181052-708D-4B73-8DB0-85090EAEA4D7}"/>
                </a:ext>
              </a:extLst>
            </p:cNvPr>
            <p:cNvSpPr/>
            <p:nvPr/>
          </p:nvSpPr>
          <p:spPr>
            <a:xfrm>
              <a:off x="8940478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4F1351DB-41E1-4196-825A-D8302288795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8603907" y="1767645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67B0F07-0231-4CB0-B5AD-FEAA8D97AE45}"/>
                </a:ext>
              </a:extLst>
            </p:cNvPr>
            <p:cNvSpPr txBox="1"/>
            <p:nvPr/>
          </p:nvSpPr>
          <p:spPr>
            <a:xfrm>
              <a:off x="9149429" y="2748975"/>
              <a:ext cx="1725665" cy="584775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200" dirty="0">
                  <a:latin typeface="Blabeloo  MagdySoliman" panose="02000500000000000000" pitchFamily="2" charset="-78"/>
                </a:rPr>
                <a:t>سعه الموجه</a:t>
              </a:r>
              <a:endParaRPr lang="ar-AE" sz="3200" dirty="0">
                <a:latin typeface="Blabeloo  MagdySoliman" panose="02000500000000000000" pitchFamily="2" charset="-78"/>
              </a:endParaRPr>
            </a:p>
          </p:txBody>
        </p:sp>
      </p:grpSp>
      <p:grpSp>
        <p:nvGrpSpPr>
          <p:cNvPr id="8" name="صح">
            <a:extLst>
              <a:ext uri="{FF2B5EF4-FFF2-40B4-BE49-F238E27FC236}">
                <a16:creationId xmlns:a16="http://schemas.microsoft.com/office/drawing/2014/main" id="{F9C994C9-43DD-4496-9BEB-03BC59F35D02}"/>
              </a:ext>
            </a:extLst>
          </p:cNvPr>
          <p:cNvGrpSpPr/>
          <p:nvPr/>
        </p:nvGrpSpPr>
        <p:grpSpPr>
          <a:xfrm>
            <a:off x="5944250" y="2003173"/>
            <a:ext cx="2936280" cy="2790497"/>
            <a:chOff x="4489111" y="1767646"/>
            <a:chExt cx="2936280" cy="2790497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700BECC-9968-4A81-B59B-8FB9E7AA9B82}"/>
                </a:ext>
              </a:extLst>
            </p:cNvPr>
            <p:cNvSpPr/>
            <p:nvPr/>
          </p:nvSpPr>
          <p:spPr>
            <a:xfrm>
              <a:off x="4825682" y="2061457"/>
              <a:ext cx="2225563" cy="2172172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3CEDC2A6-CA27-4D5B-92F3-8C6EE7F22E6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4489111" y="1767646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A23CEEB-F02B-4F71-AA13-90CBE2954D24}"/>
                </a:ext>
              </a:extLst>
            </p:cNvPr>
            <p:cNvSpPr txBox="1"/>
            <p:nvPr/>
          </p:nvSpPr>
          <p:spPr>
            <a:xfrm>
              <a:off x="4997868" y="2685415"/>
              <a:ext cx="1982250" cy="584775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200" dirty="0">
                  <a:latin typeface="Blabeloo  MagdySoliman" panose="02000500000000000000" pitchFamily="2" charset="-78"/>
                </a:rPr>
                <a:t>طول الموجه</a:t>
              </a:r>
              <a:endParaRPr lang="ar-AE" sz="3200" dirty="0">
                <a:latin typeface="Blabeloo  MagdySoliman" panose="02000500000000000000" pitchFamily="2" charset="-78"/>
              </a:endParaRPr>
            </a:p>
          </p:txBody>
        </p:sp>
      </p:grpSp>
      <p:grpSp>
        <p:nvGrpSpPr>
          <p:cNvPr id="11" name="خطأ 1">
            <a:extLst>
              <a:ext uri="{FF2B5EF4-FFF2-40B4-BE49-F238E27FC236}">
                <a16:creationId xmlns:a16="http://schemas.microsoft.com/office/drawing/2014/main" id="{DD3BCBB9-749A-48B6-A0F4-B3FDF89A42D6}"/>
              </a:ext>
            </a:extLst>
          </p:cNvPr>
          <p:cNvGrpSpPr/>
          <p:nvPr/>
        </p:nvGrpSpPr>
        <p:grpSpPr>
          <a:xfrm>
            <a:off x="3488012" y="1945068"/>
            <a:ext cx="2936280" cy="2790497"/>
            <a:chOff x="647339" y="1767647"/>
            <a:chExt cx="2936280" cy="2790497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9940674-B7AF-480F-B159-DAF861DB6600}"/>
                </a:ext>
              </a:extLst>
            </p:cNvPr>
            <p:cNvSpPr/>
            <p:nvPr/>
          </p:nvSpPr>
          <p:spPr>
            <a:xfrm>
              <a:off x="983910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304E9410-CD95-459B-815F-18380759209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647339" y="1767647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C8F611C-C8C1-4E4C-AF29-26D101A70A9B}"/>
                </a:ext>
              </a:extLst>
            </p:cNvPr>
            <p:cNvSpPr txBox="1"/>
            <p:nvPr/>
          </p:nvSpPr>
          <p:spPr>
            <a:xfrm>
              <a:off x="1195661" y="2629920"/>
              <a:ext cx="1725665" cy="1077218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200" dirty="0">
                  <a:latin typeface="Blabeloo  MagdySoliman" panose="02000500000000000000" pitchFamily="2" charset="-78"/>
                </a:rPr>
                <a:t>تردد الموجه</a:t>
              </a:r>
              <a:endParaRPr lang="ar-AE" sz="3200" dirty="0">
                <a:latin typeface="Blabeloo  MagdySoliman" panose="02000500000000000000" pitchFamily="2" charset="-78"/>
              </a:endParaRPr>
            </a:p>
          </p:txBody>
        </p:sp>
      </p:grpSp>
      <p:sp>
        <p:nvSpPr>
          <p:cNvPr id="15" name="Arrow: Pentagon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EE36E51-F02C-4E5D-9F06-0EC815E05AC6}"/>
              </a:ext>
            </a:extLst>
          </p:cNvPr>
          <p:cNvSpPr/>
          <p:nvPr/>
        </p:nvSpPr>
        <p:spPr>
          <a:xfrm>
            <a:off x="10317479" y="6081413"/>
            <a:ext cx="1222708" cy="632896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التالي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A0F1CA6-1C49-4676-B170-E36E197132FE}"/>
              </a:ext>
            </a:extLst>
          </p:cNvPr>
          <p:cNvSpPr/>
          <p:nvPr/>
        </p:nvSpPr>
        <p:spPr>
          <a:xfrm rot="5400000">
            <a:off x="-287598" y="599837"/>
            <a:ext cx="1616369" cy="542386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43A9F25-64F4-4A3E-9E6E-68B23851B14E}"/>
              </a:ext>
            </a:extLst>
          </p:cNvPr>
          <p:cNvSpPr/>
          <p:nvPr/>
        </p:nvSpPr>
        <p:spPr>
          <a:xfrm rot="5400000">
            <a:off x="-210844" y="664122"/>
            <a:ext cx="1462855" cy="40591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الوقت</a:t>
            </a:r>
          </a:p>
        </p:txBody>
      </p:sp>
      <p:grpSp>
        <p:nvGrpSpPr>
          <p:cNvPr id="14" name="خطأ 2">
            <a:extLst>
              <a:ext uri="{FF2B5EF4-FFF2-40B4-BE49-F238E27FC236}">
                <a16:creationId xmlns:a16="http://schemas.microsoft.com/office/drawing/2014/main" id="{D24A612F-7E4B-478E-9DA7-2D35C8696ED5}"/>
              </a:ext>
            </a:extLst>
          </p:cNvPr>
          <p:cNvGrpSpPr/>
          <p:nvPr/>
        </p:nvGrpSpPr>
        <p:grpSpPr>
          <a:xfrm>
            <a:off x="443579" y="2197138"/>
            <a:ext cx="2936280" cy="2790497"/>
            <a:chOff x="8603907" y="1767645"/>
            <a:chExt cx="2936280" cy="2790497"/>
          </a:xfrm>
        </p:grpSpPr>
        <p:sp>
          <p:nvSpPr>
            <p:cNvPr id="22" name="Oval 9">
              <a:extLst>
                <a:ext uri="{FF2B5EF4-FFF2-40B4-BE49-F238E27FC236}">
                  <a16:creationId xmlns:a16="http://schemas.microsoft.com/office/drawing/2014/main" id="{EC181052-708D-4B73-8DB0-85090EAEA4D7}"/>
                </a:ext>
              </a:extLst>
            </p:cNvPr>
            <p:cNvSpPr/>
            <p:nvPr/>
          </p:nvSpPr>
          <p:spPr>
            <a:xfrm>
              <a:off x="8940478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23" name="Picture 2">
              <a:extLst>
                <a:ext uri="{FF2B5EF4-FFF2-40B4-BE49-F238E27FC236}">
                  <a16:creationId xmlns:a16="http://schemas.microsoft.com/office/drawing/2014/main" id="{4F1351DB-41E1-4196-825A-D8302288795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8603907" y="1767645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TextBox 6">
              <a:extLst>
                <a:ext uri="{FF2B5EF4-FFF2-40B4-BE49-F238E27FC236}">
                  <a16:creationId xmlns:a16="http://schemas.microsoft.com/office/drawing/2014/main" id="{167B0F07-0231-4CB0-B5AD-FEAA8D97AE45}"/>
                </a:ext>
              </a:extLst>
            </p:cNvPr>
            <p:cNvSpPr txBox="1"/>
            <p:nvPr/>
          </p:nvSpPr>
          <p:spPr>
            <a:xfrm>
              <a:off x="9163283" y="2624284"/>
              <a:ext cx="1725665" cy="1077218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200" dirty="0">
                  <a:latin typeface="Blabeloo  MagdySoliman" panose="02000500000000000000" pitchFamily="2" charset="-78"/>
                </a:rPr>
                <a:t>طاقه الموجه</a:t>
              </a:r>
              <a:endParaRPr lang="ar-AE" sz="3200" dirty="0">
                <a:latin typeface="Blabeloo  MagdySoliman" panose="020005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95105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silk-Correct-Answer-Soundeffect (1)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85185E-6 L 0.13203 -0.00185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02" y="-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ike Bell.wav-21369-Free-Loops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852057" y="2429691"/>
            <a:ext cx="6096000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2438338" hangingPunct="0"/>
            <a:r>
              <a:rPr lang="ar-SA" sz="6600" b="1" dirty="0">
                <a:solidFill>
                  <a:srgbClr val="C00000"/>
                </a:solidFill>
                <a:sym typeface="Helvetica Neue"/>
              </a:rPr>
              <a:t>شكرا لكم</a:t>
            </a:r>
            <a:endParaRPr lang="ar-SA" sz="13800" b="1" dirty="0">
              <a:solidFill>
                <a:srgbClr val="C00000"/>
              </a:solidFill>
              <a:sym typeface="Helvetica Neue"/>
            </a:endParaRPr>
          </a:p>
          <a:p>
            <a:pPr algn="ctr" defTabSz="2438338" hangingPunct="0"/>
            <a:r>
              <a:rPr lang="ar-SA" sz="8000" b="1">
                <a:solidFill>
                  <a:srgbClr val="C00000"/>
                </a:solidFill>
                <a:sym typeface="Helvetica Neue"/>
              </a:rPr>
              <a:t> جمعته فايزة </a:t>
            </a:r>
            <a:r>
              <a:rPr lang="ar-SA" sz="8000" b="1" dirty="0">
                <a:solidFill>
                  <a:srgbClr val="C00000"/>
                </a:solidFill>
                <a:sym typeface="Helvetica Neue"/>
              </a:rPr>
              <a:t>الدهاس</a:t>
            </a:r>
            <a:r>
              <a:rPr lang="ar-SA" sz="3600" dirty="0">
                <a:solidFill>
                  <a:srgbClr val="C00000"/>
                </a:solidFill>
                <a:sym typeface="Helvetica Neue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نتيجة بحث الصور عن boy riding bike gif cartoon transparent background">
            <a:extLst>
              <a:ext uri="{FF2B5EF4-FFF2-40B4-BE49-F238E27FC236}">
                <a16:creationId xmlns:a16="http://schemas.microsoft.com/office/drawing/2014/main" id="{50D41680-726C-4026-B3BE-65C18860D85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1679" y="4233629"/>
            <a:ext cx="2790497" cy="2790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9EDB248-CC29-4151-BFED-A2B7E9F1FB72}"/>
              </a:ext>
            </a:extLst>
          </p:cNvPr>
          <p:cNvSpPr/>
          <p:nvPr/>
        </p:nvSpPr>
        <p:spPr>
          <a:xfrm>
            <a:off x="1874521" y="399700"/>
            <a:ext cx="8442958" cy="94052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000" dirty="0">
                <a:latin typeface="Blabeloo  MagdySoliman" panose="02000500000000000000" pitchFamily="2" charset="-78"/>
              </a:rPr>
              <a:t>طاقه الذرة مكماه يقصد به انها تأخذ القيم</a:t>
            </a:r>
            <a:endParaRPr lang="ar-AE" sz="4000" dirty="0">
              <a:latin typeface="Blabeloo  MagdySoliman" panose="02000500000000000000" pitchFamily="2" charset="-78"/>
            </a:endParaRPr>
          </a:p>
        </p:txBody>
      </p:sp>
      <p:grpSp>
        <p:nvGrpSpPr>
          <p:cNvPr id="8" name="صح">
            <a:extLst>
              <a:ext uri="{FF2B5EF4-FFF2-40B4-BE49-F238E27FC236}">
                <a16:creationId xmlns:a16="http://schemas.microsoft.com/office/drawing/2014/main" id="{F9C994C9-43DD-4496-9BEB-03BC59F35D02}"/>
              </a:ext>
            </a:extLst>
          </p:cNvPr>
          <p:cNvGrpSpPr/>
          <p:nvPr/>
        </p:nvGrpSpPr>
        <p:grpSpPr>
          <a:xfrm>
            <a:off x="6488526" y="1884795"/>
            <a:ext cx="2936280" cy="2790497"/>
            <a:chOff x="7830217" y="2144659"/>
            <a:chExt cx="2936280" cy="2790497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700BECC-9968-4A81-B59B-8FB9E7AA9B82}"/>
                </a:ext>
              </a:extLst>
            </p:cNvPr>
            <p:cNvSpPr/>
            <p:nvPr/>
          </p:nvSpPr>
          <p:spPr>
            <a:xfrm>
              <a:off x="8298677" y="2404946"/>
              <a:ext cx="2225563" cy="2172172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3CEDC2A6-CA27-4D5B-92F3-8C6EE7F22E6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7830217" y="2144659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A23CEEB-F02B-4F71-AA13-90CBE2954D24}"/>
                </a:ext>
              </a:extLst>
            </p:cNvPr>
            <p:cNvSpPr txBox="1"/>
            <p:nvPr/>
          </p:nvSpPr>
          <p:spPr>
            <a:xfrm>
              <a:off x="8349106" y="3198645"/>
              <a:ext cx="1982250" cy="584775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ar-AE" sz="3200" dirty="0">
                  <a:latin typeface="Blabeloo  MagdySoliman" panose="02000500000000000000" pitchFamily="2" charset="-78"/>
                </a:rPr>
                <a:t>الصحيحة</a:t>
              </a:r>
            </a:p>
          </p:txBody>
        </p:sp>
      </p:grpSp>
      <p:grpSp>
        <p:nvGrpSpPr>
          <p:cNvPr id="11" name="خطأ 1">
            <a:extLst>
              <a:ext uri="{FF2B5EF4-FFF2-40B4-BE49-F238E27FC236}">
                <a16:creationId xmlns:a16="http://schemas.microsoft.com/office/drawing/2014/main" id="{DD3BCBB9-749A-48B6-A0F4-B3FDF89A42D6}"/>
              </a:ext>
            </a:extLst>
          </p:cNvPr>
          <p:cNvGrpSpPr/>
          <p:nvPr/>
        </p:nvGrpSpPr>
        <p:grpSpPr>
          <a:xfrm>
            <a:off x="647339" y="1767647"/>
            <a:ext cx="2760879" cy="2790497"/>
            <a:chOff x="647339" y="1767647"/>
            <a:chExt cx="2936280" cy="2790497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9940674-B7AF-480F-B159-DAF861DB6600}"/>
                </a:ext>
              </a:extLst>
            </p:cNvPr>
            <p:cNvSpPr/>
            <p:nvPr/>
          </p:nvSpPr>
          <p:spPr>
            <a:xfrm>
              <a:off x="983910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304E9410-CD95-459B-815F-18380759209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647339" y="1767647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C8F611C-C8C1-4E4C-AF29-26D101A70A9B}"/>
                </a:ext>
              </a:extLst>
            </p:cNvPr>
            <p:cNvSpPr txBox="1"/>
            <p:nvPr/>
          </p:nvSpPr>
          <p:spPr>
            <a:xfrm>
              <a:off x="1230916" y="2855154"/>
              <a:ext cx="1725665" cy="584775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200" dirty="0" err="1">
                  <a:latin typeface="Blabeloo  MagdySoliman" panose="02000500000000000000" pitchFamily="2" charset="-78"/>
                </a:rPr>
                <a:t>الكسريه</a:t>
              </a:r>
              <a:endParaRPr lang="ar-AE" sz="3200" dirty="0">
                <a:latin typeface="Blabeloo  MagdySoliman" panose="02000500000000000000" pitchFamily="2" charset="-78"/>
              </a:endParaRPr>
            </a:p>
          </p:txBody>
        </p:sp>
      </p:grpSp>
      <p:sp>
        <p:nvSpPr>
          <p:cNvPr id="15" name="Arrow: Pentagon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EE36E51-F02C-4E5D-9F06-0EC815E05AC6}"/>
              </a:ext>
            </a:extLst>
          </p:cNvPr>
          <p:cNvSpPr/>
          <p:nvPr/>
        </p:nvSpPr>
        <p:spPr>
          <a:xfrm>
            <a:off x="10317479" y="6081413"/>
            <a:ext cx="1222708" cy="632896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التالي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85C2840-7417-4403-A79F-13F3C22DC08C}"/>
              </a:ext>
            </a:extLst>
          </p:cNvPr>
          <p:cNvSpPr/>
          <p:nvPr/>
        </p:nvSpPr>
        <p:spPr>
          <a:xfrm rot="5400000">
            <a:off x="-287598" y="599837"/>
            <a:ext cx="1616369" cy="542386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C62BD02-CC08-449F-A555-542E6FC4A140}"/>
              </a:ext>
            </a:extLst>
          </p:cNvPr>
          <p:cNvSpPr/>
          <p:nvPr/>
        </p:nvSpPr>
        <p:spPr>
          <a:xfrm rot="5400000">
            <a:off x="-210844" y="664122"/>
            <a:ext cx="1462855" cy="40591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الوقت</a:t>
            </a:r>
          </a:p>
        </p:txBody>
      </p:sp>
      <p:grpSp>
        <p:nvGrpSpPr>
          <p:cNvPr id="14" name="خطأ 2">
            <a:extLst>
              <a:ext uri="{FF2B5EF4-FFF2-40B4-BE49-F238E27FC236}">
                <a16:creationId xmlns:a16="http://schemas.microsoft.com/office/drawing/2014/main" id="{D24A612F-7E4B-478E-9DA7-2D35C8696ED5}"/>
              </a:ext>
            </a:extLst>
          </p:cNvPr>
          <p:cNvGrpSpPr/>
          <p:nvPr/>
        </p:nvGrpSpPr>
        <p:grpSpPr>
          <a:xfrm>
            <a:off x="9435179" y="1947754"/>
            <a:ext cx="2936280" cy="2790497"/>
            <a:chOff x="8603907" y="1767645"/>
            <a:chExt cx="2936280" cy="2790497"/>
          </a:xfrm>
        </p:grpSpPr>
        <p:sp>
          <p:nvSpPr>
            <p:cNvPr id="22" name="Oval 9">
              <a:extLst>
                <a:ext uri="{FF2B5EF4-FFF2-40B4-BE49-F238E27FC236}">
                  <a16:creationId xmlns:a16="http://schemas.microsoft.com/office/drawing/2014/main" id="{EC181052-708D-4B73-8DB0-85090EAEA4D7}"/>
                </a:ext>
              </a:extLst>
            </p:cNvPr>
            <p:cNvSpPr/>
            <p:nvPr/>
          </p:nvSpPr>
          <p:spPr>
            <a:xfrm>
              <a:off x="8940478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23" name="Picture 2">
              <a:extLst>
                <a:ext uri="{FF2B5EF4-FFF2-40B4-BE49-F238E27FC236}">
                  <a16:creationId xmlns:a16="http://schemas.microsoft.com/office/drawing/2014/main" id="{4F1351DB-41E1-4196-825A-D8302288795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8603907" y="1767645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TextBox 6">
              <a:extLst>
                <a:ext uri="{FF2B5EF4-FFF2-40B4-BE49-F238E27FC236}">
                  <a16:creationId xmlns:a16="http://schemas.microsoft.com/office/drawing/2014/main" id="{167B0F07-0231-4CB0-B5AD-FEAA8D97AE45}"/>
                </a:ext>
              </a:extLst>
            </p:cNvPr>
            <p:cNvSpPr txBox="1"/>
            <p:nvPr/>
          </p:nvSpPr>
          <p:spPr>
            <a:xfrm>
              <a:off x="9234728" y="2773175"/>
              <a:ext cx="1725665" cy="584775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200" dirty="0">
                  <a:latin typeface="Blabeloo  MagdySoliman" panose="02000500000000000000" pitchFamily="2" charset="-78"/>
                </a:rPr>
                <a:t>الزوجية</a:t>
              </a:r>
              <a:endParaRPr lang="ar-AE" sz="3200" dirty="0">
                <a:latin typeface="Blabeloo  MagdySoliman" panose="02000500000000000000" pitchFamily="2" charset="-78"/>
              </a:endParaRPr>
            </a:p>
          </p:txBody>
        </p:sp>
      </p:grpSp>
      <p:grpSp>
        <p:nvGrpSpPr>
          <p:cNvPr id="25" name="خطأ 1">
            <a:extLst>
              <a:ext uri="{FF2B5EF4-FFF2-40B4-BE49-F238E27FC236}">
                <a16:creationId xmlns:a16="http://schemas.microsoft.com/office/drawing/2014/main" id="{DD3BCBB9-749A-48B6-A0F4-B3FDF89A42D6}"/>
              </a:ext>
            </a:extLst>
          </p:cNvPr>
          <p:cNvGrpSpPr/>
          <p:nvPr/>
        </p:nvGrpSpPr>
        <p:grpSpPr>
          <a:xfrm>
            <a:off x="3462256" y="1987282"/>
            <a:ext cx="2760879" cy="2790497"/>
            <a:chOff x="647339" y="1767647"/>
            <a:chExt cx="2936280" cy="2790497"/>
          </a:xfrm>
        </p:grpSpPr>
        <p:sp>
          <p:nvSpPr>
            <p:cNvPr id="26" name="Oval 3">
              <a:extLst>
                <a:ext uri="{FF2B5EF4-FFF2-40B4-BE49-F238E27FC236}">
                  <a16:creationId xmlns:a16="http://schemas.microsoft.com/office/drawing/2014/main" id="{A9940674-B7AF-480F-B159-DAF861DB6600}"/>
                </a:ext>
              </a:extLst>
            </p:cNvPr>
            <p:cNvSpPr/>
            <p:nvPr/>
          </p:nvSpPr>
          <p:spPr>
            <a:xfrm>
              <a:off x="983910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27" name="Picture 2">
              <a:extLst>
                <a:ext uri="{FF2B5EF4-FFF2-40B4-BE49-F238E27FC236}">
                  <a16:creationId xmlns:a16="http://schemas.microsoft.com/office/drawing/2014/main" id="{304E9410-CD95-459B-815F-18380759209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647339" y="1767647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TextBox 12">
              <a:extLst>
                <a:ext uri="{FF2B5EF4-FFF2-40B4-BE49-F238E27FC236}">
                  <a16:creationId xmlns:a16="http://schemas.microsoft.com/office/drawing/2014/main" id="{4C8F611C-C8C1-4E4C-AF29-26D101A70A9B}"/>
                </a:ext>
              </a:extLst>
            </p:cNvPr>
            <p:cNvSpPr txBox="1"/>
            <p:nvPr/>
          </p:nvSpPr>
          <p:spPr>
            <a:xfrm>
              <a:off x="1230916" y="2855154"/>
              <a:ext cx="1725665" cy="584775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200" dirty="0">
                  <a:latin typeface="Blabeloo  MagdySoliman" panose="02000500000000000000" pitchFamily="2" charset="-78"/>
                </a:rPr>
                <a:t>الفردية</a:t>
              </a:r>
              <a:endParaRPr lang="ar-AE" sz="3200" dirty="0">
                <a:latin typeface="Blabeloo  MagdySoliman" panose="020005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048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silk-Correct-Answer-Soundeffect (1)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3.33333E-6 L 0.13203 -0.00185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02" y="-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ike Bell.wav-21369-Free-Loops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نتيجة بحث الصور عن boy riding bike gif cartoon transparent background">
            <a:extLst>
              <a:ext uri="{FF2B5EF4-FFF2-40B4-BE49-F238E27FC236}">
                <a16:creationId xmlns:a16="http://schemas.microsoft.com/office/drawing/2014/main" id="{50D41680-726C-4026-B3BE-65C18860D85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6477" y="4233629"/>
            <a:ext cx="2790497" cy="2790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9EDB248-CC29-4151-BFED-A2B7E9F1FB72}"/>
              </a:ext>
            </a:extLst>
          </p:cNvPr>
          <p:cNvSpPr/>
          <p:nvPr/>
        </p:nvSpPr>
        <p:spPr>
          <a:xfrm>
            <a:off x="1874521" y="399700"/>
            <a:ext cx="8442958" cy="94052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r>
              <a:rPr lang="ar-SA" sz="4000" dirty="0">
                <a:solidFill>
                  <a:prstClr val="white"/>
                </a:solidFill>
                <a:latin typeface="Blabeloo  MagdySoliman" panose="02000500000000000000" pitchFamily="2" charset="-78"/>
              </a:rPr>
              <a:t>اقل قيمه لطاقه الذرة المهتزة</a:t>
            </a:r>
            <a:endParaRPr lang="ar-AE" sz="4000" dirty="0">
              <a:solidFill>
                <a:prstClr val="white"/>
              </a:solidFill>
              <a:latin typeface="Blabeloo  MagdySoliman" panose="02000500000000000000" pitchFamily="2" charset="-78"/>
            </a:endParaRPr>
          </a:p>
        </p:txBody>
      </p:sp>
      <p:grpSp>
        <p:nvGrpSpPr>
          <p:cNvPr id="14" name="خطأ 2">
            <a:extLst>
              <a:ext uri="{FF2B5EF4-FFF2-40B4-BE49-F238E27FC236}">
                <a16:creationId xmlns:a16="http://schemas.microsoft.com/office/drawing/2014/main" id="{D24A612F-7E4B-478E-9DA7-2D35C8696ED5}"/>
              </a:ext>
            </a:extLst>
          </p:cNvPr>
          <p:cNvGrpSpPr/>
          <p:nvPr/>
        </p:nvGrpSpPr>
        <p:grpSpPr>
          <a:xfrm>
            <a:off x="6608852" y="1767645"/>
            <a:ext cx="2936280" cy="2790497"/>
            <a:chOff x="8603907" y="1767645"/>
            <a:chExt cx="2936280" cy="2790497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EC181052-708D-4B73-8DB0-85090EAEA4D7}"/>
                </a:ext>
              </a:extLst>
            </p:cNvPr>
            <p:cNvSpPr/>
            <p:nvPr/>
          </p:nvSpPr>
          <p:spPr>
            <a:xfrm>
              <a:off x="8940478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4F1351DB-41E1-4196-825A-D8302288795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8603907" y="1767645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167B0F07-0231-4CB0-B5AD-FEAA8D97AE45}"/>
                    </a:ext>
                  </a:extLst>
                </p:cNvPr>
                <p:cNvSpPr txBox="1"/>
                <p:nvPr/>
              </p:nvSpPr>
              <p:spPr>
                <a:xfrm>
                  <a:off x="9246410" y="2651993"/>
                  <a:ext cx="1725665" cy="1244828"/>
                </a:xfrm>
                <a:prstGeom prst="rect">
                  <a:avLst/>
                </a:prstGeom>
                <a:solidFill>
                  <a:srgbClr val="CBCBCB"/>
                </a:solidFill>
              </p:spPr>
              <p:txBody>
                <a:bodyPr wrap="square" rtlCol="0">
                  <a:spAutoFit/>
                </a:bodyPr>
                <a:lstStyle/>
                <a:p>
                  <a:pPr>
                    <a:buClrTx/>
                    <a:buFontTx/>
                    <a:buNone/>
                  </a:pPr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ar-AE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</m:ctrlPr>
                          </m:fPr>
                          <m:num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  <m:t>1</m:t>
                            </m:r>
                          </m:num>
                          <m:den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  <m:t>4</m:t>
                            </m:r>
                          </m:den>
                        </m:f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h</m:t>
                        </m:r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𝑓</m:t>
                        </m:r>
                      </m:oMath>
                    </m:oMathPara>
                  </a14:m>
                  <a:endParaRPr lang="ar-AE" sz="4000" dirty="0">
                    <a:solidFill>
                      <a:prstClr val="black"/>
                    </a:solidFill>
                    <a:latin typeface="Blabeloo  MagdySoliman" panose="02000500000000000000" pitchFamily="2" charset="-78"/>
                    <a:cs typeface="Blabeloo  MagdySoliman" panose="02000500000000000000" pitchFamily="2" charset="-78"/>
                  </a:endParaRPr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="" xmlns:a16="http://schemas.microsoft.com/office/drawing/2014/main" id="{167B0F07-0231-4CB0-B5AD-FEAA8D97AE4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246410" y="2651993"/>
                  <a:ext cx="1725665" cy="1244828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1" name="صح">
            <a:extLst>
              <a:ext uri="{FF2B5EF4-FFF2-40B4-BE49-F238E27FC236}">
                <a16:creationId xmlns:a16="http://schemas.microsoft.com/office/drawing/2014/main" id="{F9C994C9-43DD-4496-9BEB-03BC59F35D02}"/>
              </a:ext>
            </a:extLst>
          </p:cNvPr>
          <p:cNvGrpSpPr/>
          <p:nvPr/>
        </p:nvGrpSpPr>
        <p:grpSpPr>
          <a:xfrm>
            <a:off x="9239749" y="1948020"/>
            <a:ext cx="2936280" cy="2790497"/>
            <a:chOff x="3777991" y="1752293"/>
            <a:chExt cx="2936280" cy="2790497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700BECC-9968-4A81-B59B-8FB9E7AA9B82}"/>
                </a:ext>
              </a:extLst>
            </p:cNvPr>
            <p:cNvSpPr/>
            <p:nvPr/>
          </p:nvSpPr>
          <p:spPr>
            <a:xfrm>
              <a:off x="3966700" y="2089166"/>
              <a:ext cx="2225563" cy="2172172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3CEDC2A6-CA27-4D5B-92F3-8C6EE7F22E6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3777991" y="1752293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A23CEEB-F02B-4F71-AA13-90CBE2954D24}"/>
                </a:ext>
              </a:extLst>
            </p:cNvPr>
            <p:cNvSpPr txBox="1"/>
            <p:nvPr/>
          </p:nvSpPr>
          <p:spPr>
            <a:xfrm>
              <a:off x="4305141" y="2685416"/>
              <a:ext cx="1982250" cy="830997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>
                <a:buClrTx/>
                <a:buFontTx/>
                <a:buNone/>
              </a:pPr>
              <a:r>
                <a:rPr lang="en-US" sz="4800" dirty="0" err="1">
                  <a:solidFill>
                    <a:prstClr val="black"/>
                  </a:solidFill>
                  <a:latin typeface="Blabeloo  MagdySoliman" panose="02000500000000000000" pitchFamily="2" charset="-78"/>
                  <a:cs typeface="Blabeloo  MagdySoliman" panose="02000500000000000000" pitchFamily="2" charset="-78"/>
                </a:rPr>
                <a:t>hf</a:t>
              </a:r>
              <a:endParaRPr lang="ar-AE" sz="4800" dirty="0">
                <a:solidFill>
                  <a:prstClr val="black"/>
                </a:solidFill>
                <a:latin typeface="Blabeloo  MagdySoliman" panose="02000500000000000000" pitchFamily="2" charset="-78"/>
                <a:cs typeface="Blabeloo  MagdySoliman" panose="02000500000000000000" pitchFamily="2" charset="-78"/>
              </a:endParaRPr>
            </a:p>
          </p:txBody>
        </p:sp>
      </p:grpSp>
      <p:grpSp>
        <p:nvGrpSpPr>
          <p:cNvPr id="8" name="خطأ 1">
            <a:extLst>
              <a:ext uri="{FF2B5EF4-FFF2-40B4-BE49-F238E27FC236}">
                <a16:creationId xmlns:a16="http://schemas.microsoft.com/office/drawing/2014/main" id="{DD3BCBB9-749A-48B6-A0F4-B3FDF89A42D6}"/>
              </a:ext>
            </a:extLst>
          </p:cNvPr>
          <p:cNvGrpSpPr/>
          <p:nvPr/>
        </p:nvGrpSpPr>
        <p:grpSpPr>
          <a:xfrm>
            <a:off x="647339" y="1767647"/>
            <a:ext cx="2760879" cy="2790497"/>
            <a:chOff x="647339" y="1767647"/>
            <a:chExt cx="2936280" cy="2790497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9940674-B7AF-480F-B159-DAF861DB6600}"/>
                </a:ext>
              </a:extLst>
            </p:cNvPr>
            <p:cNvSpPr/>
            <p:nvPr/>
          </p:nvSpPr>
          <p:spPr>
            <a:xfrm>
              <a:off x="983910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304E9410-CD95-459B-815F-18380759209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647339" y="1767647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C8F611C-C8C1-4E4C-AF29-26D101A70A9B}"/>
                </a:ext>
              </a:extLst>
            </p:cNvPr>
            <p:cNvSpPr txBox="1"/>
            <p:nvPr/>
          </p:nvSpPr>
          <p:spPr>
            <a:xfrm>
              <a:off x="1252645" y="2721264"/>
              <a:ext cx="1725665" cy="830997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>
                <a:buClrTx/>
                <a:buFontTx/>
                <a:buNone/>
              </a:pPr>
              <a:r>
                <a:rPr lang="en-US" sz="4800" dirty="0">
                  <a:solidFill>
                    <a:prstClr val="black"/>
                  </a:solidFill>
                  <a:latin typeface="Blabeloo  MagdySoliman" panose="02000500000000000000" pitchFamily="2" charset="-78"/>
                  <a:cs typeface="Blabeloo  MagdySoliman" panose="02000500000000000000" pitchFamily="2" charset="-78"/>
                </a:rPr>
                <a:t>2hf</a:t>
              </a:r>
              <a:endParaRPr lang="ar-AE" sz="4800" dirty="0">
                <a:solidFill>
                  <a:prstClr val="black"/>
                </a:solidFill>
                <a:latin typeface="Blabeloo  MagdySoliman" panose="02000500000000000000" pitchFamily="2" charset="-78"/>
                <a:cs typeface="Blabeloo  MagdySoliman" panose="02000500000000000000" pitchFamily="2" charset="-78"/>
              </a:endParaRPr>
            </a:p>
          </p:txBody>
        </p:sp>
      </p:grpSp>
      <p:sp>
        <p:nvSpPr>
          <p:cNvPr id="15" name="Arrow: Pentagon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EE36E51-F02C-4E5D-9F06-0EC815E05AC6}"/>
              </a:ext>
            </a:extLst>
          </p:cNvPr>
          <p:cNvSpPr/>
          <p:nvPr/>
        </p:nvSpPr>
        <p:spPr>
          <a:xfrm>
            <a:off x="10317479" y="6081413"/>
            <a:ext cx="1222708" cy="632896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التالي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85C2840-7417-4403-A79F-13F3C22DC08C}"/>
              </a:ext>
            </a:extLst>
          </p:cNvPr>
          <p:cNvSpPr/>
          <p:nvPr/>
        </p:nvSpPr>
        <p:spPr>
          <a:xfrm rot="5400000">
            <a:off x="-287598" y="599837"/>
            <a:ext cx="1616369" cy="542386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C62BD02-CC08-449F-A555-542E6FC4A140}"/>
              </a:ext>
            </a:extLst>
          </p:cNvPr>
          <p:cNvSpPr/>
          <p:nvPr/>
        </p:nvSpPr>
        <p:spPr>
          <a:xfrm rot="5400000">
            <a:off x="-210844" y="664122"/>
            <a:ext cx="1462855" cy="40591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الوقت</a:t>
            </a:r>
          </a:p>
        </p:txBody>
      </p:sp>
      <p:grpSp>
        <p:nvGrpSpPr>
          <p:cNvPr id="21" name="خطأ 2">
            <a:extLst>
              <a:ext uri="{FF2B5EF4-FFF2-40B4-BE49-F238E27FC236}">
                <a16:creationId xmlns:a16="http://schemas.microsoft.com/office/drawing/2014/main" id="{D24A612F-7E4B-478E-9DA7-2D35C8696ED5}"/>
              </a:ext>
            </a:extLst>
          </p:cNvPr>
          <p:cNvGrpSpPr/>
          <p:nvPr/>
        </p:nvGrpSpPr>
        <p:grpSpPr>
          <a:xfrm>
            <a:off x="3476981" y="1795353"/>
            <a:ext cx="2936280" cy="2790497"/>
            <a:chOff x="8603907" y="1767645"/>
            <a:chExt cx="2936280" cy="2790497"/>
          </a:xfrm>
        </p:grpSpPr>
        <p:sp>
          <p:nvSpPr>
            <p:cNvPr id="22" name="Oval 9">
              <a:extLst>
                <a:ext uri="{FF2B5EF4-FFF2-40B4-BE49-F238E27FC236}">
                  <a16:creationId xmlns:a16="http://schemas.microsoft.com/office/drawing/2014/main" id="{EC181052-708D-4B73-8DB0-85090EAEA4D7}"/>
                </a:ext>
              </a:extLst>
            </p:cNvPr>
            <p:cNvSpPr/>
            <p:nvPr/>
          </p:nvSpPr>
          <p:spPr>
            <a:xfrm>
              <a:off x="8940478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23" name="Picture 2">
              <a:extLst>
                <a:ext uri="{FF2B5EF4-FFF2-40B4-BE49-F238E27FC236}">
                  <a16:creationId xmlns:a16="http://schemas.microsoft.com/office/drawing/2014/main" id="{4F1351DB-41E1-4196-825A-D8302288795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8603907" y="1767645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6">
                  <a:extLst>
                    <a:ext uri="{FF2B5EF4-FFF2-40B4-BE49-F238E27FC236}">
                      <a16:creationId xmlns:a16="http://schemas.microsoft.com/office/drawing/2014/main" id="{167B0F07-0231-4CB0-B5AD-FEAA8D97AE45}"/>
                    </a:ext>
                  </a:extLst>
                </p:cNvPr>
                <p:cNvSpPr txBox="1"/>
                <p:nvPr/>
              </p:nvSpPr>
              <p:spPr>
                <a:xfrm>
                  <a:off x="9148955" y="2540479"/>
                  <a:ext cx="1725665" cy="1244828"/>
                </a:xfrm>
                <a:prstGeom prst="rect">
                  <a:avLst/>
                </a:prstGeom>
                <a:solidFill>
                  <a:srgbClr val="CBCBCB"/>
                </a:solidFill>
              </p:spPr>
              <p:txBody>
                <a:bodyPr wrap="square" rtlCol="0">
                  <a:spAutoFit/>
                </a:bodyPr>
                <a:lstStyle/>
                <a:p>
                  <a:pPr>
                    <a:buClrTx/>
                    <a:buFontTx/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ar-AE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</m:ctrlPr>
                          </m:fPr>
                          <m:num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  <m:t>1</m:t>
                            </m:r>
                          </m:num>
                          <m:den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  <m:t>2</m:t>
                            </m:r>
                          </m:den>
                        </m:f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h</m:t>
                        </m:r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Blabeloo  MagdySoliman" panose="02000500000000000000" pitchFamily="2" charset="-78"/>
                          </a:rPr>
                          <m:t>𝑓</m:t>
                        </m:r>
                      </m:oMath>
                    </m:oMathPara>
                  </a14:m>
                  <a:endParaRPr lang="ar-AE" sz="4000" dirty="0">
                    <a:solidFill>
                      <a:prstClr val="black"/>
                    </a:solidFill>
                    <a:latin typeface="Blabeloo  MagdySoliman" panose="02000500000000000000" pitchFamily="2" charset="-78"/>
                    <a:cs typeface="Blabeloo  MagdySoliman" panose="02000500000000000000" pitchFamily="2" charset="-78"/>
                  </a:endParaRPr>
                </a:p>
              </p:txBody>
            </p:sp>
          </mc:Choice>
          <mc:Fallback xmlns="">
            <p:sp>
              <p:nvSpPr>
                <p:cNvPr id="24" name="TextBox 6">
                  <a:extLst>
                    <a:ext uri="{FF2B5EF4-FFF2-40B4-BE49-F238E27FC236}">
                      <a16:creationId xmlns="" xmlns:a16="http://schemas.microsoft.com/office/drawing/2014/main" id="{167B0F07-0231-4CB0-B5AD-FEAA8D97AE4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148955" y="2540479"/>
                  <a:ext cx="1725665" cy="1244828"/>
                </a:xfrm>
                <a:prstGeom prst="rect">
                  <a:avLst/>
                </a:prstGeom>
                <a:blipFill rotWithShape="0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099387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silk-Correct-Answer-Soundeffect (1)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3.33333E-6 L 0.13203 -0.00185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02" y="-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ike Bell.wav-21369-Free-Loops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نتيجة بحث الصور عن boy riding bike gif cartoon transparent background">
            <a:extLst>
              <a:ext uri="{FF2B5EF4-FFF2-40B4-BE49-F238E27FC236}">
                <a16:creationId xmlns:a16="http://schemas.microsoft.com/office/drawing/2014/main" id="{50D41680-726C-4026-B3BE-65C18860D85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254" y="4376538"/>
            <a:ext cx="2703531" cy="270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9EDB248-CC29-4151-BFED-A2B7E9F1FB72}"/>
              </a:ext>
            </a:extLst>
          </p:cNvPr>
          <p:cNvSpPr/>
          <p:nvPr/>
        </p:nvSpPr>
        <p:spPr>
          <a:xfrm>
            <a:off x="1874521" y="399700"/>
            <a:ext cx="8442958" cy="131252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600" dirty="0">
                <a:latin typeface="Blabeloo  MagdySoliman" panose="02000500000000000000" pitchFamily="2" charset="-78"/>
              </a:rPr>
              <a:t>اذا علمتي ان طاقة اهتزاز الذرات مكماه فأي القيم </a:t>
            </a:r>
            <a:r>
              <a:rPr lang="ar-SA" sz="3600" dirty="0" err="1">
                <a:latin typeface="Blabeloo  MagdySoliman" panose="02000500000000000000" pitchFamily="2" charset="-78"/>
              </a:rPr>
              <a:t>التاليه</a:t>
            </a:r>
            <a:r>
              <a:rPr lang="ar-SA" sz="3600" dirty="0">
                <a:latin typeface="Blabeloo  MagdySoliman" panose="02000500000000000000" pitchFamily="2" charset="-78"/>
              </a:rPr>
              <a:t> غير صحيحه</a:t>
            </a:r>
            <a:r>
              <a:rPr lang="ar-SA" sz="4000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:</a:t>
            </a:r>
            <a:endParaRPr lang="ar-AE" sz="4000" dirty="0">
              <a:latin typeface="Blabeloo  MagdySoliman" panose="02000500000000000000" pitchFamily="2" charset="-78"/>
              <a:cs typeface="Blabeloo  MagdySoliman" panose="02000500000000000000" pitchFamily="2" charset="-78"/>
            </a:endParaRPr>
          </a:p>
        </p:txBody>
      </p:sp>
      <p:grpSp>
        <p:nvGrpSpPr>
          <p:cNvPr id="14" name="خطأ 2">
            <a:extLst>
              <a:ext uri="{FF2B5EF4-FFF2-40B4-BE49-F238E27FC236}">
                <a16:creationId xmlns:a16="http://schemas.microsoft.com/office/drawing/2014/main" id="{D24A612F-7E4B-478E-9DA7-2D35C8696ED5}"/>
              </a:ext>
            </a:extLst>
          </p:cNvPr>
          <p:cNvGrpSpPr/>
          <p:nvPr/>
        </p:nvGrpSpPr>
        <p:grpSpPr>
          <a:xfrm>
            <a:off x="8853289" y="1767645"/>
            <a:ext cx="2936280" cy="2790497"/>
            <a:chOff x="8603907" y="1767645"/>
            <a:chExt cx="2936280" cy="2790497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EC181052-708D-4B73-8DB0-85090EAEA4D7}"/>
                </a:ext>
              </a:extLst>
            </p:cNvPr>
            <p:cNvSpPr/>
            <p:nvPr/>
          </p:nvSpPr>
          <p:spPr>
            <a:xfrm>
              <a:off x="8940478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4F1351DB-41E1-4196-825A-D8302288795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8603907" y="1767645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67B0F07-0231-4CB0-B5AD-FEAA8D97AE45}"/>
                </a:ext>
              </a:extLst>
            </p:cNvPr>
            <p:cNvSpPr txBox="1"/>
            <p:nvPr/>
          </p:nvSpPr>
          <p:spPr>
            <a:xfrm>
              <a:off x="9219586" y="2760133"/>
              <a:ext cx="1725665" cy="769441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dirty="0" err="1">
                  <a:latin typeface="Blabeloo  MagdySoliman" panose="02000500000000000000" pitchFamily="2" charset="-78"/>
                  <a:cs typeface="Blabeloo  MagdySoliman" panose="02000500000000000000" pitchFamily="2" charset="-78"/>
                </a:rPr>
                <a:t>hf</a:t>
              </a:r>
              <a:endParaRPr lang="ar-AE" sz="4400" dirty="0">
                <a:latin typeface="Blabeloo  MagdySoliman" panose="02000500000000000000" pitchFamily="2" charset="-78"/>
                <a:cs typeface="Blabeloo  MagdySoliman" panose="02000500000000000000" pitchFamily="2" charset="-78"/>
              </a:endParaRPr>
            </a:p>
          </p:txBody>
        </p:sp>
      </p:grpSp>
      <p:grpSp>
        <p:nvGrpSpPr>
          <p:cNvPr id="11" name="صح">
            <a:extLst>
              <a:ext uri="{FF2B5EF4-FFF2-40B4-BE49-F238E27FC236}">
                <a16:creationId xmlns:a16="http://schemas.microsoft.com/office/drawing/2014/main" id="{F9C994C9-43DD-4496-9BEB-03BC59F35D02}"/>
              </a:ext>
            </a:extLst>
          </p:cNvPr>
          <p:cNvGrpSpPr/>
          <p:nvPr/>
        </p:nvGrpSpPr>
        <p:grpSpPr>
          <a:xfrm>
            <a:off x="651814" y="1767645"/>
            <a:ext cx="2936280" cy="2790497"/>
            <a:chOff x="4489111" y="1767646"/>
            <a:chExt cx="2936280" cy="2790497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700BECC-9968-4A81-B59B-8FB9E7AA9B82}"/>
                </a:ext>
              </a:extLst>
            </p:cNvPr>
            <p:cNvSpPr/>
            <p:nvPr/>
          </p:nvSpPr>
          <p:spPr>
            <a:xfrm>
              <a:off x="4825682" y="2061457"/>
              <a:ext cx="2225563" cy="2172172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3CEDC2A6-CA27-4D5B-92F3-8C6EE7F22E6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4489111" y="1767646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A23CEEB-F02B-4F71-AA13-90CBE2954D24}"/>
                </a:ext>
              </a:extLst>
            </p:cNvPr>
            <p:cNvSpPr txBox="1"/>
            <p:nvPr/>
          </p:nvSpPr>
          <p:spPr>
            <a:xfrm>
              <a:off x="4983140" y="2790911"/>
              <a:ext cx="1752883" cy="707886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>
                  <a:latin typeface="Blabeloo  MagdySoliman" panose="02000500000000000000" pitchFamily="2" charset="-78"/>
                  <a:cs typeface="Blabeloo  MagdySoliman" panose="02000500000000000000" pitchFamily="2" charset="-78"/>
                </a:rPr>
                <a:t>0.5 </a:t>
              </a:r>
              <a:r>
                <a:rPr lang="en-US" sz="4000" dirty="0" err="1">
                  <a:latin typeface="Blabeloo  MagdySoliman" panose="02000500000000000000" pitchFamily="2" charset="-78"/>
                  <a:cs typeface="Blabeloo  MagdySoliman" panose="02000500000000000000" pitchFamily="2" charset="-78"/>
                </a:rPr>
                <a:t>hf</a:t>
              </a:r>
              <a:endParaRPr lang="ar-AE" sz="4000" dirty="0">
                <a:latin typeface="Blabeloo  MagdySoliman" panose="02000500000000000000" pitchFamily="2" charset="-78"/>
                <a:cs typeface="Blabeloo  MagdySoliman" panose="02000500000000000000" pitchFamily="2" charset="-78"/>
              </a:endParaRPr>
            </a:p>
          </p:txBody>
        </p:sp>
      </p:grpSp>
      <p:grpSp>
        <p:nvGrpSpPr>
          <p:cNvPr id="8" name="خطأ 1">
            <a:extLst>
              <a:ext uri="{FF2B5EF4-FFF2-40B4-BE49-F238E27FC236}">
                <a16:creationId xmlns:a16="http://schemas.microsoft.com/office/drawing/2014/main" id="{DD3BCBB9-749A-48B6-A0F4-B3FDF89A42D6}"/>
              </a:ext>
            </a:extLst>
          </p:cNvPr>
          <p:cNvGrpSpPr/>
          <p:nvPr/>
        </p:nvGrpSpPr>
        <p:grpSpPr>
          <a:xfrm>
            <a:off x="3501867" y="1778813"/>
            <a:ext cx="2936280" cy="2790497"/>
            <a:chOff x="647339" y="1767647"/>
            <a:chExt cx="2936280" cy="2790497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9940674-B7AF-480F-B159-DAF861DB6600}"/>
                </a:ext>
              </a:extLst>
            </p:cNvPr>
            <p:cNvSpPr/>
            <p:nvPr/>
          </p:nvSpPr>
          <p:spPr>
            <a:xfrm>
              <a:off x="983910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304E9410-CD95-459B-815F-18380759209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647339" y="1767647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C8F611C-C8C1-4E4C-AF29-26D101A70A9B}"/>
                </a:ext>
              </a:extLst>
            </p:cNvPr>
            <p:cNvSpPr txBox="1"/>
            <p:nvPr/>
          </p:nvSpPr>
          <p:spPr>
            <a:xfrm>
              <a:off x="1241006" y="2748967"/>
              <a:ext cx="1725665" cy="707886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>
                  <a:latin typeface="Blabeloo  MagdySoliman" panose="02000500000000000000" pitchFamily="2" charset="-78"/>
                  <a:cs typeface="Blabeloo  MagdySoliman" panose="02000500000000000000" pitchFamily="2" charset="-78"/>
                </a:rPr>
                <a:t>3hf</a:t>
              </a:r>
              <a:endParaRPr lang="ar-AE" sz="4000" dirty="0">
                <a:latin typeface="Blabeloo  MagdySoliman" panose="02000500000000000000" pitchFamily="2" charset="-78"/>
                <a:cs typeface="Blabeloo  MagdySoliman" panose="02000500000000000000" pitchFamily="2" charset="-78"/>
              </a:endParaRPr>
            </a:p>
          </p:txBody>
        </p:sp>
      </p:grpSp>
      <p:sp>
        <p:nvSpPr>
          <p:cNvPr id="15" name="Arrow: Pentagon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EE36E51-F02C-4E5D-9F06-0EC815E05AC6}"/>
              </a:ext>
            </a:extLst>
          </p:cNvPr>
          <p:cNvSpPr/>
          <p:nvPr/>
        </p:nvSpPr>
        <p:spPr>
          <a:xfrm>
            <a:off x="10317479" y="6081413"/>
            <a:ext cx="1222708" cy="632896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التالي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02E0C77-7A65-4D96-BF71-4A3FB7A40ABD}"/>
              </a:ext>
            </a:extLst>
          </p:cNvPr>
          <p:cNvSpPr/>
          <p:nvPr/>
        </p:nvSpPr>
        <p:spPr>
          <a:xfrm rot="5400000">
            <a:off x="-287598" y="599837"/>
            <a:ext cx="1616369" cy="542386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79C139A-30A9-455C-9F93-5099EC98E230}"/>
              </a:ext>
            </a:extLst>
          </p:cNvPr>
          <p:cNvSpPr/>
          <p:nvPr/>
        </p:nvSpPr>
        <p:spPr>
          <a:xfrm rot="5400000">
            <a:off x="-210844" y="664122"/>
            <a:ext cx="1462855" cy="40591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الوقت</a:t>
            </a:r>
          </a:p>
        </p:txBody>
      </p:sp>
      <p:grpSp>
        <p:nvGrpSpPr>
          <p:cNvPr id="21" name="خطأ 1">
            <a:extLst>
              <a:ext uri="{FF2B5EF4-FFF2-40B4-BE49-F238E27FC236}">
                <a16:creationId xmlns:a16="http://schemas.microsoft.com/office/drawing/2014/main" id="{DD3BCBB9-749A-48B6-A0F4-B3FDF89A42D6}"/>
              </a:ext>
            </a:extLst>
          </p:cNvPr>
          <p:cNvGrpSpPr/>
          <p:nvPr/>
        </p:nvGrpSpPr>
        <p:grpSpPr>
          <a:xfrm>
            <a:off x="6217357" y="1764959"/>
            <a:ext cx="2936280" cy="2790497"/>
            <a:chOff x="647339" y="1767647"/>
            <a:chExt cx="2936280" cy="2790497"/>
          </a:xfrm>
        </p:grpSpPr>
        <p:sp>
          <p:nvSpPr>
            <p:cNvPr id="22" name="Oval 3">
              <a:extLst>
                <a:ext uri="{FF2B5EF4-FFF2-40B4-BE49-F238E27FC236}">
                  <a16:creationId xmlns:a16="http://schemas.microsoft.com/office/drawing/2014/main" id="{A9940674-B7AF-480F-B159-DAF861DB6600}"/>
                </a:ext>
              </a:extLst>
            </p:cNvPr>
            <p:cNvSpPr/>
            <p:nvPr/>
          </p:nvSpPr>
          <p:spPr>
            <a:xfrm>
              <a:off x="983910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23" name="Picture 2">
              <a:extLst>
                <a:ext uri="{FF2B5EF4-FFF2-40B4-BE49-F238E27FC236}">
                  <a16:creationId xmlns:a16="http://schemas.microsoft.com/office/drawing/2014/main" id="{304E9410-CD95-459B-815F-18380759209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647339" y="1767647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TextBox 12">
              <a:extLst>
                <a:ext uri="{FF2B5EF4-FFF2-40B4-BE49-F238E27FC236}">
                  <a16:creationId xmlns:a16="http://schemas.microsoft.com/office/drawing/2014/main" id="{4C8F611C-C8C1-4E4C-AF29-26D101A70A9B}"/>
                </a:ext>
              </a:extLst>
            </p:cNvPr>
            <p:cNvSpPr txBox="1"/>
            <p:nvPr/>
          </p:nvSpPr>
          <p:spPr>
            <a:xfrm>
              <a:off x="1212867" y="2643774"/>
              <a:ext cx="1725665" cy="769441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dirty="0">
                  <a:latin typeface="Blabeloo  MagdySoliman" panose="02000500000000000000" pitchFamily="2" charset="-78"/>
                  <a:cs typeface="Blabeloo  MagdySoliman" panose="02000500000000000000" pitchFamily="2" charset="-78"/>
                </a:rPr>
                <a:t>2hf</a:t>
              </a:r>
              <a:endParaRPr lang="ar-AE" sz="4400" dirty="0">
                <a:latin typeface="Blabeloo  MagdySoliman" panose="02000500000000000000" pitchFamily="2" charset="-78"/>
                <a:cs typeface="Blabeloo  MagdySoliman" panose="020005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49383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silk-Correct-Answer-Soundeffect (1)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4.81481E-6 L 0.13203 -0.00186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02" y="-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ike Bell.wav-21369-Free-Loops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نتيجة بحث الصور عن boy riding bike gif cartoon transparent background">
            <a:extLst>
              <a:ext uri="{FF2B5EF4-FFF2-40B4-BE49-F238E27FC236}">
                <a16:creationId xmlns:a16="http://schemas.microsoft.com/office/drawing/2014/main" id="{50D41680-726C-4026-B3BE-65C18860D85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254" y="4376538"/>
            <a:ext cx="2703531" cy="270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9EDB248-CC29-4151-BFED-A2B7E9F1FB72}"/>
              </a:ext>
            </a:extLst>
          </p:cNvPr>
          <p:cNvSpPr/>
          <p:nvPr/>
        </p:nvSpPr>
        <p:spPr>
          <a:xfrm>
            <a:off x="1874521" y="399700"/>
            <a:ext cx="8442958" cy="131252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000" dirty="0">
                <a:latin typeface="Blabeloo  MagdySoliman" panose="02000500000000000000" pitchFamily="2" charset="-78"/>
              </a:rPr>
              <a:t>أي مما يلي يمكن </a:t>
            </a:r>
            <a:r>
              <a:rPr lang="ar-SA" sz="4000" dirty="0" err="1">
                <a:latin typeface="Blabeloo  MagdySoliman" panose="02000500000000000000" pitchFamily="2" charset="-78"/>
              </a:rPr>
              <a:t>ان</a:t>
            </a:r>
            <a:r>
              <a:rPr lang="ar-SA" sz="4000" dirty="0">
                <a:latin typeface="Blabeloo  MagdySoliman" panose="02000500000000000000" pitchFamily="2" charset="-78"/>
              </a:rPr>
              <a:t> يمثل طاقة الذرة المهتزة:</a:t>
            </a:r>
            <a:endParaRPr lang="ar-AE" sz="4000" dirty="0">
              <a:latin typeface="Blabeloo  MagdySoliman" panose="02000500000000000000" pitchFamily="2" charset="-78"/>
            </a:endParaRPr>
          </a:p>
        </p:txBody>
      </p:sp>
      <p:grpSp>
        <p:nvGrpSpPr>
          <p:cNvPr id="14" name="خطأ 2">
            <a:extLst>
              <a:ext uri="{FF2B5EF4-FFF2-40B4-BE49-F238E27FC236}">
                <a16:creationId xmlns:a16="http://schemas.microsoft.com/office/drawing/2014/main" id="{D24A612F-7E4B-478E-9DA7-2D35C8696ED5}"/>
              </a:ext>
            </a:extLst>
          </p:cNvPr>
          <p:cNvGrpSpPr/>
          <p:nvPr/>
        </p:nvGrpSpPr>
        <p:grpSpPr>
          <a:xfrm>
            <a:off x="8853289" y="1767645"/>
            <a:ext cx="2936280" cy="2790497"/>
            <a:chOff x="8603907" y="1767645"/>
            <a:chExt cx="2936280" cy="2790497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EC181052-708D-4B73-8DB0-85090EAEA4D7}"/>
                </a:ext>
              </a:extLst>
            </p:cNvPr>
            <p:cNvSpPr/>
            <p:nvPr/>
          </p:nvSpPr>
          <p:spPr>
            <a:xfrm>
              <a:off x="8940478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4F1351DB-41E1-4196-825A-D8302288795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8603907" y="1767645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167B0F07-0231-4CB0-B5AD-FEAA8D97AE45}"/>
                    </a:ext>
                  </a:extLst>
                </p:cNvPr>
                <p:cNvSpPr txBox="1"/>
                <p:nvPr/>
              </p:nvSpPr>
              <p:spPr>
                <a:xfrm>
                  <a:off x="9219586" y="2760133"/>
                  <a:ext cx="1725665" cy="769441"/>
                </a:xfrm>
                <a:prstGeom prst="rect">
                  <a:avLst/>
                </a:prstGeom>
                <a:solidFill>
                  <a:srgbClr val="CBCBCB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type m:val="lin"/>
                            <m:ctrlPr>
                              <a:rPr lang="ar-AE" sz="4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</m:ctrlPr>
                          </m:fPr>
                          <m:num>
                            <m:r>
                              <a:rPr lang="ar-SA" sz="4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  <m:t>4</m:t>
                            </m:r>
                          </m:num>
                          <m:den>
                            <m:r>
                              <a:rPr lang="ar-SA" sz="4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  <m:t>3</m:t>
                            </m:r>
                            <m:r>
                              <a:rPr lang="en-US" sz="4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  <m:t>h</m:t>
                            </m:r>
                            <m:r>
                              <a:rPr lang="en-US" sz="4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  <m:t>𝑓</m:t>
                            </m:r>
                          </m:den>
                        </m:f>
                      </m:oMath>
                    </m:oMathPara>
                  </a14:m>
                  <a:endParaRPr lang="ar-AE" sz="4400" dirty="0">
                    <a:solidFill>
                      <a:prstClr val="black"/>
                    </a:solidFill>
                    <a:latin typeface="Blabeloo  MagdySoliman" panose="02000500000000000000" pitchFamily="2" charset="-78"/>
                    <a:cs typeface="Blabeloo  MagdySoliman" panose="02000500000000000000" pitchFamily="2" charset="-78"/>
                  </a:endParaRPr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="" xmlns:a16="http://schemas.microsoft.com/office/drawing/2014/main" id="{167B0F07-0231-4CB0-B5AD-FEAA8D97AE4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219586" y="2760133"/>
                  <a:ext cx="1725665" cy="769441"/>
                </a:xfrm>
                <a:prstGeom prst="rect">
                  <a:avLst/>
                </a:prstGeom>
                <a:blipFill rotWithShape="0"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1" name="صح">
            <a:extLst>
              <a:ext uri="{FF2B5EF4-FFF2-40B4-BE49-F238E27FC236}">
                <a16:creationId xmlns:a16="http://schemas.microsoft.com/office/drawing/2014/main" id="{F9C994C9-43DD-4496-9BEB-03BC59F35D02}"/>
              </a:ext>
            </a:extLst>
          </p:cNvPr>
          <p:cNvGrpSpPr/>
          <p:nvPr/>
        </p:nvGrpSpPr>
        <p:grpSpPr>
          <a:xfrm>
            <a:off x="6185145" y="1845402"/>
            <a:ext cx="2936280" cy="2790497"/>
            <a:chOff x="4489111" y="1767646"/>
            <a:chExt cx="2936280" cy="2790497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700BECC-9968-4A81-B59B-8FB9E7AA9B82}"/>
                </a:ext>
              </a:extLst>
            </p:cNvPr>
            <p:cNvSpPr/>
            <p:nvPr/>
          </p:nvSpPr>
          <p:spPr>
            <a:xfrm>
              <a:off x="4825682" y="2061457"/>
              <a:ext cx="2225563" cy="2172172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3CEDC2A6-CA27-4D5B-92F3-8C6EE7F22E6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4489111" y="1767646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DA23CEEB-F02B-4F71-AA13-90CBE2954D24}"/>
                    </a:ext>
                  </a:extLst>
                </p:cNvPr>
                <p:cNvSpPr txBox="1"/>
                <p:nvPr/>
              </p:nvSpPr>
              <p:spPr>
                <a:xfrm>
                  <a:off x="4983140" y="2790911"/>
                  <a:ext cx="1752883" cy="707886"/>
                </a:xfrm>
                <a:prstGeom prst="rect">
                  <a:avLst/>
                </a:prstGeom>
                <a:solidFill>
                  <a:srgbClr val="CBCBCB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type m:val="lin"/>
                            <m:ctrlPr>
                              <a:rPr lang="ar-AE" sz="40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</m:ctrlPr>
                          </m:fPr>
                          <m:num>
                            <m:r>
                              <a:rPr lang="ar-SA" sz="40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  <m:t>4</m:t>
                            </m:r>
                          </m:num>
                          <m:den>
                            <m:r>
                              <a:rPr lang="ar-SA" sz="40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  <m:t>2</m:t>
                            </m:r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  <m:t>h</m:t>
                            </m:r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  <m:t>𝑓</m:t>
                            </m:r>
                          </m:den>
                        </m:f>
                      </m:oMath>
                    </m:oMathPara>
                  </a14:m>
                  <a:endParaRPr lang="ar-AE" sz="4000" dirty="0">
                    <a:solidFill>
                      <a:prstClr val="black"/>
                    </a:solidFill>
                    <a:latin typeface="Blabeloo  MagdySoliman" panose="02000500000000000000" pitchFamily="2" charset="-78"/>
                    <a:cs typeface="Blabeloo  MagdySoliman" panose="02000500000000000000" pitchFamily="2" charset="-78"/>
                  </a:endParaRPr>
                </a:p>
              </p:txBody>
            </p:sp>
          </mc:Choice>
          <mc:Fallback xmlns="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DA23CEEB-F02B-4F71-AA13-90CBE2954D2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83140" y="2790911"/>
                  <a:ext cx="1752883" cy="707886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" name="خطأ 1">
            <a:extLst>
              <a:ext uri="{FF2B5EF4-FFF2-40B4-BE49-F238E27FC236}">
                <a16:creationId xmlns:a16="http://schemas.microsoft.com/office/drawing/2014/main" id="{DD3BCBB9-749A-48B6-A0F4-B3FDF89A42D6}"/>
              </a:ext>
            </a:extLst>
          </p:cNvPr>
          <p:cNvGrpSpPr/>
          <p:nvPr/>
        </p:nvGrpSpPr>
        <p:grpSpPr>
          <a:xfrm>
            <a:off x="3501867" y="1778813"/>
            <a:ext cx="2936280" cy="2790497"/>
            <a:chOff x="647339" y="1767647"/>
            <a:chExt cx="2936280" cy="2790497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9940674-B7AF-480F-B159-DAF861DB6600}"/>
                </a:ext>
              </a:extLst>
            </p:cNvPr>
            <p:cNvSpPr/>
            <p:nvPr/>
          </p:nvSpPr>
          <p:spPr>
            <a:xfrm>
              <a:off x="983910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304E9410-CD95-459B-815F-18380759209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647339" y="1767647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4C8F611C-C8C1-4E4C-AF29-26D101A70A9B}"/>
                    </a:ext>
                  </a:extLst>
                </p:cNvPr>
                <p:cNvSpPr txBox="1"/>
                <p:nvPr/>
              </p:nvSpPr>
              <p:spPr>
                <a:xfrm>
                  <a:off x="1241006" y="2748967"/>
                  <a:ext cx="1725665" cy="707886"/>
                </a:xfrm>
                <a:prstGeom prst="rect">
                  <a:avLst/>
                </a:prstGeom>
                <a:solidFill>
                  <a:srgbClr val="CBCBCB"/>
                </a:solidFill>
              </p:spPr>
              <p:txBody>
                <a:bodyPr wrap="square" rtlCol="0">
                  <a:spAutoFit/>
                </a:bodyPr>
                <a:lstStyle/>
                <a:p>
                  <a:pPr>
                    <a:buClrTx/>
                    <a:buFontTx/>
                    <a:buNone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type m:val="lin"/>
                            <m:ctrlPr>
                              <a:rPr lang="ar-AE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</m:ctrlPr>
                          </m:fPr>
                          <m:num>
                            <m:r>
                              <a:rPr lang="ar-SA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  <m:t>3</m:t>
                            </m:r>
                          </m:num>
                          <m:den>
                            <m:r>
                              <a:rPr lang="ar-SA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  <m:t>2</m:t>
                            </m:r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  <m:t>h</m:t>
                            </m:r>
                            <m:r>
                              <a:rPr lang="en-US" sz="40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  <m:t>𝑓</m:t>
                            </m:r>
                          </m:den>
                        </m:f>
                      </m:oMath>
                    </m:oMathPara>
                  </a14:m>
                  <a:endParaRPr lang="ar-AE" sz="4000" dirty="0">
                    <a:solidFill>
                      <a:prstClr val="black"/>
                    </a:solidFill>
                    <a:latin typeface="Blabeloo  MagdySoliman" panose="02000500000000000000" pitchFamily="2" charset="-78"/>
                    <a:cs typeface="Blabeloo  MagdySoliman" panose="02000500000000000000" pitchFamily="2" charset="-78"/>
                  </a:endParaRPr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="" xmlns:a16="http://schemas.microsoft.com/office/drawing/2014/main" id="{4C8F611C-C8C1-4E4C-AF29-26D101A70A9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41006" y="2748967"/>
                  <a:ext cx="1725665" cy="707886"/>
                </a:xfrm>
                <a:prstGeom prst="rect">
                  <a:avLst/>
                </a:prstGeom>
                <a:blipFill rotWithShape="0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ar-SA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5" name="Arrow: Pentagon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EE36E51-F02C-4E5D-9F06-0EC815E05AC6}"/>
              </a:ext>
            </a:extLst>
          </p:cNvPr>
          <p:cNvSpPr/>
          <p:nvPr/>
        </p:nvSpPr>
        <p:spPr>
          <a:xfrm>
            <a:off x="10317479" y="6081413"/>
            <a:ext cx="1222708" cy="632896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التالي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02E0C77-7A65-4D96-BF71-4A3FB7A40ABD}"/>
              </a:ext>
            </a:extLst>
          </p:cNvPr>
          <p:cNvSpPr/>
          <p:nvPr/>
        </p:nvSpPr>
        <p:spPr>
          <a:xfrm rot="5400000">
            <a:off x="-287598" y="599837"/>
            <a:ext cx="1616369" cy="542386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79C139A-30A9-455C-9F93-5099EC98E230}"/>
              </a:ext>
            </a:extLst>
          </p:cNvPr>
          <p:cNvSpPr/>
          <p:nvPr/>
        </p:nvSpPr>
        <p:spPr>
          <a:xfrm rot="5400000">
            <a:off x="-210844" y="664122"/>
            <a:ext cx="1462855" cy="40591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الوقت</a:t>
            </a:r>
          </a:p>
        </p:txBody>
      </p:sp>
      <p:grpSp>
        <p:nvGrpSpPr>
          <p:cNvPr id="21" name="خطأ 1">
            <a:extLst>
              <a:ext uri="{FF2B5EF4-FFF2-40B4-BE49-F238E27FC236}">
                <a16:creationId xmlns:a16="http://schemas.microsoft.com/office/drawing/2014/main" id="{DD3BCBB9-749A-48B6-A0F4-B3FDF89A42D6}"/>
              </a:ext>
            </a:extLst>
          </p:cNvPr>
          <p:cNvGrpSpPr/>
          <p:nvPr/>
        </p:nvGrpSpPr>
        <p:grpSpPr>
          <a:xfrm>
            <a:off x="475273" y="1763459"/>
            <a:ext cx="2936280" cy="2790497"/>
            <a:chOff x="647339" y="1767647"/>
            <a:chExt cx="2936280" cy="2790497"/>
          </a:xfrm>
        </p:grpSpPr>
        <p:sp>
          <p:nvSpPr>
            <p:cNvPr id="22" name="Oval 3">
              <a:extLst>
                <a:ext uri="{FF2B5EF4-FFF2-40B4-BE49-F238E27FC236}">
                  <a16:creationId xmlns:a16="http://schemas.microsoft.com/office/drawing/2014/main" id="{A9940674-B7AF-480F-B159-DAF861DB6600}"/>
                </a:ext>
              </a:extLst>
            </p:cNvPr>
            <p:cNvSpPr/>
            <p:nvPr/>
          </p:nvSpPr>
          <p:spPr>
            <a:xfrm>
              <a:off x="983910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23" name="Picture 2">
              <a:extLst>
                <a:ext uri="{FF2B5EF4-FFF2-40B4-BE49-F238E27FC236}">
                  <a16:creationId xmlns:a16="http://schemas.microsoft.com/office/drawing/2014/main" id="{304E9410-CD95-459B-815F-18380759209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647339" y="1767647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12">
                  <a:extLst>
                    <a:ext uri="{FF2B5EF4-FFF2-40B4-BE49-F238E27FC236}">
                      <a16:creationId xmlns:a16="http://schemas.microsoft.com/office/drawing/2014/main" id="{4C8F611C-C8C1-4E4C-AF29-26D101A70A9B}"/>
                    </a:ext>
                  </a:extLst>
                </p:cNvPr>
                <p:cNvSpPr txBox="1"/>
                <p:nvPr/>
              </p:nvSpPr>
              <p:spPr>
                <a:xfrm>
                  <a:off x="1233858" y="2762820"/>
                  <a:ext cx="1725665" cy="769441"/>
                </a:xfrm>
                <a:prstGeom prst="rect">
                  <a:avLst/>
                </a:prstGeom>
                <a:solidFill>
                  <a:srgbClr val="CBCBCB"/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type m:val="lin"/>
                            <m:ctrlPr>
                              <a:rPr lang="ar-AE" sz="440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</m:ctrlPr>
                          </m:fPr>
                          <m:num>
                            <m:r>
                              <a:rPr lang="ar-SA" sz="4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  <m:t>5</m:t>
                            </m:r>
                          </m:num>
                          <m:den>
                            <m:r>
                              <a:rPr lang="ar-SA" sz="4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  <m:t>3</m:t>
                            </m:r>
                            <m:r>
                              <a:rPr lang="en-US" sz="4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  <m:t>h</m:t>
                            </m:r>
                            <m:r>
                              <a:rPr lang="en-US" sz="44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cs typeface="Blabeloo  MagdySoliman" panose="02000500000000000000" pitchFamily="2" charset="-78"/>
                              </a:rPr>
                              <m:t>𝑓</m:t>
                            </m:r>
                          </m:den>
                        </m:f>
                      </m:oMath>
                    </m:oMathPara>
                  </a14:m>
                  <a:endParaRPr lang="ar-AE" sz="4400" dirty="0">
                    <a:solidFill>
                      <a:prstClr val="black"/>
                    </a:solidFill>
                    <a:latin typeface="Blabeloo  MagdySoliman" panose="02000500000000000000" pitchFamily="2" charset="-78"/>
                    <a:cs typeface="Blabeloo  MagdySoliman" panose="02000500000000000000" pitchFamily="2" charset="-78"/>
                  </a:endParaRPr>
                </a:p>
              </p:txBody>
            </p:sp>
          </mc:Choice>
          <mc:Fallback xmlns="">
            <p:sp>
              <p:nvSpPr>
                <p:cNvPr id="24" name="TextBox 12">
                  <a:extLst>
                    <a:ext uri="{FF2B5EF4-FFF2-40B4-BE49-F238E27FC236}">
                      <a16:creationId xmlns:a16="http://schemas.microsoft.com/office/drawing/2014/main" id="{4C8F611C-C8C1-4E4C-AF29-26D101A70A9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33858" y="2762820"/>
                  <a:ext cx="1725665" cy="769441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434530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silk-Correct-Answer-Soundeffect (1)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4.81481E-6 L 0.13203 -0.00186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02" y="-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ike Bell.wav-21369-Free-Loops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indefinite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نتيجة بحث الصور عن boy riding bike gif cartoon transparent background">
            <a:extLst>
              <a:ext uri="{FF2B5EF4-FFF2-40B4-BE49-F238E27FC236}">
                <a16:creationId xmlns:a16="http://schemas.microsoft.com/office/drawing/2014/main" id="{50D41680-726C-4026-B3BE-65C18860D85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1512" y="4353092"/>
            <a:ext cx="2703531" cy="270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9EDB248-CC29-4151-BFED-A2B7E9F1FB72}"/>
              </a:ext>
            </a:extLst>
          </p:cNvPr>
          <p:cNvSpPr/>
          <p:nvPr/>
        </p:nvSpPr>
        <p:spPr>
          <a:xfrm>
            <a:off x="1874521" y="399699"/>
            <a:ext cx="8442958" cy="1279515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000" dirty="0">
                <a:latin typeface="Blabeloo  MagdySoliman" panose="02000500000000000000" pitchFamily="2" charset="-78"/>
              </a:rPr>
              <a:t>انبعاث الكترونات عند سقوط اشعاع كهرومغناطيسي على جسم</a:t>
            </a:r>
            <a:endParaRPr lang="ar-AE" sz="4000" dirty="0">
              <a:latin typeface="Blabeloo  MagdySoliman" panose="02000500000000000000" pitchFamily="2" charset="-78"/>
            </a:endParaRPr>
          </a:p>
        </p:txBody>
      </p:sp>
      <p:grpSp>
        <p:nvGrpSpPr>
          <p:cNvPr id="3" name="خطأ 2">
            <a:extLst>
              <a:ext uri="{FF2B5EF4-FFF2-40B4-BE49-F238E27FC236}">
                <a16:creationId xmlns:a16="http://schemas.microsoft.com/office/drawing/2014/main" id="{D24A612F-7E4B-478E-9DA7-2D35C8696ED5}"/>
              </a:ext>
            </a:extLst>
          </p:cNvPr>
          <p:cNvGrpSpPr/>
          <p:nvPr/>
        </p:nvGrpSpPr>
        <p:grpSpPr>
          <a:xfrm>
            <a:off x="8853289" y="1767645"/>
            <a:ext cx="2936280" cy="2790497"/>
            <a:chOff x="8603907" y="1767645"/>
            <a:chExt cx="2936280" cy="2790497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EC181052-708D-4B73-8DB0-85090EAEA4D7}"/>
                </a:ext>
              </a:extLst>
            </p:cNvPr>
            <p:cNvSpPr/>
            <p:nvPr/>
          </p:nvSpPr>
          <p:spPr>
            <a:xfrm>
              <a:off x="8940478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4F1351DB-41E1-4196-825A-D8302288795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8603907" y="1767645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67B0F07-0231-4CB0-B5AD-FEAA8D97AE45}"/>
                </a:ext>
              </a:extLst>
            </p:cNvPr>
            <p:cNvSpPr txBox="1"/>
            <p:nvPr/>
          </p:nvSpPr>
          <p:spPr>
            <a:xfrm>
              <a:off x="9336275" y="2606245"/>
              <a:ext cx="1725665" cy="1077218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200" dirty="0">
                  <a:latin typeface="Blabeloo  MagdySoliman" panose="02000500000000000000" pitchFamily="2" charset="-78"/>
                </a:rPr>
                <a:t>نظرية ماكسويل</a:t>
              </a:r>
              <a:endParaRPr lang="ar-AE" sz="3200" dirty="0">
                <a:latin typeface="Blabeloo  MagdySoliman" panose="02000500000000000000" pitchFamily="2" charset="-78"/>
              </a:endParaRPr>
            </a:p>
          </p:txBody>
        </p:sp>
      </p:grpSp>
      <p:grpSp>
        <p:nvGrpSpPr>
          <p:cNvPr id="8" name="صح">
            <a:extLst>
              <a:ext uri="{FF2B5EF4-FFF2-40B4-BE49-F238E27FC236}">
                <a16:creationId xmlns:a16="http://schemas.microsoft.com/office/drawing/2014/main" id="{F9C994C9-43DD-4496-9BEB-03BC59F35D02}"/>
              </a:ext>
            </a:extLst>
          </p:cNvPr>
          <p:cNvGrpSpPr/>
          <p:nvPr/>
        </p:nvGrpSpPr>
        <p:grpSpPr>
          <a:xfrm>
            <a:off x="651814" y="1767645"/>
            <a:ext cx="2936280" cy="2790497"/>
            <a:chOff x="4489111" y="1767646"/>
            <a:chExt cx="2936280" cy="2790497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700BECC-9968-4A81-B59B-8FB9E7AA9B82}"/>
                </a:ext>
              </a:extLst>
            </p:cNvPr>
            <p:cNvSpPr/>
            <p:nvPr/>
          </p:nvSpPr>
          <p:spPr>
            <a:xfrm>
              <a:off x="4825682" y="2061457"/>
              <a:ext cx="2225563" cy="2172172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3CEDC2A6-CA27-4D5B-92F3-8C6EE7F22E6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4489111" y="1767646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A23CEEB-F02B-4F71-AA13-90CBE2954D24}"/>
                </a:ext>
              </a:extLst>
            </p:cNvPr>
            <p:cNvSpPr txBox="1"/>
            <p:nvPr/>
          </p:nvSpPr>
          <p:spPr>
            <a:xfrm>
              <a:off x="4933192" y="2627233"/>
              <a:ext cx="1982250" cy="1077218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200" dirty="0" err="1">
                  <a:latin typeface="Blabeloo  MagdySoliman" panose="02000500000000000000" pitchFamily="2" charset="-78"/>
                </a:rPr>
                <a:t>التاثير</a:t>
              </a:r>
              <a:r>
                <a:rPr lang="ar-SA" sz="3200" dirty="0">
                  <a:latin typeface="Blabeloo  MagdySoliman" panose="02000500000000000000" pitchFamily="2" charset="-78"/>
                </a:rPr>
                <a:t> الكهروضوئي</a:t>
              </a:r>
              <a:endParaRPr lang="ar-AE" sz="3200" dirty="0">
                <a:latin typeface="Blabeloo  MagdySoliman" panose="02000500000000000000" pitchFamily="2" charset="-78"/>
              </a:endParaRPr>
            </a:p>
          </p:txBody>
        </p:sp>
      </p:grpSp>
      <p:grpSp>
        <p:nvGrpSpPr>
          <p:cNvPr id="11" name="خطأ 1">
            <a:extLst>
              <a:ext uri="{FF2B5EF4-FFF2-40B4-BE49-F238E27FC236}">
                <a16:creationId xmlns:a16="http://schemas.microsoft.com/office/drawing/2014/main" id="{DD3BCBB9-749A-48B6-A0F4-B3FDF89A42D6}"/>
              </a:ext>
            </a:extLst>
          </p:cNvPr>
          <p:cNvGrpSpPr/>
          <p:nvPr/>
        </p:nvGrpSpPr>
        <p:grpSpPr>
          <a:xfrm>
            <a:off x="3501867" y="1778813"/>
            <a:ext cx="2936280" cy="2790497"/>
            <a:chOff x="647339" y="1767647"/>
            <a:chExt cx="2936280" cy="2790497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9940674-B7AF-480F-B159-DAF861DB6600}"/>
                </a:ext>
              </a:extLst>
            </p:cNvPr>
            <p:cNvSpPr/>
            <p:nvPr/>
          </p:nvSpPr>
          <p:spPr>
            <a:xfrm>
              <a:off x="983910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304E9410-CD95-459B-815F-18380759209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647339" y="1767647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C8F611C-C8C1-4E4C-AF29-26D101A70A9B}"/>
                </a:ext>
              </a:extLst>
            </p:cNvPr>
            <p:cNvSpPr txBox="1"/>
            <p:nvPr/>
          </p:nvSpPr>
          <p:spPr>
            <a:xfrm>
              <a:off x="1252646" y="2659113"/>
              <a:ext cx="1725665" cy="1077218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200" dirty="0">
                  <a:latin typeface="Blabeloo  MagdySoliman" panose="02000500000000000000" pitchFamily="2" charset="-78"/>
                </a:rPr>
                <a:t>موجات دي برولي</a:t>
              </a:r>
              <a:endParaRPr lang="ar-AE" sz="3200" dirty="0">
                <a:latin typeface="Blabeloo  MagdySoliman" panose="02000500000000000000" pitchFamily="2" charset="-78"/>
              </a:endParaRPr>
            </a:p>
          </p:txBody>
        </p:sp>
      </p:grpSp>
      <p:sp>
        <p:nvSpPr>
          <p:cNvPr id="15" name="Arrow: Pentagon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EE36E51-F02C-4E5D-9F06-0EC815E05AC6}"/>
              </a:ext>
            </a:extLst>
          </p:cNvPr>
          <p:cNvSpPr/>
          <p:nvPr/>
        </p:nvSpPr>
        <p:spPr>
          <a:xfrm>
            <a:off x="10317479" y="6081413"/>
            <a:ext cx="1222708" cy="632896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التالي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02E0C77-7A65-4D96-BF71-4A3FB7A40ABD}"/>
              </a:ext>
            </a:extLst>
          </p:cNvPr>
          <p:cNvSpPr/>
          <p:nvPr/>
        </p:nvSpPr>
        <p:spPr>
          <a:xfrm rot="5400000">
            <a:off x="-287598" y="599837"/>
            <a:ext cx="1616369" cy="542386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79C139A-30A9-455C-9F93-5099EC98E230}"/>
              </a:ext>
            </a:extLst>
          </p:cNvPr>
          <p:cNvSpPr/>
          <p:nvPr/>
        </p:nvSpPr>
        <p:spPr>
          <a:xfrm rot="5400000">
            <a:off x="-210844" y="664122"/>
            <a:ext cx="1462855" cy="40591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الوقت</a:t>
            </a:r>
          </a:p>
        </p:txBody>
      </p:sp>
      <p:grpSp>
        <p:nvGrpSpPr>
          <p:cNvPr id="14" name="خطأ 1">
            <a:extLst>
              <a:ext uri="{FF2B5EF4-FFF2-40B4-BE49-F238E27FC236}">
                <a16:creationId xmlns:a16="http://schemas.microsoft.com/office/drawing/2014/main" id="{DD3BCBB9-749A-48B6-A0F4-B3FDF89A42D6}"/>
              </a:ext>
            </a:extLst>
          </p:cNvPr>
          <p:cNvGrpSpPr/>
          <p:nvPr/>
        </p:nvGrpSpPr>
        <p:grpSpPr>
          <a:xfrm>
            <a:off x="6217357" y="1764959"/>
            <a:ext cx="2936280" cy="2790497"/>
            <a:chOff x="647339" y="1767647"/>
            <a:chExt cx="2936280" cy="2790497"/>
          </a:xfrm>
        </p:grpSpPr>
        <p:sp>
          <p:nvSpPr>
            <p:cNvPr id="22" name="Oval 3">
              <a:extLst>
                <a:ext uri="{FF2B5EF4-FFF2-40B4-BE49-F238E27FC236}">
                  <a16:creationId xmlns:a16="http://schemas.microsoft.com/office/drawing/2014/main" id="{A9940674-B7AF-480F-B159-DAF861DB6600}"/>
                </a:ext>
              </a:extLst>
            </p:cNvPr>
            <p:cNvSpPr/>
            <p:nvPr/>
          </p:nvSpPr>
          <p:spPr>
            <a:xfrm>
              <a:off x="983910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23" name="Picture 2">
              <a:extLst>
                <a:ext uri="{FF2B5EF4-FFF2-40B4-BE49-F238E27FC236}">
                  <a16:creationId xmlns:a16="http://schemas.microsoft.com/office/drawing/2014/main" id="{304E9410-CD95-459B-815F-18380759209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647339" y="1767647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TextBox 12">
              <a:extLst>
                <a:ext uri="{FF2B5EF4-FFF2-40B4-BE49-F238E27FC236}">
                  <a16:creationId xmlns:a16="http://schemas.microsoft.com/office/drawing/2014/main" id="{4C8F611C-C8C1-4E4C-AF29-26D101A70A9B}"/>
                </a:ext>
              </a:extLst>
            </p:cNvPr>
            <p:cNvSpPr txBox="1"/>
            <p:nvPr/>
          </p:nvSpPr>
          <p:spPr>
            <a:xfrm>
              <a:off x="1252646" y="2629920"/>
              <a:ext cx="1725665" cy="1077218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200" dirty="0">
                  <a:latin typeface="Blabeloo  MagdySoliman" panose="02000500000000000000" pitchFamily="2" charset="-78"/>
                </a:rPr>
                <a:t>الاشعة </a:t>
              </a:r>
              <a:r>
                <a:rPr lang="ar-SA" sz="3200" dirty="0" err="1">
                  <a:latin typeface="Blabeloo  MagdySoliman" panose="02000500000000000000" pitchFamily="2" charset="-78"/>
                </a:rPr>
                <a:t>السينيه</a:t>
              </a:r>
              <a:endParaRPr lang="ar-AE" sz="3200" dirty="0">
                <a:latin typeface="Blabeloo  MagdySoliman" panose="020005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49383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silk-Correct-Answer-Soundeffect (1)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4.81481E-6 L 0.13203 -0.00186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02" y="-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ike Bell.wav-21369-Free-Loops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نتيجة بحث الصور عن boy riding bike gif cartoon transparent background">
            <a:extLst>
              <a:ext uri="{FF2B5EF4-FFF2-40B4-BE49-F238E27FC236}">
                <a16:creationId xmlns:a16="http://schemas.microsoft.com/office/drawing/2014/main" id="{50D41680-726C-4026-B3BE-65C18860D85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6314" y="4376538"/>
            <a:ext cx="2703531" cy="270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9EDB248-CC29-4151-BFED-A2B7E9F1FB72}"/>
              </a:ext>
            </a:extLst>
          </p:cNvPr>
          <p:cNvSpPr/>
          <p:nvPr/>
        </p:nvSpPr>
        <p:spPr>
          <a:xfrm>
            <a:off x="1874521" y="399699"/>
            <a:ext cx="8442958" cy="1222349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4000" dirty="0">
                <a:latin typeface="Blabeloo  MagdySoliman" panose="02000500000000000000" pitchFamily="2" charset="-78"/>
              </a:rPr>
              <a:t>ا</a:t>
            </a:r>
            <a:r>
              <a:rPr lang="ar-SA" sz="4000" dirty="0">
                <a:latin typeface="Blabeloo  MagdySoliman" panose="02000500000000000000" pitchFamily="2" charset="-78"/>
              </a:rPr>
              <a:t>صغر تردد للأشعة الساقطة يمكنه تحرير الكترونات من العنصر</a:t>
            </a:r>
            <a:endParaRPr lang="ar-AE" sz="4000" dirty="0">
              <a:latin typeface="Blabeloo  MagdySoliman" panose="02000500000000000000" pitchFamily="2" charset="-78"/>
            </a:endParaRPr>
          </a:p>
        </p:txBody>
      </p:sp>
      <p:grpSp>
        <p:nvGrpSpPr>
          <p:cNvPr id="3" name="خطأ 2">
            <a:extLst>
              <a:ext uri="{FF2B5EF4-FFF2-40B4-BE49-F238E27FC236}">
                <a16:creationId xmlns:a16="http://schemas.microsoft.com/office/drawing/2014/main" id="{D24A612F-7E4B-478E-9DA7-2D35C8696ED5}"/>
              </a:ext>
            </a:extLst>
          </p:cNvPr>
          <p:cNvGrpSpPr/>
          <p:nvPr/>
        </p:nvGrpSpPr>
        <p:grpSpPr>
          <a:xfrm>
            <a:off x="397302" y="1730248"/>
            <a:ext cx="2936280" cy="2790497"/>
            <a:chOff x="8603907" y="1767645"/>
            <a:chExt cx="2936280" cy="2790497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EC181052-708D-4B73-8DB0-85090EAEA4D7}"/>
                </a:ext>
              </a:extLst>
            </p:cNvPr>
            <p:cNvSpPr/>
            <p:nvPr/>
          </p:nvSpPr>
          <p:spPr>
            <a:xfrm>
              <a:off x="8940478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4F1351DB-41E1-4196-825A-D8302288795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8603907" y="1767645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67B0F07-0231-4CB0-B5AD-FEAA8D97AE45}"/>
                </a:ext>
              </a:extLst>
            </p:cNvPr>
            <p:cNvSpPr txBox="1"/>
            <p:nvPr/>
          </p:nvSpPr>
          <p:spPr>
            <a:xfrm>
              <a:off x="9218293" y="2903717"/>
              <a:ext cx="1725665" cy="584775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200" dirty="0">
                  <a:latin typeface="Blabeloo  MagdySoliman" panose="02000500000000000000" pitchFamily="2" charset="-78"/>
                </a:rPr>
                <a:t>تردد الضوء</a:t>
              </a:r>
              <a:endParaRPr lang="ar-AE" sz="3200" dirty="0">
                <a:latin typeface="Blabeloo  MagdySoliman" panose="02000500000000000000" pitchFamily="2" charset="-78"/>
              </a:endParaRPr>
            </a:p>
          </p:txBody>
        </p:sp>
      </p:grpSp>
      <p:grpSp>
        <p:nvGrpSpPr>
          <p:cNvPr id="8" name="صح">
            <a:extLst>
              <a:ext uri="{FF2B5EF4-FFF2-40B4-BE49-F238E27FC236}">
                <a16:creationId xmlns:a16="http://schemas.microsoft.com/office/drawing/2014/main" id="{F9C994C9-43DD-4496-9BEB-03BC59F35D02}"/>
              </a:ext>
            </a:extLst>
          </p:cNvPr>
          <p:cNvGrpSpPr/>
          <p:nvPr/>
        </p:nvGrpSpPr>
        <p:grpSpPr>
          <a:xfrm>
            <a:off x="9174149" y="1907870"/>
            <a:ext cx="2936280" cy="2790497"/>
            <a:chOff x="4489111" y="1767646"/>
            <a:chExt cx="2936280" cy="2790497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700BECC-9968-4A81-B59B-8FB9E7AA9B82}"/>
                </a:ext>
              </a:extLst>
            </p:cNvPr>
            <p:cNvSpPr/>
            <p:nvPr/>
          </p:nvSpPr>
          <p:spPr>
            <a:xfrm>
              <a:off x="4825682" y="2061457"/>
              <a:ext cx="2225563" cy="2172172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3CEDC2A6-CA27-4D5B-92F3-8C6EE7F22E6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4489111" y="1767646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A23CEEB-F02B-4F71-AA13-90CBE2954D24}"/>
                </a:ext>
              </a:extLst>
            </p:cNvPr>
            <p:cNvSpPr txBox="1"/>
            <p:nvPr/>
          </p:nvSpPr>
          <p:spPr>
            <a:xfrm>
              <a:off x="4933192" y="2881674"/>
              <a:ext cx="1982250" cy="584775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200" dirty="0">
                  <a:latin typeface="Blabeloo  MagdySoliman" panose="02000500000000000000" pitchFamily="2" charset="-78"/>
                </a:rPr>
                <a:t>تردد العتبة</a:t>
              </a:r>
              <a:endParaRPr lang="ar-AE" sz="3200" dirty="0">
                <a:latin typeface="Blabeloo  MagdySoliman" panose="02000500000000000000" pitchFamily="2" charset="-78"/>
              </a:endParaRPr>
            </a:p>
          </p:txBody>
        </p:sp>
      </p:grpSp>
      <p:grpSp>
        <p:nvGrpSpPr>
          <p:cNvPr id="11" name="خطأ 1">
            <a:extLst>
              <a:ext uri="{FF2B5EF4-FFF2-40B4-BE49-F238E27FC236}">
                <a16:creationId xmlns:a16="http://schemas.microsoft.com/office/drawing/2014/main" id="{DD3BCBB9-749A-48B6-A0F4-B3FDF89A42D6}"/>
              </a:ext>
            </a:extLst>
          </p:cNvPr>
          <p:cNvGrpSpPr/>
          <p:nvPr/>
        </p:nvGrpSpPr>
        <p:grpSpPr>
          <a:xfrm>
            <a:off x="3501867" y="1778813"/>
            <a:ext cx="2936280" cy="2790497"/>
            <a:chOff x="647339" y="1767647"/>
            <a:chExt cx="2936280" cy="2790497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9940674-B7AF-480F-B159-DAF861DB6600}"/>
                </a:ext>
              </a:extLst>
            </p:cNvPr>
            <p:cNvSpPr/>
            <p:nvPr/>
          </p:nvSpPr>
          <p:spPr>
            <a:xfrm>
              <a:off x="983910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304E9410-CD95-459B-815F-18380759209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647339" y="1767647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C8F611C-C8C1-4E4C-AF29-26D101A70A9B}"/>
                </a:ext>
              </a:extLst>
            </p:cNvPr>
            <p:cNvSpPr txBox="1"/>
            <p:nvPr/>
          </p:nvSpPr>
          <p:spPr>
            <a:xfrm>
              <a:off x="1224099" y="2624285"/>
              <a:ext cx="1725665" cy="1077218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200" dirty="0">
                  <a:latin typeface="Blabeloo  MagdySoliman" panose="02000500000000000000" pitchFamily="2" charset="-78"/>
                </a:rPr>
                <a:t>تردد الفوتون</a:t>
              </a:r>
              <a:endParaRPr lang="ar-AE" sz="3200" dirty="0">
                <a:latin typeface="Blabeloo  MagdySoliman" panose="02000500000000000000" pitchFamily="2" charset="-78"/>
              </a:endParaRPr>
            </a:p>
          </p:txBody>
        </p:sp>
      </p:grpSp>
      <p:sp>
        <p:nvSpPr>
          <p:cNvPr id="15" name="Arrow: Pentagon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EE36E51-F02C-4E5D-9F06-0EC815E05AC6}"/>
              </a:ext>
            </a:extLst>
          </p:cNvPr>
          <p:cNvSpPr/>
          <p:nvPr/>
        </p:nvSpPr>
        <p:spPr>
          <a:xfrm>
            <a:off x="10317479" y="6081413"/>
            <a:ext cx="1222708" cy="632896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التالي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02E0C77-7A65-4D96-BF71-4A3FB7A40ABD}"/>
              </a:ext>
            </a:extLst>
          </p:cNvPr>
          <p:cNvSpPr/>
          <p:nvPr/>
        </p:nvSpPr>
        <p:spPr>
          <a:xfrm rot="5400000">
            <a:off x="-287598" y="599837"/>
            <a:ext cx="1616369" cy="542386"/>
          </a:xfrm>
          <a:prstGeom prst="rect">
            <a:avLst/>
          </a:prstGeom>
          <a:solidFill>
            <a:srgbClr val="CBCB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AE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79C139A-30A9-455C-9F93-5099EC98E230}"/>
              </a:ext>
            </a:extLst>
          </p:cNvPr>
          <p:cNvSpPr/>
          <p:nvPr/>
        </p:nvSpPr>
        <p:spPr>
          <a:xfrm rot="5400000">
            <a:off x="-210844" y="664122"/>
            <a:ext cx="1462855" cy="405911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>
                <a:latin typeface="Blabeloo  MagdySoliman" panose="02000500000000000000" pitchFamily="2" charset="-78"/>
                <a:cs typeface="Blabeloo  MagdySoliman" panose="02000500000000000000" pitchFamily="2" charset="-78"/>
              </a:rPr>
              <a:t>الوقت</a:t>
            </a:r>
          </a:p>
        </p:txBody>
      </p:sp>
      <p:grpSp>
        <p:nvGrpSpPr>
          <p:cNvPr id="14" name="خطأ 1">
            <a:extLst>
              <a:ext uri="{FF2B5EF4-FFF2-40B4-BE49-F238E27FC236}">
                <a16:creationId xmlns:a16="http://schemas.microsoft.com/office/drawing/2014/main" id="{DD3BCBB9-749A-48B6-A0F4-B3FDF89A42D6}"/>
              </a:ext>
            </a:extLst>
          </p:cNvPr>
          <p:cNvGrpSpPr/>
          <p:nvPr/>
        </p:nvGrpSpPr>
        <p:grpSpPr>
          <a:xfrm>
            <a:off x="6217357" y="1764959"/>
            <a:ext cx="2936280" cy="2790497"/>
            <a:chOff x="647339" y="1767647"/>
            <a:chExt cx="2936280" cy="2790497"/>
          </a:xfrm>
        </p:grpSpPr>
        <p:sp>
          <p:nvSpPr>
            <p:cNvPr id="22" name="Oval 3">
              <a:extLst>
                <a:ext uri="{FF2B5EF4-FFF2-40B4-BE49-F238E27FC236}">
                  <a16:creationId xmlns:a16="http://schemas.microsoft.com/office/drawing/2014/main" id="{A9940674-B7AF-480F-B159-DAF861DB6600}"/>
                </a:ext>
              </a:extLst>
            </p:cNvPr>
            <p:cNvSpPr/>
            <p:nvPr/>
          </p:nvSpPr>
          <p:spPr>
            <a:xfrm>
              <a:off x="983910" y="2061456"/>
              <a:ext cx="2225563" cy="2172173"/>
            </a:xfrm>
            <a:prstGeom prst="ellipse">
              <a:avLst/>
            </a:prstGeom>
            <a:solidFill>
              <a:srgbClr val="CBCBC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ar-AE"/>
            </a:p>
          </p:txBody>
        </p:sp>
        <p:pic>
          <p:nvPicPr>
            <p:cNvPr id="23" name="Picture 2">
              <a:extLst>
                <a:ext uri="{FF2B5EF4-FFF2-40B4-BE49-F238E27FC236}">
                  <a16:creationId xmlns:a16="http://schemas.microsoft.com/office/drawing/2014/main" id="{304E9410-CD95-459B-815F-18380759209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637" t="15869" r="2167" b="4177"/>
            <a:stretch/>
          </p:blipFill>
          <p:spPr bwMode="auto">
            <a:xfrm>
              <a:off x="647339" y="1767647"/>
              <a:ext cx="2936280" cy="27904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TextBox 12">
              <a:extLst>
                <a:ext uri="{FF2B5EF4-FFF2-40B4-BE49-F238E27FC236}">
                  <a16:creationId xmlns:a16="http://schemas.microsoft.com/office/drawing/2014/main" id="{4C8F611C-C8C1-4E4C-AF29-26D101A70A9B}"/>
                </a:ext>
              </a:extLst>
            </p:cNvPr>
            <p:cNvSpPr txBox="1"/>
            <p:nvPr/>
          </p:nvSpPr>
          <p:spPr>
            <a:xfrm>
              <a:off x="1292888" y="2632906"/>
              <a:ext cx="1725665" cy="1077218"/>
            </a:xfrm>
            <a:prstGeom prst="rect">
              <a:avLst/>
            </a:prstGeom>
            <a:solidFill>
              <a:srgbClr val="CBCBCB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ar-SA" sz="3200" dirty="0">
                  <a:latin typeface="Blabeloo  MagdySoliman" panose="02000500000000000000" pitchFamily="2" charset="-78"/>
                </a:rPr>
                <a:t>تردد الاشعاع</a:t>
              </a:r>
              <a:endParaRPr lang="ar-AE" sz="3200" dirty="0">
                <a:latin typeface="Blabeloo  MagdySoliman" panose="020005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49383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oundsilk-Correct-Answer-Soundeffect (1)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4.81481E-6 L 0.13203 -0.00186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02" y="-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ike Bell.wav-21369-Free-Loops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indefinit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AME SHOW WRONG ANSWER SOUND EFFECT_Trim (1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621</TotalTime>
  <Words>815</Words>
  <Application>Microsoft Office PowerPoint</Application>
  <PresentationFormat>شاشة عريضة</PresentationFormat>
  <Paragraphs>256</Paragraphs>
  <Slides>37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37</vt:i4>
      </vt:variant>
    </vt:vector>
  </HeadingPairs>
  <TitlesOfParts>
    <vt:vector size="43" baseType="lpstr">
      <vt:lpstr>Arial</vt:lpstr>
      <vt:lpstr>Blabeloo  MagdySoliman</vt:lpstr>
      <vt:lpstr>Calibri</vt:lpstr>
      <vt:lpstr>Calibri Light</vt:lpstr>
      <vt:lpstr>Cambria Math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فائزه الدهاس</cp:lastModifiedBy>
  <cp:revision>38</cp:revision>
  <dcterms:created xsi:type="dcterms:W3CDTF">2021-02-18T10:47:37Z</dcterms:created>
  <dcterms:modified xsi:type="dcterms:W3CDTF">2022-05-28T17:11:22Z</dcterms:modified>
</cp:coreProperties>
</file>