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6" r:id="rId3"/>
    <p:sldId id="263" r:id="rId4"/>
    <p:sldId id="276" r:id="rId5"/>
    <p:sldId id="296" r:id="rId6"/>
    <p:sldId id="258" r:id="rId7"/>
    <p:sldId id="297" r:id="rId8"/>
    <p:sldId id="266" r:id="rId9"/>
    <p:sldId id="275" r:id="rId10"/>
    <p:sldId id="267" r:id="rId11"/>
    <p:sldId id="259" r:id="rId12"/>
    <p:sldId id="268" r:id="rId13"/>
    <p:sldId id="269" r:id="rId14"/>
    <p:sldId id="273" r:id="rId15"/>
    <p:sldId id="274" r:id="rId16"/>
    <p:sldId id="260" r:id="rId17"/>
    <p:sldId id="270" r:id="rId18"/>
    <p:sldId id="271" r:id="rId19"/>
    <p:sldId id="272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789CB-55BE-4FB8-B768-A280DC8E5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A55F5-9441-411F-826F-D2D8CBC8E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D8860-1055-4571-9F43-1A28B58D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275-6599-4580-AE88-FDC3BBFFA94B}" type="datetimeFigureOut">
              <a:rPr lang="ar-AE" smtClean="0"/>
              <a:pPr/>
              <a:t>27/10/1443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66BD5-93A5-4A0F-A1DA-59CB5477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BA2E8-50CE-489E-961B-4784C064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B949-1FA7-4064-B47F-09710B8B2ECC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7376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B9721-6642-427D-BB3D-131BE2A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145F1-AE4F-4A01-AD41-B12E646FC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DF5DD-F53C-45BD-A7E1-EA474B76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275-6599-4580-AE88-FDC3BBFFA94B}" type="datetimeFigureOut">
              <a:rPr lang="ar-AE" smtClean="0"/>
              <a:pPr/>
              <a:t>27/10/1443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330A8-911E-4AE3-8CAE-E5A10EF5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7152C-CE98-4AED-8CAB-2A63752B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B949-1FA7-4064-B47F-09710B8B2ECC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8775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0A6757-0920-421D-9842-B120153EC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B654D-8627-48D2-858C-1891FEACD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81F1C-B1D2-4650-94EF-9E2B144F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275-6599-4580-AE88-FDC3BBFFA94B}" type="datetimeFigureOut">
              <a:rPr lang="ar-AE" smtClean="0"/>
              <a:pPr/>
              <a:t>27/10/1443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ED841-1836-4371-8D61-13DD2988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D4AD7-21BE-45E2-9916-ED9DE446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B949-1FA7-4064-B47F-09710B8B2ECC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766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EA383-E98C-4AEB-83A4-90A1C793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94D13-0698-45CD-BC0D-E356134B1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A7A59-718E-41AB-907C-163DBD5E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275-6599-4580-AE88-FDC3BBFFA94B}" type="datetimeFigureOut">
              <a:rPr lang="ar-AE" smtClean="0"/>
              <a:pPr/>
              <a:t>27/10/1443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9C204-3A67-4E66-9D76-7C96D6AE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68EDA-FC15-4F5E-8AB7-D4C8BCE8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B949-1FA7-4064-B47F-09710B8B2ECC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147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53749-C7AE-42F7-BF19-C34C23C09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E4BC7-7375-457D-ABFD-A51C052F0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2C448-9B70-4BD7-B206-ECFAB86E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275-6599-4580-AE88-FDC3BBFFA94B}" type="datetimeFigureOut">
              <a:rPr lang="ar-AE" smtClean="0"/>
              <a:pPr/>
              <a:t>27/10/1443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BE9F1-A99C-4FDC-8C16-6EFF480B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3453E-01DA-44E2-B530-0B64A6DA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B949-1FA7-4064-B47F-09710B8B2ECC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343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00F5-1D23-4F3C-9EA4-30EC7E37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CD11C-3357-45C2-99CD-51969DE6B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9E90A-ACB2-40C4-A961-AAB504883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4CBCE-3467-42BC-93DF-4559BC82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275-6599-4580-AE88-FDC3BBFFA94B}" type="datetimeFigureOut">
              <a:rPr lang="ar-AE" smtClean="0"/>
              <a:pPr/>
              <a:t>27/10/1443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A7122-D852-4E66-8238-9E9BDED9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A476C-4673-46DC-8700-AB97B1F4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B949-1FA7-4064-B47F-09710B8B2ECC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923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C8758-058F-4D21-874C-07762C72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33C9B-97EB-43F9-A62B-773402D73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90F4F-73A0-407F-B98E-EAC12BBFF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F3413-A1EF-4F47-A384-086835C46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EDAB3A-A662-478E-929C-07C63C7A4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A71BE-2650-4784-96E7-58612C24E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275-6599-4580-AE88-FDC3BBFFA94B}" type="datetimeFigureOut">
              <a:rPr lang="ar-AE" smtClean="0"/>
              <a:pPr/>
              <a:t>27/10/1443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9A899-FAFE-4FC3-B2F3-480B91CCD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AB6AF3-BF4C-45BB-873E-0959493D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B949-1FA7-4064-B47F-09710B8B2ECC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238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F8128-7E1E-425B-BB61-1062A00B3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ED5FF-A6F2-433D-91D9-DDC24B48B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275-6599-4580-AE88-FDC3BBFFA94B}" type="datetimeFigureOut">
              <a:rPr lang="ar-AE" smtClean="0"/>
              <a:pPr/>
              <a:t>27/10/1443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AEC90-7DA9-4D5F-BCE0-96427913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43018-94DC-4665-A485-B3400A08E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B949-1FA7-4064-B47F-09710B8B2ECC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1751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3A6C6-CF17-4019-8F47-E82254B9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275-6599-4580-AE88-FDC3BBFFA94B}" type="datetimeFigureOut">
              <a:rPr lang="ar-AE" smtClean="0"/>
              <a:pPr/>
              <a:t>27/10/1443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2EFF91-0024-4D15-807B-26E7F19A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94FC4-ED90-4CA1-A924-7BA3A4AA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B949-1FA7-4064-B47F-09710B8B2ECC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953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0F51-CDE2-47B0-9334-5C19CD8C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BF10-F487-4C01-8D1D-2B7A735F5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B7828-B75E-4984-A74C-AFCB6223A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D6C7D-477A-47E7-BB53-B1291092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275-6599-4580-AE88-FDC3BBFFA94B}" type="datetimeFigureOut">
              <a:rPr lang="ar-AE" smtClean="0"/>
              <a:pPr/>
              <a:t>27/10/1443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CA53B-2A57-436D-BD14-3A9CE236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9C9DD-23C3-4EAB-9E0F-C079489E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B949-1FA7-4064-B47F-09710B8B2ECC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439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4145-09A6-414D-9B6B-CC445CE4A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4966EC-C1EB-4514-9D70-0E11A95F9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20207-B6A4-4AC1-8686-2A2544D50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9A2E6-C44E-497B-9303-A584654AB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275-6599-4580-AE88-FDC3BBFFA94B}" type="datetimeFigureOut">
              <a:rPr lang="ar-AE" smtClean="0"/>
              <a:pPr/>
              <a:t>27/10/1443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C7D60-B81F-4712-9702-3FDFB3E7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FB72A-E453-4A51-95F8-7C015196E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B949-1FA7-4064-B47F-09710B8B2ECC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5074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660588-B648-4C21-A236-882F5E8D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05DE6-9A1E-4AD7-BB4A-3921B7E61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B4CED-BA16-420A-9D70-0407DF11B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7E275-6599-4580-AE88-FDC3BBFFA94B}" type="datetimeFigureOut">
              <a:rPr lang="ar-AE" smtClean="0"/>
              <a:pPr/>
              <a:t>27/10/1443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B2570-746F-4DF3-A7D2-1691E05CA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4159F-34BD-492D-B393-9FAB4C7CD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B949-1FA7-4064-B47F-09710B8B2ECC}" type="slidenum">
              <a:rPr lang="ar-AE" smtClean="0"/>
              <a:pPr/>
              <a:t>‹#›</a:t>
            </a:fld>
            <a:endParaRPr lang="ar-A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0B936-86F9-4FC1-8DE7-A8FBAF6A75F2}"/>
              </a:ext>
            </a:extLst>
          </p:cNvPr>
          <p:cNvSpPr txBox="1"/>
          <p:nvPr userDrawn="1"/>
        </p:nvSpPr>
        <p:spPr>
          <a:xfrm>
            <a:off x="10217238" y="112991"/>
            <a:ext cx="577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1800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تصميم : زياد محمد</a:t>
            </a:r>
          </a:p>
        </p:txBody>
      </p:sp>
    </p:spTree>
    <p:extLst>
      <p:ext uri="{BB962C8B-B14F-4D97-AF65-F5344CB8AC3E}">
        <p14:creationId xmlns:p14="http://schemas.microsoft.com/office/powerpoint/2010/main" val="390115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5.gif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5.gif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5.gif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10" Type="http://schemas.openxmlformats.org/officeDocument/2006/relationships/image" Target="../media/image33.png"/><Relationship Id="rId4" Type="http://schemas.openxmlformats.org/officeDocument/2006/relationships/audio" Target="../media/audio3.wav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5.gif"/><Relationship Id="rId10" Type="http://schemas.openxmlformats.org/officeDocument/2006/relationships/image" Target="../media/image38.png"/><Relationship Id="rId4" Type="http://schemas.openxmlformats.org/officeDocument/2006/relationships/audio" Target="../media/audio3.wav"/><Relationship Id="rId9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54F0311-74F0-41CF-A94E-5B54014BA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64" y="292567"/>
            <a:ext cx="2145309" cy="158509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5D615DF-1565-4B4F-BAA2-AEC408A9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348" y="329979"/>
            <a:ext cx="2932430" cy="169483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825931" y="243175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أسئلة </a:t>
            </a:r>
            <a:r>
              <a:rPr lang="ar-SA" sz="4000" dirty="0" err="1">
                <a:solidFill>
                  <a:srgbClr val="FF0000"/>
                </a:solidFill>
              </a:rPr>
              <a:t>ألتحصيلي</a:t>
            </a:r>
            <a:r>
              <a:rPr lang="ar-SA" sz="4000">
                <a:solidFill>
                  <a:srgbClr val="FF0000"/>
                </a:solidFill>
              </a:rPr>
              <a:t> للفصل </a:t>
            </a:r>
            <a:r>
              <a:rPr lang="ar-SA" sz="4000" dirty="0">
                <a:solidFill>
                  <a:srgbClr val="FF0000"/>
                </a:solidFill>
              </a:rPr>
              <a:t>الرابع </a:t>
            </a:r>
          </a:p>
          <a:p>
            <a:pPr algn="ctr"/>
            <a:r>
              <a:rPr lang="ar-SA" sz="4000" dirty="0"/>
              <a:t>نظرية الكم</a:t>
            </a:r>
          </a:p>
          <a:p>
            <a:pPr algn="ctr"/>
            <a:r>
              <a:rPr lang="ar-SA" sz="4000" dirty="0"/>
              <a:t> جمعته فايزة سالم الدهاس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AE17DC8-8F75-420E-91A3-403EA5B16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74" y="5149049"/>
            <a:ext cx="816935" cy="1310536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73604" y="2066394"/>
            <a:ext cx="2530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/>
              <a:t>سلسلة أسئلة التحصيلي فيزياء 4 للصف الثالث ثانوي الفصل الثاني 1442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75" y="437653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423807" y="237634"/>
            <a:ext cx="9329094" cy="152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latin typeface="Blabeloo  MagdySoliman" panose="02000500000000000000" pitchFamily="2" charset="-78"/>
              </a:rPr>
              <a:t>عند سقوط اشعة فوق بنفسجية على لوح زنك تتحرر الالكترونات بينما لا تتحرر عند سقوط ضوء عادي وهذا بسبب</a:t>
            </a:r>
            <a:endParaRPr lang="ar-AE" sz="3600" dirty="0">
              <a:latin typeface="Blabeloo  MagdySoliman" panose="02000500000000000000" pitchFamily="2" charset="-78"/>
            </a:endParaRPr>
          </a:p>
        </p:txBody>
      </p:sp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8853289" y="1767645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8924767" y="2428599"/>
              <a:ext cx="2303348" cy="138499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dirty="0">
                  <a:latin typeface="Blabeloo  MagdySoliman" panose="02000500000000000000" pitchFamily="2" charset="-78"/>
                </a:rPr>
                <a:t>تردد الاشعة فوق البنفسجية </a:t>
              </a:r>
              <a:r>
                <a:rPr lang="ar-SA" sz="3600" dirty="0">
                  <a:latin typeface="Blabeloo  MagdySoliman" panose="02000500000000000000" pitchFamily="2" charset="-78"/>
                </a:rPr>
                <a:t>&lt; </a:t>
              </a:r>
              <a:r>
                <a:rPr lang="ar-SA" sz="2400" dirty="0">
                  <a:latin typeface="Blabeloo  MagdySoliman" panose="02000500000000000000" pitchFamily="2" charset="-78"/>
                </a:rPr>
                <a:t>من تردد </a:t>
              </a:r>
              <a:r>
                <a:rPr lang="ar-SA" sz="2400" dirty="0" err="1">
                  <a:latin typeface="Blabeloo  MagdySoliman" panose="02000500000000000000" pitchFamily="2" charset="-78"/>
                </a:rPr>
                <a:t>العتبه</a:t>
              </a:r>
              <a:r>
                <a:rPr lang="ar-SA" sz="2400" dirty="0">
                  <a:latin typeface="Blabeloo  MagdySoliman" panose="02000500000000000000" pitchFamily="2" charset="-78"/>
                </a:rPr>
                <a:t> للزنك</a:t>
              </a:r>
              <a:endParaRPr lang="ar-AE" sz="24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3393762" y="1969309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4689930" y="2322045"/>
              <a:ext cx="2533453" cy="138499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dirty="0">
                  <a:latin typeface="Blabeloo  MagdySoliman" panose="02000500000000000000" pitchFamily="2" charset="-78"/>
                </a:rPr>
                <a:t>تردد الاشعة فوق البنفسجية </a:t>
              </a:r>
              <a:r>
                <a:rPr lang="ar-SA" sz="3600" dirty="0">
                  <a:latin typeface="Blabeloo  MagdySoliman" panose="02000500000000000000" pitchFamily="2" charset="-78"/>
                </a:rPr>
                <a:t>&gt; </a:t>
              </a:r>
              <a:r>
                <a:rPr lang="ar-SA" sz="2400" dirty="0">
                  <a:latin typeface="Blabeloo  MagdySoliman" panose="02000500000000000000" pitchFamily="2" charset="-78"/>
                </a:rPr>
                <a:t>من تردد </a:t>
              </a:r>
              <a:r>
                <a:rPr lang="ar-SA" sz="2400" dirty="0" err="1">
                  <a:latin typeface="Blabeloo  MagdySoliman" panose="02000500000000000000" pitchFamily="2" charset="-78"/>
                </a:rPr>
                <a:t>العتبه</a:t>
              </a:r>
              <a:endParaRPr lang="ar-AE" sz="24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84350" y="2058768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869116" y="2488179"/>
              <a:ext cx="2434404" cy="1200329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dirty="0">
                  <a:latin typeface="Blabeloo  MagdySoliman" panose="02000500000000000000" pitchFamily="2" charset="-78"/>
                </a:rPr>
                <a:t>تردد الضوء العادي &gt; تردد الاشعة فوق </a:t>
              </a:r>
              <a:r>
                <a:rPr lang="ar-SA" sz="2400" dirty="0" err="1">
                  <a:latin typeface="Blabeloo  MagdySoliman" panose="02000500000000000000" pitchFamily="2" charset="-78"/>
                </a:rPr>
                <a:t>البنفسجيه</a:t>
              </a:r>
              <a:endParaRPr lang="ar-AE" sz="2400" dirty="0">
                <a:latin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2E0C77-7A65-4D96-BF71-4A3FB7A40ABD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9C139A-30A9-455C-9F93-5099EC98E230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6217357" y="1764959"/>
            <a:ext cx="2936280" cy="2790497"/>
            <a:chOff x="647339" y="1767647"/>
            <a:chExt cx="2936280" cy="2790497"/>
          </a:xfrm>
        </p:grpSpPr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989852" y="2305270"/>
              <a:ext cx="2262266" cy="1323439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dirty="0">
                  <a:latin typeface="Blabeloo  MagdySoliman" panose="02000500000000000000" pitchFamily="2" charset="-78"/>
                </a:rPr>
                <a:t>تردد الضوء العادي </a:t>
              </a:r>
              <a:r>
                <a:rPr lang="ar-SA" sz="3200" dirty="0">
                  <a:latin typeface="Blabeloo  MagdySoliman" panose="02000500000000000000" pitchFamily="2" charset="-78"/>
                </a:rPr>
                <a:t>&gt; </a:t>
              </a:r>
              <a:r>
                <a:rPr lang="ar-SA" sz="2400" dirty="0">
                  <a:latin typeface="Blabeloo  MagdySoliman" panose="02000500000000000000" pitchFamily="2" charset="-78"/>
                </a:rPr>
                <a:t>تردد الاشعة فوق </a:t>
              </a:r>
              <a:r>
                <a:rPr lang="ar-SA" sz="2400" dirty="0" err="1">
                  <a:latin typeface="Blabeloo  MagdySoliman" panose="02000500000000000000" pitchFamily="2" charset="-78"/>
                </a:rPr>
                <a:t>البنفسجيه</a:t>
              </a:r>
              <a:endParaRPr lang="ar-AE" sz="2400" dirty="0">
                <a:latin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3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13203 -0.0018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8991834" y="1681521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5025287" y="2836971"/>
              <a:ext cx="1982250" cy="707886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>
                  <a:latin typeface="Blabeloo  MagdySoliman" panose="02000500000000000000" pitchFamily="2" charset="-78"/>
                </a:rPr>
                <a:t>اينشتاين</a:t>
              </a:r>
              <a:endParaRPr lang="ar-AE" sz="40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231728" y="1823063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263926" y="2719765"/>
              <a:ext cx="1725665" cy="707886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>
                  <a:latin typeface="Blabeloo  MagdySoliman" panose="02000500000000000000" pitchFamily="2" charset="-78"/>
                </a:rPr>
                <a:t>باولي</a:t>
              </a:r>
              <a:endParaRPr lang="ar-AE" sz="4000" dirty="0">
                <a:latin typeface="Blabeloo  MagdySoliman" panose="02000500000000000000" pitchFamily="2" charset="-78"/>
              </a:endParaRPr>
            </a:p>
          </p:txBody>
        </p:sp>
      </p:grpSp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32" y="4205805"/>
            <a:ext cx="2784085" cy="278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99700"/>
            <a:ext cx="8442958" cy="9405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Blabeloo  MagdySoliman" panose="02000500000000000000" pitchFamily="2" charset="-78"/>
              </a:rPr>
              <a:t>مكتشف الفوتون</a:t>
            </a:r>
            <a:endParaRPr lang="ar-AE" sz="4000" dirty="0">
              <a:latin typeface="Blabeloo  MagdySoliman" panose="02000500000000000000" pitchFamily="2" charset="-78"/>
            </a:endParaRP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3268527" y="1836918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175365" y="2691056"/>
              <a:ext cx="1725665" cy="707886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>
                  <a:latin typeface="Blabeloo  MagdySoliman" panose="02000500000000000000" pitchFamily="2" charset="-78"/>
                </a:rPr>
                <a:t>هيزنبرج</a:t>
              </a:r>
              <a:endParaRPr lang="ar-AE" sz="4000" dirty="0">
                <a:latin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35D84E-5265-4A26-A23A-43911A298D66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324CB3-ECF7-437E-AEAC-3DBF11EE3935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2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5870994" y="1709541"/>
            <a:ext cx="2936280" cy="2790497"/>
            <a:chOff x="647339" y="1767647"/>
            <a:chExt cx="2936280" cy="2790497"/>
          </a:xfrm>
        </p:grpSpPr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252646" y="2808952"/>
              <a:ext cx="1725665" cy="707886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>
                  <a:latin typeface="Blabeloo  MagdySoliman" panose="02000500000000000000" pitchFamily="2" charset="-78"/>
                </a:rPr>
                <a:t>هوند</a:t>
              </a:r>
              <a:endParaRPr lang="ar-AE" sz="4000" dirty="0">
                <a:latin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08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3037972" y="1868418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4988980" y="2855155"/>
              <a:ext cx="1982250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فوتونات</a:t>
              </a:r>
              <a:endParaRPr lang="ar-AE" sz="3200" dirty="0"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231728" y="1823063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243526" y="2824448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نيوترونات</a:t>
              </a:r>
              <a:endParaRPr lang="ar-AE" sz="3200" dirty="0"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60" y="4205805"/>
            <a:ext cx="2784085" cy="278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31047"/>
            <a:ext cx="8442958" cy="12511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Blabeloo  MagdySoliman" panose="02000500000000000000" pitchFamily="2" charset="-78"/>
              </a:rPr>
              <a:t>فسر اينشتاين التأثير الكهروضوئي مفترضا ان الضوء موجود على شكل حزم من </a:t>
            </a:r>
            <a:r>
              <a:rPr lang="ar-SA" sz="4000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الطاقة تسمى</a:t>
            </a:r>
            <a:endParaRPr lang="ar-AE" sz="4000" dirty="0">
              <a:latin typeface="Blabeloo  MagdySoliman" panose="02000500000000000000" pitchFamily="2" charset="-78"/>
              <a:cs typeface="Blabeloo  MagdySoliman" panose="02000500000000000000" pitchFamily="2" charset="-78"/>
            </a:endParaRPr>
          </a:p>
        </p:txBody>
      </p:sp>
      <p:grpSp>
        <p:nvGrpSpPr>
          <p:cNvPr id="11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9023951" y="1777004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190426" y="2855154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الكترونات</a:t>
              </a:r>
              <a:endParaRPr lang="ar-AE" sz="3200" dirty="0"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35D84E-5265-4A26-A23A-43911A298D66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324CB3-ECF7-437E-AEAC-3DBF11EE3935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5870994" y="1709541"/>
            <a:ext cx="2936280" cy="2790497"/>
            <a:chOff x="647339" y="1767647"/>
            <a:chExt cx="2936280" cy="2790497"/>
          </a:xfrm>
        </p:grpSpPr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252646" y="2855154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بروتونات</a:t>
              </a:r>
              <a:endParaRPr lang="ar-AE" sz="3200" dirty="0"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08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6086820" y="1713506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4947338" y="2870506"/>
              <a:ext cx="1982250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فوتون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231728" y="1823063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265189" y="2884362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النواة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90" y="4205805"/>
            <a:ext cx="2784085" cy="278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99700"/>
            <a:ext cx="8442958" cy="9405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Blabeloo  MagdySoliman" panose="02000500000000000000" pitchFamily="2" charset="-78"/>
              </a:rPr>
              <a:t>جسيم لا كتله له ويحمل كما من الطاقة</a:t>
            </a:r>
            <a:endParaRPr lang="ar-AE" sz="4000" dirty="0">
              <a:latin typeface="Blabeloo  MagdySoliman" panose="02000500000000000000" pitchFamily="2" charset="-78"/>
            </a:endParaRPr>
          </a:p>
        </p:txBody>
      </p:sp>
      <p:grpSp>
        <p:nvGrpSpPr>
          <p:cNvPr id="11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3268527" y="1836918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231102" y="2916862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البروتون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35D84E-5265-4A26-A23A-43911A298D66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324CB3-ECF7-437E-AEAC-3DBF11EE3935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9032596" y="1634259"/>
            <a:ext cx="2936280" cy="2790497"/>
            <a:chOff x="647339" y="1767647"/>
            <a:chExt cx="2936280" cy="2790497"/>
          </a:xfrm>
        </p:grpSpPr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295489" y="2827136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الكترون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08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8991834" y="1681521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5055214" y="2883173"/>
              <a:ext cx="1982250" cy="523220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2800" dirty="0">
                  <a:latin typeface="Blabeloo  MagdySoliman" panose="02000500000000000000" pitchFamily="2" charset="-78"/>
                </a:rPr>
                <a:t>طاقة الفوتون</a:t>
              </a:r>
              <a:endParaRPr lang="ar-AE" sz="28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231728" y="1823063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207391" y="2814028"/>
              <a:ext cx="1949462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Blabeloo  MagdySoliman" panose="02000500000000000000" pitchFamily="2" charset="-78"/>
                </a:rPr>
                <a:t>كتلة الفوتون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23" y="4205805"/>
            <a:ext cx="2784085" cy="278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99700"/>
            <a:ext cx="8442958" cy="9405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Blabeloo  MagdySoliman" panose="02000500000000000000" pitchFamily="2" charset="-78"/>
              </a:rPr>
              <a:t>حاصل ضرب ثابت بلانك في تردد الفوتون</a:t>
            </a:r>
            <a:endParaRPr lang="ar-AE" sz="4000" dirty="0">
              <a:latin typeface="Blabeloo  MagdySoliman" panose="02000500000000000000" pitchFamily="2" charset="-78"/>
            </a:endParaRPr>
          </a:p>
        </p:txBody>
      </p:sp>
      <p:grpSp>
        <p:nvGrpSpPr>
          <p:cNvPr id="11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3268527" y="1836918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046990" y="2860615"/>
              <a:ext cx="215995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سرعة الفوتون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35D84E-5265-4A26-A23A-43911A298D66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324CB3-ECF7-437E-AEAC-3DBF11EE3935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6128357" y="1709379"/>
            <a:ext cx="2936280" cy="2790497"/>
            <a:chOff x="647339" y="1767647"/>
            <a:chExt cx="2936280" cy="2790497"/>
          </a:xfrm>
        </p:grpSpPr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005379" y="2681491"/>
              <a:ext cx="2220200" cy="954107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dirty="0">
                  <a:latin typeface="Blabeloo  MagdySoliman" panose="02000500000000000000" pitchFamily="2" charset="-78"/>
                </a:rPr>
                <a:t>الطول الموجي للفوتون</a:t>
              </a:r>
              <a:endParaRPr lang="ar-AE" sz="2800" dirty="0">
                <a:latin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08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6137947" y="1836918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5011722" y="2643852"/>
              <a:ext cx="1982250" cy="954107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dirty="0">
                  <a:latin typeface="Blabeloo  MagdySoliman" panose="02000500000000000000" pitchFamily="2" charset="-78"/>
                </a:rPr>
                <a:t>عكسيا مع طوله الموجي</a:t>
              </a:r>
              <a:endParaRPr lang="ar-AE" sz="28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9093930" y="1676344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209515" y="2643775"/>
              <a:ext cx="1725665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Blabeloo  MagdySoliman" panose="02000500000000000000" pitchFamily="2" charset="-78"/>
                </a:rPr>
                <a:t>عكسيا مع كتلته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95" y="4205805"/>
            <a:ext cx="2784085" cy="278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99700"/>
            <a:ext cx="8442958" cy="9405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Blabeloo  MagdySoliman" panose="02000500000000000000" pitchFamily="2" charset="-78"/>
              </a:rPr>
              <a:t>تتناسب طاقة الفوتون</a:t>
            </a:r>
            <a:endParaRPr lang="ar-AE" sz="4000" dirty="0">
              <a:latin typeface="Blabeloo  MagdySoliman" panose="02000500000000000000" pitchFamily="2" charset="-78"/>
            </a:endParaRPr>
          </a:p>
        </p:txBody>
      </p:sp>
      <p:grpSp>
        <p:nvGrpSpPr>
          <p:cNvPr id="11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3268527" y="1836918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190993" y="2624284"/>
              <a:ext cx="1725665" cy="954107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dirty="0">
                  <a:latin typeface="Blabeloo  MagdySoliman" panose="02000500000000000000" pitchFamily="2" charset="-78"/>
                </a:rPr>
                <a:t>طرديا مع كتلته</a:t>
              </a:r>
              <a:endParaRPr lang="ar-AE" sz="2800" dirty="0">
                <a:latin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35D84E-5265-4A26-A23A-43911A298D66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324CB3-ECF7-437E-AEAC-3DBF11EE3935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32247" y="1636046"/>
            <a:ext cx="2936280" cy="2790497"/>
            <a:chOff x="647339" y="1767647"/>
            <a:chExt cx="2936280" cy="2790497"/>
          </a:xfrm>
        </p:grpSpPr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999457" y="2643775"/>
              <a:ext cx="1991141" cy="954107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2800" dirty="0">
                  <a:latin typeface="Blabeloo  MagdySoliman" panose="02000500000000000000" pitchFamily="2" charset="-78"/>
                </a:rPr>
                <a:t>طرديا مع طوله الموجي</a:t>
              </a:r>
              <a:endParaRPr lang="ar-AE" sz="2800" dirty="0">
                <a:latin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08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10" y="423362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99699"/>
            <a:ext cx="8442958" cy="12795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Blabeloo  MagdySoliman" panose="02000500000000000000" pitchFamily="2" charset="-78"/>
              </a:rPr>
              <a:t>تبدأ الالكترونات بالانبعاث من سطح المعدن عندما يكون تردد الضوء الساقط </a:t>
            </a:r>
            <a:r>
              <a:rPr lang="ar-SA" sz="3600" dirty="0">
                <a:latin typeface="Blabeloo  MagdySoliman" panose="02000500000000000000" pitchFamily="2" charset="-78"/>
              </a:rPr>
              <a:t>............. تردد </a:t>
            </a:r>
            <a:r>
              <a:rPr lang="ar-SA" sz="3600" dirty="0" err="1">
                <a:latin typeface="Blabeloo  MagdySoliman" panose="02000500000000000000" pitchFamily="2" charset="-78"/>
              </a:rPr>
              <a:t>العتبه</a:t>
            </a:r>
            <a:endParaRPr lang="ar-AE" sz="3600" dirty="0">
              <a:latin typeface="Blabeloo  MagdySoliman" panose="02000500000000000000" pitchFamily="2" charset="-78"/>
            </a:endParaRP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8603907" y="1767645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384956" y="2624284"/>
              <a:ext cx="1725665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Blabeloo  MagdySoliman" panose="02000500000000000000" pitchFamily="2" charset="-78"/>
                </a:rPr>
                <a:t>جميع ما ذكر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11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751271" y="1718091"/>
            <a:ext cx="2936280" cy="2790497"/>
            <a:chOff x="4588568" y="1718092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588568" y="1718092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5031857" y="2624285"/>
              <a:ext cx="1982250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Blabeloo  MagdySoliman" panose="02000500000000000000" pitchFamily="2" charset="-78"/>
                </a:rPr>
                <a:t>اكبر من او يساوي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488012" y="1945068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252265" y="2624286"/>
              <a:ext cx="1725665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Blabeloo  MagdySoliman" panose="02000500000000000000" pitchFamily="2" charset="-78"/>
                </a:rPr>
                <a:t>اقل من او يساوي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F1CA6-1C49-4676-B170-E36E197132FE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A9F25-64F4-4A3E-9E6E-68B23851B14E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21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5999252" y="1906191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384956" y="2624284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Blabeloo  MagdySoliman" panose="02000500000000000000" pitchFamily="2" charset="-78"/>
                </a:rPr>
                <a:t>يساوي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7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62" y="423362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99700"/>
            <a:ext cx="8442958" cy="12514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Blabeloo  MagdySoliman" panose="02000500000000000000" pitchFamily="2" charset="-78"/>
              </a:rPr>
              <a:t>فسر العالم اينشتاين ظاهرة التأثير الكهروضوئي معتبرا الضوء</a:t>
            </a:r>
            <a:endParaRPr lang="ar-AE" sz="4000" dirty="0">
              <a:latin typeface="Blabeloo  MagdySoliman" panose="02000500000000000000" pitchFamily="2" charset="-78"/>
            </a:endParaRPr>
          </a:p>
        </p:txBody>
      </p:sp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9027606" y="2000225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8824782" y="2624284"/>
              <a:ext cx="2285839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أمواج كهرومغناطيسية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6091326" y="2000225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4913405" y="2812401"/>
              <a:ext cx="2291111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Blabeloo  MagdySoliman" panose="02000500000000000000" pitchFamily="2" charset="-78"/>
                </a:rPr>
                <a:t>حزم من </a:t>
              </a:r>
              <a:r>
                <a:rPr lang="ar-SA" sz="3200" dirty="0" err="1">
                  <a:latin typeface="Blabeloo  MagdySoliman" panose="02000500000000000000" pitchFamily="2" charset="-78"/>
                </a:rPr>
                <a:t>الطاقه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488012" y="1945068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431188" y="2629920"/>
              <a:ext cx="1725665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Blabeloo  MagdySoliman" panose="02000500000000000000" pitchFamily="2" charset="-78"/>
                </a:rPr>
                <a:t>طبيعة </a:t>
              </a:r>
              <a:r>
                <a:rPr lang="ar-SA" sz="3200" dirty="0" err="1">
                  <a:latin typeface="Blabeloo  MagdySoliman" panose="02000500000000000000" pitchFamily="2" charset="-78"/>
                </a:rPr>
                <a:t>مزدوجه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F1CA6-1C49-4676-B170-E36E197132FE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A9F25-64F4-4A3E-9E6E-68B23851B14E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498997" y="2183283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384956" y="2624284"/>
              <a:ext cx="1725665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لم يستطع تفسيرها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7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38" y="423362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9EDB248-CC29-4151-BFED-A2B7E9F1FB72}"/>
                  </a:ext>
                </a:extLst>
              </p:cNvPr>
              <p:cNvSpPr/>
              <p:nvPr/>
            </p:nvSpPr>
            <p:spPr>
              <a:xfrm>
                <a:off x="1118480" y="399356"/>
                <a:ext cx="10611624" cy="157276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cs typeface="Blabeloo  MagdySoliman" panose="02000500000000000000" pitchFamily="2" charset="-78"/>
                        </a:rPr>
                        <m:t>4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Blabeloo  MagdySoliman" panose="02000500000000000000" pitchFamily="2" charset="-78"/>
                        </a:rPr>
                        <m:t>.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Blabeloo  MagdySoliman" panose="02000500000000000000" pitchFamily="2" charset="-78"/>
                        </a:rPr>
                        <m:t>4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labeloo  MagdySoliman" panose="02000500000000000000" pitchFamily="2" charset="-78"/>
                        </a:rPr>
                        <m:t>×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labeloo  MagdySoliman" panose="02000500000000000000" pitchFamily="2" charset="-78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labeloo  MagdySoliman" panose="02000500000000000000" pitchFamily="2" charset="-78"/>
                            </a:rPr>
                            <m:t>10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labeloo  MagdySoliman" panose="02000500000000000000" pitchFamily="2" charset="-78"/>
                            </a:rPr>
                            <m:t>14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labeloo  MagdySoliman" panose="02000500000000000000" pitchFamily="2" charset="-78"/>
                        </a:rPr>
                        <m:t>𝐻𝑍</m:t>
                      </m:r>
                      <m:r>
                        <m:rPr>
                          <m:nor/>
                        </m:rPr>
                        <a:rPr lang="ar-SA" sz="4000" dirty="0">
                          <a:latin typeface="Blabeloo  MagdySoliman" panose="02000500000000000000" pitchFamily="2" charset="-78"/>
                          <a:cs typeface="Blabeloo  MagdySoliman" panose="02000500000000000000" pitchFamily="2" charset="-78"/>
                        </a:rPr>
                        <m:t>اذا كان تردد العتبه للفل</m:t>
                      </m:r>
                      <m:r>
                        <m:rPr>
                          <m:nor/>
                        </m:rPr>
                        <a:rPr lang="ar-SA" sz="4000" b="0" i="0" dirty="0" smtClean="0">
                          <a:latin typeface="Blabeloo  MagdySoliman" panose="02000500000000000000" pitchFamily="2" charset="-78"/>
                          <a:cs typeface="Blabeloo  MagdySoliman" panose="02000500000000000000" pitchFamily="2" charset="-78"/>
                        </a:rPr>
                        <m:t>ز</m:t>
                      </m:r>
                    </m:oMath>
                  </m:oMathPara>
                </a14:m>
                <a:endParaRPr lang="ar-SA" sz="4000" dirty="0">
                  <a:latin typeface="Blabeloo  MagdySoliman" panose="02000500000000000000" pitchFamily="2" charset="-78"/>
                  <a:cs typeface="Blabeloo  MagdySoliman" panose="02000500000000000000" pitchFamily="2" charset="-78"/>
                </a:endParaRPr>
              </a:p>
              <a:p>
                <a:pPr algn="ctr"/>
                <a:r>
                  <a:rPr lang="ar-SA" sz="40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rPr>
                  <a:t>فما مقدار الطاقة اللازمة لتحرير الإلكترون من سطح الفلز</a:t>
                </a:r>
                <a:endParaRPr lang="ar-AE" sz="4000" dirty="0">
                  <a:latin typeface="Blabeloo  MagdySoliman" panose="02000500000000000000" pitchFamily="2" charset="-78"/>
                  <a:cs typeface="Blabeloo  MagdySoliman" panose="02000500000000000000" pitchFamily="2" charset="-78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59EDB248-CC29-4151-BFED-A2B7E9F1F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480" y="399356"/>
                <a:ext cx="10611624" cy="1572768"/>
              </a:xfrm>
              <a:prstGeom prst="rect">
                <a:avLst/>
              </a:prstGeom>
              <a:blipFill rotWithShape="0">
                <a:blip r:embed="rId6"/>
                <a:stretch>
                  <a:fillRect b="-108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8819830" y="2167931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67B0F07-0231-4CB0-B5AD-FEAA8D97AE45}"/>
                    </a:ext>
                  </a:extLst>
                </p:cNvPr>
                <p:cNvSpPr txBox="1"/>
                <p:nvPr/>
              </p:nvSpPr>
              <p:spPr>
                <a:xfrm>
                  <a:off x="8765865" y="2870505"/>
                  <a:ext cx="2760212" cy="584775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4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.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4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14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h</m:t>
                        </m:r>
                      </m:oMath>
                    </m:oMathPara>
                  </a14:m>
                  <a:endParaRPr lang="ar-AE" sz="32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="" xmlns:a16="http://schemas.microsoft.com/office/drawing/2014/main" id="{167B0F07-0231-4CB0-B5AD-FEAA8D97A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5865" y="2870505"/>
                  <a:ext cx="2760212" cy="5847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6004198" y="2136402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A23CEEB-F02B-4F71-AA13-90CBE2954D24}"/>
                    </a:ext>
                  </a:extLst>
                </p:cNvPr>
                <p:cNvSpPr txBox="1"/>
                <p:nvPr/>
              </p:nvSpPr>
              <p:spPr>
                <a:xfrm>
                  <a:off x="4784372" y="2797048"/>
                  <a:ext cx="2364396" cy="584775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4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.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4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14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h</m:t>
                        </m:r>
                      </m:oMath>
                    </m:oMathPara>
                  </a14:m>
                  <a:endParaRPr lang="ar-AE" sz="32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="" xmlns:a16="http://schemas.microsoft.com/office/drawing/2014/main" id="{DA23CEEB-F02B-4F71-AA13-90CBE2954D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4372" y="2797048"/>
                  <a:ext cx="2364396" cy="58477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2722811" y="2062942"/>
            <a:ext cx="3520435" cy="2790497"/>
            <a:chOff x="377562" y="1767647"/>
            <a:chExt cx="3520435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C8F611C-C8C1-4E4C-AF29-26D101A70A9B}"/>
                    </a:ext>
                  </a:extLst>
                </p:cNvPr>
                <p:cNvSpPr txBox="1"/>
                <p:nvPr/>
              </p:nvSpPr>
              <p:spPr>
                <a:xfrm>
                  <a:off x="377562" y="2931174"/>
                  <a:ext cx="3520435" cy="584775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h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+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4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.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4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 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14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h</m:t>
                        </m:r>
                      </m:oMath>
                    </m:oMathPara>
                  </a14:m>
                  <a:endParaRPr lang="ar-AE" sz="32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="" xmlns:a16="http://schemas.microsoft.com/office/drawing/2014/main" id="{4C8F611C-C8C1-4E4C-AF29-26D101A70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562" y="2931174"/>
                  <a:ext cx="3520435" cy="58477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F1CA6-1C49-4676-B170-E36E197132FE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A9F25-64F4-4A3E-9E6E-68B23851B14E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-79926" y="2121050"/>
            <a:ext cx="2977590" cy="2790497"/>
            <a:chOff x="8562597" y="1767645"/>
            <a:chExt cx="297759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6">
                  <a:extLst>
                    <a:ext uri="{FF2B5EF4-FFF2-40B4-BE49-F238E27FC236}">
                      <a16:creationId xmlns:a16="http://schemas.microsoft.com/office/drawing/2014/main" id="{167B0F07-0231-4CB0-B5AD-FEAA8D97AE45}"/>
                    </a:ext>
                  </a:extLst>
                </p:cNvPr>
                <p:cNvSpPr txBox="1"/>
                <p:nvPr/>
              </p:nvSpPr>
              <p:spPr>
                <a:xfrm>
                  <a:off x="8562597" y="2855154"/>
                  <a:ext cx="2760212" cy="584775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4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.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4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×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14</m:t>
                            </m:r>
                          </m:sup>
                        </m:sSup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÷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h</m:t>
                        </m:r>
                      </m:oMath>
                    </m:oMathPara>
                  </a14:m>
                  <a:endParaRPr lang="ar-AE" sz="32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24" name="TextBox 6">
                  <a:extLst>
                    <a:ext uri="{FF2B5EF4-FFF2-40B4-BE49-F238E27FC236}">
                      <a16:creationId xmlns="" xmlns:a16="http://schemas.microsoft.com/office/drawing/2014/main" id="{167B0F07-0231-4CB0-B5AD-FEAA8D97A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2597" y="2855154"/>
                  <a:ext cx="2760212" cy="58477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857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86" y="423362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9EDB248-CC29-4151-BFED-A2B7E9F1FB72}"/>
                  </a:ext>
                </a:extLst>
              </p:cNvPr>
              <p:cNvSpPr/>
              <p:nvPr/>
            </p:nvSpPr>
            <p:spPr>
              <a:xfrm>
                <a:off x="1874521" y="399699"/>
                <a:ext cx="8442958" cy="148726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Blabeloo  MagdySoliman" panose="02000500000000000000" pitchFamily="2" charset="-78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labeloo  MagdySoliman" panose="02000500000000000000" pitchFamily="2" charset="-78"/>
                      </a:rPr>
                      <m:t>×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15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labeloo  MagdySoliman" panose="02000500000000000000" pitchFamily="2" charset="-78"/>
                      </a:rPr>
                      <m:t>𝐻𝑍</m:t>
                    </m:r>
                  </m:oMath>
                </a14:m>
                <a:r>
                  <a:rPr lang="ar-SA" sz="40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rPr>
                  <a:t>ما طاقة الفوتون اذا كان تردده</a:t>
                </a:r>
                <a:endParaRPr lang="ar-AE" sz="4000" dirty="0">
                  <a:latin typeface="Blabeloo  MagdySoliman" panose="02000500000000000000" pitchFamily="2" charset="-78"/>
                  <a:cs typeface="Blabeloo  MagdySoliman" panose="02000500000000000000" pitchFamily="2" charset="-78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ar-SA" sz="4000" b="0" i="1" smtClean="0">
                        <a:latin typeface="Cambria Math" panose="02040503050406030204" pitchFamily="18" charset="0"/>
                        <a:cs typeface="Blabeloo  MagdySoliman" panose="02000500000000000000" pitchFamily="2" charset="-78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Blabeloo  MagdySoliman" panose="02000500000000000000" pitchFamily="2" charset="-78"/>
                      </a:rPr>
                      <m:t>h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Blabeloo  MagdySoliman" panose="02000500000000000000" pitchFamily="2" charset="-78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Blabeloo  MagdySoliman" panose="02000500000000000000" pitchFamily="2" charset="-78"/>
                      </a:rPr>
                      <m:t>6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Blabeloo  MagdySoliman" panose="02000500000000000000" pitchFamily="2" charset="-78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Blabeloo  MagdySoliman" panose="02000500000000000000" pitchFamily="2" charset="-78"/>
                      </a:rPr>
                      <m:t>62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labeloo  MagdySoliman" panose="02000500000000000000" pitchFamily="2" charset="-78"/>
                      </a:rPr>
                      <m:t>×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34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labeloo  MagdySoliman" panose="02000500000000000000" pitchFamily="2" charset="-78"/>
                      </a:rPr>
                      <m:t>𝐽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labeloo  MagdySoliman" panose="02000500000000000000" pitchFamily="2" charset="-78"/>
                      </a:rPr>
                      <m:t>/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labeloo  MagdySoliman" panose="02000500000000000000" pitchFamily="2" charset="-78"/>
                      </a:rPr>
                      <m:t>𝐻𝑍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labeloo  MagdySoliman" panose="02000500000000000000" pitchFamily="2" charset="-78"/>
                      </a:rPr>
                      <m:t>)</m:t>
                    </m:r>
                  </m:oMath>
                </a14:m>
                <a:r>
                  <a:rPr lang="ar-SA" sz="40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rPr>
                  <a:t> علما بأن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59EDB248-CC29-4151-BFED-A2B7E9F1F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21" y="399699"/>
                <a:ext cx="8442958" cy="1487263"/>
              </a:xfrm>
              <a:prstGeom prst="rect">
                <a:avLst/>
              </a:prstGeom>
              <a:blipFill rotWithShape="0">
                <a:blip r:embed="rId6"/>
                <a:stretch>
                  <a:fillRect t="-1639" b="-11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8725996" y="2003172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67B0F07-0231-4CB0-B5AD-FEAA8D97AE45}"/>
                    </a:ext>
                  </a:extLst>
                </p:cNvPr>
                <p:cNvSpPr txBox="1"/>
                <p:nvPr/>
              </p:nvSpPr>
              <p:spPr>
                <a:xfrm>
                  <a:off x="8940478" y="2839801"/>
                  <a:ext cx="2170143" cy="584775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1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.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5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49</m:t>
                            </m:r>
                          </m:sup>
                        </m:sSup>
                      </m:oMath>
                    </m:oMathPara>
                  </a14:m>
                  <a:endParaRPr lang="ar-AE" sz="32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="" xmlns:a16="http://schemas.microsoft.com/office/drawing/2014/main" id="{167B0F07-0231-4CB0-B5AD-FEAA8D97A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0478" y="2839801"/>
                  <a:ext cx="2170143" cy="5847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3210999" y="2003172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A23CEEB-F02B-4F71-AA13-90CBE2954D24}"/>
                    </a:ext>
                  </a:extLst>
                </p:cNvPr>
                <p:cNvSpPr txBox="1"/>
                <p:nvPr/>
              </p:nvSpPr>
              <p:spPr>
                <a:xfrm>
                  <a:off x="4720088" y="2870505"/>
                  <a:ext cx="2655134" cy="584775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6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.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62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×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−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19</m:t>
                            </m:r>
                          </m:sup>
                        </m:sSup>
                      </m:oMath>
                    </m:oMathPara>
                  </a14:m>
                  <a:endParaRPr lang="ar-AE" sz="32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="" xmlns:a16="http://schemas.microsoft.com/office/drawing/2014/main" id="{DA23CEEB-F02B-4F71-AA13-90CBE2954D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0088" y="2870505"/>
                  <a:ext cx="2655134" cy="58477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6004614" y="2003172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C8F611C-C8C1-4E4C-AF29-26D101A70A9B}"/>
                    </a:ext>
                  </a:extLst>
                </p:cNvPr>
                <p:cNvSpPr txBox="1"/>
                <p:nvPr/>
              </p:nvSpPr>
              <p:spPr>
                <a:xfrm>
                  <a:off x="944913" y="2870505"/>
                  <a:ext cx="2234477" cy="584775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1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.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5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×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−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49</m:t>
                            </m:r>
                          </m:sup>
                        </m:sSup>
                      </m:oMath>
                    </m:oMathPara>
                  </a14:m>
                  <a:endParaRPr lang="ar-AE" sz="32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="" xmlns:a16="http://schemas.microsoft.com/office/drawing/2014/main" id="{4C8F611C-C8C1-4E4C-AF29-26D101A70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913" y="2870505"/>
                  <a:ext cx="2234477" cy="58477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F1CA6-1C49-4676-B170-E36E197132FE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A9F25-64F4-4A3E-9E6E-68B23851B14E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479867" y="1987819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6">
                  <a:extLst>
                    <a:ext uri="{FF2B5EF4-FFF2-40B4-BE49-F238E27FC236}">
                      <a16:creationId xmlns:a16="http://schemas.microsoft.com/office/drawing/2014/main" id="{167B0F07-0231-4CB0-B5AD-FEAA8D97AE45}"/>
                    </a:ext>
                  </a:extLst>
                </p:cNvPr>
                <p:cNvSpPr txBox="1"/>
                <p:nvPr/>
              </p:nvSpPr>
              <p:spPr>
                <a:xfrm>
                  <a:off x="8943862" y="2855153"/>
                  <a:ext cx="2352180" cy="584775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6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.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62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×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9</m:t>
                            </m:r>
                          </m:sup>
                        </m:sSup>
                      </m:oMath>
                    </m:oMathPara>
                  </a14:m>
                  <a:endParaRPr lang="ar-AE" sz="32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24" name="TextBox 6">
                  <a:extLst>
                    <a:ext uri="{FF2B5EF4-FFF2-40B4-BE49-F238E27FC236}">
                      <a16:creationId xmlns="" xmlns:a16="http://schemas.microsoft.com/office/drawing/2014/main" id="{167B0F07-0231-4CB0-B5AD-FEAA8D97A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3862" y="2855153"/>
                  <a:ext cx="2352180" cy="58477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857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513" y="3429000"/>
            <a:ext cx="3222348" cy="32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FCF629-92B9-40F3-8D88-A9DFEB134AF0}"/>
              </a:ext>
            </a:extLst>
          </p:cNvPr>
          <p:cNvSpPr txBox="1"/>
          <p:nvPr/>
        </p:nvSpPr>
        <p:spPr>
          <a:xfrm>
            <a:off x="1955577" y="401298"/>
            <a:ext cx="86345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11500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لعبة </a:t>
            </a:r>
            <a:r>
              <a:rPr lang="ar-AE" sz="11500" dirty="0" err="1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الدراحة</a:t>
            </a:r>
            <a:endParaRPr lang="ar-AE" sz="11500" dirty="0">
              <a:latin typeface="Blabeloo  MagdySoliman" panose="02000500000000000000" pitchFamily="2" charset="-78"/>
              <a:cs typeface="Blabeloo  MagdySoliman" panose="02000500000000000000" pitchFamily="2" charset="-78"/>
            </a:endParaRPr>
          </a:p>
        </p:txBody>
      </p:sp>
      <p:pic>
        <p:nvPicPr>
          <p:cNvPr id="1030" name="Picture 6" descr="نتيجة بحث الصور عن wheel gif">
            <a:extLst>
              <a:ext uri="{FF2B5EF4-FFF2-40B4-BE49-F238E27FC236}">
                <a16:creationId xmlns:a16="http://schemas.microsoft.com/office/drawing/2014/main" id="{02FE800D-E7B8-4883-A62E-1DCE19168C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42" y="1726575"/>
            <a:ext cx="285132" cy="2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5035ABD-050B-470B-B8D1-9263EE9C6E76}"/>
              </a:ext>
            </a:extLst>
          </p:cNvPr>
          <p:cNvGrpSpPr/>
          <p:nvPr/>
        </p:nvGrpSpPr>
        <p:grpSpPr>
          <a:xfrm>
            <a:off x="5249395" y="4349499"/>
            <a:ext cx="1693209" cy="1693209"/>
            <a:chOff x="5474073" y="4389840"/>
            <a:chExt cx="1693209" cy="1693209"/>
          </a:xfrm>
        </p:grpSpPr>
        <p:pic>
          <p:nvPicPr>
            <p:cNvPr id="12" name="Picture 6" descr="نتيجة بحث الصور عن wheel gif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028B14F-4D08-492E-AF91-A90FA6BE7F7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4073" y="4389840"/>
              <a:ext cx="1693209" cy="1693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334AAC7-328D-4DDD-8661-9B674F0DC57A}"/>
                </a:ext>
              </a:extLst>
            </p:cNvPr>
            <p:cNvSpPr txBox="1"/>
            <p:nvPr/>
          </p:nvSpPr>
          <p:spPr>
            <a:xfrm>
              <a:off x="5880848" y="4903231"/>
              <a:ext cx="114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AE" sz="4400" dirty="0">
                  <a:solidFill>
                    <a:schemeClr val="bg1"/>
                  </a:solidFill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ابدأ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671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1.01901 -0.00162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5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08" y="423362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9EDB248-CC29-4151-BFED-A2B7E9F1FB72}"/>
                  </a:ext>
                </a:extLst>
              </p:cNvPr>
              <p:cNvSpPr/>
              <p:nvPr/>
            </p:nvSpPr>
            <p:spPr>
              <a:xfrm>
                <a:off x="1036156" y="353627"/>
                <a:ext cx="9999851" cy="13735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ar-SA" sz="4000" i="1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</m:ctrlPr>
                      </m:sSupPr>
                      <m:e>
                        <m:r>
                          <a:rPr lang="ar-SA" sz="4000" i="1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10</m:t>
                        </m:r>
                      </m:e>
                      <m:sup>
                        <m:r>
                          <a:rPr lang="ar-SA" sz="4000" i="1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−</m:t>
                        </m:r>
                        <m:r>
                          <a:rPr lang="ar-SA" sz="4000" i="1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12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cs typeface="Blabeloo  MagdySoliman" panose="02000500000000000000" pitchFamily="2" charset="-78"/>
                      </a:rPr>
                      <m:t>𝑚</m:t>
                    </m:r>
                    <m:r>
                      <m:rPr>
                        <m:nor/>
                      </m:rPr>
                      <a:rPr lang="ar-SA" sz="4000" dirty="0">
                        <a:cs typeface="Blabeloo  MagdySoliman" panose="02000500000000000000" pitchFamily="2" charset="-78"/>
                      </a:rPr>
                      <m:t>طولها الموجي</m:t>
                    </m:r>
                  </m:oMath>
                </a14:m>
                <a:r>
                  <a:rPr lang="en-US" sz="4000" dirty="0">
                    <a:cs typeface="Blabeloo  MagdySoliman" panose="02000500000000000000" pitchFamily="2" charset="-78"/>
                  </a:rPr>
                  <a:t>B</a:t>
                </a:r>
                <a:r>
                  <a:rPr lang="ar-SA" sz="4000" dirty="0">
                    <a:cs typeface="Blabeloo  MagdySoliman" panose="02000500000000000000" pitchFamily="2" charset="-78"/>
                  </a:rPr>
                  <a:t>الموجه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4000" i="1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</m:ctrlPr>
                      </m:sSupPr>
                      <m:e>
                        <m:r>
                          <a:rPr lang="ar-SA" sz="4000" i="1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 </m:t>
                        </m:r>
                        <m:r>
                          <a:rPr lang="ar-SA" sz="4000" i="1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10</m:t>
                        </m:r>
                      </m:e>
                      <m:sup>
                        <m:r>
                          <a:rPr lang="ar-SA" sz="4000" i="1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23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cs typeface="Blabeloo  MagdySoliman" panose="02000500000000000000" pitchFamily="2" charset="-78"/>
                      </a:rPr>
                      <m:t>𝐻𝑍</m:t>
                    </m:r>
                  </m:oMath>
                </a14:m>
                <a:r>
                  <a:rPr lang="ar-SA" sz="40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rPr>
                  <a:t>ترددها </a:t>
                </a:r>
                <a:r>
                  <a:rPr lang="en-US" sz="40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rPr>
                  <a:t>A</a:t>
                </a:r>
                <a:r>
                  <a:rPr lang="ar-SA" sz="40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rPr>
                  <a:t>الموجه</a:t>
                </a:r>
                <a:endParaRPr lang="ar-AE" sz="4000" dirty="0">
                  <a:latin typeface="Blabeloo  MagdySoliman" panose="02000500000000000000" pitchFamily="2" charset="-78"/>
                  <a:cs typeface="Blabeloo  MagdySoliman" panose="02000500000000000000" pitchFamily="2" charset="-78"/>
                </a:endParaRPr>
              </a:p>
              <a:p>
                <a:pPr algn="ctr"/>
                <a:r>
                  <a:rPr lang="ar-SA" sz="4000" i="1" dirty="0">
                    <a:latin typeface="Cambria Math" panose="02040503050406030204" pitchFamily="18" charset="0"/>
                    <a:cs typeface="Blabeloo  MagdySoliman" panose="02000500000000000000" pitchFamily="2" charset="-78"/>
                  </a:rPr>
                  <a:t>ان </a:t>
                </a:r>
                <a:r>
                  <a:rPr lang="ar-SA" sz="4000" i="1" dirty="0" err="1">
                    <a:latin typeface="Cambria Math" panose="02040503050406030204" pitchFamily="18" charset="0"/>
                    <a:cs typeface="Blabeloo  MagdySoliman" panose="02000500000000000000" pitchFamily="2" charset="-78"/>
                  </a:rPr>
                  <a:t>المقارنهالصحيحه</a:t>
                </a:r>
                <a:r>
                  <a:rPr lang="ar-SA" sz="4000" i="1" dirty="0">
                    <a:latin typeface="Cambria Math" panose="02040503050406030204" pitchFamily="18" charset="0"/>
                    <a:cs typeface="Blabeloo  MagdySoliman" panose="02000500000000000000" pitchFamily="2" charset="-78"/>
                  </a:rPr>
                  <a:t> بين طاقتيهما: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59EDB248-CC29-4151-BFED-A2B7E9F1F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56" y="353627"/>
                <a:ext cx="9999851" cy="1373548"/>
              </a:xfrm>
              <a:prstGeom prst="rect">
                <a:avLst/>
              </a:prstGeom>
              <a:blipFill rotWithShape="0">
                <a:blip r:embed="rId6"/>
                <a:stretch>
                  <a:fillRect t="-4000" r="-1341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6068575" y="1946955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67B0F07-0231-4CB0-B5AD-FEAA8D97AE45}"/>
                    </a:ext>
                  </a:extLst>
                </p:cNvPr>
                <p:cNvSpPr txBox="1"/>
                <p:nvPr/>
              </p:nvSpPr>
              <p:spPr>
                <a:xfrm>
                  <a:off x="9172481" y="2755541"/>
                  <a:ext cx="1725665" cy="584775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&lt;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𝐵</m:t>
                        </m:r>
                      </m:oMath>
                    </m:oMathPara>
                  </a14:m>
                  <a:endParaRPr lang="ar-AE" sz="32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="" xmlns:a16="http://schemas.microsoft.com/office/drawing/2014/main" id="{167B0F07-0231-4CB0-B5AD-FEAA8D97A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2481" y="2755541"/>
                  <a:ext cx="1725665" cy="5847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9004855" y="1896969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A23CEEB-F02B-4F71-AA13-90CBE2954D24}"/>
                    </a:ext>
                  </a:extLst>
                </p:cNvPr>
                <p:cNvSpPr txBox="1"/>
                <p:nvPr/>
              </p:nvSpPr>
              <p:spPr>
                <a:xfrm>
                  <a:off x="4947338" y="2863851"/>
                  <a:ext cx="1982250" cy="584775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𝐵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&lt;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𝐴</m:t>
                        </m:r>
                      </m:oMath>
                    </m:oMathPara>
                  </a14:m>
                  <a:endParaRPr lang="ar-AE" sz="32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="" xmlns:a16="http://schemas.microsoft.com/office/drawing/2014/main" id="{DA23CEEB-F02B-4F71-AA13-90CBE2954D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338" y="2863851"/>
                  <a:ext cx="1982250" cy="58477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316708" y="1852796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C8F611C-C8C1-4E4C-AF29-26D101A70A9B}"/>
                    </a:ext>
                  </a:extLst>
                </p:cNvPr>
                <p:cNvSpPr txBox="1"/>
                <p:nvPr/>
              </p:nvSpPr>
              <p:spPr>
                <a:xfrm>
                  <a:off x="1215053" y="2819678"/>
                  <a:ext cx="1725665" cy="584775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𝐴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𝐵</m:t>
                        </m:r>
                      </m:oMath>
                    </m:oMathPara>
                  </a14:m>
                  <a:endParaRPr lang="ar-AE" sz="32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="" xmlns:a16="http://schemas.microsoft.com/office/drawing/2014/main" id="{4C8F611C-C8C1-4E4C-AF29-26D101A70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5053" y="2819678"/>
                  <a:ext cx="1725665" cy="58477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F1CA6-1C49-4676-B170-E36E197132FE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A9F25-64F4-4A3E-9E6E-68B23851B14E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564841" y="1896969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6">
                  <a:extLst>
                    <a:ext uri="{FF2B5EF4-FFF2-40B4-BE49-F238E27FC236}">
                      <a16:creationId xmlns:a16="http://schemas.microsoft.com/office/drawing/2014/main" id="{167B0F07-0231-4CB0-B5AD-FEAA8D97AE45}"/>
                    </a:ext>
                  </a:extLst>
                </p:cNvPr>
                <p:cNvSpPr txBox="1"/>
                <p:nvPr/>
              </p:nvSpPr>
              <p:spPr>
                <a:xfrm>
                  <a:off x="9226433" y="2832406"/>
                  <a:ext cx="1725665" cy="584775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𝐴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≤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𝐵</m:t>
                        </m:r>
                      </m:oMath>
                    </m:oMathPara>
                  </a14:m>
                  <a:endParaRPr lang="ar-AE" sz="32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24" name="TextBox 6">
                  <a:extLst>
                    <a:ext uri="{FF2B5EF4-FFF2-40B4-BE49-F238E27FC236}">
                      <a16:creationId xmlns="" xmlns:a16="http://schemas.microsoft.com/office/drawing/2014/main" id="{167B0F07-0231-4CB0-B5AD-FEAA8D97A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6433" y="2832406"/>
                  <a:ext cx="1725665" cy="58477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309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14" y="423362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99700"/>
            <a:ext cx="8442958" cy="9405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Blabeloo  MagdySoliman" panose="02000500000000000000" pitchFamily="2" charset="-78"/>
              </a:rPr>
              <a:t>اذا زاد تردد الموجه ...</a:t>
            </a:r>
            <a:endParaRPr lang="ar-AE" sz="4000" dirty="0">
              <a:latin typeface="Blabeloo  MagdySoliman" panose="02000500000000000000" pitchFamily="2" charset="-78"/>
            </a:endParaRPr>
          </a:p>
        </p:txBody>
      </p:sp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8603907" y="1767645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384956" y="2624284"/>
              <a:ext cx="1725665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نقصت طاقتهما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5957264" y="1798056"/>
            <a:ext cx="2936280" cy="2790497"/>
            <a:chOff x="4500298" y="1715174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500298" y="1715174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5053300" y="2797048"/>
              <a:ext cx="1982250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Blabeloo  MagdySoliman" panose="02000500000000000000" pitchFamily="2" charset="-78"/>
                </a:rPr>
                <a:t>زادت طاقتهما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228131" y="1828467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431188" y="2629920"/>
              <a:ext cx="1725665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زاد الطول الموجي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F1CA6-1C49-4676-B170-E36E197132FE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A9F25-64F4-4A3E-9E6E-68B23851B14E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383556" y="1858878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384956" y="2624284"/>
              <a:ext cx="1725665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زادت كتلتهما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1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166" y="423362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418945" y="472415"/>
            <a:ext cx="9262402" cy="9405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latin typeface="Blabeloo  MagdySoliman" panose="02000500000000000000" pitchFamily="2" charset="-78"/>
              </a:rPr>
              <a:t>أي العبارات صحيحة بالنسبة للموجات الكهرومغناطيسية</a:t>
            </a:r>
            <a:endParaRPr lang="ar-AE" sz="3600" dirty="0">
              <a:latin typeface="Blabeloo  MagdySoliman" panose="02000500000000000000" pitchFamily="2" charset="-78"/>
            </a:endParaRPr>
          </a:p>
        </p:txBody>
      </p:sp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8789579" y="1929988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8917987" y="2704676"/>
              <a:ext cx="2353235" cy="954107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dirty="0">
                  <a:latin typeface="Blabeloo  MagdySoliman" panose="02000500000000000000" pitchFamily="2" charset="-78"/>
                </a:rPr>
                <a:t>اذا زاد ترددها زاد الطول الموجي</a:t>
              </a:r>
              <a:endParaRPr lang="ar-AE" sz="28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5853299" y="1914361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4781118" y="2685181"/>
              <a:ext cx="2581836" cy="954107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dirty="0">
                  <a:latin typeface="Blabeloo  MagdySoliman" panose="02000500000000000000" pitchFamily="2" charset="-78"/>
                </a:rPr>
                <a:t>اذا زاد طولها الموجي نقص ترددها</a:t>
              </a:r>
              <a:endParaRPr lang="ar-AE" sz="28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136454" y="1914362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926437" y="2703582"/>
              <a:ext cx="2312895" cy="954107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dirty="0">
                  <a:latin typeface="Blabeloo  MagdySoliman" panose="02000500000000000000" pitchFamily="2" charset="-78"/>
                </a:rPr>
                <a:t>اذا زاد ترددها زاد الطول الموجي</a:t>
              </a:r>
              <a:endParaRPr lang="ar-AE" sz="2800" dirty="0">
                <a:latin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F1CA6-1C49-4676-B170-E36E197132FE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A9F25-64F4-4A3E-9E6E-68B23851B14E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368406" y="1929714"/>
            <a:ext cx="2684077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8627492" y="2689423"/>
              <a:ext cx="2692037" cy="830997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dirty="0">
                  <a:latin typeface="Blabeloo  MagdySoliman" panose="02000500000000000000" pitchFamily="2" charset="-78"/>
                </a:rPr>
                <a:t>اذا زاد طولها الموجي زادت طاقتها</a:t>
              </a:r>
              <a:endParaRPr lang="ar-AE" sz="2400" dirty="0">
                <a:latin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4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26" y="423362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99700"/>
            <a:ext cx="8442958" cy="9405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أي الاشعاعات ذات الترددات </a:t>
            </a:r>
            <a:r>
              <a:rPr lang="ar-SA" sz="4000" dirty="0" err="1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التاليه</a:t>
            </a:r>
            <a:r>
              <a:rPr lang="ar-SA" sz="4000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 اصغر طاقه</a:t>
            </a:r>
            <a:endParaRPr lang="ar-AE" sz="4000" dirty="0">
              <a:latin typeface="Blabeloo  MagdySoliman" panose="02000500000000000000" pitchFamily="2" charset="-78"/>
              <a:cs typeface="Blabeloo  MagdySoliman" panose="02000500000000000000" pitchFamily="2" charset="-78"/>
            </a:endParaRPr>
          </a:p>
        </p:txBody>
      </p:sp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8603907" y="1767645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67B0F07-0231-4CB0-B5AD-FEAA8D97AE45}"/>
                    </a:ext>
                  </a:extLst>
                </p:cNvPr>
                <p:cNvSpPr txBox="1"/>
                <p:nvPr/>
              </p:nvSpPr>
              <p:spPr>
                <a:xfrm>
                  <a:off x="8897902" y="2891167"/>
                  <a:ext cx="2373562" cy="584775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6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20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𝐻𝑍</m:t>
                        </m:r>
                      </m:oMath>
                    </m:oMathPara>
                  </a14:m>
                  <a:endParaRPr lang="ar-AE" sz="32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="" xmlns:a16="http://schemas.microsoft.com/office/drawing/2014/main" id="{167B0F07-0231-4CB0-B5AD-FEAA8D97A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7902" y="2891167"/>
                  <a:ext cx="2373562" cy="5847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3019490" y="1858768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A23CEEB-F02B-4F71-AA13-90CBE2954D24}"/>
                    </a:ext>
                  </a:extLst>
                </p:cNvPr>
                <p:cNvSpPr txBox="1"/>
                <p:nvPr/>
              </p:nvSpPr>
              <p:spPr>
                <a:xfrm>
                  <a:off x="4773194" y="2870506"/>
                  <a:ext cx="2550824" cy="584775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7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.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5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×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6</m:t>
                            </m:r>
                          </m:sup>
                        </m:s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𝐻𝑍</m:t>
                        </m:r>
                      </m:oMath>
                    </m:oMathPara>
                  </a14:m>
                  <a:endParaRPr lang="ar-AE" sz="32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="" xmlns:a16="http://schemas.microsoft.com/office/drawing/2014/main" id="{DA23CEEB-F02B-4F71-AA13-90CBE2954D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3194" y="2870506"/>
                  <a:ext cx="2550824" cy="5847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5835913" y="1825824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C8F611C-C8C1-4E4C-AF29-26D101A70A9B}"/>
                    </a:ext>
                  </a:extLst>
                </p:cNvPr>
                <p:cNvSpPr txBox="1"/>
                <p:nvPr/>
              </p:nvSpPr>
              <p:spPr>
                <a:xfrm>
                  <a:off x="744204" y="2888098"/>
                  <a:ext cx="2698774" cy="584775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1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.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5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×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9</m:t>
                            </m:r>
                          </m:sup>
                        </m:s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𝐻𝑍</m:t>
                        </m:r>
                      </m:oMath>
                    </m:oMathPara>
                  </a14:m>
                  <a:endParaRPr lang="ar-AE" sz="32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="" xmlns:a16="http://schemas.microsoft.com/office/drawing/2014/main" id="{4C8F611C-C8C1-4E4C-AF29-26D101A70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204" y="2888098"/>
                  <a:ext cx="2698774" cy="58477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F1CA6-1C49-4676-B170-E36E197132FE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A9F25-64F4-4A3E-9E6E-68B23851B14E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430708" y="1858768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6">
                  <a:extLst>
                    <a:ext uri="{FF2B5EF4-FFF2-40B4-BE49-F238E27FC236}">
                      <a16:creationId xmlns:a16="http://schemas.microsoft.com/office/drawing/2014/main" id="{167B0F07-0231-4CB0-B5AD-FEAA8D97AE45}"/>
                    </a:ext>
                  </a:extLst>
                </p:cNvPr>
                <p:cNvSpPr txBox="1"/>
                <p:nvPr/>
              </p:nvSpPr>
              <p:spPr>
                <a:xfrm>
                  <a:off x="8891149" y="2837563"/>
                  <a:ext cx="2313141" cy="584775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5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×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13</m:t>
                            </m:r>
                          </m:sup>
                        </m:s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𝐻𝑍</m:t>
                        </m:r>
                      </m:oMath>
                    </m:oMathPara>
                  </a14:m>
                  <a:endParaRPr lang="ar-AE" sz="32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24" name="TextBox 6">
                  <a:extLst>
                    <a:ext uri="{FF2B5EF4-FFF2-40B4-BE49-F238E27FC236}">
                      <a16:creationId xmlns="" xmlns:a16="http://schemas.microsoft.com/office/drawing/2014/main" id="{167B0F07-0231-4CB0-B5AD-FEAA8D97A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1149" y="2837563"/>
                  <a:ext cx="2313141" cy="58477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274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86" y="423362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99699"/>
            <a:ext cx="8442958" cy="12208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latin typeface="Blabeloo  MagdySoliman" panose="02000500000000000000" pitchFamily="2" charset="-78"/>
              </a:rPr>
              <a:t>طاقة الالكترون الذي يتسارع عبر فرق الجهد مقداره فولت واحد</a:t>
            </a:r>
            <a:endParaRPr lang="ar-AE" sz="3600" dirty="0">
              <a:latin typeface="Blabeloo  MagdySoliman" panose="02000500000000000000" pitchFamily="2" charset="-78"/>
            </a:endParaRPr>
          </a:p>
        </p:txBody>
      </p:sp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8603907" y="1767645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263932" y="2731861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الواط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5944250" y="2003173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5016375" y="2929628"/>
              <a:ext cx="1982250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Blabeloo  MagdySoliman" panose="02000500000000000000" pitchFamily="2" charset="-78"/>
                </a:rPr>
                <a:t>الكترون فولت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488012" y="1945068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229482" y="2818179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الجول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F1CA6-1C49-4676-B170-E36E197132FE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A9F25-64F4-4A3E-9E6E-68B23851B14E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498997" y="2183283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142909" y="2637731"/>
              <a:ext cx="1725665" cy="954107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dirty="0">
                  <a:latin typeface="Blabeloo  MagdySoliman" panose="02000500000000000000" pitchFamily="2" charset="-78"/>
                </a:rPr>
                <a:t>وحدة الكتل </a:t>
              </a:r>
              <a:r>
                <a:rPr lang="ar-SA" sz="2800" dirty="0" err="1">
                  <a:latin typeface="Blabeloo  MagdySoliman" panose="02000500000000000000" pitchFamily="2" charset="-78"/>
                </a:rPr>
                <a:t>الذريه</a:t>
              </a:r>
              <a:endParaRPr lang="ar-AE" sz="2800" dirty="0">
                <a:latin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8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46" y="423362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907706" y="538185"/>
            <a:ext cx="10505048" cy="12568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 </a:t>
            </a:r>
            <a:r>
              <a:rPr lang="ar-SA" sz="3600" dirty="0">
                <a:latin typeface="Blabeloo  MagdySoliman" panose="02000500000000000000" pitchFamily="2" charset="-78"/>
              </a:rPr>
              <a:t>على سطح معدن داله اقتران الشغل له</a:t>
            </a:r>
            <a:r>
              <a:rPr lang="en-US" sz="4400" dirty="0">
                <a:latin typeface="Blabeloo  MagdySoliman" panose="02000500000000000000" pitchFamily="2" charset="-78"/>
              </a:rPr>
              <a:t>13.9 </a:t>
            </a:r>
            <a:r>
              <a:rPr lang="en-US" sz="4400" dirty="0" err="1">
                <a:latin typeface="Blabeloo  MagdySoliman" panose="02000500000000000000" pitchFamily="2" charset="-78"/>
              </a:rPr>
              <a:t>ev</a:t>
            </a:r>
            <a:r>
              <a:rPr lang="ar-SA" sz="3600" dirty="0">
                <a:latin typeface="Blabeloo  MagdySoliman" panose="02000500000000000000" pitchFamily="2" charset="-78"/>
              </a:rPr>
              <a:t>سقط فوتون طاقته </a:t>
            </a:r>
            <a:endParaRPr lang="ar-AE" sz="3600" dirty="0">
              <a:latin typeface="Blabeloo  MagdySoliman" panose="02000500000000000000" pitchFamily="2" charset="-78"/>
            </a:endParaRPr>
          </a:p>
          <a:p>
            <a:pPr algn="ctr"/>
            <a:r>
              <a:rPr lang="ar-SA" sz="3600" dirty="0" err="1">
                <a:latin typeface="Blabeloo  MagdySoliman" panose="02000500000000000000" pitchFamily="2" charset="-78"/>
              </a:rPr>
              <a:t>ان</a:t>
            </a:r>
            <a:r>
              <a:rPr lang="ar-SA" sz="3600" dirty="0">
                <a:latin typeface="Blabeloo  MagdySoliman" panose="02000500000000000000" pitchFamily="2" charset="-78"/>
              </a:rPr>
              <a:t> الطاقة الحركية للإلكترون المتحرر تساوي نفس الوحدة </a:t>
            </a:r>
            <a:r>
              <a:rPr lang="en-US" sz="3600" dirty="0">
                <a:latin typeface="Blabeloo  MagdySoliman" panose="02000500000000000000" pitchFamily="2" charset="-78"/>
              </a:rPr>
              <a:t> </a:t>
            </a:r>
            <a:r>
              <a:rPr lang="en-US" sz="4400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7ev</a:t>
            </a:r>
            <a:endParaRPr lang="en-US" sz="4000" dirty="0">
              <a:latin typeface="Blabeloo  MagdySoliman" panose="02000500000000000000" pitchFamily="2" charset="-78"/>
              <a:cs typeface="Blabeloo  MagdySoliman" panose="02000500000000000000" pitchFamily="2" charset="-78"/>
            </a:endParaRPr>
          </a:p>
        </p:txBody>
      </p:sp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8603907" y="1767645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393604" y="2784709"/>
              <a:ext cx="1725665" cy="769441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3.45</a:t>
              </a:r>
              <a:endParaRPr lang="ar-AE" sz="4400" dirty="0"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281544" y="1945068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5336870" y="2855153"/>
              <a:ext cx="1267632" cy="769441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6.9</a:t>
              </a:r>
              <a:endParaRPr lang="ar-AE" sz="3200" dirty="0"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111110" y="1945068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430640" y="2870507"/>
              <a:ext cx="1725665" cy="769441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97.3</a:t>
              </a:r>
              <a:endParaRPr lang="ar-AE" sz="4400" dirty="0"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F1CA6-1C49-4676-B170-E36E197132FE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A9F25-64F4-4A3E-9E6E-68B23851B14E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5802639" y="2000746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384956" y="2624284"/>
              <a:ext cx="1725665" cy="769441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20.9</a:t>
              </a:r>
              <a:endParaRPr lang="ar-AE" sz="3200" dirty="0"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06" y="423362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280046" y="399700"/>
            <a:ext cx="9037433" cy="12514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Blabeloo  MagdySoliman" panose="02000500000000000000" pitchFamily="2" charset="-78"/>
              </a:rPr>
              <a:t>يمثل الرسم البياني المجاور </a:t>
            </a:r>
            <a:r>
              <a:rPr lang="ar-SA" sz="3200" dirty="0" err="1">
                <a:latin typeface="Blabeloo  MagdySoliman" panose="02000500000000000000" pitchFamily="2" charset="-78"/>
              </a:rPr>
              <a:t>العلاقه</a:t>
            </a:r>
            <a:r>
              <a:rPr lang="ar-SA" sz="3200" dirty="0">
                <a:latin typeface="Blabeloo  MagdySoliman" panose="02000500000000000000" pitchFamily="2" charset="-78"/>
              </a:rPr>
              <a:t> بين </a:t>
            </a:r>
            <a:r>
              <a:rPr lang="ar-SA" sz="3200" dirty="0" err="1">
                <a:latin typeface="Blabeloo  MagdySoliman" panose="02000500000000000000" pitchFamily="2" charset="-78"/>
              </a:rPr>
              <a:t>الطاقه</a:t>
            </a:r>
            <a:r>
              <a:rPr lang="ar-SA" sz="3200" dirty="0">
                <a:latin typeface="Blabeloo  MagdySoliman" panose="02000500000000000000" pitchFamily="2" charset="-78"/>
              </a:rPr>
              <a:t> </a:t>
            </a:r>
            <a:r>
              <a:rPr lang="ar-SA" sz="3200" dirty="0" err="1">
                <a:latin typeface="Blabeloo  MagdySoliman" panose="02000500000000000000" pitchFamily="2" charset="-78"/>
              </a:rPr>
              <a:t>الحركيه</a:t>
            </a:r>
            <a:r>
              <a:rPr lang="ar-SA" sz="3200" dirty="0">
                <a:latin typeface="Blabeloo  MagdySoliman" panose="02000500000000000000" pitchFamily="2" charset="-78"/>
              </a:rPr>
              <a:t> العظمى والتردد لفلز ما يمثل تردد </a:t>
            </a:r>
            <a:r>
              <a:rPr lang="ar-SA" sz="3600" dirty="0" err="1">
                <a:latin typeface="Blabeloo  MagdySoliman" panose="02000500000000000000" pitchFamily="2" charset="-78"/>
                <a:cs typeface="+mj-cs"/>
              </a:rPr>
              <a:t>العتبه</a:t>
            </a:r>
            <a:r>
              <a:rPr lang="ar-SA" sz="3600" dirty="0">
                <a:latin typeface="Blabeloo  MagdySoliman" panose="02000500000000000000" pitchFamily="2" charset="-78"/>
                <a:cs typeface="+mj-cs"/>
              </a:rPr>
              <a:t> عند </a:t>
            </a:r>
            <a:r>
              <a:rPr lang="ar-SA" sz="3600" dirty="0" err="1">
                <a:latin typeface="Blabeloo  MagdySoliman" panose="02000500000000000000" pitchFamily="2" charset="-78"/>
                <a:cs typeface="+mj-cs"/>
              </a:rPr>
              <a:t>النقطه</a:t>
            </a:r>
            <a:endParaRPr lang="ar-AE" sz="4000" dirty="0">
              <a:latin typeface="Blabeloo  MagdySoliman" panose="02000500000000000000" pitchFamily="2" charset="-78"/>
              <a:cs typeface="+mj-cs"/>
            </a:endParaRPr>
          </a:p>
        </p:txBody>
      </p:sp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6108537" y="1914362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834285" y="2808950"/>
              <a:ext cx="636629" cy="923330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C00000"/>
                  </a:solidFill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B</a:t>
              </a:r>
              <a:endParaRPr lang="ar-AE" sz="4000" dirty="0">
                <a:solidFill>
                  <a:srgbClr val="C00000"/>
                </a:solidFill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9078332" y="1929714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5639265" y="2763882"/>
              <a:ext cx="575511" cy="923330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C00000"/>
                  </a:solidFill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A</a:t>
              </a:r>
              <a:endParaRPr lang="ar-AE" sz="5400" dirty="0">
                <a:solidFill>
                  <a:srgbClr val="C00000"/>
                </a:solidFill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488012" y="1945068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709225" y="2747468"/>
              <a:ext cx="722170" cy="923330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C00000"/>
                  </a:solidFill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C</a:t>
              </a:r>
              <a:endParaRPr lang="ar-AE" sz="4400" dirty="0">
                <a:solidFill>
                  <a:srgbClr val="C00000"/>
                </a:solidFill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F1CA6-1C49-4676-B170-E36E197132FE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A9F25-64F4-4A3E-9E6E-68B23851B14E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498997" y="2183283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836015" y="2751228"/>
              <a:ext cx="783216" cy="923330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C00000"/>
                  </a:solidFill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D</a:t>
              </a:r>
              <a:endParaRPr lang="ar-AE" sz="5400" dirty="0">
                <a:solidFill>
                  <a:srgbClr val="C00000"/>
                </a:solidFill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7"/>
          <a:srcRect t="6446" r="12962" b="52137"/>
          <a:stretch/>
        </p:blipFill>
        <p:spPr>
          <a:xfrm>
            <a:off x="1415518" y="5029374"/>
            <a:ext cx="3305838" cy="14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020" y="423362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99700"/>
            <a:ext cx="8442958" cy="1337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latin typeface="Blabeloo  MagdySoliman" panose="02000500000000000000" pitchFamily="2" charset="-78"/>
              </a:rPr>
              <a:t>ظاهره ........ تستخدم في التحكم آليا في إضاءة وإطفاء مصابيح الشوارع</a:t>
            </a:r>
            <a:endParaRPr lang="ar-AE" sz="3600" dirty="0">
              <a:latin typeface="Blabeloo  MagdySoliman" panose="02000500000000000000" pitchFamily="2" charset="-78"/>
            </a:endParaRPr>
          </a:p>
        </p:txBody>
      </p:sp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8809160" y="2146261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384956" y="2624284"/>
              <a:ext cx="1725665" cy="1323439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solidFill>
                    <a:srgbClr val="C00000"/>
                  </a:solidFill>
                  <a:latin typeface="Blabeloo  MagdySoliman" panose="02000500000000000000" pitchFamily="2" charset="-78"/>
                </a:rPr>
                <a:t>تأثير </a:t>
              </a:r>
              <a:r>
                <a:rPr lang="ar-SA" sz="4000" b="1" dirty="0" err="1">
                  <a:solidFill>
                    <a:srgbClr val="C00000"/>
                  </a:solidFill>
                  <a:latin typeface="Blabeloo  MagdySoliman" panose="02000500000000000000" pitchFamily="2" charset="-78"/>
                </a:rPr>
                <a:t>كومبتون</a:t>
              </a:r>
              <a:endParaRPr lang="ar-AE" sz="4000" b="1" dirty="0">
                <a:solidFill>
                  <a:srgbClr val="C00000"/>
                </a:solidFill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5846509" y="2146262"/>
            <a:ext cx="3083601" cy="2790497"/>
            <a:chOff x="4489111" y="1767646"/>
            <a:chExt cx="3083601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4489111" y="2934126"/>
              <a:ext cx="3083601" cy="523220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C00000"/>
                  </a:solidFill>
                  <a:latin typeface="Blabeloo  MagdySoliman" panose="02000500000000000000" pitchFamily="2" charset="-78"/>
                </a:rPr>
                <a:t>التأثير الكهرو ضوئي </a:t>
              </a:r>
              <a:endParaRPr lang="ar-AE" sz="2800" b="1" dirty="0">
                <a:solidFill>
                  <a:srgbClr val="C00000"/>
                </a:solidFill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2947804" y="2088713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068379" y="2435613"/>
              <a:ext cx="2228363" cy="138499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C00000"/>
                  </a:solidFill>
                  <a:latin typeface="Blabeloo  MagdySoliman" panose="02000500000000000000" pitchFamily="2" charset="-78"/>
                </a:rPr>
                <a:t>التأثير الكهروضوئي العكسي</a:t>
              </a:r>
              <a:endParaRPr lang="ar-AE" sz="2800" b="1" dirty="0">
                <a:solidFill>
                  <a:srgbClr val="C00000"/>
                </a:solidFill>
                <a:latin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F1CA6-1C49-4676-B170-E36E197132FE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A9F25-64F4-4A3E-9E6E-68B23851B14E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149835" y="2031164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8914108" y="2624284"/>
              <a:ext cx="2196514" cy="954107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C00000"/>
                  </a:solidFill>
                  <a:latin typeface="Blabeloo  MagdySoliman" panose="02000500000000000000" pitchFamily="2" charset="-78"/>
                </a:rPr>
                <a:t>اشعاع الجسم الاسود</a:t>
              </a:r>
              <a:endParaRPr lang="ar-AE" sz="2800" b="1" dirty="0">
                <a:solidFill>
                  <a:srgbClr val="C00000"/>
                </a:solidFill>
                <a:latin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7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88" y="423362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99700"/>
            <a:ext cx="8442958" cy="1307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latin typeface="Blabeloo  MagdySoliman" panose="02000500000000000000" pitchFamily="2" charset="-78"/>
              </a:rPr>
              <a:t>الطاقة اللازمة لتحرير الالكترونات الأضعف ارتباطا في العنصر</a:t>
            </a:r>
            <a:endParaRPr lang="ar-AE" sz="3600" dirty="0">
              <a:latin typeface="Blabeloo  MagdySoliman" panose="02000500000000000000" pitchFamily="2" charset="-78"/>
            </a:endParaRPr>
          </a:p>
        </p:txBody>
      </p:sp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8590460" y="1767645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290826" y="2866332"/>
              <a:ext cx="1725665" cy="523220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dirty="0">
                  <a:latin typeface="Blabeloo  MagdySoliman" panose="02000500000000000000" pitchFamily="2" charset="-78"/>
                </a:rPr>
                <a:t>طاقه الضوء</a:t>
              </a:r>
              <a:endParaRPr lang="ar-AE" sz="28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622422" y="1929714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4992163" y="2629997"/>
              <a:ext cx="1982250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اقتران الشغل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488012" y="1945068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310165" y="2629920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Blabeloo  MagdySoliman" panose="02000500000000000000" pitchFamily="2" charset="-78"/>
                </a:rPr>
                <a:t>داله الفوتون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F1CA6-1C49-4676-B170-E36E197132FE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A9F25-64F4-4A3E-9E6E-68B23851B14E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6039046" y="1999298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277379" y="2624284"/>
              <a:ext cx="1725665" cy="954107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dirty="0">
                  <a:latin typeface="Blabeloo  MagdySoliman" panose="02000500000000000000" pitchFamily="2" charset="-78"/>
                </a:rPr>
                <a:t>طاقه الالكترون</a:t>
              </a:r>
              <a:endParaRPr lang="ar-AE" sz="2800" dirty="0">
                <a:latin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901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156" y="423362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722709" y="322351"/>
            <a:ext cx="10317479" cy="18277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 </a:t>
            </a:r>
            <a:r>
              <a:rPr lang="en-US" sz="4400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12ev</a:t>
            </a:r>
            <a:r>
              <a:rPr lang="en-US" sz="4000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 </a:t>
            </a:r>
            <a:r>
              <a:rPr lang="ar-SA" sz="3600" dirty="0">
                <a:latin typeface="Blabeloo  MagdySoliman" panose="02000500000000000000" pitchFamily="2" charset="-78"/>
              </a:rPr>
              <a:t>سقطت فوتونات طاقتها </a:t>
            </a:r>
          </a:p>
          <a:p>
            <a:pPr algn="ctr"/>
            <a:r>
              <a:rPr lang="en-US" sz="4400" dirty="0">
                <a:latin typeface="Blabeloo  MagdySoliman" panose="02000500000000000000" pitchFamily="2" charset="-78"/>
              </a:rPr>
              <a:t>4ev </a:t>
            </a:r>
            <a:r>
              <a:rPr lang="ar-SA" sz="3600" dirty="0">
                <a:latin typeface="Blabeloo  MagdySoliman" panose="02000500000000000000" pitchFamily="2" charset="-78"/>
              </a:rPr>
              <a:t>على معدن اقتران الشغل لإلكترونات سطحه </a:t>
            </a:r>
            <a:endParaRPr lang="ar-AE" sz="3600" dirty="0">
              <a:latin typeface="Blabeloo  MagdySoliman" panose="02000500000000000000" pitchFamily="2" charset="-78"/>
            </a:endParaRPr>
          </a:p>
          <a:p>
            <a:pPr algn="ctr"/>
            <a:r>
              <a:rPr lang="ar-SA" sz="3600" dirty="0">
                <a:latin typeface="Blabeloo  MagdySoliman" panose="02000500000000000000" pitchFamily="2" charset="-78"/>
              </a:rPr>
              <a:t>فان عدد الالكترونات </a:t>
            </a:r>
            <a:r>
              <a:rPr lang="ar-SA" sz="3600" dirty="0" err="1">
                <a:latin typeface="Blabeloo  MagdySoliman" panose="02000500000000000000" pitchFamily="2" charset="-78"/>
              </a:rPr>
              <a:t>المتحرره</a:t>
            </a:r>
            <a:r>
              <a:rPr lang="ar-SA" sz="3600" dirty="0">
                <a:latin typeface="Blabeloo  MagdySoliman" panose="02000500000000000000" pitchFamily="2" charset="-78"/>
              </a:rPr>
              <a:t> من كل فوتون ساقط تساوي</a:t>
            </a:r>
            <a:r>
              <a:rPr lang="en-US" sz="3600" dirty="0">
                <a:latin typeface="Blabeloo  MagdySoliman" panose="02000500000000000000" pitchFamily="2" charset="-78"/>
              </a:rPr>
              <a:t> </a:t>
            </a:r>
          </a:p>
        </p:txBody>
      </p:sp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9030599" y="2149520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210144" y="2785649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الكترون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5944250" y="2003173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5019057" y="2831703"/>
              <a:ext cx="1982250" cy="523220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dirty="0">
                  <a:latin typeface="Blabeloo  MagdySoliman" panose="02000500000000000000" pitchFamily="2" charset="-78"/>
                </a:rPr>
                <a:t>ثلاث الكترونات</a:t>
              </a:r>
              <a:endParaRPr lang="ar-AE" sz="28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488012" y="1945068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296717" y="2831626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الكترونين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F1CA6-1C49-4676-B170-E36E197132FE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A9F25-64F4-4A3E-9E6E-68B23851B14E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498997" y="2183283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196697" y="2637731"/>
              <a:ext cx="1725665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لا يمكن التنبؤ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89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801" y="4233629"/>
            <a:ext cx="2790497" cy="279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99700"/>
            <a:ext cx="8442958" cy="9405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Blabeloo  MagdySoliman" panose="02000500000000000000" pitchFamily="2" charset="-78"/>
              </a:rPr>
              <a:t>صيغة طاقة اهتزاز الذرة</a:t>
            </a:r>
            <a:endParaRPr lang="ar-AE" sz="4000" dirty="0">
              <a:latin typeface="Blabeloo  MagdySoliman" panose="02000500000000000000" pitchFamily="2" charset="-78"/>
            </a:endParaRPr>
          </a:p>
        </p:txBody>
      </p:sp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6608852" y="1767645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289573" y="2651993"/>
              <a:ext cx="1412310" cy="1107996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err="1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nhv</a:t>
              </a:r>
              <a:endParaRPr lang="ar-AE" sz="6600" dirty="0"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3531563" y="1836918"/>
            <a:ext cx="2936280" cy="2790497"/>
            <a:chOff x="3699401" y="1836918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3966700" y="2089166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3699401" y="1836918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4456984" y="2713548"/>
              <a:ext cx="1450346" cy="1015663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nhf</a:t>
              </a:r>
              <a:endParaRPr lang="ar-AE" sz="6000" dirty="0"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647339" y="1767647"/>
            <a:ext cx="2760879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514627" y="2651993"/>
              <a:ext cx="1498565" cy="1015663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nhc</a:t>
              </a:r>
              <a:endParaRPr lang="ar-AE" sz="6000" dirty="0"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5C2840-7417-4403-A79F-13F3C22DC08C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62BD02-CC08-449F-A555-542E6FC4A140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9435179" y="1947754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357024" y="2564217"/>
              <a:ext cx="1485868" cy="1015663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nh</a:t>
              </a:r>
              <a:r>
                <a:rPr lang="el-GR" sz="6000" dirty="0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λ</a:t>
              </a:r>
              <a:endParaRPr lang="ar-AE" sz="6000" dirty="0"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170" y="423362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262853"/>
            <a:ext cx="8442958" cy="17810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5.5ev</a:t>
            </a:r>
            <a:r>
              <a:rPr lang="ar-SA" sz="4000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 </a:t>
            </a:r>
            <a:r>
              <a:rPr lang="ar-SA" sz="3600" dirty="0">
                <a:latin typeface="Blabeloo  MagdySoliman" panose="02000500000000000000" pitchFamily="2" charset="-78"/>
              </a:rPr>
              <a:t>اذا كانت طاقه الفوتون الساقط على سطح فلز</a:t>
            </a:r>
            <a:endParaRPr lang="en-US" sz="3600" dirty="0">
              <a:latin typeface="Blabeloo  MagdySoliman" panose="02000500000000000000" pitchFamily="2" charset="-78"/>
            </a:endParaRPr>
          </a:p>
          <a:p>
            <a:pPr algn="ctr"/>
            <a:r>
              <a:rPr lang="en-US" sz="4000" dirty="0">
                <a:latin typeface="Blabeloo  MagdySoliman" panose="02000500000000000000" pitchFamily="2" charset="-78"/>
              </a:rPr>
              <a:t>4.5ev</a:t>
            </a:r>
            <a:r>
              <a:rPr lang="ar-SA" sz="3600" dirty="0">
                <a:latin typeface="Blabeloo  MagdySoliman" panose="02000500000000000000" pitchFamily="2" charset="-78"/>
              </a:rPr>
              <a:t>وكان اقتران الشغل للفلز</a:t>
            </a:r>
            <a:r>
              <a:rPr lang="en-US" sz="3600" dirty="0">
                <a:latin typeface="Blabeloo  MagdySoliman" panose="02000500000000000000" pitchFamily="2" charset="-78"/>
              </a:rPr>
              <a:t> </a:t>
            </a:r>
            <a:endParaRPr lang="ar-SA" sz="3600" dirty="0">
              <a:latin typeface="Blabeloo  MagdySoliman" panose="02000500000000000000" pitchFamily="2" charset="-78"/>
            </a:endParaRPr>
          </a:p>
          <a:p>
            <a:pPr algn="ctr"/>
            <a:r>
              <a:rPr lang="ar-SA" sz="3600" dirty="0">
                <a:latin typeface="Blabeloo  MagdySoliman" panose="02000500000000000000" pitchFamily="2" charset="-78"/>
              </a:rPr>
              <a:t>فان طاقه الالكترون المتحرر تساوي</a:t>
            </a:r>
            <a:endParaRPr lang="ar-AE" sz="3600" dirty="0">
              <a:latin typeface="Blabeloo  MagdySoliman" panose="02000500000000000000" pitchFamily="2" charset="-78"/>
            </a:endParaRPr>
          </a:p>
        </p:txBody>
      </p:sp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6313576" y="2166919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384956" y="2624284"/>
              <a:ext cx="1725665" cy="769441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10 </a:t>
              </a:r>
              <a:r>
                <a:rPr lang="en-US" sz="4400" dirty="0" err="1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ev</a:t>
              </a:r>
              <a:endParaRPr lang="ar-AE" sz="4400" dirty="0"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9097045" y="2043925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5261104" y="2629997"/>
              <a:ext cx="1982250" cy="769441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1 </a:t>
              </a:r>
              <a:r>
                <a:rPr lang="en-US" sz="4400" dirty="0" err="1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ev</a:t>
              </a:r>
              <a:endParaRPr lang="ar-AE" sz="4400" dirty="0"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488012" y="1945068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431188" y="2629920"/>
              <a:ext cx="1725665" cy="707886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1.2 </a:t>
              </a:r>
              <a:r>
                <a:rPr lang="en-US" sz="4000" dirty="0" err="1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ev</a:t>
              </a:r>
              <a:endParaRPr lang="ar-AE" sz="4000" dirty="0"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F1CA6-1C49-4676-B170-E36E197132FE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A9F25-64F4-4A3E-9E6E-68B23851B14E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498997" y="2183283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384956" y="2624284"/>
              <a:ext cx="1725665" cy="707886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24.27ev</a:t>
              </a:r>
              <a:endParaRPr lang="ar-AE" sz="4000" dirty="0"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19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38" y="423362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9EDB248-CC29-4151-BFED-A2B7E9F1FB72}"/>
                  </a:ext>
                </a:extLst>
              </p:cNvPr>
              <p:cNvSpPr/>
              <p:nvPr/>
            </p:nvSpPr>
            <p:spPr>
              <a:xfrm>
                <a:off x="783488" y="153495"/>
                <a:ext cx="10095527" cy="190796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rPr>
                  <a:t>4 v</a:t>
                </a:r>
                <a:r>
                  <a:rPr lang="ar-SA" sz="40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rPr>
                  <a:t>في خليه كهروضوئية كان جهد الإيقاف </a:t>
                </a:r>
              </a:p>
              <a:p>
                <a:pPr algn="ctr"/>
                <a:r>
                  <a:rPr lang="ar-SA" sz="40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rPr>
                  <a:t>احسب طاقه </a:t>
                </a:r>
                <a:r>
                  <a:rPr lang="ar-SA" sz="4000" dirty="0" err="1">
                    <a:latin typeface="Blabeloo  MagdySoliman" panose="02000500000000000000" pitchFamily="2" charset="-78"/>
                    <a:cs typeface="Blabeloo  MagdySoliman" panose="02000500000000000000" pitchFamily="2" charset="-78"/>
                  </a:rPr>
                  <a:t>الحركه</a:t>
                </a:r>
                <a:r>
                  <a:rPr lang="ar-SA" sz="40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rPr>
                  <a:t> العظمى </a:t>
                </a:r>
                <a:r>
                  <a:rPr lang="ar-SA" sz="4000" dirty="0" err="1">
                    <a:latin typeface="Blabeloo  MagdySoliman" panose="02000500000000000000" pitchFamily="2" charset="-78"/>
                    <a:cs typeface="Blabeloo  MagdySoliman" panose="02000500000000000000" pitchFamily="2" charset="-78"/>
                  </a:rPr>
                  <a:t>للالكتروناتالمتحرره</a:t>
                </a:r>
                <a:r>
                  <a:rPr lang="ar-SA" sz="40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rPr>
                  <a:t> اذا علمت ان شحنه الالكترون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Blabeloo  MagdySoliman" panose="02000500000000000000" pitchFamily="2" charset="-78"/>
                      </a:rPr>
                      <m:t>1</m:t>
                    </m:r>
                    <m:r>
                      <a:rPr lang="en-US" sz="4000" i="1">
                        <a:latin typeface="Cambria Math" panose="02040503050406030204" pitchFamily="18" charset="0"/>
                        <a:cs typeface="Blabeloo  MagdySoliman" panose="02000500000000000000" pitchFamily="2" charset="-78"/>
                      </a:rPr>
                      <m:t>.</m:t>
                    </m:r>
                    <m:r>
                      <a:rPr lang="en-US" sz="4000" i="1">
                        <a:latin typeface="Cambria Math" panose="02040503050406030204" pitchFamily="18" charset="0"/>
                        <a:cs typeface="Blabeloo  MagdySoliman" panose="02000500000000000000" pitchFamily="2" charset="-78"/>
                      </a:rPr>
                      <m:t>6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Blabeloo  MagdySoliman" panose="02000500000000000000" pitchFamily="2" charset="-78"/>
                      </a:rPr>
                      <m:t>×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10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19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Blabeloo  MagdySoliman" panose="02000500000000000000" pitchFamily="2" charset="-78"/>
                      </a:rPr>
                      <m:t>𝐶</m:t>
                    </m:r>
                  </m:oMath>
                </a14:m>
                <a:endParaRPr lang="ar-AE" sz="4000" dirty="0">
                  <a:latin typeface="Blabeloo  MagdySoliman" panose="02000500000000000000" pitchFamily="2" charset="-78"/>
                  <a:cs typeface="Blabeloo  MagdySoliman" panose="02000500000000000000" pitchFamily="2" charset="-78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59EDB248-CC29-4151-BFED-A2B7E9F1F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88" y="153495"/>
                <a:ext cx="10095527" cy="1907960"/>
              </a:xfrm>
              <a:prstGeom prst="rect">
                <a:avLst/>
              </a:prstGeom>
              <a:blipFill rotWithShape="0">
                <a:blip r:embed="rId6"/>
                <a:stretch>
                  <a:fillRect l="-2476" t="-6070" r="-845" b="-140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8842925" y="1858770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67B0F07-0231-4CB0-B5AD-FEAA8D97AE45}"/>
                    </a:ext>
                  </a:extLst>
                </p:cNvPr>
                <p:cNvSpPr txBox="1"/>
                <p:nvPr/>
              </p:nvSpPr>
              <p:spPr>
                <a:xfrm>
                  <a:off x="8856294" y="2855154"/>
                  <a:ext cx="2469110" cy="584775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×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19</m:t>
                            </m:r>
                          </m:sup>
                        </m:sSup>
                      </m:oMath>
                    </m:oMathPara>
                  </a14:m>
                  <a:endParaRPr lang="ar-AE" sz="32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="" xmlns:a16="http://schemas.microsoft.com/office/drawing/2014/main" id="{167B0F07-0231-4CB0-B5AD-FEAA8D97A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6294" y="2855154"/>
                  <a:ext cx="2469110" cy="5847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5944250" y="2003173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A23CEEB-F02B-4F71-AA13-90CBE2954D24}"/>
                    </a:ext>
                  </a:extLst>
                </p:cNvPr>
                <p:cNvSpPr txBox="1"/>
                <p:nvPr/>
              </p:nvSpPr>
              <p:spPr>
                <a:xfrm>
                  <a:off x="4848355" y="2797048"/>
                  <a:ext cx="2417672" cy="584775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6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×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19</m:t>
                            </m:r>
                          </m:sup>
                        </m:sSup>
                      </m:oMath>
                    </m:oMathPara>
                  </a14:m>
                  <a:endParaRPr lang="ar-AE" sz="32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="" xmlns:a16="http://schemas.microsoft.com/office/drawing/2014/main" id="{DA23CEEB-F02B-4F71-AA13-90CBE2954D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8355" y="2797048"/>
                  <a:ext cx="2417672" cy="58477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488012" y="1945068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C8F611C-C8C1-4E4C-AF29-26D101A70A9B}"/>
                    </a:ext>
                  </a:extLst>
                </p:cNvPr>
                <p:cNvSpPr txBox="1"/>
                <p:nvPr/>
              </p:nvSpPr>
              <p:spPr>
                <a:xfrm>
                  <a:off x="1010219" y="2816335"/>
                  <a:ext cx="2172943" cy="584775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6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×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19</m:t>
                            </m:r>
                          </m:sup>
                        </m:sSup>
                      </m:oMath>
                    </m:oMathPara>
                  </a14:m>
                  <a:endParaRPr lang="ar-AE" sz="32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="" xmlns:a16="http://schemas.microsoft.com/office/drawing/2014/main" id="{4C8F611C-C8C1-4E4C-AF29-26D101A70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219" y="2816335"/>
                  <a:ext cx="2172943" cy="58477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F1CA6-1C49-4676-B170-E36E197132FE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A9F25-64F4-4A3E-9E6E-68B23851B14E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498997" y="2183283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6">
                  <a:extLst>
                    <a:ext uri="{FF2B5EF4-FFF2-40B4-BE49-F238E27FC236}">
                      <a16:creationId xmlns:a16="http://schemas.microsoft.com/office/drawing/2014/main" id="{167B0F07-0231-4CB0-B5AD-FEAA8D97AE45}"/>
                    </a:ext>
                  </a:extLst>
                </p:cNvPr>
                <p:cNvSpPr txBox="1"/>
                <p:nvPr/>
              </p:nvSpPr>
              <p:spPr>
                <a:xfrm>
                  <a:off x="8694247" y="2838380"/>
                  <a:ext cx="2628473" cy="584775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×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19</m:t>
                            </m:r>
                          </m:sup>
                        </m:sSup>
                      </m:oMath>
                    </m:oMathPara>
                  </a14:m>
                  <a:endParaRPr lang="ar-AE" sz="32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24" name="TextBox 6">
                  <a:extLst>
                    <a:ext uri="{FF2B5EF4-FFF2-40B4-BE49-F238E27FC236}">
                      <a16:creationId xmlns="" xmlns:a16="http://schemas.microsoft.com/office/drawing/2014/main" id="{167B0F07-0231-4CB0-B5AD-FEAA8D97A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4247" y="2838380"/>
                  <a:ext cx="2628473" cy="58477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3666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6" y="423362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99700"/>
            <a:ext cx="8442958" cy="9405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Blabeloo  MagdySoliman" panose="02000500000000000000" pitchFamily="2" charset="-78"/>
              </a:rPr>
              <a:t>الازاحة في طاقه </a:t>
            </a:r>
            <a:r>
              <a:rPr lang="ar-SA" sz="4000" dirty="0" err="1">
                <a:latin typeface="Blabeloo  MagdySoliman" panose="02000500000000000000" pitchFamily="2" charset="-78"/>
              </a:rPr>
              <a:t>الفوتونات</a:t>
            </a:r>
            <a:r>
              <a:rPr lang="ar-SA" sz="4000" dirty="0">
                <a:latin typeface="Blabeloo  MagdySoliman" panose="02000500000000000000" pitchFamily="2" charset="-78"/>
              </a:rPr>
              <a:t> المشتتة</a:t>
            </a:r>
            <a:endParaRPr lang="ar-AE" sz="4000" dirty="0">
              <a:latin typeface="Blabeloo  MagdySoliman" panose="02000500000000000000" pitchFamily="2" charset="-78"/>
            </a:endParaRPr>
          </a:p>
        </p:txBody>
      </p:sp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9186697" y="1776696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384956" y="2624284"/>
              <a:ext cx="1725665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Blabeloo  MagdySoliman" panose="02000500000000000000" pitchFamily="2" charset="-78"/>
                </a:rPr>
                <a:t>موجات دي برولي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328093" y="1929713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4978768" y="2870506"/>
              <a:ext cx="1982250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تأثير </a:t>
              </a:r>
              <a:r>
                <a:rPr lang="ar-SA" sz="3200" dirty="0" err="1">
                  <a:latin typeface="Blabeloo  MagdySoliman" panose="02000500000000000000" pitchFamily="2" charset="-78"/>
                </a:rPr>
                <a:t>كومبتون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138695" y="1929713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431188" y="2629920"/>
              <a:ext cx="1725665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مبدا هيزنبرج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F1CA6-1C49-4676-B170-E36E197132FE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A9F25-64F4-4A3E-9E6E-68B23851B14E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5911722" y="1914359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103732" y="2624284"/>
              <a:ext cx="2006890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التأثير الكهروضوئي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5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20" y="423362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99699"/>
            <a:ext cx="8442958" cy="11988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Blabeloo  MagdySoliman" panose="02000500000000000000" pitchFamily="2" charset="-78"/>
              </a:rPr>
              <a:t>اثبتت تجربه تأثير </a:t>
            </a:r>
            <a:r>
              <a:rPr lang="ar-SA" sz="4000" dirty="0" err="1">
                <a:latin typeface="Blabeloo  MagdySoliman" panose="02000500000000000000" pitchFamily="2" charset="-78"/>
              </a:rPr>
              <a:t>كومبتون</a:t>
            </a:r>
            <a:r>
              <a:rPr lang="ar-SA" sz="4000" dirty="0">
                <a:latin typeface="Blabeloo  MagdySoliman" panose="02000500000000000000" pitchFamily="2" charset="-78"/>
              </a:rPr>
              <a:t> ( الازاحة في طاقه الفوتون المشتت) ان للفوتون</a:t>
            </a:r>
            <a:endParaRPr lang="ar-AE" sz="4000" dirty="0">
              <a:latin typeface="Blabeloo  MagdySoliman" panose="02000500000000000000" pitchFamily="2" charset="-78"/>
            </a:endParaRPr>
          </a:p>
        </p:txBody>
      </p:sp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8603907" y="1767645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384956" y="2624284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Blabeloo  MagdySoliman" panose="02000500000000000000" pitchFamily="2" charset="-78"/>
                </a:rPr>
                <a:t>كتله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5944250" y="2003173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5261104" y="2629997"/>
              <a:ext cx="1982250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Blabeloo  MagdySoliman" panose="02000500000000000000" pitchFamily="2" charset="-78"/>
                </a:rPr>
                <a:t>زخم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488012" y="1945068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431188" y="2629920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Blabeloo  MagdySoliman" panose="02000500000000000000" pitchFamily="2" charset="-78"/>
                </a:rPr>
                <a:t>سرعه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F1CA6-1C49-4676-B170-E36E197132FE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A9F25-64F4-4A3E-9E6E-68B23851B14E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498997" y="2183283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384956" y="2624284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Blabeloo  MagdySoliman" panose="02000500000000000000" pitchFamily="2" charset="-78"/>
                </a:rPr>
                <a:t>طاقه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39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334" y="423362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280522"/>
            <a:ext cx="8442958" cy="14262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Blabeloo  MagdySoliman" panose="02000500000000000000" pitchFamily="2" charset="-78"/>
              </a:rPr>
              <a:t>من غير الممكن قياس زخم جسيم وتحديد موقعه بدقه في الوقت نفسه هذا نص مبدأ: </a:t>
            </a:r>
            <a:endParaRPr lang="ar-AE" sz="4000" dirty="0">
              <a:latin typeface="Blabeloo  MagdySoliman" panose="02000500000000000000" pitchFamily="2" charset="-78"/>
            </a:endParaRPr>
          </a:p>
        </p:txBody>
      </p:sp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8850243" y="1970694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384956" y="2624284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Blabeloo  MagdySoliman" panose="02000500000000000000" pitchFamily="2" charset="-78"/>
                </a:rPr>
                <a:t>دي برولي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3484336" y="2219731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5261104" y="2629997"/>
              <a:ext cx="1982250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Blabeloo  MagdySoliman" panose="02000500000000000000" pitchFamily="2" charset="-78"/>
                </a:rPr>
                <a:t>هيزنبرج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6096000" y="2280626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431188" y="2629920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Blabeloo  MagdySoliman" panose="02000500000000000000" pitchFamily="2" charset="-78"/>
                </a:rPr>
                <a:t>اينشتاين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F1CA6-1C49-4676-B170-E36E197132FE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A9F25-64F4-4A3E-9E6E-68B23851B14E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498997" y="2183283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384956" y="2624284"/>
              <a:ext cx="1725665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Blabeloo  MagdySoliman" panose="02000500000000000000" pitchFamily="2" charset="-78"/>
                </a:rPr>
                <a:t>تأثير </a:t>
              </a:r>
              <a:r>
                <a:rPr lang="ar-SA" sz="3200" dirty="0" err="1">
                  <a:latin typeface="Blabeloo  MagdySoliman" panose="02000500000000000000" pitchFamily="2" charset="-78"/>
                </a:rPr>
                <a:t>كومبتون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2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902" y="423362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99700"/>
            <a:ext cx="8442958" cy="9405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Blabeloo  MagdySoliman" panose="02000500000000000000" pitchFamily="2" charset="-78"/>
              </a:rPr>
              <a:t>طول الموجه الملائمة لجسم المتحرك ..</a:t>
            </a:r>
            <a:endParaRPr lang="ar-AE" sz="4000" dirty="0">
              <a:latin typeface="Blabeloo  MagdySoliman" panose="02000500000000000000" pitchFamily="2" charset="-78"/>
            </a:endParaRPr>
          </a:p>
        </p:txBody>
      </p:sp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8603907" y="1767645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384956" y="2624284"/>
              <a:ext cx="1725665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طول موجه الاشعاع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5944250" y="2003173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5261104" y="2629997"/>
              <a:ext cx="1982250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طول موجه دي برولي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488012" y="1945068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056246" y="2629920"/>
              <a:ext cx="2100608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طول الموجه الموقوفة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F1CA6-1C49-4676-B170-E36E197132FE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A9F25-64F4-4A3E-9E6E-68B23851B14E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498997" y="2183283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8940478" y="2624284"/>
              <a:ext cx="2170143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طول الموجه المستقرة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13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08" y="423362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9EDB248-CC29-4151-BFED-A2B7E9F1FB72}"/>
                  </a:ext>
                </a:extLst>
              </p:cNvPr>
              <p:cNvSpPr/>
              <p:nvPr/>
            </p:nvSpPr>
            <p:spPr>
              <a:xfrm>
                <a:off x="1874521" y="399699"/>
                <a:ext cx="8442958" cy="119880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40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rPr>
                  <a:t>) في معادله دي برولي ترمز لي</a:t>
                </a:r>
                <a:r>
                  <a:rPr lang="el-GR" sz="40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rPr>
                  <a:t>λ</a:t>
                </a:r>
                <a:endParaRPr lang="ar-SA" sz="4000" dirty="0">
                  <a:latin typeface="Blabeloo  MagdySoliman" panose="02000500000000000000" pitchFamily="2" charset="-78"/>
                  <a:cs typeface="Blabeloo  MagdySoliman" panose="02000500000000000000" pitchFamily="2" charset="-78"/>
                </a:endParaRPr>
              </a:p>
              <a:p>
                <a:pPr algn="ctr"/>
                <a:r>
                  <a:rPr lang="ar-SA" sz="4000" dirty="0">
                    <a:latin typeface="Blabeloo  MagdySoliman" panose="02000500000000000000" pitchFamily="2" charset="-78"/>
                    <a:cs typeface="Blabeloo  MagdySoliman" panose="02000500000000000000" pitchFamily="2" charset="-78"/>
                  </a:rPr>
                  <a:t>λ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Blabeloo  MagdySoliman" panose="02000500000000000000" pitchFamily="2" charset="-78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Blabeloo  MagdySoliman" panose="02000500000000000000" pitchFamily="2" charset="-78"/>
                      </a:rPr>
                      <m:t>h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Blabeloo  MagdySoliman" panose="02000500000000000000" pitchFamily="2" charset="-78"/>
                      </a:rPr>
                      <m:t>/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Blabeloo  MagdySoliman" panose="02000500000000000000" pitchFamily="2" charset="-78"/>
                      </a:rPr>
                      <m:t>𝑚𝑣</m:t>
                    </m:r>
                  </m:oMath>
                </a14:m>
                <a:endParaRPr lang="ar-AE" sz="4000" dirty="0">
                  <a:latin typeface="Blabeloo  MagdySoliman" panose="02000500000000000000" pitchFamily="2" charset="-78"/>
                  <a:cs typeface="Blabeloo  MagdySoliman" panose="02000500000000000000" pitchFamily="2" charset="-78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59EDB248-CC29-4151-BFED-A2B7E9F1F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21" y="399699"/>
                <a:ext cx="8442958" cy="1198805"/>
              </a:xfrm>
              <a:prstGeom prst="rect">
                <a:avLst/>
              </a:prstGeom>
              <a:blipFill rotWithShape="0">
                <a:blip r:embed="rId6"/>
                <a:stretch>
                  <a:fillRect t="-15816" b="-270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8603907" y="1767645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149429" y="2748975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سعه الموجه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5944250" y="2003173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4997868" y="2685415"/>
              <a:ext cx="1982250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طول الموجه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488012" y="1945068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195661" y="2629920"/>
              <a:ext cx="1725665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تردد الموجه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F1CA6-1C49-4676-B170-E36E197132FE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A9F25-64F4-4A3E-9E6E-68B23851B14E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443579" y="2197138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163283" y="2624284"/>
              <a:ext cx="1725665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طاقه الموجه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1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52057" y="2429691"/>
            <a:ext cx="60960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38338" hangingPunct="0"/>
            <a:r>
              <a:rPr lang="ar-SA" sz="6600" b="1" dirty="0">
                <a:solidFill>
                  <a:srgbClr val="C00000"/>
                </a:solidFill>
                <a:sym typeface="Helvetica Neue"/>
              </a:rPr>
              <a:t>شكرا لكم</a:t>
            </a:r>
            <a:endParaRPr lang="ar-SA" sz="13800" b="1" dirty="0">
              <a:solidFill>
                <a:srgbClr val="C00000"/>
              </a:solidFill>
              <a:sym typeface="Helvetica Neue"/>
            </a:endParaRPr>
          </a:p>
          <a:p>
            <a:pPr algn="ctr" defTabSz="2438338" hangingPunct="0"/>
            <a:r>
              <a:rPr lang="ar-SA" sz="8000" b="1">
                <a:solidFill>
                  <a:srgbClr val="C00000"/>
                </a:solidFill>
                <a:sym typeface="Helvetica Neue"/>
              </a:rPr>
              <a:t> جمعته فايزة </a:t>
            </a:r>
            <a:r>
              <a:rPr lang="ar-SA" sz="8000" b="1" dirty="0">
                <a:solidFill>
                  <a:srgbClr val="C00000"/>
                </a:solidFill>
                <a:sym typeface="Helvetica Neue"/>
              </a:rPr>
              <a:t>الدهاس</a:t>
            </a:r>
            <a:r>
              <a:rPr lang="ar-SA" sz="3600" dirty="0">
                <a:solidFill>
                  <a:srgbClr val="C00000"/>
                </a:solidFill>
                <a:sym typeface="Helvetica Neue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679" y="4233629"/>
            <a:ext cx="2790497" cy="279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99700"/>
            <a:ext cx="8442958" cy="9405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Blabeloo  MagdySoliman" panose="02000500000000000000" pitchFamily="2" charset="-78"/>
              </a:rPr>
              <a:t>طاقه الذرة مكماه يقصد به انها تأخذ القيم</a:t>
            </a:r>
            <a:endParaRPr lang="ar-AE" sz="4000" dirty="0">
              <a:latin typeface="Blabeloo  MagdySoliman" panose="02000500000000000000" pitchFamily="2" charset="-78"/>
            </a:endParaRPr>
          </a:p>
        </p:txBody>
      </p: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6488526" y="1884795"/>
            <a:ext cx="2936280" cy="2790497"/>
            <a:chOff x="7830217" y="2144659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8298677" y="2404946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7830217" y="2144659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8349106" y="3198645"/>
              <a:ext cx="1982250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AE" sz="3200" dirty="0">
                  <a:latin typeface="Blabeloo  MagdySoliman" panose="02000500000000000000" pitchFamily="2" charset="-78"/>
                </a:rPr>
                <a:t>الصحيحة</a:t>
              </a:r>
            </a:p>
          </p:txBody>
        </p:sp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647339" y="1767647"/>
            <a:ext cx="2760879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230916" y="2855154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 err="1">
                  <a:latin typeface="Blabeloo  MagdySoliman" panose="02000500000000000000" pitchFamily="2" charset="-78"/>
                </a:rPr>
                <a:t>الكسريه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5C2840-7417-4403-A79F-13F3C22DC08C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62BD02-CC08-449F-A555-542E6FC4A140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9435179" y="1947754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234728" y="2773175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الزوجية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25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462256" y="1987282"/>
            <a:ext cx="2760879" cy="2790497"/>
            <a:chOff x="647339" y="1767647"/>
            <a:chExt cx="2936280" cy="2790497"/>
          </a:xfrm>
        </p:grpSpPr>
        <p:sp>
          <p:nvSpPr>
            <p:cNvPr id="26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230916" y="2855154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الفردية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477" y="4233629"/>
            <a:ext cx="2790497" cy="279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99700"/>
            <a:ext cx="8442958" cy="9405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ar-SA" sz="4000" dirty="0">
                <a:solidFill>
                  <a:prstClr val="white"/>
                </a:solidFill>
                <a:latin typeface="Blabeloo  MagdySoliman" panose="02000500000000000000" pitchFamily="2" charset="-78"/>
              </a:rPr>
              <a:t>اقل قيمه لطاقه الذرة المهتزة</a:t>
            </a:r>
            <a:endParaRPr lang="ar-AE" sz="4000" dirty="0">
              <a:solidFill>
                <a:prstClr val="white"/>
              </a:solidFill>
              <a:latin typeface="Blabeloo  MagdySoliman" panose="02000500000000000000" pitchFamily="2" charset="-78"/>
            </a:endParaRP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6608852" y="1767645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67B0F07-0231-4CB0-B5AD-FEAA8D97AE45}"/>
                    </a:ext>
                  </a:extLst>
                </p:cNvPr>
                <p:cNvSpPr txBox="1"/>
                <p:nvPr/>
              </p:nvSpPr>
              <p:spPr>
                <a:xfrm>
                  <a:off x="9246410" y="2651993"/>
                  <a:ext cx="1725665" cy="1244828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buClr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AE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4</m:t>
                            </m:r>
                          </m:den>
                        </m:f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h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𝑓</m:t>
                        </m:r>
                      </m:oMath>
                    </m:oMathPara>
                  </a14:m>
                  <a:endParaRPr lang="ar-AE" sz="4000" dirty="0">
                    <a:solidFill>
                      <a:prstClr val="black"/>
                    </a:solidFill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="" xmlns:a16="http://schemas.microsoft.com/office/drawing/2014/main" id="{167B0F07-0231-4CB0-B5AD-FEAA8D97A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6410" y="2651993"/>
                  <a:ext cx="1725665" cy="124482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9239749" y="1948020"/>
            <a:ext cx="2936280" cy="2790497"/>
            <a:chOff x="3777991" y="1752293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3966700" y="2089166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3777991" y="1752293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4305141" y="2685416"/>
              <a:ext cx="1982250" cy="830997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4800" dirty="0" err="1">
                  <a:solidFill>
                    <a:prstClr val="black"/>
                  </a:solidFill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hf</a:t>
              </a:r>
              <a:endParaRPr lang="ar-AE" sz="4800" dirty="0">
                <a:solidFill>
                  <a:prstClr val="black"/>
                </a:solidFill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647339" y="1767647"/>
            <a:ext cx="2760879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252645" y="2721264"/>
              <a:ext cx="1725665" cy="830997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4800" dirty="0">
                  <a:solidFill>
                    <a:prstClr val="black"/>
                  </a:solidFill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2hf</a:t>
              </a:r>
              <a:endParaRPr lang="ar-AE" sz="4800" dirty="0">
                <a:solidFill>
                  <a:prstClr val="black"/>
                </a:solidFill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5C2840-7417-4403-A79F-13F3C22DC08C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62BD02-CC08-449F-A555-542E6FC4A140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21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3476981" y="1795353"/>
            <a:ext cx="2936280" cy="2790497"/>
            <a:chOff x="8603907" y="1767645"/>
            <a:chExt cx="2936280" cy="2790497"/>
          </a:xfrm>
        </p:grpSpPr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6">
                  <a:extLst>
                    <a:ext uri="{FF2B5EF4-FFF2-40B4-BE49-F238E27FC236}">
                      <a16:creationId xmlns:a16="http://schemas.microsoft.com/office/drawing/2014/main" id="{167B0F07-0231-4CB0-B5AD-FEAA8D97AE45}"/>
                    </a:ext>
                  </a:extLst>
                </p:cNvPr>
                <p:cNvSpPr txBox="1"/>
                <p:nvPr/>
              </p:nvSpPr>
              <p:spPr>
                <a:xfrm>
                  <a:off x="9148955" y="2540479"/>
                  <a:ext cx="1725665" cy="1244828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buClr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AE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h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Blabeloo  MagdySoliman" panose="02000500000000000000" pitchFamily="2" charset="-78"/>
                          </a:rPr>
                          <m:t>𝑓</m:t>
                        </m:r>
                      </m:oMath>
                    </m:oMathPara>
                  </a14:m>
                  <a:endParaRPr lang="ar-AE" sz="4000" dirty="0">
                    <a:solidFill>
                      <a:prstClr val="black"/>
                    </a:solidFill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24" name="TextBox 6">
                  <a:extLst>
                    <a:ext uri="{FF2B5EF4-FFF2-40B4-BE49-F238E27FC236}">
                      <a16:creationId xmlns="" xmlns:a16="http://schemas.microsoft.com/office/drawing/2014/main" id="{167B0F07-0231-4CB0-B5AD-FEAA8D97A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8955" y="2540479"/>
                  <a:ext cx="1725665" cy="124482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93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3203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54" y="437653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99700"/>
            <a:ext cx="8442958" cy="13125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latin typeface="Blabeloo  MagdySoliman" panose="02000500000000000000" pitchFamily="2" charset="-78"/>
              </a:rPr>
              <a:t>اذا علمتي ان طاقة اهتزاز الذرات مكماه فأي القيم </a:t>
            </a:r>
            <a:r>
              <a:rPr lang="ar-SA" sz="3600" dirty="0" err="1">
                <a:latin typeface="Blabeloo  MagdySoliman" panose="02000500000000000000" pitchFamily="2" charset="-78"/>
              </a:rPr>
              <a:t>التاليه</a:t>
            </a:r>
            <a:r>
              <a:rPr lang="ar-SA" sz="3600" dirty="0">
                <a:latin typeface="Blabeloo  MagdySoliman" panose="02000500000000000000" pitchFamily="2" charset="-78"/>
              </a:rPr>
              <a:t> غير صحيحه</a:t>
            </a:r>
            <a:r>
              <a:rPr lang="ar-SA" sz="4000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:</a:t>
            </a:r>
            <a:endParaRPr lang="ar-AE" sz="4000" dirty="0">
              <a:latin typeface="Blabeloo  MagdySoliman" panose="02000500000000000000" pitchFamily="2" charset="-78"/>
              <a:cs typeface="Blabeloo  MagdySoliman" panose="02000500000000000000" pitchFamily="2" charset="-78"/>
            </a:endParaRP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8853289" y="1767645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219586" y="2760133"/>
              <a:ext cx="1725665" cy="769441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hf</a:t>
              </a:r>
              <a:endParaRPr lang="ar-AE" sz="4400" dirty="0"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  <p:grpSp>
        <p:nvGrpSpPr>
          <p:cNvPr id="11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651814" y="1767645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4983140" y="2790911"/>
              <a:ext cx="1752883" cy="707886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0.5 </a:t>
              </a:r>
              <a:r>
                <a:rPr lang="en-US" sz="4000" dirty="0" err="1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hf</a:t>
              </a:r>
              <a:endParaRPr lang="ar-AE" sz="4000" dirty="0"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501867" y="1778813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241006" y="2748967"/>
              <a:ext cx="1725665" cy="707886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3hf</a:t>
              </a:r>
              <a:endParaRPr lang="ar-AE" sz="4000" dirty="0"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2E0C77-7A65-4D96-BF71-4A3FB7A40ABD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9C139A-30A9-455C-9F93-5099EC98E230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2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6217357" y="1764959"/>
            <a:ext cx="2936280" cy="2790497"/>
            <a:chOff x="647339" y="1767647"/>
            <a:chExt cx="2936280" cy="2790497"/>
          </a:xfrm>
        </p:grpSpPr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212867" y="2643774"/>
              <a:ext cx="1725665" cy="769441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Blabeloo  MagdySoliman" panose="02000500000000000000" pitchFamily="2" charset="-78"/>
                  <a:cs typeface="Blabeloo  MagdySoliman" panose="02000500000000000000" pitchFamily="2" charset="-78"/>
                </a:rPr>
                <a:t>2hf</a:t>
              </a:r>
              <a:endParaRPr lang="ar-AE" sz="4400" dirty="0">
                <a:latin typeface="Blabeloo  MagdySoliman" panose="02000500000000000000" pitchFamily="2" charset="-78"/>
                <a:cs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3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13203 -0.0018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54" y="437653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99700"/>
            <a:ext cx="8442958" cy="13125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Blabeloo  MagdySoliman" panose="02000500000000000000" pitchFamily="2" charset="-78"/>
              </a:rPr>
              <a:t>أي مما يلي يمكن </a:t>
            </a:r>
            <a:r>
              <a:rPr lang="ar-SA" sz="4000" dirty="0" err="1">
                <a:latin typeface="Blabeloo  MagdySoliman" panose="02000500000000000000" pitchFamily="2" charset="-78"/>
              </a:rPr>
              <a:t>ان</a:t>
            </a:r>
            <a:r>
              <a:rPr lang="ar-SA" sz="4000" dirty="0">
                <a:latin typeface="Blabeloo  MagdySoliman" panose="02000500000000000000" pitchFamily="2" charset="-78"/>
              </a:rPr>
              <a:t> يمثل طاقة الذرة المهتزة:</a:t>
            </a:r>
            <a:endParaRPr lang="ar-AE" sz="4000" dirty="0">
              <a:latin typeface="Blabeloo  MagdySoliman" panose="02000500000000000000" pitchFamily="2" charset="-78"/>
            </a:endParaRPr>
          </a:p>
        </p:txBody>
      </p:sp>
      <p:grpSp>
        <p:nvGrpSpPr>
          <p:cNvPr id="14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8853289" y="1767645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67B0F07-0231-4CB0-B5AD-FEAA8D97AE45}"/>
                    </a:ext>
                  </a:extLst>
                </p:cNvPr>
                <p:cNvSpPr txBox="1"/>
                <p:nvPr/>
              </p:nvSpPr>
              <p:spPr>
                <a:xfrm>
                  <a:off x="9219586" y="2760133"/>
                  <a:ext cx="1725665" cy="769441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ar-AE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fPr>
                          <m:num>
                            <m:r>
                              <a:rPr lang="ar-SA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4</m:t>
                            </m:r>
                          </m:num>
                          <m:den>
                            <m:r>
                              <a:rPr lang="ar-SA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3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h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𝑓</m:t>
                            </m:r>
                          </m:den>
                        </m:f>
                      </m:oMath>
                    </m:oMathPara>
                  </a14:m>
                  <a:endParaRPr lang="ar-AE" sz="4400" dirty="0">
                    <a:solidFill>
                      <a:prstClr val="black"/>
                    </a:solidFill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="" xmlns:a16="http://schemas.microsoft.com/office/drawing/2014/main" id="{167B0F07-0231-4CB0-B5AD-FEAA8D97A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9586" y="2760133"/>
                  <a:ext cx="1725665" cy="76944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6185145" y="1845402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A23CEEB-F02B-4F71-AA13-90CBE2954D24}"/>
                    </a:ext>
                  </a:extLst>
                </p:cNvPr>
                <p:cNvSpPr txBox="1"/>
                <p:nvPr/>
              </p:nvSpPr>
              <p:spPr>
                <a:xfrm>
                  <a:off x="4983140" y="2790911"/>
                  <a:ext cx="1752883" cy="707886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ar-AE" sz="4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fPr>
                          <m:num>
                            <m:r>
                              <a:rPr lang="ar-SA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4</m:t>
                            </m:r>
                          </m:num>
                          <m:den>
                            <m:r>
                              <a:rPr lang="ar-SA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h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𝑓</m:t>
                            </m:r>
                          </m:den>
                        </m:f>
                      </m:oMath>
                    </m:oMathPara>
                  </a14:m>
                  <a:endParaRPr lang="ar-AE" sz="4000" dirty="0">
                    <a:solidFill>
                      <a:prstClr val="black"/>
                    </a:solidFill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A23CEEB-F02B-4F71-AA13-90CBE2954D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140" y="2790911"/>
                  <a:ext cx="1752883" cy="7078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501867" y="1778813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C8F611C-C8C1-4E4C-AF29-26D101A70A9B}"/>
                    </a:ext>
                  </a:extLst>
                </p:cNvPr>
                <p:cNvSpPr txBox="1"/>
                <p:nvPr/>
              </p:nvSpPr>
              <p:spPr>
                <a:xfrm>
                  <a:off x="1241006" y="2748967"/>
                  <a:ext cx="1725665" cy="707886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buClr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ar-AE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fPr>
                          <m:num>
                            <m:r>
                              <a:rPr lang="ar-SA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3</m:t>
                            </m:r>
                          </m:num>
                          <m:den>
                            <m:r>
                              <a:rPr lang="ar-SA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h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𝑓</m:t>
                            </m:r>
                          </m:den>
                        </m:f>
                      </m:oMath>
                    </m:oMathPara>
                  </a14:m>
                  <a:endParaRPr lang="ar-AE" sz="4000" dirty="0">
                    <a:solidFill>
                      <a:prstClr val="black"/>
                    </a:solidFill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="" xmlns:a16="http://schemas.microsoft.com/office/drawing/2014/main" id="{4C8F611C-C8C1-4E4C-AF29-26D101A70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1006" y="2748967"/>
                  <a:ext cx="1725665" cy="70788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2E0C77-7A65-4D96-BF71-4A3FB7A40ABD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9C139A-30A9-455C-9F93-5099EC98E230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2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475273" y="1763459"/>
            <a:ext cx="2936280" cy="2790497"/>
            <a:chOff x="647339" y="1767647"/>
            <a:chExt cx="2936280" cy="2790497"/>
          </a:xfrm>
        </p:grpSpPr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12">
                  <a:extLst>
                    <a:ext uri="{FF2B5EF4-FFF2-40B4-BE49-F238E27FC236}">
                      <a16:creationId xmlns:a16="http://schemas.microsoft.com/office/drawing/2014/main" id="{4C8F611C-C8C1-4E4C-AF29-26D101A70A9B}"/>
                    </a:ext>
                  </a:extLst>
                </p:cNvPr>
                <p:cNvSpPr txBox="1"/>
                <p:nvPr/>
              </p:nvSpPr>
              <p:spPr>
                <a:xfrm>
                  <a:off x="1233858" y="2762820"/>
                  <a:ext cx="1725665" cy="769441"/>
                </a:xfrm>
                <a:prstGeom prst="rect">
                  <a:avLst/>
                </a:prstGeom>
                <a:solidFill>
                  <a:srgbClr val="CBCBCB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ar-AE" sz="4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</m:ctrlPr>
                          </m:fPr>
                          <m:num>
                            <m:r>
                              <a:rPr lang="ar-SA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5</m:t>
                            </m:r>
                          </m:num>
                          <m:den>
                            <m:r>
                              <a:rPr lang="ar-SA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3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h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Blabeloo  MagdySoliman" panose="02000500000000000000" pitchFamily="2" charset="-78"/>
                              </a:rPr>
                              <m:t>𝑓</m:t>
                            </m:r>
                          </m:den>
                        </m:f>
                      </m:oMath>
                    </m:oMathPara>
                  </a14:m>
                  <a:endParaRPr lang="ar-AE" sz="4400" dirty="0">
                    <a:solidFill>
                      <a:prstClr val="black"/>
                    </a:solidFill>
                    <a:latin typeface="Blabeloo  MagdySoliman" panose="02000500000000000000" pitchFamily="2" charset="-78"/>
                    <a:cs typeface="Blabeloo  MagdySoliman" panose="02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24" name="TextBox 12">
                  <a:extLst>
                    <a:ext uri="{FF2B5EF4-FFF2-40B4-BE49-F238E27FC236}">
                      <a16:creationId xmlns:a16="http://schemas.microsoft.com/office/drawing/2014/main" id="{4C8F611C-C8C1-4E4C-AF29-26D101A70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3858" y="2762820"/>
                  <a:ext cx="1725665" cy="7694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345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13203 -0.0018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512" y="4353092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99699"/>
            <a:ext cx="8442958" cy="12795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Blabeloo  MagdySoliman" panose="02000500000000000000" pitchFamily="2" charset="-78"/>
              </a:rPr>
              <a:t>انبعاث الكترونات عند سقوط اشعاع كهرومغناطيسي على جسم</a:t>
            </a:r>
            <a:endParaRPr lang="ar-AE" sz="4000" dirty="0">
              <a:latin typeface="Blabeloo  MagdySoliman" panose="02000500000000000000" pitchFamily="2" charset="-78"/>
            </a:endParaRPr>
          </a:p>
        </p:txBody>
      </p:sp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8853289" y="1767645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336275" y="2606245"/>
              <a:ext cx="1725665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نظرية ماكسويل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651814" y="1767645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4933192" y="2627233"/>
              <a:ext cx="1982250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 err="1">
                  <a:latin typeface="Blabeloo  MagdySoliman" panose="02000500000000000000" pitchFamily="2" charset="-78"/>
                </a:rPr>
                <a:t>التاثير</a:t>
              </a:r>
              <a:r>
                <a:rPr lang="ar-SA" sz="3200" dirty="0">
                  <a:latin typeface="Blabeloo  MagdySoliman" panose="02000500000000000000" pitchFamily="2" charset="-78"/>
                </a:rPr>
                <a:t> الكهروضوئي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501867" y="1778813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252646" y="2659113"/>
              <a:ext cx="1725665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موجات دي برولي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2E0C77-7A65-4D96-BF71-4A3FB7A40ABD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9C139A-30A9-455C-9F93-5099EC98E230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6217357" y="1764959"/>
            <a:ext cx="2936280" cy="2790497"/>
            <a:chOff x="647339" y="1767647"/>
            <a:chExt cx="2936280" cy="2790497"/>
          </a:xfrm>
        </p:grpSpPr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252646" y="2629920"/>
              <a:ext cx="1725665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الاشعة </a:t>
              </a:r>
              <a:r>
                <a:rPr lang="ar-SA" sz="3200" dirty="0" err="1">
                  <a:latin typeface="Blabeloo  MagdySoliman" panose="02000500000000000000" pitchFamily="2" charset="-78"/>
                </a:rPr>
                <a:t>السينيه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3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13203 -0.0018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boy riding bike gif cartoon transparent background">
            <a:extLst>
              <a:ext uri="{FF2B5EF4-FFF2-40B4-BE49-F238E27FC236}">
                <a16:creationId xmlns:a16="http://schemas.microsoft.com/office/drawing/2014/main" id="{50D41680-726C-4026-B3BE-65C18860D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314" y="4376538"/>
            <a:ext cx="270353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EDB248-CC29-4151-BFED-A2B7E9F1FB72}"/>
              </a:ext>
            </a:extLst>
          </p:cNvPr>
          <p:cNvSpPr/>
          <p:nvPr/>
        </p:nvSpPr>
        <p:spPr>
          <a:xfrm>
            <a:off x="1874521" y="399699"/>
            <a:ext cx="8442958" cy="122234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dirty="0">
                <a:latin typeface="Blabeloo  MagdySoliman" panose="02000500000000000000" pitchFamily="2" charset="-78"/>
              </a:rPr>
              <a:t>ا</a:t>
            </a:r>
            <a:r>
              <a:rPr lang="ar-SA" sz="4000" dirty="0">
                <a:latin typeface="Blabeloo  MagdySoliman" panose="02000500000000000000" pitchFamily="2" charset="-78"/>
              </a:rPr>
              <a:t>صغر تردد للأشعة الساقطة يمكنه تحرير الكترونات من العنصر</a:t>
            </a:r>
            <a:endParaRPr lang="ar-AE" sz="4000" dirty="0">
              <a:latin typeface="Blabeloo  MagdySoliman" panose="02000500000000000000" pitchFamily="2" charset="-78"/>
            </a:endParaRPr>
          </a:p>
        </p:txBody>
      </p:sp>
      <p:grpSp>
        <p:nvGrpSpPr>
          <p:cNvPr id="3" name="خطأ 2">
            <a:extLst>
              <a:ext uri="{FF2B5EF4-FFF2-40B4-BE49-F238E27FC236}">
                <a16:creationId xmlns:a16="http://schemas.microsoft.com/office/drawing/2014/main" id="{D24A612F-7E4B-478E-9DA7-2D35C8696ED5}"/>
              </a:ext>
            </a:extLst>
          </p:cNvPr>
          <p:cNvGrpSpPr/>
          <p:nvPr/>
        </p:nvGrpSpPr>
        <p:grpSpPr>
          <a:xfrm>
            <a:off x="397302" y="1730248"/>
            <a:ext cx="2936280" cy="2790497"/>
            <a:chOff x="8603907" y="1767645"/>
            <a:chExt cx="2936280" cy="2790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181052-708D-4B73-8DB0-85090EAEA4D7}"/>
                </a:ext>
              </a:extLst>
            </p:cNvPr>
            <p:cNvSpPr/>
            <p:nvPr/>
          </p:nvSpPr>
          <p:spPr>
            <a:xfrm>
              <a:off x="8940478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F1351DB-41E1-4196-825A-D8302288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8603907" y="1767645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B0F07-0231-4CB0-B5AD-FEAA8D97AE45}"/>
                </a:ext>
              </a:extLst>
            </p:cNvPr>
            <p:cNvSpPr txBox="1"/>
            <p:nvPr/>
          </p:nvSpPr>
          <p:spPr>
            <a:xfrm>
              <a:off x="9218293" y="2903717"/>
              <a:ext cx="1725665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تردد الضوء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8" name="صح">
            <a:extLst>
              <a:ext uri="{FF2B5EF4-FFF2-40B4-BE49-F238E27FC236}">
                <a16:creationId xmlns:a16="http://schemas.microsoft.com/office/drawing/2014/main" id="{F9C994C9-43DD-4496-9BEB-03BC59F35D02}"/>
              </a:ext>
            </a:extLst>
          </p:cNvPr>
          <p:cNvGrpSpPr/>
          <p:nvPr/>
        </p:nvGrpSpPr>
        <p:grpSpPr>
          <a:xfrm>
            <a:off x="9174149" y="1907870"/>
            <a:ext cx="2936280" cy="2790497"/>
            <a:chOff x="4489111" y="1767646"/>
            <a:chExt cx="2936280" cy="27904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0BECC-9968-4A81-B59B-8FB9E7AA9B82}"/>
                </a:ext>
              </a:extLst>
            </p:cNvPr>
            <p:cNvSpPr/>
            <p:nvPr/>
          </p:nvSpPr>
          <p:spPr>
            <a:xfrm>
              <a:off x="4825682" y="2061457"/>
              <a:ext cx="2225563" cy="217217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CEDC2A6-CA27-4D5B-92F3-8C6EE7F22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4489111" y="1767646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23CEEB-F02B-4F71-AA13-90CBE2954D24}"/>
                </a:ext>
              </a:extLst>
            </p:cNvPr>
            <p:cNvSpPr txBox="1"/>
            <p:nvPr/>
          </p:nvSpPr>
          <p:spPr>
            <a:xfrm>
              <a:off x="4933192" y="2881674"/>
              <a:ext cx="1982250" cy="584775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تردد العتبة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grpSp>
        <p:nvGrpSpPr>
          <p:cNvPr id="11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3501867" y="1778813"/>
            <a:ext cx="2936280" cy="2790497"/>
            <a:chOff x="647339" y="1767647"/>
            <a:chExt cx="2936280" cy="27904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224099" y="2624285"/>
              <a:ext cx="1725665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تردد الفوتون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  <p:sp>
        <p:nvSpPr>
          <p:cNvPr id="15" name="Arrow: Pentagon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36E51-F02C-4E5D-9F06-0EC815E05AC6}"/>
              </a:ext>
            </a:extLst>
          </p:cNvPr>
          <p:cNvSpPr/>
          <p:nvPr/>
        </p:nvSpPr>
        <p:spPr>
          <a:xfrm>
            <a:off x="10317479" y="6081413"/>
            <a:ext cx="1222708" cy="6328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التالي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2E0C77-7A65-4D96-BF71-4A3FB7A40ABD}"/>
              </a:ext>
            </a:extLst>
          </p:cNvPr>
          <p:cNvSpPr/>
          <p:nvPr/>
        </p:nvSpPr>
        <p:spPr>
          <a:xfrm rot="5400000">
            <a:off x="-287598" y="599837"/>
            <a:ext cx="1616369" cy="54238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9C139A-30A9-455C-9F93-5099EC98E230}"/>
              </a:ext>
            </a:extLst>
          </p:cNvPr>
          <p:cNvSpPr/>
          <p:nvPr/>
        </p:nvSpPr>
        <p:spPr>
          <a:xfrm rot="5400000">
            <a:off x="-210844" y="664122"/>
            <a:ext cx="1462855" cy="4059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الوقت</a:t>
            </a:r>
          </a:p>
        </p:txBody>
      </p:sp>
      <p:grpSp>
        <p:nvGrpSpPr>
          <p:cNvPr id="14" name="خطأ 1">
            <a:extLst>
              <a:ext uri="{FF2B5EF4-FFF2-40B4-BE49-F238E27FC236}">
                <a16:creationId xmlns:a16="http://schemas.microsoft.com/office/drawing/2014/main" id="{DD3BCBB9-749A-48B6-A0F4-B3FDF89A42D6}"/>
              </a:ext>
            </a:extLst>
          </p:cNvPr>
          <p:cNvGrpSpPr/>
          <p:nvPr/>
        </p:nvGrpSpPr>
        <p:grpSpPr>
          <a:xfrm>
            <a:off x="6217357" y="1764959"/>
            <a:ext cx="2936280" cy="2790497"/>
            <a:chOff x="647339" y="1767647"/>
            <a:chExt cx="2936280" cy="2790497"/>
          </a:xfrm>
        </p:grpSpPr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A9940674-B7AF-480F-B159-DAF861DB6600}"/>
                </a:ext>
              </a:extLst>
            </p:cNvPr>
            <p:cNvSpPr/>
            <p:nvPr/>
          </p:nvSpPr>
          <p:spPr>
            <a:xfrm>
              <a:off x="983910" y="2061456"/>
              <a:ext cx="2225563" cy="2172173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AE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04E9410-CD95-459B-815F-18380759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7" t="15869" r="2167" b="4177"/>
            <a:stretch/>
          </p:blipFill>
          <p:spPr bwMode="auto">
            <a:xfrm>
              <a:off x="647339" y="1767647"/>
              <a:ext cx="2936280" cy="279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4C8F611C-C8C1-4E4C-AF29-26D101A70A9B}"/>
                </a:ext>
              </a:extLst>
            </p:cNvPr>
            <p:cNvSpPr txBox="1"/>
            <p:nvPr/>
          </p:nvSpPr>
          <p:spPr>
            <a:xfrm>
              <a:off x="1292888" y="2632906"/>
              <a:ext cx="1725665" cy="1077218"/>
            </a:xfrm>
            <a:prstGeom prst="rect">
              <a:avLst/>
            </a:prstGeom>
            <a:solidFill>
              <a:srgbClr val="CBCBC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atin typeface="Blabeloo  MagdySoliman" panose="02000500000000000000" pitchFamily="2" charset="-78"/>
                </a:rPr>
                <a:t>تردد الاشعاع</a:t>
              </a:r>
              <a:endParaRPr lang="ar-AE" sz="3200" dirty="0">
                <a:latin typeface="Blabeloo  MagdySoliman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3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silk-Correct-Answer-Soundeffect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13203 -0.0018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ke Bell.wav-21369-Free-Loops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SHOW WRONG ANSWER SOUND EFFECT_Tri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815</Words>
  <Application>Microsoft Office PowerPoint</Application>
  <PresentationFormat>شاشة عريضة</PresentationFormat>
  <Paragraphs>256</Paragraphs>
  <Slides>37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43" baseType="lpstr">
      <vt:lpstr>Arial</vt:lpstr>
      <vt:lpstr>Blabeloo  MagdySoliman</vt:lpstr>
      <vt:lpstr>Calibri</vt:lpstr>
      <vt:lpstr>Calibri Light</vt:lpstr>
      <vt:lpstr>Cambria Math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فائزه الدهاس</cp:lastModifiedBy>
  <cp:revision>38</cp:revision>
  <dcterms:created xsi:type="dcterms:W3CDTF">2021-02-18T10:47:37Z</dcterms:created>
  <dcterms:modified xsi:type="dcterms:W3CDTF">2022-05-28T17:11:22Z</dcterms:modified>
</cp:coreProperties>
</file>