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66" d="100"/>
          <a:sy n="66" d="100"/>
        </p:scale>
        <p:origin x="-1230" y="-10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7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9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5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3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4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0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2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3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8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3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A668-8D4D-46C9-A7C2-F3561BF37608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ac.ksu.edu.sa/melnewehy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reebookinhere.blogspot.com/2015/09/chemistry-edisi-10-raymond-chang.html" TargetMode="Externa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4500" y="3257602"/>
            <a:ext cx="2052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Lucida Bright" panose="02040602050505020304" pitchFamily="18" charset="0"/>
              </a:rPr>
              <a:t>CHEM 101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Lucida Bright" panose="02040602050505020304" pitchFamily="18" charset="0"/>
              </a:rPr>
              <a:t>(3+1+0)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7012" y="4453898"/>
            <a:ext cx="5067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Lucida Calligraphy" panose="03010101010101010101" pitchFamily="66" charset="0"/>
              </a:rPr>
              <a:t>Dr. Mohamed El-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Lucida Calligraphy" panose="03010101010101010101" pitchFamily="66" charset="0"/>
              </a:rPr>
              <a:t>Newehy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3925" y="5044823"/>
            <a:ext cx="4577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hlinkClick r:id="rId2"/>
              </a:rPr>
              <a:t>http://fac.ksu.edu.sa/melnewehy</a:t>
            </a:r>
            <a:r>
              <a:rPr lang="en-US" sz="2400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035" y="1830473"/>
            <a:ext cx="610109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General Chemistry</a:t>
            </a:r>
          </a:p>
        </p:txBody>
      </p:sp>
      <p:pic>
        <p:nvPicPr>
          <p:cNvPr id="8" name="Picture 2" descr="http://medicalcity.ksu.edu.sa/images/uploads/news/KSU_BackgroundLogo_(2).png"/>
          <p:cNvPicPr>
            <a:picLocks noChangeAspect="1" noChangeArrowheads="1"/>
          </p:cNvPicPr>
          <p:nvPr/>
        </p:nvPicPr>
        <p:blipFill>
          <a:blip r:embed="rId3"/>
          <a:srcRect l="16842" t="20000" r="13684" b="28000"/>
          <a:stretch>
            <a:fillRect/>
          </a:stretch>
        </p:blipFill>
        <p:spPr bwMode="auto">
          <a:xfrm>
            <a:off x="7219950" y="47625"/>
            <a:ext cx="1885950" cy="74295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41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583"/>
          <a:stretch/>
        </p:blipFill>
        <p:spPr>
          <a:xfrm>
            <a:off x="2887305" y="1922689"/>
            <a:ext cx="3184431" cy="39315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6374"/>
          <a:stretch/>
        </p:blipFill>
        <p:spPr>
          <a:xfrm>
            <a:off x="5620459" y="2205397"/>
            <a:ext cx="3371454" cy="39423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182"/>
          <a:stretch/>
        </p:blipFill>
        <p:spPr>
          <a:xfrm>
            <a:off x="139700" y="1334415"/>
            <a:ext cx="3258367" cy="3937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069653" y="105684"/>
            <a:ext cx="2621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Reference</a:t>
            </a:r>
            <a:endParaRPr lang="en-US" sz="2400" b="1" dirty="0">
              <a:solidFill>
                <a:srgbClr val="FF0000"/>
              </a:solidFill>
              <a:effectLst/>
              <a:latin typeface="Lucida Calligraphy" panose="030101010101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98816" y="918917"/>
            <a:ext cx="5771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/>
                <a:latin typeface="Footlight MT Light" panose="0204060206030A020304" pitchFamily="18" charset="0"/>
              </a:rPr>
              <a:t>Topics Pages: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effectLst/>
                <a:latin typeface="Footlight MT Light" panose="0204060206030A020304" pitchFamily="18" charset="0"/>
              </a:rPr>
              <a:t>“</a:t>
            </a:r>
            <a:r>
              <a:rPr lang="en-US" sz="20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Raymond Chang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Footlight MT Light" panose="0204060206030A020304" pitchFamily="18" charset="0"/>
              </a:rPr>
              <a:t>, </a:t>
            </a:r>
            <a:r>
              <a:rPr lang="en-US" sz="20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Chemistry, </a:t>
            </a:r>
            <a:r>
              <a:rPr lang="ar-SA" sz="20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10</a:t>
            </a:r>
            <a:r>
              <a:rPr lang="en-US" sz="2000" b="1" baseline="30000" dirty="0" err="1" smtClean="0">
                <a:solidFill>
                  <a:srgbClr val="FF0000"/>
                </a:solidFill>
                <a:latin typeface="Footlight MT Light" panose="0204060206030A020304" pitchFamily="18" charset="0"/>
              </a:rPr>
              <a:t>th</a:t>
            </a:r>
            <a:r>
              <a:rPr lang="en-US" sz="2000" b="1" baseline="30000" dirty="0" smtClean="0">
                <a:solidFill>
                  <a:srgbClr val="FF0000"/>
                </a:solidFill>
                <a:latin typeface="Footlight MT Light" panose="0204060206030A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Footlight MT Light" panose="0204060206030A020304" pitchFamily="18" charset="0"/>
              </a:rPr>
              <a:t>edition</a:t>
            </a:r>
            <a:r>
              <a:rPr lang="en-US" sz="20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, 2010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Footlight MT Light" panose="0204060206030A020304" pitchFamily="18" charset="0"/>
              </a:rPr>
              <a:t>”</a:t>
            </a:r>
            <a:endParaRPr lang="en-US" sz="2000" b="1" dirty="0">
              <a:solidFill>
                <a:srgbClr val="FF0000"/>
              </a:solidFill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 rot="10800000" flipV="1">
            <a:off x="675821" y="6172201"/>
            <a:ext cx="7727950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رابط لتحميل كتاب مقرر 101كيم</a:t>
            </a:r>
            <a:endParaRPr kumimoji="0" lang="ar-SA" altLang="ar-S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  <a:hlinkClick r:id="rId5"/>
              </a:rPr>
              <a:t>http://freebookinhere.blogspot.com/2015/09/chemistry-edisi-10-raymond-chang.html</a:t>
            </a:r>
            <a:endParaRPr kumimoji="0" lang="ar-SA" altLang="ar-S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ar-SA" altLang="ar-SA" sz="7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0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583707"/>
              </p:ext>
            </p:extLst>
          </p:nvPr>
        </p:nvGraphicFramePr>
        <p:xfrm>
          <a:off x="52256" y="56242"/>
          <a:ext cx="9026434" cy="6302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2093">
                  <a:extLst>
                    <a:ext uri="{9D8B030D-6E8A-4147-A177-3AD203B41FA5}">
                      <a16:colId xmlns="" xmlns:a16="http://schemas.microsoft.com/office/drawing/2014/main" val="1005802422"/>
                    </a:ext>
                  </a:extLst>
                </a:gridCol>
                <a:gridCol w="1045028">
                  <a:extLst>
                    <a:ext uri="{9D8B030D-6E8A-4147-A177-3AD203B41FA5}">
                      <a16:colId xmlns="" xmlns:a16="http://schemas.microsoft.com/office/drawing/2014/main" val="3921876421"/>
                    </a:ext>
                  </a:extLst>
                </a:gridCol>
                <a:gridCol w="999313">
                  <a:extLst>
                    <a:ext uri="{9D8B030D-6E8A-4147-A177-3AD203B41FA5}">
                      <a16:colId xmlns="" xmlns:a16="http://schemas.microsoft.com/office/drawing/2014/main" val="323507513"/>
                    </a:ext>
                  </a:extLst>
                </a:gridCol>
              </a:tblGrid>
              <a:tr h="39875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CHEM 101 CURRICULUM</a:t>
                      </a:r>
                      <a:endParaRPr lang="en-US" sz="2000" dirty="0">
                        <a:solidFill>
                          <a:srgbClr val="FFFF00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8953504"/>
                  </a:ext>
                </a:extLst>
              </a:tr>
              <a:tr h="27797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Text book: 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Raymond Chang, Chemistry, 10</a:t>
                      </a:r>
                      <a:r>
                        <a:rPr kumimoji="0" lang="en-US" sz="1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 edition, 2010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0506574"/>
                  </a:ext>
                </a:extLst>
              </a:tr>
              <a:tr h="4506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Topics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Text book pages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Lectures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4809511"/>
                  </a:ext>
                </a:extLst>
              </a:tr>
              <a:tr h="338938">
                <a:tc gridSpan="3">
                  <a:txBody>
                    <a:bodyPr/>
                    <a:lstStyle/>
                    <a:p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Chapter 1: Chemistry: The Study of Change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6129734"/>
                  </a:ext>
                </a:extLst>
              </a:tr>
              <a:tr h="1381064">
                <a:tc>
                  <a:txBody>
                    <a:bodyPr/>
                    <a:lstStyle/>
                    <a:p>
                      <a:pPr marL="287338" marR="0" lvl="1" indent="-2873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1.4. Classifications of Matter: substances and mixtures, elements and compounds</a:t>
                      </a:r>
                    </a:p>
                    <a:p>
                      <a:pPr marL="287338" marR="0" lvl="1" indent="-2873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1.5. The Three States of Matter</a:t>
                      </a:r>
                    </a:p>
                    <a:p>
                      <a:pPr marL="287338" marR="0" lvl="1" indent="-2873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1.6. Physical and Chemical properties of Matter: intensive and extensive properties</a:t>
                      </a:r>
                    </a:p>
                    <a:p>
                      <a:pPr marL="287338" marR="0" lvl="1" indent="-2873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1.7. Measurement: SI units, mass and weight, volume, density, temperature scales</a:t>
                      </a:r>
                    </a:p>
                    <a:p>
                      <a:pPr marL="287338" marR="0" lvl="1" indent="-2873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1.8. Handling Numbers: scientific notation, significant figures, accuracy and precision</a:t>
                      </a:r>
                    </a:p>
                    <a:p>
                      <a:pPr marL="287338" marR="0" lvl="1" indent="-2873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1.9. Dimensional Analysis in Solving Problems: conversion factors, a note on problem solving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10 - 30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9482011"/>
                  </a:ext>
                </a:extLst>
              </a:tr>
              <a:tr h="341086">
                <a:tc gridSpan="2">
                  <a:txBody>
                    <a:bodyPr/>
                    <a:lstStyle/>
                    <a:p>
                      <a:pPr marL="0" lvl="1" indent="0" algn="ctr" rtl="0"/>
                      <a:r>
                        <a:rPr lang="en-US" sz="1600" b="1" i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Review and Exercises</a:t>
                      </a:r>
                      <a:endParaRPr lang="en-US" sz="16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7389158"/>
                  </a:ext>
                </a:extLst>
              </a:tr>
              <a:tr h="19666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Chapter 2: Atoms, Molecules and 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4816983"/>
                  </a:ext>
                </a:extLst>
              </a:tr>
              <a:tr h="463119">
                <a:tc>
                  <a:txBody>
                    <a:bodyPr/>
                    <a:lstStyle/>
                    <a:p>
                      <a:pPr marL="282575" indent="-282575" algn="just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 The Structure of the Atoms: the electron, radioactivity, the proton and the nucleus, the neutron</a:t>
                      </a:r>
                    </a:p>
                    <a:p>
                      <a:pPr marL="282575" indent="-282575" algn="just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 Atomic Number, Mass Number and Isotopes</a:t>
                      </a:r>
                    </a:p>
                    <a:p>
                      <a:pPr marL="282575" indent="-282575" algn="just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2.4. The Periodic Table</a:t>
                      </a:r>
                    </a:p>
                    <a:p>
                      <a:pPr marL="282575" indent="-282575" algn="just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2.5. Molecules and Ions: molecules, ions</a:t>
                      </a:r>
                    </a:p>
                    <a:p>
                      <a:pPr marL="282575" indent="-282575" algn="just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2.6. Chemical Formulas: molecular formulas, empirical formulas, formula of ionic compound</a:t>
                      </a:r>
                    </a:p>
                    <a:p>
                      <a:pPr marL="282575" indent="-282575" algn="just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2.7. Naming Compounds: ionic compound, molecular compound, acids and bases, familiar inorganic compound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43 - 68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4176209"/>
                  </a:ext>
                </a:extLst>
              </a:tr>
              <a:tr h="228601">
                <a:tc gridSpan="2">
                  <a:txBody>
                    <a:bodyPr/>
                    <a:lstStyle/>
                    <a:p>
                      <a:pPr marL="0" lvl="1" indent="0" algn="ctr" rtl="0"/>
                      <a:r>
                        <a:rPr lang="en-US" sz="1600" b="1" i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Review and Exercises</a:t>
                      </a:r>
                      <a:endParaRPr lang="en-US" sz="16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0434409"/>
                  </a:ext>
                </a:extLst>
              </a:tr>
              <a:tr h="46311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FIRST MIDTERM EXAM (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GRADS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9999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5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522048"/>
              </p:ext>
            </p:extLst>
          </p:nvPr>
        </p:nvGraphicFramePr>
        <p:xfrm>
          <a:off x="52256" y="41728"/>
          <a:ext cx="9026435" cy="5647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2094">
                  <a:extLst>
                    <a:ext uri="{9D8B030D-6E8A-4147-A177-3AD203B41FA5}">
                      <a16:colId xmlns="" xmlns:a16="http://schemas.microsoft.com/office/drawing/2014/main" val="1005802422"/>
                    </a:ext>
                  </a:extLst>
                </a:gridCol>
                <a:gridCol w="1045028">
                  <a:extLst>
                    <a:ext uri="{9D8B030D-6E8A-4147-A177-3AD203B41FA5}">
                      <a16:colId xmlns="" xmlns:a16="http://schemas.microsoft.com/office/drawing/2014/main" val="3921876421"/>
                    </a:ext>
                  </a:extLst>
                </a:gridCol>
                <a:gridCol w="999313">
                  <a:extLst>
                    <a:ext uri="{9D8B030D-6E8A-4147-A177-3AD203B41FA5}">
                      <a16:colId xmlns="" xmlns:a16="http://schemas.microsoft.com/office/drawing/2014/main" val="323507513"/>
                    </a:ext>
                  </a:extLst>
                </a:gridCol>
              </a:tblGrid>
              <a:tr h="39875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CHEM 101 CURRICULUM</a:t>
                      </a:r>
                      <a:endParaRPr lang="en-US" sz="2000" dirty="0">
                        <a:solidFill>
                          <a:srgbClr val="FFFF00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8953504"/>
                  </a:ext>
                </a:extLst>
              </a:tr>
              <a:tr h="27797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Text book: 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Raymond Chang, Chemistry, 10</a:t>
                      </a:r>
                      <a:r>
                        <a:rPr kumimoji="0" lang="en-US" sz="1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 edition, 2010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0506574"/>
                  </a:ext>
                </a:extLst>
              </a:tr>
              <a:tr h="4506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Topics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Text book pages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Lectures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4809511"/>
                  </a:ext>
                </a:extLst>
              </a:tr>
              <a:tr h="338938">
                <a:tc gridSpan="3">
                  <a:txBody>
                    <a:bodyPr/>
                    <a:lstStyle/>
                    <a:p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Chapter 3: Mass Relationships in Chemical Reactions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6129734"/>
                  </a:ext>
                </a:extLst>
              </a:tr>
              <a:tr h="382104">
                <a:tc>
                  <a:txBody>
                    <a:bodyPr/>
                    <a:lstStyle/>
                    <a:p>
                      <a:pPr marL="287338" marR="0" lvl="1" indent="-2873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3.1. Atomic Mass: average atomic mass</a:t>
                      </a:r>
                    </a:p>
                    <a:p>
                      <a:pPr marL="287338" marR="0" lvl="1" indent="-2873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3.2. Avogadro's Number and the Molar Mass of an Element</a:t>
                      </a:r>
                    </a:p>
                    <a:p>
                      <a:pPr marL="287338" marR="0" lvl="1" indent="-2873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3.3. Molecular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80 - 87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9482011"/>
                  </a:ext>
                </a:extLst>
              </a:tr>
              <a:tr h="382104">
                <a:tc>
                  <a:txBody>
                    <a:bodyPr/>
                    <a:lstStyle/>
                    <a:p>
                      <a:pPr marL="287338" marR="0" lvl="1" indent="-2873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3.5. Percent Composition of Compounds</a:t>
                      </a:r>
                    </a:p>
                    <a:p>
                      <a:pPr marL="287338" marR="0" lvl="1" indent="-2873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3.6. Experimental Determination of Empirical Formulas: determination of molecular formulas</a:t>
                      </a:r>
                    </a:p>
                    <a:p>
                      <a:pPr marL="287338" marR="0" lvl="1" indent="-2873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3.7. Chemical Reactions and Chemical Equations: writing chemical equations, balancing chemical equations</a:t>
                      </a:r>
                    </a:p>
                    <a:p>
                      <a:pPr marL="287338" marR="0" lvl="1" indent="-2873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3.8. Amounts of reactants and products</a:t>
                      </a:r>
                    </a:p>
                    <a:p>
                      <a:pPr marL="287338" marR="0" lvl="1" indent="-2873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3.9. Limiting Reagents</a:t>
                      </a:r>
                    </a:p>
                    <a:p>
                      <a:pPr marL="287338" marR="0" lvl="1" indent="-2873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3.10. Reaction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88 - 107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2935028"/>
                  </a:ext>
                </a:extLst>
              </a:tr>
              <a:tr h="341086">
                <a:tc gridSpan="2">
                  <a:txBody>
                    <a:bodyPr/>
                    <a:lstStyle/>
                    <a:p>
                      <a:pPr marL="0" lvl="1" indent="0" algn="ctr" rtl="0"/>
                      <a:r>
                        <a:rPr lang="en-US" sz="1600" b="1" i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Review and Exercises</a:t>
                      </a:r>
                      <a:endParaRPr lang="en-US" sz="16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7389158"/>
                  </a:ext>
                </a:extLst>
              </a:tr>
              <a:tr h="19666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Chapter 4: Reactions in Aqueous Solutions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4816983"/>
                  </a:ext>
                </a:extLst>
              </a:tr>
              <a:tr h="231560">
                <a:tc>
                  <a:txBody>
                    <a:bodyPr/>
                    <a:lstStyle/>
                    <a:p>
                      <a:pPr marL="282575" indent="-282575" algn="just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4.4. </a:t>
                      </a:r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Only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combination reactions, decomposition reactions, combustion reactions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139 - 141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4176209"/>
                  </a:ext>
                </a:extLst>
              </a:tr>
              <a:tr h="231560">
                <a:tc>
                  <a:txBody>
                    <a:bodyPr/>
                    <a:lstStyle/>
                    <a:p>
                      <a:pPr marL="282575" indent="-282575" algn="just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4.5. Concentration of 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147 - 149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88955433"/>
                  </a:ext>
                </a:extLst>
              </a:tr>
              <a:tr h="168729">
                <a:tc gridSpan="2">
                  <a:txBody>
                    <a:bodyPr/>
                    <a:lstStyle/>
                    <a:p>
                      <a:pPr marL="0" lvl="1" indent="0" algn="ctr" rtl="0"/>
                      <a:r>
                        <a:rPr lang="en-US" sz="1600" b="1" i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Review and Exercises</a:t>
                      </a:r>
                      <a:endParaRPr lang="en-US" sz="16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0434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78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938350"/>
              </p:ext>
            </p:extLst>
          </p:nvPr>
        </p:nvGraphicFramePr>
        <p:xfrm>
          <a:off x="52256" y="41728"/>
          <a:ext cx="9026435" cy="4155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2094">
                  <a:extLst>
                    <a:ext uri="{9D8B030D-6E8A-4147-A177-3AD203B41FA5}">
                      <a16:colId xmlns="" xmlns:a16="http://schemas.microsoft.com/office/drawing/2014/main" val="1005802422"/>
                    </a:ext>
                  </a:extLst>
                </a:gridCol>
                <a:gridCol w="1045028">
                  <a:extLst>
                    <a:ext uri="{9D8B030D-6E8A-4147-A177-3AD203B41FA5}">
                      <a16:colId xmlns="" xmlns:a16="http://schemas.microsoft.com/office/drawing/2014/main" val="3921876421"/>
                    </a:ext>
                  </a:extLst>
                </a:gridCol>
                <a:gridCol w="999313">
                  <a:extLst>
                    <a:ext uri="{9D8B030D-6E8A-4147-A177-3AD203B41FA5}">
                      <a16:colId xmlns="" xmlns:a16="http://schemas.microsoft.com/office/drawing/2014/main" val="323507513"/>
                    </a:ext>
                  </a:extLst>
                </a:gridCol>
              </a:tblGrid>
              <a:tr h="39875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CHEM 101 CURRICULUM</a:t>
                      </a:r>
                      <a:endParaRPr lang="en-US" sz="2000" dirty="0">
                        <a:solidFill>
                          <a:srgbClr val="FFFF00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8953504"/>
                  </a:ext>
                </a:extLst>
              </a:tr>
              <a:tr h="27797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Text book: 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Raymond Chang, Chemistry, 10</a:t>
                      </a:r>
                      <a:r>
                        <a:rPr kumimoji="0" lang="en-US" sz="1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 edition, 2010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0506574"/>
                  </a:ext>
                </a:extLst>
              </a:tr>
              <a:tr h="4506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Topics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Text book pages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Lectures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4809511"/>
                  </a:ext>
                </a:extLst>
              </a:tr>
              <a:tr h="338938">
                <a:tc gridSpan="3">
                  <a:txBody>
                    <a:bodyPr/>
                    <a:lstStyle/>
                    <a:p>
                      <a:r>
                        <a:rPr lang="en-US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Chapter 5: Gases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6129734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pPr marL="287338" marR="0" lvl="1" indent="-2873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5.1. Substances That Exist as Gases</a:t>
                      </a:r>
                    </a:p>
                    <a:p>
                      <a:pPr marL="287338" marR="0" lvl="1" indent="-2873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5.2. Pressure of a Gas: SI units of pressure, atmospheric pressure, </a:t>
                      </a:r>
                    </a:p>
                    <a:p>
                      <a:pPr marL="287338" marR="0" lvl="1" indent="-2873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5.3. The Gas Laws: the pressure-volume relationship: Boyle's Law, the temperature-volume relationship: Charles's and Gay-Lussac's law, the volume-amount relationship: Avogadro's Law</a:t>
                      </a:r>
                    </a:p>
                    <a:p>
                      <a:pPr marL="287338" marR="0" lvl="1" indent="-2873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5.4. The Ideal Gas Equation: density calculation, the molar mass of a gaseous substance</a:t>
                      </a:r>
                    </a:p>
                    <a:p>
                      <a:pPr marL="287338" marR="0" lvl="1" indent="-2873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5.5. Gas Stoichiometry</a:t>
                      </a:r>
                    </a:p>
                    <a:p>
                      <a:pPr marL="287338" marR="0" lvl="1" indent="-2873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5.6. Dalton's law of Partial Pressures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174 - 201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9482011"/>
                  </a:ext>
                </a:extLst>
              </a:tr>
              <a:tr h="373932">
                <a:tc gridSpan="2">
                  <a:txBody>
                    <a:bodyPr/>
                    <a:lstStyle/>
                    <a:p>
                      <a:pPr marL="287338" marR="0" lvl="1" indent="-28733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Review and Exercises</a:t>
                      </a:r>
                      <a:endParaRPr lang="en-US" sz="1600" b="1" i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2935028"/>
                  </a:ext>
                </a:extLst>
              </a:tr>
              <a:tr h="34108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SECOND MIDTERM EXAM (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GRADS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7389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85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35593"/>
              </p:ext>
            </p:extLst>
          </p:nvPr>
        </p:nvGraphicFramePr>
        <p:xfrm>
          <a:off x="52256" y="41729"/>
          <a:ext cx="9026435" cy="68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2094">
                  <a:extLst>
                    <a:ext uri="{9D8B030D-6E8A-4147-A177-3AD203B41FA5}">
                      <a16:colId xmlns="" xmlns:a16="http://schemas.microsoft.com/office/drawing/2014/main" val="1005802422"/>
                    </a:ext>
                  </a:extLst>
                </a:gridCol>
                <a:gridCol w="1045028">
                  <a:extLst>
                    <a:ext uri="{9D8B030D-6E8A-4147-A177-3AD203B41FA5}">
                      <a16:colId xmlns="" xmlns:a16="http://schemas.microsoft.com/office/drawing/2014/main" val="3921876421"/>
                    </a:ext>
                  </a:extLst>
                </a:gridCol>
                <a:gridCol w="999313">
                  <a:extLst>
                    <a:ext uri="{9D8B030D-6E8A-4147-A177-3AD203B41FA5}">
                      <a16:colId xmlns="" xmlns:a16="http://schemas.microsoft.com/office/drawing/2014/main" val="323507513"/>
                    </a:ext>
                  </a:extLst>
                </a:gridCol>
              </a:tblGrid>
              <a:tr h="39358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CHEM 101 CURRICULUM</a:t>
                      </a:r>
                      <a:endParaRPr lang="en-US" sz="2000" dirty="0">
                        <a:solidFill>
                          <a:srgbClr val="FFFF00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8953504"/>
                  </a:ext>
                </a:extLst>
              </a:tr>
              <a:tr h="33093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Text book: 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Raymond Chang, Chemistry, 10</a:t>
                      </a:r>
                      <a:r>
                        <a:rPr lang="en-US" sz="16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effectLst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edition, 2010</a:t>
                      </a:r>
                      <a:endParaRPr lang="en-US" sz="1600" b="1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0506574"/>
                  </a:ext>
                </a:extLst>
              </a:tr>
              <a:tr h="51145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Topics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Text book pages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Lectures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4809511"/>
                  </a:ext>
                </a:extLst>
              </a:tr>
              <a:tr h="36102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Chapter 6: Thermochemistry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4816983"/>
                  </a:ext>
                </a:extLst>
              </a:tr>
              <a:tr h="1353839">
                <a:tc>
                  <a:txBody>
                    <a:bodyPr/>
                    <a:lstStyle/>
                    <a:p>
                      <a:pPr marL="282575" indent="-282575" algn="just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6.1. The Nature of Energy and Types of Energy</a:t>
                      </a:r>
                    </a:p>
                    <a:p>
                      <a:pPr marL="282575" indent="-282575" algn="just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6.2. Energy Changes in Chemical Reactions</a:t>
                      </a:r>
                    </a:p>
                    <a:p>
                      <a:pPr marL="282575" indent="-282575" algn="just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6.3. Introduction to Thermodynamics: the first law of thermodynamics, work and heat</a:t>
                      </a:r>
                    </a:p>
                    <a:p>
                      <a:pPr marL="282575" indent="-282575" algn="just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6.4. Enthalpy of Chemical Reactions: enthalpy, enthalpy of reactions, thermochemical equations, a comparison of ∆H and ∆E</a:t>
                      </a:r>
                    </a:p>
                    <a:p>
                      <a:pPr marL="282575" indent="-282575" algn="just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6.5. Calorimetry: </a:t>
                      </a:r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Only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specific heat and heat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230 - 246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4176209"/>
                  </a:ext>
                </a:extLst>
              </a:tr>
              <a:tr h="511450">
                <a:tc>
                  <a:txBody>
                    <a:bodyPr/>
                    <a:lstStyle/>
                    <a:p>
                      <a:pPr marL="282575" indent="-282575" algn="just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6.6. Standard Enthalpy of Formation and Reaction: the direct method, the indirect method (Hess's law)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252 - 258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88955433"/>
                  </a:ext>
                </a:extLst>
              </a:tr>
              <a:tr h="234042">
                <a:tc gridSpan="2">
                  <a:txBody>
                    <a:bodyPr/>
                    <a:lstStyle/>
                    <a:p>
                      <a:pPr marL="0" lvl="1" indent="0" algn="ctr" rtl="0"/>
                      <a:r>
                        <a:rPr lang="en-US" sz="1600" b="1" i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Review and Exercises</a:t>
                      </a:r>
                      <a:endParaRPr lang="en-US" sz="16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0434409"/>
                  </a:ext>
                </a:extLst>
              </a:tr>
              <a:tr h="2543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Chapter 12: Physical Properties of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0165282"/>
                  </a:ext>
                </a:extLst>
              </a:tr>
              <a:tr h="1753688">
                <a:tc>
                  <a:txBody>
                    <a:bodyPr/>
                    <a:lstStyle/>
                    <a:p>
                      <a:pPr marL="282575" lvl="1" indent="-282575" algn="just" rtl="0"/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12.1. Types of Solutions</a:t>
                      </a:r>
                    </a:p>
                    <a:p>
                      <a:pPr marL="282575" lvl="1" indent="-282575" algn="just" rtl="0"/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12.2. A Molecular View of the Solution Process</a:t>
                      </a:r>
                    </a:p>
                    <a:p>
                      <a:pPr marL="282575" lvl="1" indent="-282575" algn="just" rtl="0"/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12.3. Concentration Units: types of concentration units, comparison of concentration units</a:t>
                      </a:r>
                    </a:p>
                    <a:p>
                      <a:pPr marL="282575" lvl="1" indent="-282575" algn="just" rtl="0"/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12.4. The Effect of Temperature od Solubility: solid solubility and temperature, gas solubility and temperature</a:t>
                      </a:r>
                    </a:p>
                    <a:p>
                      <a:pPr marL="282575" lvl="1" indent="-282575" algn="just" rtl="0"/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12.5. The Effect of Pressure on the Solubility of Gases</a:t>
                      </a:r>
                    </a:p>
                    <a:p>
                      <a:pPr marL="282575" lvl="1" indent="-282575" algn="just" rtl="0"/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12.6. Colligative Properties of Nonelectrolyte Solutions: vapor-pressure lowering (</a:t>
                      </a:r>
                      <a:r>
                        <a:rPr lang="en-US" sz="1400" b="0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Raoult's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Law), boiling-point elevation, freezing-point depression, osmotic pressure, using colligative properties to determine molar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514 - 539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59712521"/>
                  </a:ext>
                </a:extLst>
              </a:tr>
              <a:tr h="199208">
                <a:tc gridSpan="2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Review and Exercises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54283261"/>
                  </a:ext>
                </a:extLst>
              </a:tr>
              <a:tr h="330938">
                <a:tc gridSpan="2">
                  <a:txBody>
                    <a:bodyPr/>
                    <a:lstStyle/>
                    <a:p>
                      <a:pPr marL="0" lvl="1" indent="0" algn="ctr" rtl="0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TOTAL HOURS</a:t>
                      </a:r>
                      <a:endParaRPr lang="en-US" sz="1600" b="1" i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7584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38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847372"/>
              </p:ext>
            </p:extLst>
          </p:nvPr>
        </p:nvGraphicFramePr>
        <p:xfrm>
          <a:off x="1190172" y="1415142"/>
          <a:ext cx="6901542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2953">
                  <a:extLst>
                    <a:ext uri="{9D8B030D-6E8A-4147-A177-3AD203B41FA5}">
                      <a16:colId xmlns="" xmlns:a16="http://schemas.microsoft.com/office/drawing/2014/main" val="313823432"/>
                    </a:ext>
                  </a:extLst>
                </a:gridCol>
                <a:gridCol w="1934626">
                  <a:extLst>
                    <a:ext uri="{9D8B030D-6E8A-4147-A177-3AD203B41FA5}">
                      <a16:colId xmlns="" xmlns:a16="http://schemas.microsoft.com/office/drawing/2014/main" val="2212089975"/>
                    </a:ext>
                  </a:extLst>
                </a:gridCol>
                <a:gridCol w="1863963">
                  <a:extLst>
                    <a:ext uri="{9D8B030D-6E8A-4147-A177-3AD203B41FA5}">
                      <a16:colId xmlns="" xmlns:a16="http://schemas.microsoft.com/office/drawing/2014/main" val="380774479"/>
                    </a:ext>
                  </a:extLst>
                </a:gridCol>
              </a:tblGrid>
              <a:tr h="37952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838826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Practical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591805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aseline="30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st </a:t>
                      </a:r>
                      <a:r>
                        <a:rPr lang="en-US" sz="2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midterm 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67589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800" baseline="30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nd </a:t>
                      </a:r>
                      <a:r>
                        <a:rPr lang="en-US" sz="2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midterm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179235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Final exam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6746532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3378585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84451" y="5262992"/>
            <a:ext cx="58323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FINAL EXAM WILL BE IN ALL TOPICS</a:t>
            </a: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الإختبار النهائي سيكون في جميع مواضيع المقرر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2197" y="777934"/>
            <a:ext cx="83974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OF THE </a:t>
            </a:r>
            <a:r>
              <a:rPr kumimoji="0" lang="en-US" alt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GRADES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 SEMESTER: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32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</TotalTime>
  <Words>781</Words>
  <Application>Microsoft Office PowerPoint</Application>
  <PresentationFormat>On-screen Show (4:3)</PresentationFormat>
  <Paragraphs>123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</cp:lastModifiedBy>
  <cp:revision>29</cp:revision>
  <dcterms:created xsi:type="dcterms:W3CDTF">2017-09-18T11:03:17Z</dcterms:created>
  <dcterms:modified xsi:type="dcterms:W3CDTF">2018-01-28T08:09:08Z</dcterms:modified>
</cp:coreProperties>
</file>