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88" r:id="rId3"/>
    <p:sldId id="305" r:id="rId4"/>
    <p:sldId id="303" r:id="rId5"/>
    <p:sldId id="311" r:id="rId6"/>
    <p:sldId id="306" r:id="rId7"/>
    <p:sldId id="304" r:id="rId8"/>
    <p:sldId id="312" r:id="rId9"/>
    <p:sldId id="313" r:id="rId10"/>
    <p:sldId id="314" r:id="rId11"/>
    <p:sldId id="307" r:id="rId12"/>
    <p:sldId id="322" r:id="rId13"/>
    <p:sldId id="323" r:id="rId14"/>
    <p:sldId id="324" r:id="rId15"/>
    <p:sldId id="310" r:id="rId16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elah AL-fardan" initials="AA" lastIdx="1" clrIdx="0">
    <p:extLst>
      <p:ext uri="{19B8F6BF-5375-455C-9EA6-DF929625EA0E}">
        <p15:presenceInfo xmlns:p15="http://schemas.microsoft.com/office/powerpoint/2012/main" userId="a5eeca675d47e4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009644"/>
    <a:srgbClr val="D60093"/>
    <a:srgbClr val="D9E660"/>
    <a:srgbClr val="D1E13D"/>
    <a:srgbClr val="CC66FF"/>
    <a:srgbClr val="9933FF"/>
    <a:srgbClr val="CC00FF"/>
    <a:srgbClr val="CC00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7" autoAdjust="0"/>
    <p:restoredTop sz="94249" autoAdjust="0"/>
  </p:normalViewPr>
  <p:slideViewPr>
    <p:cSldViewPr snapToGrid="0">
      <p:cViewPr varScale="1">
        <p:scale>
          <a:sx n="74" d="100"/>
          <a:sy n="74" d="100"/>
        </p:scale>
        <p:origin x="8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4655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10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52062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11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04655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12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53960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13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650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14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4055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4401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97785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61220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8846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9926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485077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60403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pPr/>
              <a:t>9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8747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pPr/>
              <a:t>04/03/1442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4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10" Type="http://schemas.openxmlformats.org/officeDocument/2006/relationships/image" Target="../media/image5.png"/><Relationship Id="rId4" Type="http://schemas.openxmlformats.org/officeDocument/2006/relationships/audio" Target="../media/media42.m4a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4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openxmlformats.org/officeDocument/2006/relationships/image" Target="../media/image5.png"/><Relationship Id="rId5" Type="http://schemas.microsoft.com/office/2007/relationships/media" Target="../media/media46.m4a"/><Relationship Id="rId10" Type="http://schemas.openxmlformats.org/officeDocument/2006/relationships/image" Target="../media/image10.png"/><Relationship Id="rId4" Type="http://schemas.openxmlformats.org/officeDocument/2006/relationships/audio" Target="../media/media45.m4a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4a"/><Relationship Id="rId13" Type="http://schemas.microsoft.com/office/2007/relationships/media" Target="../media/media53.m4a"/><Relationship Id="rId18" Type="http://schemas.openxmlformats.org/officeDocument/2006/relationships/notesSlide" Target="../notesSlides/notesSlide12.xml"/><Relationship Id="rId3" Type="http://schemas.microsoft.com/office/2007/relationships/media" Target="../media/media48.m4a"/><Relationship Id="rId7" Type="http://schemas.microsoft.com/office/2007/relationships/media" Target="../media/media50.m4a"/><Relationship Id="rId12" Type="http://schemas.openxmlformats.org/officeDocument/2006/relationships/audio" Target="../media/media5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6" Type="http://schemas.openxmlformats.org/officeDocument/2006/relationships/audio" Target="../media/media54.m4a"/><Relationship Id="rId20" Type="http://schemas.openxmlformats.org/officeDocument/2006/relationships/image" Target="../media/image5.png"/><Relationship Id="rId1" Type="http://schemas.microsoft.com/office/2007/relationships/media" Target="../media/media47.m4a"/><Relationship Id="rId6" Type="http://schemas.openxmlformats.org/officeDocument/2006/relationships/audio" Target="../media/media49.m4a"/><Relationship Id="rId11" Type="http://schemas.microsoft.com/office/2007/relationships/media" Target="../media/media52.m4a"/><Relationship Id="rId5" Type="http://schemas.microsoft.com/office/2007/relationships/media" Target="../media/media49.m4a"/><Relationship Id="rId15" Type="http://schemas.microsoft.com/office/2007/relationships/media" Target="../media/media54.m4a"/><Relationship Id="rId10" Type="http://schemas.openxmlformats.org/officeDocument/2006/relationships/audio" Target="../media/media51.m4a"/><Relationship Id="rId19" Type="http://schemas.openxmlformats.org/officeDocument/2006/relationships/image" Target="../media/image11.png"/><Relationship Id="rId4" Type="http://schemas.openxmlformats.org/officeDocument/2006/relationships/audio" Target="../media/media48.m4a"/><Relationship Id="rId9" Type="http://schemas.microsoft.com/office/2007/relationships/media" Target="../media/media51.m4a"/><Relationship Id="rId14" Type="http://schemas.openxmlformats.org/officeDocument/2006/relationships/audio" Target="../media/media53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8.m4a"/><Relationship Id="rId13" Type="http://schemas.microsoft.com/office/2007/relationships/media" Target="../media/media61.m4a"/><Relationship Id="rId18" Type="http://schemas.openxmlformats.org/officeDocument/2006/relationships/notesSlide" Target="../notesSlides/notesSlide13.xml"/><Relationship Id="rId3" Type="http://schemas.microsoft.com/office/2007/relationships/media" Target="../media/media56.m4a"/><Relationship Id="rId7" Type="http://schemas.microsoft.com/office/2007/relationships/media" Target="../media/media58.m4a"/><Relationship Id="rId12" Type="http://schemas.openxmlformats.org/officeDocument/2006/relationships/audio" Target="../media/media60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6" Type="http://schemas.openxmlformats.org/officeDocument/2006/relationships/video" Target="../media/media62.mp4"/><Relationship Id="rId20" Type="http://schemas.openxmlformats.org/officeDocument/2006/relationships/image" Target="../media/image5.png"/><Relationship Id="rId1" Type="http://schemas.microsoft.com/office/2007/relationships/media" Target="../media/media55.m4a"/><Relationship Id="rId6" Type="http://schemas.openxmlformats.org/officeDocument/2006/relationships/audio" Target="../media/media57.m4a"/><Relationship Id="rId11" Type="http://schemas.microsoft.com/office/2007/relationships/media" Target="../media/media60.m4a"/><Relationship Id="rId5" Type="http://schemas.microsoft.com/office/2007/relationships/media" Target="../media/media57.m4a"/><Relationship Id="rId15" Type="http://schemas.microsoft.com/office/2007/relationships/media" Target="../media/media62.mp4"/><Relationship Id="rId10" Type="http://schemas.openxmlformats.org/officeDocument/2006/relationships/audio" Target="../media/media59.m4a"/><Relationship Id="rId19" Type="http://schemas.openxmlformats.org/officeDocument/2006/relationships/image" Target="../media/image11.png"/><Relationship Id="rId4" Type="http://schemas.openxmlformats.org/officeDocument/2006/relationships/audio" Target="../media/media56.m4a"/><Relationship Id="rId9" Type="http://schemas.microsoft.com/office/2007/relationships/media" Target="../media/media59.m4a"/><Relationship Id="rId14" Type="http://schemas.openxmlformats.org/officeDocument/2006/relationships/audio" Target="../media/media61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6.m4a"/><Relationship Id="rId3" Type="http://schemas.microsoft.com/office/2007/relationships/media" Target="../media/media64.m4a"/><Relationship Id="rId7" Type="http://schemas.microsoft.com/office/2007/relationships/media" Target="../media/media66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audio" Target="../media/media65.m4a"/><Relationship Id="rId11" Type="http://schemas.openxmlformats.org/officeDocument/2006/relationships/image" Target="../media/image5.png"/><Relationship Id="rId5" Type="http://schemas.microsoft.com/office/2007/relationships/media" Target="../media/media65.m4a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64.m4a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microsoft.com/office/2007/relationships/media" Target="../media/media11.m4a"/><Relationship Id="rId18" Type="http://schemas.openxmlformats.org/officeDocument/2006/relationships/audio" Target="../media/media13.m4a"/><Relationship Id="rId3" Type="http://schemas.microsoft.com/office/2007/relationships/media" Target="../media/media6.m4a"/><Relationship Id="rId21" Type="http://schemas.openxmlformats.org/officeDocument/2006/relationships/image" Target="../media/image5.png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17" Type="http://schemas.microsoft.com/office/2007/relationships/media" Target="../media/media13.m4a"/><Relationship Id="rId2" Type="http://schemas.openxmlformats.org/officeDocument/2006/relationships/audio" Target="../media/media5.m4a"/><Relationship Id="rId16" Type="http://schemas.openxmlformats.org/officeDocument/2006/relationships/audio" Target="../media/media12.m4a"/><Relationship Id="rId20" Type="http://schemas.openxmlformats.org/officeDocument/2006/relationships/notesSlide" Target="../notesSlides/notesSlide4.xml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5" Type="http://schemas.microsoft.com/office/2007/relationships/media" Target="../media/media12.m4a"/><Relationship Id="rId10" Type="http://schemas.openxmlformats.org/officeDocument/2006/relationships/audio" Target="../media/media9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audio" Target="../media/media11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image" Target="../media/image5.png"/><Relationship Id="rId3" Type="http://schemas.microsoft.com/office/2007/relationships/media" Target="../media/media15.m4a"/><Relationship Id="rId7" Type="http://schemas.microsoft.com/office/2007/relationships/media" Target="../media/media17.m4a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5" Type="http://schemas.microsoft.com/office/2007/relationships/media" Target="../media/media16.m4a"/><Relationship Id="rId10" Type="http://schemas.openxmlformats.org/officeDocument/2006/relationships/audio" Target="../media/media18.m4a"/><Relationship Id="rId4" Type="http://schemas.openxmlformats.org/officeDocument/2006/relationships/audio" Target="../media/media15.m4a"/><Relationship Id="rId9" Type="http://schemas.microsoft.com/office/2007/relationships/media" Target="../media/media18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2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5" Type="http://schemas.microsoft.com/office/2007/relationships/media" Target="../media/media21.m4a"/><Relationship Id="rId10" Type="http://schemas.openxmlformats.org/officeDocument/2006/relationships/image" Target="../media/image5.png"/><Relationship Id="rId4" Type="http://schemas.openxmlformats.org/officeDocument/2006/relationships/audio" Target="../media/media20.m4a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microsoft.com/office/2007/relationships/media" Target="../media/media28.m4a"/><Relationship Id="rId18" Type="http://schemas.openxmlformats.org/officeDocument/2006/relationships/notesSlide" Target="../notesSlides/notesSlide7.xml"/><Relationship Id="rId3" Type="http://schemas.microsoft.com/office/2007/relationships/media" Target="../media/media23.m4a"/><Relationship Id="rId7" Type="http://schemas.microsoft.com/office/2007/relationships/media" Target="../media/media25.m4a"/><Relationship Id="rId12" Type="http://schemas.openxmlformats.org/officeDocument/2006/relationships/audio" Target="../media/media27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6" Type="http://schemas.openxmlformats.org/officeDocument/2006/relationships/audio" Target="../media/media29.m4a"/><Relationship Id="rId20" Type="http://schemas.openxmlformats.org/officeDocument/2006/relationships/image" Target="../media/image5.png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microsoft.com/office/2007/relationships/media" Target="../media/media27.m4a"/><Relationship Id="rId5" Type="http://schemas.microsoft.com/office/2007/relationships/media" Target="../media/media24.m4a"/><Relationship Id="rId15" Type="http://schemas.microsoft.com/office/2007/relationships/media" Target="../media/media29.m4a"/><Relationship Id="rId10" Type="http://schemas.openxmlformats.org/officeDocument/2006/relationships/audio" Target="../media/media26.m4a"/><Relationship Id="rId19" Type="http://schemas.openxmlformats.org/officeDocument/2006/relationships/image" Target="../media/image8.png"/><Relationship Id="rId4" Type="http://schemas.openxmlformats.org/officeDocument/2006/relationships/audio" Target="../media/media23.m4a"/><Relationship Id="rId9" Type="http://schemas.microsoft.com/office/2007/relationships/media" Target="../media/media26.m4a"/><Relationship Id="rId14" Type="http://schemas.openxmlformats.org/officeDocument/2006/relationships/audio" Target="../media/media28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microsoft.com/office/2007/relationships/media" Target="../media/media31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microsoft.com/office/2007/relationships/media" Target="../media/media38.m4a"/><Relationship Id="rId18" Type="http://schemas.openxmlformats.org/officeDocument/2006/relationships/audio" Target="../media/media40.m4a"/><Relationship Id="rId3" Type="http://schemas.microsoft.com/office/2007/relationships/media" Target="../media/media33.m4a"/><Relationship Id="rId21" Type="http://schemas.openxmlformats.org/officeDocument/2006/relationships/image" Target="../media/image8.png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17" Type="http://schemas.microsoft.com/office/2007/relationships/media" Target="../media/media40.m4a"/><Relationship Id="rId2" Type="http://schemas.openxmlformats.org/officeDocument/2006/relationships/audio" Target="../media/media32.m4a"/><Relationship Id="rId16" Type="http://schemas.openxmlformats.org/officeDocument/2006/relationships/audio" Target="../media/media39.m4a"/><Relationship Id="rId20" Type="http://schemas.openxmlformats.org/officeDocument/2006/relationships/notesSlide" Target="../notesSlides/notesSlide9.xml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5" Type="http://schemas.microsoft.com/office/2007/relationships/media" Target="../media/media34.m4a"/><Relationship Id="rId15" Type="http://schemas.microsoft.com/office/2007/relationships/media" Target="../media/media39.m4a"/><Relationship Id="rId10" Type="http://schemas.openxmlformats.org/officeDocument/2006/relationships/audio" Target="../media/media36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3.m4a"/><Relationship Id="rId9" Type="http://schemas.microsoft.com/office/2007/relationships/media" Target="../media/media36.m4a"/><Relationship Id="rId14" Type="http://schemas.openxmlformats.org/officeDocument/2006/relationships/audio" Target="../media/media38.m4a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1907272" y="462997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chemeClr val="accent6">
                    <a:lumMod val="75000"/>
                  </a:schemeClr>
                </a:solidFill>
              </a:rPr>
              <a:t>الصف الثالث الابتدائي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7DD16A5-6064-436B-A18D-4B9276E24E4C}"/>
              </a:ext>
            </a:extLst>
          </p:cNvPr>
          <p:cNvSpPr txBox="1">
            <a:spLocks/>
          </p:cNvSpPr>
          <p:nvPr/>
        </p:nvSpPr>
        <p:spPr>
          <a:xfrm>
            <a:off x="1907272" y="551849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3600" b="1" dirty="0">
                <a:solidFill>
                  <a:srgbClr val="0070C0"/>
                </a:solidFill>
              </a:rPr>
              <a:t>صفحة 14 - 17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2FD3AE-DAD2-4369-BBBF-F20C077FEF8A}"/>
              </a:ext>
            </a:extLst>
          </p:cNvPr>
          <p:cNvSpPr/>
          <p:nvPr/>
        </p:nvSpPr>
        <p:spPr>
          <a:xfrm>
            <a:off x="163356" y="3568163"/>
            <a:ext cx="7912800" cy="1090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كَوكَب الأَرض الْقارات والْمُحيطات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946C240-5112-45C5-BBD6-B1446AF0A1F8}"/>
              </a:ext>
            </a:extLst>
          </p:cNvPr>
          <p:cNvGrpSpPr/>
          <p:nvPr/>
        </p:nvGrpSpPr>
        <p:grpSpPr>
          <a:xfrm>
            <a:off x="2718620" y="2514677"/>
            <a:ext cx="2857500" cy="1028700"/>
            <a:chOff x="805113" y="1606855"/>
            <a:chExt cx="2857500" cy="1028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89503F6-8B5B-4B77-9645-93DE7A9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13" y="1606855"/>
              <a:ext cx="2857500" cy="102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4CFA5A6-A41D-4292-90DF-D932C243CB57}"/>
                </a:ext>
              </a:extLst>
            </p:cNvPr>
            <p:cNvSpPr txBox="1"/>
            <p:nvPr/>
          </p:nvSpPr>
          <p:spPr>
            <a:xfrm>
              <a:off x="1123224" y="1760188"/>
              <a:ext cx="2129108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BH" sz="3600" b="1" dirty="0"/>
                <a:t>الدَّرْسُ الثاني</a:t>
              </a:r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2639EF49-5A8F-45E7-A521-07E35ECAFE97}"/>
              </a:ext>
            </a:extLst>
          </p:cNvPr>
          <p:cNvSpPr txBox="1">
            <a:spLocks/>
          </p:cNvSpPr>
          <p:nvPr/>
        </p:nvSpPr>
        <p:spPr>
          <a:xfrm>
            <a:off x="1907242" y="1715213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rgbClr val="FF0000"/>
                </a:solidFill>
              </a:rPr>
              <a:t>الفصل الدراسي الأول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63CCC-FE99-4B88-8CAE-C07F746CB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429" y="1522957"/>
            <a:ext cx="3779603" cy="5268351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4185" y="1525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8052181" y="120684"/>
            <a:ext cx="386715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en-US" sz="4000" b="1" dirty="0">
                <a:latin typeface="Sakkal Majalla" pitchFamily="2" charset="-78"/>
                <a:cs typeface="Sakkal Majalla" pitchFamily="2" charset="-78"/>
              </a:rPr>
              <a:t>:</a:t>
            </a:r>
            <a:r>
              <a:rPr lang="ar-BH" sz="4000" b="1" dirty="0">
                <a:latin typeface="Sakkal Majalla" pitchFamily="2" charset="-78"/>
                <a:cs typeface="Sakkal Majalla" pitchFamily="2" charset="-78"/>
              </a:rPr>
              <a:t>نِصفا الكُرة الأَرضية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639874" y="1314450"/>
            <a:ext cx="4866326" cy="2381250"/>
          </a:xfrm>
          <a:prstGeom prst="rect">
            <a:avLst/>
          </a:prstGeom>
          <a:ln w="508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نُ</a:t>
            </a:r>
            <a:r>
              <a:rPr lang="ar-BH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قسم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الكُرة الأَرضية إِلى قِسمين </a:t>
            </a:r>
            <a:r>
              <a:rPr lang="en-US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مُتَساوِيَين هُما</a:t>
            </a:r>
            <a:r>
              <a:rPr lang="ar-BH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:</a:t>
            </a:r>
          </a:p>
          <a:p>
            <a:pPr algn="l" rtl="1"/>
            <a:r>
              <a:rPr lang="ar-BH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النصف الشمالي من الكرة الأَرضية والنِصف الجنوبي من الكرة الأَرضية.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62100" y="409353"/>
            <a:ext cx="4610100" cy="503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Freeform 41"/>
          <p:cNvSpPr/>
          <p:nvPr/>
        </p:nvSpPr>
        <p:spPr>
          <a:xfrm>
            <a:off x="1962150" y="1695450"/>
            <a:ext cx="914400" cy="742950"/>
          </a:xfrm>
          <a:custGeom>
            <a:avLst/>
            <a:gdLst>
              <a:gd name="connsiteX0" fmla="*/ 0 w 914400"/>
              <a:gd name="connsiteY0" fmla="*/ 0 h 742950"/>
              <a:gd name="connsiteX1" fmla="*/ 95250 w 914400"/>
              <a:gd name="connsiteY1" fmla="*/ 95250 h 742950"/>
              <a:gd name="connsiteX2" fmla="*/ 209550 w 914400"/>
              <a:gd name="connsiteY2" fmla="*/ 190500 h 742950"/>
              <a:gd name="connsiteX3" fmla="*/ 304800 w 914400"/>
              <a:gd name="connsiteY3" fmla="*/ 266700 h 742950"/>
              <a:gd name="connsiteX4" fmla="*/ 342900 w 914400"/>
              <a:gd name="connsiteY4" fmla="*/ 323850 h 742950"/>
              <a:gd name="connsiteX5" fmla="*/ 400050 w 914400"/>
              <a:gd name="connsiteY5" fmla="*/ 361950 h 742950"/>
              <a:gd name="connsiteX6" fmla="*/ 438150 w 914400"/>
              <a:gd name="connsiteY6" fmla="*/ 419100 h 742950"/>
              <a:gd name="connsiteX7" fmla="*/ 495300 w 914400"/>
              <a:gd name="connsiteY7" fmla="*/ 438150 h 742950"/>
              <a:gd name="connsiteX8" fmla="*/ 571500 w 914400"/>
              <a:gd name="connsiteY8" fmla="*/ 514350 h 742950"/>
              <a:gd name="connsiteX9" fmla="*/ 723900 w 914400"/>
              <a:gd name="connsiteY9" fmla="*/ 647700 h 742950"/>
              <a:gd name="connsiteX10" fmla="*/ 838200 w 914400"/>
              <a:gd name="connsiteY10" fmla="*/ 685800 h 742950"/>
              <a:gd name="connsiteX11" fmla="*/ 895350 w 914400"/>
              <a:gd name="connsiteY11" fmla="*/ 704850 h 742950"/>
              <a:gd name="connsiteX12" fmla="*/ 914400 w 914400"/>
              <a:gd name="connsiteY1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" h="742950">
                <a:moveTo>
                  <a:pt x="0" y="0"/>
                </a:moveTo>
                <a:cubicBezTo>
                  <a:pt x="69850" y="104775"/>
                  <a:pt x="0" y="15875"/>
                  <a:pt x="95250" y="95250"/>
                </a:cubicBezTo>
                <a:cubicBezTo>
                  <a:pt x="241929" y="217482"/>
                  <a:pt x="67657" y="95905"/>
                  <a:pt x="209550" y="190500"/>
                </a:cubicBezTo>
                <a:cubicBezTo>
                  <a:pt x="318739" y="354284"/>
                  <a:pt x="173349" y="161540"/>
                  <a:pt x="304800" y="266700"/>
                </a:cubicBezTo>
                <a:cubicBezTo>
                  <a:pt x="322678" y="281003"/>
                  <a:pt x="326711" y="307661"/>
                  <a:pt x="342900" y="323850"/>
                </a:cubicBezTo>
                <a:cubicBezTo>
                  <a:pt x="359089" y="340039"/>
                  <a:pt x="381000" y="349250"/>
                  <a:pt x="400050" y="361950"/>
                </a:cubicBezTo>
                <a:cubicBezTo>
                  <a:pt x="412750" y="381000"/>
                  <a:pt x="420272" y="404797"/>
                  <a:pt x="438150" y="419100"/>
                </a:cubicBezTo>
                <a:cubicBezTo>
                  <a:pt x="453830" y="431644"/>
                  <a:pt x="481101" y="423951"/>
                  <a:pt x="495300" y="438150"/>
                </a:cubicBezTo>
                <a:cubicBezTo>
                  <a:pt x="596900" y="539750"/>
                  <a:pt x="419100" y="463550"/>
                  <a:pt x="571500" y="514350"/>
                </a:cubicBezTo>
                <a:cubicBezTo>
                  <a:pt x="615950" y="581025"/>
                  <a:pt x="628650" y="615950"/>
                  <a:pt x="723900" y="647700"/>
                </a:cubicBezTo>
                <a:lnTo>
                  <a:pt x="838200" y="685800"/>
                </a:lnTo>
                <a:cubicBezTo>
                  <a:pt x="857250" y="692150"/>
                  <a:pt x="886370" y="686889"/>
                  <a:pt x="895350" y="704850"/>
                </a:cubicBezTo>
                <a:lnTo>
                  <a:pt x="914400" y="74295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51" name="Freeform 50"/>
          <p:cNvSpPr/>
          <p:nvPr/>
        </p:nvSpPr>
        <p:spPr>
          <a:xfrm>
            <a:off x="1981200" y="1619250"/>
            <a:ext cx="3829050" cy="1828800"/>
          </a:xfrm>
          <a:custGeom>
            <a:avLst/>
            <a:gdLst>
              <a:gd name="connsiteX0" fmla="*/ 0 w 3829050"/>
              <a:gd name="connsiteY0" fmla="*/ 0 h 1828800"/>
              <a:gd name="connsiteX1" fmla="*/ 95250 w 3829050"/>
              <a:gd name="connsiteY1" fmla="*/ 171450 h 1828800"/>
              <a:gd name="connsiteX2" fmla="*/ 133350 w 3829050"/>
              <a:gd name="connsiteY2" fmla="*/ 228600 h 1828800"/>
              <a:gd name="connsiteX3" fmla="*/ 190500 w 3829050"/>
              <a:gd name="connsiteY3" fmla="*/ 266700 h 1828800"/>
              <a:gd name="connsiteX4" fmla="*/ 285750 w 3829050"/>
              <a:gd name="connsiteY4" fmla="*/ 342900 h 1828800"/>
              <a:gd name="connsiteX5" fmla="*/ 381000 w 3829050"/>
              <a:gd name="connsiteY5" fmla="*/ 419100 h 1828800"/>
              <a:gd name="connsiteX6" fmla="*/ 400050 w 3829050"/>
              <a:gd name="connsiteY6" fmla="*/ 476250 h 1828800"/>
              <a:gd name="connsiteX7" fmla="*/ 571500 w 3829050"/>
              <a:gd name="connsiteY7" fmla="*/ 571500 h 1828800"/>
              <a:gd name="connsiteX8" fmla="*/ 666750 w 3829050"/>
              <a:gd name="connsiteY8" fmla="*/ 647700 h 1828800"/>
              <a:gd name="connsiteX9" fmla="*/ 838200 w 3829050"/>
              <a:gd name="connsiteY9" fmla="*/ 762000 h 1828800"/>
              <a:gd name="connsiteX10" fmla="*/ 1009650 w 3829050"/>
              <a:gd name="connsiteY10" fmla="*/ 876300 h 1828800"/>
              <a:gd name="connsiteX11" fmla="*/ 1066800 w 3829050"/>
              <a:gd name="connsiteY11" fmla="*/ 914400 h 1828800"/>
              <a:gd name="connsiteX12" fmla="*/ 1123950 w 3829050"/>
              <a:gd name="connsiteY12" fmla="*/ 952500 h 1828800"/>
              <a:gd name="connsiteX13" fmla="*/ 1181100 w 3829050"/>
              <a:gd name="connsiteY13" fmla="*/ 971550 h 1828800"/>
              <a:gd name="connsiteX14" fmla="*/ 1295400 w 3829050"/>
              <a:gd name="connsiteY14" fmla="*/ 1047750 h 1828800"/>
              <a:gd name="connsiteX15" fmla="*/ 1352550 w 3829050"/>
              <a:gd name="connsiteY15" fmla="*/ 1066800 h 1828800"/>
              <a:gd name="connsiteX16" fmla="*/ 1466850 w 3829050"/>
              <a:gd name="connsiteY16" fmla="*/ 1123950 h 1828800"/>
              <a:gd name="connsiteX17" fmla="*/ 1581150 w 3829050"/>
              <a:gd name="connsiteY17" fmla="*/ 1200150 h 1828800"/>
              <a:gd name="connsiteX18" fmla="*/ 1638300 w 3829050"/>
              <a:gd name="connsiteY18" fmla="*/ 1238250 h 1828800"/>
              <a:gd name="connsiteX19" fmla="*/ 1752600 w 3829050"/>
              <a:gd name="connsiteY19" fmla="*/ 1276350 h 1828800"/>
              <a:gd name="connsiteX20" fmla="*/ 1924050 w 3829050"/>
              <a:gd name="connsiteY20" fmla="*/ 1352550 h 1828800"/>
              <a:gd name="connsiteX21" fmla="*/ 2038350 w 3829050"/>
              <a:gd name="connsiteY21" fmla="*/ 1390650 h 1828800"/>
              <a:gd name="connsiteX22" fmla="*/ 2095500 w 3829050"/>
              <a:gd name="connsiteY22" fmla="*/ 1409700 h 1828800"/>
              <a:gd name="connsiteX23" fmla="*/ 2266950 w 3829050"/>
              <a:gd name="connsiteY23" fmla="*/ 1485900 h 1828800"/>
              <a:gd name="connsiteX24" fmla="*/ 2324100 w 3829050"/>
              <a:gd name="connsiteY24" fmla="*/ 1504950 h 1828800"/>
              <a:gd name="connsiteX25" fmla="*/ 2381250 w 3829050"/>
              <a:gd name="connsiteY25" fmla="*/ 1543050 h 1828800"/>
              <a:gd name="connsiteX26" fmla="*/ 2495550 w 3829050"/>
              <a:gd name="connsiteY26" fmla="*/ 1581150 h 1828800"/>
              <a:gd name="connsiteX27" fmla="*/ 2667000 w 3829050"/>
              <a:gd name="connsiteY27" fmla="*/ 1638300 h 1828800"/>
              <a:gd name="connsiteX28" fmla="*/ 2724150 w 3829050"/>
              <a:gd name="connsiteY28" fmla="*/ 1657350 h 1828800"/>
              <a:gd name="connsiteX29" fmla="*/ 2781300 w 3829050"/>
              <a:gd name="connsiteY29" fmla="*/ 1676400 h 1828800"/>
              <a:gd name="connsiteX30" fmla="*/ 2857500 w 3829050"/>
              <a:gd name="connsiteY30" fmla="*/ 1695450 h 1828800"/>
              <a:gd name="connsiteX31" fmla="*/ 2914650 w 3829050"/>
              <a:gd name="connsiteY31" fmla="*/ 1714500 h 1828800"/>
              <a:gd name="connsiteX32" fmla="*/ 2990850 w 3829050"/>
              <a:gd name="connsiteY32" fmla="*/ 1733550 h 1828800"/>
              <a:gd name="connsiteX33" fmla="*/ 3086100 w 3829050"/>
              <a:gd name="connsiteY33" fmla="*/ 1752600 h 1828800"/>
              <a:gd name="connsiteX34" fmla="*/ 3200400 w 3829050"/>
              <a:gd name="connsiteY34" fmla="*/ 1790700 h 1828800"/>
              <a:gd name="connsiteX35" fmla="*/ 3257550 w 3829050"/>
              <a:gd name="connsiteY35" fmla="*/ 1809750 h 1828800"/>
              <a:gd name="connsiteX36" fmla="*/ 3352800 w 3829050"/>
              <a:gd name="connsiteY36" fmla="*/ 1828800 h 1828800"/>
              <a:gd name="connsiteX37" fmla="*/ 3829050 w 3829050"/>
              <a:gd name="connsiteY37" fmla="*/ 180975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29050" h="1828800">
                <a:moveTo>
                  <a:pt x="0" y="0"/>
                </a:moveTo>
                <a:cubicBezTo>
                  <a:pt x="33530" y="100591"/>
                  <a:pt x="7911" y="40442"/>
                  <a:pt x="95250" y="171450"/>
                </a:cubicBezTo>
                <a:cubicBezTo>
                  <a:pt x="107950" y="190500"/>
                  <a:pt x="114300" y="215900"/>
                  <a:pt x="133350" y="228600"/>
                </a:cubicBezTo>
                <a:lnTo>
                  <a:pt x="190500" y="266700"/>
                </a:lnTo>
                <a:cubicBezTo>
                  <a:pt x="299689" y="430484"/>
                  <a:pt x="154299" y="237740"/>
                  <a:pt x="285750" y="342900"/>
                </a:cubicBezTo>
                <a:cubicBezTo>
                  <a:pt x="408847" y="441377"/>
                  <a:pt x="237352" y="371217"/>
                  <a:pt x="381000" y="419100"/>
                </a:cubicBezTo>
                <a:cubicBezTo>
                  <a:pt x="387350" y="438150"/>
                  <a:pt x="385851" y="462051"/>
                  <a:pt x="400050" y="476250"/>
                </a:cubicBezTo>
                <a:cubicBezTo>
                  <a:pt x="465554" y="541754"/>
                  <a:pt x="499635" y="547545"/>
                  <a:pt x="571500" y="571500"/>
                </a:cubicBezTo>
                <a:cubicBezTo>
                  <a:pt x="641898" y="677097"/>
                  <a:pt x="569322" y="593573"/>
                  <a:pt x="666750" y="647700"/>
                </a:cubicBezTo>
                <a:lnTo>
                  <a:pt x="838200" y="762000"/>
                </a:lnTo>
                <a:lnTo>
                  <a:pt x="1009650" y="876300"/>
                </a:lnTo>
                <a:lnTo>
                  <a:pt x="1066800" y="914400"/>
                </a:lnTo>
                <a:cubicBezTo>
                  <a:pt x="1085850" y="927100"/>
                  <a:pt x="1102230" y="945260"/>
                  <a:pt x="1123950" y="952500"/>
                </a:cubicBezTo>
                <a:cubicBezTo>
                  <a:pt x="1143000" y="958850"/>
                  <a:pt x="1163547" y="961798"/>
                  <a:pt x="1181100" y="971550"/>
                </a:cubicBezTo>
                <a:cubicBezTo>
                  <a:pt x="1221128" y="993788"/>
                  <a:pt x="1251959" y="1033270"/>
                  <a:pt x="1295400" y="1047750"/>
                </a:cubicBezTo>
                <a:cubicBezTo>
                  <a:pt x="1314450" y="1054100"/>
                  <a:pt x="1334589" y="1057820"/>
                  <a:pt x="1352550" y="1066800"/>
                </a:cubicBezTo>
                <a:cubicBezTo>
                  <a:pt x="1500266" y="1140658"/>
                  <a:pt x="1323202" y="1076067"/>
                  <a:pt x="1466850" y="1123950"/>
                </a:cubicBezTo>
                <a:cubicBezTo>
                  <a:pt x="1575187" y="1232287"/>
                  <a:pt x="1470872" y="1145011"/>
                  <a:pt x="1581150" y="1200150"/>
                </a:cubicBezTo>
                <a:cubicBezTo>
                  <a:pt x="1601628" y="1210389"/>
                  <a:pt x="1617378" y="1228951"/>
                  <a:pt x="1638300" y="1238250"/>
                </a:cubicBezTo>
                <a:cubicBezTo>
                  <a:pt x="1675000" y="1254561"/>
                  <a:pt x="1719184" y="1254073"/>
                  <a:pt x="1752600" y="1276350"/>
                </a:cubicBezTo>
                <a:cubicBezTo>
                  <a:pt x="1843166" y="1336727"/>
                  <a:pt x="1788030" y="1307210"/>
                  <a:pt x="1924050" y="1352550"/>
                </a:cubicBezTo>
                <a:lnTo>
                  <a:pt x="2038350" y="1390650"/>
                </a:lnTo>
                <a:cubicBezTo>
                  <a:pt x="2057400" y="1397000"/>
                  <a:pt x="2078792" y="1398561"/>
                  <a:pt x="2095500" y="1409700"/>
                </a:cubicBezTo>
                <a:cubicBezTo>
                  <a:pt x="2186066" y="1470077"/>
                  <a:pt x="2130930" y="1440560"/>
                  <a:pt x="2266950" y="1485900"/>
                </a:cubicBezTo>
                <a:cubicBezTo>
                  <a:pt x="2286000" y="1492250"/>
                  <a:pt x="2307392" y="1493811"/>
                  <a:pt x="2324100" y="1504950"/>
                </a:cubicBezTo>
                <a:cubicBezTo>
                  <a:pt x="2343150" y="1517650"/>
                  <a:pt x="2360328" y="1533751"/>
                  <a:pt x="2381250" y="1543050"/>
                </a:cubicBezTo>
                <a:cubicBezTo>
                  <a:pt x="2417950" y="1559361"/>
                  <a:pt x="2457450" y="1568450"/>
                  <a:pt x="2495550" y="1581150"/>
                </a:cubicBezTo>
                <a:lnTo>
                  <a:pt x="2667000" y="1638300"/>
                </a:lnTo>
                <a:lnTo>
                  <a:pt x="2724150" y="1657350"/>
                </a:lnTo>
                <a:cubicBezTo>
                  <a:pt x="2743200" y="1663700"/>
                  <a:pt x="2761819" y="1671530"/>
                  <a:pt x="2781300" y="1676400"/>
                </a:cubicBezTo>
                <a:cubicBezTo>
                  <a:pt x="2806700" y="1682750"/>
                  <a:pt x="2832326" y="1688257"/>
                  <a:pt x="2857500" y="1695450"/>
                </a:cubicBezTo>
                <a:cubicBezTo>
                  <a:pt x="2876808" y="1700967"/>
                  <a:pt x="2895342" y="1708983"/>
                  <a:pt x="2914650" y="1714500"/>
                </a:cubicBezTo>
                <a:cubicBezTo>
                  <a:pt x="2939824" y="1721693"/>
                  <a:pt x="2965292" y="1727870"/>
                  <a:pt x="2990850" y="1733550"/>
                </a:cubicBezTo>
                <a:cubicBezTo>
                  <a:pt x="3022458" y="1740574"/>
                  <a:pt x="3054862" y="1744081"/>
                  <a:pt x="3086100" y="1752600"/>
                </a:cubicBezTo>
                <a:cubicBezTo>
                  <a:pt x="3124846" y="1763167"/>
                  <a:pt x="3162300" y="1778000"/>
                  <a:pt x="3200400" y="1790700"/>
                </a:cubicBezTo>
                <a:cubicBezTo>
                  <a:pt x="3219450" y="1797050"/>
                  <a:pt x="3237859" y="1805812"/>
                  <a:pt x="3257550" y="1809750"/>
                </a:cubicBezTo>
                <a:lnTo>
                  <a:pt x="3352800" y="1828800"/>
                </a:lnTo>
                <a:cubicBezTo>
                  <a:pt x="3790930" y="1808885"/>
                  <a:pt x="3632056" y="1809750"/>
                  <a:pt x="3829050" y="1809750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52" name="Rectangle 51"/>
          <p:cNvSpPr/>
          <p:nvPr/>
        </p:nvSpPr>
        <p:spPr>
          <a:xfrm>
            <a:off x="6620824" y="4253184"/>
            <a:ext cx="4885376" cy="1276350"/>
          </a:xfrm>
          <a:prstGeom prst="rect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endPara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يَفصِل بين نِصفي الكُرة الأَرضية خَط يُسمى </a:t>
            </a:r>
            <a:r>
              <a:rPr lang="ar-BH" sz="3200" b="1" u="sng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خَط الاستواء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.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endParaRPr lang="ar-BH" sz="2800" b="1" dirty="0">
              <a:solidFill>
                <a:srgbClr val="FFFF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endPara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 rot="17612091">
            <a:off x="3240633" y="1575381"/>
            <a:ext cx="2272621" cy="5905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النصف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الشمالي</a:t>
            </a:r>
          </a:p>
        </p:txBody>
      </p:sp>
      <p:sp>
        <p:nvSpPr>
          <p:cNvPr id="46" name="Rectangle 45"/>
          <p:cNvSpPr/>
          <p:nvPr/>
        </p:nvSpPr>
        <p:spPr>
          <a:xfrm rot="17612633">
            <a:off x="2642334" y="3401658"/>
            <a:ext cx="1738688" cy="6127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النصف الجنوبي</a:t>
            </a:r>
          </a:p>
        </p:txBody>
      </p:sp>
      <p:sp>
        <p:nvSpPr>
          <p:cNvPr id="50" name="Left Arrow 49">
            <a:hlinkClick r:id="" action="ppaction://noaction"/>
          </p:cNvPr>
          <p:cNvSpPr/>
          <p:nvPr/>
        </p:nvSpPr>
        <p:spPr>
          <a:xfrm rot="2127242">
            <a:off x="5283842" y="3901135"/>
            <a:ext cx="1973485" cy="46056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خط الاستواء</a:t>
            </a: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950" y="486172"/>
            <a:ext cx="609600" cy="609600"/>
          </a:xfrm>
          <a:prstGeom prst="rect">
            <a:avLst/>
          </a:prstGeom>
        </p:spPr>
      </p:pic>
      <p:pic>
        <p:nvPicPr>
          <p:cNvPr id="6" name="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92075" y="2319226"/>
            <a:ext cx="609600" cy="609600"/>
          </a:xfrm>
          <a:prstGeom prst="rect">
            <a:avLst/>
          </a:prstGeom>
        </p:spPr>
      </p:pic>
      <p:pic>
        <p:nvPicPr>
          <p:cNvPr id="7" name="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8741" y="4445462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675F99D-9782-4890-8672-EE16B5BB4A46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xmlns="" id="{C1F20571-60A8-4A57-973F-B0BDABC59516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9" name="Group 14">
                <a:extLst>
                  <a:ext uri="{FF2B5EF4-FFF2-40B4-BE49-F238E27FC236}">
                    <a16:creationId xmlns:a16="http://schemas.microsoft.com/office/drawing/2014/main" xmlns="" id="{6A72C38E-ED45-4E6D-991F-7F46CEA9E303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653556C5-E96F-4F9B-9AAA-CEE88642D9CC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66172DBE-75E9-4585-9AF5-CFE9F04A1754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2300314A-A59E-4E6D-9A6A-7A58084357F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6AE2EA1-48C8-4B87-9568-AFFA196A6AAF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2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67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56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806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6" grpId="0" animBg="1"/>
      <p:bldP spid="51" grpId="0" animBg="1"/>
      <p:bldP spid="52" grpId="0" animBg="1"/>
      <p:bldP spid="45" grpId="0" animBg="1"/>
      <p:bldP spid="46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62100" y="409353"/>
            <a:ext cx="4610100" cy="503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 rot="5400000" flipH="1" flipV="1">
            <a:off x="3314700" y="1409700"/>
            <a:ext cx="1943100" cy="87630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590800" y="3200400"/>
            <a:ext cx="1409700" cy="952500"/>
          </a:xfrm>
          <a:prstGeom prst="straightConnector1">
            <a:avLst/>
          </a:prstGeom>
          <a:ln w="50800">
            <a:solidFill>
              <a:srgbClr val="0096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/>
          <p:cNvSpPr/>
          <p:nvPr/>
        </p:nvSpPr>
        <p:spPr>
          <a:xfrm>
            <a:off x="1962150" y="1695450"/>
            <a:ext cx="914400" cy="742950"/>
          </a:xfrm>
          <a:custGeom>
            <a:avLst/>
            <a:gdLst>
              <a:gd name="connsiteX0" fmla="*/ 0 w 914400"/>
              <a:gd name="connsiteY0" fmla="*/ 0 h 742950"/>
              <a:gd name="connsiteX1" fmla="*/ 95250 w 914400"/>
              <a:gd name="connsiteY1" fmla="*/ 95250 h 742950"/>
              <a:gd name="connsiteX2" fmla="*/ 209550 w 914400"/>
              <a:gd name="connsiteY2" fmla="*/ 190500 h 742950"/>
              <a:gd name="connsiteX3" fmla="*/ 304800 w 914400"/>
              <a:gd name="connsiteY3" fmla="*/ 266700 h 742950"/>
              <a:gd name="connsiteX4" fmla="*/ 342900 w 914400"/>
              <a:gd name="connsiteY4" fmla="*/ 323850 h 742950"/>
              <a:gd name="connsiteX5" fmla="*/ 400050 w 914400"/>
              <a:gd name="connsiteY5" fmla="*/ 361950 h 742950"/>
              <a:gd name="connsiteX6" fmla="*/ 438150 w 914400"/>
              <a:gd name="connsiteY6" fmla="*/ 419100 h 742950"/>
              <a:gd name="connsiteX7" fmla="*/ 495300 w 914400"/>
              <a:gd name="connsiteY7" fmla="*/ 438150 h 742950"/>
              <a:gd name="connsiteX8" fmla="*/ 571500 w 914400"/>
              <a:gd name="connsiteY8" fmla="*/ 514350 h 742950"/>
              <a:gd name="connsiteX9" fmla="*/ 723900 w 914400"/>
              <a:gd name="connsiteY9" fmla="*/ 647700 h 742950"/>
              <a:gd name="connsiteX10" fmla="*/ 838200 w 914400"/>
              <a:gd name="connsiteY10" fmla="*/ 685800 h 742950"/>
              <a:gd name="connsiteX11" fmla="*/ 895350 w 914400"/>
              <a:gd name="connsiteY11" fmla="*/ 704850 h 742950"/>
              <a:gd name="connsiteX12" fmla="*/ 914400 w 914400"/>
              <a:gd name="connsiteY1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" h="742950">
                <a:moveTo>
                  <a:pt x="0" y="0"/>
                </a:moveTo>
                <a:cubicBezTo>
                  <a:pt x="69850" y="104775"/>
                  <a:pt x="0" y="15875"/>
                  <a:pt x="95250" y="95250"/>
                </a:cubicBezTo>
                <a:cubicBezTo>
                  <a:pt x="241929" y="217482"/>
                  <a:pt x="67657" y="95905"/>
                  <a:pt x="209550" y="190500"/>
                </a:cubicBezTo>
                <a:cubicBezTo>
                  <a:pt x="318739" y="354284"/>
                  <a:pt x="173349" y="161540"/>
                  <a:pt x="304800" y="266700"/>
                </a:cubicBezTo>
                <a:cubicBezTo>
                  <a:pt x="322678" y="281003"/>
                  <a:pt x="326711" y="307661"/>
                  <a:pt x="342900" y="323850"/>
                </a:cubicBezTo>
                <a:cubicBezTo>
                  <a:pt x="359089" y="340039"/>
                  <a:pt x="381000" y="349250"/>
                  <a:pt x="400050" y="361950"/>
                </a:cubicBezTo>
                <a:cubicBezTo>
                  <a:pt x="412750" y="381000"/>
                  <a:pt x="420272" y="404797"/>
                  <a:pt x="438150" y="419100"/>
                </a:cubicBezTo>
                <a:cubicBezTo>
                  <a:pt x="453830" y="431644"/>
                  <a:pt x="481101" y="423951"/>
                  <a:pt x="495300" y="438150"/>
                </a:cubicBezTo>
                <a:cubicBezTo>
                  <a:pt x="596900" y="539750"/>
                  <a:pt x="419100" y="463550"/>
                  <a:pt x="571500" y="514350"/>
                </a:cubicBezTo>
                <a:cubicBezTo>
                  <a:pt x="615950" y="581025"/>
                  <a:pt x="628650" y="615950"/>
                  <a:pt x="723900" y="647700"/>
                </a:cubicBezTo>
                <a:lnTo>
                  <a:pt x="838200" y="685800"/>
                </a:lnTo>
                <a:cubicBezTo>
                  <a:pt x="857250" y="692150"/>
                  <a:pt x="886370" y="686889"/>
                  <a:pt x="895350" y="704850"/>
                </a:cubicBezTo>
                <a:lnTo>
                  <a:pt x="914400" y="74295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52" name="Rectangle 51"/>
          <p:cNvSpPr/>
          <p:nvPr/>
        </p:nvSpPr>
        <p:spPr>
          <a:xfrm>
            <a:off x="6684907" y="4267200"/>
            <a:ext cx="5049893" cy="1276350"/>
          </a:xfrm>
          <a:prstGeom prst="rect">
            <a:avLst/>
          </a:prstGeom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 rtl="1"/>
            <a:endPara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just" rtl="1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تَقعُ بلدنا 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البحرين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في قارة آسيا في النّصف الشمالي من الكرةِ الأرضيةِ.</a:t>
            </a:r>
            <a:endParaRPr lang="ar-BH" sz="2800" b="1" dirty="0">
              <a:solidFill>
                <a:srgbClr val="FFFF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just" rtl="1"/>
            <a:endPara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726807" y="2457450"/>
            <a:ext cx="5027043" cy="1409700"/>
          </a:xfrm>
          <a:prstGeom prst="rect">
            <a:avLst/>
          </a:prstGeom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just" rtl="1"/>
            <a:endPara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just" rtl="1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إذا اتجَهنا مِن خَط الاستواء إلى  أَقصى الجنوب نَصل إلى نقطة تسمى</a:t>
            </a:r>
            <a:r>
              <a:rPr lang="ar-BH" sz="2800" b="1" dirty="0">
                <a:solidFill>
                  <a:srgbClr val="008A3E"/>
                </a:solidFill>
                <a:latin typeface="Sakkal Majalla" pitchFamily="2" charset="-78"/>
                <a:cs typeface="Sakkal Majalla" pitchFamily="2" charset="-78"/>
              </a:rPr>
              <a:t> القُطب الجنوبي. </a:t>
            </a:r>
          </a:p>
          <a:p>
            <a:pPr algn="just" rtl="1"/>
            <a:endPara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45857" y="723900"/>
            <a:ext cx="5027043" cy="1409700"/>
          </a:xfrm>
          <a:prstGeom prst="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just" rtl="1"/>
            <a:endPara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just" rtl="1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إذا اتجَهنا مِن خَط الاستواء إلى  أَقصى الشمال نَصل إلى نقطة تُسمى </a:t>
            </a:r>
            <a:r>
              <a:rPr lang="ar-BH" sz="2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القُطب الشمالي. </a:t>
            </a:r>
          </a:p>
          <a:p>
            <a:pPr algn="just" rtl="1"/>
            <a:endPara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67300" y="2056227"/>
            <a:ext cx="528458" cy="55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Left Arrow 59">
            <a:hlinkClick r:id="" action="ppaction://noaction"/>
          </p:cNvPr>
          <p:cNvSpPr/>
          <p:nvPr/>
        </p:nvSpPr>
        <p:spPr>
          <a:xfrm rot="1675127">
            <a:off x="2857368" y="2588472"/>
            <a:ext cx="1583265" cy="4203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خط الاستواء</a:t>
            </a:r>
          </a:p>
        </p:txBody>
      </p:sp>
      <p:pic>
        <p:nvPicPr>
          <p:cNvPr id="2" name="1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3000" y="1186642"/>
            <a:ext cx="609600" cy="609600"/>
          </a:xfrm>
          <a:prstGeom prst="rect">
            <a:avLst/>
          </a:prstGeom>
        </p:spPr>
      </p:pic>
      <p:pic>
        <p:nvPicPr>
          <p:cNvPr id="3" name="1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3000" y="2857500"/>
            <a:ext cx="609600" cy="609600"/>
          </a:xfrm>
          <a:prstGeom prst="rect">
            <a:avLst/>
          </a:prstGeom>
        </p:spPr>
      </p:pic>
      <p:pic>
        <p:nvPicPr>
          <p:cNvPr id="4" name="1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3000" y="4600575"/>
            <a:ext cx="609600" cy="609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AB4C64E-2504-443D-860D-69052EA7FE32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29" name="Group 12">
              <a:extLst>
                <a:ext uri="{FF2B5EF4-FFF2-40B4-BE49-F238E27FC236}">
                  <a16:creationId xmlns:a16="http://schemas.microsoft.com/office/drawing/2014/main" xmlns="" id="{4A56818F-A5CA-4202-91A2-421B5A8144FE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31" name="Group 14">
                <a:extLst>
                  <a:ext uri="{FF2B5EF4-FFF2-40B4-BE49-F238E27FC236}">
                    <a16:creationId xmlns:a16="http://schemas.microsoft.com/office/drawing/2014/main" xmlns="" id="{998DE51A-AE42-44A7-92F6-F9A02ED81835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9EFD0560-531B-4025-825F-3F733DE4B26D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93CEC95C-1841-483F-953E-4C713484267A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2602E598-5AD6-4118-B328-8D621D54A4EC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7413B4F-0A32-47F1-857E-3624A18E4F59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94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671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671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 animBg="1"/>
      <p:bldP spid="54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2999" y="1930495"/>
            <a:ext cx="51244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947474" y="2294965"/>
            <a:ext cx="2043952" cy="3944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أوروبا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924873" y="2940424"/>
            <a:ext cx="2079812" cy="3585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آسيا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905835" y="3550023"/>
            <a:ext cx="2097741" cy="3406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أوقيانيا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22983" y="2375755"/>
            <a:ext cx="544820" cy="3789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032112" y="2358952"/>
            <a:ext cx="607796" cy="3789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3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24359" y="2936666"/>
            <a:ext cx="537987" cy="40416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2</a:t>
            </a:r>
            <a:endParaRPr lang="ar-BH" sz="14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16044" y="2935243"/>
            <a:ext cx="564278" cy="39153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030193" y="3532094"/>
            <a:ext cx="537971" cy="3541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5187" y="3567952"/>
            <a:ext cx="581997" cy="33239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1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88902" y="2331931"/>
            <a:ext cx="1777061" cy="3835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63141" y="2960220"/>
            <a:ext cx="2061665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37094" y="3560863"/>
            <a:ext cx="2014622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15059" y="3525229"/>
            <a:ext cx="2007119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84430" y="2309513"/>
            <a:ext cx="2040376" cy="4827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872106" y="2954583"/>
            <a:ext cx="2052700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995482" y="1701059"/>
            <a:ext cx="2008094" cy="3765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إفريقيا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052005" y="1718694"/>
            <a:ext cx="544820" cy="3611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4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065908" y="3056947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122633" y="2753303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743207" y="2260245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69758" y="3891805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917987" y="4489073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887905" y="4106198"/>
            <a:ext cx="2115671" cy="418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أميركا الشمالية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017534" y="4088649"/>
            <a:ext cx="603192" cy="4041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183656" y="4090072"/>
            <a:ext cx="549421" cy="41679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103113" y="1717272"/>
            <a:ext cx="564276" cy="36254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3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907952" y="1757082"/>
            <a:ext cx="2016854" cy="3297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915058" y="4113357"/>
            <a:ext cx="2009747" cy="4041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dirty="0" err="1">
                <a:solidFill>
                  <a:schemeClr val="tx1"/>
                </a:solidFill>
              </a:rPr>
              <a:t>اجابة</a:t>
            </a:r>
            <a:r>
              <a:rPr lang="ar-BH" sz="2800" dirty="0">
                <a:solidFill>
                  <a:schemeClr val="tx1"/>
                </a:solidFill>
              </a:rPr>
              <a:t> صحيحة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915058" y="4106198"/>
            <a:ext cx="1984141" cy="40416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أخرى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934860" y="1772521"/>
            <a:ext cx="2016856" cy="306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أخرى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589100" y="220008"/>
            <a:ext cx="6297688" cy="1026787"/>
          </a:xfrm>
          <a:prstGeom prst="rect">
            <a:avLst/>
          </a:prstGeom>
          <a:ln w="349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just" rtl="1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نشاط رقم (1) : اختر الرقم الذي يمثل الإجابة الصحيحة لتحديد أسماء القارات، بالنسبة للخريطة الصَّماء.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223677" y="2436200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896869" y="4740203"/>
            <a:ext cx="2097742" cy="4326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انتاركاتيكا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227253" y="4738534"/>
            <a:ext cx="537987" cy="40416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7</a:t>
            </a:r>
            <a:endParaRPr lang="ar-BH" sz="14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060870" y="4737111"/>
            <a:ext cx="564278" cy="39153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90038" y="4815875"/>
            <a:ext cx="2041585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916932" y="4774380"/>
            <a:ext cx="2014691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761570" y="3762952"/>
            <a:ext cx="571500" cy="5334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ar-BH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835226" y="5388335"/>
            <a:ext cx="2151529" cy="37651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 أمريكا الجنوبية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247051" y="5378825"/>
            <a:ext cx="511075" cy="309338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9089157" y="5360904"/>
            <a:ext cx="537176" cy="323392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6</a:t>
            </a:r>
            <a:endParaRPr lang="ar-BH" sz="1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928133" y="5326873"/>
            <a:ext cx="2023583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956152" y="5301063"/>
            <a:ext cx="1975471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0973AB3C-AE0A-402C-A553-1EF4427F8849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61" name="Group 12">
              <a:extLst>
                <a:ext uri="{FF2B5EF4-FFF2-40B4-BE49-F238E27FC236}">
                  <a16:creationId xmlns:a16="http://schemas.microsoft.com/office/drawing/2014/main" xmlns="" id="{13025F2D-4363-43E2-8132-37B2DA9EE59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69" name="Group 14">
                <a:extLst>
                  <a:ext uri="{FF2B5EF4-FFF2-40B4-BE49-F238E27FC236}">
                    <a16:creationId xmlns:a16="http://schemas.microsoft.com/office/drawing/2014/main" xmlns="" id="{EBD79989-393B-4E74-8F8A-A447040AB6EF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xmlns="" id="{02ECC82D-EE2C-4BCA-A5A2-8B52D26D0F55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5438D82E-C874-4E88-9820-A0F7372A21F2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361C580A-B213-4493-B83D-87D0FDF9BFBA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B440DF0-9B2C-4B0A-9260-53B80BDDE4A2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  <p:pic>
        <p:nvPicPr>
          <p:cNvPr id="58" name="2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96159" y="1541986"/>
            <a:ext cx="609600" cy="609600"/>
          </a:xfrm>
          <a:prstGeom prst="rect">
            <a:avLst/>
          </a:prstGeom>
        </p:spPr>
      </p:pic>
      <p:pic>
        <p:nvPicPr>
          <p:cNvPr id="73" name="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96159" y="573741"/>
            <a:ext cx="609600" cy="609600"/>
          </a:xfrm>
          <a:prstGeom prst="rect">
            <a:avLst/>
          </a:prstGeom>
        </p:spPr>
      </p:pic>
      <p:pic>
        <p:nvPicPr>
          <p:cNvPr id="74" name="2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75465" y="2325643"/>
            <a:ext cx="609600" cy="609600"/>
          </a:xfrm>
          <a:prstGeom prst="rect">
            <a:avLst/>
          </a:prstGeom>
        </p:spPr>
      </p:pic>
      <p:pic>
        <p:nvPicPr>
          <p:cNvPr id="75" name="2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74802" y="2954583"/>
            <a:ext cx="609600" cy="609600"/>
          </a:xfrm>
          <a:prstGeom prst="rect">
            <a:avLst/>
          </a:prstGeom>
        </p:spPr>
      </p:pic>
      <p:pic>
        <p:nvPicPr>
          <p:cNvPr id="76" name="2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4767" y="3560863"/>
            <a:ext cx="609600" cy="609600"/>
          </a:xfrm>
          <a:prstGeom prst="rect">
            <a:avLst/>
          </a:prstGeom>
        </p:spPr>
      </p:pic>
      <p:pic>
        <p:nvPicPr>
          <p:cNvPr id="77" name="2-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70002" y="4148041"/>
            <a:ext cx="609600" cy="609600"/>
          </a:xfrm>
          <a:prstGeom prst="rect">
            <a:avLst/>
          </a:prstGeom>
        </p:spPr>
      </p:pic>
      <p:pic>
        <p:nvPicPr>
          <p:cNvPr id="78" name="2-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8335" y="4774380"/>
            <a:ext cx="609600" cy="609600"/>
          </a:xfrm>
          <a:prstGeom prst="rect">
            <a:avLst/>
          </a:prstGeom>
        </p:spPr>
      </p:pic>
      <p:pic>
        <p:nvPicPr>
          <p:cNvPr id="79" name="2-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8335" y="54902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6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27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175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794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6989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7825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8359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0"/>
                            </p:stCondLst>
                            <p:childTnLst>
                              <p:par>
                                <p:cTn id="2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0"/>
                            </p:stCondLst>
                            <p:childTnLst>
                              <p:par>
                                <p:cTn id="2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42" grpId="0" animBg="1"/>
      <p:bldP spid="43" grpId="0" animBg="1"/>
      <p:bldP spid="44" grpId="0" animBg="1"/>
      <p:bldP spid="46" grpId="0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0" grpId="0" animBg="1"/>
      <p:bldP spid="51" grpId="0" animBg="1"/>
      <p:bldP spid="56" grpId="0" animBg="1"/>
      <p:bldP spid="57" grpId="0" animBg="1"/>
      <p:bldP spid="57" grpId="1" animBg="1"/>
      <p:bldP spid="59" grpId="0" animBg="1"/>
      <p:bldP spid="59" grpId="1" animBg="1"/>
      <p:bldP spid="64" grpId="0" animBg="1"/>
      <p:bldP spid="65" grpId="0" animBg="1"/>
      <p:bldP spid="66" grpId="0" animBg="1"/>
      <p:bldP spid="67" grpId="0" animBg="1"/>
      <p:bldP spid="67" grpId="1" animBg="1"/>
      <p:bldP spid="68" grpId="0" animBg="1"/>
      <p:bldP spid="6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1283" y="2145643"/>
            <a:ext cx="51244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809209" y="2418734"/>
            <a:ext cx="2020205" cy="39444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</a:t>
            </a:r>
            <a:r>
              <a:rPr lang="ar-BH" sz="2400" b="1" dirty="0" err="1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الاطلسي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09208" y="2927114"/>
            <a:ext cx="2032512" cy="3585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الهندي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805970" y="3409034"/>
            <a:ext cx="2016836" cy="6813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المتجمد الجنوبي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025206" y="2377762"/>
            <a:ext cx="544820" cy="37890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85336" y="2382000"/>
            <a:ext cx="607796" cy="37890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3</a:t>
            </a:r>
            <a:endParaRPr lang="ar-BH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34491" y="2890630"/>
            <a:ext cx="537987" cy="40794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2</a:t>
            </a:r>
            <a:endParaRPr lang="ar-BH" sz="14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24725" y="2893523"/>
            <a:ext cx="564278" cy="391539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840174" y="3554841"/>
            <a:ext cx="537971" cy="36934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4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63312" y="3549265"/>
            <a:ext cx="581997" cy="36212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88902" y="2331931"/>
            <a:ext cx="1777061" cy="3835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63141" y="2960220"/>
            <a:ext cx="2005306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37094" y="3560863"/>
            <a:ext cx="1931353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29255" y="3535053"/>
            <a:ext cx="1939192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84430" y="2309513"/>
            <a:ext cx="1984017" cy="4827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872104" y="2910026"/>
            <a:ext cx="1996343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09210" y="1681436"/>
            <a:ext cx="2008094" cy="3765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الهادي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986058" y="1718694"/>
            <a:ext cx="583968" cy="3611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1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55576" y="2061881"/>
            <a:ext cx="286870" cy="2868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926541" y="4052046"/>
            <a:ext cx="268942" cy="30480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097741" y="3227294"/>
            <a:ext cx="268941" cy="33729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91954" y="3138788"/>
            <a:ext cx="304801" cy="33951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065929" y="4751293"/>
            <a:ext cx="423558" cy="27117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805969" y="4232381"/>
            <a:ext cx="1997600" cy="7888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المتجمد الشمالي</a:t>
            </a:r>
            <a:endParaRPr lang="ar-BH" sz="1600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769286" y="4482714"/>
            <a:ext cx="603192" cy="4041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032153" y="4483180"/>
            <a:ext cx="549421" cy="41679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4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808202" y="1706013"/>
            <a:ext cx="564276" cy="36254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3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907952" y="1757082"/>
            <a:ext cx="1960495" cy="3297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917471" y="4506620"/>
            <a:ext cx="1950976" cy="4041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dirty="0" err="1">
                <a:solidFill>
                  <a:schemeClr val="tx1"/>
                </a:solidFill>
              </a:rPr>
              <a:t>اجابة</a:t>
            </a:r>
            <a:r>
              <a:rPr lang="ar-BH" sz="2800" dirty="0">
                <a:solidFill>
                  <a:schemeClr val="tx1"/>
                </a:solidFill>
              </a:rPr>
              <a:t> صحيحة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970502" y="4515329"/>
            <a:ext cx="1897945" cy="40416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أخرى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925881" y="1775011"/>
            <a:ext cx="1942566" cy="28294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أخرى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396755" y="47775"/>
            <a:ext cx="6591546" cy="1314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just" rtl="1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نشاط رقم(2</a:t>
            </a:r>
            <a:r>
              <a:rPr lang="ar-BH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):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اختر الرقم الذي يمثل الإجابة الصحيحة لتحديد أسماء المحيطات وخط الاستواء بالنسبة للخريطة الصَّماء.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805968" y="5199470"/>
            <a:ext cx="2035751" cy="4326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الهادي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063093" y="5246010"/>
            <a:ext cx="537987" cy="40416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6</a:t>
            </a:r>
            <a:endParaRPr lang="ar-BH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828854" y="5240546"/>
            <a:ext cx="564278" cy="39153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5</a:t>
            </a:r>
            <a:endParaRPr lang="ar-BH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890038" y="5317887"/>
            <a:ext cx="1978409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916932" y="5276392"/>
            <a:ext cx="1951515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60611" y="4052047"/>
            <a:ext cx="268941" cy="32272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805970" y="5828737"/>
            <a:ext cx="2035750" cy="3765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خط الاستواء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888798" y="5844987"/>
            <a:ext cx="511075" cy="32273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1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8092303" y="5821627"/>
            <a:ext cx="537176" cy="32339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7</a:t>
            </a:r>
            <a:endParaRPr lang="ar-BH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928133" y="5810956"/>
            <a:ext cx="1940314" cy="3447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إجابة صحيحة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956152" y="5785146"/>
            <a:ext cx="1912295" cy="4338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حاول مرة أُخرى</a:t>
            </a:r>
            <a:endParaRPr lang="ar-BH" b="1" dirty="0"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99246" y="3470106"/>
            <a:ext cx="351903" cy="25101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  <a:endParaRPr lang="ar-BH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C111A29-5123-458E-953D-47BC14BB99C2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62" name="Group 12">
              <a:extLst>
                <a:ext uri="{FF2B5EF4-FFF2-40B4-BE49-F238E27FC236}">
                  <a16:creationId xmlns:a16="http://schemas.microsoft.com/office/drawing/2014/main" xmlns="" id="{1FE34A34-83E5-428A-B120-6250483271C7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70" name="Group 14">
                <a:extLst>
                  <a:ext uri="{FF2B5EF4-FFF2-40B4-BE49-F238E27FC236}">
                    <a16:creationId xmlns:a16="http://schemas.microsoft.com/office/drawing/2014/main" xmlns="" id="{BCF719EA-9549-4324-AC5F-C1D4FEAA380C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3F1C9C81-3F10-4921-8527-D807515DE132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xmlns="" id="{559098F1-FE64-40C6-919E-33640F530AEB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B6303074-7C03-4D41-B440-646DF5D1A021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B232F56E-FE2B-4BF1-BE80-4D8612548930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  <p:pic>
        <p:nvPicPr>
          <p:cNvPr id="60" name="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9756" y="879653"/>
            <a:ext cx="609600" cy="609600"/>
          </a:xfrm>
          <a:prstGeom prst="rect">
            <a:avLst/>
          </a:prstGeom>
        </p:spPr>
      </p:pic>
      <p:pic>
        <p:nvPicPr>
          <p:cNvPr id="61" name="3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9756" y="1613254"/>
            <a:ext cx="609600" cy="609600"/>
          </a:xfrm>
          <a:prstGeom prst="rect">
            <a:avLst/>
          </a:prstGeom>
        </p:spPr>
      </p:pic>
      <p:pic>
        <p:nvPicPr>
          <p:cNvPr id="74" name="3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9756" y="2299989"/>
            <a:ext cx="609600" cy="609600"/>
          </a:xfrm>
          <a:prstGeom prst="rect">
            <a:avLst/>
          </a:prstGeom>
        </p:spPr>
      </p:pic>
      <p:pic>
        <p:nvPicPr>
          <p:cNvPr id="75" name="3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5547" y="2957312"/>
            <a:ext cx="609600" cy="609600"/>
          </a:xfrm>
          <a:prstGeom prst="rect">
            <a:avLst/>
          </a:prstGeom>
        </p:spPr>
      </p:pic>
      <p:pic>
        <p:nvPicPr>
          <p:cNvPr id="76" name="3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4556" y="3532094"/>
            <a:ext cx="609600" cy="609600"/>
          </a:xfrm>
          <a:prstGeom prst="rect">
            <a:avLst/>
          </a:prstGeom>
        </p:spPr>
      </p:pic>
      <p:pic>
        <p:nvPicPr>
          <p:cNvPr id="77" name="3-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70375" y="4411676"/>
            <a:ext cx="609600" cy="609600"/>
          </a:xfrm>
          <a:prstGeom prst="rect">
            <a:avLst/>
          </a:prstGeom>
        </p:spPr>
      </p:pic>
      <p:pic>
        <p:nvPicPr>
          <p:cNvPr id="78" name="3-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53598" y="5175546"/>
            <a:ext cx="609600" cy="609600"/>
          </a:xfrm>
          <a:prstGeom prst="rect">
            <a:avLst/>
          </a:prstGeom>
        </p:spPr>
      </p:pic>
      <p:pic>
        <p:nvPicPr>
          <p:cNvPr id="2" name="WhatsApp Audio 2020-09-02 at 8.51.44 AM">
            <a:hlinkClick r:id="" action="ppaction://media"/>
            <a:extLst>
              <a:ext uri="{FF2B5EF4-FFF2-40B4-BE49-F238E27FC236}">
                <a16:creationId xmlns:a16="http://schemas.microsoft.com/office/drawing/2014/main" xmlns="" id="{D0B3CD43-5D8B-46D2-B3F6-1CC9B33AE8DE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0747" y="6124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339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47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768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659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6757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0"/>
                            </p:stCondLst>
                            <p:childTnLst>
                              <p:par>
                                <p:cTn id="2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0"/>
                            </p:stCondLst>
                            <p:childTnLst>
                              <p:par>
                                <p:cTn id="2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video>
              <p:cMediaNode vol="8000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42" grpId="0" animBg="1"/>
      <p:bldP spid="43" grpId="0" animBg="1"/>
      <p:bldP spid="44" grpId="0" animBg="1"/>
      <p:bldP spid="46" grpId="0" animBg="1"/>
      <p:bldP spid="48" grpId="0" animBg="1"/>
      <p:bldP spid="48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0" grpId="0" animBg="1"/>
      <p:bldP spid="51" grpId="0" animBg="1"/>
      <p:bldP spid="56" grpId="0" animBg="1"/>
      <p:bldP spid="57" grpId="0" animBg="1"/>
      <p:bldP spid="57" grpId="1" animBg="1"/>
      <p:bldP spid="59" grpId="0" animBg="1"/>
      <p:bldP spid="59" grpId="1" animBg="1"/>
      <p:bldP spid="64" grpId="0" animBg="1"/>
      <p:bldP spid="65" grpId="0" animBg="1"/>
      <p:bldP spid="66" grpId="0" animBg="1"/>
      <p:bldP spid="67" grpId="0" animBg="1"/>
      <p:bldP spid="67" grpId="1" animBg="1"/>
      <p:bldP spid="68" grpId="0" animBg="1"/>
      <p:bldP spid="6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1718" y="3316941"/>
            <a:ext cx="3908606" cy="4462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BH" sz="2000" b="1" dirty="0">
                <a:ea typeface="Times New Roman"/>
              </a:rPr>
              <a:t>اسم الخط الذي يمر في وسط الكرة الأرضية:</a:t>
            </a:r>
            <a:endParaRPr lang="en-US" sz="600" dirty="0">
              <a:ea typeface="Times New Roman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2311" y="1953511"/>
            <a:ext cx="1332412" cy="4572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إفريقيا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1609" y="1953511"/>
            <a:ext cx="1356996" cy="4572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أميركا الجنوبية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78232" y="1938147"/>
            <a:ext cx="1332412" cy="4572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أوروبا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80272" y="1944803"/>
            <a:ext cx="1332412" cy="4572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آسيا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60716" y="3306744"/>
            <a:ext cx="1332412" cy="60395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خط الاستواء</a:t>
            </a:r>
          </a:p>
        </p:txBody>
      </p:sp>
      <p:sp>
        <p:nvSpPr>
          <p:cNvPr id="21" name="Oval 20"/>
          <p:cNvSpPr/>
          <p:nvPr/>
        </p:nvSpPr>
        <p:spPr>
          <a:xfrm>
            <a:off x="2913699" y="4032629"/>
            <a:ext cx="2267250" cy="4857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حاول مرة أُخرى</a:t>
            </a:r>
          </a:p>
        </p:txBody>
      </p:sp>
      <p:sp>
        <p:nvSpPr>
          <p:cNvPr id="22" name="Oval 21"/>
          <p:cNvSpPr/>
          <p:nvPr/>
        </p:nvSpPr>
        <p:spPr>
          <a:xfrm>
            <a:off x="2934316" y="4029772"/>
            <a:ext cx="2185967" cy="4857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إجابة صحيحة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62682" y="1918447"/>
            <a:ext cx="3083852" cy="4462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BH" sz="2000" b="1" dirty="0">
                <a:ea typeface="Times New Roman"/>
              </a:rPr>
              <a:t>يقع بلدنا مملكة البحرين في قارة:</a:t>
            </a:r>
            <a:endParaRPr lang="en-US" sz="600" dirty="0">
              <a:ea typeface="Times New Roman"/>
              <a:cs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01763" y="2588273"/>
            <a:ext cx="2267250" cy="4857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حاول مرة أُخرى</a:t>
            </a:r>
          </a:p>
        </p:txBody>
      </p:sp>
      <p:sp>
        <p:nvSpPr>
          <p:cNvPr id="29" name="Oval 28"/>
          <p:cNvSpPr/>
          <p:nvPr/>
        </p:nvSpPr>
        <p:spPr>
          <a:xfrm>
            <a:off x="2848246" y="2583621"/>
            <a:ext cx="2185967" cy="4857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إجابة صحيحة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51609" y="3299011"/>
            <a:ext cx="2026023" cy="6567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النصف الجنوبي للكرة الأرضية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44438" y="3299011"/>
            <a:ext cx="2149472" cy="634428"/>
          </a:xfrm>
          <a:prstGeom prst="roundRect">
            <a:avLst>
              <a:gd name="adj" fmla="val 4902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النصف الشمالي للكرة الأرضية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87895" y="5002306"/>
            <a:ext cx="4394499" cy="423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BH" sz="2000" b="1" dirty="0">
                <a:ea typeface="Times New Roman"/>
              </a:rPr>
              <a:t>يقع بلدنا مملكة البحرين في نصف الكرة الأرضية:</a:t>
            </a:r>
            <a:endParaRPr lang="en-US" sz="600" dirty="0">
              <a:ea typeface="Times New Roman"/>
              <a:cs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51405" y="5854267"/>
            <a:ext cx="2267250" cy="4857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حاول مرة أُخرى</a:t>
            </a:r>
          </a:p>
        </p:txBody>
      </p:sp>
      <p:sp>
        <p:nvSpPr>
          <p:cNvPr id="36" name="Oval 35"/>
          <p:cNvSpPr/>
          <p:nvPr/>
        </p:nvSpPr>
        <p:spPr>
          <a:xfrm>
            <a:off x="3197889" y="5859348"/>
            <a:ext cx="2185967" cy="4857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إجابة صحيحة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775803" y="4873017"/>
            <a:ext cx="2332094" cy="78146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النصف الشمالي للكرة الأرضية</a:t>
            </a:r>
          </a:p>
          <a:p>
            <a:pPr algn="ctr"/>
            <a:endParaRPr lang="ar-B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53762" y="4873274"/>
            <a:ext cx="2241176" cy="78094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النصف الجنوبي للكرة الأرضية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10800000" flipV="1">
            <a:off x="268936" y="3027492"/>
            <a:ext cx="10985863" cy="653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90705" y="4554564"/>
            <a:ext cx="10985863" cy="653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298487" y="275698"/>
            <a:ext cx="5378799" cy="862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نشاط رقم( 3) : اختر الإجابة الصحيحة فيما يلي: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290D3BE-C69D-480D-A332-3399B75D35E8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xmlns="" id="{A3985968-A36F-41B7-A946-38518D807029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0" name="Group 14">
                <a:extLst>
                  <a:ext uri="{FF2B5EF4-FFF2-40B4-BE49-F238E27FC236}">
                    <a16:creationId xmlns:a16="http://schemas.microsoft.com/office/drawing/2014/main" xmlns="" id="{C7742C77-88CC-454E-B880-3EB15A369F59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2CBF783E-4C14-4C91-B7A5-4DC6AA1BBCCF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83A8F97D-5311-439F-9BCF-D6B3796C9ECA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35282FB9-83B1-4D86-9723-BC2D9DFA4601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2BFD18E-8519-472D-BDDF-748ADA96C7B3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  <p:pic>
        <p:nvPicPr>
          <p:cNvPr id="46" name="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9224" y="879653"/>
            <a:ext cx="609600" cy="609600"/>
          </a:xfrm>
          <a:prstGeom prst="rect">
            <a:avLst/>
          </a:prstGeom>
        </p:spPr>
      </p:pic>
      <p:pic>
        <p:nvPicPr>
          <p:cNvPr id="47" name="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9224" y="1953511"/>
            <a:ext cx="609600" cy="609600"/>
          </a:xfrm>
          <a:prstGeom prst="rect">
            <a:avLst/>
          </a:prstGeom>
        </p:spPr>
      </p:pic>
      <p:pic>
        <p:nvPicPr>
          <p:cNvPr id="48" name="4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5873" y="3321661"/>
            <a:ext cx="609600" cy="609600"/>
          </a:xfrm>
          <a:prstGeom prst="rect">
            <a:avLst/>
          </a:prstGeom>
        </p:spPr>
      </p:pic>
      <p:pic>
        <p:nvPicPr>
          <p:cNvPr id="50" name="4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7869" y="50288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3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" presetClass="exit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8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3" presetClass="exit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6" grpId="0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7" grpId="0" animBg="1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262878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BH" sz="6000" b="1" dirty="0" smtClean="0"/>
              <a:t>شكرًا جزيلًا </a:t>
            </a:r>
            <a:r>
              <a:rPr lang="ar-BH" sz="6000" b="1" dirty="0"/>
              <a:t>لكم</a:t>
            </a:r>
          </a:p>
          <a:p>
            <a:pPr algn="ctr" rtl="1"/>
            <a:r>
              <a:rPr lang="ar-BH" sz="8000" b="1" dirty="0"/>
              <a:t>انتهى الدرس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34EACDD-BE6D-464C-A823-39C8301D18B3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xmlns="" id="{008C6C9B-ADFA-489C-99C9-0CE17CD4D516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xmlns="" id="{3131B5E1-9715-4FBF-895E-E323322936BE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B3730C3F-BD79-45B7-BDEB-7026B032DC4B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29C1A2D5-EC8C-4409-B60D-A7102C849D86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BEE5272D-DEF0-4B14-8398-D57F1B1C6331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12FC972-9B58-4A44-A595-4F9CE5C56882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0" y="3148164"/>
            <a:ext cx="10820400" cy="2832847"/>
          </a:xfrm>
          <a:noFill/>
        </p:spPr>
        <p:txBody>
          <a:bodyPr anchor="ctr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en-US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en-US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توضيح مفهومي القارة والمحيطات بالنسبة للكرة الأرضية بشكل سليم.</a:t>
            </a:r>
            <a:b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تحديد مواقع وأسماء كل من القارات والمحيطات على خريطة </a:t>
            </a:r>
            <a:r>
              <a:rPr lang="ar-BH" sz="3200" b="1" dirty="0" smtClean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العالم.</a:t>
            </a:r>
            <a: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تحديد نصفي الكرة الأرضية الشمالي والجنوبي على الكرة الأرضية. </a:t>
            </a:r>
            <a: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4- تحديد خط الاستواء وقطبي الكرة الأرضية الشمالي والجنوبي بالنسبة للكرة الأرضية.</a:t>
            </a:r>
            <a:b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5- تحديد موقع مملكة البحرين على خريطة العالم.</a:t>
            </a:r>
            <a: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/>
            </a:r>
            <a:br>
              <a:rPr lang="ar-BH" sz="3200" b="1" dirty="0">
                <a:solidFill>
                  <a:srgbClr val="08080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endParaRPr lang="ar-BH" sz="3200" b="1" dirty="0">
              <a:solidFill>
                <a:srgbClr val="08080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5AE252A-BFC5-41E7-B770-1A08F96F3E15}"/>
              </a:ext>
            </a:extLst>
          </p:cNvPr>
          <p:cNvGrpSpPr/>
          <p:nvPr/>
        </p:nvGrpSpPr>
        <p:grpSpPr>
          <a:xfrm>
            <a:off x="1431967" y="1233536"/>
            <a:ext cx="8611841" cy="825389"/>
            <a:chOff x="1431967" y="1233536"/>
            <a:chExt cx="8611841" cy="82538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24C668D-7527-4C28-B7DE-428916E2D7F3}"/>
                </a:ext>
              </a:extLst>
            </p:cNvPr>
            <p:cNvGrpSpPr/>
            <p:nvPr/>
          </p:nvGrpSpPr>
          <p:grpSpPr>
            <a:xfrm>
              <a:off x="1431967" y="1233536"/>
              <a:ext cx="8611841" cy="825389"/>
              <a:chOff x="1431967" y="1233536"/>
              <a:chExt cx="8611841" cy="82538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C4E9B58-8C08-4F1C-BDAD-2303571A478B}"/>
                  </a:ext>
                </a:extLst>
              </p:cNvPr>
              <p:cNvGrpSpPr/>
              <p:nvPr/>
            </p:nvGrpSpPr>
            <p:grpSpPr>
              <a:xfrm>
                <a:off x="1431967" y="1233537"/>
                <a:ext cx="8611841" cy="825388"/>
                <a:chOff x="1355767" y="973041"/>
                <a:chExt cx="8611841" cy="825388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xmlns="" id="{9DF04E0B-6A9A-4A95-9DAF-71F71358C55E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82538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200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D09A4909-38A5-49A6-BC5D-63E695C2D47B}"/>
                    </a:ext>
                  </a:extLst>
                </p:cNvPr>
                <p:cNvSpPr txBox="1"/>
                <p:nvPr/>
              </p:nvSpPr>
              <p:spPr>
                <a:xfrm>
                  <a:off x="1355767" y="974585"/>
                  <a:ext cx="5292683" cy="707886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BH" sz="40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كَوكَب الأَرض الْقارات والْمُحيطات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BEEC0E0-B77D-41A2-B030-B6EE749ACFEC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825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2000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FB8175A-6715-4212-952E-6A5ABD94000A}"/>
                </a:ext>
              </a:extLst>
            </p:cNvPr>
            <p:cNvSpPr txBox="1"/>
            <p:nvPr/>
          </p:nvSpPr>
          <p:spPr>
            <a:xfrm>
              <a:off x="7253187" y="1316520"/>
              <a:ext cx="222630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4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الثاني</a:t>
              </a:r>
            </a:p>
          </p:txBody>
        </p:sp>
      </p:grp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2611" y="1639685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F8A749-46EF-4D05-B476-234DF56B581D}"/>
              </a:ext>
            </a:extLst>
          </p:cNvPr>
          <p:cNvSpPr txBox="1"/>
          <p:nvPr/>
        </p:nvSpPr>
        <p:spPr>
          <a:xfrm>
            <a:off x="4909220" y="2248072"/>
            <a:ext cx="2101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36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03859" y="663386"/>
            <a:ext cx="103991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BH" sz="3200" b="1" dirty="0"/>
              <a:t>تمهيد: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36A0D89-9CD5-49E8-9F43-E1DCA0114CB0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126E0243-29B0-44A8-AD9A-10F79EB5BD55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4" name="Group 14">
                <a:extLst>
                  <a:ext uri="{FF2B5EF4-FFF2-40B4-BE49-F238E27FC236}">
                    <a16:creationId xmlns:a16="http://schemas.microsoft.com/office/drawing/2014/main" xmlns="" id="{32DFFCC8-5C63-4274-8355-FB09DEE0321A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F35957FF-27A7-4184-BAAC-907FE53A3737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598076F1-CC33-4E83-90B0-48A3BB4BA072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162601EA-BBB5-4111-AF52-EB0638B801EB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03ADD45-0345-4A34-94FF-305D9F656EB9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4066" y="696014"/>
            <a:ext cx="4052047" cy="421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215427" y="1814432"/>
            <a:ext cx="5528342" cy="36658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 rtl="1">
              <a:lnSpc>
                <a:spcPct val="150000"/>
              </a:lnSpc>
            </a:pP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نتَذكر في الصَّف الثَّاني في دَرس الكُرة الأَرضية أَننا تعَرفنا على شَكل الأَرض أو ما يًسمى 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بِكوكب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الأَرض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والذي نعيش عليه من بين الكواكب الأُخرى وتقع فيه جميع دول </a:t>
            </a:r>
            <a:r>
              <a:rPr lang="ar-BH" sz="28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العالم.</a:t>
            </a:r>
            <a:endParaRPr lang="ar-BH" sz="28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4066" y="5209919"/>
            <a:ext cx="4016187" cy="591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صورة 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كوكب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الأَرض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من الفَضاء</a:t>
            </a:r>
          </a:p>
        </p:txBody>
      </p:sp>
      <p:pic>
        <p:nvPicPr>
          <p:cNvPr id="2" name="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0541" y="638561"/>
            <a:ext cx="609600" cy="609600"/>
          </a:xfrm>
          <a:prstGeom prst="rect">
            <a:avLst/>
          </a:prstGeom>
        </p:spPr>
      </p:pic>
      <p:pic>
        <p:nvPicPr>
          <p:cNvPr id="3" name="3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75341" y="26983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18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104513" y="1550900"/>
            <a:ext cx="3872800" cy="627529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مملكةُ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البحرينِ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51278" y="2357717"/>
            <a:ext cx="3684492" cy="6544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المملكةُ العربيةُ السعوديةُ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69207" y="4069982"/>
            <a:ext cx="3711385" cy="6634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مِصر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302" y="2375631"/>
            <a:ext cx="3774142" cy="6185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</a:t>
            </a:r>
            <a:r>
              <a:rPr lang="ar-BH" sz="36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نكلترا</a:t>
            </a:r>
            <a:endParaRPr lang="ar-BH" sz="3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351278" y="3173510"/>
            <a:ext cx="3693458" cy="6633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اليابان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371" y="3200400"/>
            <a:ext cx="3809997" cy="6364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الوِلاياتُ المتحدةُ الأمريكيةُ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447" y="4052046"/>
            <a:ext cx="3801031" cy="6096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البرازيلُ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62205" y="-35863"/>
            <a:ext cx="4505568" cy="9323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4000" b="1" dirty="0">
                <a:latin typeface="Sakkal Majalla" pitchFamily="2" charset="-78"/>
                <a:cs typeface="Sakkal Majalla" pitchFamily="2" charset="-78"/>
              </a:rPr>
              <a:t>في العالم بلدانٌ عديدة مثل: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52482" y="5235388"/>
            <a:ext cx="5844989" cy="103990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rgbClr val="FFFF00"/>
                </a:solidFill>
                <a:latin typeface="Sakkal Majalla" pitchFamily="2" charset="-78"/>
                <a:cs typeface="Sakkal Majalla" pitchFamily="2" charset="-78"/>
              </a:rPr>
              <a:t>وَتَقَعُ هَذِه البُلدان في أَماكنَ مُختلفة مِن العَالَم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855388" y="215155"/>
            <a:ext cx="609600" cy="609600"/>
          </a:xfrm>
          <a:prstGeom prst="rect">
            <a:avLst/>
          </a:prstGeom>
        </p:spPr>
      </p:pic>
      <p:pic>
        <p:nvPicPr>
          <p:cNvPr id="3" name="4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855388" y="1246085"/>
            <a:ext cx="609600" cy="609600"/>
          </a:xfrm>
          <a:prstGeom prst="rect">
            <a:avLst/>
          </a:prstGeom>
        </p:spPr>
      </p:pic>
      <p:pic>
        <p:nvPicPr>
          <p:cNvPr id="4" name="4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253883" y="2338253"/>
            <a:ext cx="609600" cy="609600"/>
          </a:xfrm>
          <a:prstGeom prst="rect">
            <a:avLst/>
          </a:prstGeom>
        </p:spPr>
      </p:pic>
      <p:pic>
        <p:nvPicPr>
          <p:cNvPr id="5" name="4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46105" y="2411483"/>
            <a:ext cx="609600" cy="609600"/>
          </a:xfrm>
          <a:prstGeom prst="rect">
            <a:avLst/>
          </a:prstGeom>
        </p:spPr>
      </p:pic>
      <p:pic>
        <p:nvPicPr>
          <p:cNvPr id="6" name="4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253883" y="3237675"/>
            <a:ext cx="609600" cy="609600"/>
          </a:xfrm>
          <a:prstGeom prst="rect">
            <a:avLst/>
          </a:prstGeom>
        </p:spPr>
      </p:pic>
      <p:pic>
        <p:nvPicPr>
          <p:cNvPr id="7" name="4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46105" y="3272081"/>
            <a:ext cx="609600" cy="609600"/>
          </a:xfrm>
          <a:prstGeom prst="rect">
            <a:avLst/>
          </a:prstGeom>
        </p:spPr>
      </p:pic>
      <p:pic>
        <p:nvPicPr>
          <p:cNvPr id="8" name="4-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253883" y="4141578"/>
            <a:ext cx="609600" cy="609600"/>
          </a:xfrm>
          <a:prstGeom prst="rect">
            <a:avLst/>
          </a:prstGeom>
        </p:spPr>
      </p:pic>
      <p:pic>
        <p:nvPicPr>
          <p:cNvPr id="9" name="4-7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46105" y="4141578"/>
            <a:ext cx="609600" cy="609600"/>
          </a:xfrm>
          <a:prstGeom prst="rect">
            <a:avLst/>
          </a:prstGeom>
        </p:spPr>
      </p:pic>
      <p:pic>
        <p:nvPicPr>
          <p:cNvPr id="10" name="4-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518777" y="5235388"/>
            <a:ext cx="609600" cy="6096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6770CF6-646B-465D-BF16-7DA7666E4155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36" name="Group 12">
              <a:extLst>
                <a:ext uri="{FF2B5EF4-FFF2-40B4-BE49-F238E27FC236}">
                  <a16:creationId xmlns:a16="http://schemas.microsoft.com/office/drawing/2014/main" xmlns="" id="{F99B61F6-F582-4368-B266-7E189D8185AF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38" name="Group 14">
                <a:extLst>
                  <a:ext uri="{FF2B5EF4-FFF2-40B4-BE49-F238E27FC236}">
                    <a16:creationId xmlns:a16="http://schemas.microsoft.com/office/drawing/2014/main" xmlns="" id="{F7D60084-2523-48D8-86EA-F9206FE3ACF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E4F1C8CF-D073-47A6-A064-655038BEFFDC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DF251E96-E10E-4CEF-9763-AD80FD08706F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0B4E8D21-C04C-4ACE-B188-3A37FED7D603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E80BAB8-C836-486D-90E6-1DE68D898722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7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6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7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471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956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231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53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81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798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6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131860" y="484080"/>
            <a:ext cx="5342964" cy="23128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endParaRPr lang="ar-BH" sz="3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endParaRPr lang="ar-BH" sz="3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 rtl="1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مملكةُ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البحرينِ والمملكةُ العربيةُ السعوديةُ </a:t>
            </a:r>
            <a:r>
              <a:rPr lang="ar-BH" sz="36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واليابان، تقعُ </a:t>
            </a:r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جميعها في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قارةِ</a:t>
            </a:r>
            <a:r>
              <a:rPr lang="ar-BH" sz="36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آسيا.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</a:p>
          <a:p>
            <a:pPr algn="r"/>
            <a:endParaRPr lang="ar-BH" sz="3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5483" y="3173511"/>
            <a:ext cx="3711385" cy="6634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مِصر تقع في </a:t>
            </a:r>
            <a:r>
              <a:rPr lang="ar-BH" sz="36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قارةِ</a:t>
            </a:r>
            <a:r>
              <a:rPr lang="ar-BH" sz="36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إفريقيا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59624" y="3971348"/>
            <a:ext cx="3774142" cy="6185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 smtClean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إنكلترا </a:t>
            </a:r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تقعُ في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قارةِ أُوروبا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91671" y="519953"/>
            <a:ext cx="4930588" cy="2259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/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الوِلاياتُ المتحدةُ الأمريكيةُ تقعُ في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قارةِ أَميركا </a:t>
            </a:r>
            <a:r>
              <a:rPr lang="ar-BH" sz="36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الشمالية.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77553" y="4805083"/>
            <a:ext cx="3818965" cy="1237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وَتقعُ البرازيلُ في قارةِ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أميركا الجنوبية</a:t>
            </a:r>
          </a:p>
        </p:txBody>
      </p:sp>
      <p:pic>
        <p:nvPicPr>
          <p:cNvPr id="2" name="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45036" y="1187824"/>
            <a:ext cx="609600" cy="609600"/>
          </a:xfrm>
          <a:prstGeom prst="rect">
            <a:avLst/>
          </a:prstGeom>
        </p:spPr>
      </p:pic>
      <p:pic>
        <p:nvPicPr>
          <p:cNvPr id="3" name="5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54319" y="3200413"/>
            <a:ext cx="609600" cy="609600"/>
          </a:xfrm>
          <a:prstGeom prst="rect">
            <a:avLst/>
          </a:prstGeom>
        </p:spPr>
      </p:pic>
      <p:pic>
        <p:nvPicPr>
          <p:cNvPr id="11" name="5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54319" y="3990049"/>
            <a:ext cx="609600" cy="609600"/>
          </a:xfrm>
          <a:prstGeom prst="rect">
            <a:avLst/>
          </a:prstGeom>
        </p:spPr>
      </p:pic>
      <p:pic>
        <p:nvPicPr>
          <p:cNvPr id="12" name="5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3341" y="1335727"/>
            <a:ext cx="609600" cy="609600"/>
          </a:xfrm>
          <a:prstGeom prst="rect">
            <a:avLst/>
          </a:prstGeom>
        </p:spPr>
      </p:pic>
      <p:pic>
        <p:nvPicPr>
          <p:cNvPr id="16" name="5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08107" y="5213002"/>
            <a:ext cx="609600" cy="609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C9B7053-BC94-437B-94F1-344D53647E3E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xmlns="" id="{303AF6A9-EF8C-45A3-BDA5-F252921F6976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2" name="Group 14">
                <a:extLst>
                  <a:ext uri="{FF2B5EF4-FFF2-40B4-BE49-F238E27FC236}">
                    <a16:creationId xmlns:a16="http://schemas.microsoft.com/office/drawing/2014/main" xmlns="" id="{1CDA04D7-EE45-4708-B6D8-0734FF10922D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2A98D5BA-1C31-4169-A929-3C90ADC7EC64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9FBEFA9B-A071-4778-AF64-E85DC126358E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BA70862B-78D8-4A0F-A9FE-05C9558AA107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BB459CF-EF8B-491E-8F52-129BADB2CFF0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379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415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18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7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906872" y="627528"/>
            <a:ext cx="3854822" cy="17032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عَرفنا مَواقِعَ البلدان بالنسبة للقارات  فما هي القارة إذن؟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67650" y="4926104"/>
            <a:ext cx="3924300" cy="14164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إذَن: القارةُ هي مساحة واسعةٌ من اليابسة. </a:t>
            </a:r>
            <a:endParaRPr lang="ar-BH" sz="32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906872" y="2468654"/>
            <a:ext cx="3854822" cy="23128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انظر إلى خريطة العالم والتي تبين لنا اليابسة والماء حيث الماء باللون </a:t>
            </a:r>
            <a:r>
              <a:rPr lang="ar-BH" sz="2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الأَزرق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واليابسة بالأَلوان الأُخرى والتي تُمَثل قارات العَالم السبعة.</a:t>
            </a:r>
            <a:endPara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704851"/>
            <a:ext cx="6686297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47811" y="1174375"/>
            <a:ext cx="609600" cy="609600"/>
          </a:xfrm>
          <a:prstGeom prst="rect">
            <a:avLst/>
          </a:prstGeom>
        </p:spPr>
      </p:pic>
      <p:pic>
        <p:nvPicPr>
          <p:cNvPr id="4" name="6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47811" y="3625102"/>
            <a:ext cx="609600" cy="609600"/>
          </a:xfrm>
          <a:prstGeom prst="rect">
            <a:avLst/>
          </a:prstGeom>
        </p:spPr>
      </p:pic>
      <p:pic>
        <p:nvPicPr>
          <p:cNvPr id="5" name="6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4376" y="5466229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CECE4D-E0D5-4A37-8305-05C53A0AF29D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xmlns="" id="{D99CD601-6873-4E3C-AE85-C66F457931C0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5" name="Group 14">
                <a:extLst>
                  <a:ext uri="{FF2B5EF4-FFF2-40B4-BE49-F238E27FC236}">
                    <a16:creationId xmlns:a16="http://schemas.microsoft.com/office/drawing/2014/main" xmlns="" id="{3ABA3ECD-4C14-46BF-9724-8DC03AF4DBAF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8F8388C7-140A-4257-9351-055570604F1A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077E096C-F1CA-4B20-A9BC-0F2BFC1C19E9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39DF8D59-28EA-403D-9DA8-4198A841C628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661D9EC-5700-4812-A6B7-1E95888857D9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57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57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14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943850" y="437028"/>
            <a:ext cx="38481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BH" sz="2800" b="1" dirty="0">
                <a:latin typeface="Sakkal Majalla" pitchFamily="2" charset="-78"/>
                <a:cs typeface="Sakkal Majalla" pitchFamily="2" charset="-78"/>
              </a:rPr>
              <a:t>والآن دعنا نُحدد القارات السبع عَلى خَريطةِ العالمِ وَهي التي تُمثل اليابسة لِلكْرة ِالأرضيةِ.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38852" y="438150"/>
            <a:ext cx="6904745" cy="483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7886700" y="2114550"/>
            <a:ext cx="3981450" cy="5905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آسيا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86700" y="2743200"/>
            <a:ext cx="4000500" cy="4953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أُوروبا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86700" y="3276600"/>
            <a:ext cx="4019550" cy="4953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إفريقيا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05750" y="3810000"/>
            <a:ext cx="4019550" cy="4953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أميركا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الشمالية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24800" y="4343400"/>
            <a:ext cx="40005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قارةُ أميركا الجنوبية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5750" y="4876800"/>
            <a:ext cx="4019550" cy="4953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قارةُ</a:t>
            </a:r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أُوقيانيا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05750" y="5410200"/>
            <a:ext cx="40005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القارةُ القُطبية الجنوبية ( أنتاركتيكا)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5753100" y="1695452"/>
            <a:ext cx="2266950" cy="7619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4324350" y="1333500"/>
            <a:ext cx="3676650" cy="1676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4133850" y="2800350"/>
            <a:ext cx="390525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9" idx="1"/>
          </p:cNvCxnSpPr>
          <p:nvPr/>
        </p:nvCxnSpPr>
        <p:spPr>
          <a:xfrm rot="10800000">
            <a:off x="2705100" y="3295650"/>
            <a:ext cx="5219700" cy="13144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4914900" y="4724400"/>
            <a:ext cx="2971800" cy="8953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6400800" y="3848100"/>
            <a:ext cx="1543050" cy="1162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2057400" y="1771650"/>
            <a:ext cx="5981700" cy="2190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92203" y="824725"/>
            <a:ext cx="609600" cy="609600"/>
          </a:xfrm>
          <a:prstGeom prst="rect">
            <a:avLst/>
          </a:prstGeom>
        </p:spPr>
      </p:pic>
      <p:pic>
        <p:nvPicPr>
          <p:cNvPr id="3" name="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43190" y="2171699"/>
            <a:ext cx="609600" cy="609600"/>
          </a:xfrm>
          <a:prstGeom prst="rect">
            <a:avLst/>
          </a:prstGeom>
        </p:spPr>
      </p:pic>
      <p:pic>
        <p:nvPicPr>
          <p:cNvPr id="4" name="7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69524" y="2857499"/>
            <a:ext cx="609600" cy="609600"/>
          </a:xfrm>
          <a:prstGeom prst="rect">
            <a:avLst/>
          </a:prstGeom>
        </p:spPr>
      </p:pic>
      <p:pic>
        <p:nvPicPr>
          <p:cNvPr id="5" name="7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49646" y="3361764"/>
            <a:ext cx="609600" cy="609600"/>
          </a:xfrm>
          <a:prstGeom prst="rect">
            <a:avLst/>
          </a:prstGeom>
        </p:spPr>
      </p:pic>
      <p:pic>
        <p:nvPicPr>
          <p:cNvPr id="6" name="7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5346" y="3866029"/>
            <a:ext cx="609600" cy="609600"/>
          </a:xfrm>
          <a:prstGeom prst="rect">
            <a:avLst/>
          </a:prstGeom>
        </p:spPr>
      </p:pic>
      <p:pic>
        <p:nvPicPr>
          <p:cNvPr id="7" name="7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07010" y="4446494"/>
            <a:ext cx="609600" cy="609600"/>
          </a:xfrm>
          <a:prstGeom prst="rect">
            <a:avLst/>
          </a:prstGeom>
        </p:spPr>
      </p:pic>
      <p:pic>
        <p:nvPicPr>
          <p:cNvPr id="8" name="7-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53719" y="5008766"/>
            <a:ext cx="609600" cy="609600"/>
          </a:xfrm>
          <a:prstGeom prst="rect">
            <a:avLst/>
          </a:prstGeom>
        </p:spPr>
      </p:pic>
      <p:pic>
        <p:nvPicPr>
          <p:cNvPr id="9" name="7-7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89081" y="5488668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E469BC8-F8FF-4E69-9AE9-A16862C623BD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xmlns="" id="{D2499CE3-44AE-490B-A1BB-5858E892B181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0" name="Group 14">
                <a:extLst>
                  <a:ext uri="{FF2B5EF4-FFF2-40B4-BE49-F238E27FC236}">
                    <a16:creationId xmlns:a16="http://schemas.microsoft.com/office/drawing/2014/main" xmlns="" id="{2B49EADF-92AE-46F3-9F6B-5E54F95CF36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C1FBEC0A-535A-4299-A8E7-C23C2D5764D6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D0A9D1DA-7B30-46B2-8EB2-8188040A8337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DC1FD693-68E4-436E-A82F-0E67D23AB705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2F9BE4B-5892-4DAC-B217-D041880E1F68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358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843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838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717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61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73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795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3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7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943850" y="437028"/>
            <a:ext cx="384810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just" rtl="1"/>
            <a:r>
              <a:rPr lang="ar-BH" sz="2800" b="1" dirty="0">
                <a:latin typeface="Sakkal Majalla" pitchFamily="2" charset="-78"/>
                <a:cs typeface="Sakkal Majalla" pitchFamily="2" charset="-78"/>
              </a:rPr>
              <a:t>والآن بعد أَن تعرفنا على جزء اليابسة من الكرة الأَرضية والتي تتألف منها القارات سوف نتعرف على الجزء الآخر وهو الماء والذي يُشكل المحيطات </a:t>
            </a:r>
            <a:r>
              <a:rPr lang="ar-BH" sz="2800" b="1" dirty="0" smtClean="0">
                <a:latin typeface="Sakkal Majalla" pitchFamily="2" charset="-78"/>
                <a:cs typeface="Sakkal Majalla" pitchFamily="2" charset="-78"/>
              </a:rPr>
              <a:t>والبحار.</a:t>
            </a:r>
            <a:endParaRPr lang="ar-BH" sz="2800" b="1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8852" y="438150"/>
            <a:ext cx="6904745" cy="483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7810500" y="2819400"/>
            <a:ext cx="4000500" cy="3524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لِننظر إِلى الخريطة ونُشاهد أَن </a:t>
            </a:r>
            <a:r>
              <a:rPr lang="ar-BH" sz="2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المحيطات والبحار  هي المياه المحيطة </a:t>
            </a:r>
            <a:endParaRPr lang="en-US" sz="2800" b="1" dirty="0">
              <a:solidFill>
                <a:srgbClr val="0070C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r>
              <a:rPr lang="ar-BH" sz="2800" b="1" dirty="0" smtClean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باليابسةِ.</a:t>
            </a:r>
          </a:p>
          <a:p>
            <a:pPr algn="r"/>
            <a:endParaRPr lang="ar-BH" sz="2800" b="1" dirty="0">
              <a:solidFill>
                <a:srgbClr val="0070C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والمحيط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أكبرُ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مُن</a:t>
            </a:r>
            <a:r>
              <a:rPr lang="ar-BH" sz="28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28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البَحر</a:t>
            </a:r>
          </a:p>
          <a:p>
            <a:pPr algn="r"/>
            <a:endParaRPr lang="ar-BH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5" name="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04377" y="1066800"/>
            <a:ext cx="609600" cy="609600"/>
          </a:xfrm>
          <a:prstGeom prst="rect">
            <a:avLst/>
          </a:prstGeom>
        </p:spPr>
      </p:pic>
      <p:pic>
        <p:nvPicPr>
          <p:cNvPr id="6" name="8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0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04377" y="4298506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DE6AFB3-C1C3-4895-876C-9F57EAEF082A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xmlns="" id="{AB4E36EE-0C81-4377-A604-3091B96DCB57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1" name="Group 14">
                <a:extLst>
                  <a:ext uri="{FF2B5EF4-FFF2-40B4-BE49-F238E27FC236}">
                    <a16:creationId xmlns:a16="http://schemas.microsoft.com/office/drawing/2014/main" xmlns="" id="{6FAC2E29-73B8-414D-B941-9C1E2F218E09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41D63690-D13F-4D5A-81E3-836D6658311A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F7750FDA-8E5A-4ABE-8B72-21A034E151C4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72787AE9-FFCD-4926-B7F0-16D95275F238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CB7C8C1-712F-4DBE-9E15-405730BF15CE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2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9201150" y="437028"/>
            <a:ext cx="25908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BH" sz="4000" b="1" dirty="0">
                <a:latin typeface="Sakkal Majalla" pitchFamily="2" charset="-78"/>
                <a:cs typeface="Sakkal Majalla" pitchFamily="2" charset="-78"/>
              </a:rPr>
              <a:t>والمحيطات هي: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38852" y="438150"/>
            <a:ext cx="6904745" cy="48386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7810500" y="1409700"/>
            <a:ext cx="3981450" cy="590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المُحيط الهادئ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10500" y="2038350"/>
            <a:ext cx="4000500" cy="495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المُحيط الأطلسيّ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10500" y="2571750"/>
            <a:ext cx="4019550" cy="495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المُحيط الهنديّ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29550" y="3105150"/>
            <a:ext cx="4019550" cy="495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المتجمد الشمالي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48600" y="3638550"/>
            <a:ext cx="40005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المحيط المتجمد الجنوبيّ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29550" y="5086350"/>
            <a:ext cx="4019550" cy="495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البَحر المتوسط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829550" y="5657850"/>
            <a:ext cx="40005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البَحر الأَحمر</a:t>
            </a:r>
          </a:p>
        </p:txBody>
      </p:sp>
      <p:sp>
        <p:nvSpPr>
          <p:cNvPr id="26" name="Freeform 25"/>
          <p:cNvSpPr/>
          <p:nvPr/>
        </p:nvSpPr>
        <p:spPr>
          <a:xfrm>
            <a:off x="211820" y="2148597"/>
            <a:ext cx="1559830" cy="1261075"/>
          </a:xfrm>
          <a:custGeom>
            <a:avLst/>
            <a:gdLst>
              <a:gd name="connsiteX0" fmla="*/ 1426480 w 1559830"/>
              <a:gd name="connsiteY0" fmla="*/ 156453 h 1261075"/>
              <a:gd name="connsiteX1" fmla="*/ 778780 w 1559830"/>
              <a:gd name="connsiteY1" fmla="*/ 175503 h 1261075"/>
              <a:gd name="connsiteX2" fmla="*/ 1407430 w 1559830"/>
              <a:gd name="connsiteY2" fmla="*/ 1013703 h 1261075"/>
              <a:gd name="connsiteX3" fmla="*/ 1540780 w 1559830"/>
              <a:gd name="connsiteY3" fmla="*/ 975603 h 1261075"/>
              <a:gd name="connsiteX4" fmla="*/ 1559830 w 1559830"/>
              <a:gd name="connsiteY4" fmla="*/ 918453 h 1261075"/>
              <a:gd name="connsiteX5" fmla="*/ 1540780 w 1559830"/>
              <a:gd name="connsiteY5" fmla="*/ 556503 h 1261075"/>
              <a:gd name="connsiteX6" fmla="*/ 1521730 w 1559830"/>
              <a:gd name="connsiteY6" fmla="*/ 499353 h 1261075"/>
              <a:gd name="connsiteX7" fmla="*/ 1502680 w 1559830"/>
              <a:gd name="connsiteY7" fmla="*/ 423153 h 1261075"/>
              <a:gd name="connsiteX8" fmla="*/ 1426480 w 1559830"/>
              <a:gd name="connsiteY8" fmla="*/ 156453 h 126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9830" h="1261075">
                <a:moveTo>
                  <a:pt x="1426480" y="156453"/>
                </a:moveTo>
                <a:cubicBezTo>
                  <a:pt x="1305830" y="115178"/>
                  <a:pt x="904684" y="0"/>
                  <a:pt x="778780" y="175503"/>
                </a:cubicBezTo>
                <a:cubicBezTo>
                  <a:pt x="0" y="1261075"/>
                  <a:pt x="1082844" y="1023846"/>
                  <a:pt x="1407430" y="1013703"/>
                </a:cubicBezTo>
                <a:cubicBezTo>
                  <a:pt x="1408089" y="1013538"/>
                  <a:pt x="1531670" y="984713"/>
                  <a:pt x="1540780" y="975603"/>
                </a:cubicBezTo>
                <a:cubicBezTo>
                  <a:pt x="1554979" y="961404"/>
                  <a:pt x="1553480" y="937503"/>
                  <a:pt x="1559830" y="918453"/>
                </a:cubicBezTo>
                <a:cubicBezTo>
                  <a:pt x="1553480" y="797803"/>
                  <a:pt x="1551718" y="676824"/>
                  <a:pt x="1540780" y="556503"/>
                </a:cubicBezTo>
                <a:cubicBezTo>
                  <a:pt x="1538962" y="536505"/>
                  <a:pt x="1527247" y="518661"/>
                  <a:pt x="1521730" y="499353"/>
                </a:cubicBezTo>
                <a:cubicBezTo>
                  <a:pt x="1514537" y="474179"/>
                  <a:pt x="1509030" y="448553"/>
                  <a:pt x="1502680" y="423153"/>
                </a:cubicBezTo>
                <a:cubicBezTo>
                  <a:pt x="1481368" y="124784"/>
                  <a:pt x="1547130" y="197728"/>
                  <a:pt x="1426480" y="15645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1" name="Freeform 30"/>
          <p:cNvSpPr/>
          <p:nvPr/>
        </p:nvSpPr>
        <p:spPr>
          <a:xfrm>
            <a:off x="2812819" y="1771650"/>
            <a:ext cx="724131" cy="762000"/>
          </a:xfrm>
          <a:custGeom>
            <a:avLst/>
            <a:gdLst>
              <a:gd name="connsiteX0" fmla="*/ 635231 w 724131"/>
              <a:gd name="connsiteY0" fmla="*/ 38100 h 609600"/>
              <a:gd name="connsiteX1" fmla="*/ 597131 w 724131"/>
              <a:gd name="connsiteY1" fmla="*/ 266700 h 609600"/>
              <a:gd name="connsiteX2" fmla="*/ 578081 w 724131"/>
              <a:gd name="connsiteY2" fmla="*/ 323850 h 609600"/>
              <a:gd name="connsiteX3" fmla="*/ 539981 w 724131"/>
              <a:gd name="connsiteY3" fmla="*/ 514350 h 609600"/>
              <a:gd name="connsiteX4" fmla="*/ 520931 w 724131"/>
              <a:gd name="connsiteY4" fmla="*/ 571500 h 609600"/>
              <a:gd name="connsiteX5" fmla="*/ 463781 w 724131"/>
              <a:gd name="connsiteY5" fmla="*/ 609600 h 609600"/>
              <a:gd name="connsiteX6" fmla="*/ 25631 w 724131"/>
              <a:gd name="connsiteY6" fmla="*/ 590550 h 609600"/>
              <a:gd name="connsiteX7" fmla="*/ 6581 w 724131"/>
              <a:gd name="connsiteY7" fmla="*/ 514350 h 609600"/>
              <a:gd name="connsiteX8" fmla="*/ 25631 w 724131"/>
              <a:gd name="connsiteY8" fmla="*/ 95250 h 609600"/>
              <a:gd name="connsiteX9" fmla="*/ 63731 w 724131"/>
              <a:gd name="connsiteY9" fmla="*/ 38100 h 609600"/>
              <a:gd name="connsiteX10" fmla="*/ 635231 w 724131"/>
              <a:gd name="connsiteY10" fmla="*/ 381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131" h="609600">
                <a:moveTo>
                  <a:pt x="635231" y="38100"/>
                </a:moveTo>
                <a:cubicBezTo>
                  <a:pt x="724131" y="76200"/>
                  <a:pt x="621560" y="193413"/>
                  <a:pt x="597131" y="266700"/>
                </a:cubicBezTo>
                <a:cubicBezTo>
                  <a:pt x="590781" y="285750"/>
                  <a:pt x="582596" y="304284"/>
                  <a:pt x="578081" y="323850"/>
                </a:cubicBezTo>
                <a:cubicBezTo>
                  <a:pt x="563520" y="386949"/>
                  <a:pt x="560459" y="452916"/>
                  <a:pt x="539981" y="514350"/>
                </a:cubicBezTo>
                <a:cubicBezTo>
                  <a:pt x="533631" y="533400"/>
                  <a:pt x="533475" y="555820"/>
                  <a:pt x="520931" y="571500"/>
                </a:cubicBezTo>
                <a:cubicBezTo>
                  <a:pt x="506628" y="589378"/>
                  <a:pt x="482831" y="596900"/>
                  <a:pt x="463781" y="609600"/>
                </a:cubicBezTo>
                <a:lnTo>
                  <a:pt x="25631" y="590550"/>
                </a:lnTo>
                <a:cubicBezTo>
                  <a:pt x="0" y="585210"/>
                  <a:pt x="6581" y="540532"/>
                  <a:pt x="6581" y="514350"/>
                </a:cubicBezTo>
                <a:cubicBezTo>
                  <a:pt x="6581" y="374506"/>
                  <a:pt x="8969" y="234098"/>
                  <a:pt x="25631" y="95250"/>
                </a:cubicBezTo>
                <a:cubicBezTo>
                  <a:pt x="28359" y="72518"/>
                  <a:pt x="41066" y="41338"/>
                  <a:pt x="63731" y="38100"/>
                </a:cubicBezTo>
                <a:cubicBezTo>
                  <a:pt x="205623" y="17830"/>
                  <a:pt x="546331" y="0"/>
                  <a:pt x="635231" y="3810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6" name="Freeform 35"/>
          <p:cNvSpPr/>
          <p:nvPr/>
        </p:nvSpPr>
        <p:spPr>
          <a:xfrm>
            <a:off x="6305550" y="1739900"/>
            <a:ext cx="946150" cy="834482"/>
          </a:xfrm>
          <a:custGeom>
            <a:avLst/>
            <a:gdLst>
              <a:gd name="connsiteX0" fmla="*/ 838200 w 946150"/>
              <a:gd name="connsiteY0" fmla="*/ 12700 h 834482"/>
              <a:gd name="connsiteX1" fmla="*/ 190500 w 946150"/>
              <a:gd name="connsiteY1" fmla="*/ 31750 h 834482"/>
              <a:gd name="connsiteX2" fmla="*/ 133350 w 946150"/>
              <a:gd name="connsiteY2" fmla="*/ 50800 h 834482"/>
              <a:gd name="connsiteX3" fmla="*/ 76200 w 946150"/>
              <a:gd name="connsiteY3" fmla="*/ 107950 h 834482"/>
              <a:gd name="connsiteX4" fmla="*/ 38100 w 946150"/>
              <a:gd name="connsiteY4" fmla="*/ 222250 h 834482"/>
              <a:gd name="connsiteX5" fmla="*/ 0 w 946150"/>
              <a:gd name="connsiteY5" fmla="*/ 431800 h 834482"/>
              <a:gd name="connsiteX6" fmla="*/ 19050 w 946150"/>
              <a:gd name="connsiteY6" fmla="*/ 641350 h 834482"/>
              <a:gd name="connsiteX7" fmla="*/ 57150 w 946150"/>
              <a:gd name="connsiteY7" fmla="*/ 755650 h 834482"/>
              <a:gd name="connsiteX8" fmla="*/ 247650 w 946150"/>
              <a:gd name="connsiteY8" fmla="*/ 812800 h 834482"/>
              <a:gd name="connsiteX9" fmla="*/ 819150 w 946150"/>
              <a:gd name="connsiteY9" fmla="*/ 793750 h 834482"/>
              <a:gd name="connsiteX10" fmla="*/ 857250 w 946150"/>
              <a:gd name="connsiteY10" fmla="*/ 679450 h 834482"/>
              <a:gd name="connsiteX11" fmla="*/ 895350 w 946150"/>
              <a:gd name="connsiteY11" fmla="*/ 622300 h 834482"/>
              <a:gd name="connsiteX12" fmla="*/ 838200 w 946150"/>
              <a:gd name="connsiteY12" fmla="*/ 107950 h 834482"/>
              <a:gd name="connsiteX13" fmla="*/ 838200 w 946150"/>
              <a:gd name="connsiteY13" fmla="*/ 12700 h 83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6150" h="834482">
                <a:moveTo>
                  <a:pt x="838200" y="12700"/>
                </a:moveTo>
                <a:cubicBezTo>
                  <a:pt x="730250" y="0"/>
                  <a:pt x="406179" y="20092"/>
                  <a:pt x="190500" y="31750"/>
                </a:cubicBezTo>
                <a:cubicBezTo>
                  <a:pt x="170449" y="32834"/>
                  <a:pt x="150058" y="39661"/>
                  <a:pt x="133350" y="50800"/>
                </a:cubicBezTo>
                <a:cubicBezTo>
                  <a:pt x="110934" y="65744"/>
                  <a:pt x="95250" y="88900"/>
                  <a:pt x="76200" y="107950"/>
                </a:cubicBezTo>
                <a:cubicBezTo>
                  <a:pt x="63500" y="146050"/>
                  <a:pt x="45976" y="182869"/>
                  <a:pt x="38100" y="222250"/>
                </a:cubicBezTo>
                <a:cubicBezTo>
                  <a:pt x="11475" y="355375"/>
                  <a:pt x="24373" y="285562"/>
                  <a:pt x="0" y="431800"/>
                </a:cubicBezTo>
                <a:cubicBezTo>
                  <a:pt x="6350" y="501650"/>
                  <a:pt x="6861" y="572279"/>
                  <a:pt x="19050" y="641350"/>
                </a:cubicBezTo>
                <a:cubicBezTo>
                  <a:pt x="26029" y="680900"/>
                  <a:pt x="19050" y="742950"/>
                  <a:pt x="57150" y="755650"/>
                </a:cubicBezTo>
                <a:cubicBezTo>
                  <a:pt x="196288" y="802029"/>
                  <a:pt x="132488" y="784010"/>
                  <a:pt x="247650" y="812800"/>
                </a:cubicBezTo>
                <a:cubicBezTo>
                  <a:pt x="438150" y="806450"/>
                  <a:pt x="632947" y="834482"/>
                  <a:pt x="819150" y="793750"/>
                </a:cubicBezTo>
                <a:cubicBezTo>
                  <a:pt x="858383" y="785168"/>
                  <a:pt x="834973" y="712866"/>
                  <a:pt x="857250" y="679450"/>
                </a:cubicBezTo>
                <a:lnTo>
                  <a:pt x="895350" y="622300"/>
                </a:lnTo>
                <a:cubicBezTo>
                  <a:pt x="874390" y="182135"/>
                  <a:pt x="918517" y="348900"/>
                  <a:pt x="838200" y="107950"/>
                </a:cubicBezTo>
                <a:cubicBezTo>
                  <a:pt x="816310" y="42281"/>
                  <a:pt x="946150" y="25400"/>
                  <a:pt x="838200" y="1270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8" name="Freeform 37"/>
          <p:cNvSpPr/>
          <p:nvPr/>
        </p:nvSpPr>
        <p:spPr>
          <a:xfrm>
            <a:off x="4757838" y="2683073"/>
            <a:ext cx="749328" cy="965786"/>
          </a:xfrm>
          <a:custGeom>
            <a:avLst/>
            <a:gdLst>
              <a:gd name="connsiteX0" fmla="*/ 633312 w 749328"/>
              <a:gd name="connsiteY0" fmla="*/ 155377 h 965786"/>
              <a:gd name="connsiteX1" fmla="*/ 614262 w 749328"/>
              <a:gd name="connsiteY1" fmla="*/ 536377 h 965786"/>
              <a:gd name="connsiteX2" fmla="*/ 576162 w 749328"/>
              <a:gd name="connsiteY2" fmla="*/ 650677 h 965786"/>
              <a:gd name="connsiteX3" fmla="*/ 557112 w 749328"/>
              <a:gd name="connsiteY3" fmla="*/ 707827 h 965786"/>
              <a:gd name="connsiteX4" fmla="*/ 538062 w 749328"/>
              <a:gd name="connsiteY4" fmla="*/ 764977 h 965786"/>
              <a:gd name="connsiteX5" fmla="*/ 519012 w 749328"/>
              <a:gd name="connsiteY5" fmla="*/ 822127 h 965786"/>
              <a:gd name="connsiteX6" fmla="*/ 404712 w 749328"/>
              <a:gd name="connsiteY6" fmla="*/ 879277 h 965786"/>
              <a:gd name="connsiteX7" fmla="*/ 347562 w 749328"/>
              <a:gd name="connsiteY7" fmla="*/ 917377 h 965786"/>
              <a:gd name="connsiteX8" fmla="*/ 233262 w 749328"/>
              <a:gd name="connsiteY8" fmla="*/ 955477 h 965786"/>
              <a:gd name="connsiteX9" fmla="*/ 80862 w 749328"/>
              <a:gd name="connsiteY9" fmla="*/ 936427 h 965786"/>
              <a:gd name="connsiteX10" fmla="*/ 42762 w 749328"/>
              <a:gd name="connsiteY10" fmla="*/ 822127 h 965786"/>
              <a:gd name="connsiteX11" fmla="*/ 61812 w 749328"/>
              <a:gd name="connsiteY11" fmla="*/ 231577 h 965786"/>
              <a:gd name="connsiteX12" fmla="*/ 118962 w 749328"/>
              <a:gd name="connsiteY12" fmla="*/ 174427 h 965786"/>
              <a:gd name="connsiteX13" fmla="*/ 233262 w 749328"/>
              <a:gd name="connsiteY13" fmla="*/ 117277 h 965786"/>
              <a:gd name="connsiteX14" fmla="*/ 290412 w 749328"/>
              <a:gd name="connsiteY14" fmla="*/ 79177 h 965786"/>
              <a:gd name="connsiteX15" fmla="*/ 614262 w 749328"/>
              <a:gd name="connsiteY15" fmla="*/ 155377 h 965786"/>
              <a:gd name="connsiteX16" fmla="*/ 633312 w 749328"/>
              <a:gd name="connsiteY16" fmla="*/ 155377 h 96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9328" h="965786">
                <a:moveTo>
                  <a:pt x="633312" y="155377"/>
                </a:moveTo>
                <a:cubicBezTo>
                  <a:pt x="633312" y="218877"/>
                  <a:pt x="628837" y="410056"/>
                  <a:pt x="614262" y="536377"/>
                </a:cubicBezTo>
                <a:cubicBezTo>
                  <a:pt x="609659" y="576273"/>
                  <a:pt x="588862" y="612577"/>
                  <a:pt x="576162" y="650677"/>
                </a:cubicBezTo>
                <a:lnTo>
                  <a:pt x="557112" y="707827"/>
                </a:lnTo>
                <a:lnTo>
                  <a:pt x="538062" y="764977"/>
                </a:lnTo>
                <a:cubicBezTo>
                  <a:pt x="531712" y="784027"/>
                  <a:pt x="535720" y="810988"/>
                  <a:pt x="519012" y="822127"/>
                </a:cubicBezTo>
                <a:cubicBezTo>
                  <a:pt x="355228" y="931316"/>
                  <a:pt x="562453" y="800407"/>
                  <a:pt x="404712" y="879277"/>
                </a:cubicBezTo>
                <a:cubicBezTo>
                  <a:pt x="384234" y="889516"/>
                  <a:pt x="368484" y="908078"/>
                  <a:pt x="347562" y="917377"/>
                </a:cubicBezTo>
                <a:cubicBezTo>
                  <a:pt x="310862" y="933688"/>
                  <a:pt x="233262" y="955477"/>
                  <a:pt x="233262" y="955477"/>
                </a:cubicBezTo>
                <a:cubicBezTo>
                  <a:pt x="182462" y="949127"/>
                  <a:pt x="122803" y="965786"/>
                  <a:pt x="80862" y="936427"/>
                </a:cubicBezTo>
                <a:cubicBezTo>
                  <a:pt x="47961" y="913396"/>
                  <a:pt x="42762" y="822127"/>
                  <a:pt x="42762" y="822127"/>
                </a:cubicBezTo>
                <a:cubicBezTo>
                  <a:pt x="28585" y="595297"/>
                  <a:pt x="0" y="454101"/>
                  <a:pt x="61812" y="231577"/>
                </a:cubicBezTo>
                <a:cubicBezTo>
                  <a:pt x="69023" y="205619"/>
                  <a:pt x="98266" y="191674"/>
                  <a:pt x="118962" y="174427"/>
                </a:cubicBezTo>
                <a:cubicBezTo>
                  <a:pt x="200854" y="106184"/>
                  <a:pt x="147345" y="160235"/>
                  <a:pt x="233262" y="117277"/>
                </a:cubicBezTo>
                <a:cubicBezTo>
                  <a:pt x="253740" y="107038"/>
                  <a:pt x="271362" y="91877"/>
                  <a:pt x="290412" y="79177"/>
                </a:cubicBezTo>
                <a:cubicBezTo>
                  <a:pt x="749328" y="107859"/>
                  <a:pt x="536573" y="0"/>
                  <a:pt x="614262" y="155377"/>
                </a:cubicBezTo>
                <a:cubicBezTo>
                  <a:pt x="618278" y="163409"/>
                  <a:pt x="633312" y="91877"/>
                  <a:pt x="633312" y="15537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9" name="Freeform 38"/>
          <p:cNvSpPr/>
          <p:nvPr/>
        </p:nvSpPr>
        <p:spPr>
          <a:xfrm>
            <a:off x="3637619" y="206824"/>
            <a:ext cx="1046359" cy="522676"/>
          </a:xfrm>
          <a:custGeom>
            <a:avLst/>
            <a:gdLst>
              <a:gd name="connsiteX0" fmla="*/ 972481 w 1046359"/>
              <a:gd name="connsiteY0" fmla="*/ 421826 h 522676"/>
              <a:gd name="connsiteX1" fmla="*/ 953431 w 1046359"/>
              <a:gd name="connsiteY1" fmla="*/ 478976 h 522676"/>
              <a:gd name="connsiteX2" fmla="*/ 896281 w 1046359"/>
              <a:gd name="connsiteY2" fmla="*/ 498026 h 522676"/>
              <a:gd name="connsiteX3" fmla="*/ 762931 w 1046359"/>
              <a:gd name="connsiteY3" fmla="*/ 517076 h 522676"/>
              <a:gd name="connsiteX4" fmla="*/ 19981 w 1046359"/>
              <a:gd name="connsiteY4" fmla="*/ 498026 h 522676"/>
              <a:gd name="connsiteX5" fmla="*/ 931 w 1046359"/>
              <a:gd name="connsiteY5" fmla="*/ 440876 h 522676"/>
              <a:gd name="connsiteX6" fmla="*/ 19981 w 1046359"/>
              <a:gd name="connsiteY6" fmla="*/ 364676 h 522676"/>
              <a:gd name="connsiteX7" fmla="*/ 229531 w 1046359"/>
              <a:gd name="connsiteY7" fmla="*/ 307526 h 522676"/>
              <a:gd name="connsiteX8" fmla="*/ 286681 w 1046359"/>
              <a:gd name="connsiteY8" fmla="*/ 288476 h 522676"/>
              <a:gd name="connsiteX9" fmla="*/ 991531 w 1046359"/>
              <a:gd name="connsiteY9" fmla="*/ 269426 h 522676"/>
              <a:gd name="connsiteX10" fmla="*/ 972481 w 1046359"/>
              <a:gd name="connsiteY10" fmla="*/ 421826 h 52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359" h="522676">
                <a:moveTo>
                  <a:pt x="972481" y="421826"/>
                </a:moveTo>
                <a:cubicBezTo>
                  <a:pt x="966131" y="456751"/>
                  <a:pt x="967630" y="464777"/>
                  <a:pt x="953431" y="478976"/>
                </a:cubicBezTo>
                <a:cubicBezTo>
                  <a:pt x="939232" y="493175"/>
                  <a:pt x="915972" y="494088"/>
                  <a:pt x="896281" y="498026"/>
                </a:cubicBezTo>
                <a:cubicBezTo>
                  <a:pt x="852252" y="506832"/>
                  <a:pt x="807381" y="510726"/>
                  <a:pt x="762931" y="517076"/>
                </a:cubicBezTo>
                <a:cubicBezTo>
                  <a:pt x="515281" y="510726"/>
                  <a:pt x="266483" y="522676"/>
                  <a:pt x="19981" y="498026"/>
                </a:cubicBezTo>
                <a:cubicBezTo>
                  <a:pt x="0" y="496028"/>
                  <a:pt x="931" y="460956"/>
                  <a:pt x="931" y="440876"/>
                </a:cubicBezTo>
                <a:cubicBezTo>
                  <a:pt x="931" y="414694"/>
                  <a:pt x="5458" y="386461"/>
                  <a:pt x="19981" y="364676"/>
                </a:cubicBezTo>
                <a:cubicBezTo>
                  <a:pt x="59275" y="305735"/>
                  <a:pt x="189589" y="312519"/>
                  <a:pt x="229531" y="307526"/>
                </a:cubicBezTo>
                <a:cubicBezTo>
                  <a:pt x="248581" y="301176"/>
                  <a:pt x="268720" y="297456"/>
                  <a:pt x="286681" y="288476"/>
                </a:cubicBezTo>
                <a:cubicBezTo>
                  <a:pt x="549567" y="157033"/>
                  <a:pt x="75484" y="0"/>
                  <a:pt x="991531" y="269426"/>
                </a:cubicBezTo>
                <a:cubicBezTo>
                  <a:pt x="1046359" y="285552"/>
                  <a:pt x="978831" y="386901"/>
                  <a:pt x="972481" y="42182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0" name="Freeform 39"/>
          <p:cNvSpPr/>
          <p:nvPr/>
        </p:nvSpPr>
        <p:spPr>
          <a:xfrm>
            <a:off x="3453549" y="4042866"/>
            <a:ext cx="1321579" cy="487026"/>
          </a:xfrm>
          <a:custGeom>
            <a:avLst/>
            <a:gdLst>
              <a:gd name="connsiteX0" fmla="*/ 1308951 w 1321579"/>
              <a:gd name="connsiteY0" fmla="*/ 110034 h 487026"/>
              <a:gd name="connsiteX1" fmla="*/ 1289901 w 1321579"/>
              <a:gd name="connsiteY1" fmla="*/ 262434 h 487026"/>
              <a:gd name="connsiteX2" fmla="*/ 1270851 w 1321579"/>
              <a:gd name="connsiteY2" fmla="*/ 319584 h 487026"/>
              <a:gd name="connsiteX3" fmla="*/ 1232751 w 1321579"/>
              <a:gd name="connsiteY3" fmla="*/ 452934 h 487026"/>
              <a:gd name="connsiteX4" fmla="*/ 51651 w 1321579"/>
              <a:gd name="connsiteY4" fmla="*/ 414834 h 487026"/>
              <a:gd name="connsiteX5" fmla="*/ 89751 w 1321579"/>
              <a:gd name="connsiteY5" fmla="*/ 262434 h 487026"/>
              <a:gd name="connsiteX6" fmla="*/ 146901 w 1321579"/>
              <a:gd name="connsiteY6" fmla="*/ 148134 h 487026"/>
              <a:gd name="connsiteX7" fmla="*/ 204051 w 1321579"/>
              <a:gd name="connsiteY7" fmla="*/ 110034 h 487026"/>
              <a:gd name="connsiteX8" fmla="*/ 546951 w 1321579"/>
              <a:gd name="connsiteY8" fmla="*/ 90984 h 487026"/>
              <a:gd name="connsiteX9" fmla="*/ 718401 w 1321579"/>
              <a:gd name="connsiteY9" fmla="*/ 71934 h 487026"/>
              <a:gd name="connsiteX10" fmla="*/ 1308951 w 1321579"/>
              <a:gd name="connsiteY10" fmla="*/ 71934 h 487026"/>
              <a:gd name="connsiteX11" fmla="*/ 1308951 w 1321579"/>
              <a:gd name="connsiteY11" fmla="*/ 110034 h 48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579" h="487026">
                <a:moveTo>
                  <a:pt x="1308951" y="110034"/>
                </a:moveTo>
                <a:cubicBezTo>
                  <a:pt x="1305776" y="141784"/>
                  <a:pt x="1299059" y="212064"/>
                  <a:pt x="1289901" y="262434"/>
                </a:cubicBezTo>
                <a:cubicBezTo>
                  <a:pt x="1286309" y="282191"/>
                  <a:pt x="1276368" y="300276"/>
                  <a:pt x="1270851" y="319584"/>
                </a:cubicBezTo>
                <a:cubicBezTo>
                  <a:pt x="1223011" y="487026"/>
                  <a:pt x="1278426" y="315908"/>
                  <a:pt x="1232751" y="452934"/>
                </a:cubicBezTo>
                <a:lnTo>
                  <a:pt x="51651" y="414834"/>
                </a:lnTo>
                <a:cubicBezTo>
                  <a:pt x="0" y="406226"/>
                  <a:pt x="73192" y="312110"/>
                  <a:pt x="89751" y="262434"/>
                </a:cubicBezTo>
                <a:cubicBezTo>
                  <a:pt x="105245" y="215953"/>
                  <a:pt x="109972" y="185063"/>
                  <a:pt x="146901" y="148134"/>
                </a:cubicBezTo>
                <a:cubicBezTo>
                  <a:pt x="163090" y="131945"/>
                  <a:pt x="181386" y="113272"/>
                  <a:pt x="204051" y="110034"/>
                </a:cubicBezTo>
                <a:cubicBezTo>
                  <a:pt x="317377" y="93845"/>
                  <a:pt x="432788" y="99441"/>
                  <a:pt x="546951" y="90984"/>
                </a:cubicBezTo>
                <a:cubicBezTo>
                  <a:pt x="604296" y="86736"/>
                  <a:pt x="661251" y="78284"/>
                  <a:pt x="718401" y="71934"/>
                </a:cubicBezTo>
                <a:cubicBezTo>
                  <a:pt x="934204" y="0"/>
                  <a:pt x="845235" y="22250"/>
                  <a:pt x="1308951" y="71934"/>
                </a:cubicBezTo>
                <a:cubicBezTo>
                  <a:pt x="1321579" y="73287"/>
                  <a:pt x="1312126" y="78284"/>
                  <a:pt x="1308951" y="110034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2" name="Rectangle 41"/>
          <p:cNvSpPr/>
          <p:nvPr/>
        </p:nvSpPr>
        <p:spPr>
          <a:xfrm>
            <a:off x="7753350" y="4362450"/>
            <a:ext cx="401955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وَمِنَ البِحارِ نَذكُر: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3790950" y="-209550"/>
            <a:ext cx="2286000" cy="17907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3933825" y="85725"/>
            <a:ext cx="2438400" cy="16573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96800" y="471246"/>
            <a:ext cx="609600" cy="609600"/>
          </a:xfrm>
          <a:prstGeom prst="rect">
            <a:avLst/>
          </a:prstGeom>
        </p:spPr>
      </p:pic>
      <p:pic>
        <p:nvPicPr>
          <p:cNvPr id="6" name="9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84687" y="1421610"/>
            <a:ext cx="609600" cy="609600"/>
          </a:xfrm>
          <a:prstGeom prst="rect">
            <a:avLst/>
          </a:prstGeom>
        </p:spPr>
      </p:pic>
      <p:pic>
        <p:nvPicPr>
          <p:cNvPr id="7" name="9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54644" y="2013990"/>
            <a:ext cx="609600" cy="609600"/>
          </a:xfrm>
          <a:prstGeom prst="rect">
            <a:avLst/>
          </a:prstGeom>
        </p:spPr>
      </p:pic>
      <p:pic>
        <p:nvPicPr>
          <p:cNvPr id="8" name="9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96800" y="2623590"/>
            <a:ext cx="609600" cy="609600"/>
          </a:xfrm>
          <a:prstGeom prst="rect">
            <a:avLst/>
          </a:prstGeom>
        </p:spPr>
      </p:pic>
      <p:pic>
        <p:nvPicPr>
          <p:cNvPr id="9" name="9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54103" y="3159536"/>
            <a:ext cx="609600" cy="609600"/>
          </a:xfrm>
          <a:prstGeom prst="rect">
            <a:avLst/>
          </a:prstGeom>
        </p:spPr>
      </p:pic>
      <p:pic>
        <p:nvPicPr>
          <p:cNvPr id="10" name="9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54644" y="3648859"/>
            <a:ext cx="609600" cy="609600"/>
          </a:xfrm>
          <a:prstGeom prst="rect">
            <a:avLst/>
          </a:prstGeom>
        </p:spPr>
      </p:pic>
      <p:pic>
        <p:nvPicPr>
          <p:cNvPr id="11" name="9-6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54644" y="4305300"/>
            <a:ext cx="609600" cy="609600"/>
          </a:xfrm>
          <a:prstGeom prst="rect">
            <a:avLst/>
          </a:prstGeom>
        </p:spPr>
      </p:pic>
      <p:pic>
        <p:nvPicPr>
          <p:cNvPr id="12" name="9-7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64188" y="5090310"/>
            <a:ext cx="609600" cy="609600"/>
          </a:xfrm>
          <a:prstGeom prst="rect">
            <a:avLst/>
          </a:prstGeom>
        </p:spPr>
      </p:pic>
      <p:pic>
        <p:nvPicPr>
          <p:cNvPr id="13" name="9-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24601" y="5746751"/>
            <a:ext cx="609600" cy="6096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C6A0D3F-52B3-4540-B772-332FDECE6E52}"/>
              </a:ext>
            </a:extLst>
          </p:cNvPr>
          <p:cNvGrpSpPr/>
          <p:nvPr/>
        </p:nvGrpSpPr>
        <p:grpSpPr>
          <a:xfrm>
            <a:off x="-493783" y="0"/>
            <a:ext cx="5479440" cy="400110"/>
            <a:chOff x="725075" y="1178412"/>
            <a:chExt cx="9318733" cy="461665"/>
          </a:xfrm>
        </p:grpSpPr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xmlns="" id="{4F18D4B1-7221-445D-A1C7-124F75BBBB3B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5" name="Group 14">
                <a:extLst>
                  <a:ext uri="{FF2B5EF4-FFF2-40B4-BE49-F238E27FC236}">
                    <a16:creationId xmlns:a16="http://schemas.microsoft.com/office/drawing/2014/main" xmlns="" id="{95CAD689-BA2C-4D9F-A591-F12FCF7F7585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558F375A-BA52-4AC6-BCE6-F880AA04FF14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 sz="1400" b="1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B336FECD-9242-4D6F-868E-5BB1C8C4AA18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9063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600" b="1" dirty="0"/>
                    <a:t>كوكب الَأرض القارات والمحيطات</a:t>
                  </a:r>
                </a:p>
              </p:txBody>
            </p: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A5EB0F02-48C5-49FF-9FDC-71F61403F8A2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sz="1400" b="1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15E37D9-E9D2-4CEE-AC1A-C519DB8EE9C3}"/>
                </a:ext>
              </a:extLst>
            </p:cNvPr>
            <p:cNvSpPr txBox="1"/>
            <p:nvPr/>
          </p:nvSpPr>
          <p:spPr>
            <a:xfrm>
              <a:off x="7285487" y="1178412"/>
              <a:ext cx="2004375" cy="4261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b="1" dirty="0"/>
                <a:t>الدرس الثاني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34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67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91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679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116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715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2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1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7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6" grpId="0" animBg="1"/>
      <p:bldP spid="31" grpId="0" animBg="1"/>
      <p:bldP spid="36" grpId="0" animBg="1"/>
      <p:bldP spid="38" grpId="0" animBg="1"/>
      <p:bldP spid="39" grpId="0" animBg="1"/>
      <p:bldP spid="40" grpId="0" animBg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15371</TotalTime>
  <Words>708</Words>
  <Application>Microsoft Office PowerPoint</Application>
  <PresentationFormat>Widescreen</PresentationFormat>
  <Paragraphs>218</Paragraphs>
  <Slides>15</Slides>
  <Notes>14</Notes>
  <HiddenSlides>0</HiddenSlides>
  <MMClips>66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Sakkal Majalla</vt:lpstr>
      <vt:lpstr>Times New Roman</vt:lpstr>
      <vt:lpstr>Office Theme</vt:lpstr>
      <vt:lpstr>PowerPoint Presentation</vt:lpstr>
      <vt:lpstr>  1- توضيح مفهومي القارة والمحيطات بالنسبة للكرة الأرضية بشكل سليم. 2- تحديد مواقع وأسماء كل من القارات والمحيطات على خريطة العالم. 3- تحديد نصفي الكرة الأرضية الشمالي والجنوبي على الكرة الأرضية.  4- تحديد خط الاستواء وقطبي الكرة الأرضية الشمالي والجنوبي بالنسبة للكرة الأرضية. 5- تحديد موقع مملكة البحرين على خريطة العالم.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Admin</cp:lastModifiedBy>
  <cp:revision>962</cp:revision>
  <dcterms:created xsi:type="dcterms:W3CDTF">2020-03-05T04:31:42Z</dcterms:created>
  <dcterms:modified xsi:type="dcterms:W3CDTF">2020-10-20T12:47:20Z</dcterms:modified>
</cp:coreProperties>
</file>