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75" r:id="rId3"/>
    <p:sldId id="256" r:id="rId4"/>
    <p:sldId id="257"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1" r:id="rId19"/>
  </p:sldIdLst>
  <p:sldSz cx="6858000" cy="9906000" type="A4"/>
  <p:notesSz cx="6858000" cy="9144000"/>
  <p:embeddedFontLst>
    <p:embeddedFont>
      <p:font typeface="Al-Mohanad Extra Bold" panose="02060603050605020204" pitchFamily="18" charset="-78"/>
      <p:bold r:id="rId20"/>
    </p:embeddedFont>
    <p:embeddedFont>
      <p:font typeface="Calibri" panose="020F0502020204030204" pitchFamily="34" charset="0"/>
      <p:regular r:id="rId21"/>
      <p:bold r:id="rId22"/>
    </p:embeddedFont>
  </p:embeddedFontLst>
  <p:defaultTextStyle>
    <a:defPPr>
      <a:defRPr lang="en-US"/>
    </a:defPPr>
    <a:lvl1pPr marL="0" algn="l" defTabSz="839876" rtl="0" eaLnBrk="1" latinLnBrk="0" hangingPunct="1">
      <a:defRPr sz="1653" kern="1200">
        <a:solidFill>
          <a:schemeClr val="tx1"/>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26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EA"/>
    <a:srgbClr val="F2FBFE"/>
    <a:srgbClr val="FEF8F3"/>
    <a:srgbClr val="F7A9A0"/>
    <a:srgbClr val="FD6FFF"/>
    <a:srgbClr val="EC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22" autoAdjust="0"/>
  </p:normalViewPr>
  <p:slideViewPr>
    <p:cSldViewPr>
      <p:cViewPr>
        <p:scale>
          <a:sx n="66" d="100"/>
          <a:sy n="66" d="100"/>
        </p:scale>
        <p:origin x="2496" y="-576"/>
      </p:cViewPr>
      <p:guideLst>
        <p:guide orient="horz" pos="2001"/>
        <p:guide pos="261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2407" y="1973553"/>
            <a:ext cx="7053943" cy="1361781"/>
          </a:xfrm>
        </p:spPr>
        <p:txBody>
          <a:bodyPr/>
          <a:lstStyle/>
          <a:p>
            <a:r>
              <a:rPr lang="en-US"/>
              <a:t>Click to edit Master title style</a:t>
            </a:r>
          </a:p>
        </p:txBody>
      </p:sp>
      <p:sp>
        <p:nvSpPr>
          <p:cNvPr id="3" name="Subtitle 2"/>
          <p:cNvSpPr>
            <a:spLocks noGrp="1"/>
          </p:cNvSpPr>
          <p:nvPr>
            <p:ph type="subTitle" idx="1"/>
          </p:nvPr>
        </p:nvSpPr>
        <p:spPr>
          <a:xfrm>
            <a:off x="1244814" y="3600043"/>
            <a:ext cx="5809129" cy="1623549"/>
          </a:xfrm>
        </p:spPr>
        <p:txBody>
          <a:bodyPr/>
          <a:lstStyle>
            <a:lvl1pPr marL="0" indent="0" algn="ctr">
              <a:buNone/>
              <a:defRPr>
                <a:solidFill>
                  <a:schemeClr val="tx1">
                    <a:tint val="75000"/>
                  </a:schemeClr>
                </a:solidFill>
              </a:defRPr>
            </a:lvl1pPr>
            <a:lvl2pPr marL="414955" indent="0" algn="ctr">
              <a:buNone/>
              <a:defRPr>
                <a:solidFill>
                  <a:schemeClr val="tx1">
                    <a:tint val="75000"/>
                  </a:schemeClr>
                </a:solidFill>
              </a:defRPr>
            </a:lvl2pPr>
            <a:lvl3pPr marL="829909" indent="0" algn="ctr">
              <a:buNone/>
              <a:defRPr>
                <a:solidFill>
                  <a:schemeClr val="tx1">
                    <a:tint val="75000"/>
                  </a:schemeClr>
                </a:solidFill>
              </a:defRPr>
            </a:lvl3pPr>
            <a:lvl4pPr marL="1244864" indent="0" algn="ctr">
              <a:buNone/>
              <a:defRPr>
                <a:solidFill>
                  <a:schemeClr val="tx1">
                    <a:tint val="75000"/>
                  </a:schemeClr>
                </a:solidFill>
              </a:defRPr>
            </a:lvl4pPr>
            <a:lvl5pPr marL="1659819" indent="0" algn="ctr">
              <a:buNone/>
              <a:defRPr>
                <a:solidFill>
                  <a:schemeClr val="tx1">
                    <a:tint val="75000"/>
                  </a:schemeClr>
                </a:solidFill>
              </a:defRPr>
            </a:lvl5pPr>
            <a:lvl6pPr marL="2074774" indent="0" algn="ctr">
              <a:buNone/>
              <a:defRPr>
                <a:solidFill>
                  <a:schemeClr val="tx1">
                    <a:tint val="75000"/>
                  </a:schemeClr>
                </a:solidFill>
              </a:defRPr>
            </a:lvl6pPr>
            <a:lvl7pPr marL="2489728" indent="0" algn="ctr">
              <a:buNone/>
              <a:defRPr>
                <a:solidFill>
                  <a:schemeClr val="tx1">
                    <a:tint val="75000"/>
                  </a:schemeClr>
                </a:solidFill>
              </a:defRPr>
            </a:lvl7pPr>
            <a:lvl8pPr marL="2904683" indent="0" algn="ctr">
              <a:buNone/>
              <a:defRPr>
                <a:solidFill>
                  <a:schemeClr val="tx1">
                    <a:tint val="75000"/>
                  </a:schemeClr>
                </a:solidFill>
              </a:defRPr>
            </a:lvl8pPr>
            <a:lvl9pPr marL="331963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6598" y="254416"/>
            <a:ext cx="1867220" cy="542065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938" y="254416"/>
            <a:ext cx="5463348" cy="54206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544" y="4082402"/>
            <a:ext cx="7053943" cy="1261780"/>
          </a:xfrm>
        </p:spPr>
        <p:txBody>
          <a:bodyPr anchor="t"/>
          <a:lstStyle>
            <a:lvl1pPr algn="l">
              <a:defRPr sz="3630" b="1" cap="all"/>
            </a:lvl1pPr>
          </a:lstStyle>
          <a:p>
            <a:r>
              <a:rPr lang="en-US"/>
              <a:t>Click to edit Master title style</a:t>
            </a:r>
          </a:p>
        </p:txBody>
      </p:sp>
      <p:sp>
        <p:nvSpPr>
          <p:cNvPr id="3" name="Text Placeholder 2"/>
          <p:cNvSpPr>
            <a:spLocks noGrp="1"/>
          </p:cNvSpPr>
          <p:nvPr>
            <p:ph type="body" idx="1"/>
          </p:nvPr>
        </p:nvSpPr>
        <p:spPr>
          <a:xfrm>
            <a:off x="655544" y="2692680"/>
            <a:ext cx="7053943" cy="1389722"/>
          </a:xfrm>
        </p:spPr>
        <p:txBody>
          <a:bodyPr anchor="b"/>
          <a:lstStyle>
            <a:lvl1pPr marL="0" indent="0">
              <a:buNone/>
              <a:defRPr sz="1815">
                <a:solidFill>
                  <a:schemeClr val="tx1">
                    <a:tint val="75000"/>
                  </a:schemeClr>
                </a:solidFill>
              </a:defRPr>
            </a:lvl1pPr>
            <a:lvl2pPr marL="414955" indent="0">
              <a:buNone/>
              <a:defRPr sz="1634">
                <a:solidFill>
                  <a:schemeClr val="tx1">
                    <a:tint val="75000"/>
                  </a:schemeClr>
                </a:solidFill>
              </a:defRPr>
            </a:lvl2pPr>
            <a:lvl3pPr marL="829909" indent="0">
              <a:buNone/>
              <a:defRPr sz="1452">
                <a:solidFill>
                  <a:schemeClr val="tx1">
                    <a:tint val="75000"/>
                  </a:schemeClr>
                </a:solidFill>
              </a:defRPr>
            </a:lvl3pPr>
            <a:lvl4pPr marL="1244864" indent="0">
              <a:buNone/>
              <a:defRPr sz="1271">
                <a:solidFill>
                  <a:schemeClr val="tx1">
                    <a:tint val="75000"/>
                  </a:schemeClr>
                </a:solidFill>
              </a:defRPr>
            </a:lvl4pPr>
            <a:lvl5pPr marL="1659819" indent="0">
              <a:buNone/>
              <a:defRPr sz="1271">
                <a:solidFill>
                  <a:schemeClr val="tx1">
                    <a:tint val="75000"/>
                  </a:schemeClr>
                </a:solidFill>
              </a:defRPr>
            </a:lvl5pPr>
            <a:lvl6pPr marL="2074774" indent="0">
              <a:buNone/>
              <a:defRPr sz="1271">
                <a:solidFill>
                  <a:schemeClr val="tx1">
                    <a:tint val="75000"/>
                  </a:schemeClr>
                </a:solidFill>
              </a:defRPr>
            </a:lvl6pPr>
            <a:lvl7pPr marL="2489728" indent="0">
              <a:buNone/>
              <a:defRPr sz="1271">
                <a:solidFill>
                  <a:schemeClr val="tx1">
                    <a:tint val="75000"/>
                  </a:schemeClr>
                </a:solidFill>
              </a:defRPr>
            </a:lvl7pPr>
            <a:lvl8pPr marL="2904683" indent="0">
              <a:buNone/>
              <a:defRPr sz="1271">
                <a:solidFill>
                  <a:schemeClr val="tx1">
                    <a:tint val="75000"/>
                  </a:schemeClr>
                </a:solidFill>
              </a:defRPr>
            </a:lvl8pPr>
            <a:lvl9pPr marL="3319638" indent="0">
              <a:buNone/>
              <a:defRPr sz="12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938" y="1482371"/>
            <a:ext cx="3665284" cy="41926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18534" y="1482371"/>
            <a:ext cx="3665284" cy="41926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4938" y="1422076"/>
            <a:ext cx="3666725" cy="59265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a:t>Click to edit Master text styles</a:t>
            </a:r>
          </a:p>
        </p:txBody>
      </p:sp>
      <p:sp>
        <p:nvSpPr>
          <p:cNvPr id="4" name="Content Placeholder 3"/>
          <p:cNvSpPr>
            <a:spLocks noGrp="1"/>
          </p:cNvSpPr>
          <p:nvPr>
            <p:ph sz="half" idx="2"/>
          </p:nvPr>
        </p:nvSpPr>
        <p:spPr>
          <a:xfrm>
            <a:off x="414938" y="2014730"/>
            <a:ext cx="3666725" cy="3660338"/>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15653" y="1422076"/>
            <a:ext cx="3668166" cy="59265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a:t>Click to edit Master text styles</a:t>
            </a:r>
          </a:p>
        </p:txBody>
      </p:sp>
      <p:sp>
        <p:nvSpPr>
          <p:cNvPr id="6" name="Content Placeholder 5"/>
          <p:cNvSpPr>
            <a:spLocks noGrp="1"/>
          </p:cNvSpPr>
          <p:nvPr>
            <p:ph sz="quarter" idx="4"/>
          </p:nvPr>
        </p:nvSpPr>
        <p:spPr>
          <a:xfrm>
            <a:off x="4215653" y="2014730"/>
            <a:ext cx="3668166" cy="3660338"/>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4938" y="252944"/>
            <a:ext cx="2730234" cy="1076483"/>
          </a:xfrm>
        </p:spPr>
        <p:txBody>
          <a:bodyPr anchor="b"/>
          <a:lstStyle>
            <a:lvl1pPr algn="l">
              <a:defRPr sz="1815" b="1"/>
            </a:lvl1pPr>
          </a:lstStyle>
          <a:p>
            <a:r>
              <a:rPr lang="en-US"/>
              <a:t>Click to edit Master title style</a:t>
            </a:r>
          </a:p>
        </p:txBody>
      </p:sp>
      <p:sp>
        <p:nvSpPr>
          <p:cNvPr id="3" name="Content Placeholder 2"/>
          <p:cNvSpPr>
            <a:spLocks noGrp="1"/>
          </p:cNvSpPr>
          <p:nvPr>
            <p:ph idx="1"/>
          </p:nvPr>
        </p:nvSpPr>
        <p:spPr>
          <a:xfrm>
            <a:off x="3244583" y="252944"/>
            <a:ext cx="4639235" cy="5422124"/>
          </a:xfr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4938" y="1329428"/>
            <a:ext cx="2730234" cy="4345640"/>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6614" y="4447111"/>
            <a:ext cx="4979254" cy="525007"/>
          </a:xfrm>
        </p:spPr>
        <p:txBody>
          <a:bodyPr anchor="b"/>
          <a:lstStyle>
            <a:lvl1pPr algn="l">
              <a:defRPr sz="1815" b="1"/>
            </a:lvl1pPr>
          </a:lstStyle>
          <a:p>
            <a:r>
              <a:rPr lang="en-US"/>
              <a:t>Click to edit Master title style</a:t>
            </a:r>
          </a:p>
        </p:txBody>
      </p:sp>
      <p:sp>
        <p:nvSpPr>
          <p:cNvPr id="3" name="Picture Placeholder 2"/>
          <p:cNvSpPr>
            <a:spLocks noGrp="1"/>
          </p:cNvSpPr>
          <p:nvPr>
            <p:ph type="pic" idx="1"/>
          </p:nvPr>
        </p:nvSpPr>
        <p:spPr>
          <a:xfrm>
            <a:off x="1626614" y="567654"/>
            <a:ext cx="4979254" cy="3811810"/>
          </a:xfr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endParaRPr lang="en-US"/>
          </a:p>
        </p:txBody>
      </p:sp>
      <p:sp>
        <p:nvSpPr>
          <p:cNvPr id="4" name="Text Placeholder 3"/>
          <p:cNvSpPr>
            <a:spLocks noGrp="1"/>
          </p:cNvSpPr>
          <p:nvPr>
            <p:ph type="body" sz="half" idx="2"/>
          </p:nvPr>
        </p:nvSpPr>
        <p:spPr>
          <a:xfrm>
            <a:off x="1626614" y="4972118"/>
            <a:ext cx="4979254" cy="745597"/>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938" y="254415"/>
            <a:ext cx="7468881" cy="10588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4938" y="1482371"/>
            <a:ext cx="7468881" cy="4192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4938" y="5888306"/>
            <a:ext cx="1936376" cy="338239"/>
          </a:xfrm>
          <a:prstGeom prst="rect">
            <a:avLst/>
          </a:prstGeom>
        </p:spPr>
        <p:txBody>
          <a:bodyPr vert="horz" lIns="91440" tIns="45720" rIns="91440" bIns="45720" rtlCol="0" anchor="ctr"/>
          <a:lstStyle>
            <a:lvl1pPr algn="l">
              <a:defRPr sz="1089">
                <a:solidFill>
                  <a:schemeClr val="tx1">
                    <a:tint val="75000"/>
                  </a:schemeClr>
                </a:solidFill>
              </a:defRPr>
            </a:lvl1pPr>
          </a:lstStyle>
          <a:p>
            <a:fld id="{1D8BD707-D9CF-40AE-B4C6-C98DA3205C09}" type="datetimeFigureOut">
              <a:rPr lang="en-US" smtClean="0"/>
              <a:pPr/>
              <a:t>12/25/2023</a:t>
            </a:fld>
            <a:endParaRPr lang="en-US"/>
          </a:p>
        </p:txBody>
      </p:sp>
      <p:sp>
        <p:nvSpPr>
          <p:cNvPr id="5" name="Footer Placeholder 4"/>
          <p:cNvSpPr>
            <a:spLocks noGrp="1"/>
          </p:cNvSpPr>
          <p:nvPr>
            <p:ph type="ftr" sz="quarter" idx="3"/>
          </p:nvPr>
        </p:nvSpPr>
        <p:spPr>
          <a:xfrm>
            <a:off x="2835409" y="5888306"/>
            <a:ext cx="2627939" cy="338239"/>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947442" y="5888306"/>
            <a:ext cx="1936376" cy="338239"/>
          </a:xfrm>
          <a:prstGeom prst="rect">
            <a:avLst/>
          </a:prstGeom>
        </p:spPr>
        <p:txBody>
          <a:bodyPr vert="horz" lIns="91440" tIns="45720" rIns="91440" bIns="45720" rtlCol="0" anchor="ctr"/>
          <a:lstStyle>
            <a:lvl1pPr algn="r">
              <a:defRPr sz="108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29909" rtl="0" eaLnBrk="1" latinLnBrk="0" hangingPunct="1">
        <a:spcBef>
          <a:spcPct val="0"/>
        </a:spcBef>
        <a:buNone/>
        <a:defRPr sz="3993" kern="1200">
          <a:solidFill>
            <a:schemeClr val="tx1"/>
          </a:solidFill>
          <a:latin typeface="+mj-lt"/>
          <a:ea typeface="+mj-ea"/>
          <a:cs typeface="+mj-cs"/>
        </a:defRPr>
      </a:lvl1pPr>
    </p:titleStyle>
    <p:bodyStyle>
      <a:lvl1pPr marL="311216" indent="-311216" algn="l" defTabSz="829909" rtl="0" eaLnBrk="1" latinLnBrk="0" hangingPunct="1">
        <a:spcBef>
          <a:spcPct val="20000"/>
        </a:spcBef>
        <a:buFont typeface="Arial" pitchFamily="34" charset="0"/>
        <a:buChar char="•"/>
        <a:defRPr sz="2904" kern="1200">
          <a:solidFill>
            <a:schemeClr val="tx1"/>
          </a:solidFill>
          <a:latin typeface="+mn-lt"/>
          <a:ea typeface="+mn-ea"/>
          <a:cs typeface="+mn-cs"/>
        </a:defRPr>
      </a:lvl1pPr>
      <a:lvl2pPr marL="674301" indent="-259347" algn="l" defTabSz="829909" rtl="0" eaLnBrk="1" latinLnBrk="0" hangingPunct="1">
        <a:spcBef>
          <a:spcPct val="20000"/>
        </a:spcBef>
        <a:buFont typeface="Arial" pitchFamily="34" charset="0"/>
        <a:buChar char="–"/>
        <a:defRPr sz="2541" kern="1200">
          <a:solidFill>
            <a:schemeClr val="tx1"/>
          </a:solidFill>
          <a:latin typeface="+mn-lt"/>
          <a:ea typeface="+mn-ea"/>
          <a:cs typeface="+mn-cs"/>
        </a:defRPr>
      </a:lvl2pPr>
      <a:lvl3pPr marL="1037387" indent="-207477" algn="l" defTabSz="829909" rtl="0" eaLnBrk="1" latinLnBrk="0" hangingPunct="1">
        <a:spcBef>
          <a:spcPct val="20000"/>
        </a:spcBef>
        <a:buFont typeface="Arial" pitchFamily="34" charset="0"/>
        <a:buChar char="•"/>
        <a:defRPr sz="2178" kern="1200">
          <a:solidFill>
            <a:schemeClr val="tx1"/>
          </a:solidFill>
          <a:latin typeface="+mn-lt"/>
          <a:ea typeface="+mn-ea"/>
          <a:cs typeface="+mn-cs"/>
        </a:defRPr>
      </a:lvl3pPr>
      <a:lvl4pPr marL="1452342"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4pPr>
      <a:lvl5pPr marL="186729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5pPr>
      <a:lvl6pPr marL="2282251"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6pPr>
      <a:lvl7pPr marL="269720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7pPr>
      <a:lvl8pPr marL="3112160"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8pPr>
      <a:lvl9pPr marL="3527115"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9pPr>
    </p:bodyStyle>
    <p:otherStyle>
      <a:defPPr>
        <a:defRPr lang="en-US"/>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me/Presentationyosef"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KKvAz7MIW-E" TargetMode="External"/><Relationship Id="rId7" Type="http://schemas.openxmlformats.org/officeDocument/2006/relationships/image" Target="../media/image16.png"/><Relationship Id="rId2" Type="http://schemas.openxmlformats.org/officeDocument/2006/relationships/hyperlink" Target="https://www.youtube.com/watch?v=4ZUrU__PUJ8&amp;t=18s"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youtube.com/watch?v=zDo9ycjaJMw" TargetMode="External"/><Relationship Id="rId4" Type="http://schemas.openxmlformats.org/officeDocument/2006/relationships/hyperlink" Target="https://www.youtube.com/watch?v=Nz80VJ4vEV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HR17g-0Iok" TargetMode="External"/><Relationship Id="rId7" Type="http://schemas.openxmlformats.org/officeDocument/2006/relationships/image" Target="../media/image23.png"/><Relationship Id="rId2" Type="http://schemas.openxmlformats.org/officeDocument/2006/relationships/hyperlink" Target="https://www.youtube.com/watch?v=L1le4mmQPQ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hyperlink" Target="https://www.youtube.com/watch?v=vV6MB_UCqK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bh-jb7lUw&amp;t=33s" TargetMode="External"/><Relationship Id="rId7" Type="http://schemas.openxmlformats.org/officeDocument/2006/relationships/image" Target="../media/image24.png"/><Relationship Id="rId2" Type="http://schemas.openxmlformats.org/officeDocument/2006/relationships/hyperlink" Target="https://www.youtube.com/watch?v=42TYulHrlSc&amp;t=34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hyperlink" Target="https://www.youtube.com/watch?v=mL3HCJOiYr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QHt7GV_Dps&amp;t=54s" TargetMode="External"/><Relationship Id="rId7" Type="http://schemas.openxmlformats.org/officeDocument/2006/relationships/image" Target="../media/image25.png"/><Relationship Id="rId2" Type="http://schemas.openxmlformats.org/officeDocument/2006/relationships/hyperlink" Target="https://www.youtube.com/watch?v=wDOK4fcGh7o&amp;t=1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hyperlink" Target="https://www.youtube.com/watch?v=UYzE0PN3UX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mAnH5Oqm6D0" TargetMode="External"/><Relationship Id="rId7" Type="http://schemas.openxmlformats.org/officeDocument/2006/relationships/image" Target="../media/image26.png"/><Relationship Id="rId2" Type="http://schemas.openxmlformats.org/officeDocument/2006/relationships/hyperlink" Target="https://www.youtube.com/watch?v=08mNq0nYa_o"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hyperlink" Target="https://www.youtube.com/watch?v=FIVyiWwrJPQ&amp;t=27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x4voi64zs0&amp;t=13s" TargetMode="External"/><Relationship Id="rId7" Type="http://schemas.openxmlformats.org/officeDocument/2006/relationships/image" Target="../media/image27.png"/><Relationship Id="rId2" Type="http://schemas.openxmlformats.org/officeDocument/2006/relationships/hyperlink" Target="https://www.youtube.com/watch?v=QykeE-Ui2Ic&amp;t=77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hyperlink" Target="https://www.youtube.com/watch?v=hvsOnMtZfVg&amp;t=14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youtube.com/watch?v=DDzZas_1ZYk&amp;t=46s" TargetMode="External"/><Relationship Id="rId7" Type="http://schemas.openxmlformats.org/officeDocument/2006/relationships/image" Target="../media/image16.png"/><Relationship Id="rId2" Type="http://schemas.openxmlformats.org/officeDocument/2006/relationships/hyperlink" Target="https://www.youtube.com/watch?v=-VnAItGi4yk"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www.youtube.com/watch?v=B-5EeeJf4zQ&amp;t=218s" TargetMode="External"/><Relationship Id="rId4" Type="http://schemas.openxmlformats.org/officeDocument/2006/relationships/hyperlink" Target="https://www.youtube.com/watch?v=WbDxzWxU6rI"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qDTERmpg74" TargetMode="External"/><Relationship Id="rId7" Type="http://schemas.openxmlformats.org/officeDocument/2006/relationships/image" Target="../media/image29.png"/><Relationship Id="rId2" Type="http://schemas.openxmlformats.org/officeDocument/2006/relationships/hyperlink" Target="https://www.youtube.com/watch?v=vJUHXNRityg&amp;t=101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hyperlink" Target="https://www.youtube.com/watch?v=IJpsicd-rs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hyperlink" Target="https://t.me/Presentationyosef"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nafs.etec.gov.sa/assets/media/pdf/ar.pdf"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nafs.etec.gov.sa/assets/media/pdf/%D8%A7%D9%84%D8%AF%D9%84%D9%8A%D9%84%20%D8%A7%D9%84%D8%A5%D8%B1%D8%B4%D8%A7%D8%AF%D9%8A%20%D9%84%D8%A3%D9%88%D9%84%D9%8A%D8%A7%D8%A1%20%D8%A7%D9%84%D8%A3%D9%85%D9%88%D8%B1%20%D9%81%D9%8A%20%D8%A7%D9%84%D8%A7%D8%AE%D8%AA%D8%A8%D8%A7%D8%B1%D8%A7%D8%AA%20%D8%A7%D9%84%D9%88%D8%B7%D9%86%D9%8A%D8%A9%20(%20%D9%86%D8%A7%D9%81%D8%B3).pdf" TargetMode="External"/><Relationship Id="rId5" Type="http://schemas.openxmlformats.org/officeDocument/2006/relationships/hyperlink" Target="https://nafs.etec.gov.sa/assets/media/pdf/%D8%AF%D9%84%D9%8A%D9%84%20%D9%85%D8%AE%D8%AA%D8%B5%D8%B1%20%D9%84%D8%A2%D9%84%D9%8A%D8%A9%20%D8%AA%D8%B7%D8%A8%D9%8A%D9%82%20%D8%A7%D9%84%D8%A7%D8%AE%D8%AA%D8%A8%D8%A7%D8%B1%D8%A7%D8%AA%20%D8%A7%D9%84%D9%88%D8%B7%D9%86%D9%8A%D8%A9%20-%20%D8%A7%D9%84%D9%88%D8%B1%D9%82%D9%8A%D8%A9.pdf"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youtu.be/Ambzx28_Sz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t.me/Presentationyosef"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t.me/Presentationyosef"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youtube.com/watch?v=PcjAzaFfOug" TargetMode="External"/><Relationship Id="rId7" Type="http://schemas.openxmlformats.org/officeDocument/2006/relationships/image" Target="../media/image15.png"/><Relationship Id="rId2" Type="http://schemas.openxmlformats.org/officeDocument/2006/relationships/hyperlink" Target="https://www.youtube.com/watch?v=yNADugQil4E"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s://www.youtube.com/watch?v=UnbQxsjKoOQ" TargetMode="External"/><Relationship Id="rId4" Type="http://schemas.openxmlformats.org/officeDocument/2006/relationships/hyperlink" Target="https://www.youtube.com/watch?v=lT3e9UxSOe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pXF11Chsy8" TargetMode="External"/><Relationship Id="rId7" Type="http://schemas.openxmlformats.org/officeDocument/2006/relationships/image" Target="../media/image19.png"/><Relationship Id="rId2" Type="http://schemas.openxmlformats.org/officeDocument/2006/relationships/hyperlink" Target="https://www.youtube.com/watch?v=YDA6HXkYRLg&amp;t=15s"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youtube.com/watch?v=jLpDA5W6sb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DA04B03-0B1F-4470-A173-1F4546E092B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7201" y="3687396"/>
            <a:ext cx="3983597" cy="2921305"/>
          </a:xfrm>
          <a:prstGeom prst="rect">
            <a:avLst/>
          </a:prstGeom>
        </p:spPr>
      </p:pic>
      <p:sp>
        <p:nvSpPr>
          <p:cNvPr id="7" name="مربع نص 6">
            <a:extLst>
              <a:ext uri="{FF2B5EF4-FFF2-40B4-BE49-F238E27FC236}">
                <a16:creationId xmlns:a16="http://schemas.microsoft.com/office/drawing/2014/main" id="{758FB370-7643-49E2-8FB1-BB6A526BE7C8}"/>
              </a:ext>
            </a:extLst>
          </p:cNvPr>
          <p:cNvSpPr txBox="1"/>
          <p:nvPr/>
        </p:nvSpPr>
        <p:spPr>
          <a:xfrm>
            <a:off x="525697" y="6781800"/>
            <a:ext cx="5830614" cy="830997"/>
          </a:xfrm>
          <a:prstGeom prst="rect">
            <a:avLst/>
          </a:prstGeom>
          <a:noFill/>
        </p:spPr>
        <p:txBody>
          <a:bodyPr wrap="square">
            <a:spAutoFit/>
          </a:bodyPr>
          <a:lstStyle/>
          <a:p>
            <a:pPr algn="ctr" rtl="1"/>
            <a:r>
              <a:rPr lang="ar-SA" sz="20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نواتج التعلم للاختبارات الوطنية في مجالات:</a:t>
            </a:r>
          </a:p>
          <a:p>
            <a:pPr algn="ctr" rtl="1"/>
            <a:r>
              <a:rPr lang="ar-SA" sz="28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العلوم الطبيعية</a:t>
            </a:r>
          </a:p>
        </p:txBody>
      </p:sp>
      <p:pic>
        <p:nvPicPr>
          <p:cNvPr id="13" name="Picture 5">
            <a:extLst>
              <a:ext uri="{FF2B5EF4-FFF2-40B4-BE49-F238E27FC236}">
                <a16:creationId xmlns:a16="http://schemas.microsoft.com/office/drawing/2014/main" id="{0B4304A9-0840-41DE-BB6A-1B789AF98207}"/>
              </a:ext>
            </a:extLst>
          </p:cNvPr>
          <p:cNvPicPr>
            <a:picLocks noChangeAspect="1" noChangeArrowheads="1"/>
          </p:cNvPicPr>
          <p:nvPr/>
        </p:nvPicPr>
        <p:blipFill>
          <a:blip r:embed="rId3" cstate="print">
            <a:clrChange>
              <a:clrFrom>
                <a:srgbClr val="4C499D"/>
              </a:clrFrom>
              <a:clrTo>
                <a:srgbClr val="4C499D">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37632" y="90460"/>
            <a:ext cx="1201318" cy="6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صورة 15">
            <a:extLst>
              <a:ext uri="{FF2B5EF4-FFF2-40B4-BE49-F238E27FC236}">
                <a16:creationId xmlns:a16="http://schemas.microsoft.com/office/drawing/2014/main" id="{9BC9FF74-7407-44C3-B7BF-7E6D282010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5414" y="74985"/>
            <a:ext cx="2891181" cy="3430215"/>
          </a:xfrm>
          <a:prstGeom prst="rect">
            <a:avLst/>
          </a:prstGeom>
        </p:spPr>
      </p:pic>
      <p:sp>
        <p:nvSpPr>
          <p:cNvPr id="19" name="مربع نص 18">
            <a:extLst>
              <a:ext uri="{FF2B5EF4-FFF2-40B4-BE49-F238E27FC236}">
                <a16:creationId xmlns:a16="http://schemas.microsoft.com/office/drawing/2014/main" id="{7EF0420C-90D3-4667-B284-5243C760B903}"/>
              </a:ext>
            </a:extLst>
          </p:cNvPr>
          <p:cNvSpPr txBox="1"/>
          <p:nvPr/>
        </p:nvSpPr>
        <p:spPr>
          <a:xfrm>
            <a:off x="1497766" y="8248353"/>
            <a:ext cx="3200227" cy="523220"/>
          </a:xfrm>
          <a:prstGeom prst="rect">
            <a:avLst/>
          </a:prstGeom>
          <a:noFill/>
        </p:spPr>
        <p:txBody>
          <a:bodyPr wrap="square">
            <a:spAutoFit/>
          </a:bodyPr>
          <a:lstStyle/>
          <a:p>
            <a:pPr algn="ctr" rtl="1"/>
            <a:r>
              <a:rPr lang="ar-SA" sz="14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من قناة </a:t>
            </a:r>
            <a:r>
              <a:rPr lang="ar-SA" sz="1400" b="1" i="0" u="none" strike="noStrike" baseline="0" dirty="0" err="1">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برزنتيشن</a:t>
            </a:r>
            <a:r>
              <a:rPr lang="ar-SA" sz="14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 علوم المرحلة الابتدائية</a:t>
            </a:r>
          </a:p>
          <a:p>
            <a:pPr algn="ctr" rtl="1"/>
            <a:r>
              <a:rPr lang="ar-SA" sz="1400" b="1"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أ.يوسف البلوي </a:t>
            </a:r>
            <a:r>
              <a:rPr lang="ar-SA" sz="14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 </a:t>
            </a:r>
            <a:endParaRPr lang="ar-SA" sz="18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endParaRPr>
          </a:p>
        </p:txBody>
      </p:sp>
      <p:grpSp>
        <p:nvGrpSpPr>
          <p:cNvPr id="20" name="مجموعة 19">
            <a:extLst>
              <a:ext uri="{FF2B5EF4-FFF2-40B4-BE49-F238E27FC236}">
                <a16:creationId xmlns:a16="http://schemas.microsoft.com/office/drawing/2014/main" id="{0167D627-1EAD-486A-B777-7C5D9FDBBD8E}"/>
              </a:ext>
            </a:extLst>
          </p:cNvPr>
          <p:cNvGrpSpPr/>
          <p:nvPr/>
        </p:nvGrpSpPr>
        <p:grpSpPr>
          <a:xfrm>
            <a:off x="1600200" y="9067800"/>
            <a:ext cx="3733800" cy="588877"/>
            <a:chOff x="4630625" y="3410315"/>
            <a:chExt cx="4600040" cy="197576"/>
          </a:xfrm>
        </p:grpSpPr>
        <p:grpSp>
          <p:nvGrpSpPr>
            <p:cNvPr id="21" name="!!مجموعة 19">
              <a:extLst>
                <a:ext uri="{FF2B5EF4-FFF2-40B4-BE49-F238E27FC236}">
                  <a16:creationId xmlns:a16="http://schemas.microsoft.com/office/drawing/2014/main" id="{90894094-314C-4250-BD53-EB224435B12A}"/>
                </a:ext>
              </a:extLst>
            </p:cNvPr>
            <p:cNvGrpSpPr/>
            <p:nvPr/>
          </p:nvGrpSpPr>
          <p:grpSpPr>
            <a:xfrm>
              <a:off x="7613100" y="3410315"/>
              <a:ext cx="1617565" cy="197576"/>
              <a:chOff x="6385962" y="9547401"/>
              <a:chExt cx="218180" cy="6623"/>
            </a:xfrm>
          </p:grpSpPr>
          <p:pic>
            <p:nvPicPr>
              <p:cNvPr id="25" name="!!مجموعة 99">
                <a:extLst>
                  <a:ext uri="{FF2B5EF4-FFF2-40B4-BE49-F238E27FC236}">
                    <a16:creationId xmlns:a16="http://schemas.microsoft.com/office/drawing/2014/main" id="{1DF7DA96-3095-4C24-A8AD-0C8CAD4DA6B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10601" y="9547401"/>
                <a:ext cx="180799" cy="6623"/>
              </a:xfrm>
              <a:prstGeom prst="rect">
                <a:avLst/>
              </a:prstGeom>
            </p:spPr>
          </p:pic>
          <p:sp>
            <p:nvSpPr>
              <p:cNvPr id="26" name="مربع نص 25">
                <a:extLst>
                  <a:ext uri="{FF2B5EF4-FFF2-40B4-BE49-F238E27FC236}">
                    <a16:creationId xmlns:a16="http://schemas.microsoft.com/office/drawing/2014/main" id="{092D7912-A8FF-4F28-A6AF-A1B3F542CFC6}"/>
                  </a:ext>
                </a:extLst>
              </p:cNvPr>
              <p:cNvSpPr txBox="1"/>
              <p:nvPr/>
            </p:nvSpPr>
            <p:spPr>
              <a:xfrm>
                <a:off x="6385962" y="9548802"/>
                <a:ext cx="218180" cy="346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Calibri" panose="020F0502020204030204" pitchFamily="34" charset="0"/>
                  </a:rPr>
                  <a:t>presentation</a:t>
                </a:r>
                <a:endParaRPr kumimoji="0" lang="ar-SA" sz="1400" b="1" i="0" u="none" strike="noStrike" kern="0" cap="none" spc="0" normalizeH="0" baseline="0" noProof="0" dirty="0">
                  <a:ln>
                    <a:noFill/>
                  </a:ln>
                  <a:solidFill>
                    <a:prstClr val="white"/>
                  </a:solidFill>
                  <a:effectLst/>
                  <a:uLnTx/>
                  <a:uFillTx/>
                  <a:cs typeface="Calibri" panose="020F0502020204030204" pitchFamily="34" charset="0"/>
                </a:endParaRPr>
              </a:p>
            </p:txBody>
          </p:sp>
        </p:grpSp>
        <p:pic>
          <p:nvPicPr>
            <p:cNvPr id="22" name="Picture 15" descr="شعار Telegram png">
              <a:extLst>
                <a:ext uri="{FF2B5EF4-FFF2-40B4-BE49-F238E27FC236}">
                  <a16:creationId xmlns:a16="http://schemas.microsoft.com/office/drawing/2014/main" id="{AB3E2D85-FB9A-45CC-ADD5-12FD21F999DA}"/>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667" b="98056" l="4167" r="99167">
                          <a14:foregroundMark x1="61389" y1="17222" x2="30833" y2="34722"/>
                          <a14:foregroundMark x1="30833" y1="34722" x2="58333" y2="63056"/>
                          <a14:foregroundMark x1="58333" y1="63056" x2="44167" y2="78056"/>
                          <a14:foregroundMark x1="44167" y1="78056" x2="19722" y2="56389"/>
                          <a14:foregroundMark x1="19722" y1="56389" x2="24444" y2="16667"/>
                          <a14:foregroundMark x1="24444" y1="16667" x2="49444" y2="6667"/>
                          <a14:foregroundMark x1="49444" y1="6667" x2="79444" y2="30556"/>
                          <a14:foregroundMark x1="79444" y1="30556" x2="85278" y2="53611"/>
                          <a14:foregroundMark x1="85278" y1="53611" x2="61944" y2="87778"/>
                          <a14:foregroundMark x1="61944" y1="87778" x2="55278" y2="92222"/>
                          <a14:foregroundMark x1="62500" y1="38889" x2="62500" y2="38889"/>
                          <a14:foregroundMark x1="64444" y1="20556" x2="64444" y2="20556"/>
                          <a14:foregroundMark x1="69444" y1="38333" x2="69444" y2="38333"/>
                          <a14:foregroundMark x1="74167" y1="17222" x2="74167" y2="17222"/>
                          <a14:foregroundMark x1="94722" y1="41389" x2="94722" y2="41389"/>
                          <a14:foregroundMark x1="51111" y1="98056" x2="51111" y2="98056"/>
                          <a14:foregroundMark x1="4722" y1="63056" x2="4722" y2="63056"/>
                          <a14:foregroundMark x1="38611" y1="5278" x2="38611" y2="5278"/>
                          <a14:foregroundMark x1="55833" y1="1667" x2="55833" y2="1667"/>
                          <a14:foregroundMark x1="99167" y1="50556" x2="99167" y2="50556"/>
                          <a14:foregroundMark x1="57500" y1="46389" x2="57500" y2="46389"/>
                          <a14:foregroundMark x1="69444" y1="29722" x2="61389" y2="62500"/>
                          <a14:foregroundMark x1="68889" y1="69444" x2="38889" y2="48611"/>
                          <a14:foregroundMark x1="38889" y1="48611" x2="34444" y2="48056"/>
                          <a14:foregroundMark x1="27778" y1="52222" x2="27778" y2="52222"/>
                          <a14:foregroundMark x1="27778" y1="52222" x2="35278" y2="49444"/>
                          <a14:foregroundMark x1="44167" y1="44722" x2="55833"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4967756" y="3427811"/>
              <a:ext cx="482116" cy="147470"/>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D9D7A0C0-00A3-472A-B313-8A735FEE4C95}"/>
                </a:ext>
              </a:extLst>
            </p:cNvPr>
            <p:cNvSpPr txBox="1"/>
            <p:nvPr/>
          </p:nvSpPr>
          <p:spPr>
            <a:xfrm>
              <a:off x="5208813" y="3511815"/>
              <a:ext cx="2858446" cy="54213"/>
            </a:xfrm>
            <a:prstGeom prst="rect">
              <a:avLst/>
            </a:prstGeom>
            <a:noFill/>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kern="0" cap="none" spc="0" normalizeH="0" baseline="0" noProof="0" dirty="0">
                  <a:ln>
                    <a:noFill/>
                  </a:ln>
                  <a:solidFill>
                    <a:srgbClr val="23A7F9"/>
                  </a:solidFill>
                  <a:effectLst/>
                  <a:uLnTx/>
                  <a:uFillTx/>
                  <a:cs typeface="PT Bold Heading" panose="02010400000000000000" pitchFamily="2" charset="-78"/>
                </a:rPr>
                <a:t>برزنتيشن العلوم للمرحلة الابتدائية </a:t>
              </a:r>
            </a:p>
          </p:txBody>
        </p:sp>
        <p:sp>
          <p:nvSpPr>
            <p:cNvPr id="24" name="مربع نص 23">
              <a:extLst>
                <a:ext uri="{FF2B5EF4-FFF2-40B4-BE49-F238E27FC236}">
                  <a16:creationId xmlns:a16="http://schemas.microsoft.com/office/drawing/2014/main" id="{65A9CC36-EB1E-4752-8CCC-BCEDB39EBE05}"/>
                </a:ext>
              </a:extLst>
            </p:cNvPr>
            <p:cNvSpPr txBox="1"/>
            <p:nvPr/>
          </p:nvSpPr>
          <p:spPr>
            <a:xfrm>
              <a:off x="4630625" y="3422857"/>
              <a:ext cx="4065583" cy="851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050" b="1" i="0" u="sng" strike="noStrike" kern="0" cap="none" spc="0" normalizeH="0" baseline="0" noProof="0" dirty="0">
                  <a:ln>
                    <a:noFill/>
                  </a:ln>
                  <a:solidFill>
                    <a:srgbClr val="23A7F9"/>
                  </a:solidFill>
                  <a:effectLst/>
                  <a:uLnTx/>
                  <a:uFillTx/>
                  <a:hlinkClick r:id="rId8">
                    <a:extLst>
                      <a:ext uri="{A12FA001-AC4F-418D-AE19-62706E023703}">
                        <ahyp:hlinkClr xmlns:ahyp="http://schemas.microsoft.com/office/drawing/2018/hyperlinkcolor" val="tx"/>
                      </a:ext>
                    </a:extLst>
                  </a:hlinkClick>
                </a:rPr>
                <a:t>https://t.me/Presentationyosef</a:t>
              </a:r>
              <a:r>
                <a:rPr kumimoji="0" lang="en-US" sz="1050" b="1" i="0" u="sng" strike="noStrike" kern="0" cap="none" spc="0" normalizeH="0" baseline="0" noProof="0" dirty="0">
                  <a:ln>
                    <a:noFill/>
                  </a:ln>
                  <a:solidFill>
                    <a:srgbClr val="23A7F9"/>
                  </a:solidFill>
                  <a:effectLst/>
                  <a:uLnTx/>
                  <a:uFillTx/>
                </a:rPr>
                <a:t>  </a:t>
              </a:r>
            </a:p>
          </p:txBody>
        </p:sp>
      </p:grpSp>
    </p:spTree>
    <p:extLst>
      <p:ext uri="{BB962C8B-B14F-4D97-AF65-F5344CB8AC3E}">
        <p14:creationId xmlns:p14="http://schemas.microsoft.com/office/powerpoint/2010/main" val="310760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3-1 الأنظمة البيئية وتفاعلاتها</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استكشاف الأنظمة البيئية </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عرض بعض الصور للنباتات الخضراء كمنتج </a:t>
            </a:r>
          </a:p>
          <a:p>
            <a:pPr algn="ctr"/>
            <a:r>
              <a:rPr lang="ar-SA" sz="1050" b="1" dirty="0">
                <a:latin typeface="Al-Mohanad Extra Bold" panose="02060603050605020204" pitchFamily="18" charset="-78"/>
                <a:cs typeface="Al-Mohanad Extra Bold" panose="02060603050605020204" pitchFamily="18" charset="-78"/>
              </a:rPr>
              <a:t>عرض لعض الكائنات المستهلكة والأنسان </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1050" b="1" dirty="0">
                <a:latin typeface="Al-Mohanad Extra Bold" panose="02060603050605020204" pitchFamily="18" charset="-78"/>
                <a:cs typeface="Al-Mohanad Extra Bold" panose="02060603050605020204" pitchFamily="18" charset="-78"/>
              </a:rPr>
              <a:t>العصف </a:t>
            </a:r>
            <a:r>
              <a:rPr lang="ar-SA" sz="1050" b="1" dirty="0" err="1">
                <a:latin typeface="Al-Mohanad Extra Bold" panose="02060603050605020204" pitchFamily="18" charset="-78"/>
                <a:cs typeface="Al-Mohanad Extra Bold" panose="02060603050605020204" pitchFamily="18" charset="-78"/>
              </a:rPr>
              <a:t>الذهنى</a:t>
            </a:r>
            <a:endParaRPr lang="ar-SA" sz="1050" b="1" dirty="0">
              <a:latin typeface="Al-Mohanad Extra Bold" panose="02060603050605020204" pitchFamily="18" charset="-78"/>
              <a:cs typeface="Al-Mohanad Extra Bold" panose="02060603050605020204" pitchFamily="18" charset="-78"/>
            </a:endParaRPr>
          </a:p>
          <a:p>
            <a:pPr algn="ctr" rtl="1"/>
            <a:r>
              <a:rPr lang="ar-SA" sz="1050" b="1" dirty="0">
                <a:latin typeface="Al-Mohanad Extra Bold" panose="02060603050605020204" pitchFamily="18" charset="-78"/>
                <a:cs typeface="Al-Mohanad Extra Bold" panose="02060603050605020204" pitchFamily="18" charset="-78"/>
              </a:rPr>
              <a:t>الحوار و المناقشة </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a:lstStyle/>
          <a:p>
            <a:pPr algn="r" rtl="1"/>
            <a:r>
              <a:rPr lang="ar-SA" sz="1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النظام البيئي هو </a:t>
            </a:r>
            <a:r>
              <a:rPr lang="ar-SA" sz="1200" b="1" dirty="0">
                <a:effectLst/>
                <a:latin typeface="Calibri" panose="020F0502020204030204" pitchFamily="34" charset="0"/>
                <a:ea typeface="Calibri" panose="020F0502020204030204" pitchFamily="34" charset="0"/>
                <a:cs typeface="Arial" panose="020B0604020202020204" pitchFamily="34" charset="0"/>
              </a:rPr>
              <a:t>:- </a:t>
            </a:r>
            <a:r>
              <a:rPr lang="ar-SA" sz="1050" b="1" dirty="0">
                <a:effectLst/>
                <a:latin typeface="Calibri" panose="020F0502020204030204" pitchFamily="34" charset="0"/>
                <a:ea typeface="Calibri" panose="020F0502020204030204" pitchFamily="34" charset="0"/>
                <a:cs typeface="Arial" panose="020B0604020202020204" pitchFamily="34" charset="0"/>
              </a:rPr>
              <a:t>منطقة من البيئة تحتوي على مخلوقات حية وأشياء غير حية تتفاعل مع بعضها البعض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العوامل الحيوية </a:t>
            </a:r>
            <a:r>
              <a:rPr lang="ar-SA" sz="1200" b="1" dirty="0">
                <a:effectLst/>
                <a:latin typeface="Calibri" panose="020F0502020204030204" pitchFamily="34" charset="0"/>
                <a:ea typeface="Calibri" panose="020F0502020204030204" pitchFamily="34" charset="0"/>
                <a:cs typeface="Arial" panose="020B0604020202020204" pitchFamily="34" charset="0"/>
              </a:rPr>
              <a:t>:-جميع المخلوقات الحية الموجودة في البيئة من نباتات وحيوانات وإنسان ، والبكتريا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عوامل غير حية </a:t>
            </a:r>
            <a:r>
              <a:rPr lang="ar-SA" sz="1200" b="1" dirty="0">
                <a:effectLst/>
                <a:latin typeface="Calibri" panose="020F0502020204030204" pitchFamily="34" charset="0"/>
                <a:ea typeface="Calibri" panose="020F0502020204030204" pitchFamily="34" charset="0"/>
                <a:cs typeface="Arial" panose="020B0604020202020204" pitchFamily="34" charset="0"/>
              </a:rPr>
              <a:t>:- تشمل جميع الأشياء الغير حية في البيئة مثل الماء والصحراء والتربة ، الجبال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الموطن </a:t>
            </a:r>
            <a:r>
              <a:rPr lang="ar-SA" sz="1200" b="1" dirty="0">
                <a:effectLst/>
                <a:latin typeface="Calibri" panose="020F0502020204030204" pitchFamily="34" charset="0"/>
                <a:ea typeface="Calibri" panose="020F0502020204030204" pitchFamily="34" charset="0"/>
                <a:cs typeface="Arial" panose="020B0604020202020204" pitchFamily="34" charset="0"/>
              </a:rPr>
              <a:t>:- هو المكان الذي يعيش فيه المخلوق الحي و كل مخلوق حي ينتمي الي جماعة ونوع معين .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الجماعة الحيوية </a:t>
            </a:r>
            <a:r>
              <a:rPr lang="ar-SA" sz="1200" b="1" dirty="0">
                <a:effectLst/>
                <a:latin typeface="Calibri" panose="020F0502020204030204" pitchFamily="34" charset="0"/>
                <a:ea typeface="Calibri" panose="020F0502020204030204" pitchFamily="34" charset="0"/>
                <a:cs typeface="Arial" panose="020B0604020202020204" pitchFamily="34" charset="0"/>
              </a:rPr>
              <a:t>:-   هي جميع أفراد النوع الواحد التي تعيش في نظام بيئي معين ، مثل جماعة الضفادع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المجتمع الحيوي </a:t>
            </a:r>
            <a:r>
              <a:rPr lang="ar-SA" sz="1200" b="1" dirty="0">
                <a:effectLst/>
                <a:latin typeface="Calibri" panose="020F0502020204030204" pitchFamily="34" charset="0"/>
                <a:ea typeface="Calibri" panose="020F0502020204030204" pitchFamily="34" charset="0"/>
                <a:cs typeface="Arial" panose="020B0604020202020204" pitchFamily="34" charset="0"/>
              </a:rPr>
              <a:t>:   هو جميع الجماعات الحيوية التي تعيش في النظام البيئي .</a:t>
            </a:r>
          </a:p>
          <a:p>
            <a:pPr algn="ctr" rtl="1">
              <a:lnSpc>
                <a:spcPct val="150000"/>
              </a:lnSpc>
            </a:pPr>
            <a:r>
              <a:rPr lang="ar-SA" sz="1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العلاقات في الأنظمة البيئية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76923C"/>
                </a:solidFill>
                <a:effectLst/>
                <a:latin typeface="Calibri" panose="020F0502020204030204" pitchFamily="34" charset="0"/>
                <a:ea typeface="Calibri" panose="020F0502020204030204" pitchFamily="34" charset="0"/>
                <a:cs typeface="Arial" panose="020B0604020202020204" pitchFamily="34" charset="0"/>
              </a:rPr>
              <a:t>المنتجات </a:t>
            </a:r>
            <a:r>
              <a:rPr lang="ar-SA" sz="1200" b="1" dirty="0">
                <a:effectLst/>
                <a:latin typeface="Calibri" panose="020F0502020204030204" pitchFamily="34" charset="0"/>
                <a:ea typeface="Calibri" panose="020F0502020204030204" pitchFamily="34" charset="0"/>
                <a:cs typeface="Arial" panose="020B0604020202020204" pitchFamily="34" charset="0"/>
              </a:rPr>
              <a:t>:-    هي مخلوقات حية تصنع غذائها بنفسها مستخدمة طاقة </a:t>
            </a:r>
            <a:r>
              <a:rPr lang="ar-SA" sz="1200" b="1" dirty="0">
                <a:solidFill>
                  <a:srgbClr val="E36C0A"/>
                </a:solidFill>
                <a:effectLst/>
                <a:latin typeface="Calibri" panose="020F0502020204030204" pitchFamily="34" charset="0"/>
                <a:ea typeface="Calibri" panose="020F0502020204030204" pitchFamily="34" charset="0"/>
                <a:cs typeface="Arial" panose="020B0604020202020204" pitchFamily="34" charset="0"/>
              </a:rPr>
              <a:t>الشمس </a:t>
            </a:r>
            <a:r>
              <a:rPr lang="ar-SA" sz="1200" b="1" dirty="0">
                <a:effectLst/>
                <a:latin typeface="Calibri" panose="020F0502020204030204" pitchFamily="34" charset="0"/>
                <a:ea typeface="Calibri" panose="020F0502020204030204" pitchFamily="34" charset="0"/>
                <a:cs typeface="Arial" panose="020B0604020202020204" pitchFamily="34" charset="0"/>
              </a:rPr>
              <a:t>أمثلة النباتات الخضراء  والطحالب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7030A0"/>
                </a:solidFill>
                <a:effectLst/>
                <a:latin typeface="Calibri" panose="020F0502020204030204" pitchFamily="34" charset="0"/>
                <a:ea typeface="Calibri" panose="020F0502020204030204" pitchFamily="34" charset="0"/>
                <a:cs typeface="Arial" panose="020B0604020202020204" pitchFamily="34" charset="0"/>
              </a:rPr>
              <a:t>المستهلكات </a:t>
            </a:r>
            <a:r>
              <a:rPr lang="ar-SA" sz="1200" b="1" dirty="0">
                <a:effectLst/>
                <a:latin typeface="Calibri" panose="020F0502020204030204" pitchFamily="34" charset="0"/>
                <a:ea typeface="Calibri" panose="020F0502020204030204" pitchFamily="34" charset="0"/>
                <a:cs typeface="Arial" panose="020B0604020202020204" pitchFamily="34" charset="0"/>
              </a:rPr>
              <a:t>:- هي مخلوقات حية لا تستطيع تكوين غذائها بنفسها مثل الطيور والثدييات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المحللات </a:t>
            </a:r>
            <a:r>
              <a:rPr lang="ar-SA" sz="1200" b="1" dirty="0">
                <a:effectLst/>
                <a:latin typeface="Calibri" panose="020F0502020204030204" pitchFamily="34" charset="0"/>
                <a:ea typeface="Calibri" panose="020F0502020204030204" pitchFamily="34" charset="0"/>
                <a:cs typeface="Arial" panose="020B0604020202020204" pitchFamily="34" charset="0"/>
              </a:rPr>
              <a:t>:- هي مخلوقات حية تحلل الحيوانات الميتة وتعيد المواد إلى النظام البيئي كمواد مغذية </a:t>
            </a:r>
            <a:r>
              <a:rPr lang="ar-SA" sz="1200" dirty="0">
                <a:latin typeface="Calibri" panose="020F0502020204030204" pitchFamily="34" charset="0"/>
                <a:ea typeface="Calibri" panose="020F0502020204030204" pitchFamily="34" charset="0"/>
                <a:cs typeface="Arial" panose="020B0604020202020204" pitchFamily="34" charset="0"/>
              </a:rPr>
              <a:t> </a:t>
            </a:r>
            <a:r>
              <a:rPr lang="ar-SA" sz="1200" b="1" dirty="0">
                <a:effectLst/>
                <a:latin typeface="Calibri" panose="020F0502020204030204" pitchFamily="34" charset="0"/>
                <a:ea typeface="Calibri" panose="020F0502020204030204" pitchFamily="34" charset="0"/>
                <a:cs typeface="Arial" panose="020B0604020202020204" pitchFamily="34" charset="0"/>
              </a:rPr>
              <a:t>مثل </a:t>
            </a:r>
            <a:r>
              <a:rPr lang="ar-SA" sz="1200" b="1" dirty="0">
                <a:solidFill>
                  <a:srgbClr val="943634"/>
                </a:solidFill>
                <a:effectLst/>
                <a:latin typeface="Calibri" panose="020F0502020204030204" pitchFamily="34" charset="0"/>
                <a:ea typeface="Calibri" panose="020F0502020204030204" pitchFamily="34" charset="0"/>
                <a:cs typeface="Arial" panose="020B0604020202020204" pitchFamily="34" charset="0"/>
              </a:rPr>
              <a:t>الديدان</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السلسلة الغذائية </a:t>
            </a:r>
            <a:r>
              <a:rPr lang="ar-SA" sz="1200" b="1" dirty="0">
                <a:effectLst/>
                <a:latin typeface="Calibri" panose="020F0502020204030204" pitchFamily="34" charset="0"/>
                <a:ea typeface="Calibri" panose="020F0502020204030204" pitchFamily="34" charset="0"/>
                <a:cs typeface="Arial" panose="020B0604020202020204" pitchFamily="34" charset="0"/>
              </a:rPr>
              <a:t>:- هي انتقال الطاقة من مخلوق  لأخر</a:t>
            </a:r>
          </a:p>
          <a:p>
            <a:pPr algn="r" rtl="1"/>
            <a:r>
              <a:rPr lang="ar-SA" sz="1200" b="1" dirty="0">
                <a:effectLst/>
                <a:latin typeface="Calibri" panose="020F0502020204030204" pitchFamily="34" charset="0"/>
                <a:ea typeface="Calibri" panose="020F0502020204030204" pitchFamily="34" charset="0"/>
                <a:cs typeface="Arial" panose="020B0604020202020204" pitchFamily="34" charset="0"/>
              </a:rPr>
              <a:t> </a:t>
            </a:r>
            <a:r>
              <a:rPr lang="ar-SA" sz="1200" b="1"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الشبكة الغذائية  </a:t>
            </a:r>
            <a:r>
              <a:rPr lang="ar-SA" sz="1200" b="1" dirty="0">
                <a:effectLst/>
                <a:latin typeface="Calibri" panose="020F0502020204030204" pitchFamily="34" charset="0"/>
                <a:ea typeface="Calibri" panose="020F0502020204030204" pitchFamily="34" charset="0"/>
                <a:cs typeface="Arial" panose="020B0604020202020204" pitchFamily="34" charset="0"/>
              </a:rPr>
              <a:t>هي مخطط يعبر عن انتقال الطاقة عبر المخلوقات الحية </a:t>
            </a:r>
          </a:p>
          <a:p>
            <a:pPr algn="r" rtl="1"/>
            <a:r>
              <a:rPr lang="ar-SA" sz="1200" b="1"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هرم الطاقة  </a:t>
            </a:r>
            <a:r>
              <a:rPr lang="ar-SA" sz="1200" b="1" dirty="0">
                <a:effectLst/>
                <a:latin typeface="Calibri" panose="020F0502020204030204" pitchFamily="34" charset="0"/>
                <a:ea typeface="Calibri" panose="020F0502020204030204" pitchFamily="34" charset="0"/>
                <a:cs typeface="Arial" panose="020B0604020202020204" pitchFamily="34" charset="0"/>
              </a:rPr>
              <a:t>هو نموذج يوضح كمية الطاقة في كل مستوى من  الشبكة الغذائية </a:t>
            </a:r>
          </a:p>
          <a:p>
            <a:pPr algn="r" rtl="1"/>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ما النظام البيئي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ما العوامل الحيوية و غير الحيوية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ما الجماعة الحيوية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ما المجتمع الحيوي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a:r>
              <a:rPr lang="ar-SA" sz="1050" b="1" dirty="0">
                <a:solidFill>
                  <a:srgbClr val="C00000"/>
                </a:solidFill>
                <a:latin typeface="Al-Mohanad Extra Bold" panose="02060603050605020204" pitchFamily="18" charset="-78"/>
                <a:cs typeface="Al-Mohanad Extra Bold" panose="02060603050605020204" pitchFamily="18" charset="-78"/>
              </a:rPr>
              <a:t>ما الفرق بين  المنتجات  المستهلكات ؟ وما أنواعها ؟</a:t>
            </a:r>
          </a:p>
          <a:p>
            <a:pPr algn="r"/>
            <a:r>
              <a:rPr lang="ar-SA" sz="1050" b="1" dirty="0">
                <a:solidFill>
                  <a:srgbClr val="C00000"/>
                </a:solidFill>
                <a:latin typeface="Al-Mohanad Extra Bold" panose="02060603050605020204" pitchFamily="18" charset="-78"/>
                <a:cs typeface="Al-Mohanad Extra Bold" panose="02060603050605020204" pitchFamily="18" charset="-78"/>
              </a:rPr>
              <a:t>س: ما السلسلة الغذائية ؟ </a:t>
            </a:r>
          </a:p>
          <a:p>
            <a:pPr algn="r"/>
            <a:r>
              <a:rPr lang="ar-SA" sz="1050" b="1" dirty="0">
                <a:solidFill>
                  <a:srgbClr val="C00000"/>
                </a:solidFill>
                <a:latin typeface="Al-Mohanad Extra Bold" panose="02060603050605020204" pitchFamily="18" charset="-78"/>
                <a:cs typeface="Al-Mohanad Extra Bold" panose="02060603050605020204" pitchFamily="18" charset="-78"/>
              </a:rPr>
              <a:t>س: ما هو هرم الطاقة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700" dirty="0">
                <a:latin typeface="Arial" panose="020B0604020202020204" pitchFamily="34" charset="0"/>
                <a:hlinkClick r:id="rId2"/>
              </a:rPr>
              <a:t>https://www.youtube.com/watch?v=4ZUrU__PUJ8&amp;t=18s</a:t>
            </a:r>
            <a:endParaRPr lang="en-US" sz="700" dirty="0">
              <a:latin typeface="Arial" panose="020B0604020202020204" pitchFamily="34" charset="0"/>
            </a:endParaRPr>
          </a:p>
          <a:p>
            <a:r>
              <a:rPr lang="en-US" sz="700" dirty="0">
                <a:latin typeface="Arial" panose="020B0604020202020204" pitchFamily="34" charset="0"/>
                <a:hlinkClick r:id="rId3"/>
              </a:rPr>
              <a:t>https://www.youtube.com/watch?v=KKvAz7MIW-E</a:t>
            </a:r>
            <a:endParaRPr lang="en-US" sz="700" dirty="0">
              <a:latin typeface="Arial" panose="020B0604020202020204" pitchFamily="34" charset="0"/>
            </a:endParaRPr>
          </a:p>
          <a:p>
            <a:r>
              <a:rPr lang="en-US" sz="700" dirty="0">
                <a:latin typeface="Arial" panose="020B0604020202020204" pitchFamily="34" charset="0"/>
                <a:hlinkClick r:id="rId4"/>
              </a:rPr>
              <a:t>https://www.youtube.com/watch?v=Nz80VJ4vEVA</a:t>
            </a:r>
            <a:endParaRPr lang="en-US" sz="700" dirty="0">
              <a:latin typeface="Arial" panose="020B0604020202020204" pitchFamily="34" charset="0"/>
            </a:endParaRPr>
          </a:p>
          <a:p>
            <a:r>
              <a:rPr lang="en-US" sz="700" dirty="0">
                <a:latin typeface="Arial" panose="020B0604020202020204" pitchFamily="34" charset="0"/>
                <a:hlinkClick r:id="rId5"/>
              </a:rPr>
              <a:t>https://www.youtube.com/watch?v=zDo9ycjaJMw</a:t>
            </a:r>
            <a:endParaRPr lang="en-US" sz="700" dirty="0">
              <a:latin typeface="Arial" panose="020B0604020202020204" pitchFamily="34" charset="0"/>
            </a:endParaRPr>
          </a:p>
          <a:p>
            <a:endParaRPr lang="ar-SA" sz="7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42" name="مستطيل: زوايا مستديرة 41">
            <a:extLst>
              <a:ext uri="{FF2B5EF4-FFF2-40B4-BE49-F238E27FC236}">
                <a16:creationId xmlns:a16="http://schemas.microsoft.com/office/drawing/2014/main" id="{F237BE17-91B0-49AA-84AD-435D0BEC7EAB}"/>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3" name="Freeform 35">
            <a:extLst>
              <a:ext uri="{FF2B5EF4-FFF2-40B4-BE49-F238E27FC236}">
                <a16:creationId xmlns:a16="http://schemas.microsoft.com/office/drawing/2014/main" id="{58D9E357-3F9E-4536-8D51-0E1889500F3D}"/>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1" name="Freeform 18">
            <a:extLst>
              <a:ext uri="{FF2B5EF4-FFF2-40B4-BE49-F238E27FC236}">
                <a16:creationId xmlns:a16="http://schemas.microsoft.com/office/drawing/2014/main" id="{AE973710-A2DA-46E5-B247-11B8DF57579B}"/>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2" name="Freeform 35">
            <a:extLst>
              <a:ext uri="{FF2B5EF4-FFF2-40B4-BE49-F238E27FC236}">
                <a16:creationId xmlns:a16="http://schemas.microsoft.com/office/drawing/2014/main" id="{32891F36-6F19-4EE8-A833-5B29047C6A28}"/>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54" name="Freeform 35">
            <a:extLst>
              <a:ext uri="{FF2B5EF4-FFF2-40B4-BE49-F238E27FC236}">
                <a16:creationId xmlns:a16="http://schemas.microsoft.com/office/drawing/2014/main" id="{F59BC299-DF96-431C-9F08-DBF6463A1D9E}"/>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59" name="Freeform 35">
            <a:extLst>
              <a:ext uri="{FF2B5EF4-FFF2-40B4-BE49-F238E27FC236}">
                <a16:creationId xmlns:a16="http://schemas.microsoft.com/office/drawing/2014/main" id="{C9486993-C474-4D9E-BE38-99D581D14DE4}"/>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1" name="صورة 60">
            <a:extLst>
              <a:ext uri="{FF2B5EF4-FFF2-40B4-BE49-F238E27FC236}">
                <a16:creationId xmlns:a16="http://schemas.microsoft.com/office/drawing/2014/main" id="{6732E533-18A7-49D5-A966-B3AE9E74FB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3460" y="8689124"/>
            <a:ext cx="722635" cy="766893"/>
          </a:xfrm>
          <a:prstGeom prst="rect">
            <a:avLst/>
          </a:prstGeom>
        </p:spPr>
      </p:pic>
      <p:pic>
        <p:nvPicPr>
          <p:cNvPr id="65" name="صورة 64">
            <a:extLst>
              <a:ext uri="{FF2B5EF4-FFF2-40B4-BE49-F238E27FC236}">
                <a16:creationId xmlns:a16="http://schemas.microsoft.com/office/drawing/2014/main" id="{071B1D38-04F7-411E-BEA6-D6DF9C7EEB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4" name="صورة 3">
            <a:extLst>
              <a:ext uri="{FF2B5EF4-FFF2-40B4-BE49-F238E27FC236}">
                <a16:creationId xmlns:a16="http://schemas.microsoft.com/office/drawing/2014/main" id="{53D5C36B-1456-4825-BFEC-453947CBAE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3100" y="8721855"/>
            <a:ext cx="762001" cy="762001"/>
          </a:xfrm>
          <a:prstGeom prst="rect">
            <a:avLst/>
          </a:prstGeom>
        </p:spPr>
      </p:pic>
    </p:spTree>
    <p:extLst>
      <p:ext uri="{BB962C8B-B14F-4D97-AF65-F5344CB8AC3E}">
        <p14:creationId xmlns:p14="http://schemas.microsoft.com/office/powerpoint/2010/main" val="11121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4-1 الوراثة</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الوراثة و الصفات </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عرض بعض الصور </a:t>
            </a:r>
          </a:p>
          <a:p>
            <a:pPr algn="ctr"/>
            <a:r>
              <a:rPr lang="ar-SA" sz="1050" b="1" dirty="0">
                <a:latin typeface="Al-Mohanad Extra Bold" panose="02060603050605020204" pitchFamily="18" charset="-78"/>
                <a:cs typeface="Al-Mohanad Extra Bold" panose="02060603050605020204" pitchFamily="18" charset="-78"/>
              </a:rPr>
              <a:t>للمخلوقات الحية و التمييز بين الصفات الوراثية والمكتسبة </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1050" b="1" dirty="0">
                <a:latin typeface="Al-Mohanad Extra Bold" panose="02060603050605020204" pitchFamily="18" charset="-78"/>
                <a:cs typeface="Al-Mohanad Extra Bold" panose="02060603050605020204" pitchFamily="18" charset="-78"/>
              </a:rPr>
              <a:t>العصف </a:t>
            </a:r>
            <a:r>
              <a:rPr lang="ar-SA" sz="1050" b="1" dirty="0" err="1">
                <a:latin typeface="Al-Mohanad Extra Bold" panose="02060603050605020204" pitchFamily="18" charset="-78"/>
                <a:cs typeface="Al-Mohanad Extra Bold" panose="02060603050605020204" pitchFamily="18" charset="-78"/>
              </a:rPr>
              <a:t>الذهنى</a:t>
            </a:r>
            <a:endParaRPr lang="ar-SA" sz="1050" b="1" dirty="0">
              <a:latin typeface="Al-Mohanad Extra Bold" panose="02060603050605020204" pitchFamily="18" charset="-78"/>
              <a:cs typeface="Al-Mohanad Extra Bold" panose="02060603050605020204" pitchFamily="18" charset="-78"/>
            </a:endParaRPr>
          </a:p>
          <a:p>
            <a:pPr algn="ctr" rtl="1"/>
            <a:r>
              <a:rPr lang="ar-SA" sz="1050" b="1" dirty="0">
                <a:latin typeface="Al-Mohanad Extra Bold" panose="02060603050605020204" pitchFamily="18" charset="-78"/>
                <a:cs typeface="Al-Mohanad Extra Bold" panose="02060603050605020204" pitchFamily="18" charset="-78"/>
              </a:rPr>
              <a:t>الحوار و المناقشة </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a:lstStyle/>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الوراثة</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 انتقال الصفات الوراثية من الآباء إلى الأبناء .</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والصفة الموروثة :  </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صفة تنتقل من الآباء إلى الأبناء .مثل : لون الشعر – لون العيون – ملامح الوجه – طريقة الضحك </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الغريزة</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  سلوك ومهارات تولد مع الإنسان أو الحيوان , ولا يتم اكتسابها</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الصفة</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a:t>
            </a:r>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المكتسبة</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صفة لا تورث بل تكتسب بالتعلم والتدريب . </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الجين</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 </a:t>
            </a:r>
          </a:p>
          <a:p>
            <a:pPr algn="r" rtl="1"/>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الجزء من الكروموسوم الذي يتحكم بصفة وراثية معينة حيث يحتوي على المعلومات الكيميائية للصفة الموروثة</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الصفـــــة الســـائدة </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صفة تمنع صفة أخرى من الظهور  تمثل بحرف كبير .</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الصفـــــة المتنحيـــة </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صفة تحجبها صفة سائدة .</a:t>
            </a:r>
            <a:r>
              <a:rPr lang="ar-SA" sz="1400" b="1"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ar-SA" sz="14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تمثل بحرف صغير .</a:t>
            </a:r>
          </a:p>
          <a:p>
            <a:pPr algn="r" rtl="1"/>
            <a:endParaRPr lang="ar-SA"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ar-SA"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ar-SA"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أصف بالترتيب أطوار الانقسام المنصف. أوضح كيف ينتج عن الانقسام المتساوي خليتان متماثلتان وراثياً.</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a:r>
              <a:rPr lang="ar-SA" sz="1050" b="1" dirty="0">
                <a:solidFill>
                  <a:srgbClr val="C00000"/>
                </a:solidFill>
                <a:latin typeface="Al-Mohanad Extra Bold" panose="02060603050605020204" pitchFamily="18" charset="-78"/>
                <a:cs typeface="Al-Mohanad Extra Bold" panose="02060603050605020204" pitchFamily="18" charset="-78"/>
              </a:rPr>
              <a:t>كيف تنتقل الصفات من الآباء إلى الأبناء؟</a:t>
            </a:r>
          </a:p>
          <a:p>
            <a:pPr algn="r"/>
            <a:r>
              <a:rPr lang="ar-SA" sz="1050" b="1" dirty="0">
                <a:solidFill>
                  <a:srgbClr val="C00000"/>
                </a:solidFill>
                <a:latin typeface="Al-Mohanad Extra Bold" panose="02060603050605020204" pitchFamily="18" charset="-78"/>
                <a:cs typeface="Al-Mohanad Extra Bold" panose="02060603050605020204" pitchFamily="18" charset="-78"/>
              </a:rPr>
              <a:t>كيف تنقل المخلوقات الحية الصفات إلى أبنائها؟</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800" dirty="0">
                <a:latin typeface="Arial" panose="020B0604020202020204" pitchFamily="34" charset="0"/>
                <a:hlinkClick r:id="rId2"/>
              </a:rPr>
              <a:t>https://www.youtube.com/watch?v=L1le4mmQPQs</a:t>
            </a:r>
            <a:endParaRPr lang="en-US" sz="800" dirty="0">
              <a:latin typeface="Arial" panose="020B0604020202020204" pitchFamily="34" charset="0"/>
            </a:endParaRPr>
          </a:p>
          <a:p>
            <a:r>
              <a:rPr lang="en-US" sz="800" dirty="0">
                <a:latin typeface="Arial" panose="020B0604020202020204" pitchFamily="34" charset="0"/>
                <a:hlinkClick r:id="rId3"/>
              </a:rPr>
              <a:t>https://www.youtube.com/watch?v=6HR17g-0Iok</a:t>
            </a:r>
            <a:endParaRPr lang="en-US" sz="800" dirty="0">
              <a:latin typeface="Arial" panose="020B0604020202020204" pitchFamily="34" charset="0"/>
            </a:endParaRPr>
          </a:p>
          <a:p>
            <a:r>
              <a:rPr lang="en-US" sz="800" dirty="0">
                <a:latin typeface="Arial" panose="020B0604020202020204" pitchFamily="34" charset="0"/>
                <a:hlinkClick r:id="rId4"/>
              </a:rPr>
              <a:t>https://www.youtube.com/watch?v=vV6MB_UCqKA</a:t>
            </a:r>
            <a:endParaRPr lang="en-US" sz="800" dirty="0">
              <a:latin typeface="Arial" panose="020B0604020202020204" pitchFamily="34" charset="0"/>
            </a:endParaRPr>
          </a:p>
          <a:p>
            <a:endParaRPr lang="ar-SA" sz="8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42" name="مستطيل: زوايا مستديرة 41">
            <a:extLst>
              <a:ext uri="{FF2B5EF4-FFF2-40B4-BE49-F238E27FC236}">
                <a16:creationId xmlns:a16="http://schemas.microsoft.com/office/drawing/2014/main" id="{EAA830D4-C315-49E7-BEB7-2FDBB9F115CA}"/>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3" name="Freeform 35">
            <a:extLst>
              <a:ext uri="{FF2B5EF4-FFF2-40B4-BE49-F238E27FC236}">
                <a16:creationId xmlns:a16="http://schemas.microsoft.com/office/drawing/2014/main" id="{BC19D8C6-5AB8-43AD-9202-7EFA0C43FB7A}"/>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1" name="Freeform 18">
            <a:extLst>
              <a:ext uri="{FF2B5EF4-FFF2-40B4-BE49-F238E27FC236}">
                <a16:creationId xmlns:a16="http://schemas.microsoft.com/office/drawing/2014/main" id="{1CD6BCCA-5962-4951-A7D8-F626CA06E027}"/>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2" name="Freeform 35">
            <a:extLst>
              <a:ext uri="{FF2B5EF4-FFF2-40B4-BE49-F238E27FC236}">
                <a16:creationId xmlns:a16="http://schemas.microsoft.com/office/drawing/2014/main" id="{C3FA72D2-FFBA-4A1C-9CC6-5EAC0FC03E2F}"/>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54" name="Freeform 35">
            <a:extLst>
              <a:ext uri="{FF2B5EF4-FFF2-40B4-BE49-F238E27FC236}">
                <a16:creationId xmlns:a16="http://schemas.microsoft.com/office/drawing/2014/main" id="{7439471E-F76E-4193-8955-074A63B9B9B1}"/>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59" name="Freeform 35">
            <a:extLst>
              <a:ext uri="{FF2B5EF4-FFF2-40B4-BE49-F238E27FC236}">
                <a16:creationId xmlns:a16="http://schemas.microsoft.com/office/drawing/2014/main" id="{EB2D909D-19AA-4D01-8806-0378C5A205C2}"/>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1" name="صورة 60">
            <a:extLst>
              <a:ext uri="{FF2B5EF4-FFF2-40B4-BE49-F238E27FC236}">
                <a16:creationId xmlns:a16="http://schemas.microsoft.com/office/drawing/2014/main" id="{AB5FADD2-A7BA-4E60-A1FF-3AD90E99C4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64" name="صورة 63">
            <a:extLst>
              <a:ext uri="{FF2B5EF4-FFF2-40B4-BE49-F238E27FC236}">
                <a16:creationId xmlns:a16="http://schemas.microsoft.com/office/drawing/2014/main" id="{CF6D4B15-24E8-4866-9678-4343CC76E4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3" name="صورة 2">
            <a:extLst>
              <a:ext uri="{FF2B5EF4-FFF2-40B4-BE49-F238E27FC236}">
                <a16:creationId xmlns:a16="http://schemas.microsoft.com/office/drawing/2014/main" id="{82E4C716-1C7C-49A7-AD8F-CA55F0579B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3406" y="8734649"/>
            <a:ext cx="725288" cy="752157"/>
          </a:xfrm>
          <a:prstGeom prst="rect">
            <a:avLst/>
          </a:prstGeom>
        </p:spPr>
      </p:pic>
    </p:spTree>
    <p:extLst>
      <p:ext uri="{BB962C8B-B14F-4D97-AF65-F5344CB8AC3E}">
        <p14:creationId xmlns:p14="http://schemas.microsoft.com/office/powerpoint/2010/main" val="427637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1-2 المادة وتفاعلاتها</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الخصائص الكيميائية </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إجراء تجارب للتعرف على التغيرات الفيزيائية و التغيرات الكيميائية للمادة مثل الاحتراق </a:t>
            </a:r>
            <a:r>
              <a:rPr lang="ar-SA" sz="1050" b="1" dirty="0" err="1">
                <a:latin typeface="Al-Mohanad Extra Bold" panose="02060603050605020204" pitchFamily="18" charset="-78"/>
                <a:cs typeface="Al-Mohanad Extra Bold" panose="02060603050605020204" pitchFamily="18" charset="-78"/>
              </a:rPr>
              <a:t>وصدأالحديد</a:t>
            </a:r>
            <a:r>
              <a:rPr lang="ar-SA" sz="1050" b="1" dirty="0">
                <a:latin typeface="Al-Mohanad Extra Bold" panose="02060603050605020204" pitchFamily="18" charset="-78"/>
                <a:cs typeface="Al-Mohanad Extra Bold" panose="02060603050605020204" pitchFamily="18" charset="-78"/>
              </a:rPr>
              <a:t> </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1050" b="1" dirty="0">
                <a:latin typeface="Al-Mohanad Extra Bold" panose="02060603050605020204" pitchFamily="18" charset="-78"/>
                <a:cs typeface="Al-Mohanad Extra Bold" panose="02060603050605020204" pitchFamily="18" charset="-78"/>
              </a:rPr>
              <a:t>طريقة العرض</a:t>
            </a:r>
          </a:p>
          <a:p>
            <a:pPr algn="ctr" rtl="1"/>
            <a:r>
              <a:rPr lang="ar-SA" sz="1050" b="1" dirty="0">
                <a:latin typeface="Al-Mohanad Extra Bold" panose="02060603050605020204" pitchFamily="18" charset="-78"/>
                <a:cs typeface="Al-Mohanad Extra Bold" panose="02060603050605020204" pitchFamily="18" charset="-78"/>
              </a:rPr>
              <a:t>الحوار والمناقشة- التجارب</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a:lstStyle/>
          <a:p>
            <a:pPr algn="r" rtl="1"/>
            <a:endPar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تختلف العناصر عن بعضها في نوعين من الخصائص، هي:</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الخصائص الفيزيائية: </a:t>
            </a:r>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كالكثافة، واللون، واللمعان، والتوصيل للحرارة والكهرباء. </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الخصائص الكيميائية: </a:t>
            </a:r>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وهي طريقة تفاعل المادة مع مواد أخرى. </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ترتيب العناصر في الجدول الدوري</a:t>
            </a:r>
          </a:p>
          <a:p>
            <a:pPr algn="r" rtl="1"/>
            <a:r>
              <a:rPr lang="ar-SA" sz="1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أقسام العناصر</a:t>
            </a:r>
          </a:p>
          <a:p>
            <a:pPr algn="r" rtl="1"/>
            <a:r>
              <a:rPr lang="ar-SA" sz="1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الفلزات</a:t>
            </a:r>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 مجموعة من العناصر توصل الحرارة والكهرباء وتتميز بسهولة </a:t>
            </a:r>
          </a:p>
          <a:p>
            <a:pPr algn="r" rtl="1"/>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التشكيل واللمعان الحديد – الألمونيوم – النحاس – الفضة – الذهب</a:t>
            </a:r>
          </a:p>
          <a:p>
            <a:pPr algn="r" rtl="1"/>
            <a:r>
              <a:rPr lang="ar-SA" sz="1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اللافلزات</a:t>
            </a:r>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 مجموعة من العناصر هشة ورديئة التوصيل للحرارة والكهرباء .</a:t>
            </a:r>
          </a:p>
          <a:p>
            <a:pPr algn="r" rtl="1"/>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 الفلور – الكلور – البروم – اليود )</a:t>
            </a:r>
          </a:p>
          <a:p>
            <a:pPr algn="r" rtl="1"/>
            <a:r>
              <a:rPr lang="ar-SA" sz="1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أشباه</a:t>
            </a:r>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ar-SA" sz="1400" b="1" dirty="0">
                <a:solidFill>
                  <a:srgbClr val="00B0F0"/>
                </a:solidFill>
                <a:effectLst/>
                <a:latin typeface="Calibri" panose="020F0502020204030204" pitchFamily="34" charset="0"/>
                <a:ea typeface="Calibri" panose="020F0502020204030204" pitchFamily="34" charset="0"/>
                <a:cs typeface="Arial" panose="020B0604020202020204" pitchFamily="34" charset="0"/>
              </a:rPr>
              <a:t>الفلزات</a:t>
            </a:r>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 : مجموعة من العناصر تشترك في بعض صفاتها مع الفلزات </a:t>
            </a:r>
            <a:r>
              <a:rPr lang="ar-SA" sz="1400" b="1"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أواللافلزات</a:t>
            </a:r>
            <a:endPar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1400" b="1" dirty="0">
                <a:solidFill>
                  <a:srgbClr val="002060"/>
                </a:solidFill>
                <a:effectLst/>
                <a:latin typeface="Calibri" panose="020F0502020204030204" pitchFamily="34" charset="0"/>
                <a:ea typeface="Calibri" panose="020F0502020204030204" pitchFamily="34" charset="0"/>
                <a:cs typeface="Arial" panose="020B0604020202020204" pitchFamily="34" charset="0"/>
              </a:rPr>
              <a:t>السيلكون – البورون – الجرمانيوم  .</a:t>
            </a:r>
          </a:p>
          <a:p>
            <a:pPr algn="r" rtl="1"/>
            <a:endParaRPr lang="en-US" sz="12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2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ما الخصائص التي تحدد كيف تتفاعل المواد معاً؟</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 س: ماهي خصائص الفلزات واللافلزات وشبه الفلزات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ما الأحماض ؟ وما القواعد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كيف يمكن الكشف عن الأحماض والقواعد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700" dirty="0">
                <a:latin typeface="Arial" panose="020B0604020202020204" pitchFamily="34" charset="0"/>
                <a:hlinkClick r:id="rId2"/>
              </a:rPr>
              <a:t>https://www.youtube.com/watch?v=42TYulHrlSc&amp;t=34s</a:t>
            </a:r>
            <a:endParaRPr lang="en-US" sz="700" dirty="0">
              <a:latin typeface="Arial" panose="020B0604020202020204" pitchFamily="34" charset="0"/>
            </a:endParaRPr>
          </a:p>
          <a:p>
            <a:r>
              <a:rPr lang="en-US" sz="700" dirty="0">
                <a:latin typeface="Arial" panose="020B0604020202020204" pitchFamily="34" charset="0"/>
                <a:hlinkClick r:id="rId3"/>
              </a:rPr>
              <a:t>https://www.youtube.com/watch?v=z-bh-jb7lUw&amp;t=33s</a:t>
            </a:r>
            <a:endParaRPr lang="en-US" sz="700" dirty="0">
              <a:latin typeface="Arial" panose="020B0604020202020204" pitchFamily="34" charset="0"/>
            </a:endParaRPr>
          </a:p>
          <a:p>
            <a:r>
              <a:rPr lang="en-US" sz="700" dirty="0">
                <a:latin typeface="Arial" panose="020B0604020202020204" pitchFamily="34" charset="0"/>
                <a:hlinkClick r:id="rId4"/>
              </a:rPr>
              <a:t>https://www.youtube.com/watch?v=mL3HCJOiYrU</a:t>
            </a:r>
            <a:endParaRPr lang="en-US" sz="700" dirty="0">
              <a:latin typeface="Arial" panose="020B0604020202020204" pitchFamily="34" charset="0"/>
            </a:endParaRPr>
          </a:p>
          <a:p>
            <a:endParaRPr lang="ar-SA" sz="7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42" name="مستطيل: زوايا مستديرة 41">
            <a:extLst>
              <a:ext uri="{FF2B5EF4-FFF2-40B4-BE49-F238E27FC236}">
                <a16:creationId xmlns:a16="http://schemas.microsoft.com/office/drawing/2014/main" id="{74144F85-960C-4400-B13D-823E63A205F4}"/>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3" name="Freeform 35">
            <a:extLst>
              <a:ext uri="{FF2B5EF4-FFF2-40B4-BE49-F238E27FC236}">
                <a16:creationId xmlns:a16="http://schemas.microsoft.com/office/drawing/2014/main" id="{97F20710-BC8F-45A7-90CB-CE30AC43F446}"/>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1" name="Freeform 18">
            <a:extLst>
              <a:ext uri="{FF2B5EF4-FFF2-40B4-BE49-F238E27FC236}">
                <a16:creationId xmlns:a16="http://schemas.microsoft.com/office/drawing/2014/main" id="{8155D604-D8B7-4F0F-B5E5-E21911F868EC}"/>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2" name="Freeform 35">
            <a:extLst>
              <a:ext uri="{FF2B5EF4-FFF2-40B4-BE49-F238E27FC236}">
                <a16:creationId xmlns:a16="http://schemas.microsoft.com/office/drawing/2014/main" id="{8E39A11B-2ADD-4FF9-9ECF-7FA28D31A5D7}"/>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54" name="Freeform 35">
            <a:extLst>
              <a:ext uri="{FF2B5EF4-FFF2-40B4-BE49-F238E27FC236}">
                <a16:creationId xmlns:a16="http://schemas.microsoft.com/office/drawing/2014/main" id="{EE1185C6-937D-4CA7-A833-6916EB35A486}"/>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59" name="Freeform 35">
            <a:extLst>
              <a:ext uri="{FF2B5EF4-FFF2-40B4-BE49-F238E27FC236}">
                <a16:creationId xmlns:a16="http://schemas.microsoft.com/office/drawing/2014/main" id="{3A5AAE3A-5E92-4EFE-BE6A-FA9374217743}"/>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1" name="صورة 60">
            <a:extLst>
              <a:ext uri="{FF2B5EF4-FFF2-40B4-BE49-F238E27FC236}">
                <a16:creationId xmlns:a16="http://schemas.microsoft.com/office/drawing/2014/main" id="{2EB0F81D-3737-4FD6-96CD-C711D1E26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64" name="صورة 63">
            <a:extLst>
              <a:ext uri="{FF2B5EF4-FFF2-40B4-BE49-F238E27FC236}">
                <a16:creationId xmlns:a16="http://schemas.microsoft.com/office/drawing/2014/main" id="{6BBBEA6F-2618-4041-8D33-6F853F9594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3" name="صورة 2">
            <a:extLst>
              <a:ext uri="{FF2B5EF4-FFF2-40B4-BE49-F238E27FC236}">
                <a16:creationId xmlns:a16="http://schemas.microsoft.com/office/drawing/2014/main" id="{B52E91C2-C254-4796-B7AB-012EAB64CA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5187" y="8737518"/>
            <a:ext cx="718499" cy="718499"/>
          </a:xfrm>
          <a:prstGeom prst="rect">
            <a:avLst/>
          </a:prstGeom>
        </p:spPr>
      </p:pic>
    </p:spTree>
    <p:extLst>
      <p:ext uri="{BB962C8B-B14F-4D97-AF65-F5344CB8AC3E}">
        <p14:creationId xmlns:p14="http://schemas.microsoft.com/office/powerpoint/2010/main" val="78459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2-2 الحركة والقوى</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القوى و الطاقة </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إجراء تجارب لحركة بعض الأجسام وسكونها وعرض لبعض الألعاب المعتمدة على تأثير القوة مثل لعبة شد الحبل البالون</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1050" b="1" dirty="0">
                <a:latin typeface="Al-Mohanad Extra Bold" panose="02060603050605020204" pitchFamily="18" charset="-78"/>
                <a:cs typeface="Al-Mohanad Extra Bold" panose="02060603050605020204" pitchFamily="18" charset="-78"/>
              </a:rPr>
              <a:t>طريقة العرض</a:t>
            </a:r>
          </a:p>
          <a:p>
            <a:pPr algn="ctr" rtl="1"/>
            <a:r>
              <a:rPr lang="ar-SA" sz="1050" b="1" dirty="0">
                <a:latin typeface="Al-Mohanad Extra Bold" panose="02060603050605020204" pitchFamily="18" charset="-78"/>
                <a:cs typeface="Al-Mohanad Extra Bold" panose="02060603050605020204" pitchFamily="18" charset="-78"/>
              </a:rPr>
              <a:t>الحوار والمناقشة- التجارب</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a:lstStyle/>
          <a:p>
            <a:pPr algn="r" rtl="1"/>
            <a:r>
              <a:rPr lang="ar-SA" sz="10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القوة</a:t>
            </a:r>
            <a:r>
              <a:rPr lang="ar-SA" sz="100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  هي أي عملية دفع أو سحب يؤثر بها جسم في جسم آخر . </a:t>
            </a:r>
            <a:r>
              <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وحدة قياسها النيوتن</a:t>
            </a:r>
          </a:p>
          <a:p>
            <a:pPr algn="r" rtl="1"/>
            <a:r>
              <a:rPr lang="ar-SA" sz="10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تنشأ القوى  </a:t>
            </a:r>
            <a:r>
              <a:rPr lang="ar-SA" sz="100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1- </a:t>
            </a:r>
            <a:r>
              <a:rPr lang="ar-SA" sz="100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عند وجود تلامس بين الأجسام  .  مثل دفع العربة أو رمي الكرة </a:t>
            </a:r>
            <a:r>
              <a:rPr lang="ar-SA" sz="100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a:t>
            </a:r>
          </a:p>
          <a:p>
            <a:pPr algn="r" rtl="1"/>
            <a:r>
              <a:rPr lang="ar-SA" sz="100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            2- </a:t>
            </a:r>
            <a:r>
              <a:rPr lang="ar-SA" sz="100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قوى أخرى تؤثر دون وجود تلامس بين الأجسام . مثل قوة المغناطيس </a:t>
            </a:r>
            <a:r>
              <a:rPr lang="ar-SA" sz="100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a:t>
            </a:r>
          </a:p>
          <a:p>
            <a:pPr algn="r" rtl="1"/>
            <a:r>
              <a:rPr lang="ar-SA" sz="1000"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تطفو بعض الأجسام فوق الماء  لأنها تتعرض لقوة دفع كبيرة من الماء ناتجة عن اختلاف الكثافات </a:t>
            </a:r>
          </a:p>
          <a:p>
            <a:pPr algn="r" rtl="1"/>
            <a:r>
              <a:rPr lang="ar-SA" sz="1000"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نستعمل القوى لتحريك الأجسام أو زيادة سرعتها , أو تغير من اتجاه حركتها أو تبطئها أو توقفها .</a:t>
            </a:r>
          </a:p>
          <a:p>
            <a:pPr algn="r" rtl="1"/>
            <a:r>
              <a:rPr lang="ar-SA" sz="1000"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الجاذبية</a:t>
            </a:r>
            <a:r>
              <a:rPr lang="ar-SA" sz="1000"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  قوة تجذب جميع الأجسام بعضها في اتجاه بعض </a:t>
            </a:r>
          </a:p>
          <a:p>
            <a:pPr algn="r" rtl="1"/>
            <a:r>
              <a:rPr lang="ar-SA" sz="1000" b="1" dirty="0">
                <a:solidFill>
                  <a:srgbClr val="FF0000"/>
                </a:solidFill>
                <a:effectLst/>
                <a:latin typeface="Al-Mohanad Extra Bold" panose="02060603050605020204" pitchFamily="18" charset="-78"/>
                <a:cs typeface="Al-Mohanad Extra Bold" panose="02060603050605020204" pitchFamily="18" charset="-78"/>
              </a:rPr>
              <a:t>ما الاحتكاك ؟</a:t>
            </a:r>
            <a:r>
              <a:rPr lang="ar-SA" sz="1000" b="1" dirty="0">
                <a:effectLst/>
                <a:latin typeface="Al-Mohanad Extra Bold" panose="02060603050605020204" pitchFamily="18" charset="-78"/>
                <a:cs typeface="Al-Mohanad Extra Bold" panose="02060603050605020204" pitchFamily="18" charset="-78"/>
              </a:rPr>
              <a:t> قوة تمنع الجسم من التحرك بسهولة على سطح جسم آخر .</a:t>
            </a:r>
            <a:br>
              <a:rPr lang="ar-SA" sz="1000" b="1" dirty="0">
                <a:latin typeface="Al-Mohanad Extra Bold" panose="02060603050605020204" pitchFamily="18" charset="-78"/>
                <a:cs typeface="Al-Mohanad Extra Bold" panose="02060603050605020204" pitchFamily="18" charset="-78"/>
              </a:rPr>
            </a:br>
            <a:r>
              <a:rPr lang="ar-SA" sz="1000" b="1" dirty="0">
                <a:solidFill>
                  <a:srgbClr val="FF0000"/>
                </a:solidFill>
                <a:effectLst/>
                <a:latin typeface="Al-Mohanad Extra Bold" panose="02060603050605020204" pitchFamily="18" charset="-78"/>
                <a:cs typeface="Al-Mohanad Extra Bold" panose="02060603050605020204" pitchFamily="18" charset="-78"/>
              </a:rPr>
              <a:t>ما الذي يؤثر في مقدار الاحتكاك ؟ </a:t>
            </a:r>
            <a:r>
              <a:rPr lang="ar-SA" sz="1000" b="1" dirty="0">
                <a:effectLst/>
                <a:latin typeface="Al-Mohanad Extra Bold" panose="02060603050605020204" pitchFamily="18" charset="-78"/>
                <a:cs typeface="Al-Mohanad Extra Bold" panose="02060603050605020204" pitchFamily="18" charset="-78"/>
              </a:rPr>
              <a:t>خشونة السطح - مقدار تلاصق الجسمين ووزنهما </a:t>
            </a:r>
            <a:r>
              <a:rPr lang="ar-SA" sz="1050" b="1" dirty="0">
                <a:effectLst/>
                <a:latin typeface="Al-Mohanad Extra Bold" panose="02060603050605020204" pitchFamily="18" charset="-78"/>
                <a:cs typeface="Al-Mohanad Extra Bold" panose="02060603050605020204" pitchFamily="18" charset="-78"/>
              </a:rPr>
              <a:t>.</a:t>
            </a:r>
          </a:p>
          <a:p>
            <a:pPr algn="r" rtl="1"/>
            <a:endParaRPr lang="ar-SA" sz="105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50" b="1" dirty="0">
                <a:solidFill>
                  <a:srgbClr val="C00000"/>
                </a:solidFill>
                <a:latin typeface="Al-Mohanad Extra Bold" panose="02060603050605020204" pitchFamily="18" charset="-78"/>
                <a:ea typeface="Calibri" panose="020F0502020204030204" pitchFamily="34" charset="0"/>
                <a:cs typeface="Al-Mohanad Extra Bold" panose="02060603050605020204" pitchFamily="18" charset="-78"/>
              </a:rPr>
              <a:t>القوى المتزنة </a:t>
            </a:r>
          </a:p>
          <a:p>
            <a:pPr algn="r" rtl="1"/>
            <a:r>
              <a:rPr lang="ar-SA" sz="105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عندما تؤثر قوى في جسم دون أن تغير من حركته  تعمل في اتجاهات متعاكسة  تؤثر في جسم ساكن دائماً</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القوى غير المتزنة </a:t>
            </a:r>
          </a:p>
          <a:p>
            <a:pPr algn="r" rtl="1"/>
            <a:r>
              <a:rPr lang="ar-SA" sz="105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 تؤدي إلى تغيير حركة الجسم .تعمل على إيقاف الحركة أو تغيير اتجاهها . تؤثر في جسم متحرك .</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القانون الأول : </a:t>
            </a:r>
            <a:r>
              <a:rPr lang="ar-SA" sz="105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الجسم الساكن يبقى ساكناً والمتحرك متحركاً مالم تؤثر فيه قوة غير متزنة .</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القانون الثاني : </a:t>
            </a:r>
            <a:r>
              <a:rPr lang="ar-SA" sz="105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إذا أثرت قوة غير متزنة في جسم فإنها تكسبه تسارع في اتجاهها .</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القانون الثالث : </a:t>
            </a:r>
            <a:r>
              <a:rPr lang="ar-SA" sz="105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rPr>
              <a:t>لكل فعل ردة فعل مساوية له في المقدار معاكسة له في الاتجاه .</a:t>
            </a:r>
          </a:p>
          <a:p>
            <a:pPr algn="r" rtl="1"/>
            <a:endParaRPr lang="ar-SA" sz="105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endParaRPr lang="en-US" sz="1200" b="1" dirty="0">
              <a:solidFill>
                <a:srgbClr val="00206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lIns="0" rIns="0"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الجاذبية  و الاحتكاك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القوى المتزنة و الغير متزنة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هي قوانين نيوتن الثلاثة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السرعة ؟ مـا التسارع ؟</a:t>
            </a:r>
          </a:p>
          <a:p>
            <a:pPr algn="r" rtl="1"/>
            <a:r>
              <a:rPr lang="ar-SA" sz="1050" b="1" dirty="0" err="1">
                <a:solidFill>
                  <a:srgbClr val="C00000"/>
                </a:solidFill>
                <a:latin typeface="Al-Mohanad Extra Bold" panose="02060603050605020204" pitchFamily="18" charset="-78"/>
                <a:cs typeface="Al-Mohanad Extra Bold" panose="02060603050605020204" pitchFamily="18" charset="-78"/>
              </a:rPr>
              <a:t>ماهو</a:t>
            </a:r>
            <a:r>
              <a:rPr lang="ar-SA" sz="1050" b="1" dirty="0">
                <a:solidFill>
                  <a:srgbClr val="C00000"/>
                </a:solidFill>
                <a:latin typeface="Al-Mohanad Extra Bold" panose="02060603050605020204" pitchFamily="18" charset="-78"/>
                <a:cs typeface="Al-Mohanad Extra Bold" panose="02060603050605020204" pitchFamily="18" charset="-78"/>
              </a:rPr>
              <a:t> قانون حساب التسارع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700" dirty="0">
                <a:latin typeface="Arial" panose="020B0604020202020204" pitchFamily="34" charset="0"/>
                <a:hlinkClick r:id="rId2"/>
              </a:rPr>
              <a:t>https://www.youtube.com/watch?v=wDOK4fcGh7o&amp;t=1s</a:t>
            </a:r>
            <a:endParaRPr lang="en-US" sz="700" dirty="0">
              <a:latin typeface="Arial" panose="020B0604020202020204" pitchFamily="34" charset="0"/>
            </a:endParaRPr>
          </a:p>
          <a:p>
            <a:r>
              <a:rPr lang="en-US" sz="700" dirty="0">
                <a:latin typeface="Arial" panose="020B0604020202020204" pitchFamily="34" charset="0"/>
                <a:hlinkClick r:id="rId3"/>
              </a:rPr>
              <a:t>https://www.youtube.com/watch?v=rQHt7GV_Dps&amp;t=54s</a:t>
            </a:r>
            <a:endParaRPr lang="en-US" sz="700" dirty="0">
              <a:latin typeface="Arial" panose="020B0604020202020204" pitchFamily="34" charset="0"/>
            </a:endParaRPr>
          </a:p>
          <a:p>
            <a:r>
              <a:rPr lang="en-US" sz="700" dirty="0">
                <a:latin typeface="Arial" panose="020B0604020202020204" pitchFamily="34" charset="0"/>
                <a:hlinkClick r:id="rId4"/>
              </a:rPr>
              <a:t>https://www.youtube.com/watch?v=UYzE0PN3UXU</a:t>
            </a:r>
            <a:endParaRPr lang="en-US" sz="700" dirty="0">
              <a:latin typeface="Arial" panose="020B0604020202020204" pitchFamily="34" charset="0"/>
            </a:endParaRPr>
          </a:p>
          <a:p>
            <a:endParaRPr lang="ar-SA" sz="7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42" name="مستطيل: زوايا مستديرة 41">
            <a:extLst>
              <a:ext uri="{FF2B5EF4-FFF2-40B4-BE49-F238E27FC236}">
                <a16:creationId xmlns:a16="http://schemas.microsoft.com/office/drawing/2014/main" id="{E554B7BC-A0C6-46A8-90EB-C7EA60D37158}"/>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3" name="Freeform 35">
            <a:extLst>
              <a:ext uri="{FF2B5EF4-FFF2-40B4-BE49-F238E27FC236}">
                <a16:creationId xmlns:a16="http://schemas.microsoft.com/office/drawing/2014/main" id="{9278A401-BD3F-4345-80D4-90EFECC01960}"/>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1" name="Freeform 18">
            <a:extLst>
              <a:ext uri="{FF2B5EF4-FFF2-40B4-BE49-F238E27FC236}">
                <a16:creationId xmlns:a16="http://schemas.microsoft.com/office/drawing/2014/main" id="{FE18BEBF-5B6D-4374-9E58-4C8CF7E2A98D}"/>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2" name="Freeform 35">
            <a:extLst>
              <a:ext uri="{FF2B5EF4-FFF2-40B4-BE49-F238E27FC236}">
                <a16:creationId xmlns:a16="http://schemas.microsoft.com/office/drawing/2014/main" id="{44DF65B9-0458-4099-8CF2-948EACD50809}"/>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54" name="Freeform 35">
            <a:extLst>
              <a:ext uri="{FF2B5EF4-FFF2-40B4-BE49-F238E27FC236}">
                <a16:creationId xmlns:a16="http://schemas.microsoft.com/office/drawing/2014/main" id="{57214187-402C-4086-8362-F55CE302ADAE}"/>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59" name="Freeform 35">
            <a:extLst>
              <a:ext uri="{FF2B5EF4-FFF2-40B4-BE49-F238E27FC236}">
                <a16:creationId xmlns:a16="http://schemas.microsoft.com/office/drawing/2014/main" id="{F629D8A9-C224-410B-85E3-A454290C06B2}"/>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1" name="صورة 60">
            <a:extLst>
              <a:ext uri="{FF2B5EF4-FFF2-40B4-BE49-F238E27FC236}">
                <a16:creationId xmlns:a16="http://schemas.microsoft.com/office/drawing/2014/main" id="{DAB0D313-0311-4CCD-A682-DA735B42E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64" name="صورة 63">
            <a:extLst>
              <a:ext uri="{FF2B5EF4-FFF2-40B4-BE49-F238E27FC236}">
                <a16:creationId xmlns:a16="http://schemas.microsoft.com/office/drawing/2014/main" id="{4576F8C4-E95C-4A89-B2CA-4356F86962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4" name="صورة 3">
            <a:extLst>
              <a:ext uri="{FF2B5EF4-FFF2-40B4-BE49-F238E27FC236}">
                <a16:creationId xmlns:a16="http://schemas.microsoft.com/office/drawing/2014/main" id="{B7335372-B24C-4A90-A64B-BC5CD6B89D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837" y="8702558"/>
            <a:ext cx="752631" cy="752631"/>
          </a:xfrm>
          <a:prstGeom prst="rect">
            <a:avLst/>
          </a:prstGeom>
        </p:spPr>
      </p:pic>
    </p:spTree>
    <p:extLst>
      <p:ext uri="{BB962C8B-B14F-4D97-AF65-F5344CB8AC3E}">
        <p14:creationId xmlns:p14="http://schemas.microsoft.com/office/powerpoint/2010/main" val="144697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3-2 الطاقة</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الشغل و الطاقة </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يمارس أنشطة داخل المدرسة لمعرفة الشغل و الطاقة  و انشطة لطاقة الوضع وطاقة الحركة </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1050" b="1" dirty="0">
                <a:latin typeface="Al-Mohanad Extra Bold" panose="02060603050605020204" pitchFamily="18" charset="-78"/>
                <a:cs typeface="Al-Mohanad Extra Bold" panose="02060603050605020204" pitchFamily="18" charset="-78"/>
              </a:rPr>
              <a:t>طريقة العرض</a:t>
            </a:r>
          </a:p>
          <a:p>
            <a:pPr algn="ctr" rtl="1"/>
            <a:r>
              <a:rPr lang="ar-SA" sz="1050" b="1" dirty="0">
                <a:latin typeface="Al-Mohanad Extra Bold" panose="02060603050605020204" pitchFamily="18" charset="-78"/>
                <a:cs typeface="Al-Mohanad Extra Bold" panose="02060603050605020204" pitchFamily="18" charset="-78"/>
              </a:rPr>
              <a:t>الحوار والمناقشة- التجارب</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lIns="0" rIns="0"/>
          <a:lstStyle/>
          <a:p>
            <a:pPr algn="r" rtl="1"/>
            <a:r>
              <a:rPr lang="ar-SA" sz="12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ما هو الشغل </a:t>
            </a:r>
            <a:r>
              <a:rPr lang="ar-SA" sz="120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 قوة مبذولة لتحريك جسم ما مسافة معينة </a:t>
            </a:r>
            <a:r>
              <a:rPr lang="ar-SA" sz="12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a:t>
            </a:r>
          </a:p>
          <a:p>
            <a:pPr algn="r" rtl="1"/>
            <a:r>
              <a:rPr lang="ar-SA" sz="9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لا يبذل شغل عندما يكون الرياضي رافعا الأثقال دون تحريك </a:t>
            </a:r>
            <a:r>
              <a:rPr lang="ar-SA" sz="900" b="1" dirty="0" err="1">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لاأنه</a:t>
            </a:r>
            <a:r>
              <a:rPr lang="ar-SA" sz="9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لم يتحرك الجسم مسافة معينة يبذل شغل أثناء رفع الأثقال .</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الشغل = القوة </a:t>
            </a:r>
            <a:r>
              <a:rPr lang="en-US"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x</a:t>
            </a:r>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المسافة </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وحدة الشغل هي النيوتن مضروبة في وحدة المسافة (متر) . (نيوتن . م )  ويطلق عليهما اسم الجول .</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مفهوم الطاقة  </a:t>
            </a:r>
            <a:r>
              <a:rPr lang="ar-SA" sz="110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القدرة على إنجاز شغل ما .</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أنواع الطاقة ؟</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1- طاقة وضع :طاقة مختزنة في الجسم. </a:t>
            </a:r>
            <a:r>
              <a:rPr lang="ar-SA" sz="1050" b="1" dirty="0" err="1">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مثل:عند</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تحرير النابض يتحول من طاقة وضع إلى حركة .</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2- طاقة الحركة : الطاقة الناتجة عن حركة الجسم . مثل : كل جسم متحرك .</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ما أشكال طاقة الوضع وطاقة الحركة </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تأخذ طاقة الوضع عدة أشكال منها :</a:t>
            </a:r>
          </a:p>
          <a:p>
            <a:pPr marL="171450" indent="-171450" algn="r" rtl="1">
              <a:buFontTx/>
              <a:buChar char="-"/>
            </a:pP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طاقة كيميائية- الطاقة النووية - الطاقة المغناطيسية : وهي تشبه عمل الجاذبية الأرضية في جذب الأجسام </a:t>
            </a:r>
          </a:p>
          <a:p>
            <a:pPr marL="171450" indent="-171450" algn="r" rtl="1">
              <a:buFontTx/>
              <a:buChar char="-"/>
            </a:pP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a:t>
            </a:r>
            <a:r>
              <a:rPr lang="ar-SA" sz="110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وتأخذ طاقة الحركة عدة أشكال </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a:t>
            </a:r>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الطاقة الحرارية </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ناتجة عن اهتزاز الجزيئات .    </a:t>
            </a:r>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الطاقة الكهربائية </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ناتجة عن حركة الالكترونات .</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a:t>
            </a:r>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طاقة الصوت والضوء </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كلاهما من أشكال الطاقة الحركية .</a:t>
            </a:r>
          </a:p>
          <a:p>
            <a:pPr algn="r" rtl="1"/>
            <a:endPar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endParaRPr lang="en-US"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lIns="0" rIns="0"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الجاذبية  و الاحتكاك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القوى المتزنة و الغير متزنة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هي قوانين نيوتن الثلاثة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السرعة ؟ مـا التسارع ؟</a:t>
            </a:r>
          </a:p>
          <a:p>
            <a:pPr algn="r" rtl="1"/>
            <a:r>
              <a:rPr lang="ar-SA" sz="1050" b="1" dirty="0" err="1">
                <a:solidFill>
                  <a:srgbClr val="C00000"/>
                </a:solidFill>
                <a:latin typeface="Al-Mohanad Extra Bold" panose="02060603050605020204" pitchFamily="18" charset="-78"/>
                <a:cs typeface="Al-Mohanad Extra Bold" panose="02060603050605020204" pitchFamily="18" charset="-78"/>
              </a:rPr>
              <a:t>ماهو</a:t>
            </a:r>
            <a:r>
              <a:rPr lang="ar-SA" sz="1050" b="1" dirty="0">
                <a:solidFill>
                  <a:srgbClr val="C00000"/>
                </a:solidFill>
                <a:latin typeface="Al-Mohanad Extra Bold" panose="02060603050605020204" pitchFamily="18" charset="-78"/>
                <a:cs typeface="Al-Mohanad Extra Bold" panose="02060603050605020204" pitchFamily="18" charset="-78"/>
              </a:rPr>
              <a:t> قانون حساب التسارع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800" dirty="0">
                <a:latin typeface="Arial" panose="020B0604020202020204" pitchFamily="34" charset="0"/>
                <a:hlinkClick r:id="rId2"/>
              </a:rPr>
              <a:t>https://www.youtube.com/watch?v=08mNq0nYa_o</a:t>
            </a:r>
            <a:endParaRPr lang="en-US" sz="800" dirty="0">
              <a:latin typeface="Arial" panose="020B0604020202020204" pitchFamily="34" charset="0"/>
            </a:endParaRPr>
          </a:p>
          <a:p>
            <a:r>
              <a:rPr lang="en-US" sz="800" dirty="0">
                <a:latin typeface="Arial" panose="020B0604020202020204" pitchFamily="34" charset="0"/>
                <a:hlinkClick r:id="rId3"/>
              </a:rPr>
              <a:t>https://www.youtube.com/watch?v=mAnH5Oqm6D0</a:t>
            </a:r>
            <a:endParaRPr lang="en-US" sz="800" dirty="0">
              <a:latin typeface="Arial" panose="020B0604020202020204" pitchFamily="34" charset="0"/>
            </a:endParaRPr>
          </a:p>
          <a:p>
            <a:r>
              <a:rPr lang="en-US" sz="800" dirty="0">
                <a:latin typeface="Arial" panose="020B0604020202020204" pitchFamily="34" charset="0"/>
                <a:hlinkClick r:id="rId4"/>
              </a:rPr>
              <a:t>https://www.youtube.com/watch?v=FIVyiWwrJPQ&amp;t=27s</a:t>
            </a:r>
            <a:endParaRPr lang="en-US" sz="800" dirty="0">
              <a:latin typeface="Arial" panose="020B0604020202020204" pitchFamily="34" charset="0"/>
            </a:endParaRPr>
          </a:p>
          <a:p>
            <a:endParaRPr lang="ar-SA" sz="8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85" name="مستطيل: زوايا مستديرة 84">
            <a:extLst>
              <a:ext uri="{FF2B5EF4-FFF2-40B4-BE49-F238E27FC236}">
                <a16:creationId xmlns:a16="http://schemas.microsoft.com/office/drawing/2014/main" id="{29E99192-A6F2-4A04-B026-9D1FF349D0FB}"/>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6" name="Freeform 35">
            <a:extLst>
              <a:ext uri="{FF2B5EF4-FFF2-40B4-BE49-F238E27FC236}">
                <a16:creationId xmlns:a16="http://schemas.microsoft.com/office/drawing/2014/main" id="{FBB19E8F-60D2-4136-8AA0-0EA546299630}"/>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87" name="Freeform 18">
            <a:extLst>
              <a:ext uri="{FF2B5EF4-FFF2-40B4-BE49-F238E27FC236}">
                <a16:creationId xmlns:a16="http://schemas.microsoft.com/office/drawing/2014/main" id="{E2D43C9E-532B-44F4-ABD0-2AF9AB8FC388}"/>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89" name="Freeform 35">
            <a:extLst>
              <a:ext uri="{FF2B5EF4-FFF2-40B4-BE49-F238E27FC236}">
                <a16:creationId xmlns:a16="http://schemas.microsoft.com/office/drawing/2014/main" id="{65EC4FDE-4A3B-405F-9C6D-2A6CB1F50AE2}"/>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90" name="Freeform 35">
            <a:extLst>
              <a:ext uri="{FF2B5EF4-FFF2-40B4-BE49-F238E27FC236}">
                <a16:creationId xmlns:a16="http://schemas.microsoft.com/office/drawing/2014/main" id="{7B7C8766-9CFB-4FB1-AF04-68C69BC33244}"/>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91" name="Freeform 35">
            <a:extLst>
              <a:ext uri="{FF2B5EF4-FFF2-40B4-BE49-F238E27FC236}">
                <a16:creationId xmlns:a16="http://schemas.microsoft.com/office/drawing/2014/main" id="{0638F5FB-7DC1-4921-881E-A9AD370561D7}"/>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92" name="صورة 91">
            <a:extLst>
              <a:ext uri="{FF2B5EF4-FFF2-40B4-BE49-F238E27FC236}">
                <a16:creationId xmlns:a16="http://schemas.microsoft.com/office/drawing/2014/main" id="{E946B92A-B025-40E8-8DFE-311D300A9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93" name="صورة 92">
            <a:extLst>
              <a:ext uri="{FF2B5EF4-FFF2-40B4-BE49-F238E27FC236}">
                <a16:creationId xmlns:a16="http://schemas.microsoft.com/office/drawing/2014/main" id="{3B8F1CA1-A3F2-40D3-8476-679D12F682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3" name="صورة 2">
            <a:extLst>
              <a:ext uri="{FF2B5EF4-FFF2-40B4-BE49-F238E27FC236}">
                <a16:creationId xmlns:a16="http://schemas.microsoft.com/office/drawing/2014/main" id="{C58A48D1-3269-4505-BC71-5988565AA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5187" y="8733382"/>
            <a:ext cx="722635" cy="722635"/>
          </a:xfrm>
          <a:prstGeom prst="rect">
            <a:avLst/>
          </a:prstGeom>
        </p:spPr>
      </p:pic>
    </p:spTree>
    <p:extLst>
      <p:ext uri="{BB962C8B-B14F-4D97-AF65-F5344CB8AC3E}">
        <p14:creationId xmlns:p14="http://schemas.microsoft.com/office/powerpoint/2010/main" val="142876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4-2 الموجات والاهتزازات</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القوى و الطاقة </a:t>
            </a:r>
          </a:p>
          <a:p>
            <a:pPr algn="ctr" rtl="1"/>
            <a:r>
              <a:rPr lang="ar-SA" sz="1050" b="1" dirty="0">
                <a:latin typeface="Al-Mohanad Extra Bold" panose="02060603050605020204" pitchFamily="18" charset="-78"/>
                <a:cs typeface="Al-Mohanad Extra Bold" panose="02060603050605020204" pitchFamily="18" charset="-78"/>
              </a:rPr>
              <a:t>الصوت والضوء </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rtl="1"/>
            <a:r>
              <a:rPr lang="ar-SA" sz="1000" b="1" dirty="0">
                <a:latin typeface="Al-Mohanad Extra Bold" panose="02060603050605020204" pitchFamily="18" charset="-78"/>
                <a:cs typeface="Al-Mohanad Extra Bold" panose="02060603050605020204" pitchFamily="18" charset="-78"/>
              </a:rPr>
              <a:t>الاستماع إلى أصوات أنواع مختلفة من الكائنات الحية والآلات وتحديد أسمائها</a:t>
            </a:r>
            <a:endParaRPr lang="ar-SA" sz="105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endParaRPr lang="ar-SA" sz="105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r>
              <a:rPr lang="ar-EG" sz="105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تجربة الطرق بالمسطرة</a:t>
            </a:r>
            <a:endParaRPr lang="ar-SA" sz="105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endParaRPr>
          </a:p>
          <a:p>
            <a:pPr algn="ctr" rtl="1"/>
            <a:r>
              <a:rPr lang="ar-EG" sz="1050" b="1" dirty="0">
                <a:solidFill>
                  <a:srgbClr val="000000"/>
                </a:solidFill>
                <a:effectLst/>
                <a:latin typeface="Times New Roman" panose="02020603050405020304" pitchFamily="18" charset="0"/>
                <a:ea typeface="Times New Roman" panose="02020603050405020304" pitchFamily="18" charset="0"/>
                <a:cs typeface="Simplified Arabic" panose="02020603050405020304" pitchFamily="18" charset="-78"/>
              </a:rPr>
              <a:t> ينتج عنه صوت</a:t>
            </a:r>
            <a:endParaRPr lang="ar-SA" sz="1050" b="1" dirty="0"/>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900" b="1" dirty="0">
                <a:latin typeface="Al-Mohanad Extra Bold" panose="02060603050605020204" pitchFamily="18" charset="-78"/>
                <a:cs typeface="Al-Mohanad Extra Bold" panose="02060603050605020204" pitchFamily="18" charset="-78"/>
              </a:rPr>
              <a:t>التجارب العملية</a:t>
            </a:r>
          </a:p>
          <a:p>
            <a:pPr algn="ctr" rtl="1"/>
            <a:r>
              <a:rPr lang="ar-SA" sz="900" b="1" dirty="0">
                <a:latin typeface="Al-Mohanad Extra Bold" panose="02060603050605020204" pitchFamily="18" charset="-78"/>
                <a:cs typeface="Al-Mohanad Extra Bold" panose="02060603050605020204" pitchFamily="18" charset="-78"/>
              </a:rPr>
              <a:t>الحوار والمناقشة- العصف الذهني </a:t>
            </a:r>
            <a:endParaRPr lang="ar-SA" sz="1050" b="1" dirty="0">
              <a:latin typeface="Al-Mohanad Extra Bold" panose="02060603050605020204" pitchFamily="18" charset="-78"/>
              <a:cs typeface="Al-Mohanad Extra Bold" panose="02060603050605020204" pitchFamily="18" charset="-78"/>
            </a:endParaRP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lIns="0" rIns="0"/>
          <a:lstStyle/>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 كيف ينشأ الصوت وكيفية انتقاله</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ينشا الصوت عندما تؤثر الطاقة في جسم ما وتجعل جزيئاته تهتز عندما يصدر جسم ما صوتاً فإنه يهتز إلى الأمام وإلى الخلف</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خصائص الصوت :</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1-يحدث الصوت نتيجة اهتزازات جزيئات الأجسام .</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2-ينتقل الصوت في الهواء</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3-لا ينتقل الصوت في الفراغ حيث لا يوجد وسط لانتقاله خلاله .</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الصدى</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 تكرار سماع الصوت بسبب انعكاس الموجات الصوتية </a:t>
            </a:r>
            <a:endPar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خصائص الضوء :</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1-شكل من أشكال الطاقة نحس به بواسطة العين .  2 -الضوء يسير بخطوط مستقيمة . 3-ينتشر الضوء على شكل موجات . 4-الضوء عبارة عن موجات كهرومغناطيسية </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أنواع الأجسام :</a:t>
            </a:r>
          </a:p>
          <a:p>
            <a:pPr algn="r" rtl="1"/>
            <a:r>
              <a:rPr lang="ar-SA" sz="105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1-أجسام معتمة </a:t>
            </a:r>
            <a:r>
              <a:rPr lang="ar-SA" sz="1050" b="1" dirty="0">
                <a:solidFill>
                  <a:srgbClr val="0070C0"/>
                </a:solidFill>
                <a:latin typeface="Al-Mohanad Extra Bold" panose="02060603050605020204" pitchFamily="18" charset="-78"/>
                <a:ea typeface="Calibri" panose="020F0502020204030204" pitchFamily="34" charset="0"/>
                <a:cs typeface="Al-Mohanad Extra Bold" panose="02060603050605020204" pitchFamily="18" charset="-78"/>
              </a:rPr>
              <a:t>  </a:t>
            </a:r>
            <a:r>
              <a:rPr lang="ar-SA" sz="105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2-أجسام شفافة</a:t>
            </a:r>
            <a:r>
              <a:rPr lang="ar-SA" sz="1050" b="1" dirty="0">
                <a:solidFill>
                  <a:srgbClr val="0070C0"/>
                </a:solidFill>
                <a:latin typeface="Al-Mohanad Extra Bold" panose="02060603050605020204" pitchFamily="18" charset="-78"/>
                <a:ea typeface="Calibri" panose="020F0502020204030204" pitchFamily="34" charset="0"/>
                <a:cs typeface="Al-Mohanad Extra Bold" panose="02060603050605020204" pitchFamily="18" charset="-78"/>
              </a:rPr>
              <a:t>  </a:t>
            </a:r>
            <a:r>
              <a:rPr lang="ar-SA" sz="105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3-أجسام شبه شفافة </a:t>
            </a:r>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الفرق بين انكسار وانعكاس الضوء:</a:t>
            </a:r>
          </a:p>
          <a:p>
            <a:pPr algn="r" rtl="1"/>
            <a:r>
              <a:rPr lang="ar-SA" sz="1050" b="1" dirty="0">
                <a:solidFill>
                  <a:schemeClr val="accent6">
                    <a:lumMod val="75000"/>
                  </a:schemeClr>
                </a:solidFill>
                <a:effectLst/>
                <a:latin typeface="Al-Mohanad Extra Bold" panose="02060603050605020204" pitchFamily="18" charset="-78"/>
                <a:ea typeface="Calibri" panose="020F0502020204030204" pitchFamily="34" charset="0"/>
                <a:cs typeface="Al-Mohanad Extra Bold" panose="02060603050605020204" pitchFamily="18" charset="-78"/>
              </a:rPr>
              <a:t>الانكسار</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هو انحراف الضوء عن مساره وهي ظاهرة طبيعية تحدث للضوء عند انتقاله بين وسطين شفافين مختلفين </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a:t>
            </a:r>
            <a:r>
              <a:rPr lang="ar-SA" sz="1050" b="1" dirty="0">
                <a:solidFill>
                  <a:schemeClr val="accent6">
                    <a:lumMod val="75000"/>
                  </a:schemeClr>
                </a:solidFill>
                <a:effectLst/>
                <a:latin typeface="Al-Mohanad Extra Bold" panose="02060603050605020204" pitchFamily="18" charset="-78"/>
                <a:ea typeface="Calibri" panose="020F0502020204030204" pitchFamily="34" charset="0"/>
                <a:cs typeface="Al-Mohanad Extra Bold" panose="02060603050605020204" pitchFamily="18" charset="-78"/>
              </a:rPr>
              <a:t>الانعكاس</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هو ارتداد الضوء عن السطوح .</a:t>
            </a:r>
            <a:endPar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lIns="0" rIns="0"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س: ما سبب حدوث الصوت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كيف  نسمع الصوت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a:t>
            </a:r>
            <a:r>
              <a:rPr lang="ar-SA" sz="1050" b="1" dirty="0" err="1">
                <a:solidFill>
                  <a:srgbClr val="C00000"/>
                </a:solidFill>
                <a:latin typeface="Al-Mohanad Extra Bold" panose="02060603050605020204" pitchFamily="18" charset="-78"/>
                <a:cs typeface="Al-Mohanad Extra Bold" panose="02060603050605020204" pitchFamily="18" charset="-78"/>
              </a:rPr>
              <a:t>مالذي</a:t>
            </a:r>
            <a:r>
              <a:rPr lang="ar-SA" sz="1050" b="1" dirty="0">
                <a:solidFill>
                  <a:srgbClr val="C00000"/>
                </a:solidFill>
                <a:latin typeface="Al-Mohanad Extra Bold" panose="02060603050605020204" pitchFamily="18" charset="-78"/>
                <a:cs typeface="Al-Mohanad Extra Bold" panose="02060603050605020204" pitchFamily="18" charset="-78"/>
              </a:rPr>
              <a:t> يسبب الاختلاف بين الأصوات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س: </a:t>
            </a:r>
            <a:r>
              <a:rPr lang="ar-SA" sz="1050" b="1" dirty="0" err="1">
                <a:solidFill>
                  <a:srgbClr val="C00000"/>
                </a:solidFill>
                <a:latin typeface="Al-Mohanad Extra Bold" panose="02060603050605020204" pitchFamily="18" charset="-78"/>
                <a:cs typeface="Al-Mohanad Extra Bold" panose="02060603050605020204" pitchFamily="18" charset="-78"/>
              </a:rPr>
              <a:t>مالموجة</a:t>
            </a:r>
            <a:r>
              <a:rPr lang="ar-SA" sz="1050" b="1" dirty="0">
                <a:solidFill>
                  <a:srgbClr val="C00000"/>
                </a:solidFill>
                <a:latin typeface="Al-Mohanad Extra Bold" panose="02060603050605020204" pitchFamily="18" charset="-78"/>
                <a:cs typeface="Al-Mohanad Extra Bold" panose="02060603050605020204" pitchFamily="18" charset="-78"/>
              </a:rPr>
              <a:t> الصوتية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هل تنتقل الموجات الصوتية بالسرعة نفسها في جميع الأوساط</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a:t>
            </a:r>
            <a:r>
              <a:rPr lang="ar-SA" sz="1050" b="1" dirty="0" err="1">
                <a:solidFill>
                  <a:srgbClr val="C00000"/>
                </a:solidFill>
                <a:latin typeface="Al-Mohanad Extra Bold" panose="02060603050605020204" pitchFamily="18" charset="-78"/>
                <a:cs typeface="Al-Mohanad Extra Bold" panose="02060603050605020204" pitchFamily="18" charset="-78"/>
              </a:rPr>
              <a:t>مالفرق</a:t>
            </a:r>
            <a:r>
              <a:rPr lang="ar-SA" sz="1050" b="1" dirty="0">
                <a:solidFill>
                  <a:srgbClr val="C00000"/>
                </a:solidFill>
                <a:latin typeface="Al-Mohanad Extra Bold" panose="02060603050605020204" pitchFamily="18" charset="-78"/>
                <a:cs typeface="Al-Mohanad Extra Bold" panose="02060603050605020204" pitchFamily="18" charset="-78"/>
              </a:rPr>
              <a:t> بين الانعكاس والصدى ؟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700" dirty="0">
                <a:latin typeface="Arial" panose="020B0604020202020204" pitchFamily="34" charset="0"/>
                <a:hlinkClick r:id="rId2"/>
              </a:rPr>
              <a:t>https://www.youtube.com/watch?v=QykeE-Ui2Ic&amp;t=77s</a:t>
            </a:r>
            <a:endParaRPr lang="en-US" sz="700" dirty="0">
              <a:latin typeface="Arial" panose="020B0604020202020204" pitchFamily="34" charset="0"/>
            </a:endParaRPr>
          </a:p>
          <a:p>
            <a:r>
              <a:rPr lang="en-US" sz="700" dirty="0">
                <a:latin typeface="Arial" panose="020B0604020202020204" pitchFamily="34" charset="0"/>
                <a:hlinkClick r:id="rId3"/>
              </a:rPr>
              <a:t>https://www.youtube.com/watch?v=xx4voi64zs0&amp;t=13s</a:t>
            </a:r>
            <a:endParaRPr lang="en-US" sz="700" dirty="0">
              <a:latin typeface="Arial" panose="020B0604020202020204" pitchFamily="34" charset="0"/>
            </a:endParaRPr>
          </a:p>
          <a:p>
            <a:r>
              <a:rPr lang="en-US" sz="700" dirty="0">
                <a:latin typeface="Arial" panose="020B0604020202020204" pitchFamily="34" charset="0"/>
                <a:hlinkClick r:id="rId4"/>
              </a:rPr>
              <a:t>https://www.youtube.com/watch?v=hvsOnMtZfVg&amp;t=14s</a:t>
            </a:r>
            <a:endParaRPr lang="en-US" sz="700" dirty="0">
              <a:latin typeface="Arial" panose="020B0604020202020204" pitchFamily="34" charset="0"/>
            </a:endParaRPr>
          </a:p>
          <a:p>
            <a:endParaRPr lang="ar-SA" sz="7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51" name="مستطيل: زوايا مستديرة 50">
            <a:extLst>
              <a:ext uri="{FF2B5EF4-FFF2-40B4-BE49-F238E27FC236}">
                <a16:creationId xmlns:a16="http://schemas.microsoft.com/office/drawing/2014/main" id="{0FA322A2-CD0C-45EA-84AD-F5AD892AD106}"/>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2" name="Freeform 35">
            <a:extLst>
              <a:ext uri="{FF2B5EF4-FFF2-40B4-BE49-F238E27FC236}">
                <a16:creationId xmlns:a16="http://schemas.microsoft.com/office/drawing/2014/main" id="{65533DDB-6B01-47C9-BAE4-D090AC3EDE52}"/>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4" name="Freeform 18">
            <a:extLst>
              <a:ext uri="{FF2B5EF4-FFF2-40B4-BE49-F238E27FC236}">
                <a16:creationId xmlns:a16="http://schemas.microsoft.com/office/drawing/2014/main" id="{354E189F-5311-461F-8A24-C076A0897214}"/>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9" name="Freeform 35">
            <a:extLst>
              <a:ext uri="{FF2B5EF4-FFF2-40B4-BE49-F238E27FC236}">
                <a16:creationId xmlns:a16="http://schemas.microsoft.com/office/drawing/2014/main" id="{06B6FDCC-09D3-49D0-B106-B33D39BF05DE}"/>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61" name="Freeform 35">
            <a:extLst>
              <a:ext uri="{FF2B5EF4-FFF2-40B4-BE49-F238E27FC236}">
                <a16:creationId xmlns:a16="http://schemas.microsoft.com/office/drawing/2014/main" id="{7B4FBDEA-DAE6-4465-98A3-519AFFB61521}"/>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64" name="Freeform 35">
            <a:extLst>
              <a:ext uri="{FF2B5EF4-FFF2-40B4-BE49-F238E27FC236}">
                <a16:creationId xmlns:a16="http://schemas.microsoft.com/office/drawing/2014/main" id="{00A993DB-3E4E-449D-BF35-E1245CCAC15A}"/>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5" name="صورة 64">
            <a:extLst>
              <a:ext uri="{FF2B5EF4-FFF2-40B4-BE49-F238E27FC236}">
                <a16:creationId xmlns:a16="http://schemas.microsoft.com/office/drawing/2014/main" id="{84A50CC8-F83E-4604-9DD7-D56317E56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70" name="صورة 69">
            <a:extLst>
              <a:ext uri="{FF2B5EF4-FFF2-40B4-BE49-F238E27FC236}">
                <a16:creationId xmlns:a16="http://schemas.microsoft.com/office/drawing/2014/main" id="{12E3F4C2-7744-4999-B5FA-AFCA482953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4" name="صورة 3">
            <a:extLst>
              <a:ext uri="{FF2B5EF4-FFF2-40B4-BE49-F238E27FC236}">
                <a16:creationId xmlns:a16="http://schemas.microsoft.com/office/drawing/2014/main" id="{0EB3C9F2-3F2E-4A3D-9737-C12DA68824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1984" y="8760154"/>
            <a:ext cx="722635" cy="722635"/>
          </a:xfrm>
          <a:prstGeom prst="rect">
            <a:avLst/>
          </a:prstGeom>
        </p:spPr>
      </p:pic>
    </p:spTree>
    <p:extLst>
      <p:ext uri="{BB962C8B-B14F-4D97-AF65-F5344CB8AC3E}">
        <p14:creationId xmlns:p14="http://schemas.microsoft.com/office/powerpoint/2010/main" val="25431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5-2 الكهرومغناطيسية</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القوى و الطاقة </a:t>
            </a:r>
          </a:p>
          <a:p>
            <a:pPr algn="ctr" rtl="1"/>
            <a:r>
              <a:rPr lang="ar-SA" sz="1050" b="1" dirty="0">
                <a:latin typeface="Al-Mohanad Extra Bold" panose="02060603050605020204" pitchFamily="18" charset="-78"/>
                <a:cs typeface="Al-Mohanad Extra Bold" panose="02060603050605020204" pitchFamily="18" charset="-78"/>
              </a:rPr>
              <a:t>الكهرباء والمغناطيسية</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rtl="1"/>
            <a:endParaRPr lang="ar-SA" sz="1050" b="1" dirty="0"/>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900" b="1" dirty="0">
                <a:latin typeface="Al-Mohanad Extra Bold" panose="02060603050605020204" pitchFamily="18" charset="-78"/>
                <a:cs typeface="Al-Mohanad Extra Bold" panose="02060603050605020204" pitchFamily="18" charset="-78"/>
              </a:rPr>
              <a:t>التجارب العملية</a:t>
            </a:r>
          </a:p>
          <a:p>
            <a:pPr algn="ctr" rtl="1"/>
            <a:r>
              <a:rPr lang="ar-SA" sz="900" b="1" dirty="0">
                <a:latin typeface="Al-Mohanad Extra Bold" panose="02060603050605020204" pitchFamily="18" charset="-78"/>
                <a:cs typeface="Al-Mohanad Extra Bold" panose="02060603050605020204" pitchFamily="18" charset="-78"/>
              </a:rPr>
              <a:t>الحوار والمناقشة- العصف الذهني </a:t>
            </a:r>
            <a:endParaRPr lang="ar-SA" sz="1050" b="1" dirty="0">
              <a:latin typeface="Al-Mohanad Extra Bold" panose="02060603050605020204" pitchFamily="18" charset="-78"/>
              <a:cs typeface="Al-Mohanad Extra Bold" panose="02060603050605020204" pitchFamily="18" charset="-78"/>
            </a:endParaRP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lIns="0" rIns="0"/>
          <a:lstStyle/>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تسمى المنطقة التي تظهر فيها آثار القوة المغناطيسية حول المغناطيس:</a:t>
            </a:r>
            <a:endParaRPr lang="ar-SA" sz="1050"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المجال المغناطيسي </a:t>
            </a:r>
          </a:p>
          <a:p>
            <a:pPr algn="r" rtl="1"/>
            <a:r>
              <a:rPr lang="ar-SA" sz="1000" b="1" i="0" dirty="0">
                <a:solidFill>
                  <a:srgbClr val="4F4F4F"/>
                </a:solidFill>
                <a:effectLst/>
                <a:latin typeface="Al-Mohanad Extra Bold" panose="02060603050605020204" pitchFamily="18" charset="-78"/>
                <a:cs typeface="Al-Mohanad Extra Bold" panose="02060603050605020204" pitchFamily="18" charset="-78"/>
              </a:rPr>
              <a:t>القوة المغناطيسية التي تحيط بالمغناطيس تسمى المجال المغناطيسي.</a:t>
            </a:r>
            <a:endParaRPr lang="ar-SA" sz="1050" b="1" i="0" dirty="0">
              <a:solidFill>
                <a:srgbClr val="C00000"/>
              </a:solidFill>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00" b="1" i="0" dirty="0">
                <a:solidFill>
                  <a:srgbClr val="4F4F4F"/>
                </a:solidFill>
                <a:effectLst/>
                <a:latin typeface="Al-Mohanad Extra Bold" panose="02060603050605020204" pitchFamily="18" charset="-78"/>
                <a:cs typeface="Al-Mohanad Extra Bold" panose="02060603050605020204" pitchFamily="18" charset="-78"/>
              </a:rPr>
              <a:t>تسمى القوة المغناطيسية الناتجة من تقريب قطبان متشابهين من مغناطيسين (قوة تنافر.) </a:t>
            </a:r>
            <a:endPar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00" b="1" i="0" dirty="0">
                <a:solidFill>
                  <a:srgbClr val="4F4F4F"/>
                </a:solidFill>
                <a:effectLst/>
                <a:latin typeface="Al-Mohanad Extra Bold" panose="02060603050605020204" pitchFamily="18" charset="-78"/>
                <a:cs typeface="Al-Mohanad Extra Bold" panose="02060603050605020204" pitchFamily="18" charset="-78"/>
              </a:rPr>
              <a:t>الأداة التي تشير إلى جهة القطب الشمالي الأرضي هي:</a:t>
            </a:r>
          </a:p>
          <a:p>
            <a:pPr algn="r" rtl="1"/>
            <a:r>
              <a:rPr lang="ar-SA" sz="1000" b="1" i="0" dirty="0">
                <a:solidFill>
                  <a:srgbClr val="4F4F4F"/>
                </a:solidFill>
                <a:effectLst/>
                <a:latin typeface="Al-Mohanad Extra Bold" panose="02060603050605020204" pitchFamily="18" charset="-78"/>
                <a:cs typeface="Al-Mohanad Extra Bold" panose="02060603050605020204" pitchFamily="18" charset="-78"/>
              </a:rPr>
              <a:t>البوصلة </a:t>
            </a:r>
            <a:endParaRPr lang="ar-SA" sz="1050" b="1" dirty="0">
              <a:solidFill>
                <a:srgbClr val="C00000"/>
              </a:solidFill>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00" b="1" i="0" dirty="0">
                <a:solidFill>
                  <a:srgbClr val="4F4F4F"/>
                </a:solidFill>
                <a:effectLst/>
                <a:latin typeface="Al-Mohanad Extra Bold" panose="02060603050605020204" pitchFamily="18" charset="-78"/>
                <a:cs typeface="Al-Mohanad Extra Bold" panose="02060603050605020204" pitchFamily="18" charset="-78"/>
              </a:rPr>
              <a:t>تكون القوة المغناطيسية أكبر قيمة عند أقطاب المغناطيس.</a:t>
            </a:r>
            <a:endParaRPr lang="ar-SA" sz="1050" b="1" i="0"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endPar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الكهرباء</a:t>
            </a:r>
            <a:r>
              <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هي حركة إلكترونات.</a:t>
            </a:r>
          </a:p>
          <a:p>
            <a:pPr algn="r" rtl="1"/>
            <a:r>
              <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تتكون الذرة من </a:t>
            </a:r>
            <a:r>
              <a:rPr lang="ar-SA" sz="10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بروتونات</a:t>
            </a:r>
            <a:r>
              <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a:t>
            </a:r>
            <a:r>
              <a:rPr lang="ar-SA" sz="10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وإلكترونات</a:t>
            </a:r>
            <a:r>
              <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لبروتونات شحنة موجبة (  +  )  و للإلكترونات شحنة سالبة (   ـــــــــــــ  ) </a:t>
            </a:r>
          </a:p>
          <a:p>
            <a:pPr algn="r" rtl="1"/>
            <a:r>
              <a:rPr lang="ar-SA" sz="100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لجسيمات المتماثلة الشحنات تتنافر  </a:t>
            </a:r>
          </a:p>
          <a:p>
            <a:pPr algn="r" rtl="1"/>
            <a:r>
              <a:rPr lang="ar-SA" sz="1000" b="1" dirty="0">
                <a:solidFill>
                  <a:srgbClr val="00B0F0"/>
                </a:solidFill>
                <a:effectLst/>
                <a:latin typeface="Al-Mohanad Extra Bold" panose="02060603050605020204" pitchFamily="18" charset="-78"/>
                <a:ea typeface="Calibri" panose="020F0502020204030204" pitchFamily="34" charset="0"/>
                <a:cs typeface="Al-Mohanad Extra Bold" panose="02060603050605020204" pitchFamily="18" charset="-78"/>
              </a:rPr>
              <a:t>عندما يدلك جسمان معاً تنتقل إلكترونات من أحد الجسمين إلى الآخر</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الكهرباء</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a:t>
            </a:r>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الساكنة</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هي تراكم جسيمات مشحونة على الأجسام</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التيار الكهربائي </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سريان الكهرباء في موصل .</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الدائرة الكهربائية </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مرور التيار الكهربائي في مسار مغلق من الموصلات .</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تشتمل ( </a:t>
            </a:r>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مصدر الجهد : البطاريات  - مفتاح كهربائي- أسلاك توصيل– مصباح كهربائي</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 .</a:t>
            </a:r>
          </a:p>
          <a:p>
            <a:pPr algn="r" rtl="1"/>
            <a:endPar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endParaRPr lang="ar-SA" sz="10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lIns="0" rIns="0"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س: ما سبب حدوث الصوت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كيف  نسمع الصوت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a:t>
            </a:r>
            <a:r>
              <a:rPr lang="ar-SA" sz="1050" b="1" dirty="0" err="1">
                <a:solidFill>
                  <a:srgbClr val="C00000"/>
                </a:solidFill>
                <a:latin typeface="Al-Mohanad Extra Bold" panose="02060603050605020204" pitchFamily="18" charset="-78"/>
                <a:cs typeface="Al-Mohanad Extra Bold" panose="02060603050605020204" pitchFamily="18" charset="-78"/>
              </a:rPr>
              <a:t>مالذي</a:t>
            </a:r>
            <a:r>
              <a:rPr lang="ar-SA" sz="1050" b="1" dirty="0">
                <a:solidFill>
                  <a:srgbClr val="C00000"/>
                </a:solidFill>
                <a:latin typeface="Al-Mohanad Extra Bold" panose="02060603050605020204" pitchFamily="18" charset="-78"/>
                <a:cs typeface="Al-Mohanad Extra Bold" panose="02060603050605020204" pitchFamily="18" charset="-78"/>
              </a:rPr>
              <a:t> يسبب الاختلاف بين الأصوات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س: </a:t>
            </a:r>
            <a:r>
              <a:rPr lang="ar-SA" sz="1050" b="1" dirty="0" err="1">
                <a:solidFill>
                  <a:srgbClr val="C00000"/>
                </a:solidFill>
                <a:latin typeface="Al-Mohanad Extra Bold" panose="02060603050605020204" pitchFamily="18" charset="-78"/>
                <a:cs typeface="Al-Mohanad Extra Bold" panose="02060603050605020204" pitchFamily="18" charset="-78"/>
              </a:rPr>
              <a:t>مالموجة</a:t>
            </a:r>
            <a:r>
              <a:rPr lang="ar-SA" sz="1050" b="1" dirty="0">
                <a:solidFill>
                  <a:srgbClr val="C00000"/>
                </a:solidFill>
                <a:latin typeface="Al-Mohanad Extra Bold" panose="02060603050605020204" pitchFamily="18" charset="-78"/>
                <a:cs typeface="Al-Mohanad Extra Bold" panose="02060603050605020204" pitchFamily="18" charset="-78"/>
              </a:rPr>
              <a:t> الصوتية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هل تنتقل الموجات الصوتية بالسرعة نفسها في جميع الأوساط</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س: </a:t>
            </a:r>
            <a:r>
              <a:rPr lang="ar-SA" sz="1050" b="1" dirty="0" err="1">
                <a:solidFill>
                  <a:srgbClr val="C00000"/>
                </a:solidFill>
                <a:latin typeface="Al-Mohanad Extra Bold" panose="02060603050605020204" pitchFamily="18" charset="-78"/>
                <a:cs typeface="Al-Mohanad Extra Bold" panose="02060603050605020204" pitchFamily="18" charset="-78"/>
              </a:rPr>
              <a:t>مالفرق</a:t>
            </a:r>
            <a:r>
              <a:rPr lang="ar-SA" sz="1050" b="1" dirty="0">
                <a:solidFill>
                  <a:srgbClr val="C00000"/>
                </a:solidFill>
                <a:latin typeface="Al-Mohanad Extra Bold" panose="02060603050605020204" pitchFamily="18" charset="-78"/>
                <a:cs typeface="Al-Mohanad Extra Bold" panose="02060603050605020204" pitchFamily="18" charset="-78"/>
              </a:rPr>
              <a:t> بين الانعكاس والصدى ؟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900" dirty="0">
                <a:latin typeface="Arial" panose="020B0604020202020204" pitchFamily="34" charset="0"/>
                <a:hlinkClick r:id="rId2"/>
              </a:rPr>
              <a:t>https://www.youtube.com/watch?v=-VnAItGi4yk</a:t>
            </a:r>
            <a:endParaRPr lang="en-US" sz="900" dirty="0">
              <a:latin typeface="Arial" panose="020B0604020202020204" pitchFamily="34" charset="0"/>
            </a:endParaRPr>
          </a:p>
          <a:p>
            <a:r>
              <a:rPr lang="en-US" sz="700" dirty="0">
                <a:latin typeface="Arial" panose="020B0604020202020204" pitchFamily="34" charset="0"/>
                <a:hlinkClick r:id="rId3"/>
              </a:rPr>
              <a:t>https://www.youtube.com/watch?v=DDzZas_1ZYk&amp;t=46s</a:t>
            </a:r>
            <a:endParaRPr lang="en-US" sz="700" dirty="0">
              <a:latin typeface="Arial" panose="020B0604020202020204" pitchFamily="34" charset="0"/>
            </a:endParaRPr>
          </a:p>
          <a:p>
            <a:r>
              <a:rPr lang="en-US" sz="800" dirty="0">
                <a:latin typeface="Arial" panose="020B0604020202020204" pitchFamily="34" charset="0"/>
                <a:hlinkClick r:id="rId4"/>
              </a:rPr>
              <a:t>https://www.youtube.com/watch?v=WbDxzWxU6rI</a:t>
            </a:r>
            <a:endParaRPr lang="en-US" sz="800" dirty="0">
              <a:latin typeface="Arial" panose="020B0604020202020204" pitchFamily="34" charset="0"/>
            </a:endParaRPr>
          </a:p>
          <a:p>
            <a:r>
              <a:rPr lang="en-US" sz="800" dirty="0">
                <a:latin typeface="Arial" panose="020B0604020202020204" pitchFamily="34" charset="0"/>
                <a:hlinkClick r:id="rId5"/>
              </a:rPr>
              <a:t>https://www.youtube.com/watch?v=B-5EeeJf4zQ&amp;t=218s</a:t>
            </a:r>
            <a:endParaRPr lang="en-US" sz="800" dirty="0">
              <a:latin typeface="Arial" panose="020B0604020202020204" pitchFamily="34" charset="0"/>
            </a:endParaRPr>
          </a:p>
          <a:p>
            <a:endParaRPr lang="ar-SA" sz="8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51" name="مستطيل: زوايا مستديرة 50">
            <a:extLst>
              <a:ext uri="{FF2B5EF4-FFF2-40B4-BE49-F238E27FC236}">
                <a16:creationId xmlns:a16="http://schemas.microsoft.com/office/drawing/2014/main" id="{228F9A1C-B8C1-4069-9E02-43A76E5ED4E6}"/>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2" name="Freeform 35">
            <a:extLst>
              <a:ext uri="{FF2B5EF4-FFF2-40B4-BE49-F238E27FC236}">
                <a16:creationId xmlns:a16="http://schemas.microsoft.com/office/drawing/2014/main" id="{86A0FC5B-1F2E-47A8-AE5D-481574D37641}"/>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4" name="Freeform 18">
            <a:extLst>
              <a:ext uri="{FF2B5EF4-FFF2-40B4-BE49-F238E27FC236}">
                <a16:creationId xmlns:a16="http://schemas.microsoft.com/office/drawing/2014/main" id="{EB7CB19C-5C89-4C5F-86D3-87136FAFE3B4}"/>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9" name="Freeform 35">
            <a:extLst>
              <a:ext uri="{FF2B5EF4-FFF2-40B4-BE49-F238E27FC236}">
                <a16:creationId xmlns:a16="http://schemas.microsoft.com/office/drawing/2014/main" id="{B32D9E7A-98F4-48A1-9393-7DA2983A2AA9}"/>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61" name="Freeform 35">
            <a:extLst>
              <a:ext uri="{FF2B5EF4-FFF2-40B4-BE49-F238E27FC236}">
                <a16:creationId xmlns:a16="http://schemas.microsoft.com/office/drawing/2014/main" id="{9A7CD105-2D35-4B40-88C1-E6EB373B1F76}"/>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64" name="Freeform 35">
            <a:extLst>
              <a:ext uri="{FF2B5EF4-FFF2-40B4-BE49-F238E27FC236}">
                <a16:creationId xmlns:a16="http://schemas.microsoft.com/office/drawing/2014/main" id="{C7CAB6A0-73E6-4C43-AA76-0C57CA629CA7}"/>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5" name="صورة 64">
            <a:extLst>
              <a:ext uri="{FF2B5EF4-FFF2-40B4-BE49-F238E27FC236}">
                <a16:creationId xmlns:a16="http://schemas.microsoft.com/office/drawing/2014/main" id="{60D59A81-09C6-44C4-B3D9-60AEB34CCE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70" name="صورة 69">
            <a:extLst>
              <a:ext uri="{FF2B5EF4-FFF2-40B4-BE49-F238E27FC236}">
                <a16:creationId xmlns:a16="http://schemas.microsoft.com/office/drawing/2014/main" id="{7F57857D-602E-4585-9D3D-BFE97D68F4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4" name="صورة 3">
            <a:extLst>
              <a:ext uri="{FF2B5EF4-FFF2-40B4-BE49-F238E27FC236}">
                <a16:creationId xmlns:a16="http://schemas.microsoft.com/office/drawing/2014/main" id="{3DB4BC3F-2796-45BE-8886-58B287A4F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411" y="8734648"/>
            <a:ext cx="722635" cy="722635"/>
          </a:xfrm>
          <a:prstGeom prst="rect">
            <a:avLst/>
          </a:prstGeom>
        </p:spPr>
      </p:pic>
    </p:spTree>
    <p:extLst>
      <p:ext uri="{BB962C8B-B14F-4D97-AF65-F5344CB8AC3E}">
        <p14:creationId xmlns:p14="http://schemas.microsoft.com/office/powerpoint/2010/main" val="95593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الكون والنظام الشمسي</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الفضاء</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مشاهدة صورة توضح المجموعة الشمسية  ثم كتابة اسماء كل كوكب وعددهم واقربهم وابعدهم عن الشمس </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1050" b="1" dirty="0">
                <a:latin typeface="Al-Mohanad Extra Bold" panose="02060603050605020204" pitchFamily="18" charset="-78"/>
                <a:cs typeface="Al-Mohanad Extra Bold" panose="02060603050605020204" pitchFamily="18" charset="-78"/>
              </a:rPr>
              <a:t>طريقة العرض</a:t>
            </a:r>
          </a:p>
          <a:p>
            <a:pPr algn="ctr" rtl="1"/>
            <a:r>
              <a:rPr lang="ar-SA" sz="1050" b="1" dirty="0">
                <a:latin typeface="Al-Mohanad Extra Bold" panose="02060603050605020204" pitchFamily="18" charset="-78"/>
                <a:cs typeface="Al-Mohanad Extra Bold" panose="02060603050605020204" pitchFamily="18" charset="-78"/>
              </a:rPr>
              <a:t>الحوار والمناقشة- التجارب</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lIns="0" rIns="0"/>
          <a:lstStyle/>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ما النظام الشمسي؟</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النظام الشمسي: نظام يتكون من نجم (الشمس)، وكواكب، وأقمار، وأجرام أخرى تدور حول هذا النجم.</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مكونات النظام الشمسي:</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نجم، وهو في نظامنا الشمسي هو الشمس.    كواكب، ومنها كوكب الأرض.</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أقمار، تدور حول الكواكب.    مجموعة من الكويكبات يدور معظمها حول كوكبي المشتري والمريخ.</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مجموعة من الأجرام الأخرى كالمذنبات والشهب والنيازك.</a:t>
            </a:r>
            <a:endPar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ما النجوم؟ وما المجموعات النجمية؟</a:t>
            </a:r>
          </a:p>
          <a:p>
            <a:pPr algn="r" rtl="1"/>
            <a:r>
              <a:rPr lang="ar-SA" sz="105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مفهوم النجم والمجموعة النجمية</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النجم: كرة ضخمة من الغازات الملتهبة المترابطة بفعل الجاذبية، تطلق الضوء والحرارة من ذاتها.</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المجموعة النجمية (البرج السماوي): تجمع من النجوم يأخذ شكلاً معيناً في السماء، كمن نراها من نظامنا الشمسي.</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ما المجرات؟</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المجرة</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مجموعة كبيرة جداً من النجوم التي ترتبط معاً بالجاذبية.</a:t>
            </a:r>
          </a:p>
          <a:p>
            <a:pPr algn="r" rtl="1"/>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تتحرك النجوم حول مركز المجرة.</a:t>
            </a:r>
          </a:p>
          <a:p>
            <a:pPr algn="r" rtl="1"/>
            <a:r>
              <a:rPr lang="ar-SA" sz="105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أنواع المجرات </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1- المجرات اللولبية. 2- المجرات </a:t>
            </a:r>
            <a:r>
              <a:rPr lang="ar-SA" sz="1050" b="1" dirty="0" err="1">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الإهليلجية</a:t>
            </a:r>
            <a:r>
              <a:rPr lang="ar-SA" sz="105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3- المجرات غير المنتظمة.</a:t>
            </a: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lIns="0" rIns="0"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الجاذبية  و الاحتكاك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القوى المتزنة و الغير متزنة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هي قوانين نيوتن الثلاثة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السرعة ؟ مـا التسارع ؟</a:t>
            </a:r>
          </a:p>
          <a:p>
            <a:pPr algn="r" rtl="1"/>
            <a:r>
              <a:rPr lang="ar-SA" sz="1050" b="1" dirty="0" err="1">
                <a:solidFill>
                  <a:srgbClr val="C00000"/>
                </a:solidFill>
                <a:latin typeface="Al-Mohanad Extra Bold" panose="02060603050605020204" pitchFamily="18" charset="-78"/>
                <a:cs typeface="Al-Mohanad Extra Bold" panose="02060603050605020204" pitchFamily="18" charset="-78"/>
              </a:rPr>
              <a:t>ماهو</a:t>
            </a:r>
            <a:r>
              <a:rPr lang="ar-SA" sz="1050" b="1" dirty="0">
                <a:solidFill>
                  <a:srgbClr val="C00000"/>
                </a:solidFill>
                <a:latin typeface="Al-Mohanad Extra Bold" panose="02060603050605020204" pitchFamily="18" charset="-78"/>
                <a:cs typeface="Al-Mohanad Extra Bold" panose="02060603050605020204" pitchFamily="18" charset="-78"/>
              </a:rPr>
              <a:t> قانون حساب التسارع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700" dirty="0">
                <a:latin typeface="Arial" panose="020B0604020202020204" pitchFamily="34" charset="0"/>
                <a:hlinkClick r:id="rId2"/>
              </a:rPr>
              <a:t>https://www.youtube.com/watch?v=vJUHXNRityg&amp;t=101s</a:t>
            </a:r>
            <a:endParaRPr lang="en-US" sz="700" dirty="0">
              <a:latin typeface="Arial" panose="020B0604020202020204" pitchFamily="34" charset="0"/>
            </a:endParaRPr>
          </a:p>
          <a:p>
            <a:r>
              <a:rPr lang="en-US" sz="700" dirty="0">
                <a:latin typeface="Arial" panose="020B0604020202020204" pitchFamily="34" charset="0"/>
                <a:hlinkClick r:id="rId3"/>
              </a:rPr>
              <a:t>https://www.youtube.com/watch?v=CqDTERmpg74</a:t>
            </a:r>
            <a:endParaRPr lang="en-US" sz="700" dirty="0">
              <a:latin typeface="Arial" panose="020B0604020202020204" pitchFamily="34" charset="0"/>
            </a:endParaRPr>
          </a:p>
          <a:p>
            <a:r>
              <a:rPr lang="en-US" sz="700" dirty="0">
                <a:latin typeface="Arial" panose="020B0604020202020204" pitchFamily="34" charset="0"/>
                <a:hlinkClick r:id="rId4"/>
              </a:rPr>
              <a:t>https://www.youtube.com/watch?v=IJpsicd-rs4</a:t>
            </a:r>
            <a:endParaRPr lang="en-US" sz="700" dirty="0">
              <a:latin typeface="Arial" panose="020B0604020202020204" pitchFamily="34" charset="0"/>
            </a:endParaRPr>
          </a:p>
          <a:p>
            <a:endParaRPr lang="ar-SA" sz="7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42" name="مستطيل: زوايا مستديرة 41">
            <a:extLst>
              <a:ext uri="{FF2B5EF4-FFF2-40B4-BE49-F238E27FC236}">
                <a16:creationId xmlns:a16="http://schemas.microsoft.com/office/drawing/2014/main" id="{47CAD02A-690E-43F5-A207-EE5BDECF6946}"/>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3" name="Freeform 35">
            <a:extLst>
              <a:ext uri="{FF2B5EF4-FFF2-40B4-BE49-F238E27FC236}">
                <a16:creationId xmlns:a16="http://schemas.microsoft.com/office/drawing/2014/main" id="{67B47DDC-4047-449D-9273-3E1005B2980C}"/>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1" name="Freeform 18">
            <a:extLst>
              <a:ext uri="{FF2B5EF4-FFF2-40B4-BE49-F238E27FC236}">
                <a16:creationId xmlns:a16="http://schemas.microsoft.com/office/drawing/2014/main" id="{7C7DD749-9A99-4DA3-9936-6AAC9902D51A}"/>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2" name="Freeform 35">
            <a:extLst>
              <a:ext uri="{FF2B5EF4-FFF2-40B4-BE49-F238E27FC236}">
                <a16:creationId xmlns:a16="http://schemas.microsoft.com/office/drawing/2014/main" id="{081F39CD-A05D-442B-89C9-BAC7CBEF668B}"/>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54" name="Freeform 35">
            <a:extLst>
              <a:ext uri="{FF2B5EF4-FFF2-40B4-BE49-F238E27FC236}">
                <a16:creationId xmlns:a16="http://schemas.microsoft.com/office/drawing/2014/main" id="{82A4F563-9ADF-4403-9E01-F50ABDC0A565}"/>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59" name="Freeform 35">
            <a:extLst>
              <a:ext uri="{FF2B5EF4-FFF2-40B4-BE49-F238E27FC236}">
                <a16:creationId xmlns:a16="http://schemas.microsoft.com/office/drawing/2014/main" id="{98BA7F20-B32E-409E-AE82-034F0412FC9D}"/>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1" name="صورة 60">
            <a:extLst>
              <a:ext uri="{FF2B5EF4-FFF2-40B4-BE49-F238E27FC236}">
                <a16:creationId xmlns:a16="http://schemas.microsoft.com/office/drawing/2014/main" id="{341BF2E9-7013-436B-B84C-8B31859DF6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64" name="صورة 63">
            <a:extLst>
              <a:ext uri="{FF2B5EF4-FFF2-40B4-BE49-F238E27FC236}">
                <a16:creationId xmlns:a16="http://schemas.microsoft.com/office/drawing/2014/main" id="{973F4484-2B8D-45B2-8251-6D7BE5AE03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3" name="صورة 2">
            <a:extLst>
              <a:ext uri="{FF2B5EF4-FFF2-40B4-BE49-F238E27FC236}">
                <a16:creationId xmlns:a16="http://schemas.microsoft.com/office/drawing/2014/main" id="{CF4166F5-78F3-4530-83E9-14E830EC22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837" y="8721855"/>
            <a:ext cx="772086" cy="772086"/>
          </a:xfrm>
          <a:prstGeom prst="rect">
            <a:avLst/>
          </a:prstGeom>
        </p:spPr>
      </p:pic>
    </p:spTree>
    <p:extLst>
      <p:ext uri="{BB962C8B-B14F-4D97-AF65-F5344CB8AC3E}">
        <p14:creationId xmlns:p14="http://schemas.microsoft.com/office/powerpoint/2010/main" val="309052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2-3 النظام الأرضي</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الفضاء</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ملاحظة حركة الظل نتيجة للحركة الظاهرية للشمس تجارب معملية لتوضيح التجاذب بين الشمس والأرض والقمر</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lIns="0" rIns="0" anchor="ctr"/>
          <a:lstStyle/>
          <a:p>
            <a:pPr algn="ctr" rtl="1"/>
            <a:r>
              <a:rPr lang="ar-SA" sz="1050" b="1" dirty="0">
                <a:latin typeface="Al-Mohanad Extra Bold" panose="02060603050605020204" pitchFamily="18" charset="-78"/>
                <a:cs typeface="Al-Mohanad Extra Bold" panose="02060603050605020204" pitchFamily="18" charset="-78"/>
              </a:rPr>
              <a:t>طريقة العرض</a:t>
            </a:r>
          </a:p>
          <a:p>
            <a:pPr algn="ctr" rtl="1"/>
            <a:r>
              <a:rPr lang="ar-SA" sz="1050" b="1" dirty="0">
                <a:latin typeface="Al-Mohanad Extra Bold" panose="02060603050605020204" pitchFamily="18" charset="-78"/>
                <a:cs typeface="Al-Mohanad Extra Bold" panose="02060603050605020204" pitchFamily="18" charset="-78"/>
              </a:rPr>
              <a:t>الحوار والمناقشة- التجارب</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lIns="0" rIns="0"/>
          <a:lstStyle/>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ما الزلازل </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يمكن للزلازل ان تغير معالم سطح الارض في لحظات</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الزلزال</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هو حركه فجائية لصخور القشرة الأرضية </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تختلف الزلازل في قوتها فبعضها ضعيف لا نشعر به وبعضها الآخر قوي</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البراكين</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البركان </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فتحة في القشرة الأرضية تندفع منها الصهارة. </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آثار البراكين</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أحيانا تتدفَّق اللَّابة ببطء من البركان  ثم تتصلَّب</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التجوية</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   هي عملية  تفتت الصّخور إِلى أجزاء أَصغر . تجوية الصخور  تحتاج إِلى ملايين السنين. </a:t>
            </a:r>
          </a:p>
          <a:p>
            <a:pPr algn="r" rtl="1"/>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تحدث التجوية ببطْء شديد يصعب ملاحظتها.</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التعرية</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عمليَّة نقل الفتات الصَّخري الناتج عن عمليات التَّجوية</a:t>
            </a:r>
          </a:p>
          <a:p>
            <a:pPr algn="r" rtl="1"/>
            <a:r>
              <a:rPr lang="ar-SA" sz="1100" b="1" dirty="0">
                <a:solidFill>
                  <a:srgbClr val="00B050"/>
                </a:solidFill>
                <a:effectLst/>
                <a:latin typeface="Al-Mohanad Extra Bold" panose="02060603050605020204" pitchFamily="18" charset="-78"/>
                <a:ea typeface="Calibri" panose="020F0502020204030204" pitchFamily="34" charset="0"/>
                <a:cs typeface="Al-Mohanad Extra Bold" panose="02060603050605020204" pitchFamily="18" charset="-78"/>
              </a:rPr>
              <a:t>التَّجوية والتَّعرية  عمليَّتان تعملان معا وببطء.</a:t>
            </a:r>
          </a:p>
          <a:p>
            <a:pPr algn="r" rtl="1"/>
            <a:r>
              <a:rPr lang="ar-SA" sz="1100" b="1" dirty="0">
                <a:solidFill>
                  <a:srgbClr val="C00000"/>
                </a:solidFill>
                <a:effectLst/>
                <a:latin typeface="Al-Mohanad Extra Bold" panose="02060603050605020204" pitchFamily="18" charset="-78"/>
                <a:ea typeface="Calibri" panose="020F0502020204030204" pitchFamily="34" charset="0"/>
                <a:cs typeface="Al-Mohanad Extra Bold" panose="02060603050605020204" pitchFamily="18" charset="-78"/>
              </a:rPr>
              <a:t>التَّرسيب</a:t>
            </a:r>
            <a:r>
              <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rPr>
              <a:t> هي عمليَّة تجميع لفتات الصُّخور في أماكن مختلفة.</a:t>
            </a:r>
          </a:p>
          <a:p>
            <a:pPr algn="r" rtl="1"/>
            <a:endParaRPr lang="ar-SA" sz="1100" b="1" dirty="0">
              <a:solidFill>
                <a:srgbClr val="0070C0"/>
              </a:solidFill>
              <a:effectLst/>
              <a:latin typeface="Al-Mohanad Extra Bold" panose="02060603050605020204" pitchFamily="18" charset="-78"/>
              <a:ea typeface="Calibri" panose="020F0502020204030204" pitchFamily="34" charset="0"/>
              <a:cs typeface="Al-Mohanad Extra Bold" panose="02060603050605020204" pitchFamily="18" charset="-78"/>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lIns="0" rIns="0"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الجاذبية  و الاحتكاك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الفرق بين القوى المتزنة و الغير متزنة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هي قوانين نيوتن الثلاثة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مـا السرعة ؟ مـا التسارع ؟</a:t>
            </a:r>
          </a:p>
          <a:p>
            <a:pPr algn="r" rtl="1"/>
            <a:r>
              <a:rPr lang="ar-SA" sz="1050" b="1" dirty="0" err="1">
                <a:solidFill>
                  <a:srgbClr val="C00000"/>
                </a:solidFill>
                <a:latin typeface="Al-Mohanad Extra Bold" panose="02060603050605020204" pitchFamily="18" charset="-78"/>
                <a:cs typeface="Al-Mohanad Extra Bold" panose="02060603050605020204" pitchFamily="18" charset="-78"/>
              </a:rPr>
              <a:t>ماهو</a:t>
            </a:r>
            <a:r>
              <a:rPr lang="ar-SA" sz="1050" b="1" dirty="0">
                <a:solidFill>
                  <a:srgbClr val="C00000"/>
                </a:solidFill>
                <a:latin typeface="Al-Mohanad Extra Bold" panose="02060603050605020204" pitchFamily="18" charset="-78"/>
                <a:cs typeface="Al-Mohanad Extra Bold" panose="02060603050605020204" pitchFamily="18" charset="-78"/>
              </a:rPr>
              <a:t> قانون حساب التسارع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endParaRPr lang="ar-SA"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43" name="مستطيل: زوايا مستديرة 42">
            <a:extLst>
              <a:ext uri="{FF2B5EF4-FFF2-40B4-BE49-F238E27FC236}">
                <a16:creationId xmlns:a16="http://schemas.microsoft.com/office/drawing/2014/main" id="{38132DCE-4824-4451-936B-8DC6C5EB94C7}"/>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2" name="Freeform 35">
            <a:extLst>
              <a:ext uri="{FF2B5EF4-FFF2-40B4-BE49-F238E27FC236}">
                <a16:creationId xmlns:a16="http://schemas.microsoft.com/office/drawing/2014/main" id="{B86B93E4-7285-42F2-9203-851C9FD81DF1}"/>
              </a:ext>
            </a:extLst>
          </p:cNvPr>
          <p:cNvSpPr/>
          <p:nvPr/>
        </p:nvSpPr>
        <p:spPr>
          <a:xfrm>
            <a:off x="3157653" y="8317400"/>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4" name="Freeform 18">
            <a:extLst>
              <a:ext uri="{FF2B5EF4-FFF2-40B4-BE49-F238E27FC236}">
                <a16:creationId xmlns:a16="http://schemas.microsoft.com/office/drawing/2014/main" id="{F20365D0-75D0-4F2B-B8DB-E14AECE73DD8}"/>
              </a:ext>
            </a:extLst>
          </p:cNvPr>
          <p:cNvSpPr/>
          <p:nvPr/>
        </p:nvSpPr>
        <p:spPr>
          <a:xfrm>
            <a:off x="228602" y="8339571"/>
            <a:ext cx="2854255" cy="108826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9" name="Freeform 35">
            <a:extLst>
              <a:ext uri="{FF2B5EF4-FFF2-40B4-BE49-F238E27FC236}">
                <a16:creationId xmlns:a16="http://schemas.microsoft.com/office/drawing/2014/main" id="{EF8D76D6-DF9C-4861-BDB6-6373489D0BF9}"/>
              </a:ext>
            </a:extLst>
          </p:cNvPr>
          <p:cNvSpPr/>
          <p:nvPr/>
        </p:nvSpPr>
        <p:spPr>
          <a:xfrm>
            <a:off x="5867400" y="830003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61" name="Freeform 35">
            <a:extLst>
              <a:ext uri="{FF2B5EF4-FFF2-40B4-BE49-F238E27FC236}">
                <a16:creationId xmlns:a16="http://schemas.microsoft.com/office/drawing/2014/main" id="{728F46DD-A483-4F06-8636-2EBB7AF617E7}"/>
              </a:ext>
            </a:extLst>
          </p:cNvPr>
          <p:cNvSpPr/>
          <p:nvPr/>
        </p:nvSpPr>
        <p:spPr>
          <a:xfrm>
            <a:off x="4083114" y="8332127"/>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64" name="Freeform 35">
            <a:extLst>
              <a:ext uri="{FF2B5EF4-FFF2-40B4-BE49-F238E27FC236}">
                <a16:creationId xmlns:a16="http://schemas.microsoft.com/office/drawing/2014/main" id="{E967EFA1-9D40-4C04-8183-2322B0179ABD}"/>
              </a:ext>
            </a:extLst>
          </p:cNvPr>
          <p:cNvSpPr/>
          <p:nvPr/>
        </p:nvSpPr>
        <p:spPr>
          <a:xfrm>
            <a:off x="4968491"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5" name="صورة 64">
            <a:extLst>
              <a:ext uri="{FF2B5EF4-FFF2-40B4-BE49-F238E27FC236}">
                <a16:creationId xmlns:a16="http://schemas.microsoft.com/office/drawing/2014/main" id="{3E2D0490-12AE-4DC1-A67A-861875B537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3460" y="8734649"/>
            <a:ext cx="722635" cy="721368"/>
          </a:xfrm>
          <a:prstGeom prst="rect">
            <a:avLst/>
          </a:prstGeom>
        </p:spPr>
      </p:pic>
      <p:pic>
        <p:nvPicPr>
          <p:cNvPr id="70" name="صورة 69">
            <a:extLst>
              <a:ext uri="{FF2B5EF4-FFF2-40B4-BE49-F238E27FC236}">
                <a16:creationId xmlns:a16="http://schemas.microsoft.com/office/drawing/2014/main" id="{56608BAC-77E6-4030-BBF6-47BF75FD0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548" y="8708832"/>
            <a:ext cx="736370" cy="736370"/>
          </a:xfrm>
          <a:prstGeom prst="rect">
            <a:avLst/>
          </a:prstGeom>
        </p:spPr>
      </p:pic>
      <p:pic>
        <p:nvPicPr>
          <p:cNvPr id="4" name="صورة 3">
            <a:extLst>
              <a:ext uri="{FF2B5EF4-FFF2-40B4-BE49-F238E27FC236}">
                <a16:creationId xmlns:a16="http://schemas.microsoft.com/office/drawing/2014/main" id="{704835A5-99D3-4F57-B195-462661CAF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527" y="8722624"/>
            <a:ext cx="733393" cy="733393"/>
          </a:xfrm>
          <a:prstGeom prst="rect">
            <a:avLst/>
          </a:prstGeom>
        </p:spPr>
      </p:pic>
    </p:spTree>
    <p:extLst>
      <p:ext uri="{BB962C8B-B14F-4D97-AF65-F5344CB8AC3E}">
        <p14:creationId xmlns:p14="http://schemas.microsoft.com/office/powerpoint/2010/main" val="290956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DA04B03-0B1F-4470-A173-1F4546E092B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2178" y="5332213"/>
            <a:ext cx="3983597" cy="2921305"/>
          </a:xfrm>
          <a:prstGeom prst="rect">
            <a:avLst/>
          </a:prstGeom>
        </p:spPr>
      </p:pic>
      <p:sp>
        <p:nvSpPr>
          <p:cNvPr id="7" name="مربع نص 6">
            <a:extLst>
              <a:ext uri="{FF2B5EF4-FFF2-40B4-BE49-F238E27FC236}">
                <a16:creationId xmlns:a16="http://schemas.microsoft.com/office/drawing/2014/main" id="{758FB370-7643-49E2-8FB1-BB6A526BE7C8}"/>
              </a:ext>
            </a:extLst>
          </p:cNvPr>
          <p:cNvSpPr txBox="1"/>
          <p:nvPr/>
        </p:nvSpPr>
        <p:spPr>
          <a:xfrm>
            <a:off x="513693" y="2825766"/>
            <a:ext cx="5830614" cy="1986379"/>
          </a:xfrm>
          <a:prstGeom prst="roundRect">
            <a:avLst>
              <a:gd name="adj" fmla="val 10827"/>
            </a:avLst>
          </a:prstGeom>
          <a:solidFill>
            <a:schemeClr val="accent5">
              <a:lumMod val="20000"/>
              <a:lumOff val="80000"/>
              <a:alpha val="34000"/>
            </a:schemeClr>
          </a:solidFill>
        </p:spPr>
        <p:txBody>
          <a:bodyPr wrap="square">
            <a:spAutoFit/>
          </a:bodyPr>
          <a:lstStyle/>
          <a:p>
            <a:pPr algn="ctr" rtl="1">
              <a:lnSpc>
                <a:spcPct val="150000"/>
              </a:lnSpc>
            </a:pPr>
            <a:r>
              <a:rPr lang="ar-SA" sz="2400" b="1"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خطة مراجعة </a:t>
            </a:r>
            <a:r>
              <a:rPr lang="ar-SA" sz="24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تحسين و نواتج التعلم</a:t>
            </a:r>
          </a:p>
          <a:p>
            <a:pPr algn="ctr" rtl="1">
              <a:lnSpc>
                <a:spcPct val="150000"/>
              </a:lnSpc>
            </a:pPr>
            <a:r>
              <a:rPr lang="ar-SA" sz="24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 للاختبارات الوطنية في مجالات:</a:t>
            </a:r>
          </a:p>
          <a:p>
            <a:pPr algn="ctr" rtl="1">
              <a:lnSpc>
                <a:spcPct val="150000"/>
              </a:lnSpc>
            </a:pPr>
            <a:r>
              <a:rPr lang="ar-SA" sz="32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العلوم الطبيعية</a:t>
            </a:r>
          </a:p>
        </p:txBody>
      </p:sp>
      <p:pic>
        <p:nvPicPr>
          <p:cNvPr id="13" name="Picture 5">
            <a:extLst>
              <a:ext uri="{FF2B5EF4-FFF2-40B4-BE49-F238E27FC236}">
                <a16:creationId xmlns:a16="http://schemas.microsoft.com/office/drawing/2014/main" id="{0B4304A9-0840-41DE-BB6A-1B789AF98207}"/>
              </a:ext>
            </a:extLst>
          </p:cNvPr>
          <p:cNvPicPr>
            <a:picLocks noChangeAspect="1" noChangeArrowheads="1"/>
          </p:cNvPicPr>
          <p:nvPr/>
        </p:nvPicPr>
        <p:blipFill>
          <a:blip r:embed="rId3" cstate="print">
            <a:clrChange>
              <a:clrFrom>
                <a:srgbClr val="4C499D"/>
              </a:clrFrom>
              <a:clrTo>
                <a:srgbClr val="4C499D">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637632" y="90460"/>
            <a:ext cx="1201318" cy="66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صورة 15">
            <a:extLst>
              <a:ext uri="{FF2B5EF4-FFF2-40B4-BE49-F238E27FC236}">
                <a16:creationId xmlns:a16="http://schemas.microsoft.com/office/drawing/2014/main" id="{9BC9FF74-7407-44C3-B7BF-7E6D282010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 y="0"/>
            <a:ext cx="1481228" cy="1757389"/>
          </a:xfrm>
          <a:prstGeom prst="rect">
            <a:avLst/>
          </a:prstGeom>
        </p:spPr>
      </p:pic>
      <p:sp>
        <p:nvSpPr>
          <p:cNvPr id="18" name="مربع نص 17">
            <a:extLst>
              <a:ext uri="{FF2B5EF4-FFF2-40B4-BE49-F238E27FC236}">
                <a16:creationId xmlns:a16="http://schemas.microsoft.com/office/drawing/2014/main" id="{8A2BDC7D-B265-492A-B124-0E3D7F2BAD8C}"/>
              </a:ext>
            </a:extLst>
          </p:cNvPr>
          <p:cNvSpPr txBox="1"/>
          <p:nvPr/>
        </p:nvSpPr>
        <p:spPr>
          <a:xfrm>
            <a:off x="513693" y="8518197"/>
            <a:ext cx="5830614" cy="510778"/>
          </a:xfrm>
          <a:prstGeom prst="roundRect">
            <a:avLst>
              <a:gd name="adj" fmla="val 50000"/>
            </a:avLst>
          </a:prstGeom>
          <a:solidFill>
            <a:schemeClr val="accent5">
              <a:lumMod val="20000"/>
              <a:lumOff val="80000"/>
              <a:alpha val="40000"/>
            </a:schemeClr>
          </a:solidFill>
        </p:spPr>
        <p:txBody>
          <a:bodyPr wrap="square">
            <a:spAutoFit/>
          </a:bodyPr>
          <a:lstStyle/>
          <a:p>
            <a:pPr algn="r" rtl="1"/>
            <a:r>
              <a:rPr lang="ar-SA" sz="24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rPr>
              <a:t>المعلمة : </a:t>
            </a:r>
            <a:endParaRPr lang="ar-SA" sz="3200" b="1" i="0" u="none" strike="noStrike" baseline="0" dirty="0">
              <a:solidFill>
                <a:srgbClr val="002060"/>
              </a:solidFill>
              <a:latin typeface="Al-Mohanad Extra Bold" panose="02060603050605020204" pitchFamily="18" charset="-78"/>
              <a:ea typeface="Cascadia Code" panose="020B0609020000020004" pitchFamily="49" charset="0"/>
              <a:cs typeface="Al-Mohanad Extra Bold" panose="02060603050605020204" pitchFamily="18" charset="-78"/>
            </a:endParaRPr>
          </a:p>
        </p:txBody>
      </p:sp>
      <p:grpSp>
        <p:nvGrpSpPr>
          <p:cNvPr id="8" name="مجموعة 7">
            <a:extLst>
              <a:ext uri="{FF2B5EF4-FFF2-40B4-BE49-F238E27FC236}">
                <a16:creationId xmlns:a16="http://schemas.microsoft.com/office/drawing/2014/main" id="{64A5293A-25C4-4665-9DBE-E3279E37699B}"/>
              </a:ext>
            </a:extLst>
          </p:cNvPr>
          <p:cNvGrpSpPr/>
          <p:nvPr/>
        </p:nvGrpSpPr>
        <p:grpSpPr>
          <a:xfrm>
            <a:off x="1587076" y="9283494"/>
            <a:ext cx="3733800" cy="588877"/>
            <a:chOff x="4630625" y="3410315"/>
            <a:chExt cx="4600040" cy="197576"/>
          </a:xfrm>
        </p:grpSpPr>
        <p:grpSp>
          <p:nvGrpSpPr>
            <p:cNvPr id="9" name="!!مجموعة 19">
              <a:extLst>
                <a:ext uri="{FF2B5EF4-FFF2-40B4-BE49-F238E27FC236}">
                  <a16:creationId xmlns:a16="http://schemas.microsoft.com/office/drawing/2014/main" id="{32D93D6F-34AE-4AF0-8941-E018BBD26D6E}"/>
                </a:ext>
              </a:extLst>
            </p:cNvPr>
            <p:cNvGrpSpPr/>
            <p:nvPr/>
          </p:nvGrpSpPr>
          <p:grpSpPr>
            <a:xfrm>
              <a:off x="7613100" y="3410315"/>
              <a:ext cx="1617565" cy="197576"/>
              <a:chOff x="6385962" y="9547401"/>
              <a:chExt cx="218180" cy="6623"/>
            </a:xfrm>
          </p:grpSpPr>
          <p:pic>
            <p:nvPicPr>
              <p:cNvPr id="14" name="!!مجموعة 99">
                <a:extLst>
                  <a:ext uri="{FF2B5EF4-FFF2-40B4-BE49-F238E27FC236}">
                    <a16:creationId xmlns:a16="http://schemas.microsoft.com/office/drawing/2014/main" id="{624B9A83-82F3-41F2-8720-D39C30E35C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10601" y="9547401"/>
                <a:ext cx="180799" cy="6623"/>
              </a:xfrm>
              <a:prstGeom prst="rect">
                <a:avLst/>
              </a:prstGeom>
            </p:spPr>
          </p:pic>
          <p:sp>
            <p:nvSpPr>
              <p:cNvPr id="15" name="مربع نص 14">
                <a:extLst>
                  <a:ext uri="{FF2B5EF4-FFF2-40B4-BE49-F238E27FC236}">
                    <a16:creationId xmlns:a16="http://schemas.microsoft.com/office/drawing/2014/main" id="{27BB6019-3EBB-438B-8818-362961C17BE1}"/>
                  </a:ext>
                </a:extLst>
              </p:cNvPr>
              <p:cNvSpPr txBox="1"/>
              <p:nvPr/>
            </p:nvSpPr>
            <p:spPr>
              <a:xfrm>
                <a:off x="6385962" y="9548802"/>
                <a:ext cx="218180" cy="346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Calibri" panose="020F0502020204030204" pitchFamily="34" charset="0"/>
                  </a:rPr>
                  <a:t>presentation</a:t>
                </a:r>
                <a:endParaRPr kumimoji="0" lang="ar-SA" sz="1400" b="1" i="0" u="none" strike="noStrike" kern="0" cap="none" spc="0" normalizeH="0" baseline="0" noProof="0" dirty="0">
                  <a:ln>
                    <a:noFill/>
                  </a:ln>
                  <a:solidFill>
                    <a:prstClr val="white"/>
                  </a:solidFill>
                  <a:effectLst/>
                  <a:uLnTx/>
                  <a:uFillTx/>
                  <a:cs typeface="Calibri" panose="020F0502020204030204" pitchFamily="34" charset="0"/>
                </a:endParaRPr>
              </a:p>
            </p:txBody>
          </p:sp>
        </p:grpSp>
        <p:pic>
          <p:nvPicPr>
            <p:cNvPr id="10" name="Picture 15" descr="شعار Telegram png">
              <a:extLst>
                <a:ext uri="{FF2B5EF4-FFF2-40B4-BE49-F238E27FC236}">
                  <a16:creationId xmlns:a16="http://schemas.microsoft.com/office/drawing/2014/main" id="{F472612D-6F95-4C89-AC15-61BF64F10B3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667" b="98056" l="4167" r="99167">
                          <a14:foregroundMark x1="61389" y1="17222" x2="30833" y2="34722"/>
                          <a14:foregroundMark x1="30833" y1="34722" x2="58333" y2="63056"/>
                          <a14:foregroundMark x1="58333" y1="63056" x2="44167" y2="78056"/>
                          <a14:foregroundMark x1="44167" y1="78056" x2="19722" y2="56389"/>
                          <a14:foregroundMark x1="19722" y1="56389" x2="24444" y2="16667"/>
                          <a14:foregroundMark x1="24444" y1="16667" x2="49444" y2="6667"/>
                          <a14:foregroundMark x1="49444" y1="6667" x2="79444" y2="30556"/>
                          <a14:foregroundMark x1="79444" y1="30556" x2="85278" y2="53611"/>
                          <a14:foregroundMark x1="85278" y1="53611" x2="61944" y2="87778"/>
                          <a14:foregroundMark x1="61944" y1="87778" x2="55278" y2="92222"/>
                          <a14:foregroundMark x1="62500" y1="38889" x2="62500" y2="38889"/>
                          <a14:foregroundMark x1="64444" y1="20556" x2="64444" y2="20556"/>
                          <a14:foregroundMark x1="69444" y1="38333" x2="69444" y2="38333"/>
                          <a14:foregroundMark x1="74167" y1="17222" x2="74167" y2="17222"/>
                          <a14:foregroundMark x1="94722" y1="41389" x2="94722" y2="41389"/>
                          <a14:foregroundMark x1="51111" y1="98056" x2="51111" y2="98056"/>
                          <a14:foregroundMark x1="4722" y1="63056" x2="4722" y2="63056"/>
                          <a14:foregroundMark x1="38611" y1="5278" x2="38611" y2="5278"/>
                          <a14:foregroundMark x1="55833" y1="1667" x2="55833" y2="1667"/>
                          <a14:foregroundMark x1="99167" y1="50556" x2="99167" y2="50556"/>
                          <a14:foregroundMark x1="57500" y1="46389" x2="57500" y2="46389"/>
                          <a14:foregroundMark x1="69444" y1="29722" x2="61389" y2="62500"/>
                          <a14:foregroundMark x1="68889" y1="69444" x2="38889" y2="48611"/>
                          <a14:foregroundMark x1="38889" y1="48611" x2="34444" y2="48056"/>
                          <a14:foregroundMark x1="27778" y1="52222" x2="27778" y2="52222"/>
                          <a14:foregroundMark x1="27778" y1="52222" x2="35278" y2="49444"/>
                          <a14:foregroundMark x1="44167" y1="44722" x2="55833"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4967756" y="3427811"/>
              <a:ext cx="482116" cy="147470"/>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6B421B1C-6CEB-4F3A-9DE2-A2CB2E02CDDD}"/>
                </a:ext>
              </a:extLst>
            </p:cNvPr>
            <p:cNvSpPr txBox="1"/>
            <p:nvPr/>
          </p:nvSpPr>
          <p:spPr>
            <a:xfrm>
              <a:off x="5208813" y="3511815"/>
              <a:ext cx="2858446" cy="54213"/>
            </a:xfrm>
            <a:prstGeom prst="rect">
              <a:avLst/>
            </a:prstGeom>
            <a:noFill/>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kern="0" cap="none" spc="0" normalizeH="0" baseline="0" noProof="0" dirty="0">
                  <a:ln>
                    <a:noFill/>
                  </a:ln>
                  <a:solidFill>
                    <a:srgbClr val="23A7F9"/>
                  </a:solidFill>
                  <a:effectLst/>
                  <a:uLnTx/>
                  <a:uFillTx/>
                  <a:cs typeface="PT Bold Heading" panose="02010400000000000000" pitchFamily="2" charset="-78"/>
                </a:rPr>
                <a:t>برزنتيشن العلوم للمرحلة الابتدائية </a:t>
              </a:r>
            </a:p>
          </p:txBody>
        </p:sp>
        <p:sp>
          <p:nvSpPr>
            <p:cNvPr id="12" name="مربع نص 11">
              <a:extLst>
                <a:ext uri="{FF2B5EF4-FFF2-40B4-BE49-F238E27FC236}">
                  <a16:creationId xmlns:a16="http://schemas.microsoft.com/office/drawing/2014/main" id="{2CEDFF1D-7CA1-4B47-8832-FA92231A8E1B}"/>
                </a:ext>
              </a:extLst>
            </p:cNvPr>
            <p:cNvSpPr txBox="1"/>
            <p:nvPr/>
          </p:nvSpPr>
          <p:spPr>
            <a:xfrm>
              <a:off x="4630625" y="3422857"/>
              <a:ext cx="4065583" cy="851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050" b="1" i="0" u="sng" strike="noStrike" kern="0" cap="none" spc="0" normalizeH="0" baseline="0" noProof="0" dirty="0">
                  <a:ln>
                    <a:noFill/>
                  </a:ln>
                  <a:solidFill>
                    <a:srgbClr val="23A7F9"/>
                  </a:solidFill>
                  <a:effectLst/>
                  <a:uLnTx/>
                  <a:uFillTx/>
                  <a:hlinkClick r:id="rId8">
                    <a:extLst>
                      <a:ext uri="{A12FA001-AC4F-418D-AE19-62706E023703}">
                        <ahyp:hlinkClr xmlns:ahyp="http://schemas.microsoft.com/office/drawing/2018/hyperlinkcolor" val="tx"/>
                      </a:ext>
                    </a:extLst>
                  </a:hlinkClick>
                </a:rPr>
                <a:t>https://t.me/Presentationyosef</a:t>
              </a:r>
              <a:r>
                <a:rPr kumimoji="0" lang="en-US" sz="1050" b="1" i="0" u="sng" strike="noStrike" kern="0" cap="none" spc="0" normalizeH="0" baseline="0" noProof="0" dirty="0">
                  <a:ln>
                    <a:noFill/>
                  </a:ln>
                  <a:solidFill>
                    <a:srgbClr val="23A7F9"/>
                  </a:solidFill>
                  <a:effectLst/>
                  <a:uLnTx/>
                  <a:uFillTx/>
                </a:rPr>
                <a:t>  </a:t>
              </a:r>
            </a:p>
          </p:txBody>
        </p:sp>
      </p:grpSp>
    </p:spTree>
    <p:extLst>
      <p:ext uri="{BB962C8B-B14F-4D97-AF65-F5344CB8AC3E}">
        <p14:creationId xmlns:p14="http://schemas.microsoft.com/office/powerpoint/2010/main" val="305833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88" y="-8007"/>
            <a:ext cx="6861176" cy="2033527"/>
          </a:xfrm>
          <a:prstGeom prst="rect">
            <a:avLst/>
          </a:prstGeom>
          <a:solidFill>
            <a:schemeClr val="accent5">
              <a:lumMod val="40000"/>
              <a:lumOff val="60000"/>
            </a:schemeClr>
          </a:solidFill>
        </p:spPr>
        <p:txBody>
          <a:bodyPr/>
          <a:lstStyle/>
          <a:p>
            <a:endParaRPr lang="ar-SA" dirty="0"/>
          </a:p>
        </p:txBody>
      </p:sp>
      <p:sp>
        <p:nvSpPr>
          <p:cNvPr id="18" name="AutoShape 18"/>
          <p:cNvSpPr/>
          <p:nvPr/>
        </p:nvSpPr>
        <p:spPr>
          <a:xfrm>
            <a:off x="5140044" y="2128412"/>
            <a:ext cx="1513928" cy="342489"/>
          </a:xfrm>
          <a:prstGeom prst="round2SameRect">
            <a:avLst>
              <a:gd name="adj1" fmla="val 50000"/>
              <a:gd name="adj2" fmla="val 0"/>
            </a:avLst>
          </a:prstGeom>
          <a:solidFill>
            <a:schemeClr val="accent5">
              <a:lumMod val="60000"/>
              <a:lumOff val="40000"/>
            </a:schemeClr>
          </a:solidFill>
        </p:spPr>
      </p:sp>
      <p:sp>
        <p:nvSpPr>
          <p:cNvPr id="19" name="TextBox 19"/>
          <p:cNvSpPr txBox="1"/>
          <p:nvPr/>
        </p:nvSpPr>
        <p:spPr>
          <a:xfrm>
            <a:off x="5244369" y="2204006"/>
            <a:ext cx="1305277" cy="240450"/>
          </a:xfrm>
          <a:prstGeom prst="rect">
            <a:avLst/>
          </a:prstGeom>
        </p:spPr>
        <p:txBody>
          <a:bodyPr lIns="0" tIns="0" rIns="0" bIns="0" rtlCol="0" anchor="t">
            <a:spAutoFit/>
          </a:bodyPr>
          <a:lstStyle/>
          <a:p>
            <a:pPr algn="ctr">
              <a:lnSpc>
                <a:spcPts val="1681"/>
              </a:lnSpc>
              <a:spcBef>
                <a:spcPct val="0"/>
              </a:spcBef>
            </a:pPr>
            <a:r>
              <a:rPr lang="ar-SA" sz="2000" b="1" dirty="0">
                <a:solidFill>
                  <a:srgbClr val="FFFFFF"/>
                </a:solidFill>
                <a:latin typeface="Al-Mohanad Extra Bold" panose="02060603050605020204" pitchFamily="18" charset="-78"/>
                <a:cs typeface="Al-Mohanad Extra Bold" panose="02060603050605020204" pitchFamily="18" charset="-78"/>
              </a:rPr>
              <a:t>المقدمة</a:t>
            </a:r>
            <a:endParaRPr lang="en-US" sz="2000" b="1" dirty="0">
              <a:solidFill>
                <a:srgbClr val="FFFFFF"/>
              </a:solidFill>
              <a:latin typeface="Al-Mohanad Extra Bold" panose="02060603050605020204" pitchFamily="18" charset="-78"/>
              <a:cs typeface="Al-Mohanad Extra Bold" panose="02060603050605020204" pitchFamily="18" charset="-78"/>
            </a:endParaRPr>
          </a:p>
        </p:txBody>
      </p:sp>
      <p:sp>
        <p:nvSpPr>
          <p:cNvPr id="31" name="TextBox 31"/>
          <p:cNvSpPr txBox="1"/>
          <p:nvPr/>
        </p:nvSpPr>
        <p:spPr>
          <a:xfrm>
            <a:off x="169929" y="6078788"/>
            <a:ext cx="6507547" cy="647726"/>
          </a:xfrm>
          <a:prstGeom prst="round2SameRect">
            <a:avLst>
              <a:gd name="adj1" fmla="val 50000"/>
              <a:gd name="adj2" fmla="val 0"/>
            </a:avLst>
          </a:prstGeom>
          <a:solidFill>
            <a:schemeClr val="tx2">
              <a:lumMod val="40000"/>
              <a:lumOff val="60000"/>
            </a:schemeClr>
          </a:solidFill>
        </p:spPr>
        <p:txBody>
          <a:bodyPr wrap="square" lIns="324000" tIns="144000" rIns="324000" bIns="144000" rtlCol="0" anchor="t">
            <a:spAutoFit/>
          </a:bodyPr>
          <a:lstStyle/>
          <a:p>
            <a:pPr algn="ctr">
              <a:lnSpc>
                <a:spcPts val="1770"/>
              </a:lnSpc>
              <a:spcBef>
                <a:spcPct val="0"/>
              </a:spcBef>
            </a:pPr>
            <a:r>
              <a:rPr lang="ar-SA" sz="2000" b="1" dirty="0">
                <a:solidFill>
                  <a:srgbClr val="FFFFFF"/>
                </a:solidFill>
                <a:latin typeface="Al-Mohanad Extra Bold" panose="02060603050605020204" pitchFamily="18" charset="-78"/>
                <a:cs typeface="Al-Mohanad Extra Bold" panose="02060603050605020204" pitchFamily="18" charset="-78"/>
              </a:rPr>
              <a:t>الفئة المُستهدفة</a:t>
            </a:r>
            <a:endParaRPr lang="en-US" sz="2000" b="1" dirty="0">
              <a:solidFill>
                <a:srgbClr val="FFFFFF"/>
              </a:solidFill>
              <a:latin typeface="Al-Mohanad Extra Bold" panose="02060603050605020204" pitchFamily="18" charset="-78"/>
              <a:cs typeface="Al-Mohanad Extra Bold" panose="02060603050605020204" pitchFamily="18" charset="-78"/>
            </a:endParaRPr>
          </a:p>
        </p:txBody>
      </p:sp>
      <p:grpSp>
        <p:nvGrpSpPr>
          <p:cNvPr id="36" name="Group 36"/>
          <p:cNvGrpSpPr/>
          <p:nvPr/>
        </p:nvGrpSpPr>
        <p:grpSpPr>
          <a:xfrm>
            <a:off x="1292734" y="86362"/>
            <a:ext cx="4443167" cy="693107"/>
            <a:chOff x="-695800" y="0"/>
            <a:chExt cx="6828837" cy="1018268"/>
          </a:xfrm>
        </p:grpSpPr>
        <p:sp>
          <p:nvSpPr>
            <p:cNvPr id="37" name="AutoShape 37"/>
            <p:cNvSpPr/>
            <p:nvPr/>
          </p:nvSpPr>
          <p:spPr>
            <a:xfrm>
              <a:off x="-695800" y="0"/>
              <a:ext cx="6828837" cy="1018268"/>
            </a:xfrm>
            <a:prstGeom prst="roundRect">
              <a:avLst>
                <a:gd name="adj" fmla="val 50000"/>
              </a:avLst>
            </a:prstGeom>
            <a:solidFill>
              <a:schemeClr val="accent5">
                <a:lumMod val="60000"/>
                <a:lumOff val="40000"/>
              </a:schemeClr>
            </a:solidFill>
          </p:spPr>
          <p:txBody>
            <a:bodyPr/>
            <a:lstStyle/>
            <a:p>
              <a:endParaRPr lang="ar-SA" dirty="0"/>
            </a:p>
          </p:txBody>
        </p:sp>
        <p:sp>
          <p:nvSpPr>
            <p:cNvPr id="38" name="TextBox 38"/>
            <p:cNvSpPr txBox="1"/>
            <p:nvPr/>
          </p:nvSpPr>
          <p:spPr>
            <a:xfrm>
              <a:off x="-695798" y="191393"/>
              <a:ext cx="6699454" cy="621728"/>
            </a:xfrm>
            <a:prstGeom prst="rect">
              <a:avLst/>
            </a:prstGeom>
          </p:spPr>
          <p:txBody>
            <a:bodyPr wrap="square" lIns="0" tIns="0" rIns="0" bIns="0" rtlCol="0" anchor="t">
              <a:spAutoFit/>
            </a:bodyPr>
            <a:lstStyle/>
            <a:p>
              <a:pPr algn="ctr">
                <a:lnSpc>
                  <a:spcPts val="3294"/>
                </a:lnSpc>
              </a:pPr>
              <a:r>
                <a:rPr lang="ar-SA" sz="2000" b="1" dirty="0">
                  <a:solidFill>
                    <a:srgbClr val="FFFFFF"/>
                  </a:solidFill>
                  <a:latin typeface="Al-Mohanad Extra Bold" panose="02060603050605020204" pitchFamily="18" charset="-78"/>
                  <a:cs typeface="Al-Mohanad Extra Bold" panose="02060603050605020204" pitchFamily="18" charset="-78"/>
                </a:rPr>
                <a:t>خطة مراجعة تحسين نواتج التعلم</a:t>
              </a:r>
            </a:p>
          </p:txBody>
        </p:sp>
      </p:grpSp>
      <p:sp>
        <p:nvSpPr>
          <p:cNvPr id="42" name="TextBox 42"/>
          <p:cNvSpPr txBox="1"/>
          <p:nvPr/>
        </p:nvSpPr>
        <p:spPr>
          <a:xfrm>
            <a:off x="135662" y="2470901"/>
            <a:ext cx="6541814" cy="1658181"/>
          </a:xfrm>
          <a:prstGeom prst="roundRect">
            <a:avLst>
              <a:gd name="adj" fmla="val 5778"/>
            </a:avLst>
          </a:prstGeom>
          <a:ln w="25400">
            <a:solidFill>
              <a:schemeClr val="tx2">
                <a:lumMod val="40000"/>
                <a:lumOff val="60000"/>
              </a:schemeClr>
            </a:solidFill>
          </a:ln>
        </p:spPr>
        <p:txBody>
          <a:bodyPr wrap="square" lIns="72000" tIns="72000" rIns="72000" bIns="72000" rtlCol="0" anchor="t">
            <a:spAutoFit/>
          </a:bodyPr>
          <a:lstStyle/>
          <a:p>
            <a:pPr algn="r" rtl="1">
              <a:lnSpc>
                <a:spcPts val="1565"/>
              </a:lnSpc>
              <a:spcBef>
                <a:spcPct val="0"/>
              </a:spcBef>
            </a:pPr>
            <a:r>
              <a:rPr lang="ar-SA" sz="1200" b="1" dirty="0">
                <a:solidFill>
                  <a:srgbClr val="1A3850"/>
                </a:solidFill>
                <a:latin typeface="Al-Mohanad Extra Bold" panose="02060603050605020204" pitchFamily="18" charset="-78"/>
                <a:cs typeface="Al-Mohanad Extra Bold" panose="02060603050605020204" pitchFamily="18" charset="-78"/>
              </a:rPr>
              <a:t>تعدّ وثيقة نواتج التعلم التخصصية تطبيقًا عمليًّا للإطار المرجعي للاختبارات الوطنية، الذي أعدته هيئة تقويم التعليم والتدريب بالتنسيق مع وزارة  التعليم ، واعتُمد إصداره الثاني من مجلس إدارة الهيئة في اجتماعه الرابع بتاريخ11/10 / 2020 م،  مستندةً في ذلك على قرار مجلس الوزراء الموقر رقم 108، وتاريخ 14 / 2 / 1440هـ، المتضمّن في الفقرتين 2 و 6 من المادة الرابعة “تقويم أداء المدارس ومؤسسات التعليم العالي ومؤسسات التدريب، واعتمادها بشكل دوري وفق المعايير التي يعتمدها المجلس، و بناء وتنفيذ المقاييس والاختبارات القياسية التعليمية، كاختبارات القبول في الجامعات، والاختبارات الوطنية في مراحل التعليم العام ذات العلاقة بتقويم التعليم العام، والاختبارات التدريبية والمهنية واللغوية والمعرفية وغيرها”.</a:t>
            </a:r>
            <a:r>
              <a:rPr lang="en-US" sz="1200" b="1" dirty="0">
                <a:solidFill>
                  <a:srgbClr val="1A3850"/>
                </a:solidFill>
                <a:latin typeface="Al-Mohanad Extra Bold" panose="02060603050605020204" pitchFamily="18" charset="-78"/>
                <a:cs typeface="Al-Mohanad Extra Bold" panose="02060603050605020204" pitchFamily="18" charset="-78"/>
              </a:rPr>
              <a:t>.</a:t>
            </a:r>
          </a:p>
        </p:txBody>
      </p:sp>
      <p:sp>
        <p:nvSpPr>
          <p:cNvPr id="44" name="TextBox 44"/>
          <p:cNvSpPr txBox="1"/>
          <p:nvPr/>
        </p:nvSpPr>
        <p:spPr>
          <a:xfrm>
            <a:off x="135662" y="4263908"/>
            <a:ext cx="6525075" cy="1749963"/>
          </a:xfrm>
          <a:prstGeom prst="roundRect">
            <a:avLst>
              <a:gd name="adj" fmla="val 3168"/>
            </a:avLst>
          </a:prstGeom>
          <a:ln w="25400">
            <a:solidFill>
              <a:schemeClr val="tx2">
                <a:lumMod val="40000"/>
                <a:lumOff val="60000"/>
              </a:schemeClr>
            </a:solidFill>
          </a:ln>
        </p:spPr>
        <p:txBody>
          <a:bodyPr wrap="square" lIns="108000" tIns="72000" rIns="108000" bIns="72000" rtlCol="0" anchor="t">
            <a:spAutoFit/>
          </a:bodyPr>
          <a:lstStyle/>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وتوجه هذه الوثيقة عمليّات إعداد الاختبارات واسعة النطاق، والمقاييس وأدوات التقويم المصاحبة لها، وأدلّة تطبيقها، وما يتبعها من تقارير ودراسات في كل مرحلة من مراحل الإعداد والتطبيق، وبما ينسجم مع أغراض تقويم أداء المدارس ومتطلّباته؛ لتوفير بياناتٍ تراكميةٍ موثوقةٍ لصُنَّاع القرار حول مستوى تحقيق المتعلمين والمدارس لنواتج التعلم المستهدفة في التقويم الوطني لنواتج التعلم التخصصية، وتوفير مؤشرات أداء قابلةٍ للمقارنة على المستوى الوطني، ورصْد التقدُّم المُحرز عبر فتراتٍ زمنيّةٍ متعاقبةٍ إضافة إلى مقارنة نتائجها بالدراسات الدولية ذات العلاقة؛ وهو ما يُشكّل مصدًرا حيويًّا لدعم تطوير ممارسات التعليم</a:t>
            </a:r>
          </a:p>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والتعلّم في المدارس، وتحسين تعلّم المتعلمين.</a:t>
            </a:r>
            <a:endParaRPr lang="en-US" sz="1200" dirty="0">
              <a:solidFill>
                <a:srgbClr val="1A3850"/>
              </a:solidFill>
              <a:latin typeface="Al-Mohanad Extra Bold" panose="02060603050605020204" pitchFamily="18" charset="-78"/>
              <a:cs typeface="Al-Mohanad Extra Bold" panose="02060603050605020204" pitchFamily="18" charset="-78"/>
            </a:endParaRPr>
          </a:p>
        </p:txBody>
      </p:sp>
      <p:grpSp>
        <p:nvGrpSpPr>
          <p:cNvPr id="47" name="Group 36">
            <a:extLst>
              <a:ext uri="{FF2B5EF4-FFF2-40B4-BE49-F238E27FC236}">
                <a16:creationId xmlns:a16="http://schemas.microsoft.com/office/drawing/2014/main" id="{AD552668-5076-49D9-980E-A583CAF7EAE5}"/>
              </a:ext>
            </a:extLst>
          </p:cNvPr>
          <p:cNvGrpSpPr/>
          <p:nvPr/>
        </p:nvGrpSpPr>
        <p:grpSpPr>
          <a:xfrm>
            <a:off x="1240125" y="871930"/>
            <a:ext cx="4496237" cy="508496"/>
            <a:chOff x="-79046" y="1"/>
            <a:chExt cx="5198132" cy="747049"/>
          </a:xfrm>
        </p:grpSpPr>
        <p:sp>
          <p:nvSpPr>
            <p:cNvPr id="48" name="AutoShape 37">
              <a:extLst>
                <a:ext uri="{FF2B5EF4-FFF2-40B4-BE49-F238E27FC236}">
                  <a16:creationId xmlns:a16="http://schemas.microsoft.com/office/drawing/2014/main" id="{C8E1126B-4D4D-4C42-B98B-3A75EC3D391B}"/>
                </a:ext>
              </a:extLst>
            </p:cNvPr>
            <p:cNvSpPr/>
            <p:nvPr/>
          </p:nvSpPr>
          <p:spPr>
            <a:xfrm>
              <a:off x="-17691" y="1"/>
              <a:ext cx="5136777" cy="747049"/>
            </a:xfrm>
            <a:prstGeom prst="roundRect">
              <a:avLst>
                <a:gd name="adj" fmla="val 50000"/>
              </a:avLst>
            </a:prstGeom>
            <a:solidFill>
              <a:schemeClr val="accent5">
                <a:lumMod val="60000"/>
                <a:lumOff val="40000"/>
              </a:schemeClr>
            </a:solidFill>
          </p:spPr>
        </p:sp>
        <p:sp>
          <p:nvSpPr>
            <p:cNvPr id="49" name="TextBox 38">
              <a:extLst>
                <a:ext uri="{FF2B5EF4-FFF2-40B4-BE49-F238E27FC236}">
                  <a16:creationId xmlns:a16="http://schemas.microsoft.com/office/drawing/2014/main" id="{BEFF9989-45BB-43BE-9A4E-9531E1871E9A}"/>
                </a:ext>
              </a:extLst>
            </p:cNvPr>
            <p:cNvSpPr txBox="1"/>
            <p:nvPr/>
          </p:nvSpPr>
          <p:spPr>
            <a:xfrm>
              <a:off x="-79046" y="169344"/>
              <a:ext cx="5185957" cy="452166"/>
            </a:xfrm>
            <a:prstGeom prst="rect">
              <a:avLst/>
            </a:prstGeom>
          </p:spPr>
          <p:txBody>
            <a:bodyPr wrap="square" lIns="0" tIns="0" rIns="0" bIns="0" rtlCol="0" anchor="t">
              <a:spAutoFit/>
            </a:bodyPr>
            <a:lstStyle/>
            <a:p>
              <a:pPr algn="ctr"/>
              <a:r>
                <a:rPr lang="ar-SA" sz="2000" b="1" dirty="0">
                  <a:solidFill>
                    <a:srgbClr val="FFFFFF"/>
                  </a:solidFill>
                  <a:latin typeface="Al-Mohanad Extra Bold" panose="02060603050605020204" pitchFamily="18" charset="-78"/>
                  <a:cs typeface="Al-Mohanad Extra Bold" panose="02060603050605020204" pitchFamily="18" charset="-78"/>
                </a:rPr>
                <a:t>للاختبارات الوطنية ( نافس )</a:t>
              </a:r>
            </a:p>
          </p:txBody>
        </p:sp>
      </p:grpSp>
      <p:grpSp>
        <p:nvGrpSpPr>
          <p:cNvPr id="50" name="Group 36">
            <a:extLst>
              <a:ext uri="{FF2B5EF4-FFF2-40B4-BE49-F238E27FC236}">
                <a16:creationId xmlns:a16="http://schemas.microsoft.com/office/drawing/2014/main" id="{BF24FA04-86E2-4955-9C7A-0CEE9B88CFB4}"/>
              </a:ext>
            </a:extLst>
          </p:cNvPr>
          <p:cNvGrpSpPr/>
          <p:nvPr/>
        </p:nvGrpSpPr>
        <p:grpSpPr>
          <a:xfrm>
            <a:off x="4572000" y="1457249"/>
            <a:ext cx="1164362" cy="409668"/>
            <a:chOff x="3156905" y="1"/>
            <a:chExt cx="1927129" cy="601857"/>
          </a:xfrm>
        </p:grpSpPr>
        <p:sp>
          <p:nvSpPr>
            <p:cNvPr id="51" name="AutoShape 37">
              <a:extLst>
                <a:ext uri="{FF2B5EF4-FFF2-40B4-BE49-F238E27FC236}">
                  <a16:creationId xmlns:a16="http://schemas.microsoft.com/office/drawing/2014/main" id="{57843334-46A9-47F0-8129-E775783ABD4F}"/>
                </a:ext>
              </a:extLst>
            </p:cNvPr>
            <p:cNvSpPr/>
            <p:nvPr/>
          </p:nvSpPr>
          <p:spPr>
            <a:xfrm>
              <a:off x="3156905" y="1"/>
              <a:ext cx="1927129" cy="601857"/>
            </a:xfrm>
            <a:prstGeom prst="roundRect">
              <a:avLst>
                <a:gd name="adj" fmla="val 50000"/>
              </a:avLst>
            </a:prstGeom>
            <a:solidFill>
              <a:srgbClr val="F7A9A0"/>
            </a:solidFill>
          </p:spPr>
        </p:sp>
        <p:sp>
          <p:nvSpPr>
            <p:cNvPr id="52" name="TextBox 38">
              <a:extLst>
                <a:ext uri="{FF2B5EF4-FFF2-40B4-BE49-F238E27FC236}">
                  <a16:creationId xmlns:a16="http://schemas.microsoft.com/office/drawing/2014/main" id="{8E3738BB-FF88-4993-B27F-B6FEBE55FCE8}"/>
                </a:ext>
              </a:extLst>
            </p:cNvPr>
            <p:cNvSpPr txBox="1"/>
            <p:nvPr/>
          </p:nvSpPr>
          <p:spPr>
            <a:xfrm>
              <a:off x="3320339" y="104152"/>
              <a:ext cx="1623603" cy="361732"/>
            </a:xfrm>
            <a:prstGeom prst="rect">
              <a:avLst/>
            </a:prstGeom>
          </p:spPr>
          <p:txBody>
            <a:bodyPr wrap="square" lIns="0" tIns="0" rIns="0" bIns="0" rtlCol="0" anchor="t">
              <a:spAutoFit/>
            </a:bodyPr>
            <a:lstStyle/>
            <a:p>
              <a:pPr algn="ctr" rtl="1"/>
              <a:r>
                <a:rPr lang="ar-SA" sz="1600" b="1" dirty="0">
                  <a:solidFill>
                    <a:srgbClr val="FFFFFF"/>
                  </a:solidFill>
                  <a:latin typeface="Al-Mohanad Extra Bold" panose="02060603050605020204" pitchFamily="18" charset="-78"/>
                  <a:cs typeface="Al-Mohanad Extra Bold" panose="02060603050605020204" pitchFamily="18" charset="-78"/>
                </a:rPr>
                <a:t>في مجالات:</a:t>
              </a:r>
            </a:p>
          </p:txBody>
        </p:sp>
      </p:grpSp>
      <p:grpSp>
        <p:nvGrpSpPr>
          <p:cNvPr id="53" name="Group 36">
            <a:extLst>
              <a:ext uri="{FF2B5EF4-FFF2-40B4-BE49-F238E27FC236}">
                <a16:creationId xmlns:a16="http://schemas.microsoft.com/office/drawing/2014/main" id="{F0BD6907-76C7-46DF-BC53-2408953B7001}"/>
              </a:ext>
            </a:extLst>
          </p:cNvPr>
          <p:cNvGrpSpPr/>
          <p:nvPr/>
        </p:nvGrpSpPr>
        <p:grpSpPr>
          <a:xfrm>
            <a:off x="3429000" y="1463950"/>
            <a:ext cx="1025810" cy="409668"/>
            <a:chOff x="2624005" y="1"/>
            <a:chExt cx="2495081" cy="601857"/>
          </a:xfrm>
        </p:grpSpPr>
        <p:sp>
          <p:nvSpPr>
            <p:cNvPr id="54" name="AutoShape 37">
              <a:extLst>
                <a:ext uri="{FF2B5EF4-FFF2-40B4-BE49-F238E27FC236}">
                  <a16:creationId xmlns:a16="http://schemas.microsoft.com/office/drawing/2014/main" id="{DC613C4C-7D28-4720-BA0C-7B8052509F24}"/>
                </a:ext>
              </a:extLst>
            </p:cNvPr>
            <p:cNvSpPr/>
            <p:nvPr/>
          </p:nvSpPr>
          <p:spPr>
            <a:xfrm>
              <a:off x="2624005" y="1"/>
              <a:ext cx="2495081" cy="601857"/>
            </a:xfrm>
            <a:prstGeom prst="roundRect">
              <a:avLst>
                <a:gd name="adj" fmla="val 50000"/>
              </a:avLst>
            </a:prstGeom>
            <a:solidFill>
              <a:srgbClr val="F7A9A0"/>
            </a:solidFill>
          </p:spPr>
        </p:sp>
        <p:sp>
          <p:nvSpPr>
            <p:cNvPr id="55" name="TextBox 38">
              <a:extLst>
                <a:ext uri="{FF2B5EF4-FFF2-40B4-BE49-F238E27FC236}">
                  <a16:creationId xmlns:a16="http://schemas.microsoft.com/office/drawing/2014/main" id="{30C89BDB-2905-41FF-9F10-E0241008858F}"/>
                </a:ext>
              </a:extLst>
            </p:cNvPr>
            <p:cNvSpPr txBox="1"/>
            <p:nvPr/>
          </p:nvSpPr>
          <p:spPr>
            <a:xfrm>
              <a:off x="2809347" y="104152"/>
              <a:ext cx="2134597" cy="452166"/>
            </a:xfrm>
            <a:prstGeom prst="rect">
              <a:avLst/>
            </a:prstGeom>
          </p:spPr>
          <p:txBody>
            <a:bodyPr wrap="square" lIns="0" tIns="0" rIns="0" bIns="0" rtlCol="0" anchor="t">
              <a:spAutoFit/>
            </a:bodyPr>
            <a:lstStyle/>
            <a:p>
              <a:pPr algn="ctr" rtl="1"/>
              <a:r>
                <a:rPr lang="ar-SA" sz="2000" b="1" dirty="0">
                  <a:solidFill>
                    <a:srgbClr val="FFFFFF"/>
                  </a:solidFill>
                  <a:latin typeface="Al-Mohanad Extra Bold" panose="02060603050605020204" pitchFamily="18" charset="-78"/>
                  <a:cs typeface="Al-Mohanad Extra Bold" panose="02060603050605020204" pitchFamily="18" charset="-78"/>
                </a:rPr>
                <a:t>القراءة</a:t>
              </a:r>
            </a:p>
          </p:txBody>
        </p:sp>
      </p:grpSp>
      <p:grpSp>
        <p:nvGrpSpPr>
          <p:cNvPr id="59" name="Group 36">
            <a:extLst>
              <a:ext uri="{FF2B5EF4-FFF2-40B4-BE49-F238E27FC236}">
                <a16:creationId xmlns:a16="http://schemas.microsoft.com/office/drawing/2014/main" id="{91F9E583-D12E-44CC-A293-978F48AFC3EC}"/>
              </a:ext>
            </a:extLst>
          </p:cNvPr>
          <p:cNvGrpSpPr/>
          <p:nvPr/>
        </p:nvGrpSpPr>
        <p:grpSpPr>
          <a:xfrm>
            <a:off x="2403188" y="1463890"/>
            <a:ext cx="1025811" cy="409668"/>
            <a:chOff x="2986762" y="1"/>
            <a:chExt cx="2132322" cy="601857"/>
          </a:xfrm>
        </p:grpSpPr>
        <p:sp>
          <p:nvSpPr>
            <p:cNvPr id="60" name="AutoShape 37">
              <a:extLst>
                <a:ext uri="{FF2B5EF4-FFF2-40B4-BE49-F238E27FC236}">
                  <a16:creationId xmlns:a16="http://schemas.microsoft.com/office/drawing/2014/main" id="{5E88D062-F637-43BB-B28B-74788295269C}"/>
                </a:ext>
              </a:extLst>
            </p:cNvPr>
            <p:cNvSpPr/>
            <p:nvPr/>
          </p:nvSpPr>
          <p:spPr>
            <a:xfrm>
              <a:off x="2986762" y="1"/>
              <a:ext cx="2132322" cy="601857"/>
            </a:xfrm>
            <a:prstGeom prst="roundRect">
              <a:avLst>
                <a:gd name="adj" fmla="val 50000"/>
              </a:avLst>
            </a:prstGeom>
            <a:solidFill>
              <a:srgbClr val="F7A9A0"/>
            </a:solidFill>
          </p:spPr>
        </p:sp>
        <p:sp>
          <p:nvSpPr>
            <p:cNvPr id="61" name="TextBox 38">
              <a:extLst>
                <a:ext uri="{FF2B5EF4-FFF2-40B4-BE49-F238E27FC236}">
                  <a16:creationId xmlns:a16="http://schemas.microsoft.com/office/drawing/2014/main" id="{5807E34F-2A5B-4758-998F-5E076AC5EE9B}"/>
                </a:ext>
              </a:extLst>
            </p:cNvPr>
            <p:cNvSpPr txBox="1"/>
            <p:nvPr/>
          </p:nvSpPr>
          <p:spPr>
            <a:xfrm>
              <a:off x="2986766" y="104152"/>
              <a:ext cx="1957177" cy="406949"/>
            </a:xfrm>
            <a:prstGeom prst="rect">
              <a:avLst/>
            </a:prstGeom>
          </p:spPr>
          <p:txBody>
            <a:bodyPr wrap="square" lIns="0" tIns="0" rIns="0" bIns="0" rtlCol="0" anchor="t">
              <a:spAutoFit/>
            </a:bodyPr>
            <a:lstStyle/>
            <a:p>
              <a:pPr algn="ctr" rtl="1"/>
              <a:r>
                <a:rPr lang="ar-SA" sz="1800" b="1" dirty="0">
                  <a:solidFill>
                    <a:srgbClr val="FFFFFF"/>
                  </a:solidFill>
                  <a:latin typeface="Al-Mohanad Extra Bold" panose="02060603050605020204" pitchFamily="18" charset="-78"/>
                  <a:cs typeface="Al-Mohanad Extra Bold" panose="02060603050605020204" pitchFamily="18" charset="-78"/>
                </a:rPr>
                <a:t>الرياضيات</a:t>
              </a:r>
            </a:p>
          </p:txBody>
        </p:sp>
      </p:grpSp>
      <p:grpSp>
        <p:nvGrpSpPr>
          <p:cNvPr id="62" name="Group 36">
            <a:extLst>
              <a:ext uri="{FF2B5EF4-FFF2-40B4-BE49-F238E27FC236}">
                <a16:creationId xmlns:a16="http://schemas.microsoft.com/office/drawing/2014/main" id="{99A596ED-46CA-4CFE-A3A8-51C8D9143C3F}"/>
              </a:ext>
            </a:extLst>
          </p:cNvPr>
          <p:cNvGrpSpPr/>
          <p:nvPr/>
        </p:nvGrpSpPr>
        <p:grpSpPr>
          <a:xfrm>
            <a:off x="1292734" y="1457249"/>
            <a:ext cx="1025811" cy="409668"/>
            <a:chOff x="2986762" y="1"/>
            <a:chExt cx="2132322" cy="601857"/>
          </a:xfrm>
        </p:grpSpPr>
        <p:sp>
          <p:nvSpPr>
            <p:cNvPr id="63" name="AutoShape 37">
              <a:extLst>
                <a:ext uri="{FF2B5EF4-FFF2-40B4-BE49-F238E27FC236}">
                  <a16:creationId xmlns:a16="http://schemas.microsoft.com/office/drawing/2014/main" id="{2B85B1DD-1DAD-45FE-A3B7-60C6D0C2829E}"/>
                </a:ext>
              </a:extLst>
            </p:cNvPr>
            <p:cNvSpPr/>
            <p:nvPr/>
          </p:nvSpPr>
          <p:spPr>
            <a:xfrm>
              <a:off x="2986762" y="1"/>
              <a:ext cx="2132322" cy="601857"/>
            </a:xfrm>
            <a:prstGeom prst="roundRect">
              <a:avLst>
                <a:gd name="adj" fmla="val 50000"/>
              </a:avLst>
            </a:prstGeom>
            <a:solidFill>
              <a:srgbClr val="F7A9A0"/>
            </a:solidFill>
          </p:spPr>
        </p:sp>
        <p:sp>
          <p:nvSpPr>
            <p:cNvPr id="64" name="TextBox 38">
              <a:extLst>
                <a:ext uri="{FF2B5EF4-FFF2-40B4-BE49-F238E27FC236}">
                  <a16:creationId xmlns:a16="http://schemas.microsoft.com/office/drawing/2014/main" id="{E84B21A9-96EC-48BD-A8EC-6DF2A11128B7}"/>
                </a:ext>
              </a:extLst>
            </p:cNvPr>
            <p:cNvSpPr txBox="1"/>
            <p:nvPr/>
          </p:nvSpPr>
          <p:spPr>
            <a:xfrm>
              <a:off x="2986766" y="104152"/>
              <a:ext cx="1957177" cy="406949"/>
            </a:xfrm>
            <a:prstGeom prst="rect">
              <a:avLst/>
            </a:prstGeom>
          </p:spPr>
          <p:txBody>
            <a:bodyPr wrap="square" lIns="0" tIns="0" rIns="0" bIns="0" rtlCol="0" anchor="t">
              <a:spAutoFit/>
            </a:bodyPr>
            <a:lstStyle/>
            <a:p>
              <a:pPr algn="ctr" rtl="1"/>
              <a:r>
                <a:rPr lang="ar-SA" sz="1800" b="1" dirty="0">
                  <a:solidFill>
                    <a:srgbClr val="FFFFFF"/>
                  </a:solidFill>
                  <a:latin typeface="Al-Mohanad Extra Bold" panose="02060603050605020204" pitchFamily="18" charset="-78"/>
                  <a:cs typeface="Al-Mohanad Extra Bold" panose="02060603050605020204" pitchFamily="18" charset="-78"/>
                </a:rPr>
                <a:t>العلوم </a:t>
              </a:r>
            </a:p>
          </p:txBody>
        </p:sp>
      </p:grpSp>
      <p:pic>
        <p:nvPicPr>
          <p:cNvPr id="73" name="Picture 5">
            <a:extLst>
              <a:ext uri="{FF2B5EF4-FFF2-40B4-BE49-F238E27FC236}">
                <a16:creationId xmlns:a16="http://schemas.microsoft.com/office/drawing/2014/main" id="{009CE059-1201-4B04-847E-9D2848BC404D}"/>
              </a:ext>
            </a:extLst>
          </p:cNvPr>
          <p:cNvPicPr>
            <a:picLocks noChangeAspect="1" noChangeArrowheads="1"/>
          </p:cNvPicPr>
          <p:nvPr/>
        </p:nvPicPr>
        <p:blipFill>
          <a:blip r:embed="rId2" cstate="print">
            <a:clrChange>
              <a:clrFrom>
                <a:srgbClr val="4C499D"/>
              </a:clrFrom>
              <a:clrTo>
                <a:srgbClr val="4C499D">
                  <a:alpha val="0"/>
                </a:srgbClr>
              </a:clrTo>
            </a:clrChange>
            <a:extLst>
              <a:ext uri="{28A0092B-C50C-407E-A947-70E740481C1C}">
                <a14:useLocalDpi xmlns:a14="http://schemas.microsoft.com/office/drawing/2010/main" val="0"/>
              </a:ext>
            </a:extLst>
          </a:blip>
          <a:srcRect/>
          <a:stretch>
            <a:fillRect/>
          </a:stretch>
        </p:blipFill>
        <p:spPr bwMode="auto">
          <a:xfrm>
            <a:off x="-15237" y="172786"/>
            <a:ext cx="1462572" cy="10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44">
            <a:extLst>
              <a:ext uri="{FF2B5EF4-FFF2-40B4-BE49-F238E27FC236}">
                <a16:creationId xmlns:a16="http://schemas.microsoft.com/office/drawing/2014/main" id="{DA9BE822-EE0F-41BA-BF9D-370FBC7AA1D4}"/>
              </a:ext>
            </a:extLst>
          </p:cNvPr>
          <p:cNvSpPr txBox="1"/>
          <p:nvPr/>
        </p:nvSpPr>
        <p:spPr>
          <a:xfrm>
            <a:off x="4359751" y="6713015"/>
            <a:ext cx="2313686" cy="2946173"/>
          </a:xfrm>
          <a:prstGeom prst="roundRect">
            <a:avLst>
              <a:gd name="adj" fmla="val 1763"/>
            </a:avLst>
          </a:prstGeom>
          <a:ln w="25400">
            <a:solidFill>
              <a:schemeClr val="tx2">
                <a:lumMod val="60000"/>
                <a:lumOff val="40000"/>
              </a:schemeClr>
            </a:solidFill>
          </a:ln>
        </p:spPr>
        <p:txBody>
          <a:bodyPr wrap="square" lIns="72000" tIns="72000" rIns="72000" bIns="72000" rtlCol="0" anchor="t">
            <a:spAutoFit/>
          </a:bodyPr>
          <a:lstStyle/>
          <a:p>
            <a:pPr algn="r" rtl="1"/>
            <a:r>
              <a:rPr lang="ar-SA" sz="1400" b="0" i="0" u="none" strike="noStrike" baseline="0" dirty="0">
                <a:solidFill>
                  <a:srgbClr val="002060"/>
                </a:solidFill>
                <a:latin typeface="Al-Mohanad Extra Bold" panose="02060603050605020204" pitchFamily="18" charset="-78"/>
                <a:cs typeface="Al-Mohanad Extra Bold" panose="02060603050605020204" pitchFamily="18" charset="-78"/>
              </a:rPr>
              <a:t>تطبق الاختبارات الوطنية على المتعلمين في بعض الصفوف في </a:t>
            </a:r>
            <a:r>
              <a:rPr lang="ar-SA" sz="14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المرحلة الابتدائية والمتوسطة</a:t>
            </a:r>
            <a:r>
              <a:rPr lang="ar-SA" sz="1400" b="0" i="0" u="none" strike="noStrike" baseline="0" dirty="0">
                <a:solidFill>
                  <a:srgbClr val="002060"/>
                </a:solidFill>
                <a:latin typeface="Al-Mohanad Extra Bold" panose="02060603050605020204" pitchFamily="18" charset="-78"/>
                <a:cs typeface="Al-Mohanad Extra Bold" panose="02060603050605020204" pitchFamily="18" charset="-78"/>
              </a:rPr>
              <a:t>،</a:t>
            </a:r>
          </a:p>
          <a:p>
            <a:pPr algn="r" rtl="1"/>
            <a:r>
              <a:rPr lang="ar-SA" sz="1400" b="0" i="0" u="none" strike="noStrike" baseline="0" dirty="0">
                <a:solidFill>
                  <a:srgbClr val="002060"/>
                </a:solidFill>
                <a:latin typeface="Al-Mohanad Extra Bold" panose="02060603050605020204" pitchFamily="18" charset="-78"/>
                <a:cs typeface="Al-Mohanad Extra Bold" panose="02060603050605020204" pitchFamily="18" charset="-78"/>
              </a:rPr>
              <a:t> </a:t>
            </a:r>
            <a:r>
              <a:rPr lang="ar-SA" sz="14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التي تُمثّل نهاية كل مرحلة دراسية يعبر عنها بمستويات التعلم، </a:t>
            </a:r>
          </a:p>
          <a:p>
            <a:pPr algn="r" rtl="1"/>
            <a:endParaRPr lang="ar-SA" sz="14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endParaRPr>
          </a:p>
          <a:p>
            <a:pPr algn="r" rtl="1"/>
            <a:r>
              <a:rPr lang="ar-SA" sz="1400" b="0" i="0" u="none" strike="noStrike" baseline="0" dirty="0">
                <a:solidFill>
                  <a:srgbClr val="002060"/>
                </a:solidFill>
                <a:latin typeface="Al-Mohanad Extra Bold" panose="02060603050605020204" pitchFamily="18" charset="-78"/>
                <a:cs typeface="Al-Mohanad Extra Bold" panose="02060603050605020204" pitchFamily="18" charset="-78"/>
              </a:rPr>
              <a:t>وبما ينسجم مع الخصائص المميزة لها، وحاجات المتعلمين وقدراتهم المختلفة، وتغطي كافة مدارس المملكة العربية السعودية الحكومية والأهلية والعالمية وفق الآتي:</a:t>
            </a:r>
            <a:endParaRPr lang="en-US" sz="1050" dirty="0">
              <a:solidFill>
                <a:srgbClr val="002060"/>
              </a:solidFill>
              <a:latin typeface="Al-Mohanad Extra Bold" panose="02060603050605020204" pitchFamily="18" charset="-78"/>
              <a:cs typeface="Al-Mohanad Extra Bold" panose="02060603050605020204" pitchFamily="18" charset="-78"/>
            </a:endParaRPr>
          </a:p>
        </p:txBody>
      </p:sp>
      <p:sp>
        <p:nvSpPr>
          <p:cNvPr id="77" name="TextBox 44">
            <a:extLst>
              <a:ext uri="{FF2B5EF4-FFF2-40B4-BE49-F238E27FC236}">
                <a16:creationId xmlns:a16="http://schemas.microsoft.com/office/drawing/2014/main" id="{9525A347-B530-4863-A1B4-DE99A6FF41F8}"/>
              </a:ext>
            </a:extLst>
          </p:cNvPr>
          <p:cNvSpPr txBox="1"/>
          <p:nvPr/>
        </p:nvSpPr>
        <p:spPr>
          <a:xfrm>
            <a:off x="161511" y="6713015"/>
            <a:ext cx="3096075" cy="846379"/>
          </a:xfrm>
          <a:prstGeom prst="roundRect">
            <a:avLst>
              <a:gd name="adj" fmla="val 4910"/>
            </a:avLst>
          </a:prstGeom>
          <a:ln w="25400">
            <a:solidFill>
              <a:schemeClr val="accent6">
                <a:lumMod val="75000"/>
              </a:schemeClr>
            </a:solidFill>
          </a:ln>
        </p:spPr>
        <p:txBody>
          <a:bodyPr wrap="square" lIns="72000" tIns="72000" rIns="72000" bIns="72000" rtlCol="0" anchor="t">
            <a:spAutoFit/>
          </a:bodyPr>
          <a:lstStyle/>
          <a:p>
            <a:pPr algn="r" rtl="1"/>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جميع المتعلمين في </a:t>
            </a:r>
            <a:r>
              <a:rPr lang="ar-SA" sz="11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الصف الثالث </a:t>
            </a:r>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في عينة المدارس المستهدفة، ويُغطي التقويم الوطني قياس نواتج التعلم المعرفية والمهارية التي تعلَّمها المتعلمون في مجالات </a:t>
            </a:r>
            <a:r>
              <a:rPr lang="ar-SA" sz="11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القراءة والرياضيات </a:t>
            </a:r>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في مستوى </a:t>
            </a:r>
            <a:r>
              <a:rPr lang="ar-SA" sz="1100" dirty="0">
                <a:solidFill>
                  <a:schemeClr val="accent5">
                    <a:lumMod val="50000"/>
                  </a:schemeClr>
                </a:solidFill>
                <a:latin typeface="Al-Mohanad Extra Bold" panose="02060603050605020204" pitchFamily="18" charset="-78"/>
                <a:cs typeface="Al-Mohanad Extra Bold" panose="02060603050605020204" pitchFamily="18" charset="-78"/>
              </a:rPr>
              <a:t>التأسيس للصفوف 3-1</a:t>
            </a:r>
            <a:endPar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endParaRPr>
          </a:p>
        </p:txBody>
      </p:sp>
      <p:sp>
        <p:nvSpPr>
          <p:cNvPr id="78" name="TextBox 44">
            <a:extLst>
              <a:ext uri="{FF2B5EF4-FFF2-40B4-BE49-F238E27FC236}">
                <a16:creationId xmlns:a16="http://schemas.microsoft.com/office/drawing/2014/main" id="{7FB60F95-E2E6-4671-8E90-7B595489F2C5}"/>
              </a:ext>
            </a:extLst>
          </p:cNvPr>
          <p:cNvSpPr txBox="1"/>
          <p:nvPr/>
        </p:nvSpPr>
        <p:spPr>
          <a:xfrm>
            <a:off x="169929" y="7619572"/>
            <a:ext cx="3096075" cy="1020567"/>
          </a:xfrm>
          <a:prstGeom prst="roundRect">
            <a:avLst>
              <a:gd name="adj" fmla="val 4910"/>
            </a:avLst>
          </a:prstGeom>
          <a:ln w="25400">
            <a:solidFill>
              <a:schemeClr val="accent6">
                <a:lumMod val="75000"/>
              </a:schemeClr>
            </a:solidFill>
          </a:ln>
        </p:spPr>
        <p:txBody>
          <a:bodyPr wrap="square" lIns="72000" tIns="72000" rIns="72000" bIns="72000" rtlCol="0" anchor="t">
            <a:spAutoFit/>
          </a:bodyPr>
          <a:lstStyle/>
          <a:p>
            <a:pPr algn="r" rtl="1"/>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جميع المتعلمين في </a:t>
            </a:r>
            <a:r>
              <a:rPr lang="ar-SA" sz="11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الصف السادس </a:t>
            </a:r>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في المدارس الحكومية والأهلية و العالمية، ويُغطي التقويم الوطني قياس نواتج التعلم المعرفية والمهارية التي تعلَّمها المتعلمون في مجالات </a:t>
            </a:r>
            <a:r>
              <a:rPr lang="ar-SA" sz="11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القراءة، الرياضيات، والعلوم </a:t>
            </a:r>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للصفوف   4- 6 .</a:t>
            </a:r>
          </a:p>
        </p:txBody>
      </p:sp>
      <p:sp>
        <p:nvSpPr>
          <p:cNvPr id="79" name="TextBox 44">
            <a:extLst>
              <a:ext uri="{FF2B5EF4-FFF2-40B4-BE49-F238E27FC236}">
                <a16:creationId xmlns:a16="http://schemas.microsoft.com/office/drawing/2014/main" id="{62A5C9F9-82D0-4CE8-8975-467EF818D1B9}"/>
              </a:ext>
            </a:extLst>
          </p:cNvPr>
          <p:cNvSpPr txBox="1"/>
          <p:nvPr/>
        </p:nvSpPr>
        <p:spPr>
          <a:xfrm>
            <a:off x="179409" y="8712655"/>
            <a:ext cx="3096075" cy="1020567"/>
          </a:xfrm>
          <a:prstGeom prst="roundRect">
            <a:avLst>
              <a:gd name="adj" fmla="val 4910"/>
            </a:avLst>
          </a:prstGeom>
          <a:ln w="25400">
            <a:solidFill>
              <a:schemeClr val="accent6">
                <a:lumMod val="75000"/>
              </a:schemeClr>
            </a:solidFill>
          </a:ln>
        </p:spPr>
        <p:txBody>
          <a:bodyPr wrap="square" lIns="72000" tIns="72000" rIns="72000" bIns="72000" rtlCol="0" anchor="t">
            <a:spAutoFit/>
          </a:bodyPr>
          <a:lstStyle/>
          <a:p>
            <a:pPr algn="r" rtl="1"/>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جميع المتعلمين في </a:t>
            </a:r>
            <a:r>
              <a:rPr lang="ar-SA" sz="11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الصف التاسع </a:t>
            </a:r>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في المدارس الحكومية والأهلية والعالمية، ويُغطي التقويم الوطني قياس نواتج التعلم المعرفية والمهارية التي تعلَّمها المتعلمون في مجالات </a:t>
            </a:r>
            <a:r>
              <a:rPr lang="ar-SA" sz="1100" b="0" i="0" u="none" strike="noStrike" baseline="0" dirty="0">
                <a:solidFill>
                  <a:schemeClr val="accent6">
                    <a:lumMod val="75000"/>
                  </a:schemeClr>
                </a:solidFill>
                <a:latin typeface="Al-Mohanad Extra Bold" panose="02060603050605020204" pitchFamily="18" charset="-78"/>
                <a:cs typeface="Al-Mohanad Extra Bold" panose="02060603050605020204" pitchFamily="18" charset="-78"/>
              </a:rPr>
              <a:t>القراءة و الرياضيات والعلوم </a:t>
            </a:r>
            <a:r>
              <a:rPr lang="ar-SA" sz="1100" b="0" i="0" u="none" strike="noStrike" baseline="0" dirty="0">
                <a:solidFill>
                  <a:schemeClr val="accent5">
                    <a:lumMod val="50000"/>
                  </a:schemeClr>
                </a:solidFill>
                <a:latin typeface="Al-Mohanad Extra Bold" panose="02060603050605020204" pitchFamily="18" charset="-78"/>
                <a:cs typeface="Al-Mohanad Extra Bold" panose="02060603050605020204" pitchFamily="18" charset="-78"/>
              </a:rPr>
              <a:t>للصفوف 7- 9</a:t>
            </a:r>
          </a:p>
        </p:txBody>
      </p:sp>
      <p:sp>
        <p:nvSpPr>
          <p:cNvPr id="74" name="ثماني 73">
            <a:extLst>
              <a:ext uri="{FF2B5EF4-FFF2-40B4-BE49-F238E27FC236}">
                <a16:creationId xmlns:a16="http://schemas.microsoft.com/office/drawing/2014/main" id="{EB7CC928-D5F2-489C-A108-FA53C9CD44AD}"/>
              </a:ext>
            </a:extLst>
          </p:cNvPr>
          <p:cNvSpPr/>
          <p:nvPr/>
        </p:nvSpPr>
        <p:spPr>
          <a:xfrm>
            <a:off x="3284474" y="6935497"/>
            <a:ext cx="304800" cy="288165"/>
          </a:xfrm>
          <a:prstGeom prst="octagon">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5">
                    <a:lumMod val="50000"/>
                  </a:schemeClr>
                </a:solidFill>
                <a:latin typeface="Al-Mohanad Extra Bold" panose="02060603050605020204" pitchFamily="18" charset="-78"/>
                <a:cs typeface="Al-Mohanad Extra Bold" panose="02060603050605020204" pitchFamily="18" charset="-78"/>
              </a:rPr>
              <a:t>1</a:t>
            </a:r>
          </a:p>
        </p:txBody>
      </p:sp>
      <p:sp>
        <p:nvSpPr>
          <p:cNvPr id="81" name="ثماني 80">
            <a:extLst>
              <a:ext uri="{FF2B5EF4-FFF2-40B4-BE49-F238E27FC236}">
                <a16:creationId xmlns:a16="http://schemas.microsoft.com/office/drawing/2014/main" id="{07E779FE-A191-4B19-ADC9-A3FA54C130EE}"/>
              </a:ext>
            </a:extLst>
          </p:cNvPr>
          <p:cNvSpPr/>
          <p:nvPr/>
        </p:nvSpPr>
        <p:spPr>
          <a:xfrm>
            <a:off x="3307526" y="7971349"/>
            <a:ext cx="304800" cy="288165"/>
          </a:xfrm>
          <a:prstGeom prst="octagon">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5">
                    <a:lumMod val="50000"/>
                  </a:schemeClr>
                </a:solidFill>
                <a:latin typeface="Al-Mohanad Extra Bold" panose="02060603050605020204" pitchFamily="18" charset="-78"/>
                <a:cs typeface="Al-Mohanad Extra Bold" panose="02060603050605020204" pitchFamily="18" charset="-78"/>
              </a:rPr>
              <a:t>2</a:t>
            </a:r>
          </a:p>
        </p:txBody>
      </p:sp>
      <p:sp>
        <p:nvSpPr>
          <p:cNvPr id="82" name="ثماني 81">
            <a:extLst>
              <a:ext uri="{FF2B5EF4-FFF2-40B4-BE49-F238E27FC236}">
                <a16:creationId xmlns:a16="http://schemas.microsoft.com/office/drawing/2014/main" id="{6F09385E-4FD5-46D8-AA19-751331F5C344}"/>
              </a:ext>
            </a:extLst>
          </p:cNvPr>
          <p:cNvSpPr/>
          <p:nvPr/>
        </p:nvSpPr>
        <p:spPr>
          <a:xfrm>
            <a:off x="3330578" y="9007201"/>
            <a:ext cx="304800" cy="288165"/>
          </a:xfrm>
          <a:prstGeom prst="octagon">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accent5">
                    <a:lumMod val="50000"/>
                  </a:schemeClr>
                </a:solidFill>
                <a:latin typeface="Al-Mohanad Extra Bold" panose="02060603050605020204" pitchFamily="18" charset="-78"/>
                <a:cs typeface="Al-Mohanad Extra Bold" panose="02060603050605020204" pitchFamily="18" charset="-78"/>
              </a:rPr>
              <a:t>3</a:t>
            </a:r>
          </a:p>
        </p:txBody>
      </p:sp>
      <p:sp>
        <p:nvSpPr>
          <p:cNvPr id="80" name="مخطط انسيابي: رابط 79">
            <a:extLst>
              <a:ext uri="{FF2B5EF4-FFF2-40B4-BE49-F238E27FC236}">
                <a16:creationId xmlns:a16="http://schemas.microsoft.com/office/drawing/2014/main" id="{3E13E94B-60ED-4422-83EA-42F0F112D33E}"/>
              </a:ext>
            </a:extLst>
          </p:cNvPr>
          <p:cNvSpPr/>
          <p:nvPr/>
        </p:nvSpPr>
        <p:spPr>
          <a:xfrm>
            <a:off x="4314032" y="8077200"/>
            <a:ext cx="45719" cy="45719"/>
          </a:xfrm>
          <a:prstGeom prst="flowChartConnector">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87" name="موصل: على شكل مرفق 86">
            <a:extLst>
              <a:ext uri="{FF2B5EF4-FFF2-40B4-BE49-F238E27FC236}">
                <a16:creationId xmlns:a16="http://schemas.microsoft.com/office/drawing/2014/main" id="{EE06C8F5-FADE-49CF-856B-865B4CDB5FA1}"/>
              </a:ext>
            </a:extLst>
          </p:cNvPr>
          <p:cNvCxnSpPr>
            <a:stCxn id="80" idx="2"/>
            <a:endCxn id="74" idx="0"/>
          </p:cNvCxnSpPr>
          <p:nvPr/>
        </p:nvCxnSpPr>
        <p:spPr>
          <a:xfrm rot="10800000">
            <a:off x="3589274" y="7019898"/>
            <a:ext cx="724758" cy="108016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9" name="رابط مستقيم 88">
            <a:extLst>
              <a:ext uri="{FF2B5EF4-FFF2-40B4-BE49-F238E27FC236}">
                <a16:creationId xmlns:a16="http://schemas.microsoft.com/office/drawing/2014/main" id="{5E23715D-2F7C-4655-B417-FAD15E68A1C9}"/>
              </a:ext>
            </a:extLst>
          </p:cNvPr>
          <p:cNvCxnSpPr>
            <a:cxnSpLocks/>
          </p:cNvCxnSpPr>
          <p:nvPr/>
        </p:nvCxnSpPr>
        <p:spPr>
          <a:xfrm flipH="1" flipV="1">
            <a:off x="3610908" y="8100059"/>
            <a:ext cx="60803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موصل: على شكل مرفق 101">
            <a:extLst>
              <a:ext uri="{FF2B5EF4-FFF2-40B4-BE49-F238E27FC236}">
                <a16:creationId xmlns:a16="http://schemas.microsoft.com/office/drawing/2014/main" id="{0F74BB17-AA97-410B-86F9-4226B703DD91}"/>
              </a:ext>
            </a:extLst>
          </p:cNvPr>
          <p:cNvCxnSpPr>
            <a:cxnSpLocks/>
          </p:cNvCxnSpPr>
          <p:nvPr/>
        </p:nvCxnSpPr>
        <p:spPr>
          <a:xfrm rot="10800000" flipH="1">
            <a:off x="3647440" y="8100058"/>
            <a:ext cx="724758" cy="1080162"/>
          </a:xfrm>
          <a:prstGeom prst="bentConnector3">
            <a:avLst>
              <a:gd name="adj1" fmla="val 4229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0">
            <a:extLst>
              <a:ext uri="{FF2B5EF4-FFF2-40B4-BE49-F238E27FC236}">
                <a16:creationId xmlns:a16="http://schemas.microsoft.com/office/drawing/2014/main" id="{85C72233-DC3D-4A04-9358-DD6803B5A1CF}"/>
              </a:ext>
            </a:extLst>
          </p:cNvPr>
          <p:cNvSpPr/>
          <p:nvPr/>
        </p:nvSpPr>
        <p:spPr>
          <a:xfrm>
            <a:off x="228599" y="1346866"/>
            <a:ext cx="6476999" cy="689763"/>
          </a:xfrm>
          <a:prstGeom prst="roundRect">
            <a:avLst>
              <a:gd name="adj" fmla="val 8713"/>
            </a:avLst>
          </a:prstGeom>
          <a:solidFill>
            <a:schemeClr val="tx2">
              <a:lumMod val="40000"/>
              <a:lumOff val="60000"/>
              <a:alpha val="14000"/>
            </a:schemeClr>
          </a:solidFill>
        </p:spPr>
      </p:sp>
      <p:sp>
        <p:nvSpPr>
          <p:cNvPr id="7" name="AutoShape 7"/>
          <p:cNvSpPr/>
          <p:nvPr/>
        </p:nvSpPr>
        <p:spPr>
          <a:xfrm>
            <a:off x="4876800" y="228601"/>
            <a:ext cx="1828800" cy="418690"/>
          </a:xfrm>
          <a:prstGeom prst="round2SameRect">
            <a:avLst>
              <a:gd name="adj1" fmla="val 50000"/>
              <a:gd name="adj2" fmla="val 0"/>
            </a:avLst>
          </a:prstGeom>
          <a:solidFill>
            <a:srgbClr val="F7A9A0"/>
          </a:solidFill>
        </p:spPr>
      </p:sp>
      <p:sp>
        <p:nvSpPr>
          <p:cNvPr id="8" name="TextBox 8"/>
          <p:cNvSpPr txBox="1"/>
          <p:nvPr/>
        </p:nvSpPr>
        <p:spPr>
          <a:xfrm>
            <a:off x="4953001" y="345079"/>
            <a:ext cx="1648274" cy="254365"/>
          </a:xfrm>
          <a:prstGeom prst="rect">
            <a:avLst/>
          </a:prstGeom>
        </p:spPr>
        <p:txBody>
          <a:bodyPr wrap="square" lIns="0" tIns="0" rIns="0" bIns="0" rtlCol="0" anchor="t">
            <a:spAutoFit/>
          </a:bodyPr>
          <a:lstStyle/>
          <a:p>
            <a:pPr algn="ctr">
              <a:lnSpc>
                <a:spcPts val="1770"/>
              </a:lnSpc>
              <a:spcBef>
                <a:spcPct val="0"/>
              </a:spcBef>
            </a:pPr>
            <a:r>
              <a:rPr lang="ar-SA" sz="2400" b="1" dirty="0">
                <a:solidFill>
                  <a:srgbClr val="FFFFFF"/>
                </a:solidFill>
                <a:cs typeface="Cairo Bold"/>
              </a:rPr>
              <a:t>الأهداف</a:t>
            </a:r>
            <a:endParaRPr lang="en-US" sz="2400" b="1" dirty="0">
              <a:solidFill>
                <a:srgbClr val="FFFFFF"/>
              </a:solidFill>
              <a:cs typeface="Cairo Bold"/>
            </a:endParaRPr>
          </a:p>
        </p:txBody>
      </p:sp>
      <p:sp>
        <p:nvSpPr>
          <p:cNvPr id="12" name="TextBox 12"/>
          <p:cNvSpPr txBox="1"/>
          <p:nvPr/>
        </p:nvSpPr>
        <p:spPr>
          <a:xfrm>
            <a:off x="228600" y="647291"/>
            <a:ext cx="6477000" cy="602556"/>
          </a:xfrm>
          <a:prstGeom prst="roundRect">
            <a:avLst>
              <a:gd name="adj" fmla="val 10344"/>
            </a:avLst>
          </a:prstGeom>
          <a:ln w="12700">
            <a:solidFill>
              <a:schemeClr val="tx2">
                <a:lumMod val="40000"/>
                <a:lumOff val="60000"/>
              </a:schemeClr>
            </a:solidFill>
          </a:ln>
        </p:spPr>
        <p:txBody>
          <a:bodyPr wrap="square" lIns="72000" tIns="72000" rIns="72000" bIns="72000" rtlCol="0" anchor="t">
            <a:spAutoFit/>
          </a:bodyPr>
          <a:lstStyle/>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أُعدّت هذه الوثيقة لأغراض الاختبارات الوطنية في مجالات القراءة، الرياضيات، والعلوم الطبيعية، </a:t>
            </a:r>
          </a:p>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ولتحقيق الأهداف الآتية:</a:t>
            </a:r>
            <a:endParaRPr lang="en-US" sz="1200" dirty="0">
              <a:solidFill>
                <a:srgbClr val="1A3850"/>
              </a:solidFill>
              <a:latin typeface="Al-Mohanad Extra Bold" panose="02060603050605020204" pitchFamily="18" charset="-78"/>
              <a:cs typeface="Al-Mohanad Extra Bold" panose="02060603050605020204" pitchFamily="18" charset="-78"/>
            </a:endParaRPr>
          </a:p>
        </p:txBody>
      </p:sp>
      <p:pic>
        <p:nvPicPr>
          <p:cNvPr id="19" name="Picture 5">
            <a:extLst>
              <a:ext uri="{FF2B5EF4-FFF2-40B4-BE49-F238E27FC236}">
                <a16:creationId xmlns:a16="http://schemas.microsoft.com/office/drawing/2014/main" id="{ADFE2E74-305A-4B51-B378-C79E76E25DB2}"/>
              </a:ext>
            </a:extLst>
          </p:cNvPr>
          <p:cNvPicPr>
            <a:picLocks noChangeAspect="1" noChangeArrowheads="1"/>
          </p:cNvPicPr>
          <p:nvPr/>
        </p:nvPicPr>
        <p:blipFill>
          <a:blip r:embed="rId2" cstate="print">
            <a:clrChange>
              <a:clrFrom>
                <a:srgbClr val="4C499D"/>
              </a:clrFrom>
              <a:clrTo>
                <a:srgbClr val="4C499D">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059779" y="1393238"/>
            <a:ext cx="541647" cy="60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مربع نص 21">
            <a:extLst>
              <a:ext uri="{FF2B5EF4-FFF2-40B4-BE49-F238E27FC236}">
                <a16:creationId xmlns:a16="http://schemas.microsoft.com/office/drawing/2014/main" id="{0C4D672F-6278-4D36-86E7-3BBF95EEC20E}"/>
              </a:ext>
            </a:extLst>
          </p:cNvPr>
          <p:cNvSpPr txBox="1"/>
          <p:nvPr/>
        </p:nvSpPr>
        <p:spPr>
          <a:xfrm>
            <a:off x="457200" y="1423105"/>
            <a:ext cx="4975673" cy="646331"/>
          </a:xfrm>
          <a:prstGeom prst="rect">
            <a:avLst/>
          </a:prstGeom>
          <a:noFill/>
        </p:spPr>
        <p:txBody>
          <a:bodyPr wrap="square">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رصدُ مستوى التقدّم في أداء المتعلمين والمدارس في مجالات القراءة، الرياضيات، والعلوم الطبيعية بمختلف مراحل التعليم في المملكة العربية السعودية بشكل دوري.</a:t>
            </a:r>
            <a:endParaRPr lang="ar-SA" sz="1200" dirty="0">
              <a:latin typeface="Al-Mohanad Extra Bold" panose="02060603050605020204" pitchFamily="18" charset="-78"/>
              <a:cs typeface="Al-Mohanad Extra Bold" panose="02060603050605020204" pitchFamily="18" charset="-78"/>
            </a:endParaRPr>
          </a:p>
        </p:txBody>
      </p:sp>
      <p:sp>
        <p:nvSpPr>
          <p:cNvPr id="21" name="مستطيل 20">
            <a:extLst>
              <a:ext uri="{FF2B5EF4-FFF2-40B4-BE49-F238E27FC236}">
                <a16:creationId xmlns:a16="http://schemas.microsoft.com/office/drawing/2014/main" id="{846239B1-2332-4FBB-8BA3-F79D55EDE5C5}"/>
              </a:ext>
            </a:extLst>
          </p:cNvPr>
          <p:cNvSpPr/>
          <p:nvPr/>
        </p:nvSpPr>
        <p:spPr>
          <a:xfrm>
            <a:off x="5455546" y="1522735"/>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AutoShape 10">
            <a:extLst>
              <a:ext uri="{FF2B5EF4-FFF2-40B4-BE49-F238E27FC236}">
                <a16:creationId xmlns:a16="http://schemas.microsoft.com/office/drawing/2014/main" id="{914E3A61-84AE-478E-A6F4-8623A4F9229D}"/>
              </a:ext>
            </a:extLst>
          </p:cNvPr>
          <p:cNvSpPr/>
          <p:nvPr/>
        </p:nvSpPr>
        <p:spPr>
          <a:xfrm>
            <a:off x="228599" y="2107014"/>
            <a:ext cx="6476999" cy="689763"/>
          </a:xfrm>
          <a:prstGeom prst="roundRect">
            <a:avLst>
              <a:gd name="adj" fmla="val 8713"/>
            </a:avLst>
          </a:prstGeom>
          <a:solidFill>
            <a:schemeClr val="tx2">
              <a:lumMod val="40000"/>
              <a:lumOff val="60000"/>
              <a:alpha val="14000"/>
            </a:schemeClr>
          </a:solidFill>
        </p:spPr>
      </p:sp>
      <p:sp>
        <p:nvSpPr>
          <p:cNvPr id="26" name="مربع نص 25">
            <a:extLst>
              <a:ext uri="{FF2B5EF4-FFF2-40B4-BE49-F238E27FC236}">
                <a16:creationId xmlns:a16="http://schemas.microsoft.com/office/drawing/2014/main" id="{23D3D602-C8C0-4B6B-9236-48F25CDAAB80}"/>
              </a:ext>
            </a:extLst>
          </p:cNvPr>
          <p:cNvSpPr txBox="1"/>
          <p:nvPr/>
        </p:nvSpPr>
        <p:spPr>
          <a:xfrm>
            <a:off x="251272" y="2149076"/>
            <a:ext cx="5311328" cy="646331"/>
          </a:xfrm>
          <a:prstGeom prst="rect">
            <a:avLst/>
          </a:prstGeom>
          <a:noFill/>
        </p:spPr>
        <p:txBody>
          <a:bodyPr wrap="square">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الكشف عن مستوى تحقيق المتعلمين لنواتج التعلّم الأساسية في مجالات القراءة، الرياضيات، والعلوم الطبيعية وفقًا للمعايير الوطنية؛ لدعم مبدأ التعلم للجميع وفق منهجية علمية.</a:t>
            </a:r>
            <a:endParaRPr lang="ar-SA" sz="1200" dirty="0">
              <a:latin typeface="Al-Mohanad Extra Bold" panose="02060603050605020204" pitchFamily="18" charset="-78"/>
              <a:cs typeface="Al-Mohanad Extra Bold" panose="02060603050605020204" pitchFamily="18" charset="-78"/>
            </a:endParaRPr>
          </a:p>
        </p:txBody>
      </p:sp>
      <p:sp>
        <p:nvSpPr>
          <p:cNvPr id="27" name="مستطيل 26">
            <a:extLst>
              <a:ext uri="{FF2B5EF4-FFF2-40B4-BE49-F238E27FC236}">
                <a16:creationId xmlns:a16="http://schemas.microsoft.com/office/drawing/2014/main" id="{E8BE222B-59C4-4F0D-B643-DD149D113126}"/>
              </a:ext>
            </a:extLst>
          </p:cNvPr>
          <p:cNvSpPr/>
          <p:nvPr/>
        </p:nvSpPr>
        <p:spPr>
          <a:xfrm>
            <a:off x="5455546" y="2282883"/>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3" name="Picture 9">
            <a:extLst>
              <a:ext uri="{FF2B5EF4-FFF2-40B4-BE49-F238E27FC236}">
                <a16:creationId xmlns:a16="http://schemas.microsoft.com/office/drawing/2014/main" id="{6C69EA34-4C5D-4D43-90FD-5A4104D88D04}"/>
              </a:ext>
            </a:extLst>
          </p:cNvPr>
          <p:cNvPicPr>
            <a:picLocks noChangeAspect="1" noChangeArrowheads="1"/>
          </p:cNvPicPr>
          <p:nvPr/>
        </p:nvPicPr>
        <p:blipFill>
          <a:blip r:embed="rId3" cstate="print">
            <a:clrChange>
              <a:clrFrom>
                <a:srgbClr val="4C499D"/>
              </a:clrFrom>
              <a:clrTo>
                <a:srgbClr val="4C499D">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819326" y="2131903"/>
            <a:ext cx="810075" cy="6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10">
            <a:extLst>
              <a:ext uri="{FF2B5EF4-FFF2-40B4-BE49-F238E27FC236}">
                <a16:creationId xmlns:a16="http://schemas.microsoft.com/office/drawing/2014/main" id="{0B763222-B6D7-4946-A05E-9A5EB545BA10}"/>
              </a:ext>
            </a:extLst>
          </p:cNvPr>
          <p:cNvSpPr/>
          <p:nvPr/>
        </p:nvSpPr>
        <p:spPr>
          <a:xfrm>
            <a:off x="228599" y="2872920"/>
            <a:ext cx="6476999" cy="689763"/>
          </a:xfrm>
          <a:prstGeom prst="roundRect">
            <a:avLst>
              <a:gd name="adj" fmla="val 8713"/>
            </a:avLst>
          </a:prstGeom>
          <a:solidFill>
            <a:schemeClr val="tx2">
              <a:lumMod val="40000"/>
              <a:lumOff val="60000"/>
              <a:alpha val="14000"/>
            </a:schemeClr>
          </a:solidFill>
        </p:spPr>
      </p:sp>
      <p:sp>
        <p:nvSpPr>
          <p:cNvPr id="35" name="مربع نص 34">
            <a:extLst>
              <a:ext uri="{FF2B5EF4-FFF2-40B4-BE49-F238E27FC236}">
                <a16:creationId xmlns:a16="http://schemas.microsoft.com/office/drawing/2014/main" id="{80D0FCBD-CB27-4398-A839-9A830E2E9B4A}"/>
              </a:ext>
            </a:extLst>
          </p:cNvPr>
          <p:cNvSpPr txBox="1"/>
          <p:nvPr/>
        </p:nvSpPr>
        <p:spPr>
          <a:xfrm>
            <a:off x="381000" y="2963757"/>
            <a:ext cx="5051873" cy="461665"/>
          </a:xfrm>
          <a:prstGeom prst="rect">
            <a:avLst/>
          </a:prstGeom>
          <a:noFill/>
        </p:spPr>
        <p:txBody>
          <a:bodyPr wrap="square">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توظيف نتائج الاختبارات الوطنية في مجالات القراءة، الرياضيات، والعلوم الطبيعية في تقويم مدارس التعليم العام؛ بوصفها مؤشرًا مقنّنًا لتقويم أداء المدارس.</a:t>
            </a:r>
            <a:endParaRPr lang="ar-SA" sz="1200" dirty="0">
              <a:latin typeface="Al-Mohanad Extra Bold" panose="02060603050605020204" pitchFamily="18" charset="-78"/>
              <a:cs typeface="Al-Mohanad Extra Bold" panose="02060603050605020204" pitchFamily="18" charset="-78"/>
            </a:endParaRPr>
          </a:p>
        </p:txBody>
      </p:sp>
      <p:sp>
        <p:nvSpPr>
          <p:cNvPr id="36" name="مستطيل 35">
            <a:extLst>
              <a:ext uri="{FF2B5EF4-FFF2-40B4-BE49-F238E27FC236}">
                <a16:creationId xmlns:a16="http://schemas.microsoft.com/office/drawing/2014/main" id="{D2796B13-7EB8-43AC-9B0D-38F219719FDB}"/>
              </a:ext>
            </a:extLst>
          </p:cNvPr>
          <p:cNvSpPr/>
          <p:nvPr/>
        </p:nvSpPr>
        <p:spPr>
          <a:xfrm>
            <a:off x="5455546" y="3048789"/>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3" name="Picture 13">
            <a:extLst>
              <a:ext uri="{FF2B5EF4-FFF2-40B4-BE49-F238E27FC236}">
                <a16:creationId xmlns:a16="http://schemas.microsoft.com/office/drawing/2014/main" id="{24F79830-7286-4776-9B24-ABA2FEB9F9D8}"/>
              </a:ext>
            </a:extLst>
          </p:cNvPr>
          <p:cNvPicPr>
            <a:picLocks noChangeAspect="1" noChangeArrowheads="1"/>
          </p:cNvPicPr>
          <p:nvPr/>
        </p:nvPicPr>
        <p:blipFill>
          <a:blip r:embed="rId4" cstate="print">
            <a:clrChange>
              <a:clrFrom>
                <a:srgbClr val="4C499D"/>
              </a:clrFrom>
              <a:clrTo>
                <a:srgbClr val="4C499D">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052159" y="2872159"/>
            <a:ext cx="507470" cy="6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AutoShape 7">
            <a:extLst>
              <a:ext uri="{FF2B5EF4-FFF2-40B4-BE49-F238E27FC236}">
                <a16:creationId xmlns:a16="http://schemas.microsoft.com/office/drawing/2014/main" id="{FC4470EF-CCD3-4C05-8F28-84AD8FC0492C}"/>
              </a:ext>
            </a:extLst>
          </p:cNvPr>
          <p:cNvSpPr/>
          <p:nvPr/>
        </p:nvSpPr>
        <p:spPr>
          <a:xfrm>
            <a:off x="4778904" y="3657600"/>
            <a:ext cx="1828800" cy="418690"/>
          </a:xfrm>
          <a:prstGeom prst="round2SameRect">
            <a:avLst>
              <a:gd name="adj1" fmla="val 50000"/>
              <a:gd name="adj2" fmla="val 0"/>
            </a:avLst>
          </a:prstGeom>
          <a:solidFill>
            <a:srgbClr val="F7A9A0"/>
          </a:solidFill>
        </p:spPr>
      </p:sp>
      <p:sp>
        <p:nvSpPr>
          <p:cNvPr id="46" name="TextBox 8">
            <a:extLst>
              <a:ext uri="{FF2B5EF4-FFF2-40B4-BE49-F238E27FC236}">
                <a16:creationId xmlns:a16="http://schemas.microsoft.com/office/drawing/2014/main" id="{66E8553D-2BC7-4F43-9197-AFC12F160C3E}"/>
              </a:ext>
            </a:extLst>
          </p:cNvPr>
          <p:cNvSpPr txBox="1"/>
          <p:nvPr/>
        </p:nvSpPr>
        <p:spPr>
          <a:xfrm>
            <a:off x="4914902" y="3800150"/>
            <a:ext cx="1648274" cy="267894"/>
          </a:xfrm>
          <a:prstGeom prst="rect">
            <a:avLst/>
          </a:prstGeom>
        </p:spPr>
        <p:txBody>
          <a:bodyPr wrap="square" lIns="0" tIns="0" rIns="0" bIns="0" rtlCol="0" anchor="t">
            <a:spAutoFit/>
          </a:bodyPr>
          <a:lstStyle/>
          <a:p>
            <a:pPr algn="ctr">
              <a:lnSpc>
                <a:spcPts val="1770"/>
              </a:lnSpc>
              <a:spcBef>
                <a:spcPct val="0"/>
              </a:spcBef>
            </a:pPr>
            <a:r>
              <a:rPr lang="ar-SA" sz="2800" b="1" dirty="0">
                <a:solidFill>
                  <a:srgbClr val="FFFFFF"/>
                </a:solidFill>
                <a:cs typeface="Cairo Bold"/>
              </a:rPr>
              <a:t>النطاق</a:t>
            </a:r>
            <a:endParaRPr lang="en-US" sz="2800" b="1" dirty="0">
              <a:solidFill>
                <a:srgbClr val="FFFFFF"/>
              </a:solidFill>
              <a:cs typeface="Cairo Bold"/>
            </a:endParaRPr>
          </a:p>
        </p:txBody>
      </p:sp>
      <p:sp>
        <p:nvSpPr>
          <p:cNvPr id="47" name="TextBox 12">
            <a:extLst>
              <a:ext uri="{FF2B5EF4-FFF2-40B4-BE49-F238E27FC236}">
                <a16:creationId xmlns:a16="http://schemas.microsoft.com/office/drawing/2014/main" id="{5C19948F-1A79-4188-8CAF-97E828D41380}"/>
              </a:ext>
            </a:extLst>
          </p:cNvPr>
          <p:cNvSpPr txBox="1"/>
          <p:nvPr/>
        </p:nvSpPr>
        <p:spPr>
          <a:xfrm>
            <a:off x="190501" y="4102362"/>
            <a:ext cx="6477000" cy="1239297"/>
          </a:xfrm>
          <a:prstGeom prst="roundRect">
            <a:avLst>
              <a:gd name="adj" fmla="val 4172"/>
            </a:avLst>
          </a:prstGeom>
          <a:ln w="12700">
            <a:solidFill>
              <a:schemeClr val="tx2">
                <a:lumMod val="40000"/>
                <a:lumOff val="60000"/>
              </a:schemeClr>
            </a:solidFill>
          </a:ln>
        </p:spPr>
        <p:txBody>
          <a:bodyPr wrap="square" lIns="72000" tIns="72000" rIns="72000" bIns="72000" rtlCol="0" anchor="t">
            <a:spAutoFit/>
          </a:bodyPr>
          <a:lstStyle/>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تُغطي هذه الوثيقة نواتج التعلم في مجالات القراءة، الرياضيات، والعلوم الطبيعية، وتُستخدم لتوجيه عمليات قياس مستوى تحقُّق هذه النواتج لدى المتعلمين في الصفوف المُستهدَفة، من خال تطبيق الاختبارات واسعة النطاق والمقاييس وأدوات التقويم المصاحبة لها، وتحليل نتائجها، وما يتبعها من دراسات، وتركّز بشكل رئيس على تصميم اختبارات وطنية واسعة النطاق؛ لقياس نواتج التعلم التي تمثل وصفًا لما ينبغي</a:t>
            </a:r>
          </a:p>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أن يعرفه المتعلم ويفهمه، ويستطيع القيام به في نهاية كل صف من مستويات التعلم المستهدفة.</a:t>
            </a:r>
            <a:endParaRPr lang="en-US" sz="1200" dirty="0">
              <a:solidFill>
                <a:srgbClr val="1A3850"/>
              </a:solidFill>
              <a:latin typeface="Al-Mohanad Extra Bold" panose="02060603050605020204" pitchFamily="18" charset="-78"/>
              <a:cs typeface="Al-Mohanad Extra Bold" panose="02060603050605020204" pitchFamily="18" charset="-78"/>
            </a:endParaRPr>
          </a:p>
        </p:txBody>
      </p:sp>
      <p:grpSp>
        <p:nvGrpSpPr>
          <p:cNvPr id="68" name="مجموعة 67">
            <a:extLst>
              <a:ext uri="{FF2B5EF4-FFF2-40B4-BE49-F238E27FC236}">
                <a16:creationId xmlns:a16="http://schemas.microsoft.com/office/drawing/2014/main" id="{1CFA4D33-C904-4B54-8A5E-8B212B66B034}"/>
              </a:ext>
            </a:extLst>
          </p:cNvPr>
          <p:cNvGrpSpPr/>
          <p:nvPr/>
        </p:nvGrpSpPr>
        <p:grpSpPr>
          <a:xfrm>
            <a:off x="5028464" y="7382826"/>
            <a:ext cx="1657736" cy="514903"/>
            <a:chOff x="7691999" y="1812818"/>
            <a:chExt cx="2307514" cy="517606"/>
          </a:xfrm>
        </p:grpSpPr>
        <p:sp>
          <p:nvSpPr>
            <p:cNvPr id="69" name="AutoShape 7">
              <a:extLst>
                <a:ext uri="{FF2B5EF4-FFF2-40B4-BE49-F238E27FC236}">
                  <a16:creationId xmlns:a16="http://schemas.microsoft.com/office/drawing/2014/main" id="{9F229A04-27EC-463A-A4DF-87909C55C1E5}"/>
                </a:ext>
              </a:extLst>
            </p:cNvPr>
            <p:cNvSpPr/>
            <p:nvPr/>
          </p:nvSpPr>
          <p:spPr>
            <a:xfrm>
              <a:off x="7691999" y="1812818"/>
              <a:ext cx="2307514" cy="517606"/>
            </a:xfrm>
            <a:prstGeom prst="round2SameRect">
              <a:avLst>
                <a:gd name="adj1" fmla="val 2891"/>
                <a:gd name="adj2" fmla="val 50000"/>
              </a:avLst>
            </a:prstGeom>
            <a:solidFill>
              <a:srgbClr val="F7A9A0"/>
            </a:solidFill>
          </p:spPr>
        </p:sp>
        <p:sp>
          <p:nvSpPr>
            <p:cNvPr id="70" name="TextBox 8">
              <a:extLst>
                <a:ext uri="{FF2B5EF4-FFF2-40B4-BE49-F238E27FC236}">
                  <a16:creationId xmlns:a16="http://schemas.microsoft.com/office/drawing/2014/main" id="{A7E89F06-78D8-48A7-8637-4B2E10C4C9D0}"/>
                </a:ext>
              </a:extLst>
            </p:cNvPr>
            <p:cNvSpPr txBox="1"/>
            <p:nvPr/>
          </p:nvSpPr>
          <p:spPr>
            <a:xfrm>
              <a:off x="7958596" y="1868935"/>
              <a:ext cx="1741987" cy="433149"/>
            </a:xfrm>
            <a:prstGeom prst="rect">
              <a:avLst/>
            </a:prstGeom>
          </p:spPr>
          <p:txBody>
            <a:bodyPr wrap="square" lIns="0" tIns="0" rIns="0" bIns="0" rtlCol="0" anchor="t">
              <a:spAutoFit/>
            </a:bodyPr>
            <a:lstStyle/>
            <a:p>
              <a:pPr algn="ctr" rtl="1">
                <a:spcBef>
                  <a:spcPct val="0"/>
                </a:spcBef>
              </a:pPr>
              <a:r>
                <a:rPr lang="ar-SA" sz="1400" dirty="0">
                  <a:solidFill>
                    <a:srgbClr val="FFFFFF"/>
                  </a:solidFill>
                  <a:latin typeface="Al-Mohanad Extra Bold" panose="02060603050605020204" pitchFamily="18" charset="-78"/>
                  <a:cs typeface="Al-Mohanad Extra Bold" panose="02060603050605020204" pitchFamily="18" charset="-78"/>
                </a:rPr>
                <a:t>الدليل الارشادي </a:t>
              </a:r>
            </a:p>
            <a:p>
              <a:pPr algn="ctr" rtl="1">
                <a:spcBef>
                  <a:spcPct val="0"/>
                </a:spcBef>
              </a:pPr>
              <a:r>
                <a:rPr lang="ar-SA" sz="1400" dirty="0">
                  <a:solidFill>
                    <a:srgbClr val="FFFFFF"/>
                  </a:solidFill>
                  <a:latin typeface="Al-Mohanad Extra Bold" panose="02060603050605020204" pitchFamily="18" charset="-78"/>
                  <a:cs typeface="Al-Mohanad Extra Bold" panose="02060603050605020204" pitchFamily="18" charset="-78"/>
                </a:rPr>
                <a:t> لولي الأمر </a:t>
              </a:r>
            </a:p>
          </p:txBody>
        </p:sp>
      </p:grpSp>
      <p:grpSp>
        <p:nvGrpSpPr>
          <p:cNvPr id="71" name="مجموعة 70">
            <a:extLst>
              <a:ext uri="{FF2B5EF4-FFF2-40B4-BE49-F238E27FC236}">
                <a16:creationId xmlns:a16="http://schemas.microsoft.com/office/drawing/2014/main" id="{463980EA-2DF9-4C2B-9087-8338575B705B}"/>
              </a:ext>
            </a:extLst>
          </p:cNvPr>
          <p:cNvGrpSpPr/>
          <p:nvPr/>
        </p:nvGrpSpPr>
        <p:grpSpPr>
          <a:xfrm>
            <a:off x="2556173" y="7374968"/>
            <a:ext cx="1886389" cy="534573"/>
            <a:chOff x="7691999" y="1812818"/>
            <a:chExt cx="2307514" cy="517606"/>
          </a:xfrm>
        </p:grpSpPr>
        <p:sp>
          <p:nvSpPr>
            <p:cNvPr id="72" name="AutoShape 7">
              <a:extLst>
                <a:ext uri="{FF2B5EF4-FFF2-40B4-BE49-F238E27FC236}">
                  <a16:creationId xmlns:a16="http://schemas.microsoft.com/office/drawing/2014/main" id="{DF4A24A9-D69B-41BB-AC83-15798937ED5C}"/>
                </a:ext>
              </a:extLst>
            </p:cNvPr>
            <p:cNvSpPr/>
            <p:nvPr/>
          </p:nvSpPr>
          <p:spPr>
            <a:xfrm>
              <a:off x="7691999" y="1812818"/>
              <a:ext cx="2307514" cy="517606"/>
            </a:xfrm>
            <a:prstGeom prst="round2SameRect">
              <a:avLst>
                <a:gd name="adj1" fmla="val 2891"/>
                <a:gd name="adj2" fmla="val 50000"/>
              </a:avLst>
            </a:prstGeom>
            <a:solidFill>
              <a:srgbClr val="F7A9A0"/>
            </a:solidFill>
          </p:spPr>
        </p:sp>
        <p:sp>
          <p:nvSpPr>
            <p:cNvPr id="73" name="TextBox 8">
              <a:extLst>
                <a:ext uri="{FF2B5EF4-FFF2-40B4-BE49-F238E27FC236}">
                  <a16:creationId xmlns:a16="http://schemas.microsoft.com/office/drawing/2014/main" id="{8C0DFCED-4DD7-49DD-B1E3-CC3CDC80C27B}"/>
                </a:ext>
              </a:extLst>
            </p:cNvPr>
            <p:cNvSpPr txBox="1"/>
            <p:nvPr/>
          </p:nvSpPr>
          <p:spPr>
            <a:xfrm>
              <a:off x="7849901" y="1856684"/>
              <a:ext cx="2027817" cy="447012"/>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آلية تطبيق</a:t>
              </a:r>
            </a:p>
            <a:p>
              <a:pPr algn="ctr" rtl="1">
                <a:spcBef>
                  <a:spcPct val="0"/>
                </a:spcBef>
              </a:pPr>
              <a:r>
                <a:rPr lang="ar-SA" sz="1400" dirty="0">
                  <a:solidFill>
                    <a:srgbClr val="FFFFFF"/>
                  </a:solidFill>
                  <a:latin typeface="Al-Mohanad Extra Bold" panose="02060603050605020204" pitchFamily="18" charset="-78"/>
                  <a:cs typeface="Al-Mohanad Extra Bold" panose="02060603050605020204" pitchFamily="18" charset="-78"/>
                </a:rPr>
                <a:t> الاختبارات الوطنية</a:t>
              </a:r>
            </a:p>
          </p:txBody>
        </p:sp>
      </p:grpSp>
      <p:grpSp>
        <p:nvGrpSpPr>
          <p:cNvPr id="74" name="مجموعة 73">
            <a:extLst>
              <a:ext uri="{FF2B5EF4-FFF2-40B4-BE49-F238E27FC236}">
                <a16:creationId xmlns:a16="http://schemas.microsoft.com/office/drawing/2014/main" id="{213D568C-4ED5-46B6-B353-8D9DC64771F9}"/>
              </a:ext>
            </a:extLst>
          </p:cNvPr>
          <p:cNvGrpSpPr/>
          <p:nvPr/>
        </p:nvGrpSpPr>
        <p:grpSpPr>
          <a:xfrm>
            <a:off x="130131" y="7378729"/>
            <a:ext cx="1886389" cy="553889"/>
            <a:chOff x="7691999" y="1812818"/>
            <a:chExt cx="2307514" cy="517606"/>
          </a:xfrm>
        </p:grpSpPr>
        <p:sp>
          <p:nvSpPr>
            <p:cNvPr id="75" name="AutoShape 7">
              <a:extLst>
                <a:ext uri="{FF2B5EF4-FFF2-40B4-BE49-F238E27FC236}">
                  <a16:creationId xmlns:a16="http://schemas.microsoft.com/office/drawing/2014/main" id="{6981B49F-F8AF-47F5-9BFE-DDDB31114D1E}"/>
                </a:ext>
              </a:extLst>
            </p:cNvPr>
            <p:cNvSpPr/>
            <p:nvPr/>
          </p:nvSpPr>
          <p:spPr>
            <a:xfrm>
              <a:off x="7691999" y="1812818"/>
              <a:ext cx="2307514" cy="517606"/>
            </a:xfrm>
            <a:prstGeom prst="round2SameRect">
              <a:avLst>
                <a:gd name="adj1" fmla="val 2891"/>
                <a:gd name="adj2" fmla="val 50000"/>
              </a:avLst>
            </a:prstGeom>
            <a:solidFill>
              <a:srgbClr val="F7A9A0"/>
            </a:solidFill>
          </p:spPr>
        </p:sp>
        <p:sp>
          <p:nvSpPr>
            <p:cNvPr id="76" name="TextBox 8">
              <a:extLst>
                <a:ext uri="{FF2B5EF4-FFF2-40B4-BE49-F238E27FC236}">
                  <a16:creationId xmlns:a16="http://schemas.microsoft.com/office/drawing/2014/main" id="{138FB6BD-9A16-4391-8B78-D5FAA0A964AF}"/>
                </a:ext>
              </a:extLst>
            </p:cNvPr>
            <p:cNvSpPr txBox="1"/>
            <p:nvPr/>
          </p:nvSpPr>
          <p:spPr>
            <a:xfrm>
              <a:off x="7827105" y="1907095"/>
              <a:ext cx="2027817" cy="230092"/>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وثيقة نواتج التعلم</a:t>
              </a:r>
            </a:p>
          </p:txBody>
        </p:sp>
      </p:grpSp>
      <p:sp>
        <p:nvSpPr>
          <p:cNvPr id="78" name="AutoShape 37">
            <a:extLst>
              <a:ext uri="{FF2B5EF4-FFF2-40B4-BE49-F238E27FC236}">
                <a16:creationId xmlns:a16="http://schemas.microsoft.com/office/drawing/2014/main" id="{A34746E2-F112-4E49-A143-40124F43789E}"/>
              </a:ext>
            </a:extLst>
          </p:cNvPr>
          <p:cNvSpPr/>
          <p:nvPr/>
        </p:nvSpPr>
        <p:spPr>
          <a:xfrm>
            <a:off x="229013" y="5700301"/>
            <a:ext cx="6476998" cy="693107"/>
          </a:xfrm>
          <a:prstGeom prst="round2SameRect">
            <a:avLst>
              <a:gd name="adj1" fmla="val 50000"/>
              <a:gd name="adj2" fmla="val 0"/>
            </a:avLst>
          </a:prstGeom>
          <a:solidFill>
            <a:schemeClr val="accent5">
              <a:lumMod val="60000"/>
              <a:lumOff val="40000"/>
            </a:schemeClr>
          </a:solidFill>
        </p:spPr>
        <p:txBody>
          <a:bodyPr/>
          <a:lstStyle/>
          <a:p>
            <a:endParaRPr lang="ar-SA" dirty="0"/>
          </a:p>
        </p:txBody>
      </p:sp>
      <p:sp>
        <p:nvSpPr>
          <p:cNvPr id="79" name="TextBox 38">
            <a:extLst>
              <a:ext uri="{FF2B5EF4-FFF2-40B4-BE49-F238E27FC236}">
                <a16:creationId xmlns:a16="http://schemas.microsoft.com/office/drawing/2014/main" id="{ED40A1A0-9886-4208-BF09-DF809758DF8D}"/>
              </a:ext>
            </a:extLst>
          </p:cNvPr>
          <p:cNvSpPr txBox="1"/>
          <p:nvPr/>
        </p:nvSpPr>
        <p:spPr>
          <a:xfrm>
            <a:off x="1043409" y="5827353"/>
            <a:ext cx="4358984" cy="425116"/>
          </a:xfrm>
          <a:prstGeom prst="rect">
            <a:avLst/>
          </a:prstGeom>
        </p:spPr>
        <p:txBody>
          <a:bodyPr wrap="square" lIns="0" tIns="0" rIns="0" bIns="0" rtlCol="0" anchor="t">
            <a:spAutoFit/>
          </a:bodyPr>
          <a:lstStyle/>
          <a:p>
            <a:pPr algn="ctr">
              <a:lnSpc>
                <a:spcPts val="3294"/>
              </a:lnSpc>
            </a:pPr>
            <a:r>
              <a:rPr lang="ar-SA" sz="2400" b="1" dirty="0">
                <a:solidFill>
                  <a:srgbClr val="FFFFFF"/>
                </a:solidFill>
                <a:latin typeface="Al-Mohanad Extra Bold" panose="02060603050605020204" pitchFamily="18" charset="-78"/>
                <a:cs typeface="Al-Mohanad Extra Bold" panose="02060603050605020204" pitchFamily="18" charset="-78"/>
              </a:rPr>
              <a:t>أدلة و إرشادات الاختبار  </a:t>
            </a:r>
            <a:endParaRPr lang="en-US" sz="2400" b="1" dirty="0">
              <a:solidFill>
                <a:srgbClr val="FFFFFF"/>
              </a:solidFill>
              <a:latin typeface="Al-Mohanad Extra Bold" panose="02060603050605020204" pitchFamily="18" charset="-78"/>
              <a:cs typeface="Al-Mohanad Extra Bold" panose="02060603050605020204" pitchFamily="18" charset="-78"/>
            </a:endParaRPr>
          </a:p>
        </p:txBody>
      </p:sp>
      <p:pic>
        <p:nvPicPr>
          <p:cNvPr id="9" name="صورة 8">
            <a:hlinkClick r:id="rId5"/>
            <a:extLst>
              <a:ext uri="{FF2B5EF4-FFF2-40B4-BE49-F238E27FC236}">
                <a16:creationId xmlns:a16="http://schemas.microsoft.com/office/drawing/2014/main" id="{255D6C6A-EAD6-493D-BA6C-6983F66D852F}"/>
              </a:ext>
            </a:extLst>
          </p:cNvPr>
          <p:cNvPicPr>
            <a:picLocks noChangeAspect="1"/>
          </p:cNvPicPr>
          <p:nvPr/>
        </p:nvPicPr>
        <p:blipFill>
          <a:blip r:embed="rId6"/>
          <a:stretch>
            <a:fillRect/>
          </a:stretch>
        </p:blipFill>
        <p:spPr>
          <a:xfrm rot="19771181">
            <a:off x="3210633" y="6478638"/>
            <a:ext cx="577469" cy="751501"/>
          </a:xfrm>
          <a:prstGeom prst="rect">
            <a:avLst/>
          </a:prstGeom>
        </p:spPr>
      </p:pic>
      <p:pic>
        <p:nvPicPr>
          <p:cNvPr id="10" name="صورة 9">
            <a:hlinkClick r:id="rId7"/>
            <a:extLst>
              <a:ext uri="{FF2B5EF4-FFF2-40B4-BE49-F238E27FC236}">
                <a16:creationId xmlns:a16="http://schemas.microsoft.com/office/drawing/2014/main" id="{ED03C907-9F66-42BE-AA7E-F2A8D331DD6E}"/>
              </a:ext>
            </a:extLst>
          </p:cNvPr>
          <p:cNvPicPr>
            <a:picLocks noChangeAspect="1"/>
          </p:cNvPicPr>
          <p:nvPr/>
        </p:nvPicPr>
        <p:blipFill>
          <a:blip r:embed="rId8"/>
          <a:stretch>
            <a:fillRect/>
          </a:stretch>
        </p:blipFill>
        <p:spPr>
          <a:xfrm>
            <a:off x="564098" y="6643331"/>
            <a:ext cx="735398" cy="735398"/>
          </a:xfrm>
          <a:prstGeom prst="rect">
            <a:avLst/>
          </a:prstGeom>
        </p:spPr>
      </p:pic>
      <p:grpSp>
        <p:nvGrpSpPr>
          <p:cNvPr id="49" name="مجموعة 48">
            <a:extLst>
              <a:ext uri="{FF2B5EF4-FFF2-40B4-BE49-F238E27FC236}">
                <a16:creationId xmlns:a16="http://schemas.microsoft.com/office/drawing/2014/main" id="{DDFE5597-175F-4E2F-9F28-3327E84A0511}"/>
              </a:ext>
            </a:extLst>
          </p:cNvPr>
          <p:cNvGrpSpPr/>
          <p:nvPr/>
        </p:nvGrpSpPr>
        <p:grpSpPr>
          <a:xfrm>
            <a:off x="3536214" y="9164559"/>
            <a:ext cx="3100285" cy="537747"/>
            <a:chOff x="7691999" y="1812818"/>
            <a:chExt cx="2307514" cy="520679"/>
          </a:xfrm>
        </p:grpSpPr>
        <p:sp>
          <p:nvSpPr>
            <p:cNvPr id="50" name="AutoShape 7">
              <a:extLst>
                <a:ext uri="{FF2B5EF4-FFF2-40B4-BE49-F238E27FC236}">
                  <a16:creationId xmlns:a16="http://schemas.microsoft.com/office/drawing/2014/main" id="{2B9B4184-8532-4566-86E1-DCE80A14BFD1}"/>
                </a:ext>
              </a:extLst>
            </p:cNvPr>
            <p:cNvSpPr/>
            <p:nvPr/>
          </p:nvSpPr>
          <p:spPr>
            <a:xfrm>
              <a:off x="7691999" y="1812818"/>
              <a:ext cx="2307514" cy="517606"/>
            </a:xfrm>
            <a:prstGeom prst="round2SameRect">
              <a:avLst>
                <a:gd name="adj1" fmla="val 2891"/>
                <a:gd name="adj2" fmla="val 50000"/>
              </a:avLst>
            </a:prstGeom>
            <a:solidFill>
              <a:srgbClr val="F7A9A0"/>
            </a:solidFill>
          </p:spPr>
        </p:sp>
        <p:sp>
          <p:nvSpPr>
            <p:cNvPr id="51" name="TextBox 8">
              <a:extLst>
                <a:ext uri="{FF2B5EF4-FFF2-40B4-BE49-F238E27FC236}">
                  <a16:creationId xmlns:a16="http://schemas.microsoft.com/office/drawing/2014/main" id="{9F108D94-88CD-4598-9527-7A78E5BE362B}"/>
                </a:ext>
              </a:extLst>
            </p:cNvPr>
            <p:cNvSpPr txBox="1"/>
            <p:nvPr/>
          </p:nvSpPr>
          <p:spPr>
            <a:xfrm>
              <a:off x="7789348" y="1856684"/>
              <a:ext cx="2088371" cy="47681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التعريف بالاختبارات الوطنية لأولياء الأمور</a:t>
              </a:r>
            </a:p>
          </p:txBody>
        </p:sp>
      </p:grpSp>
      <p:grpSp>
        <p:nvGrpSpPr>
          <p:cNvPr id="52" name="مجموعة 51">
            <a:extLst>
              <a:ext uri="{FF2B5EF4-FFF2-40B4-BE49-F238E27FC236}">
                <a16:creationId xmlns:a16="http://schemas.microsoft.com/office/drawing/2014/main" id="{79CECE1C-6A16-4938-B999-45DDA59838A4}"/>
              </a:ext>
            </a:extLst>
          </p:cNvPr>
          <p:cNvGrpSpPr/>
          <p:nvPr/>
        </p:nvGrpSpPr>
        <p:grpSpPr>
          <a:xfrm>
            <a:off x="328715" y="9164558"/>
            <a:ext cx="3100285" cy="553889"/>
            <a:chOff x="7691999" y="1812818"/>
            <a:chExt cx="2307514" cy="517606"/>
          </a:xfrm>
        </p:grpSpPr>
        <p:sp>
          <p:nvSpPr>
            <p:cNvPr id="53" name="AutoShape 7">
              <a:extLst>
                <a:ext uri="{FF2B5EF4-FFF2-40B4-BE49-F238E27FC236}">
                  <a16:creationId xmlns:a16="http://schemas.microsoft.com/office/drawing/2014/main" id="{2880B6D5-2441-499B-841C-FE05F4D53A19}"/>
                </a:ext>
              </a:extLst>
            </p:cNvPr>
            <p:cNvSpPr/>
            <p:nvPr/>
          </p:nvSpPr>
          <p:spPr>
            <a:xfrm>
              <a:off x="7691999" y="1812818"/>
              <a:ext cx="2307514" cy="517606"/>
            </a:xfrm>
            <a:prstGeom prst="round2SameRect">
              <a:avLst>
                <a:gd name="adj1" fmla="val 2891"/>
                <a:gd name="adj2" fmla="val 50000"/>
              </a:avLst>
            </a:prstGeom>
            <a:solidFill>
              <a:srgbClr val="F7A9A0"/>
            </a:solidFill>
          </p:spPr>
        </p:sp>
        <p:sp>
          <p:nvSpPr>
            <p:cNvPr id="54" name="TextBox 8">
              <a:extLst>
                <a:ext uri="{FF2B5EF4-FFF2-40B4-BE49-F238E27FC236}">
                  <a16:creationId xmlns:a16="http://schemas.microsoft.com/office/drawing/2014/main" id="{75480D6F-A741-42DA-BEC3-24ED693E0DC4}"/>
                </a:ext>
              </a:extLst>
            </p:cNvPr>
            <p:cNvSpPr txBox="1"/>
            <p:nvPr/>
          </p:nvSpPr>
          <p:spPr>
            <a:xfrm>
              <a:off x="7869146" y="1870237"/>
              <a:ext cx="1887194" cy="460185"/>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طريقة التعامل مع الاختبارات الوطنية نافس للطلبة</a:t>
              </a:r>
            </a:p>
          </p:txBody>
        </p:sp>
      </p:grpSp>
      <p:pic>
        <p:nvPicPr>
          <p:cNvPr id="55" name="صورة 54">
            <a:hlinkClick r:id="rId5"/>
            <a:extLst>
              <a:ext uri="{FF2B5EF4-FFF2-40B4-BE49-F238E27FC236}">
                <a16:creationId xmlns:a16="http://schemas.microsoft.com/office/drawing/2014/main" id="{7AA4B3DF-1A51-4FEF-A7B5-A20FB74072BF}"/>
              </a:ext>
            </a:extLst>
          </p:cNvPr>
          <p:cNvPicPr>
            <a:picLocks noChangeAspect="1"/>
          </p:cNvPicPr>
          <p:nvPr/>
        </p:nvPicPr>
        <p:blipFill>
          <a:blip r:embed="rId6"/>
          <a:stretch>
            <a:fillRect/>
          </a:stretch>
        </p:blipFill>
        <p:spPr>
          <a:xfrm rot="19771181">
            <a:off x="4704692" y="8353625"/>
            <a:ext cx="547395" cy="712364"/>
          </a:xfrm>
          <a:prstGeom prst="rect">
            <a:avLst/>
          </a:prstGeom>
        </p:spPr>
      </p:pic>
      <p:pic>
        <p:nvPicPr>
          <p:cNvPr id="14" name="صورة 13">
            <a:hlinkClick r:id="rId9"/>
            <a:extLst>
              <a:ext uri="{FF2B5EF4-FFF2-40B4-BE49-F238E27FC236}">
                <a16:creationId xmlns:a16="http://schemas.microsoft.com/office/drawing/2014/main" id="{BB03906F-C20E-4FBA-8F34-59BA9424AC15}"/>
              </a:ext>
            </a:extLst>
          </p:cNvPr>
          <p:cNvPicPr>
            <a:picLocks noChangeAspect="1"/>
          </p:cNvPicPr>
          <p:nvPr/>
        </p:nvPicPr>
        <p:blipFill>
          <a:blip r:embed="rId10">
            <a:duotone>
              <a:prstClr val="black"/>
              <a:schemeClr val="tx2">
                <a:tint val="45000"/>
                <a:satMod val="400000"/>
              </a:schemeClr>
            </a:duotone>
          </a:blip>
          <a:stretch>
            <a:fillRect/>
          </a:stretch>
        </p:blipFill>
        <p:spPr>
          <a:xfrm>
            <a:off x="1299496" y="8230581"/>
            <a:ext cx="885825" cy="781050"/>
          </a:xfrm>
          <a:prstGeom prst="rect">
            <a:avLst/>
          </a:prstGeom>
        </p:spPr>
      </p:pic>
      <p:pic>
        <p:nvPicPr>
          <p:cNvPr id="58" name="Picture 5">
            <a:hlinkClick r:id="rId11"/>
            <a:extLst>
              <a:ext uri="{FF2B5EF4-FFF2-40B4-BE49-F238E27FC236}">
                <a16:creationId xmlns:a16="http://schemas.microsoft.com/office/drawing/2014/main" id="{0D38DA99-FE10-435F-9512-371C977B504C}"/>
              </a:ext>
            </a:extLst>
          </p:cNvPr>
          <p:cNvPicPr>
            <a:picLocks noChangeAspect="1" noChangeArrowheads="1"/>
          </p:cNvPicPr>
          <p:nvPr/>
        </p:nvPicPr>
        <p:blipFill>
          <a:blip r:embed="rId2" cstate="print">
            <a:clrChange>
              <a:clrFrom>
                <a:srgbClr val="4C499D"/>
              </a:clrFrom>
              <a:clrTo>
                <a:srgbClr val="4C499D">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19120690">
            <a:off x="5562601" y="6473133"/>
            <a:ext cx="731302" cy="8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0">
            <a:extLst>
              <a:ext uri="{FF2B5EF4-FFF2-40B4-BE49-F238E27FC236}">
                <a16:creationId xmlns:a16="http://schemas.microsoft.com/office/drawing/2014/main" id="{85C72233-DC3D-4A04-9358-DD6803B5A1CF}"/>
              </a:ext>
            </a:extLst>
          </p:cNvPr>
          <p:cNvSpPr/>
          <p:nvPr/>
        </p:nvSpPr>
        <p:spPr>
          <a:xfrm>
            <a:off x="266698" y="3433673"/>
            <a:ext cx="6476999" cy="514987"/>
          </a:xfrm>
          <a:prstGeom prst="roundRect">
            <a:avLst>
              <a:gd name="adj" fmla="val 8713"/>
            </a:avLst>
          </a:prstGeom>
          <a:solidFill>
            <a:schemeClr val="tx2">
              <a:lumMod val="40000"/>
              <a:lumOff val="60000"/>
              <a:alpha val="14000"/>
            </a:schemeClr>
          </a:solidFill>
        </p:spPr>
      </p:sp>
      <p:grpSp>
        <p:nvGrpSpPr>
          <p:cNvPr id="2" name="مجموعة 1">
            <a:extLst>
              <a:ext uri="{FF2B5EF4-FFF2-40B4-BE49-F238E27FC236}">
                <a16:creationId xmlns:a16="http://schemas.microsoft.com/office/drawing/2014/main" id="{CA880646-DA80-40CE-8CB7-111811BAC89A}"/>
              </a:ext>
            </a:extLst>
          </p:cNvPr>
          <p:cNvGrpSpPr/>
          <p:nvPr/>
        </p:nvGrpSpPr>
        <p:grpSpPr>
          <a:xfrm>
            <a:off x="228600" y="981476"/>
            <a:ext cx="6476999" cy="514987"/>
            <a:chOff x="4405537" y="1812818"/>
            <a:chExt cx="5943600" cy="514987"/>
          </a:xfrm>
        </p:grpSpPr>
        <p:sp>
          <p:nvSpPr>
            <p:cNvPr id="7" name="AutoShape 7"/>
            <p:cNvSpPr/>
            <p:nvPr/>
          </p:nvSpPr>
          <p:spPr>
            <a:xfrm>
              <a:off x="4405537" y="1812818"/>
              <a:ext cx="5943600" cy="514987"/>
            </a:xfrm>
            <a:prstGeom prst="round2SameRect">
              <a:avLst>
                <a:gd name="adj1" fmla="val 50000"/>
                <a:gd name="adj2" fmla="val 0"/>
              </a:avLst>
            </a:prstGeom>
            <a:solidFill>
              <a:srgbClr val="F7A9A0"/>
            </a:solidFill>
          </p:spPr>
        </p:sp>
        <p:sp>
          <p:nvSpPr>
            <p:cNvPr id="8" name="TextBox 8"/>
            <p:cNvSpPr txBox="1"/>
            <p:nvPr/>
          </p:nvSpPr>
          <p:spPr>
            <a:xfrm>
              <a:off x="4648200" y="1945278"/>
              <a:ext cx="5458275" cy="250068"/>
            </a:xfrm>
            <a:prstGeom prst="rect">
              <a:avLst/>
            </a:prstGeom>
          </p:spPr>
          <p:txBody>
            <a:bodyPr wrap="square" lIns="0" tIns="0" rIns="0" bIns="0" rtlCol="0" anchor="t">
              <a:spAutoFit/>
            </a:bodyPr>
            <a:lstStyle/>
            <a:p>
              <a:pPr algn="ctr">
                <a:lnSpc>
                  <a:spcPts val="1770"/>
                </a:lnSpc>
                <a:spcBef>
                  <a:spcPct val="0"/>
                </a:spcBef>
              </a:pPr>
              <a:r>
                <a:rPr lang="ar-SA" sz="2000" b="1" dirty="0">
                  <a:solidFill>
                    <a:srgbClr val="FFFFFF"/>
                  </a:solidFill>
                  <a:cs typeface="Cairo Bold"/>
                </a:rPr>
                <a:t>تصميم محتوى الاختبارات الوطنية:</a:t>
              </a:r>
              <a:endParaRPr lang="en-US" sz="2000" b="1" dirty="0">
                <a:solidFill>
                  <a:srgbClr val="FFFFFF"/>
                </a:solidFill>
                <a:cs typeface="Cairo Bold"/>
              </a:endParaRPr>
            </a:p>
          </p:txBody>
        </p:sp>
      </p:grpSp>
      <p:sp>
        <p:nvSpPr>
          <p:cNvPr id="12" name="TextBox 12"/>
          <p:cNvSpPr txBox="1"/>
          <p:nvPr/>
        </p:nvSpPr>
        <p:spPr>
          <a:xfrm>
            <a:off x="228600" y="1514365"/>
            <a:ext cx="6477000" cy="588025"/>
          </a:xfrm>
          <a:prstGeom prst="roundRect">
            <a:avLst>
              <a:gd name="adj" fmla="val 10344"/>
            </a:avLst>
          </a:prstGeom>
          <a:ln w="12700">
            <a:solidFill>
              <a:schemeClr val="tx2">
                <a:lumMod val="40000"/>
                <a:lumOff val="60000"/>
              </a:schemeClr>
            </a:solidFill>
          </a:ln>
        </p:spPr>
        <p:txBody>
          <a:bodyPr wrap="square" lIns="72000" tIns="72000" rIns="72000" bIns="72000" rtlCol="0" anchor="t">
            <a:spAutoFit/>
          </a:bodyPr>
          <a:lstStyle/>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يتناول هذا الجزء من الوثيقة وصفًا لتصميم محتوى الاختبارات الوطنية لمجال العلوم، وتوضيح</a:t>
            </a:r>
          </a:p>
          <a:p>
            <a:pPr algn="r" rtl="1">
              <a:lnSpc>
                <a:spcPts val="1565"/>
              </a:lnSpc>
              <a:spcBef>
                <a:spcPct val="0"/>
              </a:spcBef>
            </a:pPr>
            <a:r>
              <a:rPr lang="ar-SA" sz="1200" dirty="0">
                <a:solidFill>
                  <a:srgbClr val="1A3850"/>
                </a:solidFill>
                <a:latin typeface="Al-Mohanad Extra Bold" panose="02060603050605020204" pitchFamily="18" charset="-78"/>
                <a:cs typeface="Al-Mohanad Extra Bold" panose="02060603050605020204" pitchFamily="18" charset="-78"/>
              </a:rPr>
              <a:t>المستويات الإدراكية المستهدفة وفقًا للآتي:</a:t>
            </a:r>
            <a:endParaRPr lang="en-US" sz="1200" dirty="0">
              <a:solidFill>
                <a:srgbClr val="1A3850"/>
              </a:solidFill>
              <a:latin typeface="Al-Mohanad Extra Bold" panose="02060603050605020204" pitchFamily="18" charset="-78"/>
              <a:cs typeface="Al-Mohanad Extra Bold" panose="02060603050605020204" pitchFamily="18" charset="-78"/>
            </a:endParaRPr>
          </a:p>
        </p:txBody>
      </p:sp>
      <p:sp>
        <p:nvSpPr>
          <p:cNvPr id="22" name="مربع نص 21">
            <a:extLst>
              <a:ext uri="{FF2B5EF4-FFF2-40B4-BE49-F238E27FC236}">
                <a16:creationId xmlns:a16="http://schemas.microsoft.com/office/drawing/2014/main" id="{0C4D672F-6278-4D36-86E7-3BBF95EEC20E}"/>
              </a:ext>
            </a:extLst>
          </p:cNvPr>
          <p:cNvSpPr txBox="1"/>
          <p:nvPr/>
        </p:nvSpPr>
        <p:spPr>
          <a:xfrm>
            <a:off x="289372" y="3479813"/>
            <a:ext cx="6301930" cy="461665"/>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التعرف على تركيب الخلية ووظائفها الحيوية، ووصف تركيب بعض أجهزة الجسم وربطها بوظائفها الحيوية، ووصف التغيرات المصاحبة لنمو بعض المخلوقات الحية، وتصنيف المخلوقات الحية تبعا لصفاتها الظاهرية.</a:t>
            </a:r>
            <a:endParaRPr lang="ar-SA" sz="1200" dirty="0">
              <a:latin typeface="Al-Mohanad Extra Bold" panose="02060603050605020204" pitchFamily="18" charset="-78"/>
              <a:cs typeface="Al-Mohanad Extra Bold" panose="02060603050605020204" pitchFamily="18" charset="-78"/>
            </a:endParaRPr>
          </a:p>
        </p:txBody>
      </p:sp>
      <p:sp>
        <p:nvSpPr>
          <p:cNvPr id="21" name="مستطيل 20">
            <a:extLst>
              <a:ext uri="{FF2B5EF4-FFF2-40B4-BE49-F238E27FC236}">
                <a16:creationId xmlns:a16="http://schemas.microsoft.com/office/drawing/2014/main" id="{846239B1-2332-4FBB-8BA3-F79D55EDE5C5}"/>
              </a:ext>
            </a:extLst>
          </p:cNvPr>
          <p:cNvSpPr/>
          <p:nvPr/>
        </p:nvSpPr>
        <p:spPr>
          <a:xfrm>
            <a:off x="6522346" y="3526441"/>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AutoShape 7">
            <a:extLst>
              <a:ext uri="{FF2B5EF4-FFF2-40B4-BE49-F238E27FC236}">
                <a16:creationId xmlns:a16="http://schemas.microsoft.com/office/drawing/2014/main" id="{FC4470EF-CCD3-4C05-8F28-84AD8FC0492C}"/>
              </a:ext>
            </a:extLst>
          </p:cNvPr>
          <p:cNvSpPr/>
          <p:nvPr/>
        </p:nvSpPr>
        <p:spPr>
          <a:xfrm>
            <a:off x="1864640" y="2209800"/>
            <a:ext cx="4840959" cy="533149"/>
          </a:xfrm>
          <a:prstGeom prst="round2SameRect">
            <a:avLst>
              <a:gd name="adj1" fmla="val 44620"/>
              <a:gd name="adj2" fmla="val 0"/>
            </a:avLst>
          </a:prstGeom>
          <a:solidFill>
            <a:srgbClr val="F7A9A0"/>
          </a:solidFill>
        </p:spPr>
      </p:sp>
      <p:sp>
        <p:nvSpPr>
          <p:cNvPr id="46" name="TextBox 8">
            <a:extLst>
              <a:ext uri="{FF2B5EF4-FFF2-40B4-BE49-F238E27FC236}">
                <a16:creationId xmlns:a16="http://schemas.microsoft.com/office/drawing/2014/main" id="{66E8553D-2BC7-4F43-9197-AFC12F160C3E}"/>
              </a:ext>
            </a:extLst>
          </p:cNvPr>
          <p:cNvSpPr txBox="1"/>
          <p:nvPr/>
        </p:nvSpPr>
        <p:spPr>
          <a:xfrm>
            <a:off x="1828800" y="2334252"/>
            <a:ext cx="4878245" cy="238527"/>
          </a:xfrm>
          <a:prstGeom prst="rect">
            <a:avLst/>
          </a:prstGeom>
        </p:spPr>
        <p:txBody>
          <a:bodyPr wrap="square" lIns="0" tIns="0" rIns="0" bIns="0" rtlCol="0" anchor="t">
            <a:spAutoFit/>
          </a:bodyPr>
          <a:lstStyle/>
          <a:p>
            <a:pPr algn="ctr">
              <a:lnSpc>
                <a:spcPts val="1770"/>
              </a:lnSpc>
              <a:spcBef>
                <a:spcPct val="0"/>
              </a:spcBef>
            </a:pPr>
            <a:r>
              <a:rPr lang="ar-SA" sz="1700" b="1" dirty="0">
                <a:solidFill>
                  <a:srgbClr val="FFFFFF"/>
                </a:solidFill>
                <a:cs typeface="Cairo Bold"/>
              </a:rPr>
              <a:t>محتوى مجال العلوم في نهاية الصف السادس</a:t>
            </a:r>
            <a:endParaRPr lang="en-US" sz="1700" b="1" dirty="0">
              <a:solidFill>
                <a:srgbClr val="FFFFFF"/>
              </a:solidFill>
              <a:cs typeface="Cairo Bold"/>
            </a:endParaRPr>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217094"/>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5919"/>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695798" y="191393"/>
              <a:ext cx="6699454" cy="601946"/>
            </a:xfrm>
            <a:prstGeom prst="rect">
              <a:avLst/>
            </a:prstGeom>
          </p:spPr>
          <p:txBody>
            <a:bodyPr wrap="square" lIns="0" tIns="0" rIns="0" bIns="0" rtlCol="0" anchor="t">
              <a:spAutoFit/>
            </a:bodyPr>
            <a:lstStyle/>
            <a:p>
              <a:pPr algn="ctr">
                <a:lnSpc>
                  <a:spcPts val="3294"/>
                </a:lnSpc>
              </a:pPr>
              <a:r>
                <a:rPr lang="ar-SA" sz="2400" b="1" dirty="0">
                  <a:solidFill>
                    <a:srgbClr val="FFFFFF"/>
                  </a:solidFill>
                  <a:cs typeface="Cairo Bold"/>
                </a:rPr>
                <a:t>مجال العلوم الطبيعية</a:t>
              </a:r>
              <a:endParaRPr lang="en-US" sz="2400" b="1" dirty="0">
                <a:solidFill>
                  <a:srgbClr val="FFFFFF"/>
                </a:solidFill>
                <a:cs typeface="Cairo Bold"/>
              </a:endParaRPr>
            </a:p>
          </p:txBody>
        </p:sp>
      </p:grpSp>
      <p:sp>
        <p:nvSpPr>
          <p:cNvPr id="29" name="TextBox 12">
            <a:extLst>
              <a:ext uri="{FF2B5EF4-FFF2-40B4-BE49-F238E27FC236}">
                <a16:creationId xmlns:a16="http://schemas.microsoft.com/office/drawing/2014/main" id="{142A317D-C153-4BBB-80BC-9BEAD64A8F37}"/>
              </a:ext>
            </a:extLst>
          </p:cNvPr>
          <p:cNvSpPr txBox="1"/>
          <p:nvPr/>
        </p:nvSpPr>
        <p:spPr>
          <a:xfrm>
            <a:off x="228599" y="2758968"/>
            <a:ext cx="6477000" cy="606938"/>
          </a:xfrm>
          <a:prstGeom prst="roundRect">
            <a:avLst>
              <a:gd name="adj" fmla="val 14964"/>
            </a:avLst>
          </a:prstGeom>
          <a:ln w="12700">
            <a:solidFill>
              <a:schemeClr val="tx2">
                <a:lumMod val="40000"/>
                <a:lumOff val="60000"/>
              </a:schemeClr>
            </a:solidFill>
          </a:ln>
        </p:spPr>
        <p:txBody>
          <a:bodyPr wrap="square" lIns="72000" tIns="72000" rIns="72000" bIns="72000" rtlCol="0" anchor="t">
            <a:spAutoFit/>
          </a:bodyPr>
          <a:lstStyle/>
          <a:p>
            <a:pPr algn="r" rtl="1">
              <a:lnSpc>
                <a:spcPts val="1565"/>
              </a:lnSpc>
              <a:spcBef>
                <a:spcPct val="0"/>
              </a:spcBef>
            </a:pPr>
            <a:r>
              <a:rPr lang="ar-SA" sz="1400" dirty="0">
                <a:solidFill>
                  <a:srgbClr val="1A3850"/>
                </a:solidFill>
                <a:latin typeface="Al-Mohanad Extra Bold" panose="02060603050605020204" pitchFamily="18" charset="-78"/>
                <a:cs typeface="Al-Mohanad Extra Bold" panose="02060603050605020204" pitchFamily="18" charset="-78"/>
              </a:rPr>
              <a:t>تركز الاختبارات الوطنية في نهاية الصف السادس على قياس مستوى تمكن المتعلم في مجال العلوم من:</a:t>
            </a:r>
            <a:endParaRPr lang="en-US" sz="1400" dirty="0">
              <a:solidFill>
                <a:srgbClr val="1A3850"/>
              </a:solidFill>
              <a:latin typeface="Al-Mohanad Extra Bold" panose="02060603050605020204" pitchFamily="18" charset="-78"/>
              <a:cs typeface="Al-Mohanad Extra Bold" panose="02060603050605020204" pitchFamily="18" charset="-78"/>
            </a:endParaRPr>
          </a:p>
        </p:txBody>
      </p:sp>
      <p:sp>
        <p:nvSpPr>
          <p:cNvPr id="30" name="AutoShape 10">
            <a:extLst>
              <a:ext uri="{FF2B5EF4-FFF2-40B4-BE49-F238E27FC236}">
                <a16:creationId xmlns:a16="http://schemas.microsoft.com/office/drawing/2014/main" id="{012E7A96-A0DC-4FD3-862D-3A9C697AB6AF}"/>
              </a:ext>
            </a:extLst>
          </p:cNvPr>
          <p:cNvSpPr/>
          <p:nvPr/>
        </p:nvSpPr>
        <p:spPr>
          <a:xfrm>
            <a:off x="266698" y="4023137"/>
            <a:ext cx="6476999" cy="514987"/>
          </a:xfrm>
          <a:prstGeom prst="roundRect">
            <a:avLst>
              <a:gd name="adj" fmla="val 8713"/>
            </a:avLst>
          </a:prstGeom>
          <a:solidFill>
            <a:schemeClr val="accent2">
              <a:lumMod val="40000"/>
              <a:lumOff val="60000"/>
              <a:alpha val="14000"/>
            </a:schemeClr>
          </a:solidFill>
        </p:spPr>
      </p:sp>
      <p:sp>
        <p:nvSpPr>
          <p:cNvPr id="31" name="مربع نص 30">
            <a:extLst>
              <a:ext uri="{FF2B5EF4-FFF2-40B4-BE49-F238E27FC236}">
                <a16:creationId xmlns:a16="http://schemas.microsoft.com/office/drawing/2014/main" id="{03D37958-5E07-4434-9BCB-7D0593E7A8A5}"/>
              </a:ext>
            </a:extLst>
          </p:cNvPr>
          <p:cNvSpPr txBox="1"/>
          <p:nvPr/>
        </p:nvSpPr>
        <p:spPr>
          <a:xfrm>
            <a:off x="289372" y="4069277"/>
            <a:ext cx="6301930" cy="461665"/>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وصف الأنظمة البيئية ومكوناتها والعلاقات المتبادلة بينها، وتتبع انتقال المادة والطاقة فيها، وتوضيح أثر التغيرات البيئية، وتكيف المخلوقات معها، ووصف أثر النشاط البشري على النظام البيئي.</a:t>
            </a:r>
          </a:p>
        </p:txBody>
      </p:sp>
      <p:sp>
        <p:nvSpPr>
          <p:cNvPr id="32" name="مستطيل 31">
            <a:extLst>
              <a:ext uri="{FF2B5EF4-FFF2-40B4-BE49-F238E27FC236}">
                <a16:creationId xmlns:a16="http://schemas.microsoft.com/office/drawing/2014/main" id="{6E6A9948-B36B-4765-AD08-EB42791F748D}"/>
              </a:ext>
            </a:extLst>
          </p:cNvPr>
          <p:cNvSpPr/>
          <p:nvPr/>
        </p:nvSpPr>
        <p:spPr>
          <a:xfrm>
            <a:off x="6522346" y="4115905"/>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AutoShape 10">
            <a:extLst>
              <a:ext uri="{FF2B5EF4-FFF2-40B4-BE49-F238E27FC236}">
                <a16:creationId xmlns:a16="http://schemas.microsoft.com/office/drawing/2014/main" id="{E9CC0F48-9A66-4166-B603-07658BE326ED}"/>
              </a:ext>
            </a:extLst>
          </p:cNvPr>
          <p:cNvSpPr/>
          <p:nvPr/>
        </p:nvSpPr>
        <p:spPr>
          <a:xfrm>
            <a:off x="266698" y="4612601"/>
            <a:ext cx="6476999" cy="514987"/>
          </a:xfrm>
          <a:prstGeom prst="roundRect">
            <a:avLst>
              <a:gd name="adj" fmla="val 8713"/>
            </a:avLst>
          </a:prstGeom>
          <a:solidFill>
            <a:schemeClr val="tx2">
              <a:lumMod val="40000"/>
              <a:lumOff val="60000"/>
              <a:alpha val="14000"/>
            </a:schemeClr>
          </a:solidFill>
        </p:spPr>
      </p:sp>
      <p:sp>
        <p:nvSpPr>
          <p:cNvPr id="38" name="مربع نص 37">
            <a:extLst>
              <a:ext uri="{FF2B5EF4-FFF2-40B4-BE49-F238E27FC236}">
                <a16:creationId xmlns:a16="http://schemas.microsoft.com/office/drawing/2014/main" id="{4F3D2DB8-6401-4BDC-ACC2-B125390749D8}"/>
              </a:ext>
            </a:extLst>
          </p:cNvPr>
          <p:cNvSpPr txBox="1"/>
          <p:nvPr/>
        </p:nvSpPr>
        <p:spPr>
          <a:xfrm>
            <a:off x="289372" y="4658741"/>
            <a:ext cx="6301930" cy="461665"/>
          </a:xfrm>
          <a:prstGeom prst="rect">
            <a:avLst/>
          </a:prstGeom>
          <a:noFill/>
        </p:spPr>
        <p:txBody>
          <a:bodyPr wrap="square" lIns="36000" rIns="36000">
            <a:spAutoFit/>
          </a:bodyPr>
          <a:lstStyle/>
          <a:p>
            <a:pPr algn="ctr" rtl="1"/>
            <a:r>
              <a:rPr lang="ar-SA" sz="1200" b="0" i="0" u="none" strike="noStrike" baseline="0">
                <a:latin typeface="Al-Mohanad Extra Bold" panose="02060603050605020204" pitchFamily="18" charset="-78"/>
                <a:cs typeface="Al-Mohanad Extra Bold" panose="02060603050605020204" pitchFamily="18" charset="-78"/>
              </a:rPr>
              <a:t>دراسة وراثة الصفات، وتفسير التباين فيها، وتتبع انتقالها من جيل لآخر، والتمييز بين</a:t>
            </a:r>
          </a:p>
          <a:p>
            <a:pPr algn="ctr" rtl="1"/>
            <a:r>
              <a:rPr lang="ar-SA" sz="1200" b="0" i="0" u="none" strike="noStrike" baseline="0">
                <a:latin typeface="Al-Mohanad Extra Bold" panose="02060603050605020204" pitchFamily="18" charset="-78"/>
                <a:cs typeface="Al-Mohanad Extra Bold" panose="02060603050605020204" pitchFamily="18" charset="-78"/>
              </a:rPr>
              <a:t>أنواعها )سائدة ومتنحية(، وتوضيح أثر البيئة فيها.</a:t>
            </a:r>
            <a:endParaRPr lang="ar-SA" sz="1200" b="0" i="0" u="none" strike="noStrike" baseline="0" dirty="0">
              <a:latin typeface="Al-Mohanad Extra Bold" panose="02060603050605020204" pitchFamily="18" charset="-78"/>
              <a:cs typeface="Al-Mohanad Extra Bold" panose="02060603050605020204" pitchFamily="18" charset="-78"/>
            </a:endParaRPr>
          </a:p>
        </p:txBody>
      </p:sp>
      <p:sp>
        <p:nvSpPr>
          <p:cNvPr id="39" name="مستطيل 38">
            <a:extLst>
              <a:ext uri="{FF2B5EF4-FFF2-40B4-BE49-F238E27FC236}">
                <a16:creationId xmlns:a16="http://schemas.microsoft.com/office/drawing/2014/main" id="{20B8B057-063D-4FB0-BBBA-07B45DE6819B}"/>
              </a:ext>
            </a:extLst>
          </p:cNvPr>
          <p:cNvSpPr/>
          <p:nvPr/>
        </p:nvSpPr>
        <p:spPr>
          <a:xfrm>
            <a:off x="6522346" y="4705369"/>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AutoShape 10">
            <a:extLst>
              <a:ext uri="{FF2B5EF4-FFF2-40B4-BE49-F238E27FC236}">
                <a16:creationId xmlns:a16="http://schemas.microsoft.com/office/drawing/2014/main" id="{8F3BFD3C-C6AA-4C40-AB26-993139BC0141}"/>
              </a:ext>
            </a:extLst>
          </p:cNvPr>
          <p:cNvSpPr/>
          <p:nvPr/>
        </p:nvSpPr>
        <p:spPr>
          <a:xfrm>
            <a:off x="266698" y="5202065"/>
            <a:ext cx="6476999" cy="692471"/>
          </a:xfrm>
          <a:prstGeom prst="roundRect">
            <a:avLst>
              <a:gd name="adj" fmla="val 8713"/>
            </a:avLst>
          </a:prstGeom>
          <a:solidFill>
            <a:schemeClr val="accent2">
              <a:lumMod val="40000"/>
              <a:lumOff val="60000"/>
              <a:alpha val="14000"/>
            </a:schemeClr>
          </a:solidFill>
        </p:spPr>
      </p:sp>
      <p:sp>
        <p:nvSpPr>
          <p:cNvPr id="41" name="مربع نص 40">
            <a:extLst>
              <a:ext uri="{FF2B5EF4-FFF2-40B4-BE49-F238E27FC236}">
                <a16:creationId xmlns:a16="http://schemas.microsoft.com/office/drawing/2014/main" id="{5BBEECBC-4BC7-4BE7-9BE3-1107CE12B7C5}"/>
              </a:ext>
            </a:extLst>
          </p:cNvPr>
          <p:cNvSpPr txBox="1"/>
          <p:nvPr/>
        </p:nvSpPr>
        <p:spPr>
          <a:xfrm>
            <a:off x="289372" y="5248205"/>
            <a:ext cx="6301930" cy="646331"/>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استكشاف الخصائص الفيزيائية والكيميائية للمادة، ووصف تركيبها الجزيئي، وتغيراتها بسبب الحرارة، وإدراك المفاهيم المرتبطة بالتغيرات والتفاعلات الكيميائية ومؤشرات حدوثها وأنواعها، والعوامل المؤثرة في سرعة تفاعلها، وتطبيق قانون حفظ الكتلة.</a:t>
            </a:r>
          </a:p>
        </p:txBody>
      </p:sp>
      <p:sp>
        <p:nvSpPr>
          <p:cNvPr id="42" name="مستطيل 41">
            <a:extLst>
              <a:ext uri="{FF2B5EF4-FFF2-40B4-BE49-F238E27FC236}">
                <a16:creationId xmlns:a16="http://schemas.microsoft.com/office/drawing/2014/main" id="{498CDD5B-C6CB-4188-93DF-F49C1203C152}"/>
              </a:ext>
            </a:extLst>
          </p:cNvPr>
          <p:cNvSpPr/>
          <p:nvPr/>
        </p:nvSpPr>
        <p:spPr>
          <a:xfrm>
            <a:off x="6522346" y="5294833"/>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AutoShape 10">
            <a:extLst>
              <a:ext uri="{FF2B5EF4-FFF2-40B4-BE49-F238E27FC236}">
                <a16:creationId xmlns:a16="http://schemas.microsoft.com/office/drawing/2014/main" id="{ABD8B95A-C5CA-45EB-AEE8-9ADBE11E45C4}"/>
              </a:ext>
            </a:extLst>
          </p:cNvPr>
          <p:cNvSpPr/>
          <p:nvPr/>
        </p:nvSpPr>
        <p:spPr>
          <a:xfrm>
            <a:off x="266698" y="6055151"/>
            <a:ext cx="6476999" cy="514987"/>
          </a:xfrm>
          <a:prstGeom prst="roundRect">
            <a:avLst>
              <a:gd name="adj" fmla="val 8713"/>
            </a:avLst>
          </a:prstGeom>
          <a:solidFill>
            <a:schemeClr val="tx2">
              <a:lumMod val="40000"/>
              <a:lumOff val="60000"/>
              <a:alpha val="14000"/>
            </a:schemeClr>
          </a:solidFill>
        </p:spPr>
      </p:sp>
      <p:sp>
        <p:nvSpPr>
          <p:cNvPr id="48" name="مربع نص 47">
            <a:extLst>
              <a:ext uri="{FF2B5EF4-FFF2-40B4-BE49-F238E27FC236}">
                <a16:creationId xmlns:a16="http://schemas.microsoft.com/office/drawing/2014/main" id="{CA6FA954-681D-45C3-95DE-2E040901C295}"/>
              </a:ext>
            </a:extLst>
          </p:cNvPr>
          <p:cNvSpPr txBox="1"/>
          <p:nvPr/>
        </p:nvSpPr>
        <p:spPr>
          <a:xfrm>
            <a:off x="289372" y="6101291"/>
            <a:ext cx="6301930" cy="461665"/>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توضيح مفهوم القوة، والتمييز بين أنواعها، والعوامل المؤثرة فيها، واستيعاب قوانين نيوتن، وتفسير حركة الأجسام في ضوئها</a:t>
            </a:r>
            <a:endParaRPr lang="ar-SA" sz="1200" dirty="0">
              <a:latin typeface="Al-Mohanad Extra Bold" panose="02060603050605020204" pitchFamily="18" charset="-78"/>
              <a:cs typeface="Al-Mohanad Extra Bold" panose="02060603050605020204" pitchFamily="18" charset="-78"/>
            </a:endParaRPr>
          </a:p>
        </p:txBody>
      </p:sp>
      <p:sp>
        <p:nvSpPr>
          <p:cNvPr id="49" name="مستطيل 48">
            <a:extLst>
              <a:ext uri="{FF2B5EF4-FFF2-40B4-BE49-F238E27FC236}">
                <a16:creationId xmlns:a16="http://schemas.microsoft.com/office/drawing/2014/main" id="{9F6592C2-B015-4820-A400-D251FFB15077}"/>
              </a:ext>
            </a:extLst>
          </p:cNvPr>
          <p:cNvSpPr/>
          <p:nvPr/>
        </p:nvSpPr>
        <p:spPr>
          <a:xfrm>
            <a:off x="6522346" y="6147919"/>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AutoShape 10">
            <a:extLst>
              <a:ext uri="{FF2B5EF4-FFF2-40B4-BE49-F238E27FC236}">
                <a16:creationId xmlns:a16="http://schemas.microsoft.com/office/drawing/2014/main" id="{C9E53A94-54C2-4DF5-94CA-6D0090841236}"/>
              </a:ext>
            </a:extLst>
          </p:cNvPr>
          <p:cNvSpPr/>
          <p:nvPr/>
        </p:nvSpPr>
        <p:spPr>
          <a:xfrm>
            <a:off x="295131" y="6660273"/>
            <a:ext cx="6476999" cy="514987"/>
          </a:xfrm>
          <a:prstGeom prst="roundRect">
            <a:avLst>
              <a:gd name="adj" fmla="val 8713"/>
            </a:avLst>
          </a:prstGeom>
          <a:solidFill>
            <a:schemeClr val="accent2">
              <a:lumMod val="40000"/>
              <a:lumOff val="60000"/>
              <a:alpha val="14000"/>
            </a:schemeClr>
          </a:solidFill>
        </p:spPr>
      </p:sp>
      <p:sp>
        <p:nvSpPr>
          <p:cNvPr id="51" name="مربع نص 50">
            <a:extLst>
              <a:ext uri="{FF2B5EF4-FFF2-40B4-BE49-F238E27FC236}">
                <a16:creationId xmlns:a16="http://schemas.microsoft.com/office/drawing/2014/main" id="{A7D0A6B5-1E71-44C7-A6D6-648C3741BB84}"/>
              </a:ext>
            </a:extLst>
          </p:cNvPr>
          <p:cNvSpPr txBox="1"/>
          <p:nvPr/>
        </p:nvSpPr>
        <p:spPr>
          <a:xfrm>
            <a:off x="317805" y="6706413"/>
            <a:ext cx="6301930" cy="461665"/>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التمييز بين مفهوم الطاقة والشغل، واستيعاب مبدأ حفظ الطاقة ومفهوم الطاقة الحركية، وانتقالها، وتطبيقاتها في الحياة اليومية.</a:t>
            </a:r>
          </a:p>
        </p:txBody>
      </p:sp>
      <p:sp>
        <p:nvSpPr>
          <p:cNvPr id="52" name="مستطيل 51">
            <a:extLst>
              <a:ext uri="{FF2B5EF4-FFF2-40B4-BE49-F238E27FC236}">
                <a16:creationId xmlns:a16="http://schemas.microsoft.com/office/drawing/2014/main" id="{BFFC9326-27E8-446D-B15A-423D433E5A8F}"/>
              </a:ext>
            </a:extLst>
          </p:cNvPr>
          <p:cNvSpPr/>
          <p:nvPr/>
        </p:nvSpPr>
        <p:spPr>
          <a:xfrm>
            <a:off x="6550779" y="6753041"/>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3" name="AutoShape 10">
            <a:extLst>
              <a:ext uri="{FF2B5EF4-FFF2-40B4-BE49-F238E27FC236}">
                <a16:creationId xmlns:a16="http://schemas.microsoft.com/office/drawing/2014/main" id="{E4E24919-03A7-4671-97C7-0012D57AF588}"/>
              </a:ext>
            </a:extLst>
          </p:cNvPr>
          <p:cNvSpPr/>
          <p:nvPr/>
        </p:nvSpPr>
        <p:spPr>
          <a:xfrm>
            <a:off x="295131" y="7249737"/>
            <a:ext cx="6476999" cy="514987"/>
          </a:xfrm>
          <a:prstGeom prst="roundRect">
            <a:avLst>
              <a:gd name="adj" fmla="val 8713"/>
            </a:avLst>
          </a:prstGeom>
          <a:solidFill>
            <a:schemeClr val="tx2">
              <a:lumMod val="40000"/>
              <a:lumOff val="60000"/>
              <a:alpha val="14000"/>
            </a:schemeClr>
          </a:solidFill>
        </p:spPr>
      </p:sp>
      <p:sp>
        <p:nvSpPr>
          <p:cNvPr id="54" name="مربع نص 53">
            <a:extLst>
              <a:ext uri="{FF2B5EF4-FFF2-40B4-BE49-F238E27FC236}">
                <a16:creationId xmlns:a16="http://schemas.microsoft.com/office/drawing/2014/main" id="{B0C5D330-3208-49E7-BE99-E2FFEC9F16AE}"/>
              </a:ext>
            </a:extLst>
          </p:cNvPr>
          <p:cNvSpPr txBox="1"/>
          <p:nvPr/>
        </p:nvSpPr>
        <p:spPr>
          <a:xfrm>
            <a:off x="317805" y="7295877"/>
            <a:ext cx="6301930" cy="461665"/>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استيعاب مفهوم الموجات، وخصائصها، وانعكاس الضوء، وانتقال الصوت، وتفسير دورهما في التفاعل والتواصل في البيئة من حولنا.</a:t>
            </a:r>
          </a:p>
        </p:txBody>
      </p:sp>
      <p:sp>
        <p:nvSpPr>
          <p:cNvPr id="55" name="مستطيل 54">
            <a:extLst>
              <a:ext uri="{FF2B5EF4-FFF2-40B4-BE49-F238E27FC236}">
                <a16:creationId xmlns:a16="http://schemas.microsoft.com/office/drawing/2014/main" id="{9F1B3994-4C00-4C1B-A504-17682C0B2967}"/>
              </a:ext>
            </a:extLst>
          </p:cNvPr>
          <p:cNvSpPr/>
          <p:nvPr/>
        </p:nvSpPr>
        <p:spPr>
          <a:xfrm>
            <a:off x="6550779" y="7342505"/>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AutoShape 10">
            <a:extLst>
              <a:ext uri="{FF2B5EF4-FFF2-40B4-BE49-F238E27FC236}">
                <a16:creationId xmlns:a16="http://schemas.microsoft.com/office/drawing/2014/main" id="{AAE5B291-2620-4D12-8C09-9D4BF6012697}"/>
              </a:ext>
            </a:extLst>
          </p:cNvPr>
          <p:cNvSpPr/>
          <p:nvPr/>
        </p:nvSpPr>
        <p:spPr>
          <a:xfrm>
            <a:off x="295131" y="7839201"/>
            <a:ext cx="6476999" cy="514987"/>
          </a:xfrm>
          <a:prstGeom prst="roundRect">
            <a:avLst>
              <a:gd name="adj" fmla="val 8713"/>
            </a:avLst>
          </a:prstGeom>
          <a:solidFill>
            <a:schemeClr val="accent2">
              <a:lumMod val="40000"/>
              <a:lumOff val="60000"/>
              <a:alpha val="14000"/>
            </a:schemeClr>
          </a:solidFill>
        </p:spPr>
      </p:sp>
      <p:sp>
        <p:nvSpPr>
          <p:cNvPr id="57" name="مربع نص 56">
            <a:extLst>
              <a:ext uri="{FF2B5EF4-FFF2-40B4-BE49-F238E27FC236}">
                <a16:creationId xmlns:a16="http://schemas.microsoft.com/office/drawing/2014/main" id="{A4B6F33D-6AE8-4AE0-80CB-51AFAD3970E3}"/>
              </a:ext>
            </a:extLst>
          </p:cNvPr>
          <p:cNvSpPr txBox="1"/>
          <p:nvPr/>
        </p:nvSpPr>
        <p:spPr>
          <a:xfrm>
            <a:off x="317805" y="7885341"/>
            <a:ext cx="6301930" cy="461665"/>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استيعاب مفهوم الشحنة الكهربائية، وتجاذب وتنافر الأجسام المشحونة، والمقارنة بين الكهرباء الساكنة والمتحركة، وخصائص المغناطيس واستخداماته.</a:t>
            </a:r>
          </a:p>
        </p:txBody>
      </p:sp>
      <p:sp>
        <p:nvSpPr>
          <p:cNvPr id="58" name="مستطيل 57">
            <a:extLst>
              <a:ext uri="{FF2B5EF4-FFF2-40B4-BE49-F238E27FC236}">
                <a16:creationId xmlns:a16="http://schemas.microsoft.com/office/drawing/2014/main" id="{15B796A8-E272-4BA8-A691-27B9188BDB43}"/>
              </a:ext>
            </a:extLst>
          </p:cNvPr>
          <p:cNvSpPr/>
          <p:nvPr/>
        </p:nvSpPr>
        <p:spPr>
          <a:xfrm>
            <a:off x="6550779" y="7931969"/>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9" name="AutoShape 10">
            <a:extLst>
              <a:ext uri="{FF2B5EF4-FFF2-40B4-BE49-F238E27FC236}">
                <a16:creationId xmlns:a16="http://schemas.microsoft.com/office/drawing/2014/main" id="{BEB7F5C8-452D-4E2C-A7D7-426930070D5C}"/>
              </a:ext>
            </a:extLst>
          </p:cNvPr>
          <p:cNvSpPr/>
          <p:nvPr/>
        </p:nvSpPr>
        <p:spPr>
          <a:xfrm>
            <a:off x="295131" y="8428665"/>
            <a:ext cx="6476999" cy="514987"/>
          </a:xfrm>
          <a:prstGeom prst="roundRect">
            <a:avLst>
              <a:gd name="adj" fmla="val 8713"/>
            </a:avLst>
          </a:prstGeom>
          <a:solidFill>
            <a:schemeClr val="tx2">
              <a:lumMod val="40000"/>
              <a:lumOff val="60000"/>
              <a:alpha val="14000"/>
            </a:schemeClr>
          </a:solidFill>
        </p:spPr>
      </p:sp>
      <p:sp>
        <p:nvSpPr>
          <p:cNvPr id="60" name="مربع نص 59">
            <a:extLst>
              <a:ext uri="{FF2B5EF4-FFF2-40B4-BE49-F238E27FC236}">
                <a16:creationId xmlns:a16="http://schemas.microsoft.com/office/drawing/2014/main" id="{34A238D0-423C-472E-993C-FA38FE60E3C6}"/>
              </a:ext>
            </a:extLst>
          </p:cNvPr>
          <p:cNvSpPr txBox="1"/>
          <p:nvPr/>
        </p:nvSpPr>
        <p:spPr>
          <a:xfrm>
            <a:off x="317805" y="8474805"/>
            <a:ext cx="6301930" cy="461665"/>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التعرف على النظام الشمسي ودور الجاذبية في حركة مكوناته، وتفسير الظواهر المرتبطة بذلك، وتوضيح علاقة المجموعة الشمسية بالمجرات والكون من حولها</a:t>
            </a:r>
            <a:endParaRPr lang="ar-SA" sz="1200" dirty="0">
              <a:latin typeface="Al-Mohanad Extra Bold" panose="02060603050605020204" pitchFamily="18" charset="-78"/>
              <a:cs typeface="Al-Mohanad Extra Bold" panose="02060603050605020204" pitchFamily="18" charset="-78"/>
            </a:endParaRPr>
          </a:p>
        </p:txBody>
      </p:sp>
      <p:sp>
        <p:nvSpPr>
          <p:cNvPr id="61" name="مستطيل 60">
            <a:extLst>
              <a:ext uri="{FF2B5EF4-FFF2-40B4-BE49-F238E27FC236}">
                <a16:creationId xmlns:a16="http://schemas.microsoft.com/office/drawing/2014/main" id="{BE5DA38A-ACEB-4E60-9DAA-15E234D50BC1}"/>
              </a:ext>
            </a:extLst>
          </p:cNvPr>
          <p:cNvSpPr/>
          <p:nvPr/>
        </p:nvSpPr>
        <p:spPr>
          <a:xfrm>
            <a:off x="6550779" y="8521433"/>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AutoShape 10">
            <a:extLst>
              <a:ext uri="{FF2B5EF4-FFF2-40B4-BE49-F238E27FC236}">
                <a16:creationId xmlns:a16="http://schemas.microsoft.com/office/drawing/2014/main" id="{8E8E3520-B559-44D5-8DA7-2568F0BAF6F9}"/>
              </a:ext>
            </a:extLst>
          </p:cNvPr>
          <p:cNvSpPr/>
          <p:nvPr/>
        </p:nvSpPr>
        <p:spPr>
          <a:xfrm>
            <a:off x="295131" y="9018129"/>
            <a:ext cx="6476999" cy="514987"/>
          </a:xfrm>
          <a:prstGeom prst="roundRect">
            <a:avLst>
              <a:gd name="adj" fmla="val 8713"/>
            </a:avLst>
          </a:prstGeom>
          <a:solidFill>
            <a:schemeClr val="accent2">
              <a:lumMod val="40000"/>
              <a:lumOff val="60000"/>
              <a:alpha val="14000"/>
            </a:schemeClr>
          </a:solidFill>
        </p:spPr>
      </p:sp>
      <p:sp>
        <p:nvSpPr>
          <p:cNvPr id="63" name="مربع نص 62">
            <a:extLst>
              <a:ext uri="{FF2B5EF4-FFF2-40B4-BE49-F238E27FC236}">
                <a16:creationId xmlns:a16="http://schemas.microsoft.com/office/drawing/2014/main" id="{1F5228DB-AB55-4ED9-A5B1-792EDBE5C5AE}"/>
              </a:ext>
            </a:extLst>
          </p:cNvPr>
          <p:cNvSpPr txBox="1"/>
          <p:nvPr/>
        </p:nvSpPr>
        <p:spPr>
          <a:xfrm>
            <a:off x="317805" y="9118198"/>
            <a:ext cx="6301930" cy="276999"/>
          </a:xfrm>
          <a:prstGeom prst="rect">
            <a:avLst/>
          </a:prstGeom>
          <a:noFill/>
        </p:spPr>
        <p:txBody>
          <a:bodyPr wrap="square" lIns="36000" rIns="36000">
            <a:spAutoFit/>
          </a:bodyPr>
          <a:lstStyle/>
          <a:p>
            <a:pPr algn="ctr" rtl="1"/>
            <a:r>
              <a:rPr lang="ar-SA" sz="1200" b="0" i="0" u="none" strike="noStrike" baseline="0" dirty="0">
                <a:latin typeface="Al-Mohanad Extra Bold" panose="02060603050605020204" pitchFamily="18" charset="-78"/>
                <a:cs typeface="Al-Mohanad Extra Bold" panose="02060603050605020204" pitchFamily="18" charset="-78"/>
              </a:rPr>
              <a:t>وصف أغلفة الأرض، ومكوناتها، وخصائصها، وشرح العمليات التي تحدث فيها، وأسبابها وآثارها</a:t>
            </a:r>
            <a:endParaRPr lang="ar-SA" sz="1200" dirty="0">
              <a:latin typeface="Al-Mohanad Extra Bold" panose="02060603050605020204" pitchFamily="18" charset="-78"/>
              <a:cs typeface="Al-Mohanad Extra Bold" panose="02060603050605020204" pitchFamily="18" charset="-78"/>
            </a:endParaRPr>
          </a:p>
        </p:txBody>
      </p:sp>
      <p:sp>
        <p:nvSpPr>
          <p:cNvPr id="64" name="مستطيل 63">
            <a:extLst>
              <a:ext uri="{FF2B5EF4-FFF2-40B4-BE49-F238E27FC236}">
                <a16:creationId xmlns:a16="http://schemas.microsoft.com/office/drawing/2014/main" id="{CDB48B12-23A8-485E-A960-A16A6763B3D3}"/>
              </a:ext>
            </a:extLst>
          </p:cNvPr>
          <p:cNvSpPr/>
          <p:nvPr/>
        </p:nvSpPr>
        <p:spPr>
          <a:xfrm>
            <a:off x="6550779" y="9152116"/>
            <a:ext cx="107054" cy="1458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5182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36">
            <a:extLst>
              <a:ext uri="{FF2B5EF4-FFF2-40B4-BE49-F238E27FC236}">
                <a16:creationId xmlns:a16="http://schemas.microsoft.com/office/drawing/2014/main" id="{8FD4C404-B3CA-44D3-82E7-64AB2C198B0D}"/>
              </a:ext>
            </a:extLst>
          </p:cNvPr>
          <p:cNvGrpSpPr/>
          <p:nvPr/>
        </p:nvGrpSpPr>
        <p:grpSpPr>
          <a:xfrm>
            <a:off x="150610" y="428075"/>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50000"/>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695798" y="191393"/>
              <a:ext cx="6699454" cy="601946"/>
            </a:xfrm>
            <a:prstGeom prst="rect">
              <a:avLst/>
            </a:prstGeom>
          </p:spPr>
          <p:txBody>
            <a:bodyPr wrap="square" lIns="0" tIns="0" rIns="0" bIns="0" rtlCol="0" anchor="t">
              <a:spAutoFit/>
            </a:bodyPr>
            <a:lstStyle/>
            <a:p>
              <a:pPr algn="ctr">
                <a:lnSpc>
                  <a:spcPts val="3294"/>
                </a:lnSpc>
              </a:pPr>
              <a:r>
                <a:rPr lang="ar-SA" sz="2400" b="1" dirty="0">
                  <a:solidFill>
                    <a:srgbClr val="FFFFFF"/>
                  </a:solidFill>
                  <a:cs typeface="Cairo Bold"/>
                </a:rPr>
                <a:t>مجال العلوم الطبيعية</a:t>
              </a:r>
              <a:endParaRPr lang="en-US" sz="2400" b="1" dirty="0">
                <a:solidFill>
                  <a:srgbClr val="FFFFFF"/>
                </a:solidFill>
                <a:cs typeface="Cairo Bold"/>
              </a:endParaRPr>
            </a:p>
          </p:txBody>
        </p:sp>
      </p:grpSp>
      <p:grpSp>
        <p:nvGrpSpPr>
          <p:cNvPr id="70" name="مجموعة 69">
            <a:extLst>
              <a:ext uri="{FF2B5EF4-FFF2-40B4-BE49-F238E27FC236}">
                <a16:creationId xmlns:a16="http://schemas.microsoft.com/office/drawing/2014/main" id="{EF212609-9704-4F0A-8CA0-F1F3CE8100A8}"/>
              </a:ext>
            </a:extLst>
          </p:cNvPr>
          <p:cNvGrpSpPr/>
          <p:nvPr/>
        </p:nvGrpSpPr>
        <p:grpSpPr>
          <a:xfrm>
            <a:off x="76201" y="1364293"/>
            <a:ext cx="6629398" cy="693107"/>
            <a:chOff x="4405538" y="1812818"/>
            <a:chExt cx="5943599" cy="693107"/>
          </a:xfrm>
        </p:grpSpPr>
        <p:sp>
          <p:nvSpPr>
            <p:cNvPr id="71" name="AutoShape 7">
              <a:extLst>
                <a:ext uri="{FF2B5EF4-FFF2-40B4-BE49-F238E27FC236}">
                  <a16:creationId xmlns:a16="http://schemas.microsoft.com/office/drawing/2014/main" id="{CE780C83-6FF9-4EF6-A888-EB1492BD711E}"/>
                </a:ext>
              </a:extLst>
            </p:cNvPr>
            <p:cNvSpPr/>
            <p:nvPr/>
          </p:nvSpPr>
          <p:spPr>
            <a:xfrm>
              <a:off x="4405538" y="1812818"/>
              <a:ext cx="5943599" cy="693107"/>
            </a:xfrm>
            <a:prstGeom prst="round2SameRect">
              <a:avLst>
                <a:gd name="adj1" fmla="val 50000"/>
                <a:gd name="adj2" fmla="val 0"/>
              </a:avLst>
            </a:prstGeom>
            <a:solidFill>
              <a:srgbClr val="F7A9A0"/>
            </a:solidFill>
          </p:spPr>
        </p:sp>
        <p:sp>
          <p:nvSpPr>
            <p:cNvPr id="72" name="TextBox 8">
              <a:extLst>
                <a:ext uri="{FF2B5EF4-FFF2-40B4-BE49-F238E27FC236}">
                  <a16:creationId xmlns:a16="http://schemas.microsoft.com/office/drawing/2014/main" id="{1CE83E2D-1785-49C2-A166-69D85CB199E3}"/>
                </a:ext>
              </a:extLst>
            </p:cNvPr>
            <p:cNvSpPr txBox="1"/>
            <p:nvPr/>
          </p:nvSpPr>
          <p:spPr>
            <a:xfrm>
              <a:off x="4475463" y="2013476"/>
              <a:ext cx="5803751" cy="307777"/>
            </a:xfrm>
            <a:prstGeom prst="rect">
              <a:avLst/>
            </a:prstGeom>
          </p:spPr>
          <p:txBody>
            <a:bodyPr wrap="square" lIns="0" tIns="0" rIns="0" bIns="0" rtlCol="0" anchor="t">
              <a:spAutoFit/>
            </a:bodyPr>
            <a:lstStyle/>
            <a:p>
              <a:pPr algn="ctr" rtl="1">
                <a:spcBef>
                  <a:spcPct val="0"/>
                </a:spcBef>
              </a:pPr>
              <a:r>
                <a:rPr lang="ar-SA" sz="2000" dirty="0">
                  <a:solidFill>
                    <a:srgbClr val="FFFFFF"/>
                  </a:solidFill>
                  <a:latin typeface="Al-Mohanad Extra Bold" panose="02060603050605020204" pitchFamily="18" charset="-78"/>
                  <a:cs typeface="Al-Mohanad Extra Bold" panose="02060603050605020204" pitchFamily="18" charset="-78"/>
                </a:rPr>
                <a:t>محتوى مجال العلوم الصف السادس</a:t>
              </a:r>
            </a:p>
          </p:txBody>
        </p:sp>
      </p:grpSp>
      <p:graphicFrame>
        <p:nvGraphicFramePr>
          <p:cNvPr id="75" name="جدول 74">
            <a:extLst>
              <a:ext uri="{FF2B5EF4-FFF2-40B4-BE49-F238E27FC236}">
                <a16:creationId xmlns:a16="http://schemas.microsoft.com/office/drawing/2014/main" id="{C3B5604F-C3E9-4404-9951-BB2736B7F288}"/>
              </a:ext>
            </a:extLst>
          </p:cNvPr>
          <p:cNvGraphicFramePr>
            <a:graphicFrameLocks noGrp="1"/>
          </p:cNvGraphicFramePr>
          <p:nvPr>
            <p:extLst>
              <p:ext uri="{D42A27DB-BD31-4B8C-83A1-F6EECF244321}">
                <p14:modId xmlns:p14="http://schemas.microsoft.com/office/powerpoint/2010/main" val="1044772043"/>
              </p:ext>
            </p:extLst>
          </p:nvPr>
        </p:nvGraphicFramePr>
        <p:xfrm>
          <a:off x="4876801" y="2091054"/>
          <a:ext cx="1752598" cy="2133346"/>
        </p:xfrm>
        <a:graphic>
          <a:graphicData uri="http://schemas.openxmlformats.org/drawingml/2006/table">
            <a:tbl>
              <a:tblPr rtl="1"/>
              <a:tblGrid>
                <a:gridCol w="1752598">
                  <a:extLst>
                    <a:ext uri="{9D8B030D-6E8A-4147-A177-3AD203B41FA5}">
                      <a16:colId xmlns:a16="http://schemas.microsoft.com/office/drawing/2014/main" val="1454650382"/>
                    </a:ext>
                  </a:extLst>
                </a:gridCol>
              </a:tblGrid>
              <a:tr h="464820">
                <a:tc>
                  <a:txBody>
                    <a:bodyPr/>
                    <a:lstStyle/>
                    <a:p>
                      <a:pPr algn="ctr" rtl="1">
                        <a:lnSpc>
                          <a:spcPct val="150000"/>
                        </a:lnSpc>
                      </a:pPr>
                      <a:endParaRPr lang="ar-SA" dirty="0">
                        <a:latin typeface="Al-Mohanad Extra Bold" panose="02060603050605020204" pitchFamily="18" charset="-78"/>
                        <a:cs typeface="Al-Mohanad Extra Bold" panose="02060603050605020204" pitchFamily="18" charset="-78"/>
                      </a:endParaRPr>
                    </a:p>
                    <a:p>
                      <a:pPr algn="ctr" rtl="1">
                        <a:lnSpc>
                          <a:spcPct val="150000"/>
                        </a:lnSpc>
                      </a:pPr>
                      <a:endParaRPr lang="ar-SA" sz="2000" dirty="0">
                        <a:latin typeface="Al-Mohanad Extra Bold" panose="02060603050605020204" pitchFamily="18" charset="-78"/>
                        <a:cs typeface="Al-Mohanad Extra Bold" panose="02060603050605020204" pitchFamily="18" charset="-78"/>
                      </a:endParaRPr>
                    </a:p>
                    <a:p>
                      <a:pPr algn="ctr" rtl="1">
                        <a:lnSpc>
                          <a:spcPct val="150000"/>
                        </a:lnSpc>
                      </a:pPr>
                      <a:r>
                        <a:rPr lang="ar-SA" sz="2000" dirty="0">
                          <a:latin typeface="Al-Mohanad Extra Bold" panose="02060603050605020204" pitchFamily="18" charset="-78"/>
                          <a:cs typeface="Al-Mohanad Extra Bold" panose="02060603050605020204" pitchFamily="18" charset="-78"/>
                        </a:rPr>
                        <a:t>علوم الحياة</a:t>
                      </a:r>
                    </a:p>
                    <a:p>
                      <a:pPr algn="ctr" rtl="1">
                        <a:lnSpc>
                          <a:spcPct val="150000"/>
                        </a:lnSpc>
                      </a:pPr>
                      <a:endParaRPr lang="ar-SA" sz="1800" dirty="0">
                        <a:latin typeface="Al-Mohanad Extra Bold" panose="02060603050605020204" pitchFamily="18" charset="-78"/>
                        <a:cs typeface="Al-Mohanad Extra Bold" panose="02060603050605020204" pitchFamily="18" charset="-78"/>
                      </a:endParaRPr>
                    </a:p>
                    <a:p>
                      <a:pPr algn="ctr" rtl="1">
                        <a:lnSpc>
                          <a:spcPct val="150000"/>
                        </a:lnSpc>
                      </a:pPr>
                      <a:endParaRPr lang="ar-SA" dirty="0">
                        <a:latin typeface="Al-Mohanad Extra Bold" panose="02060603050605020204" pitchFamily="18" charset="-78"/>
                        <a:cs typeface="Al-Mohanad Extra Bold" panose="02060603050605020204" pitchFamily="18" charset="-7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90" name="جدول 89">
            <a:extLst>
              <a:ext uri="{FF2B5EF4-FFF2-40B4-BE49-F238E27FC236}">
                <a16:creationId xmlns:a16="http://schemas.microsoft.com/office/drawing/2014/main" id="{E51B833F-5D0E-4106-80F7-BA008E5FBA6B}"/>
              </a:ext>
            </a:extLst>
          </p:cNvPr>
          <p:cNvGraphicFramePr>
            <a:graphicFrameLocks noGrp="1"/>
          </p:cNvGraphicFramePr>
          <p:nvPr>
            <p:extLst>
              <p:ext uri="{D42A27DB-BD31-4B8C-83A1-F6EECF244321}">
                <p14:modId xmlns:p14="http://schemas.microsoft.com/office/powerpoint/2010/main" val="2532047015"/>
              </p:ext>
            </p:extLst>
          </p:nvPr>
        </p:nvGraphicFramePr>
        <p:xfrm>
          <a:off x="304801" y="2665168"/>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2-1 تنظيم المخلوقات الحية وتنوّعها</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99" name="جدول 98">
            <a:extLst>
              <a:ext uri="{FF2B5EF4-FFF2-40B4-BE49-F238E27FC236}">
                <a16:creationId xmlns:a16="http://schemas.microsoft.com/office/drawing/2014/main" id="{303B2A5E-5E8F-4567-A2D7-500727649114}"/>
              </a:ext>
            </a:extLst>
          </p:cNvPr>
          <p:cNvGraphicFramePr>
            <a:graphicFrameLocks noGrp="1"/>
          </p:cNvGraphicFramePr>
          <p:nvPr>
            <p:extLst>
              <p:ext uri="{D42A27DB-BD31-4B8C-83A1-F6EECF244321}">
                <p14:modId xmlns:p14="http://schemas.microsoft.com/office/powerpoint/2010/main" val="1580899222"/>
              </p:ext>
            </p:extLst>
          </p:nvPr>
        </p:nvGraphicFramePr>
        <p:xfrm>
          <a:off x="304801" y="3212374"/>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3-1 الأنظمة البيئية وتفاعلاتها</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01" name="جدول 100">
            <a:extLst>
              <a:ext uri="{FF2B5EF4-FFF2-40B4-BE49-F238E27FC236}">
                <a16:creationId xmlns:a16="http://schemas.microsoft.com/office/drawing/2014/main" id="{8B68A0AC-EB54-42A4-A365-A1F9B715EB53}"/>
              </a:ext>
            </a:extLst>
          </p:cNvPr>
          <p:cNvGraphicFramePr>
            <a:graphicFrameLocks noGrp="1"/>
          </p:cNvGraphicFramePr>
          <p:nvPr>
            <p:extLst>
              <p:ext uri="{D42A27DB-BD31-4B8C-83A1-F6EECF244321}">
                <p14:modId xmlns:p14="http://schemas.microsoft.com/office/powerpoint/2010/main" val="3202728378"/>
              </p:ext>
            </p:extLst>
          </p:nvPr>
        </p:nvGraphicFramePr>
        <p:xfrm>
          <a:off x="304801" y="3759580"/>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4-1 الوراثة</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07" name="جدول 106">
            <a:extLst>
              <a:ext uri="{FF2B5EF4-FFF2-40B4-BE49-F238E27FC236}">
                <a16:creationId xmlns:a16="http://schemas.microsoft.com/office/drawing/2014/main" id="{935C836B-48F9-4C66-A708-D972F26B2FE2}"/>
              </a:ext>
            </a:extLst>
          </p:cNvPr>
          <p:cNvGraphicFramePr>
            <a:graphicFrameLocks noGrp="1"/>
          </p:cNvGraphicFramePr>
          <p:nvPr>
            <p:extLst>
              <p:ext uri="{D42A27DB-BD31-4B8C-83A1-F6EECF244321}">
                <p14:modId xmlns:p14="http://schemas.microsoft.com/office/powerpoint/2010/main" val="3862245217"/>
              </p:ext>
            </p:extLst>
          </p:nvPr>
        </p:nvGraphicFramePr>
        <p:xfrm>
          <a:off x="304801" y="2103184"/>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1-1 التركيب والوظيفة في المخلوقات الحية</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08" name="جدول 107">
            <a:extLst>
              <a:ext uri="{FF2B5EF4-FFF2-40B4-BE49-F238E27FC236}">
                <a16:creationId xmlns:a16="http://schemas.microsoft.com/office/drawing/2014/main" id="{4705F60C-35AF-4F99-B4A4-6BD77A251C57}"/>
              </a:ext>
            </a:extLst>
          </p:cNvPr>
          <p:cNvGraphicFramePr>
            <a:graphicFrameLocks noGrp="1"/>
          </p:cNvGraphicFramePr>
          <p:nvPr>
            <p:extLst>
              <p:ext uri="{D42A27DB-BD31-4B8C-83A1-F6EECF244321}">
                <p14:modId xmlns:p14="http://schemas.microsoft.com/office/powerpoint/2010/main" val="188463281"/>
              </p:ext>
            </p:extLst>
          </p:nvPr>
        </p:nvGraphicFramePr>
        <p:xfrm>
          <a:off x="4876802" y="4477935"/>
          <a:ext cx="1752598" cy="2636266"/>
        </p:xfrm>
        <a:graphic>
          <a:graphicData uri="http://schemas.openxmlformats.org/drawingml/2006/table">
            <a:tbl>
              <a:tblPr rtl="1"/>
              <a:tblGrid>
                <a:gridCol w="1752598">
                  <a:extLst>
                    <a:ext uri="{9D8B030D-6E8A-4147-A177-3AD203B41FA5}">
                      <a16:colId xmlns:a16="http://schemas.microsoft.com/office/drawing/2014/main" val="1454650382"/>
                    </a:ext>
                  </a:extLst>
                </a:gridCol>
              </a:tblGrid>
              <a:tr h="464820">
                <a:tc>
                  <a:txBody>
                    <a:bodyPr/>
                    <a:lstStyle/>
                    <a:p>
                      <a:pPr algn="ctr" rtl="1">
                        <a:lnSpc>
                          <a:spcPct val="150000"/>
                        </a:lnSpc>
                      </a:pPr>
                      <a:endParaRPr lang="ar-SA" dirty="0">
                        <a:latin typeface="Al-Mohanad Extra Bold" panose="02060603050605020204" pitchFamily="18" charset="-78"/>
                        <a:cs typeface="Al-Mohanad Extra Bold" panose="02060603050605020204" pitchFamily="18" charset="-78"/>
                      </a:endParaRPr>
                    </a:p>
                    <a:p>
                      <a:pPr algn="ctr" rtl="1">
                        <a:lnSpc>
                          <a:spcPct val="150000"/>
                        </a:lnSpc>
                      </a:pPr>
                      <a:endParaRPr lang="ar-SA" sz="2400" dirty="0">
                        <a:latin typeface="Al-Mohanad Extra Bold" panose="02060603050605020204" pitchFamily="18" charset="-78"/>
                        <a:cs typeface="Al-Mohanad Extra Bold" panose="02060603050605020204" pitchFamily="18" charset="-78"/>
                      </a:endParaRPr>
                    </a:p>
                    <a:p>
                      <a:pPr algn="ctr" rtl="1">
                        <a:lnSpc>
                          <a:spcPct val="150000"/>
                        </a:lnSpc>
                      </a:pPr>
                      <a:r>
                        <a:rPr lang="ar-SA" sz="2000" dirty="0">
                          <a:latin typeface="Al-Mohanad Extra Bold" panose="02060603050605020204" pitchFamily="18" charset="-78"/>
                          <a:cs typeface="Al-Mohanad Extra Bold" panose="02060603050605020204" pitchFamily="18" charset="-78"/>
                        </a:rPr>
                        <a:t>العلوم الفيزيائية</a:t>
                      </a:r>
                    </a:p>
                    <a:p>
                      <a:pPr algn="ctr" rtl="1">
                        <a:lnSpc>
                          <a:spcPct val="150000"/>
                        </a:lnSpc>
                      </a:pPr>
                      <a:endParaRPr lang="ar-SA" sz="1600" dirty="0">
                        <a:latin typeface="Al-Mohanad Extra Bold" panose="02060603050605020204" pitchFamily="18" charset="-78"/>
                        <a:cs typeface="Al-Mohanad Extra Bold" panose="02060603050605020204" pitchFamily="18" charset="-78"/>
                      </a:endParaRPr>
                    </a:p>
                    <a:p>
                      <a:pPr algn="ctr" rtl="1">
                        <a:lnSpc>
                          <a:spcPct val="150000"/>
                        </a:lnSpc>
                      </a:pPr>
                      <a:endParaRPr lang="ar-SA" dirty="0">
                        <a:latin typeface="Al-Mohanad Extra Bold" panose="02060603050605020204" pitchFamily="18" charset="-78"/>
                        <a:cs typeface="Al-Mohanad Extra Bold" panose="02060603050605020204" pitchFamily="18" charset="-7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09" name="جدول 108">
            <a:extLst>
              <a:ext uri="{FF2B5EF4-FFF2-40B4-BE49-F238E27FC236}">
                <a16:creationId xmlns:a16="http://schemas.microsoft.com/office/drawing/2014/main" id="{2849EBFC-E9BD-4442-9BFC-0E7A77ACD351}"/>
              </a:ext>
            </a:extLst>
          </p:cNvPr>
          <p:cNvGraphicFramePr>
            <a:graphicFrameLocks noGrp="1"/>
          </p:cNvGraphicFramePr>
          <p:nvPr>
            <p:extLst>
              <p:ext uri="{D42A27DB-BD31-4B8C-83A1-F6EECF244321}">
                <p14:modId xmlns:p14="http://schemas.microsoft.com/office/powerpoint/2010/main" val="1364530078"/>
              </p:ext>
            </p:extLst>
          </p:nvPr>
        </p:nvGraphicFramePr>
        <p:xfrm>
          <a:off x="304801" y="5048751"/>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2-2 الحركة والقوى</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10" name="جدول 109">
            <a:extLst>
              <a:ext uri="{FF2B5EF4-FFF2-40B4-BE49-F238E27FC236}">
                <a16:creationId xmlns:a16="http://schemas.microsoft.com/office/drawing/2014/main" id="{8387BB67-8114-469B-8DF6-2EBF7CD933DA}"/>
              </a:ext>
            </a:extLst>
          </p:cNvPr>
          <p:cNvGraphicFramePr>
            <a:graphicFrameLocks noGrp="1"/>
          </p:cNvGraphicFramePr>
          <p:nvPr>
            <p:extLst>
              <p:ext uri="{D42A27DB-BD31-4B8C-83A1-F6EECF244321}">
                <p14:modId xmlns:p14="http://schemas.microsoft.com/office/powerpoint/2010/main" val="4188417544"/>
              </p:ext>
            </p:extLst>
          </p:nvPr>
        </p:nvGraphicFramePr>
        <p:xfrm>
          <a:off x="304801" y="5595957"/>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3-2 الطاقة</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11" name="جدول 110">
            <a:extLst>
              <a:ext uri="{FF2B5EF4-FFF2-40B4-BE49-F238E27FC236}">
                <a16:creationId xmlns:a16="http://schemas.microsoft.com/office/drawing/2014/main" id="{B510C66D-B320-4E3B-83D0-FBA58B573457}"/>
              </a:ext>
            </a:extLst>
          </p:cNvPr>
          <p:cNvGraphicFramePr>
            <a:graphicFrameLocks noGrp="1"/>
          </p:cNvGraphicFramePr>
          <p:nvPr>
            <p:extLst>
              <p:ext uri="{D42A27DB-BD31-4B8C-83A1-F6EECF244321}">
                <p14:modId xmlns:p14="http://schemas.microsoft.com/office/powerpoint/2010/main" val="3968325264"/>
              </p:ext>
            </p:extLst>
          </p:nvPr>
        </p:nvGraphicFramePr>
        <p:xfrm>
          <a:off x="304801" y="6143163"/>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4-2 الموجات والاهتزازات</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12" name="جدول 111">
            <a:extLst>
              <a:ext uri="{FF2B5EF4-FFF2-40B4-BE49-F238E27FC236}">
                <a16:creationId xmlns:a16="http://schemas.microsoft.com/office/drawing/2014/main" id="{AA72018C-DDD4-413E-B910-D33183BDC114}"/>
              </a:ext>
            </a:extLst>
          </p:cNvPr>
          <p:cNvGraphicFramePr>
            <a:graphicFrameLocks noGrp="1"/>
          </p:cNvGraphicFramePr>
          <p:nvPr>
            <p:extLst>
              <p:ext uri="{D42A27DB-BD31-4B8C-83A1-F6EECF244321}">
                <p14:modId xmlns:p14="http://schemas.microsoft.com/office/powerpoint/2010/main" val="4012280781"/>
              </p:ext>
            </p:extLst>
          </p:nvPr>
        </p:nvGraphicFramePr>
        <p:xfrm>
          <a:off x="304801" y="4486767"/>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1-2 المادة وتفاعلاتها</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13" name="جدول 112">
            <a:extLst>
              <a:ext uri="{FF2B5EF4-FFF2-40B4-BE49-F238E27FC236}">
                <a16:creationId xmlns:a16="http://schemas.microsoft.com/office/drawing/2014/main" id="{9E4B6F4B-751D-483D-9124-D46C69D3174D}"/>
              </a:ext>
            </a:extLst>
          </p:cNvPr>
          <p:cNvGraphicFramePr>
            <a:graphicFrameLocks noGrp="1"/>
          </p:cNvGraphicFramePr>
          <p:nvPr>
            <p:extLst>
              <p:ext uri="{D42A27DB-BD31-4B8C-83A1-F6EECF244321}">
                <p14:modId xmlns:p14="http://schemas.microsoft.com/office/powerpoint/2010/main" val="4152881424"/>
              </p:ext>
            </p:extLst>
          </p:nvPr>
        </p:nvGraphicFramePr>
        <p:xfrm>
          <a:off x="304801" y="6674879"/>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5-2 الكهرومغناطيسية</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15" name="جدول 114">
            <a:extLst>
              <a:ext uri="{FF2B5EF4-FFF2-40B4-BE49-F238E27FC236}">
                <a16:creationId xmlns:a16="http://schemas.microsoft.com/office/drawing/2014/main" id="{8E10618D-4B3D-46C9-B0D0-04E0DFBAC323}"/>
              </a:ext>
            </a:extLst>
          </p:cNvPr>
          <p:cNvGraphicFramePr>
            <a:graphicFrameLocks noGrp="1"/>
          </p:cNvGraphicFramePr>
          <p:nvPr>
            <p:extLst>
              <p:ext uri="{D42A27DB-BD31-4B8C-83A1-F6EECF244321}">
                <p14:modId xmlns:p14="http://schemas.microsoft.com/office/powerpoint/2010/main" val="4261399616"/>
              </p:ext>
            </p:extLst>
          </p:nvPr>
        </p:nvGraphicFramePr>
        <p:xfrm>
          <a:off x="4884420" y="7360078"/>
          <a:ext cx="1750807" cy="1035636"/>
        </p:xfrm>
        <a:graphic>
          <a:graphicData uri="http://schemas.openxmlformats.org/drawingml/2006/table">
            <a:tbl>
              <a:tblPr rtl="1"/>
              <a:tblGrid>
                <a:gridCol w="1750807">
                  <a:extLst>
                    <a:ext uri="{9D8B030D-6E8A-4147-A177-3AD203B41FA5}">
                      <a16:colId xmlns:a16="http://schemas.microsoft.com/office/drawing/2014/main" val="1454650382"/>
                    </a:ext>
                  </a:extLst>
                </a:gridCol>
              </a:tblGrid>
              <a:tr h="1035636">
                <a:tc>
                  <a:txBody>
                    <a:bodyPr/>
                    <a:lstStyle/>
                    <a:p>
                      <a:pPr algn="ctr" rtl="1">
                        <a:lnSpc>
                          <a:spcPct val="150000"/>
                        </a:lnSpc>
                      </a:pPr>
                      <a:r>
                        <a:rPr lang="ar-SA" sz="1800" dirty="0">
                          <a:latin typeface="Al-Mohanad Extra Bold" panose="02060603050605020204" pitchFamily="18" charset="-78"/>
                          <a:cs typeface="Al-Mohanad Extra Bold" panose="02060603050605020204" pitchFamily="18" charset="-78"/>
                        </a:rPr>
                        <a:t>علوم الأرض والفضاء</a:t>
                      </a:r>
                      <a:endParaRPr lang="ar-SA" sz="3600" dirty="0">
                        <a:latin typeface="Al-Mohanad Extra Bold" panose="02060603050605020204" pitchFamily="18" charset="-78"/>
                        <a:cs typeface="Al-Mohanad Extra Bold" panose="02060603050605020204" pitchFamily="18" charset="-78"/>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16" name="جدول 115">
            <a:extLst>
              <a:ext uri="{FF2B5EF4-FFF2-40B4-BE49-F238E27FC236}">
                <a16:creationId xmlns:a16="http://schemas.microsoft.com/office/drawing/2014/main" id="{6052DA88-1568-41F2-96F2-B70788546F82}"/>
              </a:ext>
            </a:extLst>
          </p:cNvPr>
          <p:cNvGraphicFramePr>
            <a:graphicFrameLocks noGrp="1"/>
          </p:cNvGraphicFramePr>
          <p:nvPr>
            <p:extLst>
              <p:ext uri="{D42A27DB-BD31-4B8C-83A1-F6EECF244321}">
                <p14:modId xmlns:p14="http://schemas.microsoft.com/office/powerpoint/2010/main" val="3928288723"/>
              </p:ext>
            </p:extLst>
          </p:nvPr>
        </p:nvGraphicFramePr>
        <p:xfrm>
          <a:off x="304801" y="7930894"/>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2-3 النظام الأرضي</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691083"/>
                  </a:ext>
                </a:extLst>
              </a:tr>
            </a:tbl>
          </a:graphicData>
        </a:graphic>
      </p:graphicFrame>
      <p:graphicFrame>
        <p:nvGraphicFramePr>
          <p:cNvPr id="119" name="جدول 118">
            <a:extLst>
              <a:ext uri="{FF2B5EF4-FFF2-40B4-BE49-F238E27FC236}">
                <a16:creationId xmlns:a16="http://schemas.microsoft.com/office/drawing/2014/main" id="{68A3E4F4-0AB1-4797-8C32-2A535219EF73}"/>
              </a:ext>
            </a:extLst>
          </p:cNvPr>
          <p:cNvGraphicFramePr>
            <a:graphicFrameLocks noGrp="1"/>
          </p:cNvGraphicFramePr>
          <p:nvPr>
            <p:extLst>
              <p:ext uri="{D42A27DB-BD31-4B8C-83A1-F6EECF244321}">
                <p14:modId xmlns:p14="http://schemas.microsoft.com/office/powerpoint/2010/main" val="4099679437"/>
              </p:ext>
            </p:extLst>
          </p:nvPr>
        </p:nvGraphicFramePr>
        <p:xfrm>
          <a:off x="304801" y="7368910"/>
          <a:ext cx="4419601" cy="464820"/>
        </p:xfrm>
        <a:graphic>
          <a:graphicData uri="http://schemas.openxmlformats.org/drawingml/2006/table">
            <a:tbl>
              <a:tblPr rtl="1"/>
              <a:tblGrid>
                <a:gridCol w="4419601">
                  <a:extLst>
                    <a:ext uri="{9D8B030D-6E8A-4147-A177-3AD203B41FA5}">
                      <a16:colId xmlns:a16="http://schemas.microsoft.com/office/drawing/2014/main" val="1454650382"/>
                    </a:ext>
                  </a:extLst>
                </a:gridCol>
              </a:tblGrid>
              <a:tr h="464820">
                <a:tc>
                  <a:txBody>
                    <a:bodyPr/>
                    <a:lstStyle/>
                    <a:p>
                      <a:pPr algn="ctr" rtl="1">
                        <a:lnSpc>
                          <a:spcPct val="150000"/>
                        </a:lnSpc>
                      </a:pPr>
                      <a:r>
                        <a:rPr lang="ar-SA" dirty="0">
                          <a:latin typeface="Al-Mohanad Extra Bold" panose="02060603050605020204" pitchFamily="18" charset="-78"/>
                          <a:cs typeface="Al-Mohanad Extra Bold" panose="02060603050605020204" pitchFamily="18" charset="-78"/>
                        </a:rPr>
                        <a:t>1-3 الكون والنظام الشمسي</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20691083"/>
                  </a:ext>
                </a:extLst>
              </a:tr>
            </a:tbl>
          </a:graphicData>
        </a:graphic>
      </p:graphicFrame>
      <p:sp>
        <p:nvSpPr>
          <p:cNvPr id="36" name="مستطيل: زوايا مستديرة 35">
            <a:extLst>
              <a:ext uri="{FF2B5EF4-FFF2-40B4-BE49-F238E27FC236}">
                <a16:creationId xmlns:a16="http://schemas.microsoft.com/office/drawing/2014/main" id="{C9C9DA36-10B9-42E5-89DF-025FBDC418AC}"/>
              </a:ext>
            </a:extLst>
          </p:cNvPr>
          <p:cNvSpPr/>
          <p:nvPr/>
        </p:nvSpPr>
        <p:spPr>
          <a:xfrm>
            <a:off x="150609" y="2057400"/>
            <a:ext cx="6554989" cy="6606299"/>
          </a:xfrm>
          <a:prstGeom prst="roundRect">
            <a:avLst>
              <a:gd name="adj" fmla="val 672"/>
            </a:avLst>
          </a:prstGeom>
          <a:noFill/>
          <a:ln>
            <a:solidFill>
              <a:srgbClr val="F7A9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4" name="مجموعة 23">
            <a:extLst>
              <a:ext uri="{FF2B5EF4-FFF2-40B4-BE49-F238E27FC236}">
                <a16:creationId xmlns:a16="http://schemas.microsoft.com/office/drawing/2014/main" id="{B11663C8-7C96-4ABC-A59F-1F9BAE9DF11C}"/>
              </a:ext>
            </a:extLst>
          </p:cNvPr>
          <p:cNvGrpSpPr/>
          <p:nvPr/>
        </p:nvGrpSpPr>
        <p:grpSpPr>
          <a:xfrm>
            <a:off x="1600200" y="9067800"/>
            <a:ext cx="3733800" cy="588877"/>
            <a:chOff x="4630625" y="3410315"/>
            <a:chExt cx="4600040" cy="197576"/>
          </a:xfrm>
        </p:grpSpPr>
        <p:grpSp>
          <p:nvGrpSpPr>
            <p:cNvPr id="26" name="!!مجموعة 19">
              <a:extLst>
                <a:ext uri="{FF2B5EF4-FFF2-40B4-BE49-F238E27FC236}">
                  <a16:creationId xmlns:a16="http://schemas.microsoft.com/office/drawing/2014/main" id="{4DD7B50B-5FE9-4412-82AE-94864B092C1A}"/>
                </a:ext>
              </a:extLst>
            </p:cNvPr>
            <p:cNvGrpSpPr/>
            <p:nvPr/>
          </p:nvGrpSpPr>
          <p:grpSpPr>
            <a:xfrm>
              <a:off x="7613100" y="3410315"/>
              <a:ext cx="1617565" cy="197576"/>
              <a:chOff x="6385962" y="9547401"/>
              <a:chExt cx="218180" cy="6623"/>
            </a:xfrm>
          </p:grpSpPr>
          <p:pic>
            <p:nvPicPr>
              <p:cNvPr id="31" name="!!مجموعة 99">
                <a:extLst>
                  <a:ext uri="{FF2B5EF4-FFF2-40B4-BE49-F238E27FC236}">
                    <a16:creationId xmlns:a16="http://schemas.microsoft.com/office/drawing/2014/main" id="{0464AE4A-83C8-445C-8C98-00DA1ACD9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10601" y="9547401"/>
                <a:ext cx="180799" cy="6623"/>
              </a:xfrm>
              <a:prstGeom prst="rect">
                <a:avLst/>
              </a:prstGeom>
            </p:spPr>
          </p:pic>
          <p:sp>
            <p:nvSpPr>
              <p:cNvPr id="32" name="مربع نص 31">
                <a:extLst>
                  <a:ext uri="{FF2B5EF4-FFF2-40B4-BE49-F238E27FC236}">
                    <a16:creationId xmlns:a16="http://schemas.microsoft.com/office/drawing/2014/main" id="{E55E2C4D-BB74-41B3-AAEE-1983FBCE1970}"/>
                  </a:ext>
                </a:extLst>
              </p:cNvPr>
              <p:cNvSpPr txBox="1"/>
              <p:nvPr/>
            </p:nvSpPr>
            <p:spPr>
              <a:xfrm>
                <a:off x="6385962" y="9548802"/>
                <a:ext cx="218180" cy="346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Calibri" panose="020F0502020204030204" pitchFamily="34" charset="0"/>
                  </a:rPr>
                  <a:t>presentation</a:t>
                </a:r>
                <a:endParaRPr kumimoji="0" lang="ar-SA" sz="1400" b="1" i="0" u="none" strike="noStrike" kern="0" cap="none" spc="0" normalizeH="0" baseline="0" noProof="0" dirty="0">
                  <a:ln>
                    <a:noFill/>
                  </a:ln>
                  <a:solidFill>
                    <a:prstClr val="white"/>
                  </a:solidFill>
                  <a:effectLst/>
                  <a:uLnTx/>
                  <a:uFillTx/>
                  <a:cs typeface="Calibri" panose="020F0502020204030204" pitchFamily="34" charset="0"/>
                </a:endParaRPr>
              </a:p>
            </p:txBody>
          </p:sp>
        </p:grpSp>
        <p:pic>
          <p:nvPicPr>
            <p:cNvPr id="27" name="Picture 15" descr="شعار Telegram png">
              <a:extLst>
                <a:ext uri="{FF2B5EF4-FFF2-40B4-BE49-F238E27FC236}">
                  <a16:creationId xmlns:a16="http://schemas.microsoft.com/office/drawing/2014/main" id="{F6A4E7A1-FA44-4AEA-B9EE-A811640038E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67" b="98056" l="4167" r="99167">
                          <a14:foregroundMark x1="61389" y1="17222" x2="30833" y2="34722"/>
                          <a14:foregroundMark x1="30833" y1="34722" x2="58333" y2="63056"/>
                          <a14:foregroundMark x1="58333" y1="63056" x2="44167" y2="78056"/>
                          <a14:foregroundMark x1="44167" y1="78056" x2="19722" y2="56389"/>
                          <a14:foregroundMark x1="19722" y1="56389" x2="24444" y2="16667"/>
                          <a14:foregroundMark x1="24444" y1="16667" x2="49444" y2="6667"/>
                          <a14:foregroundMark x1="49444" y1="6667" x2="79444" y2="30556"/>
                          <a14:foregroundMark x1="79444" y1="30556" x2="85278" y2="53611"/>
                          <a14:foregroundMark x1="85278" y1="53611" x2="61944" y2="87778"/>
                          <a14:foregroundMark x1="61944" y1="87778" x2="55278" y2="92222"/>
                          <a14:foregroundMark x1="62500" y1="38889" x2="62500" y2="38889"/>
                          <a14:foregroundMark x1="64444" y1="20556" x2="64444" y2="20556"/>
                          <a14:foregroundMark x1="69444" y1="38333" x2="69444" y2="38333"/>
                          <a14:foregroundMark x1="74167" y1="17222" x2="74167" y2="17222"/>
                          <a14:foregroundMark x1="94722" y1="41389" x2="94722" y2="41389"/>
                          <a14:foregroundMark x1="51111" y1="98056" x2="51111" y2="98056"/>
                          <a14:foregroundMark x1="4722" y1="63056" x2="4722" y2="63056"/>
                          <a14:foregroundMark x1="38611" y1="5278" x2="38611" y2="5278"/>
                          <a14:foregroundMark x1="55833" y1="1667" x2="55833" y2="1667"/>
                          <a14:foregroundMark x1="99167" y1="50556" x2="99167" y2="50556"/>
                          <a14:foregroundMark x1="57500" y1="46389" x2="57500" y2="46389"/>
                          <a14:foregroundMark x1="69444" y1="29722" x2="61389" y2="62500"/>
                          <a14:foregroundMark x1="68889" y1="69444" x2="38889" y2="48611"/>
                          <a14:foregroundMark x1="38889" y1="48611" x2="34444" y2="48056"/>
                          <a14:foregroundMark x1="27778" y1="52222" x2="27778" y2="52222"/>
                          <a14:foregroundMark x1="27778" y1="52222" x2="35278" y2="49444"/>
                          <a14:foregroundMark x1="44167" y1="44722" x2="55833"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4967756" y="3427811"/>
              <a:ext cx="482116" cy="147470"/>
            </a:xfrm>
            <a:prstGeom prst="rect">
              <a:avLst/>
            </a:prstGeom>
            <a:noFill/>
            <a:extLst>
              <a:ext uri="{909E8E84-426E-40DD-AFC4-6F175D3DCCD1}">
                <a14:hiddenFill xmlns:a14="http://schemas.microsoft.com/office/drawing/2010/main">
                  <a:solidFill>
                    <a:srgbClr val="FFFFFF"/>
                  </a:solidFill>
                </a14:hiddenFill>
              </a:ext>
            </a:extLst>
          </p:spPr>
        </p:pic>
        <p:sp>
          <p:nvSpPr>
            <p:cNvPr id="29" name="مربع نص 28">
              <a:extLst>
                <a:ext uri="{FF2B5EF4-FFF2-40B4-BE49-F238E27FC236}">
                  <a16:creationId xmlns:a16="http://schemas.microsoft.com/office/drawing/2014/main" id="{618F0DED-E95D-4844-B3EC-D5249AF52E62}"/>
                </a:ext>
              </a:extLst>
            </p:cNvPr>
            <p:cNvSpPr txBox="1"/>
            <p:nvPr/>
          </p:nvSpPr>
          <p:spPr>
            <a:xfrm>
              <a:off x="5208813" y="3511815"/>
              <a:ext cx="2858446" cy="54213"/>
            </a:xfrm>
            <a:prstGeom prst="rect">
              <a:avLst/>
            </a:prstGeom>
            <a:noFill/>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kern="0" cap="none" spc="0" normalizeH="0" baseline="0" noProof="0" dirty="0">
                  <a:ln>
                    <a:noFill/>
                  </a:ln>
                  <a:solidFill>
                    <a:srgbClr val="23A7F9"/>
                  </a:solidFill>
                  <a:effectLst/>
                  <a:uLnTx/>
                  <a:uFillTx/>
                  <a:cs typeface="PT Bold Heading" panose="02010400000000000000" pitchFamily="2" charset="-78"/>
                </a:rPr>
                <a:t>برزنتيشن العلوم للمرحلة الابتدائية </a:t>
              </a:r>
            </a:p>
          </p:txBody>
        </p:sp>
        <p:sp>
          <p:nvSpPr>
            <p:cNvPr id="30" name="مربع نص 29">
              <a:extLst>
                <a:ext uri="{FF2B5EF4-FFF2-40B4-BE49-F238E27FC236}">
                  <a16:creationId xmlns:a16="http://schemas.microsoft.com/office/drawing/2014/main" id="{91D23A9C-F66F-4023-9FC5-2E2EDDBA5712}"/>
                </a:ext>
              </a:extLst>
            </p:cNvPr>
            <p:cNvSpPr txBox="1"/>
            <p:nvPr/>
          </p:nvSpPr>
          <p:spPr>
            <a:xfrm>
              <a:off x="4630625" y="3422857"/>
              <a:ext cx="4065583" cy="851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050" b="1" i="0" u="sng" strike="noStrike" kern="0" cap="none" spc="0" normalizeH="0" baseline="0" noProof="0" dirty="0">
                  <a:ln>
                    <a:noFill/>
                  </a:ln>
                  <a:solidFill>
                    <a:srgbClr val="23A7F9"/>
                  </a:solidFill>
                  <a:effectLst/>
                  <a:uLnTx/>
                  <a:uFillTx/>
                  <a:hlinkClick r:id="rId5">
                    <a:extLst>
                      <a:ext uri="{A12FA001-AC4F-418D-AE19-62706E023703}">
                        <ahyp:hlinkClr xmlns:ahyp="http://schemas.microsoft.com/office/drawing/2018/hyperlinkcolor" val="tx"/>
                      </a:ext>
                    </a:extLst>
                  </a:hlinkClick>
                </a:rPr>
                <a:t>https://t.me/Presentationyosef</a:t>
              </a:r>
              <a:r>
                <a:rPr kumimoji="0" lang="en-US" sz="1050" b="1" i="0" u="sng" strike="noStrike" kern="0" cap="none" spc="0" normalizeH="0" baseline="0" noProof="0" dirty="0">
                  <a:ln>
                    <a:noFill/>
                  </a:ln>
                  <a:solidFill>
                    <a:srgbClr val="23A7F9"/>
                  </a:solidFill>
                  <a:effectLst/>
                  <a:uLnTx/>
                  <a:uFillTx/>
                </a:rPr>
                <a:t>  </a:t>
              </a:r>
            </a:p>
          </p:txBody>
        </p:sp>
      </p:grpSp>
    </p:spTree>
    <p:extLst>
      <p:ext uri="{BB962C8B-B14F-4D97-AF65-F5344CB8AC3E}">
        <p14:creationId xmlns:p14="http://schemas.microsoft.com/office/powerpoint/2010/main" val="324949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36">
            <a:extLst>
              <a:ext uri="{FF2B5EF4-FFF2-40B4-BE49-F238E27FC236}">
                <a16:creationId xmlns:a16="http://schemas.microsoft.com/office/drawing/2014/main" id="{8FD4C404-B3CA-44D3-82E7-64AB2C198B0D}"/>
              </a:ext>
            </a:extLst>
          </p:cNvPr>
          <p:cNvGrpSpPr/>
          <p:nvPr/>
        </p:nvGrpSpPr>
        <p:grpSpPr>
          <a:xfrm>
            <a:off x="228601" y="109444"/>
            <a:ext cx="6476998" cy="867944"/>
            <a:chOff x="-2258726" y="1"/>
            <a:chExt cx="9954693" cy="1275127"/>
          </a:xfrm>
        </p:grpSpPr>
        <p:sp>
          <p:nvSpPr>
            <p:cNvPr id="25" name="AutoShape 37">
              <a:extLst>
                <a:ext uri="{FF2B5EF4-FFF2-40B4-BE49-F238E27FC236}">
                  <a16:creationId xmlns:a16="http://schemas.microsoft.com/office/drawing/2014/main" id="{6D3D248B-EDC7-4777-9158-758F762D1914}"/>
                </a:ext>
              </a:extLst>
            </p:cNvPr>
            <p:cNvSpPr/>
            <p:nvPr/>
          </p:nvSpPr>
          <p:spPr>
            <a:xfrm>
              <a:off x="-2258726" y="1"/>
              <a:ext cx="9954693" cy="1275127"/>
            </a:xfrm>
            <a:prstGeom prst="roundRect">
              <a:avLst>
                <a:gd name="adj" fmla="val 20661"/>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175858" y="99832"/>
              <a:ext cx="9524932" cy="1085197"/>
            </a:xfrm>
            <a:prstGeom prst="rect">
              <a:avLst/>
            </a:prstGeom>
          </p:spPr>
          <p:txBody>
            <a:bodyPr wrap="square" lIns="0" tIns="0" rIns="0" bIns="0" rtlCol="0" anchor="t">
              <a:spAutoFit/>
            </a:bodyPr>
            <a:lstStyle/>
            <a:p>
              <a:pPr algn="ctr"/>
              <a:r>
                <a:rPr lang="ar-SA" sz="24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a:t>
              </a:r>
            </a:p>
            <a:p>
              <a:pPr algn="ctr" rtl="1"/>
              <a:r>
                <a:rPr lang="ar-SA" sz="2400" dirty="0">
                  <a:solidFill>
                    <a:srgbClr val="FFFFFF"/>
                  </a:solidFill>
                  <a:latin typeface="Al-Mohanad Extra Bold" panose="02060603050605020204" pitchFamily="18" charset="-78"/>
                  <a:cs typeface="Al-Mohanad Extra Bold" panose="02060603050605020204" pitchFamily="18" charset="-78"/>
                </a:rPr>
                <a:t> نافس للمرحلة الابتدائية الصف السادس </a:t>
              </a:r>
              <a:endParaRPr lang="en-US" sz="2400" dirty="0">
                <a:solidFill>
                  <a:srgbClr val="FFFFFF"/>
                </a:solidFill>
                <a:latin typeface="Al-Mohanad Extra Bold" panose="02060603050605020204" pitchFamily="18" charset="-78"/>
                <a:cs typeface="Al-Mohanad Extra Bold" panose="02060603050605020204" pitchFamily="18" charset="-78"/>
              </a:endParaRPr>
            </a:p>
          </p:txBody>
        </p:sp>
      </p:grpSp>
      <p:graphicFrame>
        <p:nvGraphicFramePr>
          <p:cNvPr id="7" name="جدول 6">
            <a:extLst>
              <a:ext uri="{FF2B5EF4-FFF2-40B4-BE49-F238E27FC236}">
                <a16:creationId xmlns:a16="http://schemas.microsoft.com/office/drawing/2014/main" id="{22DCF2DC-DA07-40B6-BF0D-E6105CDF51AB}"/>
              </a:ext>
            </a:extLst>
          </p:cNvPr>
          <p:cNvGraphicFramePr>
            <a:graphicFrameLocks noGrp="1"/>
          </p:cNvGraphicFramePr>
          <p:nvPr>
            <p:extLst>
              <p:ext uri="{D42A27DB-BD31-4B8C-83A1-F6EECF244321}">
                <p14:modId xmlns:p14="http://schemas.microsoft.com/office/powerpoint/2010/main" val="3144900833"/>
              </p:ext>
            </p:extLst>
          </p:nvPr>
        </p:nvGraphicFramePr>
        <p:xfrm>
          <a:off x="355955" y="7101328"/>
          <a:ext cx="6324598" cy="1989472"/>
        </p:xfrm>
        <a:graphic>
          <a:graphicData uri="http://schemas.openxmlformats.org/drawingml/2006/table">
            <a:tbl>
              <a:tblPr rtl="1" firstRow="1" firstCol="1" bandRow="1" bandCol="1">
                <a:tableStyleId>{ED083AE6-46FA-4A59-8FB0-9F97EB10719F}</a:tableStyleId>
              </a:tblPr>
              <a:tblGrid>
                <a:gridCol w="726044">
                  <a:extLst>
                    <a:ext uri="{9D8B030D-6E8A-4147-A177-3AD203B41FA5}">
                      <a16:colId xmlns:a16="http://schemas.microsoft.com/office/drawing/2014/main" val="452438235"/>
                    </a:ext>
                  </a:extLst>
                </a:gridCol>
                <a:gridCol w="857787">
                  <a:extLst>
                    <a:ext uri="{9D8B030D-6E8A-4147-A177-3AD203B41FA5}">
                      <a16:colId xmlns:a16="http://schemas.microsoft.com/office/drawing/2014/main" val="3602566834"/>
                    </a:ext>
                  </a:extLst>
                </a:gridCol>
                <a:gridCol w="802163">
                  <a:extLst>
                    <a:ext uri="{9D8B030D-6E8A-4147-A177-3AD203B41FA5}">
                      <a16:colId xmlns:a16="http://schemas.microsoft.com/office/drawing/2014/main" val="1224461775"/>
                    </a:ext>
                  </a:extLst>
                </a:gridCol>
                <a:gridCol w="775204">
                  <a:extLst>
                    <a:ext uri="{9D8B030D-6E8A-4147-A177-3AD203B41FA5}">
                      <a16:colId xmlns:a16="http://schemas.microsoft.com/office/drawing/2014/main" val="3502629260"/>
                    </a:ext>
                  </a:extLst>
                </a:gridCol>
                <a:gridCol w="608577">
                  <a:extLst>
                    <a:ext uri="{9D8B030D-6E8A-4147-A177-3AD203B41FA5}">
                      <a16:colId xmlns:a16="http://schemas.microsoft.com/office/drawing/2014/main" val="3944318827"/>
                    </a:ext>
                  </a:extLst>
                </a:gridCol>
                <a:gridCol w="968063">
                  <a:extLst>
                    <a:ext uri="{9D8B030D-6E8A-4147-A177-3AD203B41FA5}">
                      <a16:colId xmlns:a16="http://schemas.microsoft.com/office/drawing/2014/main" val="4066731499"/>
                    </a:ext>
                  </a:extLst>
                </a:gridCol>
                <a:gridCol w="1586760">
                  <a:extLst>
                    <a:ext uri="{9D8B030D-6E8A-4147-A177-3AD203B41FA5}">
                      <a16:colId xmlns:a16="http://schemas.microsoft.com/office/drawing/2014/main" val="3941869019"/>
                    </a:ext>
                  </a:extLst>
                </a:gridCol>
              </a:tblGrid>
              <a:tr h="377270">
                <a:tc rowSpan="2">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المتطلبات</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vert="vert27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00B0F0">
                        <a:alpha val="8000"/>
                      </a:srgbClr>
                    </a:solidFill>
                  </a:tcPr>
                </a:tc>
                <a:tc gridSpan="3">
                  <a:txBody>
                    <a:bodyPr/>
                    <a:lstStyle/>
                    <a:p>
                      <a:pPr algn="ctr" rtl="1">
                        <a:lnSpc>
                          <a:spcPct val="115000"/>
                        </a:lnSpc>
                        <a:spcAft>
                          <a:spcPts val="1000"/>
                        </a:spcAft>
                      </a:pPr>
                      <a:r>
                        <a:rPr lang="ar-SA" sz="1100" b="1" dirty="0">
                          <a:solidFill>
                            <a:srgbClr val="0D0D0D"/>
                          </a:solidFill>
                          <a:effectLst/>
                          <a:latin typeface="Al-Mohanad Extra Bold" panose="02060603050605020204" pitchFamily="18" charset="-78"/>
                          <a:cs typeface="Al-Mohanad Extra Bold" panose="02060603050605020204" pitchFamily="18" charset="-78"/>
                        </a:rPr>
                        <a:t>الفئة المنفذة </a:t>
                      </a:r>
                      <a:endParaRPr lang="en-US" sz="11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D6FFF">
                        <a:alpha val="7000"/>
                      </a:srgbClr>
                    </a:solidFill>
                  </a:tcPr>
                </a:tc>
                <a:tc hMerge="1">
                  <a:txBody>
                    <a:bodyPr/>
                    <a:lstStyle/>
                    <a:p>
                      <a:pPr rtl="1"/>
                      <a:endParaRPr lang="ar-SA"/>
                    </a:p>
                  </a:txBody>
                  <a:tcPr/>
                </a:tc>
                <a:tc hMerge="1">
                  <a:txBody>
                    <a:bodyPr/>
                    <a:lstStyle/>
                    <a:p>
                      <a:pPr rtl="1"/>
                      <a:endParaRPr lang="ar-SA"/>
                    </a:p>
                  </a:txBody>
                  <a:tcPr/>
                </a:tc>
                <a:tc rowSpan="2">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مكان التنفيذ</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00B0F0">
                        <a:alpha val="7000"/>
                      </a:srgbClr>
                    </a:solidFill>
                  </a:tcPr>
                </a:tc>
                <a:tc rowSpan="2">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الدعم الخارجي</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rowSpan="2">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مؤشر تحقق الهدف</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D6FFF">
                        <a:alpha val="6000"/>
                      </a:srgbClr>
                    </a:solidFill>
                  </a:tcPr>
                </a:tc>
                <a:extLst>
                  <a:ext uri="{0D108BD9-81ED-4DB2-BD59-A6C34878D82A}">
                    <a16:rowId xmlns:a16="http://schemas.microsoft.com/office/drawing/2014/main" val="1870986718"/>
                  </a:ext>
                </a:extLst>
              </a:tr>
              <a:tr h="524825">
                <a:tc vMerge="1">
                  <a:txBody>
                    <a:bodyPr/>
                    <a:lstStyle/>
                    <a:p>
                      <a:pPr rtl="1"/>
                      <a:endParaRPr lang="ar-SA"/>
                    </a:p>
                  </a:txBody>
                  <a:tcPr/>
                </a:tc>
                <a:tc>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الصفة</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254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الاسم</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4">
                        <a:alpha val="7000"/>
                      </a:schemeClr>
                    </a:solidFill>
                  </a:tcPr>
                </a:tc>
                <a:tc>
                  <a:txBody>
                    <a:bodyPr/>
                    <a:lstStyle/>
                    <a:p>
                      <a:pPr algn="ctr" rtl="1">
                        <a:lnSpc>
                          <a:spcPct val="115000"/>
                        </a:lnSpc>
                        <a:spcAft>
                          <a:spcPts val="1000"/>
                        </a:spcAft>
                      </a:pPr>
                      <a:r>
                        <a:rPr lang="ar-SA" sz="1200" b="1">
                          <a:solidFill>
                            <a:srgbClr val="0D0D0D"/>
                          </a:solidFill>
                          <a:effectLst/>
                          <a:latin typeface="Al-Mohanad Extra Bold" panose="02060603050605020204" pitchFamily="18" charset="-78"/>
                          <a:cs typeface="Al-Mohanad Extra Bold" panose="02060603050605020204" pitchFamily="18" charset="-78"/>
                        </a:rPr>
                        <a:t>المساندة </a:t>
                      </a:r>
                      <a:endParaRPr lang="en-US" sz="1200" b="1">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25400" cmpd="sng">
                      <a:noFill/>
                    </a:lnR>
                    <a:lnT w="25400" cmpd="sng">
                      <a:noFill/>
                    </a:lnT>
                    <a:lnB w="12700" cmpd="sng">
                      <a:noFill/>
                    </a:lnB>
                    <a:lnTlToBr w="12700" cmpd="sng">
                      <a:noFill/>
                      <a:prstDash val="solid"/>
                    </a:lnTlToBr>
                    <a:lnBlToTr w="12700" cmpd="sng">
                      <a:noFill/>
                      <a:prstDash val="solid"/>
                    </a:lnBlToTr>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extLst>
                  <a:ext uri="{0D108BD9-81ED-4DB2-BD59-A6C34878D82A}">
                    <a16:rowId xmlns:a16="http://schemas.microsoft.com/office/drawing/2014/main" val="1891040192"/>
                  </a:ext>
                </a:extLst>
              </a:tr>
              <a:tr h="1087377">
                <a:tc>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برنامج</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00B0F0">
                        <a:alpha val="9000"/>
                      </a:srgbClr>
                    </a:solidFill>
                  </a:tcPr>
                </a:tc>
                <a:tc>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معلم الرياضيات</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alpha val="5000"/>
                      </a:schemeClr>
                    </a:solidFill>
                  </a:tcPr>
                </a:tc>
                <a:tc>
                  <a:txBody>
                    <a:bodyPr/>
                    <a:lstStyle/>
                    <a:p>
                      <a:pPr algn="ctr" rtl="1">
                        <a:lnSpc>
                          <a:spcPct val="115000"/>
                        </a:lnSpc>
                        <a:spcAft>
                          <a:spcPts val="1000"/>
                        </a:spcAft>
                      </a:pP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الإشراف التربوي</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قاعة </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لا يوجد</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justLow"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ارتفاع مستوى الطلاب الضعاف في العلوم</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53613441"/>
                  </a:ext>
                </a:extLst>
              </a:tr>
            </a:tbl>
          </a:graphicData>
        </a:graphic>
      </p:graphicFrame>
      <p:sp>
        <p:nvSpPr>
          <p:cNvPr id="27" name="AutoShape 37">
            <a:extLst>
              <a:ext uri="{FF2B5EF4-FFF2-40B4-BE49-F238E27FC236}">
                <a16:creationId xmlns:a16="http://schemas.microsoft.com/office/drawing/2014/main" id="{279C1EA8-2AC0-462F-83C2-F2EC1B60B7B3}"/>
              </a:ext>
            </a:extLst>
          </p:cNvPr>
          <p:cNvSpPr/>
          <p:nvPr/>
        </p:nvSpPr>
        <p:spPr>
          <a:xfrm>
            <a:off x="4343399" y="1183303"/>
            <a:ext cx="2362200" cy="486467"/>
          </a:xfrm>
          <a:prstGeom prst="roundRect">
            <a:avLst>
              <a:gd name="adj" fmla="val 23662"/>
            </a:avLst>
          </a:prstGeom>
          <a:solidFill>
            <a:srgbClr val="00B0F0">
              <a:alpha val="14000"/>
            </a:srgbClr>
          </a:solidFill>
        </p:spPr>
        <p:txBody>
          <a:bodyPr/>
          <a:lstStyle/>
          <a:p>
            <a:pPr algn="ctr"/>
            <a:r>
              <a:rPr lang="ar-SA" sz="1800" b="1" dirty="0">
                <a:latin typeface="Al-Mohanad Extra Bold" panose="02060603050605020204" pitchFamily="18" charset="-78"/>
                <a:cs typeface="Al-Mohanad Extra Bold" panose="02060603050605020204" pitchFamily="18" charset="-78"/>
              </a:rPr>
              <a:t>المجال</a:t>
            </a:r>
            <a:endParaRPr lang="ar-SA" dirty="0"/>
          </a:p>
        </p:txBody>
      </p:sp>
      <p:sp>
        <p:nvSpPr>
          <p:cNvPr id="29" name="AutoShape 37">
            <a:extLst>
              <a:ext uri="{FF2B5EF4-FFF2-40B4-BE49-F238E27FC236}">
                <a16:creationId xmlns:a16="http://schemas.microsoft.com/office/drawing/2014/main" id="{88C5CB02-1543-4FA6-B486-744926289922}"/>
              </a:ext>
            </a:extLst>
          </p:cNvPr>
          <p:cNvSpPr/>
          <p:nvPr/>
        </p:nvSpPr>
        <p:spPr>
          <a:xfrm>
            <a:off x="4343399" y="1783955"/>
            <a:ext cx="2362200" cy="486467"/>
          </a:xfrm>
          <a:prstGeom prst="roundRect">
            <a:avLst>
              <a:gd name="adj" fmla="val 23662"/>
            </a:avLst>
          </a:prstGeom>
          <a:solidFill>
            <a:srgbClr val="00B0F0">
              <a:alpha val="14000"/>
            </a:srgbClr>
          </a:solidFill>
        </p:spPr>
        <p:txBody>
          <a:bodyPr/>
          <a:lstStyle/>
          <a:p>
            <a:pPr algn="ctr"/>
            <a:r>
              <a:rPr lang="ar-SA" sz="1800" b="1" dirty="0">
                <a:latin typeface="Al-Mohanad Extra Bold" panose="02060603050605020204" pitchFamily="18" charset="-78"/>
                <a:cs typeface="Al-Mohanad Extra Bold" panose="02060603050605020204" pitchFamily="18" charset="-78"/>
              </a:rPr>
              <a:t>الهدف العام </a:t>
            </a:r>
            <a:endParaRPr lang="en-US" sz="1800" b="1" dirty="0">
              <a:latin typeface="Al-Mohanad Extra Bold" panose="02060603050605020204" pitchFamily="18" charset="-78"/>
              <a:ea typeface="Times New Roman" panose="02020603050405020304" pitchFamily="18" charset="0"/>
              <a:cs typeface="Al-Mohanad Extra Bold" panose="02060603050605020204" pitchFamily="18" charset="-78"/>
            </a:endParaRPr>
          </a:p>
          <a:p>
            <a:pPr algn="ctr"/>
            <a:endParaRPr lang="ar-SA" dirty="0"/>
          </a:p>
        </p:txBody>
      </p:sp>
      <p:sp>
        <p:nvSpPr>
          <p:cNvPr id="30" name="AutoShape 37">
            <a:extLst>
              <a:ext uri="{FF2B5EF4-FFF2-40B4-BE49-F238E27FC236}">
                <a16:creationId xmlns:a16="http://schemas.microsoft.com/office/drawing/2014/main" id="{F9BA8E89-9EB6-451D-943D-FC3111FD6D97}"/>
              </a:ext>
            </a:extLst>
          </p:cNvPr>
          <p:cNvSpPr/>
          <p:nvPr/>
        </p:nvSpPr>
        <p:spPr>
          <a:xfrm>
            <a:off x="4343399" y="2384607"/>
            <a:ext cx="2362200" cy="739593"/>
          </a:xfrm>
          <a:prstGeom prst="roundRect">
            <a:avLst>
              <a:gd name="adj" fmla="val 23662"/>
            </a:avLst>
          </a:prstGeom>
          <a:solidFill>
            <a:srgbClr val="00B0F0">
              <a:alpha val="14000"/>
            </a:srgbClr>
          </a:solidFill>
        </p:spPr>
        <p:txBody>
          <a:bodyPr anchor="ctr"/>
          <a:lstStyle/>
          <a:p>
            <a:pPr algn="ctr"/>
            <a:r>
              <a:rPr lang="ar-SA" sz="1800" b="1" dirty="0">
                <a:latin typeface="Al-Mohanad Extra Bold" panose="02060603050605020204" pitchFamily="18" charset="-78"/>
                <a:cs typeface="Al-Mohanad Extra Bold" panose="02060603050605020204" pitchFamily="18" charset="-78"/>
              </a:rPr>
              <a:t>الهدف التفصيلي </a:t>
            </a:r>
            <a:endParaRPr lang="en-US" sz="1800" b="1" dirty="0">
              <a:latin typeface="Al-Mohanad Extra Bold" panose="02060603050605020204" pitchFamily="18" charset="-78"/>
              <a:ea typeface="Times New Roman" panose="02020603050405020304" pitchFamily="18" charset="0"/>
              <a:cs typeface="Al-Mohanad Extra Bold" panose="02060603050605020204" pitchFamily="18" charset="-78"/>
            </a:endParaRPr>
          </a:p>
        </p:txBody>
      </p:sp>
      <p:sp>
        <p:nvSpPr>
          <p:cNvPr id="31" name="AutoShape 37">
            <a:extLst>
              <a:ext uri="{FF2B5EF4-FFF2-40B4-BE49-F238E27FC236}">
                <a16:creationId xmlns:a16="http://schemas.microsoft.com/office/drawing/2014/main" id="{4049163A-DB44-4A83-9462-C8D4730E8366}"/>
              </a:ext>
            </a:extLst>
          </p:cNvPr>
          <p:cNvSpPr/>
          <p:nvPr/>
        </p:nvSpPr>
        <p:spPr>
          <a:xfrm>
            <a:off x="279625" y="1209284"/>
            <a:ext cx="3911375" cy="486467"/>
          </a:xfrm>
          <a:prstGeom prst="roundRect">
            <a:avLst>
              <a:gd name="adj" fmla="val 23662"/>
            </a:avLst>
          </a:prstGeom>
          <a:solidFill>
            <a:srgbClr val="FD6FFF">
              <a:alpha val="10000"/>
            </a:srgbClr>
          </a:solidFill>
        </p:spPr>
        <p:txBody>
          <a:bodyPr/>
          <a:lstStyle/>
          <a:p>
            <a:pPr algn="ctr"/>
            <a:r>
              <a:rPr lang="ar-SA" sz="1800" b="1" dirty="0">
                <a:solidFill>
                  <a:srgbClr val="0D0D0D"/>
                </a:solidFill>
                <a:latin typeface="Al-Mohanad Extra Bold" panose="02060603050605020204" pitchFamily="18" charset="-78"/>
                <a:cs typeface="Al-Mohanad Extra Bold" panose="02060603050605020204" pitchFamily="18" charset="-78"/>
              </a:rPr>
              <a:t>التعليم والتعلم</a:t>
            </a:r>
            <a:endParaRPr lang="en-US" sz="1800" b="1" dirty="0">
              <a:latin typeface="Al-Mohanad Extra Bold" panose="02060603050605020204" pitchFamily="18" charset="-78"/>
              <a:ea typeface="Times New Roman" panose="02020603050405020304" pitchFamily="18" charset="0"/>
              <a:cs typeface="Al-Mohanad Extra Bold" panose="02060603050605020204" pitchFamily="18" charset="-78"/>
            </a:endParaRPr>
          </a:p>
          <a:p>
            <a:pPr algn="ctr"/>
            <a:endParaRPr lang="ar-SA" sz="1800" dirty="0"/>
          </a:p>
        </p:txBody>
      </p:sp>
      <p:sp>
        <p:nvSpPr>
          <p:cNvPr id="32" name="AutoShape 37">
            <a:extLst>
              <a:ext uri="{FF2B5EF4-FFF2-40B4-BE49-F238E27FC236}">
                <a16:creationId xmlns:a16="http://schemas.microsoft.com/office/drawing/2014/main" id="{039AFA41-F323-48F4-A104-76735C693F86}"/>
              </a:ext>
            </a:extLst>
          </p:cNvPr>
          <p:cNvSpPr/>
          <p:nvPr/>
        </p:nvSpPr>
        <p:spPr>
          <a:xfrm>
            <a:off x="279625" y="1809936"/>
            <a:ext cx="3911375" cy="486467"/>
          </a:xfrm>
          <a:prstGeom prst="roundRect">
            <a:avLst>
              <a:gd name="adj" fmla="val 23662"/>
            </a:avLst>
          </a:prstGeom>
          <a:solidFill>
            <a:srgbClr val="FD6FFF">
              <a:alpha val="10000"/>
            </a:srgbClr>
          </a:solidFill>
        </p:spPr>
        <p:txBody>
          <a:bodyPr/>
          <a:lstStyle/>
          <a:p>
            <a:pPr algn="ctr"/>
            <a:r>
              <a:rPr lang="ar-SA" sz="1800" b="1" dirty="0">
                <a:solidFill>
                  <a:srgbClr val="0D0D0D"/>
                </a:solidFill>
                <a:latin typeface="Al-Mohanad Extra Bold" panose="02060603050605020204" pitchFamily="18" charset="-78"/>
                <a:cs typeface="Al-Mohanad Extra Bold" panose="02060603050605020204" pitchFamily="18" charset="-78"/>
              </a:rPr>
              <a:t>تحسين نواتج التعلم للاختبارات الوطنية </a:t>
            </a:r>
            <a:endParaRPr lang="en-US" sz="1800" b="1" dirty="0">
              <a:latin typeface="Al-Mohanad Extra Bold" panose="02060603050605020204" pitchFamily="18" charset="-78"/>
              <a:ea typeface="Times New Roman" panose="02020603050405020304" pitchFamily="18" charset="0"/>
              <a:cs typeface="Al-Mohanad Extra Bold" panose="02060603050605020204" pitchFamily="18" charset="-78"/>
            </a:endParaRPr>
          </a:p>
          <a:p>
            <a:pPr algn="ctr"/>
            <a:endParaRPr lang="ar-SA" sz="1800" dirty="0"/>
          </a:p>
        </p:txBody>
      </p:sp>
      <p:sp>
        <p:nvSpPr>
          <p:cNvPr id="33" name="AutoShape 37">
            <a:extLst>
              <a:ext uri="{FF2B5EF4-FFF2-40B4-BE49-F238E27FC236}">
                <a16:creationId xmlns:a16="http://schemas.microsoft.com/office/drawing/2014/main" id="{74E3F228-D25B-4A2A-BD49-ADC11AA02955}"/>
              </a:ext>
            </a:extLst>
          </p:cNvPr>
          <p:cNvSpPr/>
          <p:nvPr/>
        </p:nvSpPr>
        <p:spPr>
          <a:xfrm>
            <a:off x="279625" y="2410588"/>
            <a:ext cx="3911375" cy="713612"/>
          </a:xfrm>
          <a:prstGeom prst="roundRect">
            <a:avLst>
              <a:gd name="adj" fmla="val 23662"/>
            </a:avLst>
          </a:prstGeom>
          <a:solidFill>
            <a:srgbClr val="FD6FFF">
              <a:alpha val="10000"/>
            </a:srgbClr>
          </a:solidFill>
        </p:spPr>
        <p:txBody>
          <a:bodyPr/>
          <a:lstStyle/>
          <a:p>
            <a:pPr algn="ctr" rtl="1">
              <a:lnSpc>
                <a:spcPct val="100000"/>
              </a:lnSpc>
              <a:spcAft>
                <a:spcPts val="0"/>
              </a:spcAft>
            </a:pPr>
            <a:r>
              <a:rPr lang="ar-SA" sz="1800" b="1" dirty="0">
                <a:solidFill>
                  <a:srgbClr val="0D0D0D"/>
                </a:solidFill>
                <a:latin typeface="Al-Mohanad Extra Bold" panose="02060603050605020204" pitchFamily="18" charset="-78"/>
                <a:cs typeface="Al-Mohanad Extra Bold" panose="02060603050605020204" pitchFamily="18" charset="-78"/>
              </a:rPr>
              <a:t>تحسين مستوى طلاب  الصف السادس   </a:t>
            </a:r>
          </a:p>
          <a:p>
            <a:pPr algn="ctr" rtl="1">
              <a:lnSpc>
                <a:spcPct val="100000"/>
              </a:lnSpc>
              <a:spcAft>
                <a:spcPts val="0"/>
              </a:spcAft>
            </a:pPr>
            <a:r>
              <a:rPr lang="ar-SA" sz="1800" b="1" dirty="0">
                <a:solidFill>
                  <a:srgbClr val="0D0D0D"/>
                </a:solidFill>
                <a:latin typeface="Al-Mohanad Extra Bold" panose="02060603050605020204" pitchFamily="18" charset="-78"/>
                <a:cs typeface="Al-Mohanad Extra Bold" panose="02060603050605020204" pitchFamily="18" charset="-78"/>
              </a:rPr>
              <a:t>في العلوم  للعام الدراسي 1445 هـ</a:t>
            </a:r>
            <a:endParaRPr lang="en-US" sz="1800" b="1" dirty="0">
              <a:latin typeface="Al-Mohanad Extra Bold" panose="02060603050605020204" pitchFamily="18" charset="-78"/>
              <a:ea typeface="Times New Roman" panose="02020603050405020304" pitchFamily="18" charset="0"/>
              <a:cs typeface="Al-Mohanad Extra Bold" panose="02060603050605020204" pitchFamily="18" charset="-78"/>
            </a:endParaRPr>
          </a:p>
          <a:p>
            <a:pPr algn="ctr"/>
            <a:endParaRPr lang="ar-SA" sz="1800" dirty="0"/>
          </a:p>
        </p:txBody>
      </p:sp>
      <p:graphicFrame>
        <p:nvGraphicFramePr>
          <p:cNvPr id="19" name="جدول 18">
            <a:extLst>
              <a:ext uri="{FF2B5EF4-FFF2-40B4-BE49-F238E27FC236}">
                <a16:creationId xmlns:a16="http://schemas.microsoft.com/office/drawing/2014/main" id="{7FA9E380-C38B-48B7-AB57-E9507FDD8DBC}"/>
              </a:ext>
            </a:extLst>
          </p:cNvPr>
          <p:cNvGraphicFramePr>
            <a:graphicFrameLocks noGrp="1"/>
          </p:cNvGraphicFramePr>
          <p:nvPr>
            <p:extLst>
              <p:ext uri="{D42A27DB-BD31-4B8C-83A1-F6EECF244321}">
                <p14:modId xmlns:p14="http://schemas.microsoft.com/office/powerpoint/2010/main" val="1922792759"/>
              </p:ext>
            </p:extLst>
          </p:nvPr>
        </p:nvGraphicFramePr>
        <p:xfrm>
          <a:off x="179219" y="3512667"/>
          <a:ext cx="6476999" cy="1398185"/>
        </p:xfrm>
        <a:graphic>
          <a:graphicData uri="http://schemas.openxmlformats.org/drawingml/2006/table">
            <a:tbl>
              <a:tblPr rtl="1" firstRow="1" firstCol="1" bandRow="1" bandCol="1">
                <a:tableStyleId>{BC89EF96-8CEA-46FF-86C4-4CE0E7609802}</a:tableStyleId>
              </a:tblPr>
              <a:tblGrid>
                <a:gridCol w="1363580">
                  <a:extLst>
                    <a:ext uri="{9D8B030D-6E8A-4147-A177-3AD203B41FA5}">
                      <a16:colId xmlns:a16="http://schemas.microsoft.com/office/drawing/2014/main" val="1110813460"/>
                    </a:ext>
                  </a:extLst>
                </a:gridCol>
                <a:gridCol w="1704473">
                  <a:extLst>
                    <a:ext uri="{9D8B030D-6E8A-4147-A177-3AD203B41FA5}">
                      <a16:colId xmlns:a16="http://schemas.microsoft.com/office/drawing/2014/main" val="3022717168"/>
                    </a:ext>
                  </a:extLst>
                </a:gridCol>
                <a:gridCol w="1704473">
                  <a:extLst>
                    <a:ext uri="{9D8B030D-6E8A-4147-A177-3AD203B41FA5}">
                      <a16:colId xmlns:a16="http://schemas.microsoft.com/office/drawing/2014/main" val="113055337"/>
                    </a:ext>
                  </a:extLst>
                </a:gridCol>
                <a:gridCol w="1704473">
                  <a:extLst>
                    <a:ext uri="{9D8B030D-6E8A-4147-A177-3AD203B41FA5}">
                      <a16:colId xmlns:a16="http://schemas.microsoft.com/office/drawing/2014/main" val="1392374261"/>
                    </a:ext>
                  </a:extLst>
                </a:gridCol>
              </a:tblGrid>
              <a:tr h="207094">
                <a:tc rowSpan="2">
                  <a:txBody>
                    <a:bodyPr/>
                    <a:lstStyle/>
                    <a:p>
                      <a:pPr algn="ctr" rtl="1">
                        <a:lnSpc>
                          <a:spcPct val="115000"/>
                        </a:lnSpc>
                        <a:spcAft>
                          <a:spcPts val="1000"/>
                        </a:spcAft>
                      </a:pPr>
                      <a:r>
                        <a:rPr lang="ar-SA" sz="1200" b="1" dirty="0">
                          <a:solidFill>
                            <a:srgbClr val="0D0D0D"/>
                          </a:solidFill>
                          <a:effectLst/>
                          <a:latin typeface="Al-Mohanad Extra Bold" panose="02060603050605020204" pitchFamily="18" charset="-78"/>
                          <a:cs typeface="Al-Mohanad Extra Bold" panose="02060603050605020204" pitchFamily="18" charset="-78"/>
                        </a:rPr>
                        <a:t>عدد أيام التنفيذ</a:t>
                      </a:r>
                      <a:endParaRPr lang="en-US" sz="12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12000"/>
                      </a:srgbClr>
                    </a:solidFill>
                  </a:tcPr>
                </a:tc>
                <a:tc gridSpan="3">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الفئة المستهدفة</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6FFF">
                        <a:alpha val="5000"/>
                      </a:srgb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3401924797"/>
                  </a:ext>
                </a:extLst>
              </a:tr>
              <a:tr h="308900">
                <a:tc vMerge="1">
                  <a:txBody>
                    <a:bodyPr/>
                    <a:lstStyle/>
                    <a:p>
                      <a:pPr rtl="1"/>
                      <a:endParaRPr lang="ar-SA"/>
                    </a:p>
                  </a:txBody>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نوع الفئة</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8000"/>
                      </a:srgbClr>
                    </a:solidFill>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المرحلة</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14000"/>
                      </a:srgbClr>
                    </a:solidFill>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العدد المرشح</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9000"/>
                      </a:srgbClr>
                    </a:solidFill>
                  </a:tcPr>
                </a:tc>
                <a:extLst>
                  <a:ext uri="{0D108BD9-81ED-4DB2-BD59-A6C34878D82A}">
                    <a16:rowId xmlns:a16="http://schemas.microsoft.com/office/drawing/2014/main" val="3111856805"/>
                  </a:ext>
                </a:extLst>
              </a:tr>
              <a:tr h="808869">
                <a:tc>
                  <a:txBody>
                    <a:bodyPr/>
                    <a:lstStyle/>
                    <a:p>
                      <a:pPr algn="ctr" rtl="1">
                        <a:lnSpc>
                          <a:spcPct val="115000"/>
                        </a:lnSpc>
                        <a:spcAft>
                          <a:spcPts val="1000"/>
                        </a:spcAft>
                      </a:pPr>
                      <a:r>
                        <a:rPr lang="en-US" sz="1600" b="1" dirty="0">
                          <a:solidFill>
                            <a:srgbClr val="0D0D0D"/>
                          </a:solidFill>
                          <a:effectLst/>
                          <a:latin typeface="Al-Mohanad Extra Bold" panose="02060603050605020204" pitchFamily="18" charset="-78"/>
                          <a:cs typeface="Al-Mohanad Extra Bold" panose="02060603050605020204" pitchFamily="18" charset="-78"/>
                        </a:rPr>
                        <a:t> </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alpha val="12000"/>
                      </a:srgbClr>
                    </a:solidFill>
                  </a:tcPr>
                </a:tc>
                <a:tc>
                  <a:txBody>
                    <a:bodyPr/>
                    <a:lstStyle/>
                    <a:p>
                      <a:pPr algn="ctr" rtl="1">
                        <a:lnSpc>
                          <a:spcPct val="100000"/>
                        </a:lnSpc>
                        <a:spcAft>
                          <a:spcPts val="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الطلاب </a:t>
                      </a:r>
                    </a:p>
                    <a:p>
                      <a:pPr algn="ctr" rtl="1">
                        <a:lnSpc>
                          <a:spcPct val="100000"/>
                        </a:lnSpc>
                        <a:spcAft>
                          <a:spcPts val="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الضعاف </a:t>
                      </a:r>
                    </a:p>
                    <a:p>
                      <a:pPr algn="ctr" rtl="1">
                        <a:lnSpc>
                          <a:spcPct val="100000"/>
                        </a:lnSpc>
                        <a:spcAft>
                          <a:spcPts val="0"/>
                        </a:spcAft>
                      </a:pPr>
                      <a:r>
                        <a:rPr lang="ar-SA" sz="1600" b="1" dirty="0">
                          <a:solidFill>
                            <a:srgbClr val="0D0D0D"/>
                          </a:solidFill>
                          <a:effectLst/>
                          <a:latin typeface="Al-Mohanad Extra Bold" panose="02060603050605020204" pitchFamily="18" charset="-78"/>
                          <a:cs typeface="Al-Mohanad Extra Bold" panose="02060603050605020204" pitchFamily="18" charset="-78"/>
                        </a:rPr>
                        <a:t>في العلوم </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6FFF">
                        <a:alpha val="10000"/>
                      </a:srgbClr>
                    </a:solidFill>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ابتدائي</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1000"/>
                        </a:spcAft>
                      </a:pPr>
                      <a:r>
                        <a:rPr lang="en-US" sz="1600" b="1" dirty="0">
                          <a:solidFill>
                            <a:srgbClr val="0D0D0D"/>
                          </a:solidFill>
                          <a:effectLst/>
                          <a:latin typeface="Al-Mohanad Extra Bold" panose="02060603050605020204" pitchFamily="18" charset="-78"/>
                          <a:cs typeface="Al-Mohanad Extra Bold" panose="02060603050605020204" pitchFamily="18" charset="-78"/>
                        </a:rPr>
                        <a:t> </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9000"/>
                      </a:schemeClr>
                    </a:solidFill>
                  </a:tcPr>
                </a:tc>
                <a:extLst>
                  <a:ext uri="{0D108BD9-81ED-4DB2-BD59-A6C34878D82A}">
                    <a16:rowId xmlns:a16="http://schemas.microsoft.com/office/drawing/2014/main" val="951900727"/>
                  </a:ext>
                </a:extLst>
              </a:tr>
            </a:tbl>
          </a:graphicData>
        </a:graphic>
      </p:graphicFrame>
      <p:graphicFrame>
        <p:nvGraphicFramePr>
          <p:cNvPr id="24" name="جدول 23">
            <a:extLst>
              <a:ext uri="{FF2B5EF4-FFF2-40B4-BE49-F238E27FC236}">
                <a16:creationId xmlns:a16="http://schemas.microsoft.com/office/drawing/2014/main" id="{364F076A-4210-4266-B61E-3DE76D8A5C1D}"/>
              </a:ext>
            </a:extLst>
          </p:cNvPr>
          <p:cNvGraphicFramePr>
            <a:graphicFrameLocks noGrp="1"/>
          </p:cNvGraphicFramePr>
          <p:nvPr>
            <p:extLst>
              <p:ext uri="{D42A27DB-BD31-4B8C-83A1-F6EECF244321}">
                <p14:modId xmlns:p14="http://schemas.microsoft.com/office/powerpoint/2010/main" val="2774216660"/>
              </p:ext>
            </p:extLst>
          </p:nvPr>
        </p:nvGraphicFramePr>
        <p:xfrm>
          <a:off x="299978" y="5134677"/>
          <a:ext cx="6326244" cy="1647123"/>
        </p:xfrm>
        <a:graphic>
          <a:graphicData uri="http://schemas.openxmlformats.org/drawingml/2006/table">
            <a:tbl>
              <a:tblPr rtl="1" firstRow="1" firstCol="1" bandRow="1" bandCol="1">
                <a:tableStyleId>{BC89EF96-8CEA-46FF-86C4-4CE0E7609802}</a:tableStyleId>
              </a:tblPr>
              <a:tblGrid>
                <a:gridCol w="1420097">
                  <a:extLst>
                    <a:ext uri="{9D8B030D-6E8A-4147-A177-3AD203B41FA5}">
                      <a16:colId xmlns:a16="http://schemas.microsoft.com/office/drawing/2014/main" val="984623874"/>
                    </a:ext>
                  </a:extLst>
                </a:gridCol>
                <a:gridCol w="1225842">
                  <a:extLst>
                    <a:ext uri="{9D8B030D-6E8A-4147-A177-3AD203B41FA5}">
                      <a16:colId xmlns:a16="http://schemas.microsoft.com/office/drawing/2014/main" val="3187571524"/>
                    </a:ext>
                  </a:extLst>
                </a:gridCol>
                <a:gridCol w="1914045">
                  <a:extLst>
                    <a:ext uri="{9D8B030D-6E8A-4147-A177-3AD203B41FA5}">
                      <a16:colId xmlns:a16="http://schemas.microsoft.com/office/drawing/2014/main" val="1806215048"/>
                    </a:ext>
                  </a:extLst>
                </a:gridCol>
                <a:gridCol w="1766260">
                  <a:extLst>
                    <a:ext uri="{9D8B030D-6E8A-4147-A177-3AD203B41FA5}">
                      <a16:colId xmlns:a16="http://schemas.microsoft.com/office/drawing/2014/main" val="536892842"/>
                    </a:ext>
                  </a:extLst>
                </a:gridCol>
              </a:tblGrid>
              <a:tr h="321639">
                <a:tc rowSpan="2">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أسلوب التنفيذ</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D6FFF">
                        <a:alpha val="6000"/>
                      </a:srgbClr>
                    </a:solidFill>
                  </a:tcPr>
                </a:tc>
                <a:tc gridSpan="3">
                  <a:txBody>
                    <a:bodyPr/>
                    <a:lstStyle/>
                    <a:p>
                      <a:pPr algn="ctr" rtl="1">
                        <a:lnSpc>
                          <a:spcPct val="115000"/>
                        </a:lnSpc>
                        <a:spcAft>
                          <a:spcPts val="1000"/>
                        </a:spcAft>
                      </a:pPr>
                      <a:r>
                        <a:rPr lang="ar-SA" sz="1400" b="1" dirty="0">
                          <a:solidFill>
                            <a:srgbClr val="0D0D0D"/>
                          </a:solidFill>
                          <a:effectLst/>
                          <a:latin typeface="Al-Mohanad Extra Bold" panose="02060603050605020204" pitchFamily="18" charset="-78"/>
                          <a:cs typeface="Al-Mohanad Extra Bold" panose="02060603050605020204" pitchFamily="18" charset="-78"/>
                        </a:rPr>
                        <a:t>زمن التنفيذ</a:t>
                      </a:r>
                      <a:endParaRPr lang="en-US" sz="14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00B0F0">
                        <a:alpha val="9000"/>
                      </a:srgbClr>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761384090"/>
                  </a:ext>
                </a:extLst>
              </a:tr>
              <a:tr h="552362">
                <a:tc vMerge="1">
                  <a:txBody>
                    <a:bodyPr/>
                    <a:lstStyle/>
                    <a:p>
                      <a:pPr rtl="1"/>
                      <a:endParaRPr lang="ar-SA"/>
                    </a:p>
                  </a:txBody>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الفصل</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25400" cmpd="sng">
                      <a:noFill/>
                    </a:lnL>
                    <a:lnR w="12700" cmpd="sng">
                      <a:noFill/>
                    </a:lnR>
                    <a:lnT w="25400" cmpd="sng">
                      <a:noFill/>
                    </a:lnT>
                    <a:lnB w="12700" cmpd="sng">
                      <a:noFill/>
                    </a:lnB>
                    <a:lnTlToBr w="12700" cmpd="sng">
                      <a:noFill/>
                      <a:prstDash val="solid"/>
                    </a:lnTlToBr>
                    <a:lnBlToTr w="12700" cmpd="sng">
                      <a:noFill/>
                      <a:prstDash val="solid"/>
                    </a:lnBlToTr>
                    <a:solidFill>
                      <a:schemeClr val="accent5">
                        <a:lumMod val="40000"/>
                        <a:lumOff val="60000"/>
                        <a:alpha val="20000"/>
                      </a:schemeClr>
                    </a:solidFill>
                  </a:tcPr>
                </a:tc>
                <a:tc>
                  <a:txBody>
                    <a:bodyPr/>
                    <a:lstStyle/>
                    <a:p>
                      <a:pPr algn="ctr" rtl="1">
                        <a:lnSpc>
                          <a:spcPct val="115000"/>
                        </a:lnSpc>
                        <a:spcAft>
                          <a:spcPts val="1000"/>
                        </a:spcAft>
                      </a:pPr>
                      <a:r>
                        <a:rPr lang="ar-SA" sz="1600" b="1">
                          <a:solidFill>
                            <a:srgbClr val="0D0D0D"/>
                          </a:solidFill>
                          <a:effectLst/>
                          <a:latin typeface="Al-Mohanad Extra Bold" panose="02060603050605020204" pitchFamily="18" charset="-78"/>
                          <a:cs typeface="Al-Mohanad Extra Bold" panose="02060603050605020204" pitchFamily="18" charset="-78"/>
                        </a:rPr>
                        <a:t>الأسبوع</a:t>
                      </a:r>
                      <a:endParaRPr lang="en-US" sz="1600" b="1">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التاريخ</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D6FFF">
                        <a:alpha val="19000"/>
                      </a:srgbClr>
                    </a:solidFill>
                  </a:tcPr>
                </a:tc>
                <a:extLst>
                  <a:ext uri="{0D108BD9-81ED-4DB2-BD59-A6C34878D82A}">
                    <a16:rowId xmlns:a16="http://schemas.microsoft.com/office/drawing/2014/main" val="1813330506"/>
                  </a:ext>
                </a:extLst>
              </a:tr>
              <a:tr h="773122">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برنامج علاجي</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D6FFF">
                        <a:alpha val="6000"/>
                      </a:srgbClr>
                    </a:solidFill>
                  </a:tcPr>
                </a:tc>
                <a:tc>
                  <a:txBody>
                    <a:bodyPr/>
                    <a:lstStyle/>
                    <a:p>
                      <a:pPr algn="ctr" rtl="1">
                        <a:lnSpc>
                          <a:spcPct val="115000"/>
                        </a:lnSpc>
                        <a:spcAft>
                          <a:spcPts val="1000"/>
                        </a:spcAft>
                      </a:pPr>
                      <a:r>
                        <a:rPr lang="ar-SA" sz="2400" b="1" dirty="0">
                          <a:solidFill>
                            <a:srgbClr val="0D0D0D"/>
                          </a:solidFill>
                          <a:effectLst/>
                          <a:latin typeface="Al-Mohanad Extra Bold" panose="02060603050605020204" pitchFamily="18" charset="-78"/>
                          <a:cs typeface="Al-Mohanad Extra Bold" panose="02060603050605020204" pitchFamily="18" charset="-78"/>
                        </a:rPr>
                        <a:t>6</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alpha val="20000"/>
                      </a:schemeClr>
                    </a:solidFill>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 </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من  </a:t>
                      </a:r>
                    </a:p>
                    <a:p>
                      <a:pPr algn="ctr" rtl="1">
                        <a:lnSpc>
                          <a:spcPct val="115000"/>
                        </a:lnSpc>
                        <a:spcAft>
                          <a:spcPts val="1000"/>
                        </a:spcAft>
                      </a:pPr>
                      <a:r>
                        <a:rPr lang="ar-SA" sz="1600" b="1" dirty="0">
                          <a:solidFill>
                            <a:srgbClr val="0D0D0D"/>
                          </a:solidFill>
                          <a:effectLst/>
                          <a:latin typeface="Al-Mohanad Extra Bold" panose="02060603050605020204" pitchFamily="18" charset="-78"/>
                          <a:cs typeface="Al-Mohanad Extra Bold" panose="02060603050605020204" pitchFamily="18" charset="-78"/>
                        </a:rPr>
                        <a:t>حتى نهاية العام</a:t>
                      </a:r>
                      <a:endParaRPr lang="en-US" sz="1600" b="1" dirty="0">
                        <a:effectLst/>
                        <a:latin typeface="Al-Mohanad Extra Bold" panose="02060603050605020204" pitchFamily="18" charset="-78"/>
                        <a:ea typeface="Times New Roman" panose="02020603050405020304" pitchFamily="18" charset="0"/>
                        <a:cs typeface="Al-Mohanad Extra Bold" panose="02060603050605020204" pitchFamily="18" charset="-78"/>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20000"/>
                      </a:srgbClr>
                    </a:solidFill>
                  </a:tcPr>
                </a:tc>
                <a:extLst>
                  <a:ext uri="{0D108BD9-81ED-4DB2-BD59-A6C34878D82A}">
                    <a16:rowId xmlns:a16="http://schemas.microsoft.com/office/drawing/2014/main" val="3307913233"/>
                  </a:ext>
                </a:extLst>
              </a:tr>
            </a:tbl>
          </a:graphicData>
        </a:graphic>
      </p:graphicFrame>
      <p:sp>
        <p:nvSpPr>
          <p:cNvPr id="2" name="مستطيل: زوايا مستديرة 1">
            <a:extLst>
              <a:ext uri="{FF2B5EF4-FFF2-40B4-BE49-F238E27FC236}">
                <a16:creationId xmlns:a16="http://schemas.microsoft.com/office/drawing/2014/main" id="{E2712EA6-E1E3-4629-B5C8-02D3C2FBE321}"/>
              </a:ext>
            </a:extLst>
          </p:cNvPr>
          <p:cNvSpPr/>
          <p:nvPr/>
        </p:nvSpPr>
        <p:spPr>
          <a:xfrm>
            <a:off x="76200" y="3411652"/>
            <a:ext cx="6629399" cy="1541348"/>
          </a:xfrm>
          <a:prstGeom prst="roundRect">
            <a:avLst>
              <a:gd name="adj" fmla="val 650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زوايا مستديرة 15">
            <a:extLst>
              <a:ext uri="{FF2B5EF4-FFF2-40B4-BE49-F238E27FC236}">
                <a16:creationId xmlns:a16="http://schemas.microsoft.com/office/drawing/2014/main" id="{20EFC59F-F663-46B8-9BDD-190D2BAF8AF7}"/>
              </a:ext>
            </a:extLst>
          </p:cNvPr>
          <p:cNvSpPr/>
          <p:nvPr/>
        </p:nvSpPr>
        <p:spPr>
          <a:xfrm>
            <a:off x="76200" y="5054014"/>
            <a:ext cx="6629399" cy="1873556"/>
          </a:xfrm>
          <a:prstGeom prst="roundRect">
            <a:avLst>
              <a:gd name="adj" fmla="val 650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زوايا مستديرة 16">
            <a:extLst>
              <a:ext uri="{FF2B5EF4-FFF2-40B4-BE49-F238E27FC236}">
                <a16:creationId xmlns:a16="http://schemas.microsoft.com/office/drawing/2014/main" id="{277754A0-83BC-4539-91A2-063540E26FFF}"/>
              </a:ext>
            </a:extLst>
          </p:cNvPr>
          <p:cNvSpPr/>
          <p:nvPr/>
        </p:nvSpPr>
        <p:spPr>
          <a:xfrm>
            <a:off x="114300" y="7028584"/>
            <a:ext cx="6629399" cy="2102276"/>
          </a:xfrm>
          <a:prstGeom prst="roundRect">
            <a:avLst>
              <a:gd name="adj" fmla="val 650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8" name="مجموعة 17">
            <a:extLst>
              <a:ext uri="{FF2B5EF4-FFF2-40B4-BE49-F238E27FC236}">
                <a16:creationId xmlns:a16="http://schemas.microsoft.com/office/drawing/2014/main" id="{E0508E71-FE34-4278-ADCF-80EE844DDB6D}"/>
              </a:ext>
            </a:extLst>
          </p:cNvPr>
          <p:cNvGrpSpPr/>
          <p:nvPr/>
        </p:nvGrpSpPr>
        <p:grpSpPr>
          <a:xfrm>
            <a:off x="1596200" y="9211618"/>
            <a:ext cx="3733800" cy="588877"/>
            <a:chOff x="4630625" y="3410315"/>
            <a:chExt cx="4600040" cy="197576"/>
          </a:xfrm>
        </p:grpSpPr>
        <p:grpSp>
          <p:nvGrpSpPr>
            <p:cNvPr id="20" name="!!مجموعة 19">
              <a:extLst>
                <a:ext uri="{FF2B5EF4-FFF2-40B4-BE49-F238E27FC236}">
                  <a16:creationId xmlns:a16="http://schemas.microsoft.com/office/drawing/2014/main" id="{D306E0A9-9B73-4750-AA37-3221BDB26E16}"/>
                </a:ext>
              </a:extLst>
            </p:cNvPr>
            <p:cNvGrpSpPr/>
            <p:nvPr/>
          </p:nvGrpSpPr>
          <p:grpSpPr>
            <a:xfrm>
              <a:off x="7613100" y="3410315"/>
              <a:ext cx="1617565" cy="197576"/>
              <a:chOff x="6385962" y="9547401"/>
              <a:chExt cx="218180" cy="6623"/>
            </a:xfrm>
          </p:grpSpPr>
          <p:pic>
            <p:nvPicPr>
              <p:cNvPr id="35" name="!!مجموعة 99">
                <a:extLst>
                  <a:ext uri="{FF2B5EF4-FFF2-40B4-BE49-F238E27FC236}">
                    <a16:creationId xmlns:a16="http://schemas.microsoft.com/office/drawing/2014/main" id="{47C50B62-063A-47C3-B502-8B2963C48F1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10601" y="9547401"/>
                <a:ext cx="180799" cy="6623"/>
              </a:xfrm>
              <a:prstGeom prst="rect">
                <a:avLst/>
              </a:prstGeom>
            </p:spPr>
          </p:pic>
          <p:sp>
            <p:nvSpPr>
              <p:cNvPr id="36" name="مربع نص 35">
                <a:extLst>
                  <a:ext uri="{FF2B5EF4-FFF2-40B4-BE49-F238E27FC236}">
                    <a16:creationId xmlns:a16="http://schemas.microsoft.com/office/drawing/2014/main" id="{F32C0128-4F15-418A-B838-FCF148A3FF6B}"/>
                  </a:ext>
                </a:extLst>
              </p:cNvPr>
              <p:cNvSpPr txBox="1"/>
              <p:nvPr/>
            </p:nvSpPr>
            <p:spPr>
              <a:xfrm>
                <a:off x="6385962" y="9548802"/>
                <a:ext cx="218180" cy="346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Calibri" panose="020F0502020204030204" pitchFamily="34" charset="0"/>
                  </a:rPr>
                  <a:t>presentation</a:t>
                </a:r>
                <a:endParaRPr kumimoji="0" lang="ar-SA" sz="1400" b="1" i="0" u="none" strike="noStrike" kern="0" cap="none" spc="0" normalizeH="0" baseline="0" noProof="0" dirty="0">
                  <a:ln>
                    <a:noFill/>
                  </a:ln>
                  <a:solidFill>
                    <a:prstClr val="white"/>
                  </a:solidFill>
                  <a:effectLst/>
                  <a:uLnTx/>
                  <a:uFillTx/>
                  <a:cs typeface="Calibri" panose="020F0502020204030204" pitchFamily="34" charset="0"/>
                </a:endParaRPr>
              </a:p>
            </p:txBody>
          </p:sp>
        </p:grpSp>
        <p:pic>
          <p:nvPicPr>
            <p:cNvPr id="21" name="Picture 15" descr="شعار Telegram png">
              <a:extLst>
                <a:ext uri="{FF2B5EF4-FFF2-40B4-BE49-F238E27FC236}">
                  <a16:creationId xmlns:a16="http://schemas.microsoft.com/office/drawing/2014/main" id="{0B145AA7-0740-4C0D-8AFE-133E10A0ABE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67" b="98056" l="4167" r="99167">
                          <a14:foregroundMark x1="61389" y1="17222" x2="30833" y2="34722"/>
                          <a14:foregroundMark x1="30833" y1="34722" x2="58333" y2="63056"/>
                          <a14:foregroundMark x1="58333" y1="63056" x2="44167" y2="78056"/>
                          <a14:foregroundMark x1="44167" y1="78056" x2="19722" y2="56389"/>
                          <a14:foregroundMark x1="19722" y1="56389" x2="24444" y2="16667"/>
                          <a14:foregroundMark x1="24444" y1="16667" x2="49444" y2="6667"/>
                          <a14:foregroundMark x1="49444" y1="6667" x2="79444" y2="30556"/>
                          <a14:foregroundMark x1="79444" y1="30556" x2="85278" y2="53611"/>
                          <a14:foregroundMark x1="85278" y1="53611" x2="61944" y2="87778"/>
                          <a14:foregroundMark x1="61944" y1="87778" x2="55278" y2="92222"/>
                          <a14:foregroundMark x1="62500" y1="38889" x2="62500" y2="38889"/>
                          <a14:foregroundMark x1="64444" y1="20556" x2="64444" y2="20556"/>
                          <a14:foregroundMark x1="69444" y1="38333" x2="69444" y2="38333"/>
                          <a14:foregroundMark x1="74167" y1="17222" x2="74167" y2="17222"/>
                          <a14:foregroundMark x1="94722" y1="41389" x2="94722" y2="41389"/>
                          <a14:foregroundMark x1="51111" y1="98056" x2="51111" y2="98056"/>
                          <a14:foregroundMark x1="4722" y1="63056" x2="4722" y2="63056"/>
                          <a14:foregroundMark x1="38611" y1="5278" x2="38611" y2="5278"/>
                          <a14:foregroundMark x1="55833" y1="1667" x2="55833" y2="1667"/>
                          <a14:foregroundMark x1="99167" y1="50556" x2="99167" y2="50556"/>
                          <a14:foregroundMark x1="57500" y1="46389" x2="57500" y2="46389"/>
                          <a14:foregroundMark x1="69444" y1="29722" x2="61389" y2="62500"/>
                          <a14:foregroundMark x1="68889" y1="69444" x2="38889" y2="48611"/>
                          <a14:foregroundMark x1="38889" y1="48611" x2="34444" y2="48056"/>
                          <a14:foregroundMark x1="27778" y1="52222" x2="27778" y2="52222"/>
                          <a14:foregroundMark x1="27778" y1="52222" x2="35278" y2="49444"/>
                          <a14:foregroundMark x1="44167" y1="44722" x2="55833" y2="38333"/>
                        </a14:backgroundRemoval>
                      </a14:imgEffect>
                    </a14:imgLayer>
                  </a14:imgProps>
                </a:ext>
                <a:ext uri="{28A0092B-C50C-407E-A947-70E740481C1C}">
                  <a14:useLocalDpi xmlns:a14="http://schemas.microsoft.com/office/drawing/2010/main" val="0"/>
                </a:ext>
              </a:extLst>
            </a:blip>
            <a:srcRect/>
            <a:stretch>
              <a:fillRect/>
            </a:stretch>
          </p:blipFill>
          <p:spPr bwMode="auto">
            <a:xfrm>
              <a:off x="4967756" y="3427811"/>
              <a:ext cx="482116" cy="147470"/>
            </a:xfrm>
            <a:prstGeom prst="rect">
              <a:avLst/>
            </a:prstGeom>
            <a:noFill/>
            <a:extLst>
              <a:ext uri="{909E8E84-426E-40DD-AFC4-6F175D3DCCD1}">
                <a14:hiddenFill xmlns:a14="http://schemas.microsoft.com/office/drawing/2010/main">
                  <a:solidFill>
                    <a:srgbClr val="FFFFFF"/>
                  </a:solidFill>
                </a14:hiddenFill>
              </a:ext>
            </a:extLst>
          </p:spPr>
        </p:pic>
        <p:sp>
          <p:nvSpPr>
            <p:cNvPr id="26" name="مربع نص 25">
              <a:extLst>
                <a:ext uri="{FF2B5EF4-FFF2-40B4-BE49-F238E27FC236}">
                  <a16:creationId xmlns:a16="http://schemas.microsoft.com/office/drawing/2014/main" id="{4F62AECD-5C6B-4444-8824-FDEE064324D0}"/>
                </a:ext>
              </a:extLst>
            </p:cNvPr>
            <p:cNvSpPr txBox="1"/>
            <p:nvPr/>
          </p:nvSpPr>
          <p:spPr>
            <a:xfrm>
              <a:off x="5208813" y="3511815"/>
              <a:ext cx="2858446" cy="54213"/>
            </a:xfrm>
            <a:prstGeom prst="rect">
              <a:avLst/>
            </a:prstGeom>
            <a:noFill/>
          </p:spPr>
          <p:txBody>
            <a:bodyPr wrap="square" lIns="0" tIns="0" rIns="0" bIns="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050" b="1" i="0" u="none" strike="noStrike" kern="0" cap="none" spc="0" normalizeH="0" baseline="0" noProof="0" dirty="0">
                  <a:ln>
                    <a:noFill/>
                  </a:ln>
                  <a:solidFill>
                    <a:srgbClr val="23A7F9"/>
                  </a:solidFill>
                  <a:effectLst/>
                  <a:uLnTx/>
                  <a:uFillTx/>
                  <a:cs typeface="PT Bold Heading" panose="02010400000000000000" pitchFamily="2" charset="-78"/>
                </a:rPr>
                <a:t>برزنتيشن العلوم للمرحلة الابتدائية </a:t>
              </a:r>
            </a:p>
          </p:txBody>
        </p:sp>
        <p:sp>
          <p:nvSpPr>
            <p:cNvPr id="34" name="مربع نص 33">
              <a:extLst>
                <a:ext uri="{FF2B5EF4-FFF2-40B4-BE49-F238E27FC236}">
                  <a16:creationId xmlns:a16="http://schemas.microsoft.com/office/drawing/2014/main" id="{316DC267-4FCE-4121-8082-6452E69CB5B1}"/>
                </a:ext>
              </a:extLst>
            </p:cNvPr>
            <p:cNvSpPr txBox="1"/>
            <p:nvPr/>
          </p:nvSpPr>
          <p:spPr>
            <a:xfrm>
              <a:off x="4630625" y="3422857"/>
              <a:ext cx="4065583" cy="8519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050" b="1" i="0" u="sng" strike="noStrike" kern="0" cap="none" spc="0" normalizeH="0" baseline="0" noProof="0" dirty="0">
                  <a:ln>
                    <a:noFill/>
                  </a:ln>
                  <a:solidFill>
                    <a:srgbClr val="23A7F9"/>
                  </a:solidFill>
                  <a:effectLst/>
                  <a:uLnTx/>
                  <a:uFillTx/>
                  <a:hlinkClick r:id="rId5">
                    <a:extLst>
                      <a:ext uri="{A12FA001-AC4F-418D-AE19-62706E023703}">
                        <ahyp:hlinkClr xmlns:ahyp="http://schemas.microsoft.com/office/drawing/2018/hyperlinkcolor" val="tx"/>
                      </a:ext>
                    </a:extLst>
                  </a:hlinkClick>
                </a:rPr>
                <a:t>https://t.me/Presentationyosef</a:t>
              </a:r>
              <a:r>
                <a:rPr kumimoji="0" lang="en-US" sz="1050" b="1" i="0" u="sng" strike="noStrike" kern="0" cap="none" spc="0" normalizeH="0" baseline="0" noProof="0" dirty="0">
                  <a:ln>
                    <a:noFill/>
                  </a:ln>
                  <a:solidFill>
                    <a:srgbClr val="23A7F9"/>
                  </a:solidFill>
                  <a:effectLst/>
                  <a:uLnTx/>
                  <a:uFillTx/>
                </a:rPr>
                <a:t>  </a:t>
              </a:r>
            </a:p>
          </p:txBody>
        </p:sp>
      </p:grpSp>
    </p:spTree>
    <p:extLst>
      <p:ext uri="{BB962C8B-B14F-4D97-AF65-F5344CB8AC3E}">
        <p14:creationId xmlns:p14="http://schemas.microsoft.com/office/powerpoint/2010/main" val="67985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مستطيل: زوايا مستديرة 74">
            <a:extLst>
              <a:ext uri="{FF2B5EF4-FFF2-40B4-BE49-F238E27FC236}">
                <a16:creationId xmlns:a16="http://schemas.microsoft.com/office/drawing/2014/main" id="{45381E50-DB8D-4FB8-BA9C-848811935CB0}"/>
              </a:ext>
            </a:extLst>
          </p:cNvPr>
          <p:cNvSpPr/>
          <p:nvPr/>
        </p:nvSpPr>
        <p:spPr>
          <a:xfrm>
            <a:off x="110499" y="8261239"/>
            <a:ext cx="6620251" cy="12637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التركيب والوظيفة في المخلوقات الحية</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الخلايا </a:t>
            </a:r>
          </a:p>
          <a:p>
            <a:pPr algn="ctr"/>
            <a:r>
              <a:rPr lang="ar-SA" sz="1050" b="1" dirty="0">
                <a:latin typeface="Al-Mohanad Extra Bold" panose="02060603050605020204" pitchFamily="18" charset="-78"/>
                <a:cs typeface="Al-Mohanad Extra Bold" panose="02060603050605020204" pitchFamily="18" charset="-78"/>
              </a:rPr>
              <a:t>مستويات التنظيم في المخلوقات الحيّة</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36583" y="2320663"/>
            <a:ext cx="1573528" cy="970823"/>
          </a:xfrm>
          <a:prstGeom prst="roundRect">
            <a:avLst>
              <a:gd name="adj" fmla="val 6143"/>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فحص امثلة لخلايا مخلوق حي تحت الميكروسكوب</a:t>
            </a:r>
            <a:endParaRPr lang="ar-SA" sz="1100" b="1" dirty="0">
              <a:latin typeface="Al-Mohanad Extra Bold" panose="02060603050605020204" pitchFamily="18" charset="-78"/>
              <a:cs typeface="Al-Mohanad Extra Bold" panose="02060603050605020204" pitchFamily="18" charset="-78"/>
            </a:endParaRPr>
          </a:p>
          <a:p>
            <a:pPr algn="ctr"/>
            <a:r>
              <a:rPr lang="ar-SA" sz="1100" dirty="0">
                <a:latin typeface="Al-Mohanad Extra Bold" panose="02060603050605020204" pitchFamily="18" charset="-78"/>
                <a:cs typeface="Al-Mohanad Extra Bold" panose="02060603050605020204" pitchFamily="18" charset="-78"/>
              </a:rPr>
              <a:t>خلية النباتية وحيوانية</a:t>
            </a:r>
            <a:endParaRPr lang="ar-SA" sz="1050" dirty="0"/>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العمل التعاوني</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a:lstStyle/>
          <a:p>
            <a:pPr algn="r" rtl="1"/>
            <a:r>
              <a:rPr lang="ar-SA" sz="1200" b="1" dirty="0">
                <a:solidFill>
                  <a:srgbClr val="C00000"/>
                </a:solidFill>
                <a:latin typeface="Al-Mohanad Extra Bold" panose="02060603050605020204" pitchFamily="18" charset="-78"/>
                <a:cs typeface="Al-Mohanad Extra Bold" panose="02060603050605020204" pitchFamily="18" charset="-78"/>
              </a:rPr>
              <a:t>الخلية : </a:t>
            </a:r>
          </a:p>
          <a:p>
            <a:pPr algn="r" rtl="1"/>
            <a:r>
              <a:rPr lang="ar-SA" sz="1050" b="1" dirty="0">
                <a:latin typeface="Al-Mohanad Extra Bold" panose="02060603050605020204" pitchFamily="18" charset="-78"/>
                <a:cs typeface="Al-Mohanad Extra Bold" panose="02060603050605020204" pitchFamily="18" charset="-78"/>
              </a:rPr>
              <a:t>الوحدة الأساسية للمخلوق الحي , وهي أصغر جزء في المخلوق الحي قادر على الحياة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النسيج : </a:t>
            </a:r>
          </a:p>
          <a:p>
            <a:pPr algn="r" rtl="1"/>
            <a:r>
              <a:rPr lang="ar-SA" sz="1050" b="1" dirty="0">
                <a:latin typeface="Al-Mohanad Extra Bold" panose="02060603050605020204" pitchFamily="18" charset="-78"/>
                <a:cs typeface="Al-Mohanad Extra Bold" panose="02060603050605020204" pitchFamily="18" charset="-78"/>
              </a:rPr>
              <a:t>مجموعة الخلايا المتشابهة تقوم معاً بالوظيفة نفسها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أنواع الأنسجة :</a:t>
            </a:r>
          </a:p>
          <a:p>
            <a:pPr algn="r" rtl="1"/>
            <a:r>
              <a:rPr lang="ar-SA" sz="1050" b="1" dirty="0">
                <a:solidFill>
                  <a:srgbClr val="0070C0"/>
                </a:solidFill>
                <a:latin typeface="Al-Mohanad Extra Bold" panose="02060603050605020204" pitchFamily="18" charset="-78"/>
                <a:cs typeface="Al-Mohanad Extra Bold" panose="02060603050605020204" pitchFamily="18" charset="-78"/>
              </a:rPr>
              <a:t> النسيج العضلي – النسيج الضام – النسيج العصبي – النسيج الطلائي</a:t>
            </a:r>
          </a:p>
          <a:p>
            <a:pPr algn="r" rtl="1"/>
            <a:endParaRPr lang="ar-SA" sz="1050" b="1" dirty="0">
              <a:solidFill>
                <a:srgbClr val="C00000"/>
              </a:solidFill>
              <a:latin typeface="Al-Mohanad Extra Bold" panose="02060603050605020204" pitchFamily="18" charset="-78"/>
              <a:cs typeface="Al-Mohanad Extra Bold" panose="02060603050605020204" pitchFamily="18" charset="-78"/>
            </a:endParaRPr>
          </a:p>
          <a:p>
            <a:pPr algn="r" rtl="1"/>
            <a:r>
              <a:rPr lang="ar-SA" sz="1050" b="1" dirty="0">
                <a:solidFill>
                  <a:srgbClr val="C00000"/>
                </a:solidFill>
                <a:latin typeface="Al-Mohanad Extra Bold" panose="02060603050605020204" pitchFamily="18" charset="-78"/>
                <a:cs typeface="Al-Mohanad Extra Bold" panose="02060603050605020204" pitchFamily="18" charset="-78"/>
              </a:rPr>
              <a:t>العضو  </a:t>
            </a:r>
          </a:p>
          <a:p>
            <a:pPr algn="r" rtl="1"/>
            <a:r>
              <a:rPr lang="ar-SA" sz="1050" b="1" dirty="0">
                <a:latin typeface="Al-Mohanad Extra Bold" panose="02060603050605020204" pitchFamily="18" charset="-78"/>
                <a:cs typeface="Al-Mohanad Extra Bold" panose="02060603050605020204" pitchFamily="18" charset="-78"/>
              </a:rPr>
              <a:t> مجموعة من نسيجين أو أكثر تعمل معاً للقيام بوظيفة محددة  </a:t>
            </a:r>
            <a:r>
              <a:rPr lang="ar-SA" sz="1050" b="1" dirty="0">
                <a:solidFill>
                  <a:srgbClr val="00B050"/>
                </a:solidFill>
                <a:latin typeface="Al-Mohanad Extra Bold" panose="02060603050605020204" pitchFamily="18" charset="-78"/>
                <a:cs typeface="Al-Mohanad Extra Bold" panose="02060603050605020204" pitchFamily="18" charset="-78"/>
              </a:rPr>
              <a:t>مثل</a:t>
            </a:r>
            <a:r>
              <a:rPr lang="ar-SA" sz="1050" b="1" dirty="0">
                <a:latin typeface="Al-Mohanad Extra Bold" panose="02060603050605020204" pitchFamily="18" charset="-78"/>
                <a:cs typeface="Al-Mohanad Extra Bold" panose="02060603050605020204" pitchFamily="18" charset="-78"/>
              </a:rPr>
              <a:t> </a:t>
            </a:r>
            <a:r>
              <a:rPr lang="ar-SA" sz="1050" b="1" dirty="0">
                <a:solidFill>
                  <a:schemeClr val="accent6">
                    <a:lumMod val="75000"/>
                  </a:schemeClr>
                </a:solidFill>
                <a:latin typeface="Al-Mohanad Extra Bold" panose="02060603050605020204" pitchFamily="18" charset="-78"/>
                <a:cs typeface="Al-Mohanad Extra Bold" panose="02060603050605020204" pitchFamily="18" charset="-78"/>
              </a:rPr>
              <a:t>القلب ,الدماغ , العين</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الجهاز الحيوي </a:t>
            </a:r>
          </a:p>
          <a:p>
            <a:pPr algn="r" rtl="1"/>
            <a:r>
              <a:rPr lang="ar-SA" sz="1050" b="1" dirty="0">
                <a:latin typeface="Al-Mohanad Extra Bold" panose="02060603050605020204" pitchFamily="18" charset="-78"/>
                <a:cs typeface="Al-Mohanad Extra Bold" panose="02060603050605020204" pitchFamily="18" charset="-78"/>
              </a:rPr>
              <a:t> مجموعة الأعضاء التي تعمل معاً لأداء وظائف محددة </a:t>
            </a:r>
          </a:p>
          <a:p>
            <a:pPr algn="r" rtl="1"/>
            <a:r>
              <a:rPr lang="ar-SA" sz="1050" b="1" dirty="0">
                <a:solidFill>
                  <a:srgbClr val="00B050"/>
                </a:solidFill>
                <a:latin typeface="Al-Mohanad Extra Bold" panose="02060603050605020204" pitchFamily="18" charset="-78"/>
                <a:cs typeface="Al-Mohanad Extra Bold" panose="02060603050605020204" pitchFamily="18" charset="-78"/>
              </a:rPr>
              <a:t>مثل</a:t>
            </a:r>
            <a:r>
              <a:rPr lang="ar-SA" sz="1050" b="1" dirty="0">
                <a:latin typeface="Al-Mohanad Extra Bold" panose="02060603050605020204" pitchFamily="18" charset="-78"/>
                <a:cs typeface="Al-Mohanad Extra Bold" panose="02060603050605020204" pitchFamily="18" charset="-78"/>
              </a:rPr>
              <a:t>  </a:t>
            </a:r>
            <a:r>
              <a:rPr lang="ar-SA" sz="1050" b="1" dirty="0">
                <a:solidFill>
                  <a:schemeClr val="accent6">
                    <a:lumMod val="75000"/>
                  </a:schemeClr>
                </a:solidFill>
                <a:latin typeface="Al-Mohanad Extra Bold" panose="02060603050605020204" pitchFamily="18" charset="-78"/>
                <a:cs typeface="Al-Mohanad Extra Bold" panose="02060603050605020204" pitchFamily="18" charset="-78"/>
              </a:rPr>
              <a:t>جهاز الدوران  الجهاز الهضمي  -  الجهاز التنفسي  -  الجهاز </a:t>
            </a:r>
            <a:r>
              <a:rPr lang="ar-SA" sz="1050" b="1" dirty="0" err="1">
                <a:solidFill>
                  <a:schemeClr val="accent6">
                    <a:lumMod val="75000"/>
                  </a:schemeClr>
                </a:solidFill>
                <a:latin typeface="Al-Mohanad Extra Bold" panose="02060603050605020204" pitchFamily="18" charset="-78"/>
                <a:cs typeface="Al-Mohanad Extra Bold" panose="02060603050605020204" pitchFamily="18" charset="-78"/>
              </a:rPr>
              <a:t>الاخر</a:t>
            </a:r>
            <a:r>
              <a:rPr lang="ar-SA" sz="1200" b="1" dirty="0" err="1">
                <a:solidFill>
                  <a:schemeClr val="accent6">
                    <a:lumMod val="75000"/>
                  </a:schemeClr>
                </a:solidFill>
                <a:latin typeface="Al-Mohanad Extra Bold" panose="02060603050605020204" pitchFamily="18" charset="-78"/>
                <a:cs typeface="Al-Mohanad Extra Bold" panose="02060603050605020204" pitchFamily="18" charset="-78"/>
              </a:rPr>
              <a:t>اجي</a:t>
            </a:r>
            <a:r>
              <a:rPr lang="ar-SA" sz="1200" b="1" dirty="0">
                <a:solidFill>
                  <a:schemeClr val="accent6">
                    <a:lumMod val="75000"/>
                  </a:schemeClr>
                </a:solidFill>
                <a:latin typeface="Al-Mohanad Extra Bold" panose="02060603050605020204" pitchFamily="18" charset="-78"/>
                <a:cs typeface="Al-Mohanad Extra Bold" panose="02060603050605020204" pitchFamily="18" charset="-78"/>
              </a:rPr>
              <a:t> </a:t>
            </a:r>
          </a:p>
          <a:p>
            <a:pPr algn="r" rtl="1"/>
            <a:endParaRPr lang="ar-SA" sz="1200" b="1" dirty="0">
              <a:solidFill>
                <a:schemeClr val="accent6">
                  <a:lumMod val="75000"/>
                </a:schemeClr>
              </a:solidFill>
              <a:latin typeface="Al-Mohanad Extra Bold" panose="02060603050605020204" pitchFamily="18" charset="-78"/>
              <a:cs typeface="Al-Mohanad Extra Bold" panose="02060603050605020204" pitchFamily="18" charset="-78"/>
            </a:endParaRPr>
          </a:p>
          <a:p>
            <a:pPr algn="r" rtl="1"/>
            <a:r>
              <a:rPr lang="ar-SA" sz="1100" b="1" dirty="0">
                <a:solidFill>
                  <a:srgbClr val="0070C0"/>
                </a:solidFill>
                <a:latin typeface="Al-Mohanad Extra Bold" panose="02060603050605020204" pitchFamily="18" charset="-78"/>
                <a:cs typeface="Al-Mohanad Extra Bold" panose="02060603050605020204" pitchFamily="18" charset="-78"/>
              </a:rPr>
              <a:t>الخليـــــة الحيـــــوانية  </a:t>
            </a:r>
            <a:r>
              <a:rPr lang="ar-SA" sz="1100" b="1" dirty="0">
                <a:solidFill>
                  <a:srgbClr val="002060"/>
                </a:solidFill>
                <a:latin typeface="Al-Mohanad Extra Bold" panose="02060603050605020204" pitchFamily="18" charset="-78"/>
                <a:cs typeface="Al-Mohanad Extra Bold" panose="02060603050605020204" pitchFamily="18" charset="-78"/>
              </a:rPr>
              <a:t>لها غشاء بلازمي -  نواة -   سيتوبلازم -  و </a:t>
            </a:r>
            <a:r>
              <a:rPr lang="ar-SA" sz="1100" b="1" dirty="0" err="1">
                <a:solidFill>
                  <a:srgbClr val="002060"/>
                </a:solidFill>
                <a:latin typeface="Al-Mohanad Extra Bold" panose="02060603050605020204" pitchFamily="18" charset="-78"/>
                <a:cs typeface="Al-Mohanad Extra Bold" panose="02060603050605020204" pitchFamily="18" charset="-78"/>
              </a:rPr>
              <a:t>ميتوكندريا</a:t>
            </a:r>
            <a:r>
              <a:rPr lang="ar-SA" sz="1100" b="1" dirty="0">
                <a:solidFill>
                  <a:srgbClr val="002060"/>
                </a:solidFill>
                <a:latin typeface="Al-Mohanad Extra Bold" panose="02060603050605020204" pitchFamily="18" charset="-78"/>
                <a:cs typeface="Al-Mohanad Extra Bold" panose="02060603050605020204" pitchFamily="18" charset="-78"/>
              </a:rPr>
              <a:t> -  و فجوات</a:t>
            </a:r>
          </a:p>
          <a:p>
            <a:pPr algn="r" rtl="1"/>
            <a:r>
              <a:rPr lang="ar-SA" sz="1100" b="1" dirty="0">
                <a:solidFill>
                  <a:srgbClr val="00B050"/>
                </a:solidFill>
                <a:latin typeface="Al-Mohanad Extra Bold" panose="02060603050605020204" pitchFamily="18" charset="-78"/>
                <a:cs typeface="Al-Mohanad Extra Bold" panose="02060603050605020204" pitchFamily="18" charset="-78"/>
              </a:rPr>
              <a:t>الخليـــــة النبـــــاتية   </a:t>
            </a:r>
            <a:r>
              <a:rPr lang="ar-SA" sz="1100" b="1" dirty="0">
                <a:solidFill>
                  <a:schemeClr val="accent6">
                    <a:lumMod val="75000"/>
                  </a:schemeClr>
                </a:solidFill>
                <a:latin typeface="Al-Mohanad Extra Bold" panose="02060603050605020204" pitchFamily="18" charset="-78"/>
                <a:cs typeface="Al-Mohanad Extra Bold" panose="02060603050605020204" pitchFamily="18" charset="-78"/>
              </a:rPr>
              <a:t>تختلف عن الخلية الحيوانية بوجود  الجدار خلوي و بلاستيدات خضراء والكلوروفيل </a:t>
            </a:r>
          </a:p>
          <a:p>
            <a:pPr algn="r" rtl="1"/>
            <a:endParaRPr lang="ar-SA" sz="1200" b="1" dirty="0">
              <a:solidFill>
                <a:schemeClr val="accent6">
                  <a:lumMod val="75000"/>
                </a:schemeClr>
              </a:solidFill>
              <a:latin typeface="Al-Mohanad Extra Bold" panose="02060603050605020204" pitchFamily="18" charset="-78"/>
              <a:cs typeface="Al-Mohanad Extra Bold" panose="02060603050605020204" pitchFamily="18" charset="-78"/>
            </a:endParaRP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مما تتكون جميع المخلوقات الحي</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 ماهي الخلية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a:r>
              <a:rPr lang="ar-SA" sz="1050" b="1" dirty="0">
                <a:solidFill>
                  <a:srgbClr val="C00000"/>
                </a:solidFill>
                <a:latin typeface="Al-Mohanad Extra Bold" panose="02060603050605020204" pitchFamily="18" charset="-78"/>
                <a:cs typeface="Al-Mohanad Extra Bold" panose="02060603050605020204" pitchFamily="18" charset="-78"/>
              </a:rPr>
              <a:t>ما مستويات التنظيم في المخلوقات الحيّة المتعددة الخلايا؟</a:t>
            </a:r>
          </a:p>
          <a:p>
            <a:pPr algn="r"/>
            <a:r>
              <a:rPr lang="ar-SA" sz="1050" b="1" dirty="0">
                <a:solidFill>
                  <a:srgbClr val="C00000"/>
                </a:solidFill>
                <a:latin typeface="Al-Mohanad Extra Bold" panose="02060603050605020204" pitchFamily="18" charset="-78"/>
                <a:cs typeface="Al-Mohanad Extra Bold" panose="02060603050605020204" pitchFamily="18" charset="-78"/>
              </a:rPr>
              <a:t>ما وجه الاختلاف بين الخلية النباتية والحيوانية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800" dirty="0">
                <a:latin typeface="Arial" panose="020B0604020202020204" pitchFamily="34" charset="0"/>
                <a:hlinkClick r:id="rId2"/>
              </a:rPr>
              <a:t>https://www.youtube.com/watch?v=yNADugQil4E</a:t>
            </a:r>
            <a:endParaRPr lang="en-US" sz="800" dirty="0">
              <a:latin typeface="Arial" panose="020B0604020202020204" pitchFamily="34" charset="0"/>
            </a:endParaRPr>
          </a:p>
          <a:p>
            <a:r>
              <a:rPr lang="en-US" sz="800" dirty="0">
                <a:latin typeface="Arial" panose="020B0604020202020204" pitchFamily="34" charset="0"/>
                <a:hlinkClick r:id="rId3"/>
              </a:rPr>
              <a:t>https://www.youtube.com/watch?v=PcjAzaFfOug</a:t>
            </a:r>
            <a:endParaRPr lang="en-US" sz="800" dirty="0">
              <a:latin typeface="Arial" panose="020B0604020202020204" pitchFamily="34" charset="0"/>
            </a:endParaRPr>
          </a:p>
          <a:p>
            <a:r>
              <a:rPr lang="en-US" sz="800" dirty="0">
                <a:latin typeface="Arial" panose="020B0604020202020204" pitchFamily="34" charset="0"/>
                <a:hlinkClick r:id="rId4"/>
              </a:rPr>
              <a:t>https://www.youtube.com/watch?v=lT3e9UxSOec</a:t>
            </a:r>
            <a:endParaRPr lang="en-US" sz="800" dirty="0">
              <a:latin typeface="Arial" panose="020B0604020202020204" pitchFamily="34" charset="0"/>
            </a:endParaRPr>
          </a:p>
          <a:p>
            <a:r>
              <a:rPr lang="en-US" sz="800" dirty="0">
                <a:latin typeface="Arial" panose="020B0604020202020204" pitchFamily="34" charset="0"/>
                <a:hlinkClick r:id="rId5"/>
              </a:rPr>
              <a:t>https://www.youtube.com/watch?v=UnbQxsjKoOQ</a:t>
            </a:r>
            <a:endParaRPr lang="en-US" sz="800" dirty="0">
              <a:latin typeface="Arial" panose="020B0604020202020204" pitchFamily="34" charset="0"/>
            </a:endParaRPr>
          </a:p>
          <a:p>
            <a:endParaRPr lang="ar-SA" sz="8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78" name="Freeform 35">
            <a:extLst>
              <a:ext uri="{FF2B5EF4-FFF2-40B4-BE49-F238E27FC236}">
                <a16:creationId xmlns:a16="http://schemas.microsoft.com/office/drawing/2014/main" id="{B197321A-1A1A-4A22-95AF-A1867C48492F}"/>
              </a:ext>
            </a:extLst>
          </p:cNvPr>
          <p:cNvSpPr/>
          <p:nvPr/>
        </p:nvSpPr>
        <p:spPr>
          <a:xfrm>
            <a:off x="2960362" y="8300037"/>
            <a:ext cx="871723" cy="1127802"/>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88" name="Freeform 18">
            <a:extLst>
              <a:ext uri="{FF2B5EF4-FFF2-40B4-BE49-F238E27FC236}">
                <a16:creationId xmlns:a16="http://schemas.microsoft.com/office/drawing/2014/main" id="{499E65E9-A525-4837-91CD-D0E6FAD72280}"/>
              </a:ext>
            </a:extLst>
          </p:cNvPr>
          <p:cNvSpPr/>
          <p:nvPr/>
        </p:nvSpPr>
        <p:spPr>
          <a:xfrm>
            <a:off x="172268" y="8296639"/>
            <a:ext cx="2745631" cy="1127801"/>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pic>
        <p:nvPicPr>
          <p:cNvPr id="3" name="صورة 2">
            <a:extLst>
              <a:ext uri="{FF2B5EF4-FFF2-40B4-BE49-F238E27FC236}">
                <a16:creationId xmlns:a16="http://schemas.microsoft.com/office/drawing/2014/main" id="{FADF93B5-4799-4335-924C-C12F6942F6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5299" y="8722225"/>
            <a:ext cx="705984" cy="705984"/>
          </a:xfrm>
          <a:prstGeom prst="rect">
            <a:avLst/>
          </a:prstGeom>
        </p:spPr>
      </p:pic>
      <p:sp>
        <p:nvSpPr>
          <p:cNvPr id="51" name="Freeform 35">
            <a:extLst>
              <a:ext uri="{FF2B5EF4-FFF2-40B4-BE49-F238E27FC236}">
                <a16:creationId xmlns:a16="http://schemas.microsoft.com/office/drawing/2014/main" id="{61F95636-6CB5-487F-81DE-6CD09691D04D}"/>
              </a:ext>
            </a:extLst>
          </p:cNvPr>
          <p:cNvSpPr/>
          <p:nvPr/>
        </p:nvSpPr>
        <p:spPr>
          <a:xfrm>
            <a:off x="5669282" y="8299732"/>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52" name="Freeform 35">
            <a:extLst>
              <a:ext uri="{FF2B5EF4-FFF2-40B4-BE49-F238E27FC236}">
                <a16:creationId xmlns:a16="http://schemas.microsoft.com/office/drawing/2014/main" id="{DCD2258C-8BC4-45CD-9AAE-9C2EE97AF3A9}"/>
              </a:ext>
            </a:extLst>
          </p:cNvPr>
          <p:cNvSpPr/>
          <p:nvPr/>
        </p:nvSpPr>
        <p:spPr>
          <a:xfrm>
            <a:off x="3867668" y="8319333"/>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1</a:t>
            </a:r>
          </a:p>
        </p:txBody>
      </p:sp>
      <p:sp>
        <p:nvSpPr>
          <p:cNvPr id="54" name="Freeform 35">
            <a:extLst>
              <a:ext uri="{FF2B5EF4-FFF2-40B4-BE49-F238E27FC236}">
                <a16:creationId xmlns:a16="http://schemas.microsoft.com/office/drawing/2014/main" id="{D30B8FCA-AD63-464D-9744-3A6732E35915}"/>
              </a:ext>
            </a:extLst>
          </p:cNvPr>
          <p:cNvSpPr/>
          <p:nvPr/>
        </p:nvSpPr>
        <p:spPr>
          <a:xfrm>
            <a:off x="4762501" y="8311518"/>
            <a:ext cx="762002" cy="402522"/>
          </a:xfrm>
          <a:prstGeom prst="roundRect">
            <a:avLst>
              <a:gd name="adj" fmla="val 6768"/>
            </a:avLst>
          </a:prstGeom>
          <a:solidFill>
            <a:schemeClr val="accent4">
              <a:lumMod val="40000"/>
              <a:lumOff val="6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7" name="صورة 6">
            <a:extLst>
              <a:ext uri="{FF2B5EF4-FFF2-40B4-BE49-F238E27FC236}">
                <a16:creationId xmlns:a16="http://schemas.microsoft.com/office/drawing/2014/main" id="{991FF447-C201-4B19-AE69-AF60CBB28C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4864" y="8721855"/>
            <a:ext cx="665241" cy="705984"/>
          </a:xfrm>
          <a:prstGeom prst="rect">
            <a:avLst/>
          </a:prstGeom>
        </p:spPr>
      </p:pic>
      <p:pic>
        <p:nvPicPr>
          <p:cNvPr id="59" name="صورة 58">
            <a:extLst>
              <a:ext uri="{FF2B5EF4-FFF2-40B4-BE49-F238E27FC236}">
                <a16:creationId xmlns:a16="http://schemas.microsoft.com/office/drawing/2014/main" id="{1AC2313A-59C2-4351-8702-F170083BE7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349" y="8721855"/>
            <a:ext cx="736370" cy="736370"/>
          </a:xfrm>
          <a:prstGeom prst="rect">
            <a:avLst/>
          </a:prstGeom>
        </p:spPr>
      </p:pic>
    </p:spTree>
    <p:extLst>
      <p:ext uri="{BB962C8B-B14F-4D97-AF65-F5344CB8AC3E}">
        <p14:creationId xmlns:p14="http://schemas.microsoft.com/office/powerpoint/2010/main" val="26356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مستطيل: زوايا مستديرة 73">
            <a:extLst>
              <a:ext uri="{FF2B5EF4-FFF2-40B4-BE49-F238E27FC236}">
                <a16:creationId xmlns:a16="http://schemas.microsoft.com/office/drawing/2014/main" id="{8F62D004-0DFB-40AD-9024-63D6D54AB67D}"/>
              </a:ext>
            </a:extLst>
          </p:cNvPr>
          <p:cNvSpPr/>
          <p:nvPr/>
        </p:nvSpPr>
        <p:spPr>
          <a:xfrm>
            <a:off x="76200" y="7038027"/>
            <a:ext cx="6671301" cy="1123239"/>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Freeform 18">
            <a:extLst>
              <a:ext uri="{FF2B5EF4-FFF2-40B4-BE49-F238E27FC236}">
                <a16:creationId xmlns:a16="http://schemas.microsoft.com/office/drawing/2014/main" id="{EEC7F161-4A7F-4B60-8CA3-2B31D4690030}"/>
              </a:ext>
            </a:extLst>
          </p:cNvPr>
          <p:cNvSpPr/>
          <p:nvPr/>
        </p:nvSpPr>
        <p:spPr>
          <a:xfrm>
            <a:off x="3200401" y="7118712"/>
            <a:ext cx="1400796"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13" name="مستطيل: زوايا مستديرة 12">
            <a:extLst>
              <a:ext uri="{FF2B5EF4-FFF2-40B4-BE49-F238E27FC236}">
                <a16:creationId xmlns:a16="http://schemas.microsoft.com/office/drawing/2014/main" id="{4C91D267-3CE8-4CE7-A0EB-71A07FFA00EB}"/>
              </a:ext>
            </a:extLst>
          </p:cNvPr>
          <p:cNvSpPr/>
          <p:nvPr/>
        </p:nvSpPr>
        <p:spPr>
          <a:xfrm>
            <a:off x="76200" y="1744734"/>
            <a:ext cx="6671301" cy="5206330"/>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3" name="Group 36">
            <a:extLst>
              <a:ext uri="{FF2B5EF4-FFF2-40B4-BE49-F238E27FC236}">
                <a16:creationId xmlns:a16="http://schemas.microsoft.com/office/drawing/2014/main" id="{8FD4C404-B3CA-44D3-82E7-64AB2C198B0D}"/>
              </a:ext>
            </a:extLst>
          </p:cNvPr>
          <p:cNvGrpSpPr/>
          <p:nvPr/>
        </p:nvGrpSpPr>
        <p:grpSpPr>
          <a:xfrm>
            <a:off x="228601" y="109443"/>
            <a:ext cx="6476998" cy="693107"/>
            <a:chOff x="-2258726" y="0"/>
            <a:chExt cx="9954693" cy="1018268"/>
          </a:xfrm>
        </p:grpSpPr>
        <p:sp>
          <p:nvSpPr>
            <p:cNvPr id="25" name="AutoShape 37">
              <a:extLst>
                <a:ext uri="{FF2B5EF4-FFF2-40B4-BE49-F238E27FC236}">
                  <a16:creationId xmlns:a16="http://schemas.microsoft.com/office/drawing/2014/main" id="{6D3D248B-EDC7-4777-9158-758F762D1914}"/>
                </a:ext>
              </a:extLst>
            </p:cNvPr>
            <p:cNvSpPr/>
            <p:nvPr/>
          </p:nvSpPr>
          <p:spPr>
            <a:xfrm>
              <a:off x="-2258726" y="0"/>
              <a:ext cx="9954693" cy="1018268"/>
            </a:xfrm>
            <a:prstGeom prst="roundRect">
              <a:avLst>
                <a:gd name="adj" fmla="val 16526"/>
              </a:avLst>
            </a:prstGeom>
            <a:solidFill>
              <a:schemeClr val="accent5">
                <a:lumMod val="60000"/>
                <a:lumOff val="40000"/>
              </a:schemeClr>
            </a:solidFill>
          </p:spPr>
          <p:txBody>
            <a:bodyPr/>
            <a:lstStyle/>
            <a:p>
              <a:endParaRPr lang="ar-SA" dirty="0"/>
            </a:p>
          </p:txBody>
        </p:sp>
        <p:sp>
          <p:nvSpPr>
            <p:cNvPr id="28" name="TextBox 38">
              <a:extLst>
                <a:ext uri="{FF2B5EF4-FFF2-40B4-BE49-F238E27FC236}">
                  <a16:creationId xmlns:a16="http://schemas.microsoft.com/office/drawing/2014/main" id="{4D9D730A-C95E-4A28-9220-E0039A3D6577}"/>
                </a:ext>
              </a:extLst>
            </p:cNvPr>
            <p:cNvSpPr txBox="1"/>
            <p:nvPr/>
          </p:nvSpPr>
          <p:spPr>
            <a:xfrm>
              <a:off x="-2024501" y="191393"/>
              <a:ext cx="9600930" cy="621728"/>
            </a:xfrm>
            <a:prstGeom prst="rect">
              <a:avLst/>
            </a:prstGeom>
          </p:spPr>
          <p:txBody>
            <a:bodyPr wrap="square" lIns="0" tIns="0" rIns="0" bIns="0" rtlCol="0" anchor="t">
              <a:spAutoFit/>
            </a:bodyPr>
            <a:lstStyle/>
            <a:p>
              <a:pPr algn="ctr">
                <a:lnSpc>
                  <a:spcPts val="3294"/>
                </a:lnSpc>
              </a:pPr>
              <a:r>
                <a:rPr lang="ar-SA" sz="2000" dirty="0">
                  <a:solidFill>
                    <a:srgbClr val="FFFFFF"/>
                  </a:solidFill>
                  <a:latin typeface="Al-Mohanad Extra Bold" panose="02060603050605020204" pitchFamily="18" charset="-78"/>
                  <a:cs typeface="Al-Mohanad Extra Bold" panose="02060603050605020204" pitchFamily="18" charset="-78"/>
                </a:rPr>
                <a:t>خطة المعالجة المقترحة للاختبارات الوطنية  ( نافس )</a:t>
              </a:r>
              <a:endParaRPr lang="en-US" sz="2000" dirty="0">
                <a:solidFill>
                  <a:srgbClr val="FFFFFF"/>
                </a:solidFill>
                <a:latin typeface="Al-Mohanad Extra Bold" panose="02060603050605020204" pitchFamily="18" charset="-78"/>
                <a:cs typeface="Al-Mohanad Extra Bold" panose="02060603050605020204" pitchFamily="18" charset="-78"/>
              </a:endParaRPr>
            </a:p>
          </p:txBody>
        </p:sp>
      </p:grpSp>
      <p:grpSp>
        <p:nvGrpSpPr>
          <p:cNvPr id="66" name="مجموعة 65">
            <a:extLst>
              <a:ext uri="{FF2B5EF4-FFF2-40B4-BE49-F238E27FC236}">
                <a16:creationId xmlns:a16="http://schemas.microsoft.com/office/drawing/2014/main" id="{0E6DDD6F-DB48-4612-8C52-6A5EBCBAF10F}"/>
              </a:ext>
            </a:extLst>
          </p:cNvPr>
          <p:cNvGrpSpPr/>
          <p:nvPr/>
        </p:nvGrpSpPr>
        <p:grpSpPr>
          <a:xfrm>
            <a:off x="94490" y="853994"/>
            <a:ext cx="6611110" cy="890740"/>
            <a:chOff x="4405537" y="1812818"/>
            <a:chExt cx="5943600" cy="890740"/>
          </a:xfrm>
        </p:grpSpPr>
        <p:sp>
          <p:nvSpPr>
            <p:cNvPr id="67" name="AutoShape 7">
              <a:extLst>
                <a:ext uri="{FF2B5EF4-FFF2-40B4-BE49-F238E27FC236}">
                  <a16:creationId xmlns:a16="http://schemas.microsoft.com/office/drawing/2014/main" id="{16DA12F1-C372-4D19-ACAC-1C6458C17041}"/>
                </a:ext>
              </a:extLst>
            </p:cNvPr>
            <p:cNvSpPr/>
            <p:nvPr/>
          </p:nvSpPr>
          <p:spPr>
            <a:xfrm>
              <a:off x="4405537" y="1812818"/>
              <a:ext cx="5943600" cy="890740"/>
            </a:xfrm>
            <a:prstGeom prst="round2SameRect">
              <a:avLst>
                <a:gd name="adj1" fmla="val 50000"/>
                <a:gd name="adj2" fmla="val 0"/>
              </a:avLst>
            </a:prstGeom>
            <a:solidFill>
              <a:srgbClr val="F7A9A0"/>
            </a:solidFill>
          </p:spPr>
        </p:sp>
        <p:sp>
          <p:nvSpPr>
            <p:cNvPr id="68" name="TextBox 8">
              <a:extLst>
                <a:ext uri="{FF2B5EF4-FFF2-40B4-BE49-F238E27FC236}">
                  <a16:creationId xmlns:a16="http://schemas.microsoft.com/office/drawing/2014/main" id="{374FBE10-7164-4E91-868F-6DA7D777C314}"/>
                </a:ext>
              </a:extLst>
            </p:cNvPr>
            <p:cNvSpPr txBox="1"/>
            <p:nvPr/>
          </p:nvSpPr>
          <p:spPr>
            <a:xfrm>
              <a:off x="4475463" y="2013476"/>
              <a:ext cx="5803751" cy="492443"/>
            </a:xfrm>
            <a:prstGeom prst="rect">
              <a:avLst/>
            </a:prstGeom>
          </p:spPr>
          <p:txBody>
            <a:bodyPr wrap="square" lIns="0" tIns="0" rIns="0" bIns="0" rtlCol="0" anchor="t">
              <a:spAutoFit/>
            </a:bodyPr>
            <a:lstStyle/>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نواتج التعلم المستهدفة في نهاية الصف السادس </a:t>
              </a:r>
            </a:p>
            <a:p>
              <a:pPr algn="ctr" rtl="1">
                <a:spcBef>
                  <a:spcPct val="0"/>
                </a:spcBef>
              </a:pPr>
              <a:r>
                <a:rPr lang="ar-SA" sz="1600" dirty="0">
                  <a:solidFill>
                    <a:srgbClr val="FFFFFF"/>
                  </a:solidFill>
                  <a:latin typeface="Al-Mohanad Extra Bold" panose="02060603050605020204" pitchFamily="18" charset="-78"/>
                  <a:cs typeface="Al-Mohanad Extra Bold" panose="02060603050605020204" pitchFamily="18" charset="-78"/>
                </a:rPr>
                <a:t>في كل فرع من فروع مجال العلوم الطبيعي في نهاية الصف السادس</a:t>
              </a:r>
            </a:p>
          </p:txBody>
        </p:sp>
      </p:grpSp>
      <p:sp>
        <p:nvSpPr>
          <p:cNvPr id="30" name="AutoShape 37">
            <a:extLst>
              <a:ext uri="{FF2B5EF4-FFF2-40B4-BE49-F238E27FC236}">
                <a16:creationId xmlns:a16="http://schemas.microsoft.com/office/drawing/2014/main" id="{E755FDBE-9053-4DE4-B529-0094F7ACBC14}"/>
              </a:ext>
            </a:extLst>
          </p:cNvPr>
          <p:cNvSpPr/>
          <p:nvPr/>
        </p:nvSpPr>
        <p:spPr>
          <a:xfrm>
            <a:off x="5136647" y="2324522"/>
            <a:ext cx="1568950"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نواتج التعلم </a:t>
            </a:r>
            <a:endParaRPr lang="ar-SA" sz="1050" dirty="0"/>
          </a:p>
        </p:txBody>
      </p:sp>
      <p:sp>
        <p:nvSpPr>
          <p:cNvPr id="33" name="AutoShape 37">
            <a:extLst>
              <a:ext uri="{FF2B5EF4-FFF2-40B4-BE49-F238E27FC236}">
                <a16:creationId xmlns:a16="http://schemas.microsoft.com/office/drawing/2014/main" id="{8BBB9D11-20FD-4867-81BE-EF32DE426320}"/>
              </a:ext>
            </a:extLst>
          </p:cNvPr>
          <p:cNvSpPr/>
          <p:nvPr/>
        </p:nvSpPr>
        <p:spPr>
          <a:xfrm>
            <a:off x="3396224" y="2341391"/>
            <a:ext cx="1654310" cy="340607"/>
          </a:xfrm>
          <a:prstGeom prst="roundRect">
            <a:avLst>
              <a:gd name="adj" fmla="val 23662"/>
            </a:avLst>
          </a:prstGeom>
          <a:solidFill>
            <a:srgbClr val="92D05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المحتوى</a:t>
            </a:r>
            <a:endParaRPr lang="ar-SA" sz="1050" dirty="0"/>
          </a:p>
        </p:txBody>
      </p:sp>
      <p:sp>
        <p:nvSpPr>
          <p:cNvPr id="34" name="AutoShape 37">
            <a:extLst>
              <a:ext uri="{FF2B5EF4-FFF2-40B4-BE49-F238E27FC236}">
                <a16:creationId xmlns:a16="http://schemas.microsoft.com/office/drawing/2014/main" id="{9E20D506-9D97-49AF-A805-9389AEF8B30C}"/>
              </a:ext>
            </a:extLst>
          </p:cNvPr>
          <p:cNvSpPr/>
          <p:nvPr/>
        </p:nvSpPr>
        <p:spPr>
          <a:xfrm>
            <a:off x="94489" y="1955423"/>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استراتيجيات مقترحة </a:t>
            </a:r>
            <a:endParaRPr lang="ar-SA" sz="1050" dirty="0"/>
          </a:p>
        </p:txBody>
      </p:sp>
      <p:sp>
        <p:nvSpPr>
          <p:cNvPr id="35" name="AutoShape 37">
            <a:extLst>
              <a:ext uri="{FF2B5EF4-FFF2-40B4-BE49-F238E27FC236}">
                <a16:creationId xmlns:a16="http://schemas.microsoft.com/office/drawing/2014/main" id="{3339D7C0-8232-46E3-94B7-8893ED58F6D0}"/>
              </a:ext>
            </a:extLst>
          </p:cNvPr>
          <p:cNvSpPr/>
          <p:nvPr/>
        </p:nvSpPr>
        <p:spPr>
          <a:xfrm>
            <a:off x="1746504" y="1950406"/>
            <a:ext cx="1565901" cy="340607"/>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الأنشطة التعليمية </a:t>
            </a:r>
            <a:endParaRPr lang="ar-SA" sz="1050" dirty="0"/>
          </a:p>
        </p:txBody>
      </p:sp>
      <p:sp>
        <p:nvSpPr>
          <p:cNvPr id="36" name="AutoShape 37">
            <a:extLst>
              <a:ext uri="{FF2B5EF4-FFF2-40B4-BE49-F238E27FC236}">
                <a16:creationId xmlns:a16="http://schemas.microsoft.com/office/drawing/2014/main" id="{3414B238-8C75-4645-B946-BED94AAFB994}"/>
              </a:ext>
            </a:extLst>
          </p:cNvPr>
          <p:cNvSpPr/>
          <p:nvPr/>
        </p:nvSpPr>
        <p:spPr>
          <a:xfrm>
            <a:off x="5136647" y="2727362"/>
            <a:ext cx="1568950" cy="564125"/>
          </a:xfrm>
          <a:prstGeom prst="roundRect">
            <a:avLst>
              <a:gd name="adj" fmla="val 7197"/>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2-1 تنظيم المخلوقات الحية وتنوّعها</a:t>
            </a:r>
          </a:p>
        </p:txBody>
      </p:sp>
      <p:sp>
        <p:nvSpPr>
          <p:cNvPr id="37" name="AutoShape 37">
            <a:extLst>
              <a:ext uri="{FF2B5EF4-FFF2-40B4-BE49-F238E27FC236}">
                <a16:creationId xmlns:a16="http://schemas.microsoft.com/office/drawing/2014/main" id="{FF50A7AD-0DCC-4FFE-AF7E-BB962D0EB4D9}"/>
              </a:ext>
            </a:extLst>
          </p:cNvPr>
          <p:cNvSpPr/>
          <p:nvPr/>
        </p:nvSpPr>
        <p:spPr>
          <a:xfrm>
            <a:off x="3436619" y="2727361"/>
            <a:ext cx="1623830" cy="564125"/>
          </a:xfrm>
          <a:prstGeom prst="roundRect">
            <a:avLst>
              <a:gd name="adj" fmla="val 13936"/>
            </a:avLst>
          </a:prstGeom>
          <a:solidFill>
            <a:srgbClr val="92D050">
              <a:alpha val="14000"/>
            </a:srgbClr>
          </a:solidFill>
        </p:spPr>
        <p:txBody>
          <a:bodyPr anchor="ctr"/>
          <a:lstStyle/>
          <a:p>
            <a:pPr algn="ctr" rtl="1"/>
            <a:r>
              <a:rPr lang="ar-SA" sz="1050" b="1" dirty="0">
                <a:latin typeface="Al-Mohanad Extra Bold" panose="02060603050605020204" pitchFamily="18" charset="-78"/>
                <a:cs typeface="Al-Mohanad Extra Bold" panose="02060603050605020204" pitchFamily="18" charset="-78"/>
              </a:rPr>
              <a:t>تصنيف المخلوقات الحيّة</a:t>
            </a:r>
          </a:p>
        </p:txBody>
      </p:sp>
      <p:sp>
        <p:nvSpPr>
          <p:cNvPr id="38" name="AutoShape 37">
            <a:extLst>
              <a:ext uri="{FF2B5EF4-FFF2-40B4-BE49-F238E27FC236}">
                <a16:creationId xmlns:a16="http://schemas.microsoft.com/office/drawing/2014/main" id="{95A07214-50C9-4BB6-90AC-DA3390EB27B3}"/>
              </a:ext>
            </a:extLst>
          </p:cNvPr>
          <p:cNvSpPr/>
          <p:nvPr/>
        </p:nvSpPr>
        <p:spPr>
          <a:xfrm>
            <a:off x="5136648" y="1955424"/>
            <a:ext cx="1565901" cy="340607"/>
          </a:xfrm>
          <a:prstGeom prst="roundRect">
            <a:avLst>
              <a:gd name="adj" fmla="val 23662"/>
            </a:avLst>
          </a:prstGeom>
          <a:solidFill>
            <a:schemeClr val="accent6">
              <a:lumMod val="40000"/>
              <a:lumOff val="60000"/>
              <a:alpha val="14000"/>
            </a:schemeClr>
          </a:solidFill>
        </p:spPr>
        <p:txBody>
          <a:bodyPr/>
          <a:lstStyle/>
          <a:p>
            <a:pPr algn="ctr"/>
            <a:r>
              <a:rPr lang="ar-SA" sz="1050" b="1" dirty="0">
                <a:latin typeface="Al-Mohanad Extra Bold" panose="02060603050605020204" pitchFamily="18" charset="-78"/>
                <a:cs typeface="Al-Mohanad Extra Bold" panose="02060603050605020204" pitchFamily="18" charset="-78"/>
              </a:rPr>
              <a:t>المجال</a:t>
            </a:r>
            <a:endParaRPr lang="ar-SA" sz="1050" dirty="0"/>
          </a:p>
        </p:txBody>
      </p:sp>
      <p:sp>
        <p:nvSpPr>
          <p:cNvPr id="39" name="AutoShape 37">
            <a:extLst>
              <a:ext uri="{FF2B5EF4-FFF2-40B4-BE49-F238E27FC236}">
                <a16:creationId xmlns:a16="http://schemas.microsoft.com/office/drawing/2014/main" id="{D14C30C1-A2C5-4DCB-A35E-9F2F21ED89A0}"/>
              </a:ext>
            </a:extLst>
          </p:cNvPr>
          <p:cNvSpPr/>
          <p:nvPr/>
        </p:nvSpPr>
        <p:spPr>
          <a:xfrm>
            <a:off x="3398519" y="1955423"/>
            <a:ext cx="1654311" cy="340607"/>
          </a:xfrm>
          <a:prstGeom prst="roundRect">
            <a:avLst>
              <a:gd name="adj" fmla="val 23662"/>
            </a:avLst>
          </a:prstGeom>
          <a:solidFill>
            <a:schemeClr val="accent6">
              <a:lumMod val="40000"/>
              <a:lumOff val="60000"/>
              <a:alpha val="14000"/>
            </a:schemeClr>
          </a:solidFill>
        </p:spPr>
        <p:txBody>
          <a:bodyPr/>
          <a:lstStyle/>
          <a:p>
            <a:pPr algn="ctr"/>
            <a:r>
              <a:rPr lang="ar-SA" sz="1050" b="1">
                <a:latin typeface="Al-Mohanad Extra Bold" panose="02060603050605020204" pitchFamily="18" charset="-78"/>
                <a:cs typeface="Al-Mohanad Extra Bold" panose="02060603050605020204" pitchFamily="18" charset="-78"/>
              </a:rPr>
              <a:t>علوم الحياة</a:t>
            </a:r>
            <a:endParaRPr lang="ar-SA" sz="1050" b="1" dirty="0">
              <a:latin typeface="Al-Mohanad Extra Bold" panose="02060603050605020204" pitchFamily="18" charset="-78"/>
              <a:cs typeface="Al-Mohanad Extra Bold" panose="02060603050605020204" pitchFamily="18" charset="-78"/>
            </a:endParaRPr>
          </a:p>
        </p:txBody>
      </p:sp>
      <p:sp>
        <p:nvSpPr>
          <p:cNvPr id="40" name="AutoShape 37">
            <a:extLst>
              <a:ext uri="{FF2B5EF4-FFF2-40B4-BE49-F238E27FC236}">
                <a16:creationId xmlns:a16="http://schemas.microsoft.com/office/drawing/2014/main" id="{BC38DBCC-A644-4E42-9159-8124AD179981}"/>
              </a:ext>
            </a:extLst>
          </p:cNvPr>
          <p:cNvSpPr/>
          <p:nvPr/>
        </p:nvSpPr>
        <p:spPr>
          <a:xfrm>
            <a:off x="6019799" y="3415952"/>
            <a:ext cx="682749" cy="2756248"/>
          </a:xfrm>
          <a:prstGeom prst="roundRect">
            <a:avLst>
              <a:gd name="adj" fmla="val 15159"/>
            </a:avLst>
          </a:prstGeom>
          <a:solidFill>
            <a:srgbClr val="00B0F0">
              <a:alpha val="14000"/>
            </a:srgb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تغذية راجعة </a:t>
            </a:r>
            <a:endParaRPr lang="ar-SA" sz="1200" dirty="0"/>
          </a:p>
        </p:txBody>
      </p:sp>
      <p:sp>
        <p:nvSpPr>
          <p:cNvPr id="41" name="AutoShape 37">
            <a:extLst>
              <a:ext uri="{FF2B5EF4-FFF2-40B4-BE49-F238E27FC236}">
                <a16:creationId xmlns:a16="http://schemas.microsoft.com/office/drawing/2014/main" id="{739A4D4E-E8B6-47D9-8DB1-F569C64ACB70}"/>
              </a:ext>
            </a:extLst>
          </p:cNvPr>
          <p:cNvSpPr/>
          <p:nvPr/>
        </p:nvSpPr>
        <p:spPr>
          <a:xfrm>
            <a:off x="1752597" y="2320663"/>
            <a:ext cx="1557513" cy="970823"/>
          </a:xfrm>
          <a:prstGeom prst="roundRect">
            <a:avLst>
              <a:gd name="adj" fmla="val 6143"/>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عرض بعض الصور للمخلوقات الحية</a:t>
            </a:r>
            <a:endParaRPr lang="en-US" sz="1050" b="1" dirty="0">
              <a:latin typeface="Al-Mohanad Extra Bold" panose="02060603050605020204" pitchFamily="18" charset="-78"/>
              <a:cs typeface="Al-Mohanad Extra Bold" panose="02060603050605020204" pitchFamily="18" charset="-78"/>
            </a:endParaRPr>
          </a:p>
          <a:p>
            <a:pPr algn="ctr"/>
            <a:r>
              <a:rPr lang="ar-SA" sz="1050" b="1" dirty="0">
                <a:latin typeface="Al-Mohanad Extra Bold" panose="02060603050605020204" pitchFamily="18" charset="-78"/>
                <a:cs typeface="Al-Mohanad Extra Bold" panose="02060603050605020204" pitchFamily="18" charset="-78"/>
              </a:rPr>
              <a:t>عرض لبعض التجارب </a:t>
            </a:r>
            <a:r>
              <a:rPr lang="ar-SA" sz="1050" b="1" dirty="0" err="1">
                <a:latin typeface="Al-Mohanad Extra Bold" panose="02060603050605020204" pitchFamily="18" charset="-78"/>
                <a:cs typeface="Al-Mohanad Extra Bold" panose="02060603050605020204" pitchFamily="18" charset="-78"/>
              </a:rPr>
              <a:t>التى</a:t>
            </a:r>
            <a:r>
              <a:rPr lang="ar-SA" sz="1050" b="1" dirty="0">
                <a:latin typeface="Al-Mohanad Extra Bold" panose="02060603050605020204" pitchFamily="18" charset="-78"/>
                <a:cs typeface="Al-Mohanad Extra Bold" panose="02060603050605020204" pitchFamily="18" charset="-78"/>
              </a:rPr>
              <a:t> توضح وجود مخلوقات حية دقيقة مثل </a:t>
            </a:r>
          </a:p>
          <a:p>
            <a:pPr algn="ctr"/>
            <a:r>
              <a:rPr lang="ar-SA" sz="1050" b="1" dirty="0">
                <a:latin typeface="Al-Mohanad Extra Bold" panose="02060603050605020204" pitchFamily="18" charset="-78"/>
                <a:cs typeface="Al-Mohanad Extra Bold" panose="02060603050605020204" pitchFamily="18" charset="-78"/>
              </a:rPr>
              <a:t>عفن الخبز</a:t>
            </a:r>
          </a:p>
        </p:txBody>
      </p:sp>
      <p:sp>
        <p:nvSpPr>
          <p:cNvPr id="44" name="AutoShape 37">
            <a:extLst>
              <a:ext uri="{FF2B5EF4-FFF2-40B4-BE49-F238E27FC236}">
                <a16:creationId xmlns:a16="http://schemas.microsoft.com/office/drawing/2014/main" id="{AAC5D80B-26AE-4893-B794-58D6DAF663C5}"/>
              </a:ext>
            </a:extLst>
          </p:cNvPr>
          <p:cNvSpPr/>
          <p:nvPr/>
        </p:nvSpPr>
        <p:spPr>
          <a:xfrm>
            <a:off x="110499" y="2341391"/>
            <a:ext cx="1565901" cy="279782"/>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العصف </a:t>
            </a:r>
            <a:r>
              <a:rPr lang="ar-SA" sz="1050" b="1" dirty="0" err="1">
                <a:latin typeface="Al-Mohanad Extra Bold" panose="02060603050605020204" pitchFamily="18" charset="-78"/>
                <a:cs typeface="Al-Mohanad Extra Bold" panose="02060603050605020204" pitchFamily="18" charset="-78"/>
              </a:rPr>
              <a:t>الذهنى</a:t>
            </a:r>
            <a:r>
              <a:rPr lang="ar-SA" sz="1050" b="1" dirty="0">
                <a:latin typeface="Al-Mohanad Extra Bold" panose="02060603050605020204" pitchFamily="18" charset="-78"/>
                <a:cs typeface="Al-Mohanad Extra Bold" panose="02060603050605020204" pitchFamily="18" charset="-78"/>
              </a:rPr>
              <a:t> </a:t>
            </a:r>
          </a:p>
          <a:p>
            <a:pPr algn="ctr"/>
            <a:r>
              <a:rPr lang="ar-SA" sz="1050" b="1" dirty="0">
                <a:latin typeface="Al-Mohanad Extra Bold" panose="02060603050605020204" pitchFamily="18" charset="-78"/>
                <a:cs typeface="Al-Mohanad Extra Bold" panose="02060603050605020204" pitchFamily="18" charset="-78"/>
              </a:rPr>
              <a:t>تعلم تعاوني </a:t>
            </a:r>
          </a:p>
        </p:txBody>
      </p:sp>
      <p:sp>
        <p:nvSpPr>
          <p:cNvPr id="45" name="AutoShape 37">
            <a:extLst>
              <a:ext uri="{FF2B5EF4-FFF2-40B4-BE49-F238E27FC236}">
                <a16:creationId xmlns:a16="http://schemas.microsoft.com/office/drawing/2014/main" id="{2A5AE327-7261-4B53-B67D-F67D9C7F1D74}"/>
              </a:ext>
            </a:extLst>
          </p:cNvPr>
          <p:cNvSpPr/>
          <p:nvPr/>
        </p:nvSpPr>
        <p:spPr>
          <a:xfrm>
            <a:off x="118874" y="3415950"/>
            <a:ext cx="5824725" cy="2756250"/>
          </a:xfrm>
          <a:prstGeom prst="roundRect">
            <a:avLst>
              <a:gd name="adj" fmla="val 3173"/>
            </a:avLst>
          </a:prstGeom>
          <a:solidFill>
            <a:srgbClr val="FEF8F3"/>
          </a:solidFill>
        </p:spPr>
        <p:txBody>
          <a:bodyPr/>
          <a:lstStyle/>
          <a:p>
            <a:pPr algn="r" rtl="1"/>
            <a:r>
              <a:rPr lang="ar-SA" sz="1200" b="1" dirty="0">
                <a:solidFill>
                  <a:srgbClr val="0070C0"/>
                </a:solidFill>
                <a:latin typeface="Al-Mohanad Extra Bold" panose="02060603050605020204" pitchFamily="18" charset="-78"/>
                <a:cs typeface="Al-Mohanad Extra Bold" panose="02060603050605020204" pitchFamily="18" charset="-78"/>
              </a:rPr>
              <a:t>تصنيف المخلوقات الحية إلى ممالك</a:t>
            </a:r>
          </a:p>
          <a:p>
            <a:pPr algn="r" rtl="1"/>
            <a:r>
              <a:rPr lang="ar-SA" sz="1200" b="1" dirty="0">
                <a:solidFill>
                  <a:srgbClr val="0070C0"/>
                </a:solidFill>
                <a:latin typeface="Al-Mohanad Extra Bold" panose="02060603050605020204" pitchFamily="18" charset="-78"/>
                <a:cs typeface="Al-Mohanad Extra Bold" panose="02060603050605020204" pitchFamily="18" charset="-78"/>
              </a:rPr>
              <a:t>تصنف المخلوقات الحية إلى </a:t>
            </a:r>
            <a:r>
              <a:rPr lang="ar-SA" sz="1200" b="1" dirty="0">
                <a:solidFill>
                  <a:schemeClr val="accent6">
                    <a:lumMod val="75000"/>
                  </a:schemeClr>
                </a:solidFill>
                <a:latin typeface="Al-Mohanad Extra Bold" panose="02060603050605020204" pitchFamily="18" charset="-78"/>
                <a:cs typeface="Al-Mohanad Extra Bold" panose="02060603050605020204" pitchFamily="18" charset="-78"/>
              </a:rPr>
              <a:t>ست مجموعات تسمى (  ممالك )  وهي </a:t>
            </a:r>
          </a:p>
          <a:p>
            <a:pPr algn="r" rtl="1"/>
            <a:r>
              <a:rPr lang="ar-SA" sz="1200" b="1" dirty="0">
                <a:solidFill>
                  <a:srgbClr val="0070C0"/>
                </a:solidFill>
                <a:latin typeface="Al-Mohanad Extra Bold" panose="02060603050605020204" pitchFamily="18" charset="-78"/>
                <a:cs typeface="Al-Mohanad Extra Bold" panose="02060603050605020204" pitchFamily="18" charset="-78"/>
              </a:rPr>
              <a:t>  </a:t>
            </a:r>
            <a:r>
              <a:rPr lang="ar-SA" sz="1200" b="1" dirty="0">
                <a:solidFill>
                  <a:srgbClr val="00B050"/>
                </a:solidFill>
                <a:latin typeface="Al-Mohanad Extra Bold" panose="02060603050605020204" pitchFamily="18" charset="-78"/>
                <a:cs typeface="Al-Mohanad Extra Bold" panose="02060603050605020204" pitchFamily="18" charset="-78"/>
              </a:rPr>
              <a:t>1- مملكة  الحيوانات  2- مملكة  النباتات  3- مملكة  الطلائعيات    4- مملكة الفطريات</a:t>
            </a:r>
          </a:p>
          <a:p>
            <a:pPr algn="r" rtl="1"/>
            <a:r>
              <a:rPr lang="ar-SA" sz="1200" b="1" dirty="0">
                <a:solidFill>
                  <a:srgbClr val="00B050"/>
                </a:solidFill>
                <a:latin typeface="Al-Mohanad Extra Bold" panose="02060603050605020204" pitchFamily="18" charset="-78"/>
                <a:cs typeface="Al-Mohanad Extra Bold" panose="02060603050605020204" pitchFamily="18" charset="-78"/>
              </a:rPr>
              <a:t>  5- مملكة  البكتريا البدائية  6- مملكة البكتريا الحقيقية</a:t>
            </a:r>
            <a:endParaRPr lang="ar-SA" sz="1200" b="1" dirty="0">
              <a:solidFill>
                <a:srgbClr val="0070C0"/>
              </a:solidFill>
              <a:latin typeface="Al-Mohanad Extra Bold" panose="02060603050605020204" pitchFamily="18" charset="-78"/>
              <a:cs typeface="Al-Mohanad Extra Bold" panose="02060603050605020204" pitchFamily="18" charset="-78"/>
            </a:endParaRPr>
          </a:p>
          <a:p>
            <a:pPr algn="r" rtl="1"/>
            <a:r>
              <a:rPr lang="ar-SA" sz="1200" b="1" dirty="0">
                <a:solidFill>
                  <a:srgbClr val="0070C0"/>
                </a:solidFill>
                <a:latin typeface="Al-Mohanad Extra Bold" panose="02060603050605020204" pitchFamily="18" charset="-78"/>
                <a:cs typeface="Al-Mohanad Extra Bold" panose="02060603050605020204" pitchFamily="18" charset="-78"/>
              </a:rPr>
              <a:t>قسم العلماء الممالك إلى مجموعاتٍ أصغر، هي  الشعبة.  طائفة .رتبة . فصيلة .جنس .نوع .</a:t>
            </a:r>
          </a:p>
          <a:p>
            <a:pPr algn="r" rtl="1"/>
            <a:r>
              <a:rPr lang="ar-SA" sz="1200" b="1" dirty="0">
                <a:solidFill>
                  <a:schemeClr val="accent2">
                    <a:lumMod val="75000"/>
                  </a:schemeClr>
                </a:solidFill>
                <a:latin typeface="Al-Mohanad Extra Bold" panose="02060603050605020204" pitchFamily="18" charset="-78"/>
                <a:cs typeface="Al-Mohanad Extra Bold" panose="02060603050605020204" pitchFamily="18" charset="-78"/>
              </a:rPr>
              <a:t>الحيوانات اللافقارية  </a:t>
            </a:r>
          </a:p>
          <a:p>
            <a:pPr algn="r" rtl="1"/>
            <a:r>
              <a:rPr lang="ar-SA" sz="1200" b="1" dirty="0">
                <a:solidFill>
                  <a:srgbClr val="0070C0"/>
                </a:solidFill>
                <a:latin typeface="Al-Mohanad Extra Bold" panose="02060603050605020204" pitchFamily="18" charset="-78"/>
                <a:cs typeface="Al-Mohanad Extra Bold" panose="02060603050605020204" pitchFamily="18" charset="-78"/>
              </a:rPr>
              <a:t>ليس لها عمود فقري في أجسامها  - </a:t>
            </a:r>
            <a:r>
              <a:rPr lang="ar-SA" sz="1200" b="1" dirty="0">
                <a:solidFill>
                  <a:schemeClr val="accent2">
                    <a:lumMod val="75000"/>
                  </a:schemeClr>
                </a:solidFill>
                <a:latin typeface="Al-Mohanad Extra Bold" panose="02060603050605020204" pitchFamily="18" charset="-78"/>
                <a:cs typeface="Al-Mohanad Extra Bold" panose="02060603050605020204" pitchFamily="18" charset="-78"/>
              </a:rPr>
              <a:t>الإسفنجيات</a:t>
            </a:r>
            <a:r>
              <a:rPr lang="ar-SA" sz="1200" b="1" dirty="0">
                <a:solidFill>
                  <a:srgbClr val="0070C0"/>
                </a:solidFill>
                <a:latin typeface="Al-Mohanad Extra Bold" panose="02060603050605020204" pitchFamily="18" charset="-78"/>
                <a:cs typeface="Al-Mohanad Extra Bold" panose="02060603050605020204" pitchFamily="18" charset="-78"/>
              </a:rPr>
              <a:t>  مثل : الإسفنج    2 - </a:t>
            </a:r>
            <a:r>
              <a:rPr lang="ar-SA" sz="1200" b="1" dirty="0">
                <a:solidFill>
                  <a:schemeClr val="accent2">
                    <a:lumMod val="75000"/>
                  </a:schemeClr>
                </a:solidFill>
                <a:latin typeface="Al-Mohanad Extra Bold" panose="02060603050605020204" pitchFamily="18" charset="-78"/>
                <a:cs typeface="Al-Mohanad Extra Bold" panose="02060603050605020204" pitchFamily="18" charset="-78"/>
              </a:rPr>
              <a:t>اللاسعات</a:t>
            </a:r>
            <a:r>
              <a:rPr lang="ar-SA" sz="1200" b="1" dirty="0">
                <a:solidFill>
                  <a:srgbClr val="0070C0"/>
                </a:solidFill>
                <a:latin typeface="Al-Mohanad Extra Bold" panose="02060603050605020204" pitchFamily="18" charset="-78"/>
                <a:cs typeface="Al-Mohanad Extra Bold" panose="02060603050605020204" pitchFamily="18" charset="-78"/>
              </a:rPr>
              <a:t> ( </a:t>
            </a:r>
            <a:r>
              <a:rPr lang="ar-SA" sz="1200" b="1" dirty="0" err="1">
                <a:solidFill>
                  <a:srgbClr val="0070C0"/>
                </a:solidFill>
                <a:latin typeface="Al-Mohanad Extra Bold" panose="02060603050605020204" pitchFamily="18" charset="-78"/>
                <a:cs typeface="Al-Mohanad Extra Bold" panose="02060603050605020204" pitchFamily="18" charset="-78"/>
              </a:rPr>
              <a:t>الجوفمعويات</a:t>
            </a:r>
            <a:r>
              <a:rPr lang="ar-SA" sz="1200" b="1" dirty="0">
                <a:solidFill>
                  <a:srgbClr val="0070C0"/>
                </a:solidFill>
                <a:latin typeface="Al-Mohanad Extra Bold" panose="02060603050605020204" pitchFamily="18" charset="-78"/>
                <a:cs typeface="Al-Mohanad Extra Bold" panose="02060603050605020204" pitchFamily="18" charset="-78"/>
              </a:rPr>
              <a:t> ) </a:t>
            </a:r>
          </a:p>
          <a:p>
            <a:pPr algn="r" rtl="1"/>
            <a:r>
              <a:rPr lang="ar-SA" sz="1200" b="1" dirty="0">
                <a:solidFill>
                  <a:srgbClr val="0070C0"/>
                </a:solidFill>
                <a:latin typeface="Al-Mohanad Extra Bold" panose="02060603050605020204" pitchFamily="18" charset="-78"/>
                <a:cs typeface="Al-Mohanad Extra Bold" panose="02060603050605020204" pitchFamily="18" charset="-78"/>
              </a:rPr>
              <a:t>  مثل : المرجان – قنديل البحر  3- </a:t>
            </a:r>
            <a:r>
              <a:rPr lang="ar-SA" sz="1200" b="1" dirty="0">
                <a:solidFill>
                  <a:schemeClr val="accent2">
                    <a:lumMod val="75000"/>
                  </a:schemeClr>
                </a:solidFill>
                <a:latin typeface="Al-Mohanad Extra Bold" panose="02060603050605020204" pitchFamily="18" charset="-78"/>
                <a:cs typeface="Al-Mohanad Extra Bold" panose="02060603050605020204" pitchFamily="18" charset="-78"/>
              </a:rPr>
              <a:t>الرخويات</a:t>
            </a:r>
            <a:r>
              <a:rPr lang="ar-SA" sz="1200" b="1" dirty="0">
                <a:solidFill>
                  <a:srgbClr val="0070C0"/>
                </a:solidFill>
                <a:latin typeface="Al-Mohanad Extra Bold" panose="02060603050605020204" pitchFamily="18" charset="-78"/>
                <a:cs typeface="Al-Mohanad Extra Bold" panose="02060603050605020204" pitchFamily="18" charset="-78"/>
              </a:rPr>
              <a:t>  مثل :الحلزون والمحار والحبار والاخطبوط</a:t>
            </a:r>
          </a:p>
          <a:p>
            <a:pPr algn="r" rtl="1"/>
            <a:r>
              <a:rPr lang="ar-SA" sz="1200" b="1" dirty="0">
                <a:solidFill>
                  <a:srgbClr val="0070C0"/>
                </a:solidFill>
                <a:latin typeface="Al-Mohanad Extra Bold" panose="02060603050605020204" pitchFamily="18" charset="-78"/>
                <a:cs typeface="Al-Mohanad Extra Bold" panose="02060603050605020204" pitchFamily="18" charset="-78"/>
              </a:rPr>
              <a:t>4- </a:t>
            </a:r>
            <a:r>
              <a:rPr lang="ar-SA" sz="1200" b="1" dirty="0">
                <a:solidFill>
                  <a:schemeClr val="accent2">
                    <a:lumMod val="75000"/>
                  </a:schemeClr>
                </a:solidFill>
                <a:latin typeface="Al-Mohanad Extra Bold" panose="02060603050605020204" pitchFamily="18" charset="-78"/>
                <a:cs typeface="Al-Mohanad Extra Bold" panose="02060603050605020204" pitchFamily="18" charset="-78"/>
              </a:rPr>
              <a:t>شوكيات</a:t>
            </a:r>
            <a:r>
              <a:rPr lang="ar-SA" sz="1200" b="1" dirty="0">
                <a:solidFill>
                  <a:srgbClr val="0070C0"/>
                </a:solidFill>
                <a:latin typeface="Al-Mohanad Extra Bold" panose="02060603050605020204" pitchFamily="18" charset="-78"/>
                <a:cs typeface="Al-Mohanad Extra Bold" panose="02060603050605020204" pitchFamily="18" charset="-78"/>
              </a:rPr>
              <a:t> </a:t>
            </a:r>
            <a:r>
              <a:rPr lang="ar-SA" sz="1200" b="1" dirty="0">
                <a:solidFill>
                  <a:schemeClr val="accent2">
                    <a:lumMod val="75000"/>
                  </a:schemeClr>
                </a:solidFill>
                <a:latin typeface="Al-Mohanad Extra Bold" panose="02060603050605020204" pitchFamily="18" charset="-78"/>
                <a:cs typeface="Al-Mohanad Extra Bold" panose="02060603050605020204" pitchFamily="18" charset="-78"/>
              </a:rPr>
              <a:t>الجلد</a:t>
            </a:r>
            <a:r>
              <a:rPr lang="ar-SA" sz="1200" b="1" dirty="0">
                <a:solidFill>
                  <a:srgbClr val="0070C0"/>
                </a:solidFill>
                <a:latin typeface="Al-Mohanad Extra Bold" panose="02060603050605020204" pitchFamily="18" charset="-78"/>
                <a:cs typeface="Al-Mohanad Extra Bold" panose="02060603050605020204" pitchFamily="18" charset="-78"/>
              </a:rPr>
              <a:t>  مثل : قنفذ البحر  5- </a:t>
            </a:r>
            <a:r>
              <a:rPr lang="ar-SA" sz="1200" b="1" dirty="0">
                <a:solidFill>
                  <a:schemeClr val="accent2">
                    <a:lumMod val="75000"/>
                  </a:schemeClr>
                </a:solidFill>
                <a:latin typeface="Al-Mohanad Extra Bold" panose="02060603050605020204" pitchFamily="18" charset="-78"/>
                <a:cs typeface="Al-Mohanad Extra Bold" panose="02060603050605020204" pitchFamily="18" charset="-78"/>
              </a:rPr>
              <a:t>المفصليات</a:t>
            </a:r>
            <a:r>
              <a:rPr lang="ar-SA" sz="1200" b="1" dirty="0">
                <a:solidFill>
                  <a:srgbClr val="0070C0"/>
                </a:solidFill>
                <a:latin typeface="Al-Mohanad Extra Bold" panose="02060603050605020204" pitchFamily="18" charset="-78"/>
                <a:cs typeface="Al-Mohanad Extra Bold" panose="02060603050605020204" pitchFamily="18" charset="-78"/>
              </a:rPr>
              <a:t> مثل : الحشرات و العناكب </a:t>
            </a:r>
          </a:p>
          <a:p>
            <a:pPr algn="r" rtl="1"/>
            <a:r>
              <a:rPr lang="ar-SA" sz="1200" b="1" dirty="0">
                <a:solidFill>
                  <a:srgbClr val="00B050"/>
                </a:solidFill>
                <a:latin typeface="Al-Mohanad Extra Bold" panose="02060603050605020204" pitchFamily="18" charset="-78"/>
                <a:cs typeface="Al-Mohanad Extra Bold" panose="02060603050605020204" pitchFamily="18" charset="-78"/>
              </a:rPr>
              <a:t>6 - الديدان المسطحة  - الديدان الأسطوانية  -  الديدان الحلقية</a:t>
            </a:r>
          </a:p>
        </p:txBody>
      </p:sp>
      <p:sp>
        <p:nvSpPr>
          <p:cNvPr id="46" name="AutoShape 37">
            <a:extLst>
              <a:ext uri="{FF2B5EF4-FFF2-40B4-BE49-F238E27FC236}">
                <a16:creationId xmlns:a16="http://schemas.microsoft.com/office/drawing/2014/main" id="{3C56B039-EB0C-4A23-A637-7F9F666C371A}"/>
              </a:ext>
            </a:extLst>
          </p:cNvPr>
          <p:cNvSpPr/>
          <p:nvPr/>
        </p:nvSpPr>
        <p:spPr>
          <a:xfrm>
            <a:off x="123441" y="2726923"/>
            <a:ext cx="1565901" cy="273491"/>
          </a:xfrm>
          <a:prstGeom prst="roundRect">
            <a:avLst>
              <a:gd name="adj" fmla="val 23662"/>
            </a:avLst>
          </a:prstGeom>
          <a:solidFill>
            <a:srgbClr val="00B0F0">
              <a:alpha val="14000"/>
            </a:srgbClr>
          </a:solidFill>
        </p:spPr>
        <p:txBody>
          <a:bodyPr/>
          <a:lstStyle/>
          <a:p>
            <a:pPr algn="ctr"/>
            <a:r>
              <a:rPr lang="ar-SA" sz="1050" b="1" dirty="0">
                <a:latin typeface="Al-Mohanad Extra Bold" panose="02060603050605020204" pitchFamily="18" charset="-78"/>
                <a:cs typeface="Al-Mohanad Extra Bold" panose="02060603050605020204" pitchFamily="18" charset="-78"/>
              </a:rPr>
              <a:t>أساليب التقويم </a:t>
            </a:r>
            <a:endParaRPr lang="ar-SA" sz="1050" dirty="0"/>
          </a:p>
        </p:txBody>
      </p:sp>
      <p:sp>
        <p:nvSpPr>
          <p:cNvPr id="47" name="AutoShape 37">
            <a:extLst>
              <a:ext uri="{FF2B5EF4-FFF2-40B4-BE49-F238E27FC236}">
                <a16:creationId xmlns:a16="http://schemas.microsoft.com/office/drawing/2014/main" id="{E31D3609-3753-4945-9CE0-ACA2136294E4}"/>
              </a:ext>
            </a:extLst>
          </p:cNvPr>
          <p:cNvSpPr/>
          <p:nvPr/>
        </p:nvSpPr>
        <p:spPr>
          <a:xfrm>
            <a:off x="148597" y="3029982"/>
            <a:ext cx="1527802" cy="285147"/>
          </a:xfrm>
          <a:prstGeom prst="roundRect">
            <a:avLst>
              <a:gd name="adj" fmla="val 23662"/>
            </a:avLst>
          </a:prstGeom>
          <a:solidFill>
            <a:srgbClr val="00B0F0">
              <a:alpha val="14000"/>
            </a:srgb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اختبارات و أوراق عمل</a:t>
            </a:r>
            <a:endParaRPr lang="ar-SA" sz="1050" dirty="0"/>
          </a:p>
        </p:txBody>
      </p:sp>
      <p:sp>
        <p:nvSpPr>
          <p:cNvPr id="48" name="AutoShape 37">
            <a:extLst>
              <a:ext uri="{FF2B5EF4-FFF2-40B4-BE49-F238E27FC236}">
                <a16:creationId xmlns:a16="http://schemas.microsoft.com/office/drawing/2014/main" id="{0E257E1B-5998-46F8-9B1F-38ECAB685070}"/>
              </a:ext>
            </a:extLst>
          </p:cNvPr>
          <p:cNvSpPr/>
          <p:nvPr/>
        </p:nvSpPr>
        <p:spPr>
          <a:xfrm>
            <a:off x="6003036" y="6234921"/>
            <a:ext cx="682750" cy="633131"/>
          </a:xfrm>
          <a:prstGeom prst="roundRect">
            <a:avLst>
              <a:gd name="adj" fmla="val 7197"/>
            </a:avLst>
          </a:prstGeom>
          <a:solidFill>
            <a:schemeClr val="accent6">
              <a:lumMod val="20000"/>
              <a:lumOff val="80000"/>
              <a:alpha val="32000"/>
            </a:schemeClr>
          </a:solidFill>
        </p:spPr>
        <p:txBody>
          <a:bodyPr anchor="ctr"/>
          <a:lstStyle/>
          <a:p>
            <a:pPr algn="ctr"/>
            <a:r>
              <a:rPr lang="ar-SA" sz="1050" b="1" dirty="0">
                <a:latin typeface="Al-Mohanad Extra Bold" panose="02060603050605020204" pitchFamily="18" charset="-78"/>
                <a:cs typeface="Al-Mohanad Extra Bold" panose="02060603050605020204" pitchFamily="18" charset="-78"/>
              </a:rPr>
              <a:t>تقويم </a:t>
            </a:r>
          </a:p>
        </p:txBody>
      </p:sp>
      <p:sp>
        <p:nvSpPr>
          <p:cNvPr id="49" name="AutoShape 37">
            <a:extLst>
              <a:ext uri="{FF2B5EF4-FFF2-40B4-BE49-F238E27FC236}">
                <a16:creationId xmlns:a16="http://schemas.microsoft.com/office/drawing/2014/main" id="{B7C5B58D-3495-4003-B93E-89CC08C32EF9}"/>
              </a:ext>
            </a:extLst>
          </p:cNvPr>
          <p:cNvSpPr/>
          <p:nvPr/>
        </p:nvSpPr>
        <p:spPr>
          <a:xfrm>
            <a:off x="3646934" y="6234921"/>
            <a:ext cx="2285998" cy="633131"/>
          </a:xfrm>
          <a:prstGeom prst="roundRect">
            <a:avLst>
              <a:gd name="adj" fmla="val 7197"/>
            </a:avLst>
          </a:prstGeom>
          <a:solidFill>
            <a:srgbClr val="F2FBFE"/>
          </a:solidFill>
        </p:spPr>
        <p:txBody>
          <a:bodyPr anchor="ctr"/>
          <a:lstStyle/>
          <a:p>
            <a:pPr algn="r" rtl="1"/>
            <a:r>
              <a:rPr lang="ar-SA" sz="1050" b="1" dirty="0">
                <a:solidFill>
                  <a:srgbClr val="C00000"/>
                </a:solidFill>
                <a:latin typeface="Al-Mohanad Extra Bold" panose="02060603050605020204" pitchFamily="18" charset="-78"/>
                <a:cs typeface="Al-Mohanad Extra Bold" panose="02060603050605020204" pitchFamily="18" charset="-78"/>
              </a:rPr>
              <a:t>كيف يمكن تصنيف الكائنات الحية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اذكر مستويات التصنيف ؟</a:t>
            </a:r>
          </a:p>
          <a:p>
            <a:pPr algn="r" rtl="1"/>
            <a:r>
              <a:rPr lang="ar-SA" sz="1050" b="1" dirty="0">
                <a:solidFill>
                  <a:srgbClr val="C00000"/>
                </a:solidFill>
                <a:latin typeface="Al-Mohanad Extra Bold" panose="02060603050605020204" pitchFamily="18" charset="-78"/>
                <a:cs typeface="Al-Mohanad Extra Bold" panose="02060603050605020204" pitchFamily="18" charset="-78"/>
              </a:rPr>
              <a:t>ما هي صفات البكتريا ؟</a:t>
            </a:r>
          </a:p>
        </p:txBody>
      </p:sp>
      <p:sp>
        <p:nvSpPr>
          <p:cNvPr id="50" name="AutoShape 37">
            <a:extLst>
              <a:ext uri="{FF2B5EF4-FFF2-40B4-BE49-F238E27FC236}">
                <a16:creationId xmlns:a16="http://schemas.microsoft.com/office/drawing/2014/main" id="{37E6E315-3ACF-4C2A-AB6F-4744FD85EA95}"/>
              </a:ext>
            </a:extLst>
          </p:cNvPr>
          <p:cNvSpPr/>
          <p:nvPr/>
        </p:nvSpPr>
        <p:spPr>
          <a:xfrm>
            <a:off x="118874" y="6234921"/>
            <a:ext cx="3457956" cy="633131"/>
          </a:xfrm>
          <a:prstGeom prst="roundRect">
            <a:avLst>
              <a:gd name="adj" fmla="val 7197"/>
            </a:avLst>
          </a:prstGeom>
          <a:solidFill>
            <a:srgbClr val="F2FBFE"/>
          </a:solidFill>
        </p:spPr>
        <p:txBody>
          <a:bodyPr anchor="ctr"/>
          <a:lstStyle/>
          <a:p>
            <a:pPr algn="r"/>
            <a:r>
              <a:rPr lang="ar-SA" sz="1050" b="1" dirty="0">
                <a:solidFill>
                  <a:srgbClr val="C00000"/>
                </a:solidFill>
                <a:latin typeface="Al-Mohanad Extra Bold" panose="02060603050605020204" pitchFamily="18" charset="-78"/>
                <a:cs typeface="Al-Mohanad Extra Bold" panose="02060603050605020204" pitchFamily="18" charset="-78"/>
              </a:rPr>
              <a:t>ما الفرق بين الفطريات الطلائعيات </a:t>
            </a:r>
          </a:p>
          <a:p>
            <a:pPr algn="r"/>
            <a:r>
              <a:rPr lang="ar-SA" sz="1050" b="1" dirty="0">
                <a:solidFill>
                  <a:srgbClr val="C00000"/>
                </a:solidFill>
                <a:latin typeface="Al-Mohanad Extra Bold" panose="02060603050605020204" pitchFamily="18" charset="-78"/>
                <a:cs typeface="Al-Mohanad Extra Bold" panose="02060603050605020204" pitchFamily="18" charset="-78"/>
              </a:rPr>
              <a:t>اذكر  تصنيف الحيوانات بناء على تركيبها ؟</a:t>
            </a:r>
          </a:p>
        </p:txBody>
      </p:sp>
      <p:sp>
        <p:nvSpPr>
          <p:cNvPr id="53" name="Freeform 18">
            <a:extLst>
              <a:ext uri="{FF2B5EF4-FFF2-40B4-BE49-F238E27FC236}">
                <a16:creationId xmlns:a16="http://schemas.microsoft.com/office/drawing/2014/main" id="{BB3614CF-39C9-4AB0-AD2A-82B1DE668E65}"/>
              </a:ext>
            </a:extLst>
          </p:cNvPr>
          <p:cNvSpPr/>
          <p:nvPr/>
        </p:nvSpPr>
        <p:spPr>
          <a:xfrm>
            <a:off x="4648200" y="7102917"/>
            <a:ext cx="1143001" cy="323019"/>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00B0F0">
              <a:alpha val="10000"/>
            </a:srgbClr>
          </a:solidFill>
        </p:spPr>
        <p:txBody>
          <a:bodyPr/>
          <a:lstStyle/>
          <a:p>
            <a:endParaRPr lang="ar-SA" dirty="0">
              <a:latin typeface="Arial" panose="020B0604020202020204" pitchFamily="34" charset="0"/>
            </a:endParaRPr>
          </a:p>
        </p:txBody>
      </p:sp>
      <p:sp>
        <p:nvSpPr>
          <p:cNvPr id="55" name="Freeform 35">
            <a:extLst>
              <a:ext uri="{FF2B5EF4-FFF2-40B4-BE49-F238E27FC236}">
                <a16:creationId xmlns:a16="http://schemas.microsoft.com/office/drawing/2014/main" id="{EF3731DE-4CDD-41C2-AB80-1DB5C1A19154}"/>
              </a:ext>
            </a:extLst>
          </p:cNvPr>
          <p:cNvSpPr/>
          <p:nvPr/>
        </p:nvSpPr>
        <p:spPr>
          <a:xfrm>
            <a:off x="5867403" y="7104167"/>
            <a:ext cx="760422" cy="287233"/>
          </a:xfrm>
          <a:prstGeom prst="roundRect">
            <a:avLst>
              <a:gd name="adj" fmla="val 19355"/>
            </a:avLst>
          </a:prstGeom>
          <a:solidFill>
            <a:schemeClr val="accent4">
              <a:lumMod val="40000"/>
              <a:lumOff val="60000"/>
              <a:alpha val="22000"/>
            </a:schemeClr>
          </a:solidFill>
        </p:spPr>
        <p:txBody>
          <a:bodyPr/>
          <a:lstStyle/>
          <a:p>
            <a:pPr algn="ctr"/>
            <a:r>
              <a:rPr lang="ar-SA" sz="1100" b="1" dirty="0">
                <a:latin typeface="Al-Mohanad Extra Bold" panose="02060603050605020204" pitchFamily="18" charset="-78"/>
                <a:cs typeface="Al-Mohanad Extra Bold" panose="02060603050605020204" pitchFamily="18" charset="-78"/>
              </a:rPr>
              <a:t>التنفيذ</a:t>
            </a:r>
          </a:p>
        </p:txBody>
      </p:sp>
      <p:sp>
        <p:nvSpPr>
          <p:cNvPr id="56" name="TextBox 59">
            <a:extLst>
              <a:ext uri="{FF2B5EF4-FFF2-40B4-BE49-F238E27FC236}">
                <a16:creationId xmlns:a16="http://schemas.microsoft.com/office/drawing/2014/main" id="{556EC3E7-48F1-4AC2-966B-9089BB21D667}"/>
              </a:ext>
            </a:extLst>
          </p:cNvPr>
          <p:cNvSpPr txBox="1"/>
          <p:nvPr/>
        </p:nvSpPr>
        <p:spPr>
          <a:xfrm>
            <a:off x="4648200" y="7187606"/>
            <a:ext cx="1120980" cy="169277"/>
          </a:xfrm>
          <a:prstGeom prst="rect">
            <a:avLst/>
          </a:prstGeom>
        </p:spPr>
        <p:txBody>
          <a:bodyPr wrap="square" lIns="0" tIns="0" rIns="0" bIns="0" rtlCol="0" anchor="ctr">
            <a:spAutoFit/>
          </a:bodyPr>
          <a:lstStyle/>
          <a:p>
            <a:pPr algn="ctr"/>
            <a:r>
              <a:rPr lang="ar-SA" sz="1100" b="1" dirty="0">
                <a:solidFill>
                  <a:schemeClr val="accent2">
                    <a:lumMod val="50000"/>
                  </a:schemeClr>
                </a:solidFill>
                <a:latin typeface="Arial" panose="020B0604020202020204" pitchFamily="34" charset="0"/>
              </a:rPr>
              <a:t>   /      /  1445</a:t>
            </a:r>
          </a:p>
        </p:txBody>
      </p:sp>
      <p:sp>
        <p:nvSpPr>
          <p:cNvPr id="57" name="Freeform 18">
            <a:extLst>
              <a:ext uri="{FF2B5EF4-FFF2-40B4-BE49-F238E27FC236}">
                <a16:creationId xmlns:a16="http://schemas.microsoft.com/office/drawing/2014/main" id="{1519CF93-9E47-44D1-AB3D-90B4E7958877}"/>
              </a:ext>
            </a:extLst>
          </p:cNvPr>
          <p:cNvSpPr/>
          <p:nvPr/>
        </p:nvSpPr>
        <p:spPr>
          <a:xfrm>
            <a:off x="3200401" y="7472902"/>
            <a:ext cx="2590800" cy="604298"/>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EF8F3"/>
          </a:solidFill>
        </p:spPr>
        <p:txBody>
          <a:bodyPr/>
          <a:lstStyle/>
          <a:p>
            <a:r>
              <a:rPr lang="en-US" sz="600" dirty="0">
                <a:latin typeface="Arial" panose="020B0604020202020204" pitchFamily="34" charset="0"/>
                <a:hlinkClick r:id="rId2"/>
              </a:rPr>
              <a:t>https://www.youtube.com/watch?v=YDA6HXkYRLg&amp;t=15s</a:t>
            </a:r>
            <a:endParaRPr lang="en-US" sz="600" dirty="0">
              <a:latin typeface="Arial" panose="020B0604020202020204" pitchFamily="34" charset="0"/>
            </a:endParaRPr>
          </a:p>
          <a:p>
            <a:r>
              <a:rPr lang="en-US" sz="600" dirty="0">
                <a:latin typeface="Arial" panose="020B0604020202020204" pitchFamily="34" charset="0"/>
                <a:hlinkClick r:id="rId3"/>
              </a:rPr>
              <a:t>https://www.youtube.com/watch?v=7pXF11Chsy8</a:t>
            </a:r>
            <a:endParaRPr lang="en-US" sz="600" dirty="0">
              <a:latin typeface="Arial" panose="020B0604020202020204" pitchFamily="34" charset="0"/>
            </a:endParaRPr>
          </a:p>
          <a:p>
            <a:r>
              <a:rPr lang="en-US" sz="600" dirty="0">
                <a:latin typeface="Arial" panose="020B0604020202020204" pitchFamily="34" charset="0"/>
                <a:hlinkClick r:id="rId4"/>
              </a:rPr>
              <a:t>https://www.youtube.com/watch?v=jLpDA5W6sbo</a:t>
            </a:r>
            <a:endParaRPr lang="en-US" sz="600" dirty="0">
              <a:latin typeface="Arial" panose="020B0604020202020204" pitchFamily="34" charset="0"/>
            </a:endParaRPr>
          </a:p>
          <a:p>
            <a:endParaRPr lang="ar-SA" sz="600" dirty="0">
              <a:latin typeface="Arial" panose="020B0604020202020204" pitchFamily="34" charset="0"/>
            </a:endParaRPr>
          </a:p>
        </p:txBody>
      </p:sp>
      <p:sp>
        <p:nvSpPr>
          <p:cNvPr id="58" name="Freeform 35">
            <a:extLst>
              <a:ext uri="{FF2B5EF4-FFF2-40B4-BE49-F238E27FC236}">
                <a16:creationId xmlns:a16="http://schemas.microsoft.com/office/drawing/2014/main" id="{0B0F5586-5916-4552-98A8-796612D266B7}"/>
              </a:ext>
            </a:extLst>
          </p:cNvPr>
          <p:cNvSpPr/>
          <p:nvPr/>
        </p:nvSpPr>
        <p:spPr>
          <a:xfrm>
            <a:off x="5867400" y="7461820"/>
            <a:ext cx="760423" cy="604298"/>
          </a:xfrm>
          <a:prstGeom prst="roundRect">
            <a:avLst>
              <a:gd name="adj" fmla="val 9898"/>
            </a:avLst>
          </a:prstGeom>
          <a:solidFill>
            <a:schemeClr val="accent4">
              <a:lumMod val="40000"/>
              <a:lumOff val="60000"/>
              <a:alpha val="22000"/>
            </a:schemeClr>
          </a:solidFill>
        </p:spPr>
        <p:txBody>
          <a:bodyPr anchor="ctr"/>
          <a:lstStyle/>
          <a:p>
            <a:pPr algn="ctr"/>
            <a:r>
              <a:rPr lang="ar-SA" sz="1050" b="1" dirty="0" err="1">
                <a:latin typeface="Al-Mohanad Extra Bold" panose="02060603050605020204" pitchFamily="18" charset="-78"/>
                <a:cs typeface="Al-Mohanad Extra Bold" panose="02060603050605020204" pitchFamily="18" charset="-78"/>
              </a:rPr>
              <a:t>الاثراءات</a:t>
            </a:r>
            <a:endParaRPr lang="ar-SA" sz="1050" b="1" dirty="0">
              <a:latin typeface="Al-Mohanad Extra Bold" panose="02060603050605020204" pitchFamily="18" charset="-78"/>
              <a:cs typeface="Al-Mohanad Extra Bold" panose="02060603050605020204" pitchFamily="18" charset="-78"/>
            </a:endParaRPr>
          </a:p>
        </p:txBody>
      </p:sp>
      <p:sp>
        <p:nvSpPr>
          <p:cNvPr id="60" name="Freeform 46">
            <a:extLst>
              <a:ext uri="{FF2B5EF4-FFF2-40B4-BE49-F238E27FC236}">
                <a16:creationId xmlns:a16="http://schemas.microsoft.com/office/drawing/2014/main" id="{003226C2-0B91-410F-BBE2-B924E9BDEC1C}"/>
              </a:ext>
            </a:extLst>
          </p:cNvPr>
          <p:cNvSpPr/>
          <p:nvPr/>
        </p:nvSpPr>
        <p:spPr>
          <a:xfrm>
            <a:off x="2514599" y="7102916"/>
            <a:ext cx="609601" cy="974283"/>
          </a:xfrm>
          <a:prstGeom prst="roundRect">
            <a:avLst>
              <a:gd name="adj" fmla="val 8072"/>
            </a:avLst>
          </a:prstGeom>
          <a:solidFill>
            <a:srgbClr val="00B0F0">
              <a:alpha val="10000"/>
            </a:srgbClr>
          </a:solidFill>
        </p:spPr>
        <p:txBody>
          <a:bodyPr anchor="ctr"/>
          <a:lstStyle/>
          <a:p>
            <a:pPr algn="ctr"/>
            <a:r>
              <a:rPr lang="ar-SA" sz="800" b="1" dirty="0">
                <a:latin typeface="Al-Mohanad Extra Bold" panose="02060603050605020204" pitchFamily="18" charset="-78"/>
                <a:cs typeface="Al-Mohanad Extra Bold" panose="02060603050605020204" pitchFamily="18" charset="-78"/>
              </a:rPr>
              <a:t>اسم الطالب المستفيد</a:t>
            </a:r>
          </a:p>
        </p:txBody>
      </p:sp>
      <p:sp>
        <p:nvSpPr>
          <p:cNvPr id="62" name="TextBox 60">
            <a:extLst>
              <a:ext uri="{FF2B5EF4-FFF2-40B4-BE49-F238E27FC236}">
                <a16:creationId xmlns:a16="http://schemas.microsoft.com/office/drawing/2014/main" id="{86BFE29B-7669-482E-BD76-275658D4ED9E}"/>
              </a:ext>
            </a:extLst>
          </p:cNvPr>
          <p:cNvSpPr txBox="1"/>
          <p:nvPr/>
        </p:nvSpPr>
        <p:spPr>
          <a:xfrm>
            <a:off x="3593595" y="7146483"/>
            <a:ext cx="723899"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حصص اضافية</a:t>
            </a:r>
            <a:endParaRPr lang="en-US" sz="800" b="1" dirty="0">
              <a:solidFill>
                <a:schemeClr val="accent4">
                  <a:lumMod val="75000"/>
                </a:schemeClr>
              </a:solidFill>
              <a:latin typeface="Arial" panose="020B0604020202020204" pitchFamily="34" charset="0"/>
            </a:endParaRPr>
          </a:p>
        </p:txBody>
      </p:sp>
      <p:sp>
        <p:nvSpPr>
          <p:cNvPr id="63" name="Freeform 91">
            <a:extLst>
              <a:ext uri="{FF2B5EF4-FFF2-40B4-BE49-F238E27FC236}">
                <a16:creationId xmlns:a16="http://schemas.microsoft.com/office/drawing/2014/main" id="{D2DDF872-5782-4024-83CC-26A2C97071E1}"/>
              </a:ext>
            </a:extLst>
          </p:cNvPr>
          <p:cNvSpPr/>
          <p:nvPr/>
        </p:nvSpPr>
        <p:spPr>
          <a:xfrm flipH="1">
            <a:off x="4409774" y="717006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69" name="TextBox 60">
            <a:extLst>
              <a:ext uri="{FF2B5EF4-FFF2-40B4-BE49-F238E27FC236}">
                <a16:creationId xmlns:a16="http://schemas.microsoft.com/office/drawing/2014/main" id="{431C8209-3B86-4152-82C5-8F30B76F4515}"/>
              </a:ext>
            </a:extLst>
          </p:cNvPr>
          <p:cNvSpPr txBox="1"/>
          <p:nvPr/>
        </p:nvSpPr>
        <p:spPr>
          <a:xfrm>
            <a:off x="3405840" y="7268998"/>
            <a:ext cx="927734" cy="123111"/>
          </a:xfrm>
          <a:prstGeom prst="rect">
            <a:avLst/>
          </a:prstGeom>
        </p:spPr>
        <p:txBody>
          <a:bodyPr wrap="square" lIns="0" tIns="0" rIns="0" bIns="0" rtlCol="0" anchor="t">
            <a:spAutoFit/>
          </a:bodyPr>
          <a:lstStyle/>
          <a:p>
            <a:pPr algn="r"/>
            <a:r>
              <a:rPr lang="ar-SA" sz="800" b="1" dirty="0">
                <a:solidFill>
                  <a:schemeClr val="accent4">
                    <a:lumMod val="75000"/>
                  </a:schemeClr>
                </a:solidFill>
                <a:latin typeface="Arial" panose="020B0604020202020204" pitchFamily="34" charset="0"/>
              </a:rPr>
              <a:t>تدريبات و أوراق عمل  </a:t>
            </a:r>
            <a:endParaRPr lang="en-US" sz="800" b="1" dirty="0">
              <a:solidFill>
                <a:schemeClr val="accent4">
                  <a:lumMod val="75000"/>
                </a:schemeClr>
              </a:solidFill>
              <a:latin typeface="Arial" panose="020B0604020202020204" pitchFamily="34" charset="0"/>
            </a:endParaRPr>
          </a:p>
        </p:txBody>
      </p:sp>
      <p:sp>
        <p:nvSpPr>
          <p:cNvPr id="71" name="Freeform 91">
            <a:extLst>
              <a:ext uri="{FF2B5EF4-FFF2-40B4-BE49-F238E27FC236}">
                <a16:creationId xmlns:a16="http://schemas.microsoft.com/office/drawing/2014/main" id="{064C163B-0A9D-49F2-B290-CBEEB54FFD0A}"/>
              </a:ext>
            </a:extLst>
          </p:cNvPr>
          <p:cNvSpPr/>
          <p:nvPr/>
        </p:nvSpPr>
        <p:spPr>
          <a:xfrm flipH="1">
            <a:off x="4412128" y="7302752"/>
            <a:ext cx="79607" cy="87166"/>
          </a:xfrm>
          <a:prstGeom prst="flowChartConnector">
            <a:avLst/>
          </a:prstGeom>
          <a:noFill/>
          <a:ln w="0">
            <a:solidFill>
              <a:schemeClr val="accent1"/>
            </a:solidFill>
          </a:ln>
        </p:spPr>
        <p:txBody>
          <a:bodyPr/>
          <a:lstStyle/>
          <a:p>
            <a:endParaRPr lang="ar-SA" sz="1100" dirty="0">
              <a:latin typeface="Arial" panose="020B0604020202020204" pitchFamily="34" charset="0"/>
            </a:endParaRPr>
          </a:p>
        </p:txBody>
      </p:sp>
      <p:sp>
        <p:nvSpPr>
          <p:cNvPr id="73" name="Freeform 32">
            <a:extLst>
              <a:ext uri="{FF2B5EF4-FFF2-40B4-BE49-F238E27FC236}">
                <a16:creationId xmlns:a16="http://schemas.microsoft.com/office/drawing/2014/main" id="{B8CB060F-4481-4218-84A3-6D56518907D7}"/>
              </a:ext>
            </a:extLst>
          </p:cNvPr>
          <p:cNvSpPr/>
          <p:nvPr/>
        </p:nvSpPr>
        <p:spPr>
          <a:xfrm>
            <a:off x="172268" y="7118712"/>
            <a:ext cx="2305487" cy="1011607"/>
          </a:xfrm>
          <a:custGeom>
            <a:avLst/>
            <a:gdLst/>
            <a:ahLst/>
            <a:cxnLst/>
            <a:rect l="l" t="t" r="r" b="b"/>
            <a:pathLst>
              <a:path w="959025" h="1233663">
                <a:moveTo>
                  <a:pt x="50214" y="0"/>
                </a:moveTo>
                <a:lnTo>
                  <a:pt x="908810" y="0"/>
                </a:lnTo>
                <a:cubicBezTo>
                  <a:pt x="936543" y="0"/>
                  <a:pt x="959025" y="22482"/>
                  <a:pt x="959025" y="50214"/>
                </a:cubicBezTo>
                <a:lnTo>
                  <a:pt x="959025" y="1183448"/>
                </a:lnTo>
                <a:cubicBezTo>
                  <a:pt x="959025" y="1211181"/>
                  <a:pt x="936543" y="1233663"/>
                  <a:pt x="908810" y="1233663"/>
                </a:cubicBezTo>
                <a:lnTo>
                  <a:pt x="50214" y="1233663"/>
                </a:lnTo>
                <a:cubicBezTo>
                  <a:pt x="22482" y="1233663"/>
                  <a:pt x="0" y="1211181"/>
                  <a:pt x="0" y="1183448"/>
                </a:cubicBezTo>
                <a:lnTo>
                  <a:pt x="0" y="50214"/>
                </a:lnTo>
                <a:cubicBezTo>
                  <a:pt x="0" y="22482"/>
                  <a:pt x="22482" y="0"/>
                  <a:pt x="50214" y="0"/>
                </a:cubicBezTo>
                <a:close/>
              </a:path>
            </a:pathLst>
          </a:custGeom>
          <a:solidFill>
            <a:srgbClr val="FEF8F3"/>
          </a:solidFill>
        </p:spPr>
        <p:txBody>
          <a:bodyPr/>
          <a:lstStyle/>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a:p>
            <a:pPr marL="252000" indent="-252000" algn="r" rtl="1">
              <a:buFont typeface="+mj-lt"/>
              <a:buAutoNum type="arabicPeriod"/>
            </a:pPr>
            <a:r>
              <a:rPr lang="ar-SA" sz="1200" dirty="0">
                <a:latin typeface="Arial" panose="020B0604020202020204" pitchFamily="34" charset="0"/>
              </a:rPr>
              <a:t> </a:t>
            </a:r>
          </a:p>
        </p:txBody>
      </p:sp>
      <p:sp>
        <p:nvSpPr>
          <p:cNvPr id="42" name="مستطيل: زوايا مستديرة 41">
            <a:extLst>
              <a:ext uri="{FF2B5EF4-FFF2-40B4-BE49-F238E27FC236}">
                <a16:creationId xmlns:a16="http://schemas.microsoft.com/office/drawing/2014/main" id="{A12FEC6B-F31E-4762-86F0-C603374989FB}"/>
              </a:ext>
            </a:extLst>
          </p:cNvPr>
          <p:cNvSpPr/>
          <p:nvPr/>
        </p:nvSpPr>
        <p:spPr>
          <a:xfrm>
            <a:off x="110499" y="8261239"/>
            <a:ext cx="6620251" cy="1339961"/>
          </a:xfrm>
          <a:prstGeom prst="roundRect">
            <a:avLst>
              <a:gd name="adj" fmla="val 1729"/>
            </a:avLst>
          </a:prstGeom>
          <a:solidFill>
            <a:schemeClr val="bg1"/>
          </a:solidFill>
          <a:ln w="2222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3" name="Freeform 35">
            <a:extLst>
              <a:ext uri="{FF2B5EF4-FFF2-40B4-BE49-F238E27FC236}">
                <a16:creationId xmlns:a16="http://schemas.microsoft.com/office/drawing/2014/main" id="{D836CEDD-0B0B-4F7E-B8CB-C08A9BDEB6B4}"/>
              </a:ext>
            </a:extLst>
          </p:cNvPr>
          <p:cNvSpPr/>
          <p:nvPr/>
        </p:nvSpPr>
        <p:spPr>
          <a:xfrm>
            <a:off x="2960362" y="8300036"/>
            <a:ext cx="871723" cy="1206777"/>
          </a:xfrm>
          <a:prstGeom prst="roundRect">
            <a:avLst>
              <a:gd name="adj" fmla="val 6768"/>
            </a:avLst>
          </a:prstGeom>
          <a:solidFill>
            <a:schemeClr val="accent4">
              <a:lumMod val="40000"/>
              <a:lumOff val="60000"/>
              <a:alpha val="22000"/>
            </a:schemeClr>
          </a:solidFill>
        </p:spPr>
        <p:txBody>
          <a:bodyPr anchor="ctr"/>
          <a:lstStyle/>
          <a:p>
            <a:pPr algn="ctr"/>
            <a:r>
              <a:rPr lang="ar-SA" sz="1100" b="1" dirty="0">
                <a:latin typeface="Al-Mohanad Extra Bold" panose="02060603050605020204" pitchFamily="18" charset="-78"/>
                <a:cs typeface="Al-Mohanad Extra Bold" panose="02060603050605020204" pitchFamily="18" charset="-78"/>
              </a:rPr>
              <a:t>ملاحظات المعلمة </a:t>
            </a:r>
          </a:p>
        </p:txBody>
      </p:sp>
      <p:sp>
        <p:nvSpPr>
          <p:cNvPr id="51" name="Freeform 18">
            <a:extLst>
              <a:ext uri="{FF2B5EF4-FFF2-40B4-BE49-F238E27FC236}">
                <a16:creationId xmlns:a16="http://schemas.microsoft.com/office/drawing/2014/main" id="{E599051F-DAF4-4C83-BB82-843133464522}"/>
              </a:ext>
            </a:extLst>
          </p:cNvPr>
          <p:cNvSpPr/>
          <p:nvPr/>
        </p:nvSpPr>
        <p:spPr>
          <a:xfrm>
            <a:off x="148597" y="8339571"/>
            <a:ext cx="2743051" cy="1127802"/>
          </a:xfrm>
          <a:custGeom>
            <a:avLst/>
            <a:gdLst/>
            <a:ahLst/>
            <a:cxnLst/>
            <a:rect l="l" t="t" r="r" b="b"/>
            <a:pathLst>
              <a:path w="1073904" h="496419">
                <a:moveTo>
                  <a:pt x="39238" y="0"/>
                </a:moveTo>
                <a:lnTo>
                  <a:pt x="1034666" y="0"/>
                </a:lnTo>
                <a:cubicBezTo>
                  <a:pt x="1056336" y="0"/>
                  <a:pt x="1073904" y="17567"/>
                  <a:pt x="1073904" y="39238"/>
                </a:cubicBezTo>
                <a:lnTo>
                  <a:pt x="1073904" y="457181"/>
                </a:lnTo>
                <a:cubicBezTo>
                  <a:pt x="1073904" y="478852"/>
                  <a:pt x="1056336" y="496419"/>
                  <a:pt x="1034666" y="496419"/>
                </a:cubicBezTo>
                <a:lnTo>
                  <a:pt x="39238" y="496419"/>
                </a:lnTo>
                <a:cubicBezTo>
                  <a:pt x="17567" y="496419"/>
                  <a:pt x="0" y="478852"/>
                  <a:pt x="0" y="457181"/>
                </a:cubicBezTo>
                <a:lnTo>
                  <a:pt x="0" y="39238"/>
                </a:lnTo>
                <a:cubicBezTo>
                  <a:pt x="0" y="17567"/>
                  <a:pt x="17567" y="0"/>
                  <a:pt x="39238" y="0"/>
                </a:cubicBezTo>
                <a:close/>
              </a:path>
            </a:pathLst>
          </a:custGeom>
          <a:solidFill>
            <a:srgbClr val="F2FBFE"/>
          </a:solidFill>
        </p:spPr>
        <p:txBody>
          <a:bodyPr/>
          <a:lstStyle/>
          <a:p>
            <a:endParaRPr lang="ar-SA" dirty="0">
              <a:latin typeface="Arial" panose="020B0604020202020204" pitchFamily="34" charset="0"/>
            </a:endParaRPr>
          </a:p>
        </p:txBody>
      </p:sp>
      <p:sp>
        <p:nvSpPr>
          <p:cNvPr id="54" name="Freeform 35">
            <a:extLst>
              <a:ext uri="{FF2B5EF4-FFF2-40B4-BE49-F238E27FC236}">
                <a16:creationId xmlns:a16="http://schemas.microsoft.com/office/drawing/2014/main" id="{9F006AF9-F9A0-455D-B7B6-8B628A4D5DB7}"/>
              </a:ext>
            </a:extLst>
          </p:cNvPr>
          <p:cNvSpPr/>
          <p:nvPr/>
        </p:nvSpPr>
        <p:spPr>
          <a:xfrm>
            <a:off x="5769180" y="8299732"/>
            <a:ext cx="858642" cy="402522"/>
          </a:xfrm>
          <a:prstGeom prst="roundRect">
            <a:avLst>
              <a:gd name="adj" fmla="val 6768"/>
            </a:avLst>
          </a:prstGeom>
          <a:solidFill>
            <a:schemeClr val="accent5">
              <a:lumMod val="20000"/>
              <a:lumOff val="8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جرافيك الدرس </a:t>
            </a:r>
          </a:p>
        </p:txBody>
      </p:sp>
      <p:sp>
        <p:nvSpPr>
          <p:cNvPr id="59" name="Freeform 35">
            <a:extLst>
              <a:ext uri="{FF2B5EF4-FFF2-40B4-BE49-F238E27FC236}">
                <a16:creationId xmlns:a16="http://schemas.microsoft.com/office/drawing/2014/main" id="{FE16C3D8-8FAC-4FA2-BDEF-F205F4DCA5E8}"/>
              </a:ext>
            </a:extLst>
          </p:cNvPr>
          <p:cNvSpPr/>
          <p:nvPr/>
        </p:nvSpPr>
        <p:spPr>
          <a:xfrm>
            <a:off x="3900799" y="8299551"/>
            <a:ext cx="762002" cy="402522"/>
          </a:xfrm>
          <a:prstGeom prst="roundRect">
            <a:avLst>
              <a:gd name="adj" fmla="val 6768"/>
            </a:avLst>
          </a:prstGeom>
          <a:solidFill>
            <a:schemeClr val="accent5">
              <a:lumMod val="20000"/>
              <a:lumOff val="8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نموذج اختبار  2</a:t>
            </a:r>
          </a:p>
        </p:txBody>
      </p:sp>
      <p:sp>
        <p:nvSpPr>
          <p:cNvPr id="64" name="Freeform 35">
            <a:extLst>
              <a:ext uri="{FF2B5EF4-FFF2-40B4-BE49-F238E27FC236}">
                <a16:creationId xmlns:a16="http://schemas.microsoft.com/office/drawing/2014/main" id="{625659AE-B175-47AC-8E2D-4E9C7AC3348D}"/>
              </a:ext>
            </a:extLst>
          </p:cNvPr>
          <p:cNvSpPr/>
          <p:nvPr/>
        </p:nvSpPr>
        <p:spPr>
          <a:xfrm>
            <a:off x="4818016" y="8299551"/>
            <a:ext cx="762002" cy="402522"/>
          </a:xfrm>
          <a:prstGeom prst="roundRect">
            <a:avLst>
              <a:gd name="adj" fmla="val 6768"/>
            </a:avLst>
          </a:prstGeom>
          <a:solidFill>
            <a:schemeClr val="accent5">
              <a:lumMod val="20000"/>
              <a:lumOff val="80000"/>
              <a:alpha val="22000"/>
            </a:schemeClr>
          </a:solidFill>
        </p:spPr>
        <p:txBody>
          <a:bodyPr anchor="ctr"/>
          <a:lstStyle/>
          <a:p>
            <a:pPr algn="ctr"/>
            <a:r>
              <a:rPr lang="ar-SA" sz="1200" b="1" dirty="0">
                <a:latin typeface="Al-Mohanad Extra Bold" panose="02060603050605020204" pitchFamily="18" charset="-78"/>
                <a:cs typeface="Al-Mohanad Extra Bold" panose="02060603050605020204" pitchFamily="18" charset="-78"/>
              </a:rPr>
              <a:t>تدريبات</a:t>
            </a:r>
          </a:p>
          <a:p>
            <a:pPr algn="ctr"/>
            <a:r>
              <a:rPr lang="ar-SA" sz="1200" b="1" dirty="0">
                <a:latin typeface="Al-Mohanad Extra Bold" panose="02060603050605020204" pitchFamily="18" charset="-78"/>
                <a:cs typeface="Al-Mohanad Extra Bold" panose="02060603050605020204" pitchFamily="18" charset="-78"/>
              </a:rPr>
              <a:t>تفاعلية  </a:t>
            </a:r>
          </a:p>
        </p:txBody>
      </p:sp>
      <p:pic>
        <p:nvPicPr>
          <p:cNvPr id="65" name="صورة 64">
            <a:extLst>
              <a:ext uri="{FF2B5EF4-FFF2-40B4-BE49-F238E27FC236}">
                <a16:creationId xmlns:a16="http://schemas.microsoft.com/office/drawing/2014/main" id="{5E734FFB-440B-4FF3-93C5-A02EC6C6F8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935" y="8730090"/>
            <a:ext cx="765721" cy="766893"/>
          </a:xfrm>
          <a:prstGeom prst="rect">
            <a:avLst/>
          </a:prstGeom>
        </p:spPr>
      </p:pic>
      <p:pic>
        <p:nvPicPr>
          <p:cNvPr id="3" name="صورة 2">
            <a:extLst>
              <a:ext uri="{FF2B5EF4-FFF2-40B4-BE49-F238E27FC236}">
                <a16:creationId xmlns:a16="http://schemas.microsoft.com/office/drawing/2014/main" id="{51973371-6379-4194-A906-D89AB9F8D1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1681" y="8730180"/>
            <a:ext cx="790600" cy="766893"/>
          </a:xfrm>
          <a:prstGeom prst="rect">
            <a:avLst/>
          </a:prstGeom>
        </p:spPr>
      </p:pic>
      <p:pic>
        <p:nvPicPr>
          <p:cNvPr id="70" name="صورة 69">
            <a:extLst>
              <a:ext uri="{FF2B5EF4-FFF2-40B4-BE49-F238E27FC236}">
                <a16:creationId xmlns:a16="http://schemas.microsoft.com/office/drawing/2014/main" id="{9616850B-E07D-4648-8881-981FCC03C8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4675" y="8721177"/>
            <a:ext cx="785637" cy="785637"/>
          </a:xfrm>
          <a:prstGeom prst="rect">
            <a:avLst/>
          </a:prstGeom>
        </p:spPr>
      </p:pic>
    </p:spTree>
    <p:extLst>
      <p:ext uri="{BB962C8B-B14F-4D97-AF65-F5344CB8AC3E}">
        <p14:creationId xmlns:p14="http://schemas.microsoft.com/office/powerpoint/2010/main" val="39763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4608</Words>
  <Application>Microsoft Office PowerPoint</Application>
  <PresentationFormat>A4 Paper (210x297 mm)‎</PresentationFormat>
  <Paragraphs>756</Paragraphs>
  <Slides>18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Calibri</vt:lpstr>
      <vt:lpstr>Al-Mohanad Extra Bold</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تقرير فيزياء قانون القصور الذاتي رسم مسطح برتقالي</dc:title>
  <dc:creator>برزنتيشن علوم المرحلة الابتدائية</dc:creator>
  <cp:lastModifiedBy>يوسف البلوي</cp:lastModifiedBy>
  <cp:revision>71</cp:revision>
  <dcterms:created xsi:type="dcterms:W3CDTF">2006-08-16T00:00:00Z</dcterms:created>
  <dcterms:modified xsi:type="dcterms:W3CDTF">2023-12-25T16:56:32Z</dcterms:modified>
  <dc:identifier>DAFwCRlT_d8</dc:identifier>
</cp:coreProperties>
</file>