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683906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9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7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marL="0" lvl="0" algn="r" defTabSz="914400" rtl="1" eaLnBrk="1" latinLnBrk="0" hangingPunct="1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208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622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336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0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361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94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2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marL="0" lvl="0" algn="r" defTabSz="914400" rtl="1" eaLnBrk="1" latinLnBrk="0" hangingPunct="1">
              <a:spcBef>
                <a:spcPts val="0"/>
              </a:spcBef>
              <a:buNone/>
            </a:pPr>
            <a:r>
              <a:rPr lang="ar-SA" dirty="0" smtClean="0"/>
              <a:t>هو القيمة الأكثر تكراراً في مجموعة من البيانات، أو في فضاء احتمالي</a:t>
            </a:r>
            <a:r>
              <a:rPr lang="ar-SA" dirty="0" smtClean="0"/>
              <a:t>.</a:t>
            </a:r>
          </a:p>
          <a:p>
            <a:pPr marL="0" lvl="0" algn="r" defTabSz="914400" rtl="1" eaLnBrk="1" latinLnBrk="0" hangingPunct="1">
              <a:spcBef>
                <a:spcPts val="0"/>
              </a:spcBef>
              <a:buNone/>
            </a:pPr>
            <a:r>
              <a:rPr lang="ar-SA" dirty="0" smtClean="0"/>
              <a:t>المنوال</a:t>
            </a:r>
          </a:p>
        </p:txBody>
      </p:sp>
    </p:spTree>
    <p:extLst>
      <p:ext uri="{BB962C8B-B14F-4D97-AF65-F5344CB8AC3E}">
        <p14:creationId xmlns:p14="http://schemas.microsoft.com/office/powerpoint/2010/main" val="1273697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51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09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850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323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643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57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837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210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375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9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108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07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036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959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995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26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2250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2454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085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4329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32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422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74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7190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0680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2356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571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3591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717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8764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2360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019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886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41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9367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1116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3789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8275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3100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0970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7440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882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405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945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9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8368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2521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4435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4686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2523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920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1965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9932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7484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2293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37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2496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12967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0148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6261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7201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8" name="Shape 83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694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0" name="Shape 86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14776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7" name="Shape 86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74540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4" name="Shape 87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24161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2" name="Shape 88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88371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0" name="Shape 89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969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marL="0" lvl="0" algn="r" defTabSz="914400" rtl="1" eaLnBrk="1" latinLnBrk="0" hangingPunct="1">
              <a:spcBef>
                <a:spcPts val="0"/>
              </a:spcBef>
              <a:buNone/>
            </a:pPr>
            <a:r>
              <a:rPr lang="ar-SA" dirty="0" smtClean="0"/>
              <a:t>قياس المركز</a:t>
            </a:r>
          </a:p>
          <a:p>
            <a:pPr marL="0" lvl="0" algn="r" defTabSz="914400" rtl="1" eaLnBrk="1" latinLnBrk="0" hangingPunct="1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954397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8" name="Shape 89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62314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8" name="Shape 90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44591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5" name="Shape 91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21215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3" name="Shape 92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56846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5" name="Shape 93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3781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2455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0" name="Shape 95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5492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51590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087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3262"/>
            <a:ext cx="4630736" cy="3473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2200" tIns="45275" rIns="92200" bIns="452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9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001000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4310062" y="3136900"/>
            <a:ext cx="523874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191000" y="3108325"/>
            <a:ext cx="4889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0"/>
            <a:ext cx="300036" cy="6873875"/>
          </a:xfrm>
          <a:prstGeom prst="rect">
            <a:avLst/>
          </a:prstGeom>
          <a:gradFill>
            <a:gsLst>
              <a:gs pos="0">
                <a:srgbClr val="1A5A00"/>
              </a:gs>
              <a:gs pos="100000">
                <a:srgbClr val="008000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 txBox="1"/>
          <p:nvPr/>
        </p:nvSpPr>
        <p:spPr>
          <a:xfrm>
            <a:off x="8153400" y="6494462"/>
            <a:ext cx="938212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3.1 - *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21" name="Shape 2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381000" y="381000"/>
            <a:ext cx="80771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D509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7D509"/>
                </a:solidFill>
                <a:latin typeface="Arial"/>
                <a:ea typeface="Arial"/>
                <a:cs typeface="Arial"/>
                <a:sym typeface="Arial"/>
              </a:rPr>
              <a:t>Lecture Slides </a:t>
            </a:r>
          </a:p>
        </p:txBody>
      </p:sp>
      <p:sp>
        <p:nvSpPr>
          <p:cNvPr id="23" name="Shape 23"/>
          <p:cNvSpPr txBox="1"/>
          <p:nvPr/>
        </p:nvSpPr>
        <p:spPr>
          <a:xfrm>
            <a:off x="4324350" y="1739900"/>
            <a:ext cx="4724400" cy="3673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D509"/>
              </a:buClr>
              <a:buSzPct val="25000"/>
              <a:buFont typeface="Arial"/>
              <a:buNone/>
            </a:pPr>
            <a:r>
              <a:rPr lang="en-US" sz="3600" b="0" i="1" u="none" strike="noStrike" cap="none">
                <a:solidFill>
                  <a:srgbClr val="F7D509"/>
                </a:solidFill>
                <a:latin typeface="Arial"/>
                <a:ea typeface="Arial"/>
                <a:cs typeface="Arial"/>
                <a:sym typeface="Arial"/>
              </a:rPr>
              <a:t>Elementary Statistics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Eleventh Edition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the Triola Statistics Series </a:t>
            </a:r>
            <a:b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Mario F. Triola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066800"/>
            <a:ext cx="38862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6172200"/>
            <a:ext cx="1143000" cy="43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109" name="Shape 109"/>
          <p:cNvSpPr/>
          <p:nvPr/>
        </p:nvSpPr>
        <p:spPr>
          <a:xfrm>
            <a:off x="1104900" y="36195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1905000" y="6858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320800" y="276225"/>
            <a:ext cx="6476999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Measure of Center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685800" y="1905000"/>
            <a:ext cx="7086600" cy="1568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Measure of Center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the value at the center or middle of a 	data set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118" name="Shape 118"/>
          <p:cNvSpPr/>
          <p:nvPr/>
        </p:nvSpPr>
        <p:spPr>
          <a:xfrm>
            <a:off x="1104900" y="36195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1905000" y="6858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1320800" y="276225"/>
            <a:ext cx="6476999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Arithmetic Mean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85800" y="1905000"/>
            <a:ext cx="7797800" cy="3484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20700" marR="0" lvl="0" indent="-520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600" b="1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Arithmetic Mean (</a:t>
            </a:r>
            <a:r>
              <a:rPr lang="en-US" sz="3600" b="1" i="0" u="none" strike="noStrike" cap="none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Mean)</a:t>
            </a:r>
            <a:r>
              <a:rPr lang="ar-SA" sz="3600" b="1" i="0" u="none" strike="noStrike" cap="none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الوسيط الحسابي</a:t>
            </a:r>
            <a:endParaRPr lang="en-US" sz="3600" b="1" i="0" u="none" strike="noStrike" cap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0" indent="-520700" algn="l" rtl="0">
              <a:lnSpc>
                <a:spcPct val="95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the measure of center obtained by adding the values and dividing the total by the number of values</a:t>
            </a:r>
          </a:p>
          <a:p>
            <a:pPr marL="520700" marR="0" lvl="0" indent="-520700" algn="l" rtl="0">
              <a:lnSpc>
                <a:spcPct val="95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0" indent="-520700" algn="l" rtl="0">
              <a:lnSpc>
                <a:spcPct val="95000"/>
              </a:lnSpc>
              <a:spcBef>
                <a:spcPts val="1280"/>
              </a:spcBef>
              <a:spcAft>
                <a:spcPts val="64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What most people call an 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990600" y="279400"/>
            <a:ext cx="7162799" cy="59848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Notation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4294967295"/>
          </p:nvPr>
        </p:nvSpPr>
        <p:spPr>
          <a:xfrm>
            <a:off x="619125" y="1562100"/>
            <a:ext cx="8139111" cy="46672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Noto Symbol"/>
                <a:ea typeface="Noto Symbol"/>
                <a:cs typeface="Noto Symbol"/>
                <a:sym typeface="Noto Symbol"/>
              </a:rPr>
              <a:t>Σ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	denotes the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sum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 a set of values.</a:t>
            </a:r>
          </a:p>
          <a:p>
            <a:pPr marL="285750" marR="0" lvl="0" indent="-285750" algn="l" rtl="0">
              <a:lnSpc>
                <a:spcPct val="95000"/>
              </a:lnSpc>
              <a:spcBef>
                <a:spcPts val="25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	is the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variable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usually used to represent the individual data values.</a:t>
            </a:r>
          </a:p>
          <a:p>
            <a:pPr marL="285750" marR="0" lvl="0" indent="-285750" algn="l" rtl="0">
              <a:lnSpc>
                <a:spcPct val="95000"/>
              </a:lnSpc>
              <a:spcBef>
                <a:spcPts val="25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	represents the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number of data values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a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sample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85750" marR="0" lvl="0" indent="-285750" algn="l" rtl="0">
              <a:lnSpc>
                <a:spcPct val="95000"/>
              </a:lnSpc>
              <a:spcBef>
                <a:spcPts val="2520"/>
              </a:spcBef>
              <a:spcAft>
                <a:spcPts val="126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represents the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number of data values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a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population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452812" y="258762"/>
            <a:ext cx="2241549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Notation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4294967295"/>
          </p:nvPr>
        </p:nvSpPr>
        <p:spPr>
          <a:xfrm>
            <a:off x="361950" y="3424237"/>
            <a:ext cx="8782050" cy="86201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0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lang="en-US"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pronounced ‘mu’ and denotes the</a:t>
            </a:r>
            <a:r>
              <a:rPr lang="en-US" sz="2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mean of all values     	 in a</a:t>
            </a:r>
            <a:r>
              <a:rPr lang="en-US" sz="2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population</a:t>
            </a:r>
          </a:p>
        </p:txBody>
      </p:sp>
      <p:grpSp>
        <p:nvGrpSpPr>
          <p:cNvPr id="136" name="Shape 136"/>
          <p:cNvGrpSpPr/>
          <p:nvPr/>
        </p:nvGrpSpPr>
        <p:grpSpPr>
          <a:xfrm>
            <a:off x="3503936" y="1655543"/>
            <a:ext cx="3590150" cy="1624012"/>
            <a:chOff x="3702050" y="1655761"/>
            <a:chExt cx="2686049" cy="1427163"/>
          </a:xfrm>
        </p:grpSpPr>
        <p:sp>
          <p:nvSpPr>
            <p:cNvPr id="137" name="Shape 137"/>
            <p:cNvSpPr txBox="1"/>
            <p:nvPr/>
          </p:nvSpPr>
          <p:spPr>
            <a:xfrm>
              <a:off x="3702050" y="2024061"/>
              <a:ext cx="1058862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4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=</a:t>
              </a:r>
            </a:p>
          </p:txBody>
        </p:sp>
        <p:cxnSp>
          <p:nvCxnSpPr>
            <p:cNvPr id="138" name="Shape 138"/>
            <p:cNvCxnSpPr/>
            <p:nvPr/>
          </p:nvCxnSpPr>
          <p:spPr>
            <a:xfrm>
              <a:off x="3822700" y="2190750"/>
              <a:ext cx="298450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9" name="Shape 139"/>
            <p:cNvCxnSpPr/>
            <p:nvPr/>
          </p:nvCxnSpPr>
          <p:spPr>
            <a:xfrm>
              <a:off x="4845050" y="2397125"/>
              <a:ext cx="1543049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0" name="Shape 140"/>
            <p:cNvSpPr txBox="1"/>
            <p:nvPr/>
          </p:nvSpPr>
          <p:spPr>
            <a:xfrm>
              <a:off x="5356225" y="2390775"/>
              <a:ext cx="492125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4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5143500" y="1655761"/>
              <a:ext cx="930275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Noto Symbol"/>
                <a:buNone/>
              </a:pPr>
              <a:r>
                <a:rPr lang="en-US" sz="4400" b="1" i="0" u="none" strike="noStrike" cap="none">
                  <a:solidFill>
                    <a:schemeClr val="dk2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</a:p>
          </p:txBody>
        </p:sp>
      </p:grpSp>
      <p:sp>
        <p:nvSpPr>
          <p:cNvPr id="142" name="Shape 142"/>
          <p:cNvSpPr txBox="1"/>
          <p:nvPr/>
        </p:nvSpPr>
        <p:spPr>
          <a:xfrm>
            <a:off x="890587" y="1228725"/>
            <a:ext cx="8029575" cy="9493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108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pronounced ‘x-bar’ and denotes the mean of a set of </a:t>
            </a:r>
            <a:r>
              <a:rPr lang="en-US" sz="2400" b="1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values</a:t>
            </a:r>
          </a:p>
        </p:txBody>
      </p:sp>
      <p:grpSp>
        <p:nvGrpSpPr>
          <p:cNvPr id="143" name="Shape 143"/>
          <p:cNvGrpSpPr/>
          <p:nvPr/>
        </p:nvGrpSpPr>
        <p:grpSpPr>
          <a:xfrm>
            <a:off x="514350" y="1033462"/>
            <a:ext cx="612775" cy="692149"/>
            <a:chOff x="514350" y="1033462"/>
            <a:chExt cx="612775" cy="692149"/>
          </a:xfrm>
        </p:grpSpPr>
        <p:sp>
          <p:nvSpPr>
            <p:cNvPr id="144" name="Shape 144"/>
            <p:cNvSpPr txBox="1"/>
            <p:nvPr/>
          </p:nvSpPr>
          <p:spPr>
            <a:xfrm>
              <a:off x="514350" y="1033462"/>
              <a:ext cx="612775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2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</a:p>
          </p:txBody>
        </p:sp>
        <p:cxnSp>
          <p:nvCxnSpPr>
            <p:cNvPr id="145" name="Shape 145"/>
            <p:cNvCxnSpPr/>
            <p:nvPr/>
          </p:nvCxnSpPr>
          <p:spPr>
            <a:xfrm>
              <a:off x="565150" y="1330325"/>
              <a:ext cx="204786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46" name="Shape 146"/>
          <p:cNvGrpSpPr/>
          <p:nvPr/>
        </p:nvGrpSpPr>
        <p:grpSpPr>
          <a:xfrm>
            <a:off x="3698875" y="4291012"/>
            <a:ext cx="3187916" cy="1547812"/>
            <a:chOff x="3698875" y="3897312"/>
            <a:chExt cx="2517774" cy="1547812"/>
          </a:xfrm>
        </p:grpSpPr>
        <p:cxnSp>
          <p:nvCxnSpPr>
            <p:cNvPr id="147" name="Shape 147"/>
            <p:cNvCxnSpPr/>
            <p:nvPr/>
          </p:nvCxnSpPr>
          <p:spPr>
            <a:xfrm>
              <a:off x="4870450" y="4683125"/>
              <a:ext cx="1346199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8" name="Shape 148"/>
            <p:cNvSpPr txBox="1"/>
            <p:nvPr/>
          </p:nvSpPr>
          <p:spPr>
            <a:xfrm>
              <a:off x="5249862" y="4752975"/>
              <a:ext cx="584200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4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3698875" y="4325937"/>
              <a:ext cx="1100136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4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µ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=</a:t>
              </a:r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5002212" y="3897312"/>
              <a:ext cx="930275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Noto Symbol"/>
                <a:buNone/>
              </a:pPr>
              <a:r>
                <a:rPr lang="en-US" sz="4400" b="1" i="0" u="none" strike="noStrike" cap="none">
                  <a:solidFill>
                    <a:schemeClr val="dk2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323850" y="1054100"/>
            <a:ext cx="8610599" cy="3225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Advantages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relatively reliable, means of samples drawn from the same population don’t vary as much as other measures of center</a:t>
            </a:r>
            <a:b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Takes every data value into account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805237" y="422275"/>
            <a:ext cx="1482724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Mean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11150" y="4381500"/>
            <a:ext cx="8610599" cy="2120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565150" marR="0" lvl="0" indent="-565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6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Disadvantage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sensitive to every data value, one extreme value can affect it dramatically; is not a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resistant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measure of center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606800" y="265112"/>
            <a:ext cx="1930399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4294967295"/>
          </p:nvPr>
        </p:nvSpPr>
        <p:spPr>
          <a:xfrm>
            <a:off x="323850" y="1193800"/>
            <a:ext cx="8610599" cy="22479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6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924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middle value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when the original data values are arranged in order of increasing (or decreasing) magnitude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Shape 166"/>
          <p:cNvGrpSpPr/>
          <p:nvPr/>
        </p:nvGrpSpPr>
        <p:grpSpPr>
          <a:xfrm>
            <a:off x="342899" y="3705225"/>
            <a:ext cx="9238723" cy="981939"/>
            <a:chOff x="342900" y="3476625"/>
            <a:chExt cx="8801100" cy="820737"/>
          </a:xfrm>
        </p:grpSpPr>
        <p:sp>
          <p:nvSpPr>
            <p:cNvPr id="167" name="Shape 167"/>
            <p:cNvSpPr txBox="1"/>
            <p:nvPr/>
          </p:nvSpPr>
          <p:spPr>
            <a:xfrm>
              <a:off x="342900" y="3476625"/>
              <a:ext cx="8801100" cy="820737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135000"/>
                <a:buFont typeface="Arial"/>
                <a:buChar char="❖"/>
              </a:pPr>
              <a:r>
                <a:rPr lang="en-US" sz="3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often denoted by </a:t>
              </a:r>
              <a:r>
                <a:rPr lang="en-US" sz="3200" b="1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-US" sz="3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 (pronounced ‘x-tilde’)</a:t>
              </a:r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4349750" y="3581400"/>
              <a:ext cx="388936" cy="4730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800" b="1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</a:p>
          </p:txBody>
        </p:sp>
      </p:grpSp>
      <p:sp>
        <p:nvSpPr>
          <p:cNvPr id="169" name="Shape 169"/>
          <p:cNvSpPr txBox="1"/>
          <p:nvPr/>
        </p:nvSpPr>
        <p:spPr>
          <a:xfrm>
            <a:off x="354012" y="4783137"/>
            <a:ext cx="8789987" cy="11620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571500" marR="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5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not affected by an extreme value - is a resistant measure of the center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730250" y="3627437"/>
            <a:ext cx="519112" cy="14033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</p:txBody>
      </p:sp>
      <p:sp>
        <p:nvSpPr>
          <p:cNvPr id="176" name="Shape 176"/>
          <p:cNvSpPr/>
          <p:nvPr/>
        </p:nvSpPr>
        <p:spPr>
          <a:xfrm>
            <a:off x="3262311" y="5119687"/>
            <a:ext cx="755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3476625" y="5500687"/>
            <a:ext cx="325437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967162" y="5232400"/>
            <a:ext cx="869949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2176461" y="265112"/>
            <a:ext cx="4808537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Finding the Median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93700" y="2717800"/>
            <a:ext cx="8229600" cy="1406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the number of data values is odd, the median is the number located in the exact middle of the list.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55600" y="4635500"/>
            <a:ext cx="8305799" cy="1406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	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the number of data values is even, the median is found by computing the mean of the two middle numbers.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571500" y="1193800"/>
            <a:ext cx="8026400" cy="165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First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sort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 values (arrange them in order), the follow one of these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730250" y="3627437"/>
            <a:ext cx="519112" cy="14033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</p:txBody>
      </p:sp>
      <p:sp>
        <p:nvSpPr>
          <p:cNvPr id="189" name="Shape 189"/>
          <p:cNvSpPr/>
          <p:nvPr/>
        </p:nvSpPr>
        <p:spPr>
          <a:xfrm>
            <a:off x="3262311" y="5119687"/>
            <a:ext cx="755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3476625" y="5500687"/>
            <a:ext cx="325437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3967162" y="5232400"/>
            <a:ext cx="869949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641350" y="4114800"/>
            <a:ext cx="7619999" cy="2412999"/>
          </a:xfrm>
          <a:prstGeom prst="rect">
            <a:avLst/>
          </a:prstGeom>
          <a:solidFill>
            <a:srgbClr val="FFFFFF"/>
          </a:solidFill>
          <a:ln w="25400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687387" y="4243387"/>
            <a:ext cx="7566025" cy="21082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5.40       1.10      0.42	0.73      0.48    1.10    0.66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16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0.42	     0.48      0.66	0.73      1.10    1.10    5.40</a:t>
            </a:r>
          </a:p>
          <a:p>
            <a:pPr marL="0" marR="0" lvl="0" indent="0" algn="l" rtl="0">
              <a:lnSpc>
                <a:spcPct val="90000"/>
              </a:lnSpc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(in order - odd number of values)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exact middle    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is 0.73  </a:t>
            </a:r>
          </a:p>
        </p:txBody>
      </p:sp>
      <p:cxnSp>
        <p:nvCxnSpPr>
          <p:cNvPr id="194" name="Shape 194"/>
          <p:cNvCxnSpPr/>
          <p:nvPr/>
        </p:nvCxnSpPr>
        <p:spPr>
          <a:xfrm>
            <a:off x="4679950" y="5105400"/>
            <a:ext cx="0" cy="739775"/>
          </a:xfrm>
          <a:prstGeom prst="straightConnector1">
            <a:avLst/>
          </a:prstGeom>
          <a:noFill/>
          <a:ln w="25400" cap="rnd" cmpd="sng">
            <a:solidFill>
              <a:schemeClr val="hlink"/>
            </a:solidFill>
            <a:prstDash val="solid"/>
            <a:miter/>
            <a:headEnd type="triangle" w="med" len="med"/>
            <a:tailEnd type="none" w="med" len="med"/>
          </a:ln>
        </p:spPr>
      </p:cxnSp>
      <p:sp>
        <p:nvSpPr>
          <p:cNvPr id="195" name="Shape 195"/>
          <p:cNvSpPr/>
          <p:nvPr/>
        </p:nvSpPr>
        <p:spPr>
          <a:xfrm>
            <a:off x="774700" y="368300"/>
            <a:ext cx="7372349" cy="3549650"/>
          </a:xfrm>
          <a:prstGeom prst="rect">
            <a:avLst/>
          </a:prstGeom>
          <a:solidFill>
            <a:srgbClr val="FFFFFF"/>
          </a:solidFill>
          <a:ln w="25400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927100" y="292100"/>
            <a:ext cx="6788150" cy="12906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5.40       1.10      0.42	0.73    0.48    1.10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16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0.42	     0.48      0.73	1.10    1.10    5.40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316037" y="3089275"/>
            <a:ext cx="1458911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0.73 + 1.10</a:t>
            </a:r>
          </a:p>
        </p:txBody>
      </p:sp>
      <p:cxnSp>
        <p:nvCxnSpPr>
          <p:cNvPr id="198" name="Shape 198"/>
          <p:cNvCxnSpPr/>
          <p:nvPr/>
        </p:nvCxnSpPr>
        <p:spPr>
          <a:xfrm>
            <a:off x="1317625" y="3451225"/>
            <a:ext cx="1444624" cy="0"/>
          </a:xfrm>
          <a:prstGeom prst="straightConnector1">
            <a:avLst/>
          </a:prstGeom>
          <a:noFill/>
          <a:ln w="25400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9" name="Shape 199"/>
          <p:cNvSpPr txBox="1"/>
          <p:nvPr/>
        </p:nvSpPr>
        <p:spPr>
          <a:xfrm>
            <a:off x="1879600" y="3506787"/>
            <a:ext cx="322262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390650" y="2197100"/>
            <a:ext cx="5770562" cy="5842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 order - even number of values – no exact middle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by two numbers)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386262" y="3186111"/>
            <a:ext cx="3365499" cy="5270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MEDIAN is 0.915</a:t>
            </a:r>
          </a:p>
        </p:txBody>
      </p:sp>
      <p:grpSp>
        <p:nvGrpSpPr>
          <p:cNvPr id="202" name="Shape 202"/>
          <p:cNvGrpSpPr/>
          <p:nvPr/>
        </p:nvGrpSpPr>
        <p:grpSpPr>
          <a:xfrm>
            <a:off x="4051300" y="1587499"/>
            <a:ext cx="644524" cy="604836"/>
            <a:chOff x="2668587" y="1306512"/>
            <a:chExt cx="644524" cy="604836"/>
          </a:xfrm>
        </p:grpSpPr>
        <p:cxnSp>
          <p:nvCxnSpPr>
            <p:cNvPr id="203" name="Shape 203"/>
            <p:cNvCxnSpPr/>
            <p:nvPr/>
          </p:nvCxnSpPr>
          <p:spPr>
            <a:xfrm rot="10800000">
              <a:off x="3300412" y="1306512"/>
              <a:ext cx="0" cy="327025"/>
            </a:xfrm>
            <a:prstGeom prst="straightConnector1">
              <a:avLst/>
            </a:prstGeom>
            <a:noFill/>
            <a:ln w="25400" cap="rnd" cmpd="sng">
              <a:solidFill>
                <a:schemeClr val="hlink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04" name="Shape 204"/>
            <p:cNvCxnSpPr/>
            <p:nvPr/>
          </p:nvCxnSpPr>
          <p:spPr>
            <a:xfrm rot="10800000">
              <a:off x="2681286" y="1306512"/>
              <a:ext cx="0" cy="327025"/>
            </a:xfrm>
            <a:prstGeom prst="straightConnector1">
              <a:avLst/>
            </a:prstGeom>
            <a:noFill/>
            <a:ln w="25400" cap="rnd" cmpd="sng">
              <a:solidFill>
                <a:schemeClr val="hlink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05" name="Shape 205"/>
            <p:cNvCxnSpPr/>
            <p:nvPr/>
          </p:nvCxnSpPr>
          <p:spPr>
            <a:xfrm rot="10800000">
              <a:off x="2668587" y="1620837"/>
              <a:ext cx="644524" cy="0"/>
            </a:xfrm>
            <a:prstGeom prst="straightConnector1">
              <a:avLst/>
            </a:prstGeom>
            <a:noFill/>
            <a:ln w="25400" cap="rnd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6" name="Shape 206"/>
            <p:cNvCxnSpPr/>
            <p:nvPr/>
          </p:nvCxnSpPr>
          <p:spPr>
            <a:xfrm>
              <a:off x="2990850" y="1633537"/>
              <a:ext cx="0" cy="277811"/>
            </a:xfrm>
            <a:prstGeom prst="straightConnector1">
              <a:avLst/>
            </a:prstGeom>
            <a:noFill/>
            <a:ln w="25400" cap="rnd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3819525" y="541270"/>
            <a:ext cx="1506537" cy="36201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Mode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4294967295"/>
          </p:nvPr>
        </p:nvSpPr>
        <p:spPr>
          <a:xfrm>
            <a:off x="660400" y="1049337"/>
            <a:ext cx="8280399" cy="25145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Mode</a:t>
            </a:r>
            <a:b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value that occurs with the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greatest frequency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22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set can have one, more than one, or no mode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823912" y="5784850"/>
            <a:ext cx="7881937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 is the only measure of central tendency that can be used with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nominal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data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69912" y="3543300"/>
            <a:ext cx="7881937" cy="2098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57400" marR="0" lvl="0" indent="-2057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Bimodal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two data values occur with the same greatest frequency</a:t>
            </a:r>
          </a:p>
          <a:p>
            <a:pPr marL="2057400" marR="0" lvl="0" indent="-2057400" algn="l" rtl="0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Multimodal	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two data values occur with the same greatest frequency</a:t>
            </a:r>
          </a:p>
          <a:p>
            <a:pPr marL="2057400" marR="0" lvl="0" indent="-20574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No Mode	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data value is repeated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984250" y="2214561"/>
            <a:ext cx="4317999" cy="2794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5.40  1.10  0.42  0.73  0.48  1.10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27  27  27  55  55  55  88  88  99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1   2   3   6   7   8   9   10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603250" y="2265361"/>
            <a:ext cx="5206999" cy="2241549"/>
          </a:xfrm>
          <a:prstGeom prst="rect">
            <a:avLst/>
          </a:prstGeom>
          <a:noFill/>
          <a:ln w="25400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2409825" y="265112"/>
            <a:ext cx="4330700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Mode - Examples</a:t>
            </a:r>
          </a:p>
        </p:txBody>
      </p:sp>
      <p:sp>
        <p:nvSpPr>
          <p:cNvPr id="224" name="Shape 224"/>
          <p:cNvSpPr/>
          <p:nvPr/>
        </p:nvSpPr>
        <p:spPr>
          <a:xfrm>
            <a:off x="2763836" y="4546600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4294967295"/>
          </p:nvPr>
        </p:nvSpPr>
        <p:spPr>
          <a:xfrm>
            <a:off x="5861050" y="2290761"/>
            <a:ext cx="3282950" cy="238918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50000"/>
              <a:buFont typeface="Arial"/>
              <a:buChar char="⇦"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 is 1.10</a:t>
            </a:r>
          </a:p>
          <a:p>
            <a:pPr marL="285750" marR="0" lvl="0" indent="-285750" algn="l" rtl="0">
              <a:lnSpc>
                <a:spcPct val="17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150000"/>
              <a:buFont typeface="Arial"/>
              <a:buChar char="⇦"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Bimodal -  27 &amp; 55</a:t>
            </a:r>
          </a:p>
          <a:p>
            <a:pPr marL="285750" marR="0" lvl="0" indent="-285750" algn="l" rtl="0">
              <a:lnSpc>
                <a:spcPct val="170000"/>
              </a:lnSpc>
              <a:spcBef>
                <a:spcPts val="720"/>
              </a:spcBef>
              <a:spcAft>
                <a:spcPts val="720"/>
              </a:spcAft>
              <a:buClr>
                <a:schemeClr val="hlink"/>
              </a:buClr>
              <a:buSzPct val="150000"/>
              <a:buFont typeface="Arial"/>
              <a:buChar char="⇦"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Mode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001000" cy="1676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Chapter 3</a:t>
            </a:r>
            <a:br>
              <a:rPr lang="en-US" sz="4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Statistics for Describing, Exploring, and Comparing Data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712787" y="2474911"/>
            <a:ext cx="7489824" cy="2655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3-1 	Review and Preview</a:t>
            </a:r>
          </a:p>
          <a:p>
            <a:pPr marL="685800" marR="0" lvl="0" indent="-685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3-2 	Measures of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ar-SA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مقاييس </a:t>
            </a:r>
            <a:r>
              <a:rPr lang="ar-SA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النزعة المركزيه </a:t>
            </a:r>
            <a:endParaRPr lang="en-US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685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3-3 	Measures of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Variation</a:t>
            </a:r>
            <a:r>
              <a:rPr lang="ar-SA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مقاييس التشتت </a:t>
            </a:r>
            <a:endParaRPr lang="en-US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685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3-4 	Measures of Relative Standing and </a:t>
            </a:r>
            <a:r>
              <a:rPr lang="en-US" sz="28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</a:t>
            </a:r>
            <a:r>
              <a:rPr lang="ar-SA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مقاييس المكان</a:t>
            </a:r>
            <a:endParaRPr lang="en-US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4294967295"/>
          </p:nvPr>
        </p:nvSpPr>
        <p:spPr>
          <a:xfrm>
            <a:off x="361949" y="1736725"/>
            <a:ext cx="8308974" cy="2628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288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Midrange</a:t>
            </a:r>
            <a:br>
              <a:rPr lang="en-US" sz="3200" b="1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value midway between the maximum and minimum values in the original data set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297237" y="277812"/>
            <a:ext cx="2522536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</a:p>
        </p:txBody>
      </p:sp>
      <p:sp>
        <p:nvSpPr>
          <p:cNvPr id="233" name="Shape 233"/>
          <p:cNvSpPr/>
          <p:nvPr/>
        </p:nvSpPr>
        <p:spPr>
          <a:xfrm>
            <a:off x="3135311" y="499903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3136900" y="42560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5" name="Shape 235"/>
          <p:cNvGrpSpPr/>
          <p:nvPr/>
        </p:nvGrpSpPr>
        <p:grpSpPr>
          <a:xfrm>
            <a:off x="595312" y="4632325"/>
            <a:ext cx="8175624" cy="1450975"/>
            <a:chOff x="312737" y="4632325"/>
            <a:chExt cx="8175624" cy="1450975"/>
          </a:xfrm>
        </p:grpSpPr>
        <p:sp>
          <p:nvSpPr>
            <p:cNvPr id="236" name="Shape 236"/>
            <p:cNvSpPr txBox="1"/>
            <p:nvPr/>
          </p:nvSpPr>
          <p:spPr>
            <a:xfrm>
              <a:off x="312737" y="4789487"/>
              <a:ext cx="2905125" cy="74771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Arial"/>
                <a:buNone/>
              </a:pPr>
              <a:r>
                <a:rPr lang="en-US" sz="40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Midrange</a:t>
              </a:r>
              <a:r>
                <a:rPr lang="en-US" sz="48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3454400" y="4632325"/>
              <a:ext cx="5033962" cy="74612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16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maximum value + minimum value</a:t>
              </a:r>
            </a:p>
          </p:txBody>
        </p:sp>
        <p:cxnSp>
          <p:nvCxnSpPr>
            <p:cNvPr id="238" name="Shape 238"/>
            <p:cNvCxnSpPr/>
            <p:nvPr/>
          </p:nvCxnSpPr>
          <p:spPr>
            <a:xfrm>
              <a:off x="3424237" y="5162550"/>
              <a:ext cx="4964111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39" name="Shape 239"/>
            <p:cNvSpPr txBox="1"/>
            <p:nvPr/>
          </p:nvSpPr>
          <p:spPr>
            <a:xfrm>
              <a:off x="5857875" y="5337175"/>
              <a:ext cx="350837" cy="74612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16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4294967295"/>
          </p:nvPr>
        </p:nvSpPr>
        <p:spPr>
          <a:xfrm>
            <a:off x="350837" y="1435100"/>
            <a:ext cx="8308974" cy="17906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288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Sensitive to extremes</a:t>
            </a:r>
            <a:b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because it uses only the maximum and minimum values, so rarely used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3340100" y="277812"/>
            <a:ext cx="2438399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Midrange</a:t>
            </a:r>
          </a:p>
        </p:txBody>
      </p:sp>
      <p:sp>
        <p:nvSpPr>
          <p:cNvPr id="247" name="Shape 247"/>
          <p:cNvSpPr/>
          <p:nvPr/>
        </p:nvSpPr>
        <p:spPr>
          <a:xfrm>
            <a:off x="3135311" y="499903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3136900" y="42560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350837" y="3340100"/>
            <a:ext cx="8308974" cy="6095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679450" marR="0" lvl="0" indent="-679450" algn="l" rtl="0">
              <a:lnSpc>
                <a:spcPct val="100000"/>
              </a:lnSpc>
              <a:spcBef>
                <a:spcPts val="0"/>
              </a:spcBef>
              <a:spcAft>
                <a:spcPts val="288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Redeeming Features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112837" y="4013200"/>
            <a:ext cx="7559675" cy="6730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679450" marR="0" lvl="0" indent="-679450" algn="l" rtl="0">
              <a:lnSpc>
                <a:spcPct val="100000"/>
              </a:lnSpc>
              <a:spcBef>
                <a:spcPts val="0"/>
              </a:spcBef>
              <a:spcAft>
                <a:spcPts val="288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(1)	very easy to compute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1112837" y="4622800"/>
            <a:ext cx="7559675" cy="6730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679450" marR="0" lvl="0" indent="-679450" algn="l" rtl="0">
              <a:lnSpc>
                <a:spcPct val="100000"/>
              </a:lnSpc>
              <a:spcBef>
                <a:spcPts val="0"/>
              </a:spcBef>
              <a:spcAft>
                <a:spcPts val="288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(2) reinforces that there are several ways to define the center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112837" y="5638800"/>
            <a:ext cx="7559675" cy="6730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679450" marR="0" lvl="0" indent="-679450" algn="l" rtl="0">
              <a:lnSpc>
                <a:spcPct val="100000"/>
              </a:lnSpc>
              <a:spcBef>
                <a:spcPts val="0"/>
              </a:spcBef>
              <a:spcAft>
                <a:spcPts val="288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(3)	Avoids confusion with median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4294967295"/>
          </p:nvPr>
        </p:nvSpPr>
        <p:spPr>
          <a:xfrm>
            <a:off x="730250" y="2786061"/>
            <a:ext cx="7542212" cy="9874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ctr" rtl="0">
              <a:lnSpc>
                <a:spcPct val="90000"/>
              </a:lnSpc>
              <a:spcBef>
                <a:spcPts val="0"/>
              </a:spcBef>
              <a:spcAft>
                <a:spcPts val="84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Carry one more decimal place than is present in the original set of values.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655637" y="268287"/>
            <a:ext cx="7837486" cy="11874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Round-off Rule for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Measures of Center</a:t>
            </a:r>
          </a:p>
        </p:txBody>
      </p:sp>
      <p:sp>
        <p:nvSpPr>
          <p:cNvPr id="260" name="Shape 260"/>
          <p:cNvSpPr/>
          <p:nvPr/>
        </p:nvSpPr>
        <p:spPr>
          <a:xfrm>
            <a:off x="2852736" y="499903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4294967295"/>
          </p:nvPr>
        </p:nvSpPr>
        <p:spPr>
          <a:xfrm>
            <a:off x="677862" y="3902075"/>
            <a:ext cx="8466136" cy="12572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Think about the method used to collect the sample data.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503486" y="533400"/>
            <a:ext cx="4160837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Critical Thinking</a:t>
            </a:r>
          </a:p>
        </p:txBody>
      </p:sp>
      <p:sp>
        <p:nvSpPr>
          <p:cNvPr id="268" name="Shape 268"/>
          <p:cNvSpPr/>
          <p:nvPr/>
        </p:nvSpPr>
        <p:spPr>
          <a:xfrm>
            <a:off x="3595687" y="47894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3295650" y="4111625"/>
            <a:ext cx="3819525" cy="1427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978150" y="5464175"/>
            <a:ext cx="1590674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658812" y="2184400"/>
            <a:ext cx="7623174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Think about whether the results are reasonable.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4294967295"/>
          </p:nvPr>
        </p:nvSpPr>
        <p:spPr>
          <a:xfrm>
            <a:off x="1201737" y="2327275"/>
            <a:ext cx="7234236" cy="17271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the Basics of Measures of Center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779837" y="254000"/>
            <a:ext cx="1592262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</a:p>
        </p:txBody>
      </p:sp>
      <p:sp>
        <p:nvSpPr>
          <p:cNvPr id="279" name="Shape 279"/>
          <p:cNvSpPr/>
          <p:nvPr/>
        </p:nvSpPr>
        <p:spPr>
          <a:xfrm>
            <a:off x="3595687" y="47894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3295650" y="4111625"/>
            <a:ext cx="3819525" cy="1427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978150" y="5464175"/>
            <a:ext cx="1590674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4294967295"/>
          </p:nvPr>
        </p:nvSpPr>
        <p:spPr>
          <a:xfrm>
            <a:off x="998537" y="2327275"/>
            <a:ext cx="7348536" cy="21971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324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Assume that all sample values in each class are equal to the class midpoint.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1562100" y="254000"/>
            <a:ext cx="6024561" cy="11874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Mean from a Frequency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Distribution</a:t>
            </a:r>
          </a:p>
        </p:txBody>
      </p:sp>
      <p:sp>
        <p:nvSpPr>
          <p:cNvPr id="289" name="Shape 289"/>
          <p:cNvSpPr/>
          <p:nvPr/>
        </p:nvSpPr>
        <p:spPr>
          <a:xfrm>
            <a:off x="3595687" y="47894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3295650" y="4111625"/>
            <a:ext cx="3819525" cy="1427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2978150" y="5464175"/>
            <a:ext cx="1590674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4294967295"/>
          </p:nvPr>
        </p:nvSpPr>
        <p:spPr>
          <a:xfrm>
            <a:off x="238125" y="1966911"/>
            <a:ext cx="8723311" cy="40385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ctr" rtl="0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class midpoint of classes for variable </a:t>
            </a:r>
            <a:r>
              <a:rPr lang="en-US" sz="40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1563687" y="254000"/>
            <a:ext cx="6024561" cy="11874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Mean from a Frequency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Distribution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398587" y="4518025"/>
            <a:ext cx="2527300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454" y="3484164"/>
            <a:ext cx="3291349" cy="127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2605086" y="266700"/>
            <a:ext cx="3906836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Weighted Mean</a:t>
            </a:r>
          </a:p>
        </p:txBody>
      </p:sp>
      <p:grpSp>
        <p:nvGrpSpPr>
          <p:cNvPr id="307" name="Shape 307"/>
          <p:cNvGrpSpPr/>
          <p:nvPr/>
        </p:nvGrpSpPr>
        <p:grpSpPr>
          <a:xfrm>
            <a:off x="2498725" y="3906836"/>
            <a:ext cx="3460749" cy="1446213"/>
            <a:chOff x="2565400" y="2932111"/>
            <a:chExt cx="3460749" cy="1446213"/>
          </a:xfrm>
        </p:grpSpPr>
        <p:sp>
          <p:nvSpPr>
            <p:cNvPr id="308" name="Shape 308"/>
            <p:cNvSpPr txBox="1"/>
            <p:nvPr/>
          </p:nvSpPr>
          <p:spPr>
            <a:xfrm>
              <a:off x="2565400" y="3281362"/>
              <a:ext cx="1198561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4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x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=</a:t>
              </a:r>
            </a:p>
          </p:txBody>
        </p:sp>
        <p:cxnSp>
          <p:nvCxnSpPr>
            <p:cNvPr id="309" name="Shape 309"/>
            <p:cNvCxnSpPr/>
            <p:nvPr/>
          </p:nvCxnSpPr>
          <p:spPr>
            <a:xfrm>
              <a:off x="2813050" y="3486150"/>
              <a:ext cx="260350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0" name="Shape 310"/>
            <p:cNvCxnSpPr/>
            <p:nvPr/>
          </p:nvCxnSpPr>
          <p:spPr>
            <a:xfrm>
              <a:off x="3892550" y="3635375"/>
              <a:ext cx="2133599" cy="3174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11" name="Shape 311"/>
            <p:cNvSpPr txBox="1"/>
            <p:nvPr/>
          </p:nvSpPr>
          <p:spPr>
            <a:xfrm>
              <a:off x="4810125" y="3686175"/>
              <a:ext cx="554037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4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3584575" y="2932111"/>
              <a:ext cx="2368550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4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</a:t>
              </a:r>
              <a:r>
                <a:rPr lang="en-US" sz="4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 </a:t>
              </a:r>
              <a:r>
                <a:rPr lang="en-US" sz="3600" b="0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</a:t>
              </a:r>
              <a:r>
                <a:rPr lang="en-US" sz="36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4276725" y="3649662"/>
              <a:ext cx="592136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Noto Symbol"/>
                <a:buNone/>
              </a:pPr>
              <a:r>
                <a:rPr lang="en-US" sz="4400" b="1" i="0" u="none" strike="noStrike" cap="none">
                  <a:solidFill>
                    <a:schemeClr val="dk2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</a:p>
          </p:txBody>
        </p:sp>
      </p:grpSp>
      <p:sp>
        <p:nvSpPr>
          <p:cNvPr id="314" name="Shape 314"/>
          <p:cNvSpPr txBox="1"/>
          <p:nvPr/>
        </p:nvSpPr>
        <p:spPr>
          <a:xfrm>
            <a:off x="919162" y="1471612"/>
            <a:ext cx="7486649" cy="1406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When data values are assigned different weights, we can compute a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weighted mean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625" y="887412"/>
            <a:ext cx="6723062" cy="566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317500" y="254000"/>
            <a:ext cx="8486774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Best Measure of  Center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4294967295"/>
          </p:nvPr>
        </p:nvSpPr>
        <p:spPr>
          <a:xfrm>
            <a:off x="644525" y="1279525"/>
            <a:ext cx="8499474" cy="52832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4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Symmetric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distribution of data is symmetric if the 	left half of its histogram is roughly a 	mirror image of its right half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4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Skewed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distribution of data is skewed if it is not symmetric and extends more to 	one side than the other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1635125" y="277812"/>
            <a:ext cx="5856286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Skewed and Symmetric</a:t>
            </a:r>
          </a:p>
        </p:txBody>
      </p:sp>
      <p:sp>
        <p:nvSpPr>
          <p:cNvPr id="329" name="Shape 329"/>
          <p:cNvSpPr/>
          <p:nvPr/>
        </p:nvSpPr>
        <p:spPr>
          <a:xfrm>
            <a:off x="2852736" y="499903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2854325" y="42560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0" y="4794250"/>
            <a:ext cx="3533774" cy="750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3849687" y="4637087"/>
            <a:ext cx="5056187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grpSp>
        <p:nvGrpSpPr>
          <p:cNvPr id="38" name="Shape 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9" name="Shape 3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0" name="Shape 40"/>
            <p:cNvPicPr preferRelativeResize="0"/>
            <p:nvPr/>
          </p:nvPicPr>
          <p:blipFill rotWithShape="1">
            <a:blip r:embed="rId3">
              <a:alphaModFix/>
            </a:blip>
            <a:srcRect l="7009" t="10000" r="7008" b="7499"/>
            <a:stretch/>
          </p:blipFill>
          <p:spPr>
            <a:xfrm>
              <a:off x="2632075" y="266700"/>
              <a:ext cx="3692524" cy="496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Shape 41"/>
          <p:cNvSpPr txBox="1"/>
          <p:nvPr/>
        </p:nvSpPr>
        <p:spPr>
          <a:xfrm>
            <a:off x="762000" y="5238750"/>
            <a:ext cx="7619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by Tom Wegleitner, Centreville, Virginia</a:t>
            </a:r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9100" y="5791200"/>
            <a:ext cx="684211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1295400" y="1022350"/>
            <a:ext cx="6553200" cy="13081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3-1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and Preview </a:t>
            </a:r>
          </a:p>
        </p:txBody>
      </p:sp>
      <p:sp>
        <p:nvSpPr>
          <p:cNvPr id="44" name="Shape 44"/>
          <p:cNvSpPr/>
          <p:nvPr/>
        </p:nvSpPr>
        <p:spPr>
          <a:xfrm>
            <a:off x="7391400" y="88900"/>
            <a:ext cx="1676399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4294967295"/>
          </p:nvPr>
        </p:nvSpPr>
        <p:spPr>
          <a:xfrm>
            <a:off x="644525" y="1279525"/>
            <a:ext cx="8499474" cy="52832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4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Skewed to the left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(also called negatively skewed) have a longer left tail, mean and median are to the left of the mode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4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Skewed to the right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(also called positively skewed) have a longer right tail, mean and median are to the right of the mode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1951036" y="277812"/>
            <a:ext cx="5233986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Skewed Left or Right</a:t>
            </a:r>
          </a:p>
        </p:txBody>
      </p:sp>
      <p:sp>
        <p:nvSpPr>
          <p:cNvPr id="340" name="Shape 340"/>
          <p:cNvSpPr/>
          <p:nvPr/>
        </p:nvSpPr>
        <p:spPr>
          <a:xfrm>
            <a:off x="2852736" y="499903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2854325" y="42560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0" y="4794250"/>
            <a:ext cx="3533774" cy="750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3849687" y="4637087"/>
            <a:ext cx="5056187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4294967295"/>
          </p:nvPr>
        </p:nvSpPr>
        <p:spPr>
          <a:xfrm>
            <a:off x="758825" y="2803525"/>
            <a:ext cx="7546975" cy="18414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mean and median cannot always be used to identify the shape of the distribution.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1449387" y="760412"/>
            <a:ext cx="6219825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Shape of the Distribution</a:t>
            </a:r>
          </a:p>
        </p:txBody>
      </p:sp>
      <p:sp>
        <p:nvSpPr>
          <p:cNvPr id="351" name="Shape 351"/>
          <p:cNvSpPr/>
          <p:nvPr/>
        </p:nvSpPr>
        <p:spPr>
          <a:xfrm>
            <a:off x="2852736" y="499903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2854325" y="42560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0" y="4794250"/>
            <a:ext cx="3533774" cy="750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3849687" y="4637087"/>
            <a:ext cx="5056187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3251200" y="273050"/>
            <a:ext cx="2638424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Skewness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162" y="3603625"/>
            <a:ext cx="3125787" cy="261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700" y="3625850"/>
            <a:ext cx="3081337" cy="2600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Shape 363"/>
          <p:cNvGrpSpPr/>
          <p:nvPr/>
        </p:nvGrpSpPr>
        <p:grpSpPr>
          <a:xfrm>
            <a:off x="973137" y="1174750"/>
            <a:ext cx="5105399" cy="1954212"/>
            <a:chOff x="973137" y="1530350"/>
            <a:chExt cx="5105399" cy="1954212"/>
          </a:xfrm>
        </p:grpSpPr>
        <p:sp>
          <p:nvSpPr>
            <p:cNvPr id="364" name="Shape 364"/>
            <p:cNvSpPr txBox="1"/>
            <p:nvPr/>
          </p:nvSpPr>
          <p:spPr>
            <a:xfrm>
              <a:off x="973137" y="1603375"/>
              <a:ext cx="238124" cy="30956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pic>
          <p:nvPicPr>
            <p:cNvPr id="365" name="Shape 36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71811" y="1530350"/>
              <a:ext cx="3006724" cy="19542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3705225" y="260350"/>
            <a:ext cx="1704974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Recap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762000" y="1143000"/>
            <a:ext cx="60197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this section we have discussed: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685800" y="2057400"/>
            <a:ext cx="7400924" cy="2190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Types of measures of center</a:t>
            </a: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Mean</a:t>
            </a: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Median</a:t>
            </a: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Mode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685800" y="3781425"/>
            <a:ext cx="72390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Mean from a frequency distribution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685800" y="4425950"/>
            <a:ext cx="72390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Weighted means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685800" y="5070475"/>
            <a:ext cx="72390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Best measures of center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685800" y="5715000"/>
            <a:ext cx="72390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Skewness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grpSp>
        <p:nvGrpSpPr>
          <p:cNvPr id="384" name="Shape 38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85" name="Shape 385"/>
            <p:cNvSpPr txBox="1"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86" name="Shape 386"/>
            <p:cNvPicPr preferRelativeResize="0"/>
            <p:nvPr/>
          </p:nvPicPr>
          <p:blipFill rotWithShape="1">
            <a:blip r:embed="rId3">
              <a:alphaModFix/>
            </a:blip>
            <a:srcRect l="7009" t="10000" r="7008" b="7499"/>
            <a:stretch/>
          </p:blipFill>
          <p:spPr>
            <a:xfrm>
              <a:off x="2632075" y="266700"/>
              <a:ext cx="3692524" cy="496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Shape 387"/>
          <p:cNvSpPr txBox="1"/>
          <p:nvPr/>
        </p:nvSpPr>
        <p:spPr>
          <a:xfrm>
            <a:off x="1343025" y="1054100"/>
            <a:ext cx="6553200" cy="13081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3-3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of Variation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7391400" y="88900"/>
            <a:ext cx="1676399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title" idx="4294967295"/>
          </p:nvPr>
        </p:nvSpPr>
        <p:spPr>
          <a:xfrm>
            <a:off x="990600" y="203200"/>
            <a:ext cx="7162799" cy="7588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Key Concept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150811" y="2474911"/>
            <a:ext cx="7165974" cy="998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Shape 397"/>
          <p:cNvSpPr txBox="1"/>
          <p:nvPr/>
        </p:nvSpPr>
        <p:spPr>
          <a:xfrm>
            <a:off x="623887" y="1927225"/>
            <a:ext cx="8153399" cy="124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Discuss characteristics of variation, in particular, measures of variation, such as standard deviation, for analyzing data.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623887" y="3965575"/>
            <a:ext cx="8153399" cy="86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Make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understanding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interpreting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standard deviation a priority.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4294967295"/>
          </p:nvPr>
        </p:nvSpPr>
        <p:spPr>
          <a:xfrm>
            <a:off x="1201737" y="2327275"/>
            <a:ext cx="7234236" cy="17271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Basics Concepts of Measures of Variation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3779837" y="254000"/>
            <a:ext cx="1592262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Part 1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595687" y="47894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3295650" y="4111625"/>
            <a:ext cx="3819525" cy="1427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2978150" y="5464175"/>
            <a:ext cx="1590674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title" idx="4294967295"/>
          </p:nvPr>
        </p:nvSpPr>
        <p:spPr>
          <a:xfrm>
            <a:off x="977900" y="215900"/>
            <a:ext cx="7162799" cy="73501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4294967295"/>
          </p:nvPr>
        </p:nvSpPr>
        <p:spPr>
          <a:xfrm>
            <a:off x="457200" y="1924050"/>
            <a:ext cx="8318500" cy="2819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 a set of data values is the difference between the maximum data value and the minimum data value.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468312" y="4541837"/>
            <a:ext cx="8548687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Range = (maximum value) – (minimum value)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550862" y="5684837"/>
            <a:ext cx="8312150" cy="869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 is very sensitive to extreme values; therefore not as useful as other measures of variation.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title" idx="4294967295"/>
          </p:nvPr>
        </p:nvSpPr>
        <p:spPr>
          <a:xfrm>
            <a:off x="990600" y="215900"/>
            <a:ext cx="7162799" cy="15112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Round-Off Rule for Measures of Variation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889000" y="2071686"/>
            <a:ext cx="7467600" cy="1844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When rounding the value of a measure of variation, carry one more decimal place than is present in the original set of data.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820737" y="4918075"/>
            <a:ext cx="77342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Round only the final answer, not values in the middle of a calculation.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title" idx="4294967295"/>
          </p:nvPr>
        </p:nvSpPr>
        <p:spPr>
          <a:xfrm>
            <a:off x="990600" y="215900"/>
            <a:ext cx="7162799" cy="7492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914400" y="2236786"/>
            <a:ext cx="7467600" cy="1844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standard deviation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 a set of sample values, denoted by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is a measure of variation of values about the mean.</a:t>
            </a:r>
          </a:p>
        </p:txBody>
      </p:sp>
      <p:sp>
        <p:nvSpPr>
          <p:cNvPr id="6" name="Shape 436"/>
          <p:cNvSpPr txBox="1"/>
          <p:nvPr/>
        </p:nvSpPr>
        <p:spPr>
          <a:xfrm>
            <a:off x="838200" y="4149726"/>
            <a:ext cx="7467600" cy="1844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ar-SA" sz="3200" b="1" dirty="0" smtClean="0">
                <a:solidFill>
                  <a:schemeClr val="dk2"/>
                </a:solidFill>
              </a:rPr>
              <a:t>الانحراف المعياري  هي بعد كل القيم عن الميل او الوسط</a:t>
            </a:r>
            <a:endParaRPr lang="en-US" sz="3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50" name="Shape 50"/>
          <p:cNvSpPr/>
          <p:nvPr/>
        </p:nvSpPr>
        <p:spPr>
          <a:xfrm>
            <a:off x="990600" y="1981200"/>
            <a:ext cx="71627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990600" y="6858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 idx="4294967295"/>
          </p:nvPr>
        </p:nvSpPr>
        <p:spPr>
          <a:xfrm>
            <a:off x="739775" y="979487"/>
            <a:ext cx="7902575" cy="5270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Chapter 1</a:t>
            </a:r>
            <a:b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Distinguish between population and sample, parameter and statistic</a:t>
            </a:r>
            <a:b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Good sampling methods: </a:t>
            </a:r>
            <a:r>
              <a:rPr lang="en-US" sz="2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simple random sample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collect in appropriate ways </a:t>
            </a:r>
          </a:p>
          <a:p>
            <a:pPr marL="285750" marR="0" lvl="0" indent="-285750" algn="l" rtl="0">
              <a:lnSpc>
                <a:spcPct val="105000"/>
              </a:lnSpc>
              <a:spcBef>
                <a:spcPts val="32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Frequency distribution: summarizing data</a:t>
            </a:r>
            <a:b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Graphs designed to help understand data</a:t>
            </a:r>
            <a:b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Center, variation, distribution, outliers, changing characteristics over time</a:t>
            </a:r>
          </a:p>
        </p:txBody>
      </p:sp>
      <p:sp>
        <p:nvSpPr>
          <p:cNvPr id="53" name="Shape 53"/>
          <p:cNvSpPr/>
          <p:nvPr/>
        </p:nvSpPr>
        <p:spPr>
          <a:xfrm>
            <a:off x="533400" y="3352800"/>
            <a:ext cx="8381999" cy="1463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952500" y="254000"/>
            <a:ext cx="7242175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title" idx="4294967295"/>
          </p:nvPr>
        </p:nvSpPr>
        <p:spPr>
          <a:xfrm>
            <a:off x="228600" y="266700"/>
            <a:ext cx="8686800" cy="117951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Sample Standard </a:t>
            </a:r>
            <a:b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Deviation Formula</a:t>
            </a:r>
          </a:p>
        </p:txBody>
      </p:sp>
      <p:grpSp>
        <p:nvGrpSpPr>
          <p:cNvPr id="444" name="Shape 444"/>
          <p:cNvGrpSpPr/>
          <p:nvPr/>
        </p:nvGrpSpPr>
        <p:grpSpPr>
          <a:xfrm>
            <a:off x="1324456" y="2291427"/>
            <a:ext cx="6495088" cy="2523965"/>
            <a:chOff x="1716086" y="2590800"/>
            <a:chExt cx="5778500" cy="2155825"/>
          </a:xfrm>
        </p:grpSpPr>
        <p:sp>
          <p:nvSpPr>
            <p:cNvPr id="445" name="Shape 445"/>
            <p:cNvSpPr txBox="1"/>
            <p:nvPr/>
          </p:nvSpPr>
          <p:spPr>
            <a:xfrm>
              <a:off x="1716086" y="3200400"/>
              <a:ext cx="12191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4400" b="0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4302125" y="2898775"/>
              <a:ext cx="2755900" cy="8286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Noto Symbol"/>
                <a:buNone/>
              </a:pPr>
              <a:r>
                <a:rPr lang="en-US" sz="5400" b="1" i="0" u="none" strike="noStrike" cap="none">
                  <a:solidFill>
                    <a:schemeClr val="dk2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  <a:r>
                <a:rPr lang="en-US" sz="5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5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5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– </a:t>
              </a: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5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lang="en-US" sz="3600" b="1" i="0" u="none" strike="noStrike" cap="none" baseline="30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447" name="Shape 447"/>
            <p:cNvSpPr txBox="1"/>
            <p:nvPr/>
          </p:nvSpPr>
          <p:spPr>
            <a:xfrm>
              <a:off x="4940300" y="3813175"/>
              <a:ext cx="1630361" cy="8286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 </a:t>
              </a:r>
              <a:r>
                <a:rPr lang="en-US" sz="5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</a:t>
              </a: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5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448" name="Shape 448"/>
            <p:cNvSpPr/>
            <p:nvPr/>
          </p:nvSpPr>
          <p:spPr>
            <a:xfrm>
              <a:off x="3362325" y="3459162"/>
              <a:ext cx="198436" cy="274637"/>
            </a:xfrm>
            <a:custGeom>
              <a:avLst/>
              <a:gdLst/>
              <a:ahLst/>
              <a:cxnLst/>
              <a:rect l="0" t="0" r="0" b="0"/>
              <a:pathLst>
                <a:path w="125" h="173" extrusionOk="0">
                  <a:moveTo>
                    <a:pt x="0" y="173"/>
                  </a:moveTo>
                  <a:lnTo>
                    <a:pt x="125" y="0"/>
                  </a:lnTo>
                </a:path>
              </a:pathLst>
            </a:custGeom>
            <a:noFill/>
            <a:ln w="2540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3560762" y="3444875"/>
              <a:ext cx="220661" cy="1301750"/>
            </a:xfrm>
            <a:custGeom>
              <a:avLst/>
              <a:gdLst/>
              <a:ahLst/>
              <a:cxnLst/>
              <a:rect l="0" t="0" r="0" b="0"/>
              <a:pathLst>
                <a:path w="139" h="820" extrusionOk="0">
                  <a:moveTo>
                    <a:pt x="0" y="0"/>
                  </a:moveTo>
                  <a:lnTo>
                    <a:pt x="139" y="820"/>
                  </a:lnTo>
                </a:path>
              </a:pathLst>
            </a:custGeom>
            <a:noFill/>
            <a:ln w="2540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3786187" y="2590800"/>
              <a:ext cx="376237" cy="2146300"/>
            </a:xfrm>
            <a:custGeom>
              <a:avLst/>
              <a:gdLst/>
              <a:ahLst/>
              <a:cxnLst/>
              <a:rect l="0" t="0" r="0" b="0"/>
              <a:pathLst>
                <a:path w="237" h="1352" extrusionOk="0">
                  <a:moveTo>
                    <a:pt x="0" y="1352"/>
                  </a:moveTo>
                  <a:lnTo>
                    <a:pt x="237" y="0"/>
                  </a:lnTo>
                </a:path>
              </a:pathLst>
            </a:custGeom>
            <a:noFill/>
            <a:ln w="2540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51" name="Shape 451"/>
            <p:cNvCxnSpPr/>
            <p:nvPr/>
          </p:nvCxnSpPr>
          <p:spPr>
            <a:xfrm>
              <a:off x="4167187" y="2590800"/>
              <a:ext cx="3327400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52" name="Shape 452"/>
            <p:cNvSpPr txBox="1"/>
            <p:nvPr/>
          </p:nvSpPr>
          <p:spPr>
            <a:xfrm>
              <a:off x="1868486" y="3200400"/>
              <a:ext cx="12191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-US" sz="4400" b="0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</a:p>
          </p:txBody>
        </p:sp>
        <p:cxnSp>
          <p:nvCxnSpPr>
            <p:cNvPr id="453" name="Shape 453"/>
            <p:cNvCxnSpPr/>
            <p:nvPr/>
          </p:nvCxnSpPr>
          <p:spPr>
            <a:xfrm>
              <a:off x="4243387" y="3810000"/>
              <a:ext cx="3098800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54" name="Shape 454"/>
            <p:cNvCxnSpPr/>
            <p:nvPr/>
          </p:nvCxnSpPr>
          <p:spPr>
            <a:xfrm>
              <a:off x="6237287" y="3124200"/>
              <a:ext cx="254000" cy="0"/>
            </a:xfrm>
            <a:prstGeom prst="straightConnector1">
              <a:avLst/>
            </a:prstGeom>
            <a:noFill/>
            <a:ln w="508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461" name="Shape 461"/>
          <p:cNvSpPr txBox="1">
            <a:spLocks noGrp="1"/>
          </p:cNvSpPr>
          <p:nvPr>
            <p:ph type="title" idx="4294967295"/>
          </p:nvPr>
        </p:nvSpPr>
        <p:spPr>
          <a:xfrm>
            <a:off x="228600" y="2921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Sample Standard Deviation (Shortcut Formula)</a:t>
            </a:r>
          </a:p>
        </p:txBody>
      </p:sp>
      <p:grpSp>
        <p:nvGrpSpPr>
          <p:cNvPr id="462" name="Shape 462"/>
          <p:cNvGrpSpPr/>
          <p:nvPr/>
        </p:nvGrpSpPr>
        <p:grpSpPr>
          <a:xfrm>
            <a:off x="1154112" y="2622550"/>
            <a:ext cx="6769100" cy="2152650"/>
            <a:chOff x="1154112" y="2622550"/>
            <a:chExt cx="6769100" cy="2152650"/>
          </a:xfrm>
        </p:grpSpPr>
        <p:sp>
          <p:nvSpPr>
            <p:cNvPr id="463" name="Shape 463"/>
            <p:cNvSpPr txBox="1"/>
            <p:nvPr/>
          </p:nvSpPr>
          <p:spPr>
            <a:xfrm>
              <a:off x="1249362" y="3175000"/>
              <a:ext cx="12191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4400" b="0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  <p:sp>
          <p:nvSpPr>
            <p:cNvPr id="464" name="Shape 464"/>
            <p:cNvSpPr txBox="1"/>
            <p:nvPr/>
          </p:nvSpPr>
          <p:spPr>
            <a:xfrm>
              <a:off x="4330700" y="3863975"/>
              <a:ext cx="2638424" cy="8286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 </a:t>
              </a:r>
              <a:r>
                <a:rPr lang="en-US" sz="5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 </a:t>
              </a:r>
              <a:r>
                <a:rPr lang="en-US" sz="5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</a:t>
              </a: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5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5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cxnSp>
          <p:nvCxnSpPr>
            <p:cNvPr id="465" name="Shape 465"/>
            <p:cNvCxnSpPr/>
            <p:nvPr/>
          </p:nvCxnSpPr>
          <p:spPr>
            <a:xfrm>
              <a:off x="3529012" y="3841750"/>
              <a:ext cx="4203699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66" name="Shape 466"/>
            <p:cNvSpPr/>
            <p:nvPr/>
          </p:nvSpPr>
          <p:spPr>
            <a:xfrm>
              <a:off x="2452686" y="3487737"/>
              <a:ext cx="190500" cy="304800"/>
            </a:xfrm>
            <a:custGeom>
              <a:avLst/>
              <a:gdLst/>
              <a:ahLst/>
              <a:cxnLst/>
              <a:rect l="0" t="0" r="0" b="0"/>
              <a:pathLst>
                <a:path w="120" h="192" extrusionOk="0">
                  <a:moveTo>
                    <a:pt x="0" y="192"/>
                  </a:moveTo>
                  <a:lnTo>
                    <a:pt x="120" y="0"/>
                  </a:lnTo>
                </a:path>
              </a:pathLst>
            </a:custGeom>
            <a:noFill/>
            <a:ln w="2540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2652711" y="3473450"/>
              <a:ext cx="311150" cy="1301750"/>
            </a:xfrm>
            <a:custGeom>
              <a:avLst/>
              <a:gdLst/>
              <a:ahLst/>
              <a:cxnLst/>
              <a:rect l="0" t="0" r="0" b="0"/>
              <a:pathLst>
                <a:path w="196" h="820" extrusionOk="0">
                  <a:moveTo>
                    <a:pt x="0" y="0"/>
                  </a:moveTo>
                  <a:lnTo>
                    <a:pt x="196" y="820"/>
                  </a:lnTo>
                </a:path>
              </a:pathLst>
            </a:custGeom>
            <a:noFill/>
            <a:ln w="2540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2959100" y="2625725"/>
              <a:ext cx="508000" cy="2143125"/>
            </a:xfrm>
            <a:custGeom>
              <a:avLst/>
              <a:gdLst/>
              <a:ahLst/>
              <a:cxnLst/>
              <a:rect l="0" t="0" r="0" b="0"/>
              <a:pathLst>
                <a:path w="320" h="1350" extrusionOk="0">
                  <a:moveTo>
                    <a:pt x="0" y="1350"/>
                  </a:moveTo>
                  <a:lnTo>
                    <a:pt x="320" y="0"/>
                  </a:lnTo>
                </a:path>
              </a:pathLst>
            </a:custGeom>
            <a:noFill/>
            <a:ln w="2540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69" name="Shape 469"/>
            <p:cNvCxnSpPr/>
            <p:nvPr/>
          </p:nvCxnSpPr>
          <p:spPr>
            <a:xfrm>
              <a:off x="3468687" y="2622550"/>
              <a:ext cx="4454525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70" name="Shape 470"/>
            <p:cNvSpPr txBox="1"/>
            <p:nvPr/>
          </p:nvSpPr>
          <p:spPr>
            <a:xfrm>
              <a:off x="1154112" y="3232150"/>
              <a:ext cx="12191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en-US" sz="5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i="0" u="none" strike="noStrike" cap="none" baseline="30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3567112" y="2968625"/>
              <a:ext cx="4017961" cy="8286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 lang="en-US" sz="5400" b="1" i="0" u="none" strike="noStrike" cap="none">
                  <a:solidFill>
                    <a:schemeClr val="dk2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Σ(</a:t>
              </a: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3600" b="1" i="0" u="none" strike="noStrike" cap="none" baseline="30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5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54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</a:t>
              </a:r>
              <a:r>
                <a:rPr lang="en-US" sz="5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5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5400" b="1" i="0" u="none" strike="noStrike" cap="none">
                  <a:solidFill>
                    <a:schemeClr val="dk2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  <a:r>
                <a:rPr lang="en-US" sz="54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-US" sz="5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lang="en-US" sz="3600" b="1" i="0" u="none" strike="noStrike" cap="none" baseline="30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228600" y="144461"/>
            <a:ext cx="8686800" cy="11302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Standard Deviation -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Important Properties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381000" y="1498600"/>
            <a:ext cx="8305799" cy="86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standard deviation is a measure of variation of all values from the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mean</a:t>
            </a:r>
            <a:r>
              <a:rPr lang="en-US" sz="28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381000" y="2532061"/>
            <a:ext cx="8305799" cy="86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value of the standard deviation </a:t>
            </a:r>
            <a:r>
              <a:rPr lang="en-US" sz="28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is usually positive.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381000" y="3565525"/>
            <a:ext cx="8305799" cy="1628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value of the standard deviation </a:t>
            </a:r>
            <a:r>
              <a:rPr lang="en-US" sz="28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can increase dramatically with the inclusion of one or more outliers (data values far away from all others).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381000" y="5372100"/>
            <a:ext cx="8574086" cy="86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units of the standard deviation </a:t>
            </a:r>
            <a:r>
              <a:rPr lang="en-US" sz="28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are the same as the units of the original data values.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228600" y="144461"/>
            <a:ext cx="8686800" cy="1574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Comparing Variation in</a:t>
            </a:r>
            <a:b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Different Samples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736600" y="2087561"/>
            <a:ext cx="7886700" cy="1844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It’s a good practice to compare two sample standard deviations only when the sample means are approximately the same.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825500" y="4297362"/>
            <a:ext cx="7886700" cy="1844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When comparing variation in samples with very different means, it is better to use the coefficient of variation, which is defined later in this section.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12541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Population Standard </a:t>
            </a:r>
            <a:b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Deviation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4316412" y="1989136"/>
            <a:ext cx="2611436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Shape 500"/>
          <p:cNvSpPr txBox="1"/>
          <p:nvPr/>
        </p:nvSpPr>
        <p:spPr>
          <a:xfrm>
            <a:off x="5205412" y="2827336"/>
            <a:ext cx="679449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6700836" y="1946275"/>
            <a:ext cx="279399" cy="47307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1600200" y="2284411"/>
            <a:ext cx="1644649" cy="998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2701925" y="2854325"/>
            <a:ext cx="511174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6983411" y="2251075"/>
            <a:ext cx="477837" cy="47307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</a:p>
        </p:txBody>
      </p:sp>
      <p:cxnSp>
        <p:nvCxnSpPr>
          <p:cNvPr id="505" name="Shape 505"/>
          <p:cNvCxnSpPr/>
          <p:nvPr/>
        </p:nvCxnSpPr>
        <p:spPr>
          <a:xfrm rot="10800000">
            <a:off x="4148137" y="3175000"/>
            <a:ext cx="203199" cy="812799"/>
          </a:xfrm>
          <a:prstGeom prst="straightConnector1">
            <a:avLst/>
          </a:prstGeom>
          <a:noFill/>
          <a:ln w="50800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6" name="Shape 506"/>
          <p:cNvSpPr txBox="1"/>
          <p:nvPr/>
        </p:nvSpPr>
        <p:spPr>
          <a:xfrm>
            <a:off x="4662487" y="2219325"/>
            <a:ext cx="3656704" cy="91916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Noto Symbol"/>
                <a:ea typeface="Noto Symbol"/>
                <a:cs typeface="Noto Symbol"/>
                <a:sym typeface="Noto Symbol"/>
              </a:rPr>
              <a:t>Σ</a:t>
            </a:r>
            <a:r>
              <a:rPr lang="en-US" sz="5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54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5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54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lang="en-US"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507" name="Shape 507"/>
          <p:cNvCxnSpPr/>
          <p:nvPr/>
        </p:nvCxnSpPr>
        <p:spPr>
          <a:xfrm>
            <a:off x="4745037" y="3130550"/>
            <a:ext cx="2468561" cy="1587"/>
          </a:xfrm>
          <a:prstGeom prst="straightConnector1">
            <a:avLst/>
          </a:prstGeom>
          <a:noFill/>
          <a:ln w="50800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8" name="Shape 508"/>
          <p:cNvSpPr txBox="1"/>
          <p:nvPr/>
        </p:nvSpPr>
        <p:spPr>
          <a:xfrm>
            <a:off x="5588000" y="3127375"/>
            <a:ext cx="676275" cy="82867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509" name="Shape 509"/>
          <p:cNvSpPr/>
          <p:nvPr/>
        </p:nvSpPr>
        <p:spPr>
          <a:xfrm>
            <a:off x="4351337" y="1905000"/>
            <a:ext cx="454025" cy="2082800"/>
          </a:xfrm>
          <a:custGeom>
            <a:avLst/>
            <a:gdLst/>
            <a:ahLst/>
            <a:cxnLst/>
            <a:rect l="0" t="0" r="0" b="0"/>
            <a:pathLst>
              <a:path w="286" h="1312" extrusionOk="0">
                <a:moveTo>
                  <a:pt x="0" y="1312"/>
                </a:moveTo>
                <a:lnTo>
                  <a:pt x="286" y="0"/>
                </a:lnTo>
              </a:path>
            </a:pathLst>
          </a:custGeom>
          <a:noFill/>
          <a:ln w="508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0" name="Shape 510"/>
          <p:cNvCxnSpPr/>
          <p:nvPr/>
        </p:nvCxnSpPr>
        <p:spPr>
          <a:xfrm>
            <a:off x="4795837" y="1930400"/>
            <a:ext cx="2540000" cy="0"/>
          </a:xfrm>
          <a:prstGeom prst="straightConnector1">
            <a:avLst/>
          </a:prstGeom>
          <a:noFill/>
          <a:ln w="50800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1" name="Shape 511"/>
          <p:cNvSpPr/>
          <p:nvPr/>
        </p:nvSpPr>
        <p:spPr>
          <a:xfrm>
            <a:off x="4005262" y="3178175"/>
            <a:ext cx="138112" cy="212725"/>
          </a:xfrm>
          <a:custGeom>
            <a:avLst/>
            <a:gdLst/>
            <a:ahLst/>
            <a:cxnLst/>
            <a:rect l="0" t="0" r="0" b="0"/>
            <a:pathLst>
              <a:path w="87" h="134" extrusionOk="0">
                <a:moveTo>
                  <a:pt x="87" y="0"/>
                </a:moveTo>
                <a:lnTo>
                  <a:pt x="0" y="134"/>
                </a:lnTo>
              </a:path>
            </a:pathLst>
          </a:custGeom>
          <a:noFill/>
          <a:ln w="508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1984375" y="2584450"/>
            <a:ext cx="1641475" cy="99536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6600" b="1" i="1" u="none" strike="noStrike" cap="none">
                <a:solidFill>
                  <a:schemeClr val="dk2"/>
                </a:solidFill>
                <a:latin typeface="Noto Symbol"/>
                <a:ea typeface="Noto Symbol"/>
                <a:cs typeface="Noto Symbol"/>
                <a:sym typeface="Noto Symbol"/>
              </a:rPr>
              <a:t>σ</a:t>
            </a:r>
            <a:r>
              <a:rPr lang="en-US" sz="6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=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914400" y="4724400"/>
            <a:ext cx="7558087" cy="124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formula is similar to the previous formula, but instead, the population mean and population size are used.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552450" y="5127625"/>
            <a:ext cx="7848599" cy="968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Population variance: </a:t>
            </a:r>
            <a:r>
              <a:rPr lang="en-US" sz="3200" b="1" i="1" u="none" strike="noStrike" cap="none">
                <a:solidFill>
                  <a:schemeClr val="hlink"/>
                </a:solidFill>
                <a:latin typeface="Noto Symbol"/>
                <a:ea typeface="Noto Symbol"/>
                <a:cs typeface="Noto Symbol"/>
                <a:sym typeface="Noto Symbol"/>
              </a:rPr>
              <a:t>σ </a:t>
            </a:r>
            <a:r>
              <a:rPr lang="en-US" sz="3200" b="1" i="0" u="none" strike="noStrike" cap="none" baseline="300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Square of the population standard deviation </a:t>
            </a:r>
            <a:r>
              <a:rPr lang="en-US" sz="3200" b="1" i="1" u="none" strike="noStrike" cap="none">
                <a:solidFill>
                  <a:schemeClr val="hlink"/>
                </a:solidFill>
                <a:latin typeface="Noto Symbol"/>
                <a:ea typeface="Noto Symbol"/>
                <a:cs typeface="Noto Symbol"/>
                <a:sym typeface="Noto Symbol"/>
              </a:rPr>
              <a:t>σ</a:t>
            </a:r>
          </a:p>
        </p:txBody>
      </p:sp>
      <p:sp>
        <p:nvSpPr>
          <p:cNvPr id="521" name="Shape 521"/>
          <p:cNvSpPr txBox="1">
            <a:spLocks noGrp="1"/>
          </p:cNvSpPr>
          <p:nvPr>
            <p:ph type="title" idx="4294967295"/>
          </p:nvPr>
        </p:nvSpPr>
        <p:spPr>
          <a:xfrm>
            <a:off x="990600" y="215900"/>
            <a:ext cx="7162799" cy="7588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Variance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533400" y="1625600"/>
            <a:ext cx="7924799" cy="1406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variance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 a set of values is a measure of variation equal to the square of the standard deviation.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577850" y="3544887"/>
            <a:ext cx="7848599" cy="968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Sample variance: </a:t>
            </a:r>
            <a:r>
              <a:rPr lang="en-US" sz="32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i="0" u="none" strike="noStrike" cap="none" baseline="30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Square of the sample standard deviation </a:t>
            </a:r>
            <a:r>
              <a:rPr lang="en-US" sz="32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title" idx="4294967295"/>
          </p:nvPr>
        </p:nvSpPr>
        <p:spPr>
          <a:xfrm>
            <a:off x="990600" y="215900"/>
            <a:ext cx="7162799" cy="7588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Unbiased Estimator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1047750" y="2058986"/>
            <a:ext cx="7378699" cy="2720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sample variance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is an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unbiased estimator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 the population variance </a:t>
            </a:r>
            <a:r>
              <a:rPr lang="en-US" sz="3200" b="1" i="1" u="none" strike="noStrike" cap="none">
                <a:solidFill>
                  <a:schemeClr val="dk2"/>
                </a:solidFill>
                <a:latin typeface="Noto Symbol"/>
                <a:ea typeface="Noto Symbol"/>
                <a:cs typeface="Noto Symbol"/>
                <a:sym typeface="Noto Symbol"/>
              </a:rPr>
              <a:t>σ 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means values of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tend to target the value of </a:t>
            </a:r>
            <a:r>
              <a:rPr lang="en-US" sz="3200" b="1" i="1" u="none" strike="noStrike" cap="none">
                <a:solidFill>
                  <a:schemeClr val="dk2"/>
                </a:solidFill>
                <a:latin typeface="Noto Symbol"/>
                <a:ea typeface="Noto Symbol"/>
                <a:cs typeface="Noto Symbol"/>
                <a:sym typeface="Noto Symbol"/>
              </a:rPr>
              <a:t>σ 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instead of systematically tending to overestimate or underestimate </a:t>
            </a:r>
            <a:r>
              <a:rPr lang="en-US" sz="3200" b="1" i="1" u="none" strike="noStrike" cap="none">
                <a:solidFill>
                  <a:schemeClr val="dk2"/>
                </a:solidFill>
                <a:latin typeface="Noto Symbol"/>
                <a:ea typeface="Noto Symbol"/>
                <a:cs typeface="Noto Symbol"/>
                <a:sym typeface="Noto Symbol"/>
              </a:rPr>
              <a:t>σ 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title" idx="4294967295"/>
          </p:nvPr>
        </p:nvSpPr>
        <p:spPr>
          <a:xfrm>
            <a:off x="990600" y="217487"/>
            <a:ext cx="7162799" cy="74771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Variance - Notation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763587" y="1951036"/>
            <a:ext cx="7934324" cy="354488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SzPct val="25000"/>
              <a:buFont typeface="Arial"/>
              <a:buNone/>
            </a:pPr>
            <a:r>
              <a:rPr lang="en-US" sz="3600" b="1" i="1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1" i="1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standard deviation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600" b="1" i="0" u="none" strike="noStrike" cap="none">
              <a:solidFill>
                <a:srgbClr val="00279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SzPct val="25000"/>
              <a:buFont typeface="Arial"/>
              <a:buNone/>
            </a:pPr>
            <a:r>
              <a:rPr lang="en-US" sz="3600" b="1" i="1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600" b="1" i="0" u="none" strike="noStrike" cap="none" baseline="30000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variance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600" b="1" i="0" u="none" strike="noStrike" cap="none">
              <a:solidFill>
                <a:srgbClr val="00279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SzPct val="25000"/>
              <a:buFont typeface="Noto Symbol"/>
              <a:buNone/>
            </a:pPr>
            <a:r>
              <a:rPr lang="en-US" sz="3600" b="1" i="1" u="none" strike="noStrike" cap="none">
                <a:solidFill>
                  <a:srgbClr val="00279F"/>
                </a:solidFill>
                <a:latin typeface="Noto Symbol"/>
                <a:ea typeface="Noto Symbol"/>
                <a:cs typeface="Noto Symbol"/>
                <a:sym typeface="Noto Symbol"/>
              </a:rPr>
              <a:t>σ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1" i="1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standard deviation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600" b="1" i="0" u="none" strike="noStrike" cap="none">
              <a:solidFill>
                <a:srgbClr val="00279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SzPct val="25000"/>
              <a:buFont typeface="Noto Symbol"/>
              <a:buNone/>
            </a:pPr>
            <a:r>
              <a:rPr lang="en-US" sz="3600" b="1" i="1" u="none" strike="noStrike" cap="none">
                <a:solidFill>
                  <a:srgbClr val="00279F"/>
                </a:solidFill>
                <a:latin typeface="Noto Symbol"/>
                <a:ea typeface="Noto Symbol"/>
                <a:cs typeface="Noto Symbol"/>
                <a:sym typeface="Noto Symbol"/>
              </a:rPr>
              <a:t>σ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baseline="30000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1" i="1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r>
              <a:rPr lang="en-US" sz="3600" b="1" i="0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variance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3686175" y="3227386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body" idx="4294967295"/>
          </p:nvPr>
        </p:nvSpPr>
        <p:spPr>
          <a:xfrm>
            <a:off x="1201737" y="2327275"/>
            <a:ext cx="7234236" cy="17271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Beyond the Basics of Measures of Variation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3779837" y="254000"/>
            <a:ext cx="1592262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3595687" y="47894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Shape 550"/>
          <p:cNvSpPr txBox="1"/>
          <p:nvPr/>
        </p:nvSpPr>
        <p:spPr>
          <a:xfrm>
            <a:off x="3295650" y="4111625"/>
            <a:ext cx="3819525" cy="1427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2978150" y="5464175"/>
            <a:ext cx="1590674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319087" y="268287"/>
            <a:ext cx="8461375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Range Rule of Thumb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787400" y="1993900"/>
            <a:ext cx="7664450" cy="204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based on the principle that for many data sets, the vast majority (such as 95%) of sample values lie within two standard deviations of the mean.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60" name="Shape 60"/>
          <p:cNvSpPr/>
          <p:nvPr/>
        </p:nvSpPr>
        <p:spPr>
          <a:xfrm>
            <a:off x="990600" y="1981200"/>
            <a:ext cx="71627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990600" y="6858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4294967295"/>
          </p:nvPr>
        </p:nvSpPr>
        <p:spPr>
          <a:xfrm>
            <a:off x="739775" y="1779586"/>
            <a:ext cx="7902575" cy="4089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Important Statistics </a:t>
            </a:r>
            <a:r>
              <a:rPr lang="ar-SA" sz="3200" b="1" i="0" u="none" strike="noStrike" cap="none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مقاييس النزع المركزيه</a:t>
            </a:r>
            <a:r>
              <a:rPr lang="en-US" sz="2800" b="1" i="0" u="none" strike="noStrike" cap="none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800" b="1" i="0" u="none" strike="noStrike" cap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5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Mean, median, standard deviation, variance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0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Understanding and Interpreting</a:t>
            </a:r>
            <a:r>
              <a:rPr lang="en-US" sz="2800" b="1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880"/>
              </a:spcBef>
              <a:spcAft>
                <a:spcPts val="1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these important statistics</a:t>
            </a:r>
          </a:p>
        </p:txBody>
      </p:sp>
      <p:sp>
        <p:nvSpPr>
          <p:cNvPr id="63" name="Shape 63"/>
          <p:cNvSpPr/>
          <p:nvPr/>
        </p:nvSpPr>
        <p:spPr>
          <a:xfrm>
            <a:off x="533400" y="3352800"/>
            <a:ext cx="8381999" cy="1463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952500" y="254000"/>
            <a:ext cx="7242175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Preview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565" name="Shape 565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566" name="Shape 566"/>
          <p:cNvSpPr txBox="1"/>
          <p:nvPr/>
        </p:nvSpPr>
        <p:spPr>
          <a:xfrm>
            <a:off x="319087" y="268287"/>
            <a:ext cx="8461375" cy="17367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Range Rule of Thumb for </a:t>
            </a:r>
            <a:b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Interpreting a Known Value of the  Standard Deviation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482600" y="2362200"/>
            <a:ext cx="8502649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Informally define </a:t>
            </a:r>
            <a:r>
              <a:rPr lang="en-US" sz="2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usual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values in a data set to be those that are typical and not too extreme. Find rough estimates of the minimum and maximum “usual” sample values as follows:</a:t>
            </a:r>
          </a:p>
        </p:txBody>
      </p:sp>
      <p:grpSp>
        <p:nvGrpSpPr>
          <p:cNvPr id="568" name="Shape 568"/>
          <p:cNvGrpSpPr/>
          <p:nvPr/>
        </p:nvGrpSpPr>
        <p:grpSpPr>
          <a:xfrm>
            <a:off x="247650" y="4348161"/>
            <a:ext cx="8896350" cy="527050"/>
            <a:chOff x="247650" y="3046411"/>
            <a:chExt cx="8896350" cy="527050"/>
          </a:xfrm>
        </p:grpSpPr>
        <p:sp>
          <p:nvSpPr>
            <p:cNvPr id="569" name="Shape 569"/>
            <p:cNvSpPr txBox="1"/>
            <p:nvPr/>
          </p:nvSpPr>
          <p:spPr>
            <a:xfrm>
              <a:off x="247650" y="3124200"/>
              <a:ext cx="8896350" cy="4206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Minimum “usual” value     (mean) – 2 </a:t>
              </a: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×</a:t>
              </a: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(standard deviation)</a:t>
              </a:r>
            </a:p>
          </p:txBody>
        </p:sp>
        <p:sp>
          <p:nvSpPr>
            <p:cNvPr id="570" name="Shape 570"/>
            <p:cNvSpPr txBox="1"/>
            <p:nvPr/>
          </p:nvSpPr>
          <p:spPr>
            <a:xfrm>
              <a:off x="3651250" y="3046411"/>
              <a:ext cx="471487" cy="52705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2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</a:p>
          </p:txBody>
        </p:sp>
      </p:grpSp>
      <p:grpSp>
        <p:nvGrpSpPr>
          <p:cNvPr id="571" name="Shape 571"/>
          <p:cNvGrpSpPr/>
          <p:nvPr/>
        </p:nvGrpSpPr>
        <p:grpSpPr>
          <a:xfrm>
            <a:off x="247650" y="5345112"/>
            <a:ext cx="8896350" cy="527050"/>
            <a:chOff x="247650" y="3827462"/>
            <a:chExt cx="8896350" cy="527050"/>
          </a:xfrm>
        </p:grpSpPr>
        <p:sp>
          <p:nvSpPr>
            <p:cNvPr id="572" name="Shape 572"/>
            <p:cNvSpPr txBox="1"/>
            <p:nvPr/>
          </p:nvSpPr>
          <p:spPr>
            <a:xfrm>
              <a:off x="247650" y="3905250"/>
              <a:ext cx="8896350" cy="4206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Maximum “usual” value     (mean) + 2 </a:t>
              </a: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×</a:t>
              </a: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(standard deviation)</a:t>
              </a:r>
            </a:p>
          </p:txBody>
        </p:sp>
        <p:sp>
          <p:nvSpPr>
            <p:cNvPr id="573" name="Shape 573"/>
            <p:cNvSpPr txBox="1"/>
            <p:nvPr/>
          </p:nvSpPr>
          <p:spPr>
            <a:xfrm>
              <a:off x="3689350" y="3827462"/>
              <a:ext cx="471487" cy="52705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2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177800" y="268287"/>
            <a:ext cx="8756649" cy="17367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Range Rule of Thumb for </a:t>
            </a:r>
            <a:b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Estimating a Value of the</a:t>
            </a:r>
            <a:b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Standard Deviation </a:t>
            </a:r>
            <a:r>
              <a:rPr lang="en-US" sz="4000" b="1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1079500" y="2355850"/>
            <a:ext cx="7696199" cy="4052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roughly estimate the standard deviation from a collection of known sample data use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range = (maximum value) – (minimum value)</a:t>
            </a:r>
          </a:p>
        </p:txBody>
      </p:sp>
      <p:grpSp>
        <p:nvGrpSpPr>
          <p:cNvPr id="582" name="Shape 582"/>
          <p:cNvGrpSpPr/>
          <p:nvPr/>
        </p:nvGrpSpPr>
        <p:grpSpPr>
          <a:xfrm>
            <a:off x="3567111" y="4054475"/>
            <a:ext cx="2025650" cy="1209675"/>
            <a:chOff x="3173411" y="2593975"/>
            <a:chExt cx="2025650" cy="1209675"/>
          </a:xfrm>
        </p:grpSpPr>
        <p:sp>
          <p:nvSpPr>
            <p:cNvPr id="583" name="Shape 583"/>
            <p:cNvSpPr txBox="1"/>
            <p:nvPr/>
          </p:nvSpPr>
          <p:spPr>
            <a:xfrm>
              <a:off x="3911600" y="2593975"/>
              <a:ext cx="1287462" cy="120967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range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  <p:cxnSp>
          <p:nvCxnSpPr>
            <p:cNvPr id="584" name="Shape 584"/>
            <p:cNvCxnSpPr/>
            <p:nvPr/>
          </p:nvCxnSpPr>
          <p:spPr>
            <a:xfrm>
              <a:off x="4013200" y="3143250"/>
              <a:ext cx="1117599" cy="0"/>
            </a:xfrm>
            <a:prstGeom prst="straightConnector1">
              <a:avLst/>
            </a:prstGeom>
            <a:noFill/>
            <a:ln w="25400" cap="rnd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85" name="Shape 585"/>
            <p:cNvSpPr txBox="1"/>
            <p:nvPr/>
          </p:nvSpPr>
          <p:spPr>
            <a:xfrm>
              <a:off x="3173411" y="2855911"/>
              <a:ext cx="742949" cy="52705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20"/>
                </a:spcAft>
                <a:buClr>
                  <a:schemeClr val="hlink"/>
                </a:buClr>
                <a:buSzPct val="25000"/>
                <a:buFont typeface="Arial"/>
                <a:buNone/>
              </a:pPr>
              <a:r>
                <a:rPr lang="en-US" sz="3200" b="1" i="1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lang="en-US" sz="32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 ≈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592" name="Shape 592"/>
          <p:cNvSpPr txBox="1"/>
          <p:nvPr/>
        </p:nvSpPr>
        <p:spPr>
          <a:xfrm>
            <a:off x="177800" y="268287"/>
            <a:ext cx="8756649" cy="11874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Properties of the</a:t>
            </a:r>
            <a:b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Standard Deviation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685800" y="1771650"/>
            <a:ext cx="8089900" cy="408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5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Measures the variation among data values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25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Values close together have a small standard deviation, but values with much more variation have a larger standard deviation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25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Has the same units of measurement as the original data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177800" y="268287"/>
            <a:ext cx="8756649" cy="11874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Properties of the</a:t>
            </a:r>
            <a:b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Standard Deviation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685800" y="1771650"/>
            <a:ext cx="8089900" cy="3841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5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many data sets, a value is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unusual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if it differs from the mean by more than two standard deviations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25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Compare standard deviations of two different data sets only if the they use the same scale and units, and they have means that are approximately the same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942975" y="266700"/>
            <a:ext cx="7296149" cy="11874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Empirical (or 68-95-99.7) Rule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438150" y="1276350"/>
            <a:ext cx="8381999" cy="1406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data sets having a distribution that is approximately bell shaped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the following properties apply: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558800" y="3067050"/>
            <a:ext cx="8096250" cy="968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About 68% of all values fall within 1 standard deviation of the mean.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584200" y="4264025"/>
            <a:ext cx="8096250" cy="968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About 95% of all values fall within 2 standard deviations of the mean.</a:t>
            </a:r>
          </a:p>
        </p:txBody>
      </p:sp>
      <p:sp>
        <p:nvSpPr>
          <p:cNvPr id="612" name="Shape 612"/>
          <p:cNvSpPr txBox="1"/>
          <p:nvPr/>
        </p:nvSpPr>
        <p:spPr>
          <a:xfrm>
            <a:off x="558800" y="5410200"/>
            <a:ext cx="8096250" cy="968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About 99.7% of all values fall within 3 standard deviations of the mean.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2195511" y="254000"/>
            <a:ext cx="4754562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The Empirical Rule</a:t>
            </a:r>
          </a:p>
        </p:txBody>
      </p:sp>
      <p:pic>
        <p:nvPicPr>
          <p:cNvPr id="620" name="Shape 6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900" y="2674936"/>
            <a:ext cx="7440612" cy="3459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2195511" y="254000"/>
            <a:ext cx="4754562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The Empirical Rule</a:t>
            </a:r>
          </a:p>
        </p:txBody>
      </p:sp>
      <p:pic>
        <p:nvPicPr>
          <p:cNvPr id="628" name="Shape 6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900" y="2044700"/>
            <a:ext cx="7440612" cy="415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2195511" y="254000"/>
            <a:ext cx="4754562" cy="96678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The Empirical Rule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Shape 6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987425"/>
            <a:ext cx="7459661" cy="522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643" name="Shape 643"/>
          <p:cNvSpPr txBox="1">
            <a:spLocks noGrp="1"/>
          </p:cNvSpPr>
          <p:nvPr>
            <p:ph type="title" idx="4294967295"/>
          </p:nvPr>
        </p:nvSpPr>
        <p:spPr>
          <a:xfrm>
            <a:off x="990600" y="241300"/>
            <a:ext cx="7162799" cy="68421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Chebyshev’s Theorem</a:t>
            </a:r>
          </a:p>
        </p:txBody>
      </p:sp>
      <p:sp>
        <p:nvSpPr>
          <p:cNvPr id="644" name="Shape 644"/>
          <p:cNvSpPr txBox="1"/>
          <p:nvPr/>
        </p:nvSpPr>
        <p:spPr>
          <a:xfrm>
            <a:off x="647700" y="1136650"/>
            <a:ext cx="8077199" cy="2282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proportion (or fraction) of any set of data lying within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standard deviations of the mean is always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at least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1–1/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where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is any positive number greater than 1.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666750" y="3581400"/>
            <a:ext cx="8001000" cy="1406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= 2, at least 3/4 (or 75%) of all values lie within 2 standard deviations of the mean.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692150" y="5105400"/>
            <a:ext cx="8001000" cy="1406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= 3, at least 8/9 (or 89%) of all values lie within 3 standard deviations of the mean.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966787" y="534987"/>
            <a:ext cx="7162799" cy="660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Rationale for using </a:t>
            </a:r>
            <a:r>
              <a:rPr lang="en-US" sz="4000" b="1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– 1 versus </a:t>
            </a:r>
            <a:r>
              <a:rPr lang="en-US" sz="4000" b="1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685800" y="1450975"/>
            <a:ext cx="7791450" cy="427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There are only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1 independent values. With a given mean, only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1 values can be freely assigned any number before the last value is determined.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Dividing by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1 yields better results than dividing by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It causes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 target </a:t>
            </a:r>
            <a:r>
              <a:rPr lang="en-US" sz="3200" b="1" i="1" u="none" strike="noStrike" cap="none">
                <a:solidFill>
                  <a:schemeClr val="dk2"/>
                </a:solidFill>
                <a:latin typeface="Noto Symbol"/>
                <a:ea typeface="Noto Symbol"/>
                <a:cs typeface="Noto Symbol"/>
                <a:sym typeface="Noto Symbol"/>
              </a:rPr>
              <a:t>σ 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whereas division by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causes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 underestimate </a:t>
            </a:r>
            <a:r>
              <a:rPr lang="en-US" sz="3200" b="1" i="1" u="none" strike="noStrike" cap="none">
                <a:solidFill>
                  <a:schemeClr val="dk2"/>
                </a:solidFill>
                <a:latin typeface="Noto Symbol"/>
                <a:ea typeface="Noto Symbol"/>
                <a:cs typeface="Noto Symbol"/>
                <a:sym typeface="Noto Symbol"/>
              </a:rPr>
              <a:t>σ 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70" name="Shape 70"/>
          <p:cNvSpPr/>
          <p:nvPr/>
        </p:nvSpPr>
        <p:spPr>
          <a:xfrm>
            <a:off x="990600" y="1981200"/>
            <a:ext cx="71627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990600" y="6858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4294967295"/>
          </p:nvPr>
        </p:nvSpPr>
        <p:spPr>
          <a:xfrm>
            <a:off x="739775" y="1385887"/>
            <a:ext cx="7902575" cy="49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Descriptive Statistics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05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this chapter we’ll learn to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summarize or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describe</a:t>
            </a:r>
            <a:r>
              <a:rPr lang="en-US" sz="24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important 	characteristics of a known set of data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05000"/>
              </a:lnSpc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Inferential Statistics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880"/>
              </a:spcBef>
              <a:spcAft>
                <a:spcPts val="1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later chapters we’ll learn to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sample data to make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inferences or generalizations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about a population</a:t>
            </a:r>
          </a:p>
        </p:txBody>
      </p:sp>
      <p:sp>
        <p:nvSpPr>
          <p:cNvPr id="73" name="Shape 73"/>
          <p:cNvSpPr/>
          <p:nvPr/>
        </p:nvSpPr>
        <p:spPr>
          <a:xfrm>
            <a:off x="533400" y="3352800"/>
            <a:ext cx="8381999" cy="1463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952500" y="254000"/>
            <a:ext cx="7242175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Preview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660" name="Shape 660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927100" y="228600"/>
            <a:ext cx="7275511" cy="7334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Coefficient of Variation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812800" y="1403350"/>
            <a:ext cx="7505699" cy="1628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coefficient of variation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(or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CV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for a set of nonnegative sample or population data, expressed as a percent, describes the standard deviation relative to the mean.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1735136" y="3317875"/>
            <a:ext cx="1333499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</a:p>
        </p:txBody>
      </p:sp>
      <p:sp>
        <p:nvSpPr>
          <p:cNvPr id="664" name="Shape 664"/>
          <p:cNvSpPr txBox="1"/>
          <p:nvPr/>
        </p:nvSpPr>
        <p:spPr>
          <a:xfrm>
            <a:off x="5773737" y="3317875"/>
            <a:ext cx="1885950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</a:p>
        </p:txBody>
      </p:sp>
      <p:grpSp>
        <p:nvGrpSpPr>
          <p:cNvPr id="665" name="Shape 665"/>
          <p:cNvGrpSpPr/>
          <p:nvPr/>
        </p:nvGrpSpPr>
        <p:grpSpPr>
          <a:xfrm>
            <a:off x="1079500" y="4165600"/>
            <a:ext cx="2666998" cy="1081086"/>
            <a:chOff x="1079500" y="4165600"/>
            <a:chExt cx="2666998" cy="1081086"/>
          </a:xfrm>
        </p:grpSpPr>
        <p:sp>
          <p:nvSpPr>
            <p:cNvPr id="666" name="Shape 666"/>
            <p:cNvSpPr txBox="1"/>
            <p:nvPr/>
          </p:nvSpPr>
          <p:spPr>
            <a:xfrm>
              <a:off x="2068511" y="4221162"/>
              <a:ext cx="203199" cy="43815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32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</a:p>
          </p:txBody>
        </p:sp>
        <p:sp>
          <p:nvSpPr>
            <p:cNvPr id="667" name="Shape 667"/>
            <p:cNvSpPr txBox="1"/>
            <p:nvPr/>
          </p:nvSpPr>
          <p:spPr>
            <a:xfrm>
              <a:off x="2070100" y="4605337"/>
              <a:ext cx="100011" cy="43815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32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sp>
          <p:nvSpPr>
            <p:cNvPr id="668" name="Shape 668"/>
            <p:cNvSpPr txBox="1"/>
            <p:nvPr/>
          </p:nvSpPr>
          <p:spPr>
            <a:xfrm>
              <a:off x="1079500" y="4432300"/>
              <a:ext cx="895349" cy="4206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CV</a:t>
              </a: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</a:p>
          </p:txBody>
        </p:sp>
        <p:sp>
          <p:nvSpPr>
            <p:cNvPr id="669" name="Shape 669"/>
            <p:cNvSpPr/>
            <p:nvPr/>
          </p:nvSpPr>
          <p:spPr>
            <a:xfrm>
              <a:off x="1343025" y="4165600"/>
              <a:ext cx="1755774" cy="10810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70" name="Shape 670"/>
            <p:cNvCxnSpPr/>
            <p:nvPr/>
          </p:nvCxnSpPr>
          <p:spPr>
            <a:xfrm>
              <a:off x="2066925" y="4681537"/>
              <a:ext cx="215899" cy="1587"/>
            </a:xfrm>
            <a:prstGeom prst="straightConnector1">
              <a:avLst/>
            </a:prstGeom>
            <a:noFill/>
            <a:ln w="20625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71" name="Shape 671"/>
            <p:cNvCxnSpPr/>
            <p:nvPr/>
          </p:nvCxnSpPr>
          <p:spPr>
            <a:xfrm>
              <a:off x="2036761" y="4622800"/>
              <a:ext cx="277811" cy="1587"/>
            </a:xfrm>
            <a:prstGeom prst="straightConnector1">
              <a:avLst/>
            </a:prstGeom>
            <a:noFill/>
            <a:ln w="20625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72" name="Shape 672"/>
            <p:cNvSpPr txBox="1"/>
            <p:nvPr/>
          </p:nvSpPr>
          <p:spPr>
            <a:xfrm>
              <a:off x="2441575" y="4340225"/>
              <a:ext cx="187324" cy="43815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Noto Symbol"/>
                <a:buNone/>
              </a:pPr>
              <a:r>
                <a:rPr lang="en-US" sz="3200" b="0" i="0" u="none" strike="noStrike" cap="none">
                  <a:solidFill>
                    <a:schemeClr val="dk2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∙</a:t>
              </a:r>
            </a:p>
          </p:txBody>
        </p:sp>
        <p:sp>
          <p:nvSpPr>
            <p:cNvPr id="673" name="Shape 673"/>
            <p:cNvSpPr txBox="1"/>
            <p:nvPr/>
          </p:nvSpPr>
          <p:spPr>
            <a:xfrm>
              <a:off x="2706686" y="4356100"/>
              <a:ext cx="1039811" cy="43815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100%</a:t>
              </a:r>
            </a:p>
          </p:txBody>
        </p:sp>
      </p:grpSp>
      <p:grpSp>
        <p:nvGrpSpPr>
          <p:cNvPr id="674" name="Shape 674"/>
          <p:cNvGrpSpPr/>
          <p:nvPr/>
        </p:nvGrpSpPr>
        <p:grpSpPr>
          <a:xfrm>
            <a:off x="5407025" y="4062412"/>
            <a:ext cx="2625723" cy="1042986"/>
            <a:chOff x="5407025" y="4062412"/>
            <a:chExt cx="2625723" cy="1042986"/>
          </a:xfrm>
        </p:grpSpPr>
        <p:sp>
          <p:nvSpPr>
            <p:cNvPr id="675" name="Shape 675"/>
            <p:cNvSpPr txBox="1"/>
            <p:nvPr/>
          </p:nvSpPr>
          <p:spPr>
            <a:xfrm>
              <a:off x="6461125" y="4587875"/>
              <a:ext cx="212724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Noto Symbol"/>
                <a:buNone/>
              </a:pPr>
              <a:r>
                <a:rPr lang="en-US" sz="2900" b="0" i="1" u="none" strike="noStrike" cap="none">
                  <a:solidFill>
                    <a:schemeClr val="dk2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μ</a:t>
              </a:r>
            </a:p>
          </p:txBody>
        </p:sp>
        <p:sp>
          <p:nvSpPr>
            <p:cNvPr id="676" name="Shape 676"/>
            <p:cNvSpPr txBox="1"/>
            <p:nvPr/>
          </p:nvSpPr>
          <p:spPr>
            <a:xfrm>
              <a:off x="5407025" y="4379912"/>
              <a:ext cx="876300" cy="4206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CV</a:t>
              </a: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</a:p>
          </p:txBody>
        </p:sp>
        <p:sp>
          <p:nvSpPr>
            <p:cNvPr id="677" name="Shape 677"/>
            <p:cNvSpPr/>
            <p:nvPr/>
          </p:nvSpPr>
          <p:spPr>
            <a:xfrm>
              <a:off x="6359525" y="4081462"/>
              <a:ext cx="1643062" cy="10239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78" name="Shape 678"/>
            <p:cNvCxnSpPr/>
            <p:nvPr/>
          </p:nvCxnSpPr>
          <p:spPr>
            <a:xfrm>
              <a:off x="6421437" y="4578350"/>
              <a:ext cx="290512" cy="1587"/>
            </a:xfrm>
            <a:prstGeom prst="straightConnector1">
              <a:avLst/>
            </a:prstGeom>
            <a:noFill/>
            <a:ln w="1905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79" name="Shape 679"/>
            <p:cNvSpPr txBox="1"/>
            <p:nvPr/>
          </p:nvSpPr>
          <p:spPr>
            <a:xfrm>
              <a:off x="6448425" y="4062412"/>
              <a:ext cx="222250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Noto Symbol"/>
                <a:buNone/>
              </a:pPr>
              <a:r>
                <a:rPr lang="en-US" sz="2900" b="0" i="1" u="none" strike="noStrike" cap="none">
                  <a:solidFill>
                    <a:schemeClr val="dk2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</a:p>
          </p:txBody>
        </p:sp>
        <p:sp>
          <p:nvSpPr>
            <p:cNvPr id="680" name="Shape 680"/>
            <p:cNvSpPr txBox="1"/>
            <p:nvPr/>
          </p:nvSpPr>
          <p:spPr>
            <a:xfrm>
              <a:off x="6884986" y="4295775"/>
              <a:ext cx="169861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Noto Symbol"/>
                <a:buNone/>
              </a:pPr>
              <a:r>
                <a:rPr lang="en-US" sz="2900" b="0" i="0" u="none" strike="noStrike" cap="none">
                  <a:solidFill>
                    <a:schemeClr val="dk2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∙</a:t>
              </a:r>
            </a:p>
          </p:txBody>
        </p:sp>
        <p:sp>
          <p:nvSpPr>
            <p:cNvPr id="681" name="Shape 681"/>
            <p:cNvSpPr txBox="1"/>
            <p:nvPr/>
          </p:nvSpPr>
          <p:spPr>
            <a:xfrm>
              <a:off x="7091361" y="4332287"/>
              <a:ext cx="941386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100%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687" name="Shape 687"/>
          <p:cNvSpPr txBox="1"/>
          <p:nvPr/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 Pearson Education</a:t>
            </a:r>
          </a:p>
        </p:txBody>
      </p:sp>
      <p:sp>
        <p:nvSpPr>
          <p:cNvPr id="688" name="Shape 688"/>
          <p:cNvSpPr txBox="1">
            <a:spLocks noGrp="1"/>
          </p:cNvSpPr>
          <p:nvPr>
            <p:ph type="title" idx="4294967295"/>
          </p:nvPr>
        </p:nvSpPr>
        <p:spPr>
          <a:xfrm>
            <a:off x="628650" y="215900"/>
            <a:ext cx="7858124" cy="76041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Recap</a:t>
            </a:r>
          </a:p>
        </p:txBody>
      </p:sp>
      <p:sp>
        <p:nvSpPr>
          <p:cNvPr id="689" name="Shape 689"/>
          <p:cNvSpPr txBox="1"/>
          <p:nvPr/>
        </p:nvSpPr>
        <p:spPr>
          <a:xfrm>
            <a:off x="684212" y="1398587"/>
            <a:ext cx="8134350" cy="530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this section we have looked at:</a:t>
            </a:r>
          </a:p>
        </p:txBody>
      </p:sp>
      <p:sp>
        <p:nvSpPr>
          <p:cNvPr id="690" name="Shape 690"/>
          <p:cNvSpPr txBox="1"/>
          <p:nvPr/>
        </p:nvSpPr>
        <p:spPr>
          <a:xfrm>
            <a:off x="615950" y="2065336"/>
            <a:ext cx="8134350" cy="530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Range</a:t>
            </a:r>
          </a:p>
        </p:txBody>
      </p:sp>
      <p:sp>
        <p:nvSpPr>
          <p:cNvPr id="691" name="Shape 691"/>
          <p:cNvSpPr txBox="1"/>
          <p:nvPr/>
        </p:nvSpPr>
        <p:spPr>
          <a:xfrm>
            <a:off x="615950" y="2609850"/>
            <a:ext cx="8134350" cy="968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Standard deviation of a sample and population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615950" y="3586162"/>
            <a:ext cx="8134350" cy="530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Variance of a sample and population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628650" y="5692775"/>
            <a:ext cx="8134350" cy="530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Coefficient of variation (CV)</a:t>
            </a:r>
          </a:p>
        </p:txBody>
      </p:sp>
      <p:sp>
        <p:nvSpPr>
          <p:cNvPr id="694" name="Shape 694"/>
          <p:cNvSpPr txBox="1"/>
          <p:nvPr/>
        </p:nvSpPr>
        <p:spPr>
          <a:xfrm>
            <a:off x="615950" y="4073525"/>
            <a:ext cx="8134350" cy="530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Range rule of thumb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628650" y="4618037"/>
            <a:ext cx="8134350" cy="530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Empirical distribution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x="628650" y="5164137"/>
            <a:ext cx="8134350" cy="530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Chebyshev’s theorem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grpSp>
        <p:nvGrpSpPr>
          <p:cNvPr id="702" name="Shape 70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03" name="Shape 70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04" name="Shape 704"/>
            <p:cNvPicPr preferRelativeResize="0"/>
            <p:nvPr/>
          </p:nvPicPr>
          <p:blipFill rotWithShape="1">
            <a:blip r:embed="rId3">
              <a:alphaModFix/>
            </a:blip>
            <a:srcRect l="7009" t="10000" r="7008" b="7499"/>
            <a:stretch/>
          </p:blipFill>
          <p:spPr>
            <a:xfrm>
              <a:off x="2632075" y="266700"/>
              <a:ext cx="3692524" cy="496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5" name="Shape 705"/>
          <p:cNvSpPr txBox="1"/>
          <p:nvPr/>
        </p:nvSpPr>
        <p:spPr>
          <a:xfrm>
            <a:off x="1295400" y="1006475"/>
            <a:ext cx="7086600" cy="1917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3-4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of Relative Standing and Boxplots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711" name="Shape 711"/>
          <p:cNvSpPr txBox="1"/>
          <p:nvPr/>
        </p:nvSpPr>
        <p:spPr>
          <a:xfrm>
            <a:off x="2928936" y="276225"/>
            <a:ext cx="3286124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Key Concept</a:t>
            </a:r>
          </a:p>
        </p:txBody>
      </p:sp>
      <p:sp>
        <p:nvSpPr>
          <p:cNvPr id="712" name="Shape 712"/>
          <p:cNvSpPr txBox="1"/>
          <p:nvPr/>
        </p:nvSpPr>
        <p:spPr>
          <a:xfrm>
            <a:off x="742950" y="1147762"/>
            <a:ext cx="8040686" cy="4911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section introduces measures of relative standing, which are numbers showing the location of data values relative to the other values within a data set. They can be used to compare values from different data sets, or to compare values within the same data set.  The most important concept is the</a:t>
            </a:r>
            <a:r>
              <a:rPr lang="en-US" sz="32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score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We will also discuss percentiles and quartiles, as well as a new statistical graph called the boxplot.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718" name="Shape 718"/>
          <p:cNvSpPr txBox="1">
            <a:spLocks noGrp="1"/>
          </p:cNvSpPr>
          <p:nvPr>
            <p:ph type="body" idx="4294967295"/>
          </p:nvPr>
        </p:nvSpPr>
        <p:spPr>
          <a:xfrm>
            <a:off x="1201737" y="2327275"/>
            <a:ext cx="7234236" cy="17271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Basics of </a:t>
            </a:r>
            <a:r>
              <a:rPr lang="en-US" sz="4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Scores, Percentiles, Quartiles, and Boxplots</a:t>
            </a:r>
          </a:p>
        </p:txBody>
      </p:sp>
      <p:sp>
        <p:nvSpPr>
          <p:cNvPr id="719" name="Shape 719"/>
          <p:cNvSpPr txBox="1"/>
          <p:nvPr/>
        </p:nvSpPr>
        <p:spPr>
          <a:xfrm>
            <a:off x="3779837" y="254000"/>
            <a:ext cx="1592262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Part 1</a:t>
            </a:r>
          </a:p>
        </p:txBody>
      </p:sp>
      <p:sp>
        <p:nvSpPr>
          <p:cNvPr id="720" name="Shape 720"/>
          <p:cNvSpPr/>
          <p:nvPr/>
        </p:nvSpPr>
        <p:spPr>
          <a:xfrm>
            <a:off x="3595687" y="47894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3295650" y="4111625"/>
            <a:ext cx="3819525" cy="1427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2978150" y="5464175"/>
            <a:ext cx="1590674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728" name="Shape 728"/>
          <p:cNvSpPr txBox="1">
            <a:spLocks noGrp="1"/>
          </p:cNvSpPr>
          <p:nvPr>
            <p:ph type="body" idx="4294967295"/>
          </p:nvPr>
        </p:nvSpPr>
        <p:spPr>
          <a:xfrm>
            <a:off x="284162" y="1692275"/>
            <a:ext cx="8839199" cy="40385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5000"/>
              <a:buFont typeface="Arial"/>
              <a:buChar char="❖"/>
            </a:pPr>
            <a:r>
              <a:rPr lang="en-US" sz="4800" b="1" i="1" u="none" strike="noStrike" cap="non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4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Score</a:t>
            </a:r>
            <a:r>
              <a:rPr lang="en-US" sz="6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(or standardized value)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252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3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number of standard deviations 		that a given value</a:t>
            </a:r>
            <a:r>
              <a:rPr lang="en-US" sz="33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33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above or below 	the mean</a:t>
            </a:r>
          </a:p>
        </p:txBody>
      </p:sp>
      <p:sp>
        <p:nvSpPr>
          <p:cNvPr id="729" name="Shape 729"/>
          <p:cNvSpPr/>
          <p:nvPr/>
        </p:nvSpPr>
        <p:spPr>
          <a:xfrm>
            <a:off x="2455861" y="417512"/>
            <a:ext cx="4002086" cy="1436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Shape 730"/>
          <p:cNvSpPr txBox="1"/>
          <p:nvPr/>
        </p:nvSpPr>
        <p:spPr>
          <a:xfrm>
            <a:off x="3571875" y="276225"/>
            <a:ext cx="1987549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Z score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736" name="Shape 736"/>
          <p:cNvSpPr txBox="1">
            <a:spLocks noGrp="1"/>
          </p:cNvSpPr>
          <p:nvPr>
            <p:ph type="body" idx="4294967295"/>
          </p:nvPr>
        </p:nvSpPr>
        <p:spPr>
          <a:xfrm>
            <a:off x="596900" y="1905000"/>
            <a:ext cx="3352799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336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x="4711700" y="1905000"/>
            <a:ext cx="4190999" cy="762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336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</a:p>
        </p:txBody>
      </p:sp>
      <p:grpSp>
        <p:nvGrpSpPr>
          <p:cNvPr id="738" name="Shape 738"/>
          <p:cNvGrpSpPr/>
          <p:nvPr/>
        </p:nvGrpSpPr>
        <p:grpSpPr>
          <a:xfrm>
            <a:off x="5168900" y="3316286"/>
            <a:ext cx="2819400" cy="1343025"/>
            <a:chOff x="5168900" y="3189286"/>
            <a:chExt cx="2819400" cy="1343025"/>
          </a:xfrm>
        </p:grpSpPr>
        <p:sp>
          <p:nvSpPr>
            <p:cNvPr id="739" name="Shape 739"/>
            <p:cNvSpPr txBox="1"/>
            <p:nvPr/>
          </p:nvSpPr>
          <p:spPr>
            <a:xfrm>
              <a:off x="5970587" y="3189286"/>
              <a:ext cx="1598611" cy="126047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36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48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x </a:t>
              </a:r>
              <a:r>
                <a:rPr lang="en-US" sz="48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</a:t>
              </a:r>
              <a:r>
                <a:rPr lang="en-US" sz="48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µ</a:t>
              </a:r>
            </a:p>
          </p:txBody>
        </p:sp>
        <p:grpSp>
          <p:nvGrpSpPr>
            <p:cNvPr id="740" name="Shape 740"/>
            <p:cNvGrpSpPr/>
            <p:nvPr/>
          </p:nvGrpSpPr>
          <p:grpSpPr>
            <a:xfrm>
              <a:off x="5168900" y="3505200"/>
              <a:ext cx="2819400" cy="1027112"/>
              <a:chOff x="5105400" y="3962400"/>
              <a:chExt cx="2819400" cy="1027112"/>
            </a:xfrm>
          </p:grpSpPr>
          <p:sp>
            <p:nvSpPr>
              <p:cNvPr id="741" name="Shape 741"/>
              <p:cNvSpPr txBox="1"/>
              <p:nvPr/>
            </p:nvSpPr>
            <p:spPr>
              <a:xfrm>
                <a:off x="5105400" y="3962400"/>
                <a:ext cx="2819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285750" marR="0" lvl="0" indent="-28575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3080"/>
                  </a:spcAft>
                  <a:buClr>
                    <a:schemeClr val="dk2"/>
                  </a:buClr>
                  <a:buSzPct val="25000"/>
                  <a:buFont typeface="Arial"/>
                  <a:buNone/>
                </a:pPr>
                <a:r>
                  <a:rPr lang="en-US" sz="4400" b="1" i="1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z</a:t>
                </a:r>
                <a:r>
                  <a:rPr lang="en-US" sz="4400" b="1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 =</a:t>
                </a:r>
              </a:p>
            </p:txBody>
          </p:sp>
          <p:cxnSp>
            <p:nvCxnSpPr>
              <p:cNvPr id="742" name="Shape 742"/>
              <p:cNvCxnSpPr/>
              <p:nvPr/>
            </p:nvCxnSpPr>
            <p:spPr>
              <a:xfrm>
                <a:off x="6184900" y="4343400"/>
                <a:ext cx="1117599" cy="0"/>
              </a:xfrm>
              <a:prstGeom prst="straightConnector1">
                <a:avLst/>
              </a:prstGeom>
              <a:noFill/>
              <a:ln w="25400" cap="rnd" cmpd="sng">
                <a:solidFill>
                  <a:schemeClr val="dk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743" name="Shape 743"/>
              <p:cNvSpPr txBox="1"/>
              <p:nvPr/>
            </p:nvSpPr>
            <p:spPr>
              <a:xfrm>
                <a:off x="6376987" y="4297362"/>
                <a:ext cx="517524" cy="692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ct val="25000"/>
                  <a:buFont typeface="Noto Symbol"/>
                  <a:buNone/>
                </a:pPr>
                <a:r>
                  <a:rPr lang="en-US" sz="4400" b="1" i="1" u="none" strike="noStrike" cap="none">
                    <a:solidFill>
                      <a:schemeClr val="dk2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  <p:sp>
            <p:nvSpPr>
              <p:cNvPr id="744" name="Shape 744"/>
              <p:cNvSpPr/>
              <p:nvPr/>
            </p:nvSpPr>
            <p:spPr>
              <a:xfrm>
                <a:off x="6526212" y="4225925"/>
                <a:ext cx="511174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745" name="Shape 745"/>
          <p:cNvSpPr txBox="1"/>
          <p:nvPr/>
        </p:nvSpPr>
        <p:spPr>
          <a:xfrm>
            <a:off x="635000" y="5251450"/>
            <a:ext cx="7905750" cy="96678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252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Round </a:t>
            </a:r>
            <a:r>
              <a:rPr lang="en-US" sz="36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scores to 2 decimal places</a:t>
            </a:r>
          </a:p>
        </p:txBody>
      </p:sp>
      <p:sp>
        <p:nvSpPr>
          <p:cNvPr id="746" name="Shape 746"/>
          <p:cNvSpPr txBox="1"/>
          <p:nvPr/>
        </p:nvSpPr>
        <p:spPr>
          <a:xfrm>
            <a:off x="315912" y="261937"/>
            <a:ext cx="8645524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Measures of Position </a:t>
            </a:r>
            <a:r>
              <a:rPr lang="en-US" sz="4000" b="1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Score</a:t>
            </a:r>
          </a:p>
        </p:txBody>
      </p:sp>
      <p:grpSp>
        <p:nvGrpSpPr>
          <p:cNvPr id="747" name="Shape 747"/>
          <p:cNvGrpSpPr/>
          <p:nvPr/>
        </p:nvGrpSpPr>
        <p:grpSpPr>
          <a:xfrm>
            <a:off x="825500" y="3354387"/>
            <a:ext cx="2819400" cy="1266824"/>
            <a:chOff x="825500" y="3341687"/>
            <a:chExt cx="2819400" cy="1266824"/>
          </a:xfrm>
        </p:grpSpPr>
        <p:sp>
          <p:nvSpPr>
            <p:cNvPr id="748" name="Shape 748"/>
            <p:cNvSpPr txBox="1"/>
            <p:nvPr/>
          </p:nvSpPr>
          <p:spPr>
            <a:xfrm>
              <a:off x="825500" y="3657600"/>
              <a:ext cx="2819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308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4400" b="1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r>
                <a:rPr lang="en-US" sz="4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</a:p>
          </p:txBody>
        </p:sp>
        <p:sp>
          <p:nvSpPr>
            <p:cNvPr id="749" name="Shape 749"/>
            <p:cNvSpPr txBox="1"/>
            <p:nvPr/>
          </p:nvSpPr>
          <p:spPr>
            <a:xfrm>
              <a:off x="1803400" y="3341687"/>
              <a:ext cx="1400174" cy="126047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36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48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 </a:t>
              </a:r>
              <a:r>
                <a:rPr lang="en-US" sz="48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</a:t>
              </a:r>
              <a:r>
                <a:rPr lang="en-US" sz="48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x</a:t>
              </a:r>
            </a:p>
          </p:txBody>
        </p:sp>
        <p:cxnSp>
          <p:nvCxnSpPr>
            <p:cNvPr id="750" name="Shape 750"/>
            <p:cNvCxnSpPr/>
            <p:nvPr/>
          </p:nvCxnSpPr>
          <p:spPr>
            <a:xfrm>
              <a:off x="1981200" y="3962400"/>
              <a:ext cx="1117599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51" name="Shape 751"/>
            <p:cNvSpPr txBox="1"/>
            <p:nvPr/>
          </p:nvSpPr>
          <p:spPr>
            <a:xfrm>
              <a:off x="2184400" y="3916362"/>
              <a:ext cx="492125" cy="6921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4400" b="1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</a:p>
          </p:txBody>
        </p:sp>
        <p:sp>
          <p:nvSpPr>
            <p:cNvPr id="752" name="Shape 752"/>
            <p:cNvSpPr/>
            <p:nvPr/>
          </p:nvSpPr>
          <p:spPr>
            <a:xfrm>
              <a:off x="2803525" y="3535362"/>
              <a:ext cx="280986" cy="4761"/>
            </a:xfrm>
            <a:custGeom>
              <a:avLst/>
              <a:gdLst/>
              <a:ahLst/>
              <a:cxnLst/>
              <a:rect l="0" t="0" r="0" b="0"/>
              <a:pathLst>
                <a:path w="177" h="3" extrusionOk="0">
                  <a:moveTo>
                    <a:pt x="0" y="3"/>
                  </a:moveTo>
                  <a:lnTo>
                    <a:pt x="177" y="0"/>
                  </a:lnTo>
                </a:path>
              </a:pathLst>
            </a:custGeom>
            <a:noFill/>
            <a:ln w="508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758" name="Shape 758"/>
          <p:cNvSpPr/>
          <p:nvPr/>
        </p:nvSpPr>
        <p:spPr>
          <a:xfrm>
            <a:off x="328612" y="187325"/>
            <a:ext cx="5972175" cy="1354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9" name="Shape 759"/>
          <p:cNvSpPr txBox="1"/>
          <p:nvPr/>
        </p:nvSpPr>
        <p:spPr>
          <a:xfrm>
            <a:off x="1917700" y="266700"/>
            <a:ext cx="5289550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Interpreting </a:t>
            </a:r>
            <a:r>
              <a:rPr lang="en-US" sz="4000" b="1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Scores</a:t>
            </a:r>
          </a:p>
        </p:txBody>
      </p:sp>
      <p:sp>
        <p:nvSpPr>
          <p:cNvPr id="760" name="Shape 760"/>
          <p:cNvSpPr txBox="1"/>
          <p:nvPr/>
        </p:nvSpPr>
        <p:spPr>
          <a:xfrm>
            <a:off x="508000" y="3683000"/>
            <a:ext cx="8153399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Whenever a value is less than the mean, its corresponding </a:t>
            </a:r>
            <a:r>
              <a:rPr lang="en-US" sz="2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score is negative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Ordinary values:     –2 ≤ </a:t>
            </a:r>
            <a:r>
              <a:rPr lang="en-US" sz="2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score ≤ 2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Unusual Values:      </a:t>
            </a:r>
            <a:r>
              <a:rPr lang="en-US" sz="2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score &lt; –2  or  </a:t>
            </a:r>
            <a:r>
              <a:rPr lang="en-US" sz="2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score &gt; 2</a:t>
            </a:r>
          </a:p>
        </p:txBody>
      </p:sp>
      <p:pic>
        <p:nvPicPr>
          <p:cNvPr id="761" name="Shape 7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562" y="1651000"/>
            <a:ext cx="8281986" cy="1773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767" name="Shape 767"/>
          <p:cNvSpPr txBox="1"/>
          <p:nvPr/>
        </p:nvSpPr>
        <p:spPr>
          <a:xfrm>
            <a:off x="692150" y="188911"/>
            <a:ext cx="7772400" cy="77311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Percentiles</a:t>
            </a:r>
          </a:p>
        </p:txBody>
      </p:sp>
      <p:sp>
        <p:nvSpPr>
          <p:cNvPr id="768" name="Shape 768"/>
          <p:cNvSpPr txBox="1"/>
          <p:nvPr/>
        </p:nvSpPr>
        <p:spPr>
          <a:xfrm>
            <a:off x="874712" y="2101850"/>
            <a:ext cx="7832724" cy="2528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are measures of location. There are 99</a:t>
            </a:r>
            <a:r>
              <a:rPr lang="en-US" sz="32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percentiles 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denoted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. . .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99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which divide a set of data into 100 groups with about 1% of the values in each group.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690562" y="211137"/>
            <a:ext cx="7772400" cy="13049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Finding the Percentile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of a Data Value</a:t>
            </a:r>
          </a:p>
        </p:txBody>
      </p:sp>
      <p:grpSp>
        <p:nvGrpSpPr>
          <p:cNvPr id="775" name="Shape 775"/>
          <p:cNvGrpSpPr/>
          <p:nvPr/>
        </p:nvGrpSpPr>
        <p:grpSpPr>
          <a:xfrm>
            <a:off x="384175" y="2540000"/>
            <a:ext cx="8391524" cy="1015999"/>
            <a:chOff x="384175" y="2844800"/>
            <a:chExt cx="8391524" cy="1015999"/>
          </a:xfrm>
        </p:grpSpPr>
        <p:sp>
          <p:nvSpPr>
            <p:cNvPr id="776" name="Shape 776"/>
            <p:cNvSpPr txBox="1"/>
            <p:nvPr/>
          </p:nvSpPr>
          <p:spPr>
            <a:xfrm>
              <a:off x="384175" y="3108325"/>
              <a:ext cx="8391524" cy="43973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Percentile of value </a:t>
              </a:r>
              <a:r>
                <a:rPr lang="en-US" sz="2300" b="1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 </a:t>
              </a:r>
              <a:r>
                <a:rPr lang="en-US" sz="23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r>
                <a:rPr lang="en-US" sz="2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                              </a:t>
              </a:r>
              <a:r>
                <a:rPr lang="en-US" sz="23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•</a:t>
              </a:r>
              <a:r>
                <a:rPr lang="en-US" sz="2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</a:p>
          </p:txBody>
        </p:sp>
        <p:sp>
          <p:nvSpPr>
            <p:cNvPr id="777" name="Shape 777"/>
            <p:cNvSpPr txBox="1"/>
            <p:nvPr/>
          </p:nvSpPr>
          <p:spPr>
            <a:xfrm>
              <a:off x="3717925" y="2844800"/>
              <a:ext cx="4190999" cy="43973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number of values less than </a:t>
              </a:r>
              <a:r>
                <a:rPr lang="en-US" sz="2300" b="1" i="1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sp>
          <p:nvSpPr>
            <p:cNvPr id="778" name="Shape 778"/>
            <p:cNvSpPr txBox="1"/>
            <p:nvPr/>
          </p:nvSpPr>
          <p:spPr>
            <a:xfrm>
              <a:off x="4227512" y="3421062"/>
              <a:ext cx="3297237" cy="43973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total number of values</a:t>
              </a:r>
            </a:p>
          </p:txBody>
        </p:sp>
        <p:cxnSp>
          <p:nvCxnSpPr>
            <p:cNvPr id="779" name="Shape 779"/>
            <p:cNvCxnSpPr/>
            <p:nvPr/>
          </p:nvCxnSpPr>
          <p:spPr>
            <a:xfrm>
              <a:off x="3776662" y="3327400"/>
              <a:ext cx="4054475" cy="0"/>
            </a:xfrm>
            <a:prstGeom prst="straightConnector1">
              <a:avLst/>
            </a:prstGeom>
            <a:noFill/>
            <a:ln w="25400" cap="rnd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grpSp>
        <p:nvGrpSpPr>
          <p:cNvPr id="80" name="Shape 8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1" name="Shape 8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2" name="Shape 82"/>
            <p:cNvPicPr preferRelativeResize="0"/>
            <p:nvPr/>
          </p:nvPicPr>
          <p:blipFill rotWithShape="1">
            <a:blip r:embed="rId3">
              <a:alphaModFix/>
            </a:blip>
            <a:srcRect l="7009" t="10000" r="7008" b="7499"/>
            <a:stretch/>
          </p:blipFill>
          <p:spPr>
            <a:xfrm>
              <a:off x="2632075" y="266700"/>
              <a:ext cx="3692524" cy="496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Shape 83"/>
          <p:cNvSpPr txBox="1"/>
          <p:nvPr/>
        </p:nvSpPr>
        <p:spPr>
          <a:xfrm>
            <a:off x="1295400" y="1022350"/>
            <a:ext cx="6553200" cy="13081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3-2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of Center</a:t>
            </a:r>
          </a:p>
        </p:txBody>
      </p:sp>
      <p:sp>
        <p:nvSpPr>
          <p:cNvPr id="84" name="Shape 84"/>
          <p:cNvSpPr/>
          <p:nvPr/>
        </p:nvSpPr>
        <p:spPr>
          <a:xfrm>
            <a:off x="7391400" y="88900"/>
            <a:ext cx="1676399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785" name="Shape 785"/>
          <p:cNvSpPr txBox="1"/>
          <p:nvPr/>
        </p:nvSpPr>
        <p:spPr>
          <a:xfrm>
            <a:off x="3359150" y="2387600"/>
            <a:ext cx="5784850" cy="34035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	total number of values in the data set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2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percentile being used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locator that gives the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 a value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800" b="1" i="1" u="none" strike="noStrike" cap="none" baseline="-2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2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-US" sz="28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 percentile</a:t>
            </a:r>
          </a:p>
        </p:txBody>
      </p:sp>
      <p:grpSp>
        <p:nvGrpSpPr>
          <p:cNvPr id="786" name="Shape 786"/>
          <p:cNvGrpSpPr/>
          <p:nvPr/>
        </p:nvGrpSpPr>
        <p:grpSpPr>
          <a:xfrm>
            <a:off x="593725" y="3219449"/>
            <a:ext cx="2187574" cy="1066800"/>
            <a:chOff x="479425" y="2881311"/>
            <a:chExt cx="2187574" cy="1066800"/>
          </a:xfrm>
        </p:grpSpPr>
        <p:sp>
          <p:nvSpPr>
            <p:cNvPr id="787" name="Shape 787"/>
            <p:cNvSpPr txBox="1"/>
            <p:nvPr/>
          </p:nvSpPr>
          <p:spPr>
            <a:xfrm>
              <a:off x="479425" y="3117850"/>
              <a:ext cx="2187574" cy="63817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36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 =        </a:t>
              </a:r>
              <a:r>
                <a:rPr lang="en-US" sz="23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en-US" sz="36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</a:p>
          </p:txBody>
        </p:sp>
        <p:sp>
          <p:nvSpPr>
            <p:cNvPr id="788" name="Shape 788"/>
            <p:cNvSpPr txBox="1"/>
            <p:nvPr/>
          </p:nvSpPr>
          <p:spPr>
            <a:xfrm>
              <a:off x="1495425" y="2881311"/>
              <a:ext cx="409575" cy="63817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lang="en-US" sz="3600" b="1" i="1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</a:t>
              </a:r>
            </a:p>
          </p:txBody>
        </p:sp>
        <p:cxnSp>
          <p:nvCxnSpPr>
            <p:cNvPr id="789" name="Shape 789"/>
            <p:cNvCxnSpPr/>
            <p:nvPr/>
          </p:nvCxnSpPr>
          <p:spPr>
            <a:xfrm>
              <a:off x="1435100" y="3462337"/>
              <a:ext cx="584200" cy="0"/>
            </a:xfrm>
            <a:prstGeom prst="straightConnector1">
              <a:avLst/>
            </a:prstGeom>
            <a:noFill/>
            <a:ln w="25400" cap="rnd" cmpd="sng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90" name="Shape 790"/>
            <p:cNvSpPr txBox="1"/>
            <p:nvPr/>
          </p:nvSpPr>
          <p:spPr>
            <a:xfrm>
              <a:off x="1376362" y="3494087"/>
              <a:ext cx="701674" cy="45402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</a:p>
          </p:txBody>
        </p:sp>
      </p:grpSp>
      <p:sp>
        <p:nvSpPr>
          <p:cNvPr id="791" name="Shape 791"/>
          <p:cNvSpPr txBox="1"/>
          <p:nvPr/>
        </p:nvSpPr>
        <p:spPr>
          <a:xfrm>
            <a:off x="990600" y="2109786"/>
            <a:ext cx="340994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Notation</a:t>
            </a:r>
          </a:p>
        </p:txBody>
      </p:sp>
      <p:sp>
        <p:nvSpPr>
          <p:cNvPr id="792" name="Shape 792"/>
          <p:cNvSpPr txBox="1"/>
          <p:nvPr/>
        </p:nvSpPr>
        <p:spPr>
          <a:xfrm>
            <a:off x="292100" y="254000"/>
            <a:ext cx="8564562" cy="118586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Converting from the </a:t>
            </a:r>
            <a:r>
              <a:rPr lang="en-US" sz="3600" b="1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36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th Percentile to the Corresponding Data Value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pic>
        <p:nvPicPr>
          <p:cNvPr id="798" name="Shape 7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87" y="76200"/>
            <a:ext cx="4343400" cy="65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2403475" y="190500"/>
            <a:ext cx="6572249" cy="188277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Converting from the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3600" b="1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36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th Percentile to the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Corresponding Data Value</a:t>
            </a: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805" name="Shape 805"/>
          <p:cNvSpPr txBox="1"/>
          <p:nvPr/>
        </p:nvSpPr>
        <p:spPr>
          <a:xfrm>
            <a:off x="679450" y="146050"/>
            <a:ext cx="7772400" cy="8461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Quartiles</a:t>
            </a:r>
          </a:p>
        </p:txBody>
      </p:sp>
      <p:sp>
        <p:nvSpPr>
          <p:cNvPr id="806" name="Shape 806"/>
          <p:cNvSpPr txBox="1"/>
          <p:nvPr/>
        </p:nvSpPr>
        <p:spPr>
          <a:xfrm>
            <a:off x="266700" y="2571750"/>
            <a:ext cx="8877300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7" name="Shape 807"/>
          <p:cNvSpPr txBox="1"/>
          <p:nvPr/>
        </p:nvSpPr>
        <p:spPr>
          <a:xfrm>
            <a:off x="412750" y="2806700"/>
            <a:ext cx="7981950" cy="86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6666"/>
              <a:buFont typeface="Arial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2800" b="1" i="0" u="none" strike="noStrike" cap="none" baseline="-25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(First Quartile)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separates the bottom 		25% of sorted values from the top 75%.</a:t>
            </a:r>
          </a:p>
        </p:txBody>
      </p:sp>
      <p:sp>
        <p:nvSpPr>
          <p:cNvPr id="808" name="Shape 808"/>
          <p:cNvSpPr txBox="1"/>
          <p:nvPr/>
        </p:nvSpPr>
        <p:spPr>
          <a:xfrm>
            <a:off x="400050" y="3919537"/>
            <a:ext cx="7981950" cy="124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6666"/>
              <a:buFont typeface="Arial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2800" b="1" i="0" u="none" strike="noStrike" cap="none" baseline="-25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(Second Quartile)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same as the median; 	separates the bottom 50% of sorted 		values from the top 50%.</a:t>
            </a:r>
          </a:p>
        </p:txBody>
      </p:sp>
      <p:sp>
        <p:nvSpPr>
          <p:cNvPr id="809" name="Shape 809"/>
          <p:cNvSpPr txBox="1"/>
          <p:nvPr/>
        </p:nvSpPr>
        <p:spPr>
          <a:xfrm>
            <a:off x="400050" y="5454650"/>
            <a:ext cx="7981950" cy="86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6666"/>
              <a:buFont typeface="Arial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2800" b="1" i="0" u="none" strike="noStrike" cap="none" baseline="-25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(Third Quartile)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separates the bottom 		75% of sorted values from the top 25%.</a:t>
            </a:r>
          </a:p>
        </p:txBody>
      </p:sp>
      <p:sp>
        <p:nvSpPr>
          <p:cNvPr id="810" name="Shape 810"/>
          <p:cNvSpPr txBox="1"/>
          <p:nvPr/>
        </p:nvSpPr>
        <p:spPr>
          <a:xfrm>
            <a:off x="527050" y="1231900"/>
            <a:ext cx="7981950" cy="124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Are measures of location, denoted </a:t>
            </a:r>
            <a:r>
              <a:rPr lang="en-US" sz="2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28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28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2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28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which divide a set of data into four groups with about 25% of the values in each group.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816" name="Shape 816"/>
          <p:cNvSpPr txBox="1"/>
          <p:nvPr/>
        </p:nvSpPr>
        <p:spPr>
          <a:xfrm>
            <a:off x="152400" y="1511300"/>
            <a:ext cx="8915400" cy="4114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40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4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40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4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40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divide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ranked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scores into four equal parts</a:t>
            </a:r>
          </a:p>
        </p:txBody>
      </p:sp>
      <p:sp>
        <p:nvSpPr>
          <p:cNvPr id="817" name="Shape 817"/>
          <p:cNvSpPr txBox="1"/>
          <p:nvPr/>
        </p:nvSpPr>
        <p:spPr>
          <a:xfrm>
            <a:off x="679450" y="120650"/>
            <a:ext cx="7772400" cy="8699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Quartiles</a:t>
            </a:r>
          </a:p>
        </p:txBody>
      </p:sp>
      <p:sp>
        <p:nvSpPr>
          <p:cNvPr id="818" name="Shape 818"/>
          <p:cNvSpPr/>
          <p:nvPr/>
        </p:nvSpPr>
        <p:spPr>
          <a:xfrm>
            <a:off x="1376362" y="4230687"/>
            <a:ext cx="2514599" cy="823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19" name="Shape 819"/>
          <p:cNvGrpSpPr/>
          <p:nvPr/>
        </p:nvGrpSpPr>
        <p:grpSpPr>
          <a:xfrm>
            <a:off x="1870075" y="3471862"/>
            <a:ext cx="5413374" cy="1816099"/>
            <a:chOff x="1628775" y="3598862"/>
            <a:chExt cx="5413374" cy="1816099"/>
          </a:xfrm>
        </p:grpSpPr>
        <p:cxnSp>
          <p:nvCxnSpPr>
            <p:cNvPr id="820" name="Shape 820"/>
            <p:cNvCxnSpPr/>
            <p:nvPr/>
          </p:nvCxnSpPr>
          <p:spPr>
            <a:xfrm>
              <a:off x="2527300" y="4076700"/>
              <a:ext cx="3536949" cy="0"/>
            </a:xfrm>
            <a:prstGeom prst="straightConnector1">
              <a:avLst/>
            </a:prstGeom>
            <a:noFill/>
            <a:ln w="25400" cap="rnd" cmpd="sng">
              <a:solidFill>
                <a:srgbClr val="114FF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1" name="Shape 821"/>
            <p:cNvCxnSpPr/>
            <p:nvPr/>
          </p:nvCxnSpPr>
          <p:spPr>
            <a:xfrm>
              <a:off x="2514600" y="3879850"/>
              <a:ext cx="0" cy="374649"/>
            </a:xfrm>
            <a:prstGeom prst="straightConnector1">
              <a:avLst/>
            </a:prstGeom>
            <a:noFill/>
            <a:ln w="25400" cap="rnd" cmpd="sng">
              <a:solidFill>
                <a:srgbClr val="114FF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2" name="Shape 822"/>
            <p:cNvCxnSpPr/>
            <p:nvPr/>
          </p:nvCxnSpPr>
          <p:spPr>
            <a:xfrm>
              <a:off x="3390900" y="3898900"/>
              <a:ext cx="0" cy="374649"/>
            </a:xfrm>
            <a:prstGeom prst="straightConnector1">
              <a:avLst/>
            </a:prstGeom>
            <a:noFill/>
            <a:ln w="25400" cap="rnd" cmpd="sng">
              <a:solidFill>
                <a:srgbClr val="114FF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3" name="Shape 823"/>
            <p:cNvCxnSpPr/>
            <p:nvPr/>
          </p:nvCxnSpPr>
          <p:spPr>
            <a:xfrm>
              <a:off x="4305300" y="3898900"/>
              <a:ext cx="0" cy="374649"/>
            </a:xfrm>
            <a:prstGeom prst="straightConnector1">
              <a:avLst/>
            </a:prstGeom>
            <a:noFill/>
            <a:ln w="25400" cap="rnd" cmpd="sng">
              <a:solidFill>
                <a:srgbClr val="114FF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4" name="Shape 824"/>
            <p:cNvCxnSpPr/>
            <p:nvPr/>
          </p:nvCxnSpPr>
          <p:spPr>
            <a:xfrm>
              <a:off x="5219700" y="3898900"/>
              <a:ext cx="0" cy="374649"/>
            </a:xfrm>
            <a:prstGeom prst="straightConnector1">
              <a:avLst/>
            </a:prstGeom>
            <a:noFill/>
            <a:ln w="25400" cap="rnd" cmpd="sng">
              <a:solidFill>
                <a:srgbClr val="114FF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5" name="Shape 825"/>
            <p:cNvCxnSpPr/>
            <p:nvPr/>
          </p:nvCxnSpPr>
          <p:spPr>
            <a:xfrm>
              <a:off x="6076950" y="3898900"/>
              <a:ext cx="0" cy="374649"/>
            </a:xfrm>
            <a:prstGeom prst="straightConnector1">
              <a:avLst/>
            </a:prstGeom>
            <a:noFill/>
            <a:ln w="25400" cap="rnd" cmpd="sng">
              <a:solidFill>
                <a:srgbClr val="114FF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26" name="Shape 826"/>
            <p:cNvSpPr txBox="1"/>
            <p:nvPr/>
          </p:nvSpPr>
          <p:spPr>
            <a:xfrm>
              <a:off x="2589211" y="3598862"/>
              <a:ext cx="790575" cy="45402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25%</a:t>
              </a:r>
            </a:p>
          </p:txBody>
        </p:sp>
        <p:sp>
          <p:nvSpPr>
            <p:cNvPr id="827" name="Shape 827"/>
            <p:cNvSpPr txBox="1"/>
            <p:nvPr/>
          </p:nvSpPr>
          <p:spPr>
            <a:xfrm>
              <a:off x="3522662" y="3617912"/>
              <a:ext cx="790575" cy="45402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25%</a:t>
              </a:r>
            </a:p>
          </p:txBody>
        </p:sp>
        <p:sp>
          <p:nvSpPr>
            <p:cNvPr id="828" name="Shape 828"/>
            <p:cNvSpPr txBox="1"/>
            <p:nvPr/>
          </p:nvSpPr>
          <p:spPr>
            <a:xfrm>
              <a:off x="4456112" y="3617912"/>
              <a:ext cx="790575" cy="45402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25%</a:t>
              </a:r>
            </a:p>
          </p:txBody>
        </p:sp>
        <p:sp>
          <p:nvSpPr>
            <p:cNvPr id="829" name="Shape 829"/>
            <p:cNvSpPr txBox="1"/>
            <p:nvPr/>
          </p:nvSpPr>
          <p:spPr>
            <a:xfrm>
              <a:off x="5294312" y="3636962"/>
              <a:ext cx="790575" cy="454024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25%</a:t>
              </a:r>
            </a:p>
          </p:txBody>
        </p:sp>
        <p:sp>
          <p:nvSpPr>
            <p:cNvPr id="830" name="Shape 830"/>
            <p:cNvSpPr txBox="1"/>
            <p:nvPr/>
          </p:nvSpPr>
          <p:spPr>
            <a:xfrm>
              <a:off x="4911725" y="4219575"/>
              <a:ext cx="846136" cy="820737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48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lang="en-US" sz="4000" b="0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831" name="Shape 831"/>
            <p:cNvSpPr txBox="1"/>
            <p:nvPr/>
          </p:nvSpPr>
          <p:spPr>
            <a:xfrm>
              <a:off x="3997325" y="4219575"/>
              <a:ext cx="846136" cy="820737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48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lang="en-US" sz="4000" b="0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832" name="Shape 832"/>
            <p:cNvSpPr txBox="1"/>
            <p:nvPr/>
          </p:nvSpPr>
          <p:spPr>
            <a:xfrm>
              <a:off x="3082925" y="4219575"/>
              <a:ext cx="846136" cy="820737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48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lang="en-US" sz="4000" b="0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833" name="Shape 833"/>
            <p:cNvSpPr txBox="1"/>
            <p:nvPr/>
          </p:nvSpPr>
          <p:spPr>
            <a:xfrm>
              <a:off x="1628775" y="4430712"/>
              <a:ext cx="1349375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(minimum)</a:t>
              </a:r>
            </a:p>
          </p:txBody>
        </p:sp>
        <p:sp>
          <p:nvSpPr>
            <p:cNvPr id="834" name="Shape 834"/>
            <p:cNvSpPr txBox="1"/>
            <p:nvPr/>
          </p:nvSpPr>
          <p:spPr>
            <a:xfrm>
              <a:off x="5641975" y="4430712"/>
              <a:ext cx="1400174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(maximum)</a:t>
              </a:r>
            </a:p>
          </p:txBody>
        </p:sp>
        <p:sp>
          <p:nvSpPr>
            <p:cNvPr id="835" name="Shape 835"/>
            <p:cNvSpPr txBox="1"/>
            <p:nvPr/>
          </p:nvSpPr>
          <p:spPr>
            <a:xfrm>
              <a:off x="3851275" y="5078412"/>
              <a:ext cx="1133474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(median)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841" name="Shape 841"/>
          <p:cNvSpPr txBox="1"/>
          <p:nvPr/>
        </p:nvSpPr>
        <p:spPr>
          <a:xfrm>
            <a:off x="558800" y="1892300"/>
            <a:ext cx="6267449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2" name="Shape 842"/>
          <p:cNvSpPr txBox="1"/>
          <p:nvPr/>
        </p:nvSpPr>
        <p:spPr>
          <a:xfrm>
            <a:off x="279400" y="1676400"/>
            <a:ext cx="8731249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252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Interquartile Range (or IQR):  </a:t>
            </a:r>
            <a:r>
              <a:rPr lang="en-US" sz="36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2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200" b="0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36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2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3200" b="0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43" name="Shape 843"/>
          <p:cNvSpPr txBox="1"/>
          <p:nvPr/>
        </p:nvSpPr>
        <p:spPr>
          <a:xfrm>
            <a:off x="250825" y="4933950"/>
            <a:ext cx="7956549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10 - 90 Percentile Range:  </a:t>
            </a:r>
            <a:r>
              <a:rPr lang="en-US" sz="36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4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6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4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grpSp>
        <p:nvGrpSpPr>
          <p:cNvPr id="844" name="Shape 844"/>
          <p:cNvGrpSpPr/>
          <p:nvPr/>
        </p:nvGrpSpPr>
        <p:grpSpPr>
          <a:xfrm>
            <a:off x="303211" y="2413000"/>
            <a:ext cx="7967662" cy="1392235"/>
            <a:chOff x="201611" y="2540000"/>
            <a:chExt cx="7967662" cy="1392235"/>
          </a:xfrm>
        </p:grpSpPr>
        <p:sp>
          <p:nvSpPr>
            <p:cNvPr id="845" name="Shape 845"/>
            <p:cNvSpPr txBox="1"/>
            <p:nvPr/>
          </p:nvSpPr>
          <p:spPr>
            <a:xfrm>
              <a:off x="201611" y="2851150"/>
              <a:ext cx="6283324" cy="7508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080"/>
                </a:spcAft>
                <a:buClr>
                  <a:schemeClr val="accent2"/>
                </a:buClr>
                <a:buSzPct val="100000"/>
                <a:buFont typeface="Arial"/>
                <a:buChar char="❖"/>
              </a:pPr>
              <a:r>
                <a:rPr lang="en-US" sz="36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Semi-interquartile Range:</a:t>
              </a:r>
            </a:p>
          </p:txBody>
        </p:sp>
        <p:grpSp>
          <p:nvGrpSpPr>
            <p:cNvPr id="846" name="Shape 846"/>
            <p:cNvGrpSpPr/>
            <p:nvPr/>
          </p:nvGrpSpPr>
          <p:grpSpPr>
            <a:xfrm>
              <a:off x="6524625" y="2540000"/>
              <a:ext cx="1644649" cy="1392235"/>
              <a:chOff x="6448425" y="1644650"/>
              <a:chExt cx="1644649" cy="1177923"/>
            </a:xfrm>
          </p:grpSpPr>
          <p:sp>
            <p:nvSpPr>
              <p:cNvPr id="847" name="Shape 847"/>
              <p:cNvSpPr txBox="1"/>
              <p:nvPr/>
            </p:nvSpPr>
            <p:spPr>
              <a:xfrm>
                <a:off x="6969125" y="2335211"/>
                <a:ext cx="406399" cy="4873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ct val="25000"/>
                  <a:buFont typeface="Arial"/>
                  <a:buNone/>
                </a:pPr>
                <a:r>
                  <a:rPr lang="en-US" sz="3200" b="1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</a:p>
            </p:txBody>
          </p:sp>
          <p:sp>
            <p:nvSpPr>
              <p:cNvPr id="848" name="Shape 848"/>
              <p:cNvSpPr txBox="1"/>
              <p:nvPr/>
            </p:nvSpPr>
            <p:spPr>
              <a:xfrm>
                <a:off x="6448425" y="1644650"/>
                <a:ext cx="1644649" cy="6794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080"/>
                  </a:spcAft>
                  <a:buClr>
                    <a:schemeClr val="dk2"/>
                  </a:buClr>
                  <a:buSzPct val="25000"/>
                  <a:buFont typeface="Arial"/>
                  <a:buNone/>
                </a:pPr>
                <a:r>
                  <a:rPr lang="en-US" sz="3600" b="0" i="1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r>
                  <a:rPr lang="en-US" sz="3200" b="1" i="0" u="none" strike="noStrike" cap="none" baseline="-250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3200" b="0" i="0" u="none" strike="noStrike" cap="none" baseline="-250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36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– </a:t>
                </a:r>
                <a:r>
                  <a:rPr lang="en-US" sz="3600" b="0" i="1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r>
                  <a:rPr lang="en-US" sz="3200" b="1" i="0" u="none" strike="noStrike" cap="none" baseline="-250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</a:p>
            </p:txBody>
          </p:sp>
        </p:grpSp>
        <p:cxnSp>
          <p:nvCxnSpPr>
            <p:cNvPr id="849" name="Shape 849"/>
            <p:cNvCxnSpPr/>
            <p:nvPr/>
          </p:nvCxnSpPr>
          <p:spPr>
            <a:xfrm>
              <a:off x="6610350" y="3238500"/>
              <a:ext cx="1333499" cy="0"/>
            </a:xfrm>
            <a:prstGeom prst="straightConnector1">
              <a:avLst/>
            </a:prstGeom>
            <a:noFill/>
            <a:ln w="12700" cap="rnd" cmpd="sng">
              <a:solidFill>
                <a:srgbClr val="063DE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850" name="Shape 850"/>
          <p:cNvGrpSpPr/>
          <p:nvPr/>
        </p:nvGrpSpPr>
        <p:grpSpPr>
          <a:xfrm>
            <a:off x="303211" y="3632200"/>
            <a:ext cx="5484813" cy="1266823"/>
            <a:chOff x="201611" y="3759200"/>
            <a:chExt cx="5484813" cy="1266823"/>
          </a:xfrm>
        </p:grpSpPr>
        <p:sp>
          <p:nvSpPr>
            <p:cNvPr id="851" name="Shape 851"/>
            <p:cNvSpPr txBox="1"/>
            <p:nvPr/>
          </p:nvSpPr>
          <p:spPr>
            <a:xfrm>
              <a:off x="201611" y="3956050"/>
              <a:ext cx="3309937" cy="5857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100000"/>
                <a:buFont typeface="Arial"/>
                <a:buChar char="❖"/>
              </a:pPr>
              <a:r>
                <a:rPr lang="en-US" sz="36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Midquartile:</a:t>
              </a:r>
            </a:p>
          </p:txBody>
        </p:sp>
        <p:grpSp>
          <p:nvGrpSpPr>
            <p:cNvPr id="852" name="Shape 852"/>
            <p:cNvGrpSpPr/>
            <p:nvPr/>
          </p:nvGrpSpPr>
          <p:grpSpPr>
            <a:xfrm>
              <a:off x="4029075" y="3759200"/>
              <a:ext cx="1657350" cy="1266823"/>
              <a:chOff x="6448425" y="1644650"/>
              <a:chExt cx="1657350" cy="1266823"/>
            </a:xfrm>
          </p:grpSpPr>
          <p:grpSp>
            <p:nvGrpSpPr>
              <p:cNvPr id="853" name="Shape 853"/>
              <p:cNvGrpSpPr/>
              <p:nvPr/>
            </p:nvGrpSpPr>
            <p:grpSpPr>
              <a:xfrm>
                <a:off x="6448425" y="1644650"/>
                <a:ext cx="1657350" cy="1266823"/>
                <a:chOff x="6448425" y="1644650"/>
                <a:chExt cx="1657350" cy="1266823"/>
              </a:xfrm>
            </p:grpSpPr>
            <p:sp>
              <p:nvSpPr>
                <p:cNvPr id="854" name="Shape 854"/>
                <p:cNvSpPr txBox="1"/>
                <p:nvPr/>
              </p:nvSpPr>
              <p:spPr>
                <a:xfrm>
                  <a:off x="6969125" y="2335211"/>
                  <a:ext cx="406399" cy="5762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475" tIns="44450" rIns="90475" bIns="444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ct val="25000"/>
                    <a:buFont typeface="Arial"/>
                    <a:buNone/>
                  </a:pPr>
                  <a:r>
                    <a:rPr lang="en-US" sz="3200" b="1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</a:p>
              </p:txBody>
            </p:sp>
            <p:sp>
              <p:nvSpPr>
                <p:cNvPr id="855" name="Shape 855"/>
                <p:cNvSpPr txBox="1"/>
                <p:nvPr/>
              </p:nvSpPr>
              <p:spPr>
                <a:xfrm>
                  <a:off x="6448425" y="1644650"/>
                  <a:ext cx="1657350" cy="8032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475" tIns="44450" rIns="90475" bIns="444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80"/>
                    </a:spcAft>
                    <a:buClr>
                      <a:schemeClr val="dk2"/>
                    </a:buClr>
                    <a:buSzPct val="25000"/>
                    <a:buFont typeface="Arial"/>
                    <a:buNone/>
                  </a:pPr>
                  <a:r>
                    <a:rPr lang="en-US" sz="3600" b="0" i="1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Q</a:t>
                  </a:r>
                  <a:r>
                    <a:rPr lang="en-US" sz="3200" b="1" i="0" u="none" strike="noStrike" cap="none" baseline="-25000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</a:t>
                  </a:r>
                  <a:r>
                    <a:rPr lang="en-US" sz="3200" b="0" i="0" u="none" strike="noStrike" cap="none" baseline="-25000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36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 </a:t>
                  </a:r>
                  <a:r>
                    <a:rPr lang="en-US" sz="3600" b="0" i="1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Q</a:t>
                  </a:r>
                  <a:r>
                    <a:rPr lang="en-US" sz="3200" b="1" i="0" u="none" strike="noStrike" cap="none" baseline="-25000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</a:p>
              </p:txBody>
            </p:sp>
          </p:grpSp>
          <p:cxnSp>
            <p:nvCxnSpPr>
              <p:cNvPr id="856" name="Shape 856"/>
              <p:cNvCxnSpPr/>
              <p:nvPr/>
            </p:nvCxnSpPr>
            <p:spPr>
              <a:xfrm>
                <a:off x="6534150" y="2305050"/>
                <a:ext cx="1466850" cy="0"/>
              </a:xfrm>
              <a:prstGeom prst="straightConnector1">
                <a:avLst/>
              </a:prstGeom>
              <a:noFill/>
              <a:ln w="12700" cap="rnd" cmpd="sng">
                <a:solidFill>
                  <a:srgbClr val="063DE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857" name="Shape 857"/>
          <p:cNvSpPr txBox="1"/>
          <p:nvPr/>
        </p:nvSpPr>
        <p:spPr>
          <a:xfrm>
            <a:off x="508000" y="215900"/>
            <a:ext cx="8107362" cy="6985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Some Other Statistics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863" name="Shape 863"/>
          <p:cNvSpPr txBox="1">
            <a:spLocks noGrp="1"/>
          </p:cNvSpPr>
          <p:nvPr>
            <p:ph type="body" idx="4294967295"/>
          </p:nvPr>
        </p:nvSpPr>
        <p:spPr>
          <a:xfrm>
            <a:off x="685800" y="16002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a set of data, the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5-number summary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consists of the minimum value; the first quartile </a:t>
            </a:r>
            <a:r>
              <a:rPr lang="en-US" sz="36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6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 the median (or second quartile </a:t>
            </a:r>
            <a:r>
              <a:rPr lang="en-US" sz="36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6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); the third quartile, </a:t>
            </a:r>
            <a:r>
              <a:rPr lang="en-US" sz="36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6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 and the maximum value.</a:t>
            </a:r>
          </a:p>
        </p:txBody>
      </p:sp>
      <p:sp>
        <p:nvSpPr>
          <p:cNvPr id="864" name="Shape 864"/>
          <p:cNvSpPr txBox="1">
            <a:spLocks noGrp="1"/>
          </p:cNvSpPr>
          <p:nvPr>
            <p:ph type="title"/>
          </p:nvPr>
        </p:nvSpPr>
        <p:spPr>
          <a:xfrm>
            <a:off x="323850" y="171450"/>
            <a:ext cx="8515349" cy="82073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5-Number Summary</a:t>
            </a: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870" name="Shape 870"/>
          <p:cNvSpPr txBox="1">
            <a:spLocks noGrp="1"/>
          </p:cNvSpPr>
          <p:nvPr>
            <p:ph type="body" idx="4294967295"/>
          </p:nvPr>
        </p:nvSpPr>
        <p:spPr>
          <a:xfrm>
            <a:off x="685800" y="1600200"/>
            <a:ext cx="7772400" cy="453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boxplot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(or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box-and-whisker-diagram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is a graph of a data set that consists of a line extending from the minimum value to the maximum value, and a box with lines drawn at the first quartile, </a:t>
            </a:r>
            <a:r>
              <a:rPr lang="en-US" sz="36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6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 the median; and the third quartile, </a:t>
            </a:r>
            <a:r>
              <a:rPr lang="en-US" sz="36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6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</a:p>
        </p:txBody>
      </p:sp>
      <p:sp>
        <p:nvSpPr>
          <p:cNvPr id="871" name="Shape 871"/>
          <p:cNvSpPr txBox="1">
            <a:spLocks noGrp="1"/>
          </p:cNvSpPr>
          <p:nvPr>
            <p:ph type="title"/>
          </p:nvPr>
        </p:nvSpPr>
        <p:spPr>
          <a:xfrm>
            <a:off x="323850" y="171450"/>
            <a:ext cx="8515349" cy="82073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Boxplot</a:t>
            </a: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877" name="Shape 877"/>
          <p:cNvSpPr txBox="1">
            <a:spLocks noGrp="1"/>
          </p:cNvSpPr>
          <p:nvPr>
            <p:ph type="title"/>
          </p:nvPr>
        </p:nvSpPr>
        <p:spPr>
          <a:xfrm>
            <a:off x="977900" y="165100"/>
            <a:ext cx="7162799" cy="8334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Boxplots</a:t>
            </a:r>
          </a:p>
        </p:txBody>
      </p:sp>
      <p:pic>
        <p:nvPicPr>
          <p:cNvPr id="878" name="Shape 8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500" y="2152650"/>
            <a:ext cx="7492999" cy="25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Shape 879"/>
          <p:cNvSpPr txBox="1"/>
          <p:nvPr/>
        </p:nvSpPr>
        <p:spPr>
          <a:xfrm>
            <a:off x="939800" y="5232400"/>
            <a:ext cx="4775200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 of Movie Budget Amounts</a:t>
            </a:r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885" name="Shape 885"/>
          <p:cNvSpPr txBox="1">
            <a:spLocks noGrp="1"/>
          </p:cNvSpPr>
          <p:nvPr>
            <p:ph type="title"/>
          </p:nvPr>
        </p:nvSpPr>
        <p:spPr>
          <a:xfrm>
            <a:off x="685800" y="165100"/>
            <a:ext cx="7772400" cy="8334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Boxplots - Normal Distribution</a:t>
            </a:r>
          </a:p>
        </p:txBody>
      </p:sp>
      <p:pic>
        <p:nvPicPr>
          <p:cNvPr id="886" name="Shape 8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850" y="2597150"/>
            <a:ext cx="7988300" cy="16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Shape 887"/>
          <p:cNvSpPr txBox="1"/>
          <p:nvPr/>
        </p:nvSpPr>
        <p:spPr>
          <a:xfrm>
            <a:off x="649287" y="5232400"/>
            <a:ext cx="7600949" cy="74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Distribution: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Heights from a Simple Random Sample of Women</a:t>
            </a: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893" name="Shape 893"/>
          <p:cNvSpPr txBox="1">
            <a:spLocks noGrp="1"/>
          </p:cNvSpPr>
          <p:nvPr>
            <p:ph type="title"/>
          </p:nvPr>
        </p:nvSpPr>
        <p:spPr>
          <a:xfrm>
            <a:off x="584200" y="165100"/>
            <a:ext cx="7975600" cy="8334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Boxplots - Skewed Distribution</a:t>
            </a:r>
          </a:p>
        </p:txBody>
      </p:sp>
      <p:pic>
        <p:nvPicPr>
          <p:cNvPr id="894" name="Shape 8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350" y="2711450"/>
            <a:ext cx="7861299" cy="14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Shape 895"/>
          <p:cNvSpPr txBox="1"/>
          <p:nvPr/>
        </p:nvSpPr>
        <p:spPr>
          <a:xfrm>
            <a:off x="458787" y="5232400"/>
            <a:ext cx="8439150" cy="74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Skewed Distribution: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Salaries (in thousands of dollars) of NCAA Football Coaches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90" name="Shape 90"/>
          <p:cNvSpPr/>
          <p:nvPr/>
        </p:nvSpPr>
        <p:spPr>
          <a:xfrm>
            <a:off x="1104900" y="36195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905000" y="6858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419100" y="263525"/>
            <a:ext cx="8293099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Key Concept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639762" y="2038350"/>
            <a:ext cx="8215312" cy="201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Characteristics of center. Measures of center, including mean and median, as tools for analyzing data. Not only determine the value of each measure of center, but also interpret those values.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901" name="Shape 901"/>
          <p:cNvSpPr txBox="1">
            <a:spLocks noGrp="1"/>
          </p:cNvSpPr>
          <p:nvPr>
            <p:ph type="body" idx="4294967295"/>
          </p:nvPr>
        </p:nvSpPr>
        <p:spPr>
          <a:xfrm>
            <a:off x="1201737" y="2327275"/>
            <a:ext cx="7234236" cy="17271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Outliers and</a:t>
            </a:r>
            <a:b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Modified Boxplots</a:t>
            </a:r>
          </a:p>
        </p:txBody>
      </p:sp>
      <p:sp>
        <p:nvSpPr>
          <p:cNvPr id="902" name="Shape 902"/>
          <p:cNvSpPr txBox="1"/>
          <p:nvPr/>
        </p:nvSpPr>
        <p:spPr>
          <a:xfrm>
            <a:off x="3779837" y="254000"/>
            <a:ext cx="1592262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</a:p>
        </p:txBody>
      </p:sp>
      <p:sp>
        <p:nvSpPr>
          <p:cNvPr id="903" name="Shape 903"/>
          <p:cNvSpPr/>
          <p:nvPr/>
        </p:nvSpPr>
        <p:spPr>
          <a:xfrm>
            <a:off x="3595687" y="47894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4" name="Shape 904"/>
          <p:cNvSpPr/>
          <p:nvPr/>
        </p:nvSpPr>
        <p:spPr>
          <a:xfrm>
            <a:off x="3295650" y="4111625"/>
            <a:ext cx="3819525" cy="1427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5" name="Shape 905"/>
          <p:cNvSpPr/>
          <p:nvPr/>
        </p:nvSpPr>
        <p:spPr>
          <a:xfrm>
            <a:off x="2978150" y="5464175"/>
            <a:ext cx="1590674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911" name="Shape 911"/>
          <p:cNvSpPr txBox="1">
            <a:spLocks noGrp="1"/>
          </p:cNvSpPr>
          <p:nvPr>
            <p:ph type="title"/>
          </p:nvPr>
        </p:nvSpPr>
        <p:spPr>
          <a:xfrm>
            <a:off x="323850" y="184150"/>
            <a:ext cx="8515349" cy="82073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Outliers</a:t>
            </a:r>
          </a:p>
        </p:txBody>
      </p:sp>
      <p:sp>
        <p:nvSpPr>
          <p:cNvPr id="912" name="Shape 912"/>
          <p:cNvSpPr txBox="1">
            <a:spLocks noGrp="1"/>
          </p:cNvSpPr>
          <p:nvPr>
            <p:ph type="body" idx="4294967295"/>
          </p:nvPr>
        </p:nvSpPr>
        <p:spPr>
          <a:xfrm>
            <a:off x="415925" y="2228850"/>
            <a:ext cx="8578850" cy="14668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US" sz="32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outlier</a:t>
            </a:r>
            <a:r>
              <a:rPr lang="en-US" sz="32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 value that lies very far away from the vast majority of the other 	values in a data set.</a:t>
            </a: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x="304800" y="165100"/>
            <a:ext cx="8515349" cy="8223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Important Principles</a:t>
            </a:r>
          </a:p>
        </p:txBody>
      </p:sp>
      <p:sp>
        <p:nvSpPr>
          <p:cNvPr id="919" name="Shape 919"/>
          <p:cNvSpPr txBox="1"/>
          <p:nvPr/>
        </p:nvSpPr>
        <p:spPr>
          <a:xfrm>
            <a:off x="247650" y="2095500"/>
            <a:ext cx="8553450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0" name="Shape 920"/>
          <p:cNvSpPr txBox="1"/>
          <p:nvPr/>
        </p:nvSpPr>
        <p:spPr>
          <a:xfrm>
            <a:off x="557212" y="1692275"/>
            <a:ext cx="8343900" cy="408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 outlier can have a dramatic effect on the mean.</a:t>
            </a:r>
          </a:p>
          <a:p>
            <a:pPr marL="571500" marR="0" lvl="0" indent="-571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 outlier can have a dramatic effect on the standard deviation.</a:t>
            </a:r>
          </a:p>
          <a:p>
            <a:pPr marL="571500" marR="0" lvl="0" indent="-571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 outlier can have a dramatic effect on the scale of the histogram so that the true nature of the distribution is totally obscured.</a:t>
            </a: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926" name="Shape 926"/>
          <p:cNvSpPr txBox="1"/>
          <p:nvPr/>
        </p:nvSpPr>
        <p:spPr>
          <a:xfrm>
            <a:off x="304800" y="165100"/>
            <a:ext cx="8515349" cy="8223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Outliers for Modified Boxplots</a:t>
            </a:r>
          </a:p>
        </p:txBody>
      </p:sp>
      <p:sp>
        <p:nvSpPr>
          <p:cNvPr id="927" name="Shape 927"/>
          <p:cNvSpPr txBox="1"/>
          <p:nvPr/>
        </p:nvSpPr>
        <p:spPr>
          <a:xfrm>
            <a:off x="247650" y="2095500"/>
            <a:ext cx="8553450" cy="42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8" name="Shape 928"/>
          <p:cNvSpPr txBox="1"/>
          <p:nvPr/>
        </p:nvSpPr>
        <p:spPr>
          <a:xfrm>
            <a:off x="506412" y="1273175"/>
            <a:ext cx="8343900" cy="1406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purposes of constructing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modified boxplots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we can consider outliers to be data values meeting specific criteria.</a:t>
            </a:r>
          </a:p>
        </p:txBody>
      </p:sp>
      <p:sp>
        <p:nvSpPr>
          <p:cNvPr id="929" name="Shape 929"/>
          <p:cNvSpPr txBox="1"/>
          <p:nvPr/>
        </p:nvSpPr>
        <p:spPr>
          <a:xfrm>
            <a:off x="506412" y="3165475"/>
            <a:ext cx="8343900" cy="968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modified boxplots, a data value is an outlier if it is . . .</a:t>
            </a:r>
          </a:p>
        </p:txBody>
      </p:sp>
      <p:sp>
        <p:nvSpPr>
          <p:cNvPr id="930" name="Shape 930"/>
          <p:cNvSpPr txBox="1"/>
          <p:nvPr/>
        </p:nvSpPr>
        <p:spPr>
          <a:xfrm>
            <a:off x="1611312" y="4257675"/>
            <a:ext cx="6210300" cy="968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above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2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an amount greater than 1.5 × IQR</a:t>
            </a:r>
          </a:p>
        </p:txBody>
      </p:sp>
      <p:sp>
        <p:nvSpPr>
          <p:cNvPr id="931" name="Shape 931"/>
          <p:cNvSpPr txBox="1"/>
          <p:nvPr/>
        </p:nvSpPr>
        <p:spPr>
          <a:xfrm>
            <a:off x="1611312" y="5502275"/>
            <a:ext cx="6210300" cy="968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below </a:t>
            </a:r>
            <a:r>
              <a:rPr lang="en-US" sz="3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200" b="1" i="0" u="none" strike="noStrike" cap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an amount greater than 1.5 × IQR</a:t>
            </a:r>
          </a:p>
        </p:txBody>
      </p:sp>
      <p:sp>
        <p:nvSpPr>
          <p:cNvPr id="932" name="Shape 932"/>
          <p:cNvSpPr txBox="1"/>
          <p:nvPr/>
        </p:nvSpPr>
        <p:spPr>
          <a:xfrm>
            <a:off x="506412" y="5070475"/>
            <a:ext cx="590550" cy="530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</p:txBody>
      </p:sp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938" name="Shape 938"/>
          <p:cNvSpPr txBox="1">
            <a:spLocks noGrp="1"/>
          </p:cNvSpPr>
          <p:nvPr>
            <p:ph type="title"/>
          </p:nvPr>
        </p:nvSpPr>
        <p:spPr>
          <a:xfrm>
            <a:off x="1003300" y="165100"/>
            <a:ext cx="7162799" cy="8334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Modified Boxplots</a:t>
            </a:r>
          </a:p>
        </p:txBody>
      </p:sp>
      <p:sp>
        <p:nvSpPr>
          <p:cNvPr id="939" name="Shape 939"/>
          <p:cNvSpPr txBox="1"/>
          <p:nvPr/>
        </p:nvSpPr>
        <p:spPr>
          <a:xfrm>
            <a:off x="661987" y="1319212"/>
            <a:ext cx="7810499" cy="252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Boxplots described earlier are called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skeletal 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(or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regular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boxplots.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statistical packages provide 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modified boxplots</a:t>
            </a: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which represent outliers as special points.</a:t>
            </a:r>
          </a:p>
        </p:txBody>
      </p:sp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945" name="Shape 945"/>
          <p:cNvSpPr txBox="1">
            <a:spLocks noGrp="1"/>
          </p:cNvSpPr>
          <p:nvPr>
            <p:ph type="title"/>
          </p:nvPr>
        </p:nvSpPr>
        <p:spPr>
          <a:xfrm>
            <a:off x="638175" y="177800"/>
            <a:ext cx="7832724" cy="8334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Modified Boxplot Construction</a:t>
            </a:r>
          </a:p>
        </p:txBody>
      </p:sp>
      <p:sp>
        <p:nvSpPr>
          <p:cNvPr id="946" name="Shape 946"/>
          <p:cNvSpPr txBox="1"/>
          <p:nvPr/>
        </p:nvSpPr>
        <p:spPr>
          <a:xfrm>
            <a:off x="704850" y="2454275"/>
            <a:ext cx="7910511" cy="340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special symbol (such as an asterisk) is used to identify outliers.</a:t>
            </a:r>
          </a:p>
          <a:p>
            <a:pPr marL="571500" marR="0" lvl="0" indent="-571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solid horizontal line extends only as far as the minimum data value that is not an outlier and the maximum data value that is not an outlier.</a:t>
            </a:r>
          </a:p>
        </p:txBody>
      </p:sp>
      <p:sp>
        <p:nvSpPr>
          <p:cNvPr id="947" name="Shape 947"/>
          <p:cNvSpPr txBox="1"/>
          <p:nvPr/>
        </p:nvSpPr>
        <p:spPr>
          <a:xfrm>
            <a:off x="704850" y="1209675"/>
            <a:ext cx="7910511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modified boxplot is constructed with these specifications:</a:t>
            </a:r>
          </a:p>
        </p:txBody>
      </p:sp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953" name="Shape 953"/>
          <p:cNvSpPr txBox="1">
            <a:spLocks noGrp="1"/>
          </p:cNvSpPr>
          <p:nvPr>
            <p:ph type="title"/>
          </p:nvPr>
        </p:nvSpPr>
        <p:spPr>
          <a:xfrm>
            <a:off x="977900" y="177800"/>
            <a:ext cx="7162799" cy="8334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Modified Boxplots - Example</a:t>
            </a:r>
          </a:p>
        </p:txBody>
      </p:sp>
      <p:pic>
        <p:nvPicPr>
          <p:cNvPr id="954" name="Shape 9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0" y="1143000"/>
            <a:ext cx="7823199" cy="37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Shape 955"/>
          <p:cNvSpPr txBox="1"/>
          <p:nvPr/>
        </p:nvSpPr>
        <p:spPr>
          <a:xfrm>
            <a:off x="781050" y="5248275"/>
            <a:ext cx="7910511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Pulse rates of females listed in Data Set 1 in Appendix B.</a:t>
            </a:r>
          </a:p>
        </p:txBody>
      </p:sp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961" name="Shape 961"/>
          <p:cNvSpPr txBox="1"/>
          <p:nvPr/>
        </p:nvSpPr>
        <p:spPr>
          <a:xfrm>
            <a:off x="604837" y="254000"/>
            <a:ext cx="7934324" cy="59848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Recap</a:t>
            </a:r>
          </a:p>
        </p:txBody>
      </p:sp>
      <p:sp>
        <p:nvSpPr>
          <p:cNvPr id="962" name="Shape 962"/>
          <p:cNvSpPr txBox="1"/>
          <p:nvPr/>
        </p:nvSpPr>
        <p:spPr>
          <a:xfrm>
            <a:off x="361950" y="927100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this section we have discussed:</a:t>
            </a:r>
          </a:p>
        </p:txBody>
      </p:sp>
      <p:sp>
        <p:nvSpPr>
          <p:cNvPr id="963" name="Shape 963"/>
          <p:cNvSpPr txBox="1"/>
          <p:nvPr/>
        </p:nvSpPr>
        <p:spPr>
          <a:xfrm>
            <a:off x="361950" y="1465262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Scores</a:t>
            </a:r>
          </a:p>
        </p:txBody>
      </p:sp>
      <p:sp>
        <p:nvSpPr>
          <p:cNvPr id="964" name="Shape 964"/>
          <p:cNvSpPr txBox="1"/>
          <p:nvPr/>
        </p:nvSpPr>
        <p:spPr>
          <a:xfrm>
            <a:off x="361950" y="2003425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Scores and unusual values</a:t>
            </a:r>
          </a:p>
        </p:txBody>
      </p:sp>
      <p:sp>
        <p:nvSpPr>
          <p:cNvPr id="965" name="Shape 965"/>
          <p:cNvSpPr txBox="1"/>
          <p:nvPr/>
        </p:nvSpPr>
        <p:spPr>
          <a:xfrm>
            <a:off x="361950" y="3079750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Quartiles</a:t>
            </a:r>
          </a:p>
        </p:txBody>
      </p:sp>
      <p:sp>
        <p:nvSpPr>
          <p:cNvPr id="966" name="Shape 966"/>
          <p:cNvSpPr txBox="1"/>
          <p:nvPr/>
        </p:nvSpPr>
        <p:spPr>
          <a:xfrm>
            <a:off x="361950" y="2541586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Percentiles</a:t>
            </a:r>
          </a:p>
        </p:txBody>
      </p:sp>
      <p:sp>
        <p:nvSpPr>
          <p:cNvPr id="967" name="Shape 967"/>
          <p:cNvSpPr txBox="1"/>
          <p:nvPr/>
        </p:nvSpPr>
        <p:spPr>
          <a:xfrm>
            <a:off x="361950" y="3617912"/>
            <a:ext cx="8115300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Converting a percentile to corresponding 	data values</a:t>
            </a:r>
          </a:p>
        </p:txBody>
      </p:sp>
      <p:sp>
        <p:nvSpPr>
          <p:cNvPr id="968" name="Shape 968"/>
          <p:cNvSpPr txBox="1"/>
          <p:nvPr/>
        </p:nvSpPr>
        <p:spPr>
          <a:xfrm>
            <a:off x="361950" y="4583112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Other statistics</a:t>
            </a:r>
          </a:p>
        </p:txBody>
      </p:sp>
      <p:sp>
        <p:nvSpPr>
          <p:cNvPr id="969" name="Shape 969"/>
          <p:cNvSpPr txBox="1"/>
          <p:nvPr/>
        </p:nvSpPr>
        <p:spPr>
          <a:xfrm>
            <a:off x="361950" y="6111875"/>
            <a:ext cx="74295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Effects of outliers</a:t>
            </a:r>
          </a:p>
        </p:txBody>
      </p:sp>
      <p:sp>
        <p:nvSpPr>
          <p:cNvPr id="970" name="Shape 970"/>
          <p:cNvSpPr txBox="1"/>
          <p:nvPr/>
        </p:nvSpPr>
        <p:spPr>
          <a:xfrm>
            <a:off x="361950" y="5121275"/>
            <a:ext cx="74295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5-number summary</a:t>
            </a:r>
          </a:p>
        </p:txBody>
      </p:sp>
      <p:sp>
        <p:nvSpPr>
          <p:cNvPr id="971" name="Shape 971"/>
          <p:cNvSpPr txBox="1"/>
          <p:nvPr/>
        </p:nvSpPr>
        <p:spPr>
          <a:xfrm>
            <a:off x="361950" y="5616575"/>
            <a:ext cx="74295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Boxplots and modified boxplots</a:t>
            </a:r>
          </a:p>
        </p:txBody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977" name="Shape 977"/>
          <p:cNvSpPr txBox="1"/>
          <p:nvPr/>
        </p:nvSpPr>
        <p:spPr>
          <a:xfrm>
            <a:off x="604837" y="254000"/>
            <a:ext cx="7934324" cy="59848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Putting It All Together</a:t>
            </a:r>
          </a:p>
        </p:txBody>
      </p:sp>
      <p:sp>
        <p:nvSpPr>
          <p:cNvPr id="978" name="Shape 978"/>
          <p:cNvSpPr txBox="1"/>
          <p:nvPr/>
        </p:nvSpPr>
        <p:spPr>
          <a:xfrm>
            <a:off x="438150" y="927100"/>
            <a:ext cx="84899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Always consider certain key factors:</a:t>
            </a:r>
          </a:p>
        </p:txBody>
      </p:sp>
      <p:sp>
        <p:nvSpPr>
          <p:cNvPr id="979" name="Shape 979"/>
          <p:cNvSpPr txBox="1"/>
          <p:nvPr/>
        </p:nvSpPr>
        <p:spPr>
          <a:xfrm>
            <a:off x="361950" y="1465262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Context of the data</a:t>
            </a:r>
          </a:p>
        </p:txBody>
      </p:sp>
      <p:sp>
        <p:nvSpPr>
          <p:cNvPr id="980" name="Shape 980"/>
          <p:cNvSpPr txBox="1"/>
          <p:nvPr/>
        </p:nvSpPr>
        <p:spPr>
          <a:xfrm>
            <a:off x="361950" y="1990725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Source of the data</a:t>
            </a:r>
          </a:p>
        </p:txBody>
      </p:sp>
      <p:sp>
        <p:nvSpPr>
          <p:cNvPr id="981" name="Shape 981"/>
          <p:cNvSpPr txBox="1"/>
          <p:nvPr/>
        </p:nvSpPr>
        <p:spPr>
          <a:xfrm>
            <a:off x="361950" y="3041650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Measures of Center</a:t>
            </a:r>
          </a:p>
        </p:txBody>
      </p:sp>
      <p:sp>
        <p:nvSpPr>
          <p:cNvPr id="982" name="Shape 982"/>
          <p:cNvSpPr txBox="1"/>
          <p:nvPr/>
        </p:nvSpPr>
        <p:spPr>
          <a:xfrm>
            <a:off x="361950" y="2516186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Sampling Method</a:t>
            </a:r>
          </a:p>
        </p:txBody>
      </p:sp>
      <p:sp>
        <p:nvSpPr>
          <p:cNvPr id="983" name="Shape 983"/>
          <p:cNvSpPr txBox="1"/>
          <p:nvPr/>
        </p:nvSpPr>
        <p:spPr>
          <a:xfrm>
            <a:off x="361950" y="3567112"/>
            <a:ext cx="81153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Measures of Variation</a:t>
            </a:r>
          </a:p>
        </p:txBody>
      </p:sp>
      <p:sp>
        <p:nvSpPr>
          <p:cNvPr id="984" name="Shape 984"/>
          <p:cNvSpPr txBox="1"/>
          <p:nvPr/>
        </p:nvSpPr>
        <p:spPr>
          <a:xfrm>
            <a:off x="361950" y="4619625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Outliers</a:t>
            </a:r>
          </a:p>
        </p:txBody>
      </p:sp>
      <p:sp>
        <p:nvSpPr>
          <p:cNvPr id="985" name="Shape 985"/>
          <p:cNvSpPr txBox="1"/>
          <p:nvPr/>
        </p:nvSpPr>
        <p:spPr>
          <a:xfrm>
            <a:off x="361950" y="6111875"/>
            <a:ext cx="74295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Practical Implications</a:t>
            </a:r>
          </a:p>
        </p:txBody>
      </p:sp>
      <p:sp>
        <p:nvSpPr>
          <p:cNvPr id="986" name="Shape 986"/>
          <p:cNvSpPr txBox="1"/>
          <p:nvPr/>
        </p:nvSpPr>
        <p:spPr>
          <a:xfrm>
            <a:off x="361950" y="5145087"/>
            <a:ext cx="74295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Changing patterns over time</a:t>
            </a:r>
          </a:p>
        </p:txBody>
      </p:sp>
      <p:sp>
        <p:nvSpPr>
          <p:cNvPr id="987" name="Shape 987"/>
          <p:cNvSpPr txBox="1"/>
          <p:nvPr/>
        </p:nvSpPr>
        <p:spPr>
          <a:xfrm>
            <a:off x="361950" y="5627687"/>
            <a:ext cx="74295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rgbClr val="063D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</a:p>
        </p:txBody>
      </p:sp>
      <p:sp>
        <p:nvSpPr>
          <p:cNvPr id="988" name="Shape 988"/>
          <p:cNvSpPr txBox="1"/>
          <p:nvPr/>
        </p:nvSpPr>
        <p:spPr>
          <a:xfrm>
            <a:off x="361950" y="4094162"/>
            <a:ext cx="74866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❖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Distribution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41337" y="6400800"/>
            <a:ext cx="57070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2010, 2007, 2004 Pearson Education, Inc. All Rights Reserved.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1201737" y="2327275"/>
            <a:ext cx="7234236" cy="17271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Basics Concepts of Measures of Center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779837" y="254000"/>
            <a:ext cx="1592262" cy="6381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Part 1</a:t>
            </a:r>
          </a:p>
        </p:txBody>
      </p:sp>
      <p:sp>
        <p:nvSpPr>
          <p:cNvPr id="101" name="Shape 101"/>
          <p:cNvSpPr/>
          <p:nvPr/>
        </p:nvSpPr>
        <p:spPr>
          <a:xfrm>
            <a:off x="3595687" y="4789487"/>
            <a:ext cx="3921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3295650" y="4111625"/>
            <a:ext cx="3819525" cy="1427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2978150" y="5464175"/>
            <a:ext cx="1590674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02macpp">
  <a:themeElements>
    <a:clrScheme name="c02macpp 1">
      <a:dk1>
        <a:srgbClr val="000000"/>
      </a:dk1>
      <a:lt1>
        <a:srgbClr val="FFFFFF"/>
      </a:lt1>
      <a:dk2>
        <a:srgbClr val="00279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618FFD"/>
      </a:accent4>
      <a:accent5>
        <a:srgbClr val="00AE00"/>
      </a:accent5>
      <a:accent6>
        <a:srgbClr val="FFFFFF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Application>Microsoft Macintosh PowerPoint</Application>
  <PresentationFormat>On-screen Show (4:3)</PresentationFormat>
  <Slides>88</Slides>
  <Notes>88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Arial</vt:lpstr>
      <vt:lpstr>Noto Symbol</vt:lpstr>
      <vt:lpstr>Times New Roman</vt:lpstr>
      <vt:lpstr>c02macpp</vt:lpstr>
      <vt:lpstr>PowerPoint Presentation</vt:lpstr>
      <vt:lpstr>Chapter 3 Statistics for Describing, Exploring, and Comparing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Concept</vt:lpstr>
      <vt:lpstr>PowerPoint Presentation</vt:lpstr>
      <vt:lpstr>Definition</vt:lpstr>
      <vt:lpstr>Round-Off Rule for Measures of Variation</vt:lpstr>
      <vt:lpstr>Definition</vt:lpstr>
      <vt:lpstr>Sample Standard  Deviation Formula</vt:lpstr>
      <vt:lpstr>Sample Standard Deviation (Shortcut Formula)</vt:lpstr>
      <vt:lpstr>PowerPoint Presentation</vt:lpstr>
      <vt:lpstr>PowerPoint Presentation</vt:lpstr>
      <vt:lpstr>Population Standard  Deviation</vt:lpstr>
      <vt:lpstr>Variance</vt:lpstr>
      <vt:lpstr>Unbiased Estimator</vt:lpstr>
      <vt:lpstr>Variance -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Chebyshev’s Theorem</vt:lpstr>
      <vt:lpstr>PowerPoint Presentation</vt:lpstr>
      <vt:lpstr>PowerPoint Presentation</vt:lpstr>
      <vt:lpstr>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5-Number Summary</vt:lpstr>
      <vt:lpstr>Boxplot</vt:lpstr>
      <vt:lpstr>Boxplots</vt:lpstr>
      <vt:lpstr>Boxplots - Normal Distribution</vt:lpstr>
      <vt:lpstr>Boxplots - Skewed Distribution</vt:lpstr>
      <vt:lpstr>PowerPoint Presentation</vt:lpstr>
      <vt:lpstr>Outliers</vt:lpstr>
      <vt:lpstr>PowerPoint Presentation</vt:lpstr>
      <vt:lpstr>PowerPoint Presentation</vt:lpstr>
      <vt:lpstr>Modified Boxplots</vt:lpstr>
      <vt:lpstr>Modified Boxplot Construction</vt:lpstr>
      <vt:lpstr>Modified Boxplots - 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/>
  <cp:revision>20</cp:revision>
  <dcterms:modified xsi:type="dcterms:W3CDTF">2016-03-08T08:46:49Z</dcterms:modified>
</cp:coreProperties>
</file>