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EAF2C3F-D929-435C-9562-6513A5DD92CD}">
  <a:tblStyle styleId="{6EAF2C3F-D929-435C-9562-6513A5DD92C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8" name="Shape 2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4" name="Shape 3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4" name="Shape 3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8" name="Shape 3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0" name="Shape 3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6" name="Shape 3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4" name="Shape 3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0" name="Shape 3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6" name="Shape 3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8" name="Shape 4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4" name="Shape 4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0" name="Shape 4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3" name="Shape 4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6" name="Shape 4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9" name="Shape 4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2" name="Shape 4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8.png"/><Relationship Id="rId4"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2.png"/><Relationship Id="rId4" Type="http://schemas.openxmlformats.org/officeDocument/2006/relationships/image" Target="../media/image0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8.png"/><Relationship Id="rId4" Type="http://schemas.openxmlformats.org/officeDocument/2006/relationships/image" Target="../media/image0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9.png"/><Relationship Id="rId4"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1.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2.png"/><Relationship Id="rId4"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1095597730629615321.png" id="84" name="Shape 84"/>
          <p:cNvPicPr preferRelativeResize="0"/>
          <p:nvPr/>
        </p:nvPicPr>
        <p:blipFill rotWithShape="1">
          <a:blip r:embed="rId3">
            <a:alphaModFix/>
          </a:blip>
          <a:srcRect b="0" l="0" r="0" t="0"/>
          <a:stretch/>
        </p:blipFill>
        <p:spPr>
          <a:xfrm>
            <a:off x="3923928" y="112705"/>
            <a:ext cx="4755932" cy="1939148"/>
          </a:xfrm>
          <a:prstGeom prst="rect">
            <a:avLst/>
          </a:prstGeom>
          <a:noFill/>
          <a:ln>
            <a:noFill/>
          </a:ln>
        </p:spPr>
      </p:pic>
      <p:sp>
        <p:nvSpPr>
          <p:cNvPr id="85" name="Shape 85"/>
          <p:cNvSpPr/>
          <p:nvPr/>
        </p:nvSpPr>
        <p:spPr>
          <a:xfrm>
            <a:off x="4716016" y="476672"/>
            <a:ext cx="309571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الوحدة السابعة</a:t>
            </a:r>
          </a:p>
        </p:txBody>
      </p:sp>
      <p:pic>
        <p:nvPicPr>
          <p:cNvPr descr="00138.gif" id="86" name="Shape 86"/>
          <p:cNvPicPr preferRelativeResize="0"/>
          <p:nvPr/>
        </p:nvPicPr>
        <p:blipFill rotWithShape="1">
          <a:blip r:embed="rId4">
            <a:alphaModFix/>
          </a:blip>
          <a:srcRect b="0" l="0" r="0" t="0"/>
          <a:stretch/>
        </p:blipFill>
        <p:spPr>
          <a:xfrm>
            <a:off x="611560" y="2204864"/>
            <a:ext cx="7560839" cy="4653135"/>
          </a:xfrm>
          <a:prstGeom prst="rect">
            <a:avLst/>
          </a:prstGeom>
          <a:noFill/>
          <a:ln>
            <a:noFill/>
          </a:ln>
        </p:spPr>
      </p:pic>
      <p:sp>
        <p:nvSpPr>
          <p:cNvPr id="87" name="Shape 87"/>
          <p:cNvSpPr txBox="1"/>
          <p:nvPr/>
        </p:nvSpPr>
        <p:spPr>
          <a:xfrm>
            <a:off x="1547663" y="3861048"/>
            <a:ext cx="544326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Calibri"/>
                <a:ea typeface="Calibri"/>
                <a:cs typeface="Calibri"/>
                <a:sym typeface="Calibri"/>
              </a:rPr>
              <a:t>تعزيز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descr="1099366509.png" id="164" name="Shape 164"/>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165" name="Shape 165"/>
          <p:cNvSpPr/>
          <p:nvPr/>
        </p:nvSpPr>
        <p:spPr>
          <a:xfrm>
            <a:off x="899591" y="3068959"/>
            <a:ext cx="7129463"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الخوف الاجتماعي: </a:t>
            </a:r>
            <a:r>
              <a:rPr b="1" i="0" lang="ar-EG" sz="3600" u="none" cap="none" strike="noStrike">
                <a:solidFill>
                  <a:schemeClr val="dk1"/>
                </a:solidFill>
                <a:latin typeface="Calibri"/>
                <a:ea typeface="Calibri"/>
                <a:cs typeface="Calibri"/>
                <a:sym typeface="Calibri"/>
              </a:rPr>
              <a:t>التردد في حضور المناسبات الاجتماعية أو الاحتكاك بالآخرين أو الهرب من الحديث أمامهم أو عدم القدرة على إبداء الرأي لهم والإحساس بعدم الارتياح وذلك لشعور الفرد أن الآخرين يراقبونه وسينتقدونه.</a:t>
            </a:r>
          </a:p>
        </p:txBody>
      </p:sp>
      <p:pic>
        <p:nvPicPr>
          <p:cNvPr descr="88.emf" id="166" name="Shape 166"/>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167" name="Shape 167"/>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descr="dfdf.png" id="172" name="Shape 172"/>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73" name="Shape 173"/>
          <p:cNvSpPr/>
          <p:nvPr/>
        </p:nvSpPr>
        <p:spPr>
          <a:xfrm>
            <a:off x="721239" y="476672"/>
            <a:ext cx="7885492"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4- الخوف الاجتماعي SOCIAL PHOBIA</a:t>
            </a:r>
          </a:p>
        </p:txBody>
      </p:sp>
      <p:grpSp>
        <p:nvGrpSpPr>
          <p:cNvPr id="174" name="Shape 174"/>
          <p:cNvGrpSpPr/>
          <p:nvPr/>
        </p:nvGrpSpPr>
        <p:grpSpPr>
          <a:xfrm>
            <a:off x="214312" y="2500313"/>
            <a:ext cx="8572499" cy="3857625"/>
            <a:chOff x="6072198" y="521952"/>
            <a:chExt cx="2769336" cy="3615532"/>
          </a:xfrm>
        </p:grpSpPr>
        <p:sp>
          <p:nvSpPr>
            <p:cNvPr id="175" name="Shape 175"/>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76" name="Shape 176"/>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77" name="Shape 177"/>
          <p:cNvSpPr/>
          <p:nvPr/>
        </p:nvSpPr>
        <p:spPr>
          <a:xfrm>
            <a:off x="899591" y="3068959"/>
            <a:ext cx="7028828"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وهو من أكثر أنواع الخوف المرضي شيوعا وإن كان بدرجات متفاوتة بين الناس هو الخوف الذي يعيق الإنسان عن التفاعل مع المحيط الذي يعيش فيه بشكل سوي ويظهر عادة في بعض المواقف الاجتماعية مثل: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descr="dfdf.png" id="182" name="Shape 182"/>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83" name="Shape 183"/>
          <p:cNvSpPr/>
          <p:nvPr/>
        </p:nvSpPr>
        <p:spPr>
          <a:xfrm>
            <a:off x="721239" y="476672"/>
            <a:ext cx="7885492"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4- الخوف الاجتماعي SOCIAL PHOBIA</a:t>
            </a:r>
          </a:p>
        </p:txBody>
      </p:sp>
      <p:grpSp>
        <p:nvGrpSpPr>
          <p:cNvPr id="184" name="Shape 184"/>
          <p:cNvGrpSpPr/>
          <p:nvPr/>
        </p:nvGrpSpPr>
        <p:grpSpPr>
          <a:xfrm>
            <a:off x="214312" y="2500313"/>
            <a:ext cx="8572499" cy="3857625"/>
            <a:chOff x="6072198" y="521952"/>
            <a:chExt cx="2769336" cy="3615532"/>
          </a:xfrm>
        </p:grpSpPr>
        <p:sp>
          <p:nvSpPr>
            <p:cNvPr id="185" name="Shape 185"/>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86" name="Shape 186"/>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87" name="Shape 187"/>
          <p:cNvSpPr/>
          <p:nvPr/>
        </p:nvSpPr>
        <p:spPr>
          <a:xfrm>
            <a:off x="1907703" y="3212975"/>
            <a:ext cx="6020716" cy="1754325"/>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التعامل مع الآخرين.</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التحدث بصوت مسموع أثناء الاجتماع والمناقشة والأسئلة.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
                                        <p:tgtEl>
                                          <p:spTgt spid="18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pic>
        <p:nvPicPr>
          <p:cNvPr descr="97a2ff90.png" id="192" name="Shape 192"/>
          <p:cNvPicPr preferRelativeResize="0"/>
          <p:nvPr/>
        </p:nvPicPr>
        <p:blipFill rotWithShape="1">
          <a:blip r:embed="rId3">
            <a:alphaModFix/>
          </a:blip>
          <a:srcRect b="0" l="0" r="0" t="0"/>
          <a:stretch/>
        </p:blipFill>
        <p:spPr>
          <a:xfrm>
            <a:off x="899591" y="332656"/>
            <a:ext cx="7704855" cy="1343743"/>
          </a:xfrm>
          <a:prstGeom prst="rect">
            <a:avLst/>
          </a:prstGeom>
          <a:noFill/>
          <a:ln>
            <a:noFill/>
          </a:ln>
        </p:spPr>
      </p:pic>
      <p:sp>
        <p:nvSpPr>
          <p:cNvPr id="193" name="Shape 193"/>
          <p:cNvSpPr/>
          <p:nvPr/>
        </p:nvSpPr>
        <p:spPr>
          <a:xfrm>
            <a:off x="1547663" y="548679"/>
            <a:ext cx="6160660"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800" u="none" cap="none" strike="noStrike">
                <a:solidFill>
                  <a:schemeClr val="dk1"/>
                </a:solidFill>
                <a:latin typeface="Calibri"/>
                <a:ea typeface="Calibri"/>
                <a:cs typeface="Calibri"/>
                <a:sym typeface="Calibri"/>
              </a:rPr>
              <a:t>من أعراض الخوف الاجتماعي</a:t>
            </a:r>
          </a:p>
        </p:txBody>
      </p:sp>
      <p:pic>
        <p:nvPicPr>
          <p:cNvPr descr="png_cerceve_forumgazel (19).png" id="194" name="Shape 194"/>
          <p:cNvPicPr preferRelativeResize="0"/>
          <p:nvPr/>
        </p:nvPicPr>
        <p:blipFill rotWithShape="1">
          <a:blip r:embed="rId4">
            <a:alphaModFix/>
          </a:blip>
          <a:srcRect b="0" l="0" r="0" t="0"/>
          <a:stretch/>
        </p:blipFill>
        <p:spPr>
          <a:xfrm>
            <a:off x="467543" y="2708921"/>
            <a:ext cx="8280919" cy="3744415"/>
          </a:xfrm>
          <a:prstGeom prst="rect">
            <a:avLst/>
          </a:prstGeom>
          <a:noFill/>
          <a:ln>
            <a:noFill/>
          </a:ln>
        </p:spPr>
      </p:pic>
      <p:sp>
        <p:nvSpPr>
          <p:cNvPr id="195" name="Shape 195"/>
          <p:cNvSpPr/>
          <p:nvPr/>
        </p:nvSpPr>
        <p:spPr>
          <a:xfrm>
            <a:off x="755575" y="3068959"/>
            <a:ext cx="7776864"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التعرق وتسارع ضربات القلب واهتزاز اليدين وعدم الدخول على الآخرين بمفرده، لا ينظر للآخرين ويتجنب الحديث معهم، الانشغال بأشياء أخرى كجهاز الجوال والسكوت معظم الوقت وتجنب المناسبات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6084167" y="116631"/>
            <a:ext cx="2736303" cy="1224135"/>
          </a:xfrm>
          <a:prstGeom prst="ellipse">
            <a:avLst/>
          </a:prstGeom>
          <a:solidFill>
            <a:srgbClr val="00B0F0"/>
          </a:solidFill>
          <a:ln cap="flat" cmpd="sng" w="76200">
            <a:solidFill>
              <a:srgbClr val="FFFFCC"/>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b="1" i="0" sz="2000" u="none" cap="none" strike="noStrike">
              <a:solidFill>
                <a:srgbClr val="FFFF00"/>
              </a:solidFill>
              <a:latin typeface="Calibri"/>
              <a:ea typeface="Calibri"/>
              <a:cs typeface="Calibri"/>
              <a:sym typeface="Calibri"/>
            </a:endParaRPr>
          </a:p>
        </p:txBody>
      </p:sp>
      <p:sp>
        <p:nvSpPr>
          <p:cNvPr id="201" name="Shape 201"/>
          <p:cNvSpPr/>
          <p:nvPr/>
        </p:nvSpPr>
        <p:spPr>
          <a:xfrm>
            <a:off x="6804247" y="332656"/>
            <a:ext cx="117211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إثراء</a:t>
            </a:r>
          </a:p>
        </p:txBody>
      </p:sp>
      <p:grpSp>
        <p:nvGrpSpPr>
          <p:cNvPr id="202" name="Shape 202"/>
          <p:cNvGrpSpPr/>
          <p:nvPr/>
        </p:nvGrpSpPr>
        <p:grpSpPr>
          <a:xfrm>
            <a:off x="251519" y="1628800"/>
            <a:ext cx="8748463" cy="5112567"/>
            <a:chOff x="408525" y="-43600"/>
            <a:chExt cx="8446495" cy="6546386"/>
          </a:xfrm>
        </p:grpSpPr>
        <p:sp>
          <p:nvSpPr>
            <p:cNvPr id="203" name="Shape 203"/>
            <p:cNvSpPr/>
            <p:nvPr/>
          </p:nvSpPr>
          <p:spPr>
            <a:xfrm>
              <a:off x="895183" y="548720"/>
              <a:ext cx="7471685" cy="5425642"/>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descr="011AR060-0.jpg" id="204" name="Shape 204"/>
            <p:cNvPicPr preferRelativeResize="0"/>
            <p:nvPr/>
          </p:nvPicPr>
          <p:blipFill rotWithShape="1">
            <a:blip r:embed="rId3">
              <a:alphaModFix/>
            </a:blip>
            <a:srcRect b="0" l="0" r="0" t="0"/>
            <a:stretch/>
          </p:blipFill>
          <p:spPr>
            <a:xfrm>
              <a:off x="408525" y="-43600"/>
              <a:ext cx="8446495" cy="6546386"/>
            </a:xfrm>
            <a:prstGeom prst="roundRect">
              <a:avLst>
                <a:gd fmla="val 3521" name="adj"/>
              </a:avLst>
            </a:prstGeom>
            <a:noFill/>
            <a:ln>
              <a:noFill/>
            </a:ln>
          </p:spPr>
        </p:pic>
      </p:grpSp>
      <p:sp>
        <p:nvSpPr>
          <p:cNvPr id="205" name="Shape 205"/>
          <p:cNvSpPr/>
          <p:nvPr/>
        </p:nvSpPr>
        <p:spPr>
          <a:xfrm>
            <a:off x="1043608" y="2780927"/>
            <a:ext cx="7200799"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يرى محمد الغزالي أن الحياء علامة صادقة على طبيعة الإنسان، فهو يبين مدى أدبه وقيمه التي ينتمي إليها، فالشخص حين يحرج من فعل ما لا ينبغي، أو يتعارض مع قيمه فهو حي الضمير فالحياء يحمي الإنسان من الوقوع في المحظور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ppt_w</p:attrName>
                                        </p:attrNameLst>
                                      </p:cBhvr>
                                      <p:tavLst>
                                        <p:tav fmla="" tm="0">
                                          <p:val>
                                            <p:strVal val="0"/>
                                          </p:val>
                                        </p:tav>
                                        <p:tav fmla="" tm="100000">
                                          <p:val>
                                            <p:strVal val="#ppt_w"/>
                                          </p:val>
                                        </p:tav>
                                      </p:tavLst>
                                    </p:anim>
                                    <p:anim calcmode="lin" valueType="num">
                                      <p:cBhvr additive="base">
                                        <p:cTn dur="500"/>
                                        <p:tgtEl>
                                          <p:spTgt spid="2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 calcmode="lin" valueType="num">
                                      <p:cBhvr additive="base">
                                        <p:cTn dur="500"/>
                                        <p:tgtEl>
                                          <p:spTgt spid="20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0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p:nvPr/>
        </p:nvSpPr>
        <p:spPr>
          <a:xfrm>
            <a:off x="6084167" y="116631"/>
            <a:ext cx="2736303" cy="1224135"/>
          </a:xfrm>
          <a:prstGeom prst="ellipse">
            <a:avLst/>
          </a:prstGeom>
          <a:solidFill>
            <a:srgbClr val="00B0F0"/>
          </a:solidFill>
          <a:ln cap="flat" cmpd="sng" w="76200">
            <a:solidFill>
              <a:srgbClr val="FFFFCC"/>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b="1" i="0" sz="2000" u="none" cap="none" strike="noStrike">
              <a:solidFill>
                <a:srgbClr val="FFFF00"/>
              </a:solidFill>
              <a:latin typeface="Calibri"/>
              <a:ea typeface="Calibri"/>
              <a:cs typeface="Calibri"/>
              <a:sym typeface="Calibri"/>
            </a:endParaRPr>
          </a:p>
        </p:txBody>
      </p:sp>
      <p:sp>
        <p:nvSpPr>
          <p:cNvPr id="211" name="Shape 211"/>
          <p:cNvSpPr/>
          <p:nvPr/>
        </p:nvSpPr>
        <p:spPr>
          <a:xfrm>
            <a:off x="6804247" y="332656"/>
            <a:ext cx="117211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إثراء</a:t>
            </a:r>
          </a:p>
        </p:txBody>
      </p:sp>
      <p:grpSp>
        <p:nvGrpSpPr>
          <p:cNvPr id="212" name="Shape 212"/>
          <p:cNvGrpSpPr/>
          <p:nvPr/>
        </p:nvGrpSpPr>
        <p:grpSpPr>
          <a:xfrm>
            <a:off x="251519" y="1628800"/>
            <a:ext cx="8748463" cy="5112567"/>
            <a:chOff x="408525" y="-43600"/>
            <a:chExt cx="8446495" cy="6546386"/>
          </a:xfrm>
        </p:grpSpPr>
        <p:sp>
          <p:nvSpPr>
            <p:cNvPr id="213" name="Shape 213"/>
            <p:cNvSpPr/>
            <p:nvPr/>
          </p:nvSpPr>
          <p:spPr>
            <a:xfrm>
              <a:off x="895183" y="548720"/>
              <a:ext cx="7471685" cy="5425642"/>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descr="011AR060-0.jpg" id="214" name="Shape 214"/>
            <p:cNvPicPr preferRelativeResize="0"/>
            <p:nvPr/>
          </p:nvPicPr>
          <p:blipFill rotWithShape="1">
            <a:blip r:embed="rId3">
              <a:alphaModFix/>
            </a:blip>
            <a:srcRect b="0" l="0" r="0" t="0"/>
            <a:stretch/>
          </p:blipFill>
          <p:spPr>
            <a:xfrm>
              <a:off x="408525" y="-43600"/>
              <a:ext cx="8446495" cy="6546386"/>
            </a:xfrm>
            <a:prstGeom prst="roundRect">
              <a:avLst>
                <a:gd fmla="val 3521" name="adj"/>
              </a:avLst>
            </a:prstGeom>
            <a:noFill/>
            <a:ln>
              <a:noFill/>
            </a:ln>
          </p:spPr>
        </p:pic>
      </p:grpSp>
      <p:sp>
        <p:nvSpPr>
          <p:cNvPr id="215" name="Shape 215"/>
          <p:cNvSpPr/>
          <p:nvPr/>
        </p:nvSpPr>
        <p:spPr>
          <a:xfrm>
            <a:off x="827583" y="2276872"/>
            <a:ext cx="7344815" cy="403187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لذا فإن الله سبحانه وتعالى وصى به المسلمين لأنه يجعل المرء يراقب خطواته فلا يتعدى حدود الدين الإسلامي، فالحياء مطلوب ومرغوب فيه ولا يتنافى مع ما يحبذ أن يتصف به. </a:t>
            </a:r>
          </a:p>
          <a:p>
            <a:pPr indent="0" lvl="0" marL="0" marR="0" rtl="1" algn="r">
              <a:spcBef>
                <a:spcPts val="0"/>
              </a:spcBef>
              <a:buSzPct val="25000"/>
              <a:buNone/>
            </a:pPr>
            <a:r>
              <a:rPr b="1" i="0" lang="ar-EG" sz="3200" u="none" cap="none" strike="noStrike">
                <a:solidFill>
                  <a:srgbClr val="0070C0"/>
                </a:solidFill>
                <a:latin typeface="Calibri"/>
                <a:ea typeface="Calibri"/>
                <a:cs typeface="Calibri"/>
                <a:sym typeface="Calibri"/>
              </a:rPr>
              <a:t>الحياء: </a:t>
            </a:r>
            <a:r>
              <a:rPr b="1" i="0" lang="ar-EG" sz="3200" u="none" cap="none" strike="noStrike">
                <a:solidFill>
                  <a:schemeClr val="dk1"/>
                </a:solidFill>
                <a:latin typeface="Calibri"/>
                <a:ea typeface="Calibri"/>
                <a:cs typeface="Calibri"/>
                <a:sym typeface="Calibri"/>
              </a:rPr>
              <a:t>اجتناب القبيح وعدم التقصير مع ذي الحق وليس فيه خضوع للآخرين وهو محمود شرعاً، أما الخوف الاجتماعي فهو خضوع للآخرين وتجنب مواجهتهم بشكل مستمر.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descr="g.gif" id="220" name="Shape 220"/>
          <p:cNvPicPr preferRelativeResize="0"/>
          <p:nvPr/>
        </p:nvPicPr>
        <p:blipFill rotWithShape="1">
          <a:blip r:embed="rId3">
            <a:alphaModFix/>
          </a:blip>
          <a:srcRect b="0" l="0" r="0" t="0"/>
          <a:stretch/>
        </p:blipFill>
        <p:spPr>
          <a:xfrm>
            <a:off x="1331640" y="1844824"/>
            <a:ext cx="7128792" cy="3268430"/>
          </a:xfrm>
          <a:prstGeom prst="rect">
            <a:avLst/>
          </a:prstGeom>
          <a:noFill/>
          <a:ln>
            <a:noFill/>
          </a:ln>
        </p:spPr>
      </p:pic>
      <p:sp>
        <p:nvSpPr>
          <p:cNvPr id="221" name="Shape 221"/>
          <p:cNvSpPr/>
          <p:nvPr/>
        </p:nvSpPr>
        <p:spPr>
          <a:xfrm>
            <a:off x="2483767" y="2575357"/>
            <a:ext cx="475252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0000"/>
                </a:solidFill>
                <a:latin typeface="Calibri"/>
                <a:ea typeface="Calibri"/>
                <a:cs typeface="Calibri"/>
                <a:sym typeface="Calibri"/>
              </a:rPr>
              <a:t>نشاط 7-4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descr="frame0806.png" id="226" name="Shape 226"/>
          <p:cNvPicPr preferRelativeResize="0"/>
          <p:nvPr/>
        </p:nvPicPr>
        <p:blipFill rotWithShape="1">
          <a:blip r:embed="rId3">
            <a:alphaModFix/>
          </a:blip>
          <a:srcRect b="0" l="0" r="0" t="0"/>
          <a:stretch/>
        </p:blipFill>
        <p:spPr>
          <a:xfrm>
            <a:off x="467543" y="332656"/>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227" name="Shape 227"/>
          <p:cNvSpPr/>
          <p:nvPr/>
        </p:nvSpPr>
        <p:spPr>
          <a:xfrm>
            <a:off x="1043608" y="476672"/>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صنف الأعراض التالية إلى الاضطرابات التي تنتمي لها</a:t>
            </a:r>
          </a:p>
        </p:txBody>
      </p:sp>
      <p:graphicFrame>
        <p:nvGraphicFramePr>
          <p:cNvPr id="228" name="Shape 228"/>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536500"/>
                <a:gridCol w="450000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229" name="Shape 229"/>
          <p:cNvSpPr/>
          <p:nvPr/>
        </p:nvSpPr>
        <p:spPr>
          <a:xfrm>
            <a:off x="6084167" y="2492896"/>
            <a:ext cx="15488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الأعراض</a:t>
            </a:r>
          </a:p>
        </p:txBody>
      </p:sp>
      <p:sp>
        <p:nvSpPr>
          <p:cNvPr id="230" name="Shape 230"/>
          <p:cNvSpPr/>
          <p:nvPr/>
        </p:nvSpPr>
        <p:spPr>
          <a:xfrm>
            <a:off x="971600" y="2492896"/>
            <a:ext cx="2380780"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اسم الاضطراب</a:t>
            </a:r>
          </a:p>
        </p:txBody>
      </p:sp>
      <p:sp>
        <p:nvSpPr>
          <p:cNvPr id="231" name="Shape 231"/>
          <p:cNvSpPr/>
          <p:nvPr/>
        </p:nvSpPr>
        <p:spPr>
          <a:xfrm>
            <a:off x="4788023" y="3501007"/>
            <a:ext cx="4032448"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يتأكد من إغلاق الأبواب والنوافذ عدة مرات كل ليلة وينام وهو غير مستقر</a:t>
            </a:r>
          </a:p>
        </p:txBody>
      </p:sp>
      <p:sp>
        <p:nvSpPr>
          <p:cNvPr id="232" name="Shape 232"/>
          <p:cNvSpPr txBox="1"/>
          <p:nvPr/>
        </p:nvSpPr>
        <p:spPr>
          <a:xfrm>
            <a:off x="0" y="4365103"/>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الوسواس القهري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5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ppt_w</p:attrName>
                                        </p:attrNameLst>
                                      </p:cBhvr>
                                      <p:tavLst>
                                        <p:tav fmla="" tm="0">
                                          <p:val>
                                            <p:strVal val="0"/>
                                          </p:val>
                                        </p:tav>
                                        <p:tav fmla="" tm="100000">
                                          <p:val>
                                            <p:strVal val="#ppt_w"/>
                                          </p:val>
                                        </p:tav>
                                      </p:tavLst>
                                    </p:anim>
                                    <p:anim calcmode="lin" valueType="num">
                                      <p:cBhvr additive="base">
                                        <p:cTn dur="500"/>
                                        <p:tgtEl>
                                          <p:spTgt spid="2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frame0806.png" id="237" name="Shape 237"/>
          <p:cNvPicPr preferRelativeResize="0"/>
          <p:nvPr/>
        </p:nvPicPr>
        <p:blipFill rotWithShape="1">
          <a:blip r:embed="rId3">
            <a:alphaModFix/>
          </a:blip>
          <a:srcRect b="0" l="0" r="0" t="0"/>
          <a:stretch/>
        </p:blipFill>
        <p:spPr>
          <a:xfrm>
            <a:off x="467543" y="332656"/>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238" name="Shape 238"/>
          <p:cNvSpPr/>
          <p:nvPr/>
        </p:nvSpPr>
        <p:spPr>
          <a:xfrm>
            <a:off x="1043608" y="476672"/>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صنف الأعراض التالية إلى الاضطرابات التي تنتمي لها</a:t>
            </a:r>
          </a:p>
        </p:txBody>
      </p:sp>
      <p:graphicFrame>
        <p:nvGraphicFramePr>
          <p:cNvPr id="239" name="Shape 239"/>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536500"/>
                <a:gridCol w="450000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240" name="Shape 240"/>
          <p:cNvSpPr/>
          <p:nvPr/>
        </p:nvSpPr>
        <p:spPr>
          <a:xfrm>
            <a:off x="6084167" y="2492896"/>
            <a:ext cx="15488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الأعراض</a:t>
            </a:r>
          </a:p>
        </p:txBody>
      </p:sp>
      <p:sp>
        <p:nvSpPr>
          <p:cNvPr id="241" name="Shape 241"/>
          <p:cNvSpPr/>
          <p:nvPr/>
        </p:nvSpPr>
        <p:spPr>
          <a:xfrm>
            <a:off x="971600" y="2492896"/>
            <a:ext cx="2380780"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اسم الاضطراب</a:t>
            </a:r>
          </a:p>
        </p:txBody>
      </p:sp>
      <p:sp>
        <p:nvSpPr>
          <p:cNvPr id="242" name="Shape 242"/>
          <p:cNvSpPr/>
          <p:nvPr/>
        </p:nvSpPr>
        <p:spPr>
          <a:xfrm>
            <a:off x="5076055" y="3717032"/>
            <a:ext cx="3672407"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أفكاره غريبة، ضعيف التواصل مع الآخرين، قد يكلم نفسه أحياناً، يقول كلاما غير مفهوم</a:t>
            </a:r>
          </a:p>
        </p:txBody>
      </p:sp>
      <p:sp>
        <p:nvSpPr>
          <p:cNvPr id="243" name="Shape 243"/>
          <p:cNvSpPr txBox="1"/>
          <p:nvPr/>
        </p:nvSpPr>
        <p:spPr>
          <a:xfrm>
            <a:off x="0" y="4365103"/>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الخوف الاجتماعي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pic>
        <p:nvPicPr>
          <p:cNvPr descr="frame0806.png" id="248" name="Shape 248"/>
          <p:cNvPicPr preferRelativeResize="0"/>
          <p:nvPr/>
        </p:nvPicPr>
        <p:blipFill rotWithShape="1">
          <a:blip r:embed="rId3">
            <a:alphaModFix/>
          </a:blip>
          <a:srcRect b="0" l="0" r="0" t="0"/>
          <a:stretch/>
        </p:blipFill>
        <p:spPr>
          <a:xfrm>
            <a:off x="467543" y="332656"/>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249" name="Shape 249"/>
          <p:cNvSpPr/>
          <p:nvPr/>
        </p:nvSpPr>
        <p:spPr>
          <a:xfrm>
            <a:off x="1043608" y="476672"/>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صنف الأعراض التالية إلى الاضطرابات التي تنتمي لها</a:t>
            </a:r>
          </a:p>
        </p:txBody>
      </p:sp>
      <p:graphicFrame>
        <p:nvGraphicFramePr>
          <p:cNvPr id="250" name="Shape 250"/>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536500"/>
                <a:gridCol w="450000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251" name="Shape 251"/>
          <p:cNvSpPr/>
          <p:nvPr/>
        </p:nvSpPr>
        <p:spPr>
          <a:xfrm>
            <a:off x="6084167" y="2492896"/>
            <a:ext cx="15488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الأعراض</a:t>
            </a:r>
          </a:p>
        </p:txBody>
      </p:sp>
      <p:sp>
        <p:nvSpPr>
          <p:cNvPr id="252" name="Shape 252"/>
          <p:cNvSpPr/>
          <p:nvPr/>
        </p:nvSpPr>
        <p:spPr>
          <a:xfrm>
            <a:off x="971600" y="2492896"/>
            <a:ext cx="2380780"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اسم الاضطراب</a:t>
            </a:r>
          </a:p>
        </p:txBody>
      </p:sp>
      <p:sp>
        <p:nvSpPr>
          <p:cNvPr id="253" name="Shape 253"/>
          <p:cNvSpPr/>
          <p:nvPr/>
        </p:nvSpPr>
        <p:spPr>
          <a:xfrm>
            <a:off x="5004048" y="3573016"/>
            <a:ext cx="3672407"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يبدو عليه الملل من كل شيء، فقد الشهية، لا ينام بسرعة ويستيقظ عدة مرات</a:t>
            </a:r>
          </a:p>
        </p:txBody>
      </p:sp>
      <p:sp>
        <p:nvSpPr>
          <p:cNvPr id="254" name="Shape 254"/>
          <p:cNvSpPr txBox="1"/>
          <p:nvPr/>
        </p:nvSpPr>
        <p:spPr>
          <a:xfrm>
            <a:off x="0" y="4365103"/>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الاكتئاب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grpSp>
        <p:nvGrpSpPr>
          <p:cNvPr id="92" name="Shape 92"/>
          <p:cNvGrpSpPr/>
          <p:nvPr/>
        </p:nvGrpSpPr>
        <p:grpSpPr>
          <a:xfrm flipH="1" rot="1918785">
            <a:off x="-97327" y="1284036"/>
            <a:ext cx="9702567" cy="4526376"/>
            <a:chOff x="4101419" y="-889924"/>
            <a:chExt cx="2687977" cy="2812164"/>
          </a:xfrm>
        </p:grpSpPr>
        <p:sp>
          <p:nvSpPr>
            <p:cNvPr id="93" name="Shape 93"/>
            <p:cNvSpPr/>
            <p:nvPr/>
          </p:nvSpPr>
          <p:spPr>
            <a:xfrm rot="1793373">
              <a:off x="4671387" y="-333991"/>
              <a:ext cx="1595915" cy="1834233"/>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88.gif" id="94" name="Shape 94"/>
            <p:cNvPicPr preferRelativeResize="0"/>
            <p:nvPr/>
          </p:nvPicPr>
          <p:blipFill rotWithShape="1">
            <a:blip r:embed="rId3">
              <a:alphaModFix/>
            </a:blip>
            <a:srcRect b="0" l="0" r="0" t="0"/>
            <a:stretch/>
          </p:blipFill>
          <p:spPr>
            <a:xfrm rot="1729305">
              <a:off x="4511810" y="-575020"/>
              <a:ext cx="1867194" cy="2182358"/>
            </a:xfrm>
            <a:prstGeom prst="rect">
              <a:avLst/>
            </a:prstGeom>
            <a:noFill/>
            <a:ln>
              <a:noFill/>
            </a:ln>
          </p:spPr>
        </p:pic>
      </p:grpSp>
      <p:sp>
        <p:nvSpPr>
          <p:cNvPr id="95" name="Shape 95"/>
          <p:cNvSpPr txBox="1"/>
          <p:nvPr/>
        </p:nvSpPr>
        <p:spPr>
          <a:xfrm>
            <a:off x="2286000" y="2286000"/>
            <a:ext cx="5040559"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chemeClr val="dk1"/>
                </a:solidFill>
                <a:latin typeface="Calibri"/>
                <a:ea typeface="Calibri"/>
                <a:cs typeface="Calibri"/>
                <a:sym typeface="Calibri"/>
              </a:rPr>
              <a:t>تابع الدرس الثاني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ppt_w</p:attrName>
                                        </p:attrNameLst>
                                      </p:cBhvr>
                                      <p:tavLst>
                                        <p:tav fmla="" tm="0">
                                          <p:val>
                                            <p:strVal val="0"/>
                                          </p:val>
                                        </p:tav>
                                        <p:tav fmla="" tm="100000">
                                          <p:val>
                                            <p:strVal val="#ppt_w"/>
                                          </p:val>
                                        </p:tav>
                                      </p:tavLst>
                                    </p:anim>
                                    <p:anim calcmode="lin" valueType="num">
                                      <p:cBhvr additive="base">
                                        <p:cTn dur="500"/>
                                        <p:tgtEl>
                                          <p:spTgt spid="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ppt_w</p:attrName>
                                        </p:attrNameLst>
                                      </p:cBhvr>
                                      <p:tavLst>
                                        <p:tav fmla="" tm="0">
                                          <p:val>
                                            <p:strVal val="0"/>
                                          </p:val>
                                        </p:tav>
                                        <p:tav fmla="" tm="100000">
                                          <p:val>
                                            <p:strVal val="#ppt_w"/>
                                          </p:val>
                                        </p:tav>
                                      </p:tavLst>
                                    </p:anim>
                                    <p:anim calcmode="lin" valueType="num">
                                      <p:cBhvr additive="base">
                                        <p:cTn dur="5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pic>
        <p:nvPicPr>
          <p:cNvPr descr="frame0806.png" id="259" name="Shape 259"/>
          <p:cNvPicPr preferRelativeResize="0"/>
          <p:nvPr/>
        </p:nvPicPr>
        <p:blipFill rotWithShape="1">
          <a:blip r:embed="rId3">
            <a:alphaModFix/>
          </a:blip>
          <a:srcRect b="0" l="0" r="0" t="0"/>
          <a:stretch/>
        </p:blipFill>
        <p:spPr>
          <a:xfrm>
            <a:off x="467543" y="332656"/>
            <a:ext cx="8378278" cy="1584175"/>
          </a:xfrm>
          <a:prstGeom prst="rect">
            <a:avLst/>
          </a:prstGeom>
          <a:solidFill>
            <a:schemeClr val="lt1"/>
          </a:solidFill>
          <a:ln>
            <a:noFill/>
          </a:ln>
          <a:effectLst>
            <a:outerShdw blurRad="44450" algn="ctr" dir="5400000" dist="27939">
              <a:srgbClr val="000000">
                <a:alpha val="31764"/>
              </a:srgbClr>
            </a:outerShdw>
          </a:effectLst>
        </p:spPr>
      </p:pic>
      <p:sp>
        <p:nvSpPr>
          <p:cNvPr id="260" name="Shape 260"/>
          <p:cNvSpPr/>
          <p:nvPr/>
        </p:nvSpPr>
        <p:spPr>
          <a:xfrm>
            <a:off x="1043608" y="476672"/>
            <a:ext cx="7273924"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صنف الأعراض التالية إلى الاضطرابات التي تنتمي لها</a:t>
            </a:r>
          </a:p>
        </p:txBody>
      </p:sp>
      <p:graphicFrame>
        <p:nvGraphicFramePr>
          <p:cNvPr id="261" name="Shape 261"/>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536500"/>
                <a:gridCol w="450000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9E009E"/>
                        </a:gs>
                        <a:gs pos="50000">
                          <a:srgbClr val="E400E4"/>
                        </a:gs>
                        <a:gs pos="100000">
                          <a:srgbClr val="FF00FF"/>
                        </a:gs>
                      </a:gsLst>
                      <a:lin ang="162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262" name="Shape 262"/>
          <p:cNvSpPr/>
          <p:nvPr/>
        </p:nvSpPr>
        <p:spPr>
          <a:xfrm>
            <a:off x="6084167" y="2492896"/>
            <a:ext cx="1548821"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الأعراض</a:t>
            </a:r>
          </a:p>
        </p:txBody>
      </p:sp>
      <p:sp>
        <p:nvSpPr>
          <p:cNvPr id="263" name="Shape 263"/>
          <p:cNvSpPr/>
          <p:nvPr/>
        </p:nvSpPr>
        <p:spPr>
          <a:xfrm>
            <a:off x="971600" y="2492896"/>
            <a:ext cx="2380780"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اسم الاضطراب</a:t>
            </a:r>
          </a:p>
        </p:txBody>
      </p:sp>
      <p:sp>
        <p:nvSpPr>
          <p:cNvPr id="264" name="Shape 264"/>
          <p:cNvSpPr/>
          <p:nvPr/>
        </p:nvSpPr>
        <p:spPr>
          <a:xfrm>
            <a:off x="5004048" y="3573016"/>
            <a:ext cx="3672407"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يتلعثم لسانه، يشعر أن الكل يراقبه، يشعر أنه ممل، يهرب من الحديث أمام الآخرين</a:t>
            </a:r>
          </a:p>
        </p:txBody>
      </p:sp>
      <p:sp>
        <p:nvSpPr>
          <p:cNvPr id="265" name="Shape 265"/>
          <p:cNvSpPr txBox="1"/>
          <p:nvPr/>
        </p:nvSpPr>
        <p:spPr>
          <a:xfrm>
            <a:off x="0" y="4365103"/>
            <a:ext cx="424847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الخوف المرضي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ppt_w</p:attrName>
                                        </p:attrNameLst>
                                      </p:cBhvr>
                                      <p:tavLst>
                                        <p:tav fmla="" tm="0">
                                          <p:val>
                                            <p:strVal val="0"/>
                                          </p:val>
                                        </p:tav>
                                        <p:tav fmla="" tm="100000">
                                          <p:val>
                                            <p:strVal val="#ppt_w"/>
                                          </p:val>
                                        </p:tav>
                                      </p:tavLst>
                                    </p:anim>
                                    <p:anim calcmode="lin" valueType="num">
                                      <p:cBhvr additive="base">
                                        <p:cTn dur="500"/>
                                        <p:tgtEl>
                                          <p:spTgt spid="2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pic>
        <p:nvPicPr>
          <p:cNvPr descr="b1jc2.gif" id="270" name="Shape 270"/>
          <p:cNvPicPr preferRelativeResize="0"/>
          <p:nvPr/>
        </p:nvPicPr>
        <p:blipFill rotWithShape="1">
          <a:blip r:embed="rId3">
            <a:alphaModFix/>
          </a:blip>
          <a:srcRect b="0" l="0" r="0" t="0"/>
          <a:stretch/>
        </p:blipFill>
        <p:spPr>
          <a:xfrm>
            <a:off x="4895528" y="260647"/>
            <a:ext cx="4248472" cy="1656183"/>
          </a:xfrm>
          <a:prstGeom prst="rect">
            <a:avLst/>
          </a:prstGeom>
          <a:noFill/>
          <a:ln>
            <a:noFill/>
          </a:ln>
        </p:spPr>
      </p:pic>
      <p:sp>
        <p:nvSpPr>
          <p:cNvPr id="271" name="Shape 271"/>
          <p:cNvSpPr txBox="1"/>
          <p:nvPr/>
        </p:nvSpPr>
        <p:spPr>
          <a:xfrm>
            <a:off x="5148064" y="548679"/>
            <a:ext cx="3096343" cy="83099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4800" u="none" cap="none" strike="noStrike">
                <a:solidFill>
                  <a:schemeClr val="lt1"/>
                </a:solidFill>
                <a:latin typeface="Calibri"/>
                <a:ea typeface="Calibri"/>
                <a:cs typeface="Calibri"/>
                <a:sym typeface="Calibri"/>
              </a:rPr>
              <a:t>تعلم ذاتي</a:t>
            </a:r>
          </a:p>
        </p:txBody>
      </p:sp>
      <p:pic>
        <p:nvPicPr>
          <p:cNvPr descr="button-23968_640.png" id="272" name="Shape 272"/>
          <p:cNvPicPr preferRelativeResize="0"/>
          <p:nvPr/>
        </p:nvPicPr>
        <p:blipFill rotWithShape="1">
          <a:blip r:embed="rId4">
            <a:alphaModFix/>
          </a:blip>
          <a:srcRect b="0" l="0" r="0" t="0"/>
          <a:stretch/>
        </p:blipFill>
        <p:spPr>
          <a:xfrm>
            <a:off x="144016" y="2564903"/>
            <a:ext cx="8892479" cy="4293095"/>
          </a:xfrm>
          <a:prstGeom prst="rect">
            <a:avLst/>
          </a:prstGeom>
          <a:noFill/>
          <a:ln>
            <a:noFill/>
          </a:ln>
        </p:spPr>
      </p:pic>
      <p:sp>
        <p:nvSpPr>
          <p:cNvPr id="273" name="Shape 273"/>
          <p:cNvSpPr/>
          <p:nvPr/>
        </p:nvSpPr>
        <p:spPr>
          <a:xfrm>
            <a:off x="683568" y="3193231"/>
            <a:ext cx="7272808"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اكتب تقريرا عن علاقة تعاطي المخدرات بظهور بعض الاضطرابات النفسية (</a:t>
            </a:r>
            <a:r>
              <a:rPr b="1" i="0" lang="ar-EG" sz="4000" u="none" cap="none" strike="noStrike">
                <a:solidFill>
                  <a:srgbClr val="C00000"/>
                </a:solidFill>
                <a:latin typeface="Calibri"/>
                <a:ea typeface="Calibri"/>
                <a:cs typeface="Calibri"/>
                <a:sym typeface="Calibri"/>
              </a:rPr>
              <a:t>الفوبيا</a:t>
            </a:r>
            <a:r>
              <a:rPr b="1" i="0" lang="ar-EG" sz="4000" u="none" cap="none" strike="noStrike">
                <a:solidFill>
                  <a:schemeClr val="dk1"/>
                </a:solidFill>
                <a:latin typeface="Calibri"/>
                <a:ea typeface="Calibri"/>
                <a:cs typeface="Calibri"/>
                <a:sym typeface="Calibri"/>
              </a:rPr>
              <a:t>) كمثال قم بزيارة أحد مراكز تأهيل المدمنين أو ابحث في مصادر المعلومات.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6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6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descr="E:\شغل نجلاء\خلفيات وبراويز وصور\New folder\البراويز\البراويز\0151.bmp" id="278" name="Shape 278"/>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79" name="Shape 279"/>
          <p:cNvSpPr/>
          <p:nvPr/>
        </p:nvSpPr>
        <p:spPr>
          <a:xfrm>
            <a:off x="683568" y="897687"/>
            <a:ext cx="7776864" cy="5078312"/>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1" i="0" lang="ar-EG" sz="3600" u="none" cap="none" strike="noStrike">
                <a:solidFill>
                  <a:srgbClr val="FF0000"/>
                </a:solidFill>
                <a:latin typeface="Calibri"/>
                <a:ea typeface="Calibri"/>
                <a:cs typeface="Calibri"/>
                <a:sym typeface="Calibri"/>
              </a:rPr>
              <a:t>يعتبر تعاطي المخدرات من أهم الأسباب التي تساعد في انتشار الأمراض والاضطرابات النفسية فهناك علاقة وثيقة ومتبادلة بين الإدمان والأمراض النفسية، فالمخدرات تسبب ظهور كثير من الأمراض النفسية، والأمراض النفسية يمكنها أن تؤدي بصاحبها إلى تعاطي المخدرات والاضطرابات أو الأمراض النفسية التي تسببها المخدرات كثيرة من أبرزها الاضطرابات الذهانية المصحوبة بأوهام وضلالات وهلاوس</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pic>
        <p:nvPicPr>
          <p:cNvPr descr="E:\شغل نجلاء\خلفيات وبراويز وصور\New folder\البراويز\البراويز\0151.bmp" id="284" name="Shape 284"/>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85" name="Shape 285"/>
          <p:cNvSpPr/>
          <p:nvPr/>
        </p:nvSpPr>
        <p:spPr>
          <a:xfrm>
            <a:off x="144016" y="620689"/>
            <a:ext cx="8676456" cy="563231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1" i="0" lang="ar-EG" sz="3600" u="none" cap="none" strike="noStrike">
                <a:solidFill>
                  <a:srgbClr val="FF0000"/>
                </a:solidFill>
                <a:latin typeface="Calibri"/>
                <a:ea typeface="Calibri"/>
                <a:cs typeface="Calibri"/>
                <a:sym typeface="Calibri"/>
              </a:rPr>
              <a:t>واضطرابات المزاج خاصة اضطرابات المزاج الاكتئابي، واضطرابات القلق، واضطرابات النوم، ويمكن الكشف عن ذلك عن طريق التشخيص المزدوج الذي يعنى بعلاج إدمان المخدرات المصحوب باضطرابات نفسية بمعنى أن يكون هناك اضطرابا نفسيا وغالباً ما يكون هذا الاضطراب ذهانياً مع تعاطٍ مواد مخدرة أو الإدمان عليها، وعادة ما تكون أعراض الاضطراب مزمنة وشديدة، لذلك تتطلب هذه الحالات علاجاً دوائياً مكثفاً وبرامج علاجية قد تختلف عن البرامج العلاجية المتعارف عليها في علاج الإدمان أو علاج الأمراض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pic>
        <p:nvPicPr>
          <p:cNvPr descr="E:\شغل نجلاء\خلفيات وبراويز وصور\New folder\البراويز\البراويز\0151.bmp" id="290" name="Shape 290"/>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91" name="Shape 291"/>
          <p:cNvSpPr/>
          <p:nvPr/>
        </p:nvSpPr>
        <p:spPr>
          <a:xfrm>
            <a:off x="144016" y="897688"/>
            <a:ext cx="8676456" cy="5078312"/>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1" i="0" lang="ar-EG" sz="3600" u="none" cap="none" strike="noStrike">
                <a:solidFill>
                  <a:srgbClr val="FF0000"/>
                </a:solidFill>
                <a:latin typeface="Calibri"/>
                <a:ea typeface="Calibri"/>
                <a:cs typeface="Calibri"/>
                <a:sym typeface="Calibri"/>
              </a:rPr>
              <a:t>وقد يجهل البعض هذه العلاقة بين الاضطرابات النفسية والاضطرابات الادمانية التي صنفت على أنها احد فروع الاضطرابات النفسية، وان وجود اضطراب نفسي لدى الفرد قد يؤدي إلى تعاطي أحد أنواع المواد المخدرة أو المؤثرات العقلية ومن الأمثلة التي تعكس ذلك وتثبته تعاطي الكحول من قبل الأشخاص الذين يعانون من المخاوف الاجتماعية، أو قيام بعض الطلاب بتعاطي حبوب الكبتاجون عند المذاكرة لخفض اضطراب القلق خاصة فترة الامتحانات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pic>
        <p:nvPicPr>
          <p:cNvPr descr="E:\شغل نجلاء\خلفيات وبراويز وصور\New folder\البراويز\البراويز\0151.bmp" id="296" name="Shape 296"/>
          <p:cNvPicPr preferRelativeResize="0"/>
          <p:nvPr/>
        </p:nvPicPr>
        <p:blipFill rotWithShape="1">
          <a:blip r:embed="rId3">
            <a:alphaModFix/>
          </a:blip>
          <a:srcRect b="0" l="0" r="0" t="0"/>
          <a:stretch/>
        </p:blipFill>
        <p:spPr>
          <a:xfrm>
            <a:off x="-180528" y="260647"/>
            <a:ext cx="9577063" cy="6597352"/>
          </a:xfrm>
          <a:prstGeom prst="rect">
            <a:avLst/>
          </a:prstGeom>
          <a:noFill/>
          <a:ln>
            <a:noFill/>
          </a:ln>
        </p:spPr>
      </p:pic>
      <p:sp>
        <p:nvSpPr>
          <p:cNvPr id="297" name="Shape 297"/>
          <p:cNvSpPr/>
          <p:nvPr/>
        </p:nvSpPr>
        <p:spPr>
          <a:xfrm>
            <a:off x="144016" y="620691"/>
            <a:ext cx="8676456" cy="563231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وقد أثبتت الكثير من الدراسات الحديثة انه عند تعاطي أي مادة من المواد المخدرة والمؤثرات العقلية فان نسبة وجود احد الاضطرابات النفسية يرتفع، فمثلا نسبة اضطراب الفصام لدى الأفراد العاديين تكون 1% ولكنها ترتفع إلى 30% عند تعاطي المواد المخدرة أو الإدمان عليها، فالاضطرابات النفسية والادمانية وجهان لعملة واحدة، وفي التشخيص الحديث الأمريكي للاضطرابات النفسية Dsm لا يمكن تشخيص الحالة بأي نوع من الاضطرابات النفسية في حالة وجود تعاطٍ للمواد المخدرة والاضطرابات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pic>
        <p:nvPicPr>
          <p:cNvPr descr="1099366509.png" id="302" name="Shape 302"/>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303" name="Shape 303"/>
          <p:cNvSpPr/>
          <p:nvPr/>
        </p:nvSpPr>
        <p:spPr>
          <a:xfrm>
            <a:off x="971600" y="3645023"/>
            <a:ext cx="7129463"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الشخصية: </a:t>
            </a:r>
            <a:r>
              <a:rPr b="1" i="0" lang="ar-EG" sz="4000" u="none" cap="none" strike="noStrike">
                <a:solidFill>
                  <a:schemeClr val="dk1"/>
                </a:solidFill>
                <a:latin typeface="Calibri"/>
                <a:ea typeface="Calibri"/>
                <a:cs typeface="Calibri"/>
                <a:sym typeface="Calibri"/>
              </a:rPr>
              <a:t>هي مجموع الخصائص التي يتميز بها الإنسان عن غيره في النواحي الجسمية والعقلية والانفعالية والاجتماعية.</a:t>
            </a:r>
          </a:p>
        </p:txBody>
      </p:sp>
      <p:pic>
        <p:nvPicPr>
          <p:cNvPr descr="88.emf" id="304" name="Shape 304"/>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305" name="Shape 305"/>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pic>
        <p:nvPicPr>
          <p:cNvPr descr="button-23968_640.png" id="310" name="Shape 310"/>
          <p:cNvPicPr preferRelativeResize="0"/>
          <p:nvPr/>
        </p:nvPicPr>
        <p:blipFill rotWithShape="1">
          <a:blip r:embed="rId3">
            <a:alphaModFix/>
          </a:blip>
          <a:srcRect b="0" l="0" r="0" t="0"/>
          <a:stretch/>
        </p:blipFill>
        <p:spPr>
          <a:xfrm>
            <a:off x="756418" y="1988840"/>
            <a:ext cx="7920036" cy="3168351"/>
          </a:xfrm>
          <a:prstGeom prst="rect">
            <a:avLst/>
          </a:prstGeom>
          <a:solidFill>
            <a:srgbClr val="FF0000"/>
          </a:solidFill>
          <a:ln>
            <a:noFill/>
          </a:ln>
        </p:spPr>
      </p:pic>
      <p:sp>
        <p:nvSpPr>
          <p:cNvPr id="311" name="Shape 311"/>
          <p:cNvSpPr/>
          <p:nvPr/>
        </p:nvSpPr>
        <p:spPr>
          <a:xfrm>
            <a:off x="1116458" y="2513221"/>
            <a:ext cx="7129461"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dk1"/>
                </a:solidFill>
                <a:latin typeface="Calibri"/>
                <a:ea typeface="Calibri"/>
                <a:cs typeface="Calibri"/>
                <a:sym typeface="Calibri"/>
              </a:rPr>
              <a:t>ثانيا: أنواع الشخصيات المضطربة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pic>
        <p:nvPicPr>
          <p:cNvPr descr="FRM0026.JPG" id="316" name="Shape 316"/>
          <p:cNvPicPr preferRelativeResize="0"/>
          <p:nvPr/>
        </p:nvPicPr>
        <p:blipFill rotWithShape="1">
          <a:blip r:embed="rId3">
            <a:alphaModFix/>
          </a:blip>
          <a:srcRect b="0" l="0" r="0" t="0"/>
          <a:stretch/>
        </p:blipFill>
        <p:spPr>
          <a:xfrm flipH="1">
            <a:off x="1835695" y="260647"/>
            <a:ext cx="6931290" cy="1493544"/>
          </a:xfrm>
          <a:prstGeom prst="rect">
            <a:avLst/>
          </a:prstGeom>
          <a:noFill/>
          <a:ln>
            <a:noFill/>
          </a:ln>
        </p:spPr>
      </p:pic>
      <p:sp>
        <p:nvSpPr>
          <p:cNvPr id="317" name="Shape 317"/>
          <p:cNvSpPr/>
          <p:nvPr/>
        </p:nvSpPr>
        <p:spPr>
          <a:xfrm>
            <a:off x="3635896" y="476672"/>
            <a:ext cx="3806426"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ماهية الشخصية</a:t>
            </a:r>
          </a:p>
        </p:txBody>
      </p:sp>
      <p:grpSp>
        <p:nvGrpSpPr>
          <p:cNvPr id="318" name="Shape 318"/>
          <p:cNvGrpSpPr/>
          <p:nvPr/>
        </p:nvGrpSpPr>
        <p:grpSpPr>
          <a:xfrm>
            <a:off x="285750" y="1988840"/>
            <a:ext cx="8572500" cy="4680519"/>
            <a:chOff x="1168270" y="775318"/>
            <a:chExt cx="8091060" cy="5204216"/>
          </a:xfrm>
        </p:grpSpPr>
        <p:sp>
          <p:nvSpPr>
            <p:cNvPr id="319" name="Shape 319"/>
            <p:cNvSpPr/>
            <p:nvPr/>
          </p:nvSpPr>
          <p:spPr>
            <a:xfrm rot="10800000">
              <a:off x="1391713" y="775318"/>
              <a:ext cx="7643269" cy="5204216"/>
            </a:xfrm>
            <a:prstGeom prst="frame">
              <a:avLst>
                <a:gd fmla="val 5964" name="adj1"/>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Shape 320"/>
            <p:cNvSpPr/>
            <p:nvPr/>
          </p:nvSpPr>
          <p:spPr>
            <a:xfrm rot="10800000">
              <a:off x="1168270" y="1198100"/>
              <a:ext cx="8091060" cy="4358651"/>
            </a:xfrm>
            <a:prstGeom prst="rect">
              <a:avLst/>
            </a:prstGeom>
            <a:solidFill>
              <a:schemeClr val="lt1"/>
            </a:solidFill>
            <a:ln cap="flat" cmpd="sng" w="57150">
              <a:solidFill>
                <a:srgbClr val="E5B8B7"/>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21" name="Shape 321"/>
          <p:cNvSpPr/>
          <p:nvPr/>
        </p:nvSpPr>
        <p:spPr>
          <a:xfrm>
            <a:off x="285179" y="2348878"/>
            <a:ext cx="8535293"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هي الأساليب المميزة والفريدة التي يستجيب بها الفرد لمحيطه، والأساس في مفهوم الشخصية هي تفرد الفرد وثبات وديمومة سمات الشخصية ومميزاتها عبر الزمان والأحوال، وهي نظام متكامل من المظهر الخارجي للفرد والصفات النفسية الداخلية والتصرفات والسلوكيات المتنوعة التي يقوم بها وهذه الأمور مجتمعة يؤثر بعضها في بعض مما يعطي طابعاً محدداً للكيان المعنوي للفرد.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pic>
        <p:nvPicPr>
          <p:cNvPr descr="FRM0026.JPG" id="326" name="Shape 326"/>
          <p:cNvPicPr preferRelativeResize="0"/>
          <p:nvPr/>
        </p:nvPicPr>
        <p:blipFill rotWithShape="1">
          <a:blip r:embed="rId3">
            <a:alphaModFix/>
          </a:blip>
          <a:srcRect b="0" l="0" r="0" t="0"/>
          <a:stretch/>
        </p:blipFill>
        <p:spPr>
          <a:xfrm flipH="1">
            <a:off x="1835695" y="260647"/>
            <a:ext cx="6931290" cy="1493544"/>
          </a:xfrm>
          <a:prstGeom prst="rect">
            <a:avLst/>
          </a:prstGeom>
          <a:noFill/>
          <a:ln>
            <a:noFill/>
          </a:ln>
        </p:spPr>
      </p:pic>
      <p:sp>
        <p:nvSpPr>
          <p:cNvPr id="327" name="Shape 327"/>
          <p:cNvSpPr/>
          <p:nvPr/>
        </p:nvSpPr>
        <p:spPr>
          <a:xfrm>
            <a:off x="2627783" y="476670"/>
            <a:ext cx="5904656"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متى تعتبر الشخصية مضطربة؟</a:t>
            </a:r>
          </a:p>
        </p:txBody>
      </p:sp>
      <p:grpSp>
        <p:nvGrpSpPr>
          <p:cNvPr id="328" name="Shape 328"/>
          <p:cNvGrpSpPr/>
          <p:nvPr/>
        </p:nvGrpSpPr>
        <p:grpSpPr>
          <a:xfrm>
            <a:off x="285750" y="1988840"/>
            <a:ext cx="8572500" cy="4680519"/>
            <a:chOff x="1168270" y="775318"/>
            <a:chExt cx="8091060" cy="5204216"/>
          </a:xfrm>
        </p:grpSpPr>
        <p:sp>
          <p:nvSpPr>
            <p:cNvPr id="329" name="Shape 329"/>
            <p:cNvSpPr/>
            <p:nvPr/>
          </p:nvSpPr>
          <p:spPr>
            <a:xfrm rot="10800000">
              <a:off x="1391713" y="775318"/>
              <a:ext cx="7643269" cy="5204216"/>
            </a:xfrm>
            <a:prstGeom prst="frame">
              <a:avLst>
                <a:gd fmla="val 5964" name="adj1"/>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Shape 330"/>
            <p:cNvSpPr/>
            <p:nvPr/>
          </p:nvSpPr>
          <p:spPr>
            <a:xfrm rot="10800000">
              <a:off x="1168270" y="1198100"/>
              <a:ext cx="8091060" cy="4358651"/>
            </a:xfrm>
            <a:prstGeom prst="rect">
              <a:avLst/>
            </a:prstGeom>
            <a:solidFill>
              <a:schemeClr val="lt1"/>
            </a:solidFill>
            <a:ln cap="flat" cmpd="sng" w="57150">
              <a:solidFill>
                <a:srgbClr val="E5B8B7"/>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31" name="Shape 331"/>
          <p:cNvSpPr/>
          <p:nvPr/>
        </p:nvSpPr>
        <p:spPr>
          <a:xfrm>
            <a:off x="285179" y="2902876"/>
            <a:ext cx="8535293"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تعتبر الشخصية مضطربة عندما تكون سماتها صلبة وعنيدة، أو تعوق تكيف الفرد المهني والأسري والاجتماعي. إن اضطرابات الشخصية تؤثر على حياة الفرد وحياة من يعيش معه، ولتحديد اضطراب أي شخصية لابد أن تتوفر أغلب الأعراض فيها.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descr="11970940161863283799gswanson_Storage_cylinder.svg.med.png" id="100" name="Shape 100"/>
          <p:cNvPicPr preferRelativeResize="0"/>
          <p:nvPr/>
        </p:nvPicPr>
        <p:blipFill rotWithShape="1">
          <a:blip r:embed="rId3">
            <a:alphaModFix/>
          </a:blip>
          <a:srcRect b="0" l="0" r="0" t="0"/>
          <a:stretch/>
        </p:blipFill>
        <p:spPr>
          <a:xfrm>
            <a:off x="5508103" y="0"/>
            <a:ext cx="3055664" cy="2160240"/>
          </a:xfrm>
          <a:prstGeom prst="rect">
            <a:avLst/>
          </a:prstGeom>
          <a:noFill/>
          <a:ln>
            <a:noFill/>
          </a:ln>
        </p:spPr>
      </p:pic>
      <p:sp>
        <p:nvSpPr>
          <p:cNvPr id="101" name="Shape 101"/>
          <p:cNvSpPr/>
          <p:nvPr/>
        </p:nvSpPr>
        <p:spPr>
          <a:xfrm>
            <a:off x="6444207" y="404663"/>
            <a:ext cx="1527982"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7-2</a:t>
            </a:r>
          </a:p>
        </p:txBody>
      </p:sp>
      <p:pic>
        <p:nvPicPr>
          <p:cNvPr id="102" name="Shape 102"/>
          <p:cNvPicPr preferRelativeResize="0"/>
          <p:nvPr/>
        </p:nvPicPr>
        <p:blipFill rotWithShape="1">
          <a:blip r:embed="rId4">
            <a:alphaModFix/>
          </a:blip>
          <a:srcRect b="0" l="0" r="0" t="0"/>
          <a:stretch/>
        </p:blipFill>
        <p:spPr>
          <a:xfrm>
            <a:off x="1187624" y="2924943"/>
            <a:ext cx="6613376" cy="3306688"/>
          </a:xfrm>
          <a:prstGeom prst="rect">
            <a:avLst/>
          </a:prstGeom>
          <a:noFill/>
          <a:ln>
            <a:noFill/>
          </a:ln>
        </p:spPr>
      </p:pic>
      <p:sp>
        <p:nvSpPr>
          <p:cNvPr id="103" name="Shape 103"/>
          <p:cNvSpPr/>
          <p:nvPr/>
        </p:nvSpPr>
        <p:spPr>
          <a:xfrm>
            <a:off x="1475655" y="4005064"/>
            <a:ext cx="5904656" cy="110799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lt1"/>
                </a:solidFill>
                <a:latin typeface="Calibri"/>
                <a:ea typeface="Calibri"/>
                <a:cs typeface="Calibri"/>
                <a:sym typeface="Calibri"/>
              </a:rPr>
              <a:t>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grpSp>
        <p:nvGrpSpPr>
          <p:cNvPr id="336" name="Shape 336"/>
          <p:cNvGrpSpPr/>
          <p:nvPr/>
        </p:nvGrpSpPr>
        <p:grpSpPr>
          <a:xfrm>
            <a:off x="755575" y="1556792"/>
            <a:ext cx="7992887" cy="3960439"/>
            <a:chOff x="3003126" y="897970"/>
            <a:chExt cx="2903913" cy="495712"/>
          </a:xfrm>
        </p:grpSpPr>
        <p:sp>
          <p:nvSpPr>
            <p:cNvPr id="337" name="Shape 337"/>
            <p:cNvSpPr/>
            <p:nvPr/>
          </p:nvSpPr>
          <p:spPr>
            <a:xfrm>
              <a:off x="3381898" y="998550"/>
              <a:ext cx="2258235" cy="150223"/>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sN98LOCHK.jpg" id="338" name="Shape 338"/>
            <p:cNvPicPr preferRelativeResize="0"/>
            <p:nvPr/>
          </p:nvPicPr>
          <p:blipFill rotWithShape="1">
            <a:blip r:embed="rId3">
              <a:alphaModFix/>
            </a:blip>
            <a:srcRect b="0" l="0" r="0" t="0"/>
            <a:stretch/>
          </p:blipFill>
          <p:spPr>
            <a:xfrm>
              <a:off x="3003126" y="897970"/>
              <a:ext cx="2903913" cy="495712"/>
            </a:xfrm>
            <a:prstGeom prst="rect">
              <a:avLst/>
            </a:prstGeom>
            <a:noFill/>
            <a:ln>
              <a:noFill/>
            </a:ln>
          </p:spPr>
        </p:pic>
      </p:grpSp>
      <p:sp>
        <p:nvSpPr>
          <p:cNvPr id="339" name="Shape 339"/>
          <p:cNvSpPr txBox="1"/>
          <p:nvPr/>
        </p:nvSpPr>
        <p:spPr>
          <a:xfrm>
            <a:off x="1763688" y="2276872"/>
            <a:ext cx="6120680"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rgbClr val="FF0000"/>
                </a:solidFill>
                <a:latin typeface="Calibri"/>
                <a:ea typeface="Calibri"/>
                <a:cs typeface="Calibri"/>
                <a:sym typeface="Calibri"/>
              </a:rPr>
              <a:t>ومن أبرز الشخصيات المضطربة ما يلي: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pic>
        <p:nvPicPr>
          <p:cNvPr descr="99.gif" id="344" name="Shape 344"/>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345" name="Shape 345"/>
          <p:cNvSpPr/>
          <p:nvPr/>
        </p:nvSpPr>
        <p:spPr>
          <a:xfrm>
            <a:off x="1403648" y="2492896"/>
            <a:ext cx="684076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1- الشخصية المرتابة أو الشكاكة (إساءة الظن بالآخرين)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pic>
        <p:nvPicPr>
          <p:cNvPr descr="imagesCACVRKLE.gif" id="350" name="Shape 350"/>
          <p:cNvPicPr preferRelativeResize="0"/>
          <p:nvPr/>
        </p:nvPicPr>
        <p:blipFill rotWithShape="1">
          <a:blip r:embed="rId3">
            <a:alphaModFix/>
          </a:blip>
          <a:srcRect b="0" l="0" r="0" t="0"/>
          <a:stretch/>
        </p:blipFill>
        <p:spPr>
          <a:xfrm>
            <a:off x="323528" y="620687"/>
            <a:ext cx="8640960" cy="5544615"/>
          </a:xfrm>
          <a:prstGeom prst="rect">
            <a:avLst/>
          </a:prstGeom>
          <a:noFill/>
          <a:ln>
            <a:noFill/>
          </a:ln>
        </p:spPr>
      </p:pic>
      <p:sp>
        <p:nvSpPr>
          <p:cNvPr id="351" name="Shape 351"/>
          <p:cNvSpPr/>
          <p:nvPr/>
        </p:nvSpPr>
        <p:spPr>
          <a:xfrm>
            <a:off x="899591" y="1412775"/>
            <a:ext cx="7272808"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تغليب سوء الظن والمبالغة في الحذر، المبالغة في التأثير بالانتقادات حتى لو كانت يسيرة، الإكثار من الخصومة والجدل والعناد، الحرص على جمع الإدانات، يبحث عن المعاني الخفية في الحديث، ويفسرها على أنها ضده، يبالغ في تصور التآمر ضده، يشك في ولاء أصدقائه وأقربائه له، لا يتسامح.</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pic>
        <p:nvPicPr>
          <p:cNvPr descr="99.gif" id="356" name="Shape 356"/>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357" name="Shape 357"/>
          <p:cNvSpPr/>
          <p:nvPr/>
        </p:nvSpPr>
        <p:spPr>
          <a:xfrm>
            <a:off x="1259632" y="2708919"/>
            <a:ext cx="6840760"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2- الشخصية البسيطة (المستغلة)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pic>
        <p:nvPicPr>
          <p:cNvPr descr="imagesCACVRKLE.gif" id="362" name="Shape 362"/>
          <p:cNvPicPr preferRelativeResize="0"/>
          <p:nvPr/>
        </p:nvPicPr>
        <p:blipFill rotWithShape="1">
          <a:blip r:embed="rId3">
            <a:alphaModFix/>
          </a:blip>
          <a:srcRect b="0" l="0" r="0" t="0"/>
          <a:stretch/>
        </p:blipFill>
        <p:spPr>
          <a:xfrm>
            <a:off x="323528" y="620687"/>
            <a:ext cx="8640960" cy="5544615"/>
          </a:xfrm>
          <a:prstGeom prst="rect">
            <a:avLst/>
          </a:prstGeom>
          <a:noFill/>
          <a:ln>
            <a:noFill/>
          </a:ln>
        </p:spPr>
      </p:pic>
      <p:sp>
        <p:nvSpPr>
          <p:cNvPr id="363" name="Shape 363"/>
          <p:cNvSpPr/>
          <p:nvPr/>
        </p:nvSpPr>
        <p:spPr>
          <a:xfrm>
            <a:off x="1331640" y="1689775"/>
            <a:ext cx="6768751"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الثقة الزائدة بالناس، الغفلة عما يدور حوله، لا يتوقع السوء، التبعية للآخرين (فكرا وسلوكا) التسامح الزائد حتى مع من لا يستحقونه، سهولة التأثر بآراء الآخرين، المبلغة في الصراحة حتى في الأمور الخاصة.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pic>
        <p:nvPicPr>
          <p:cNvPr descr="99.gif" id="368" name="Shape 368"/>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369" name="Shape 369"/>
          <p:cNvSpPr/>
          <p:nvPr/>
        </p:nvSpPr>
        <p:spPr>
          <a:xfrm>
            <a:off x="1259632" y="2492896"/>
            <a:ext cx="684076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3- الشخصية العدوانية (المتسلطة)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pic>
        <p:nvPicPr>
          <p:cNvPr descr="imagesCACVRKLE.gif" id="374" name="Shape 374"/>
          <p:cNvPicPr preferRelativeResize="0"/>
          <p:nvPr/>
        </p:nvPicPr>
        <p:blipFill rotWithShape="1">
          <a:blip r:embed="rId3">
            <a:alphaModFix/>
          </a:blip>
          <a:srcRect b="0" l="0" r="0" t="0"/>
          <a:stretch/>
        </p:blipFill>
        <p:spPr>
          <a:xfrm>
            <a:off x="323528" y="620687"/>
            <a:ext cx="8640960" cy="5544615"/>
          </a:xfrm>
          <a:prstGeom prst="rect">
            <a:avLst/>
          </a:prstGeom>
          <a:noFill/>
          <a:ln>
            <a:noFill/>
          </a:ln>
        </p:spPr>
      </p:pic>
      <p:sp>
        <p:nvSpPr>
          <p:cNvPr id="375" name="Shape 375"/>
          <p:cNvSpPr/>
          <p:nvPr/>
        </p:nvSpPr>
        <p:spPr>
          <a:xfrm>
            <a:off x="1403648" y="1966774"/>
            <a:ext cx="6696744"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عدم مراعاة حقوق الآخرين، والجرأة الزائدة في إبداء الرأي والمبالغة في إظهار المشاعر العدوانية، الاستياء والغضب ،النظر في الآخرين بقوة، التسلط في العبارات وعلو الصوت، إعطاء أوامر ملزمة.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descr="99.gif" id="380" name="Shape 380"/>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381" name="Shape 381"/>
          <p:cNvSpPr/>
          <p:nvPr/>
        </p:nvSpPr>
        <p:spPr>
          <a:xfrm>
            <a:off x="1259632" y="2492896"/>
            <a:ext cx="684076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4- الشخصية النرجسية (التي تحب ذاتها)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pic>
        <p:nvPicPr>
          <p:cNvPr descr="imagesCACVRKLE.gif" id="386" name="Shape 386"/>
          <p:cNvPicPr preferRelativeResize="0"/>
          <p:nvPr/>
        </p:nvPicPr>
        <p:blipFill rotWithShape="1">
          <a:blip r:embed="rId3">
            <a:alphaModFix/>
          </a:blip>
          <a:srcRect b="0" l="0" r="0" t="0"/>
          <a:stretch/>
        </p:blipFill>
        <p:spPr>
          <a:xfrm>
            <a:off x="323528" y="620687"/>
            <a:ext cx="8640960" cy="5544615"/>
          </a:xfrm>
          <a:prstGeom prst="rect">
            <a:avLst/>
          </a:prstGeom>
          <a:noFill/>
          <a:ln>
            <a:noFill/>
          </a:ln>
        </p:spPr>
      </p:pic>
      <p:sp>
        <p:nvSpPr>
          <p:cNvPr id="387" name="Shape 387"/>
          <p:cNvSpPr/>
          <p:nvPr/>
        </p:nvSpPr>
        <p:spPr>
          <a:xfrm>
            <a:off x="899591" y="1412775"/>
            <a:ext cx="7200799" cy="397031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الإعجاب الزائد بالنفس، وتشعر بالعظمة وتبالغ في تلميع ذاتها، تستمع بثناء الآخرين لها، وتكثر من لفت الأنظار إليها، وتدعي العبقرية وتتطلع للألقاب الفخمة، وتظهر نفسها بمظهر الواثقة جداً، وتتصور أنها فوق الآخرين بمراحل، ولا تعترف بالخطاء، وأنانية، ولا تتقبل النقد.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pic>
        <p:nvPicPr>
          <p:cNvPr descr="99.gif" id="392" name="Shape 392"/>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393" name="Shape 393"/>
          <p:cNvSpPr/>
          <p:nvPr/>
        </p:nvSpPr>
        <p:spPr>
          <a:xfrm>
            <a:off x="1259632" y="2492896"/>
            <a:ext cx="6840760"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5- الشخصية المضادة للمجتمع (السيكوباثية)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grpSp>
        <p:nvGrpSpPr>
          <p:cNvPr id="108" name="Shape 108"/>
          <p:cNvGrpSpPr/>
          <p:nvPr/>
        </p:nvGrpSpPr>
        <p:grpSpPr>
          <a:xfrm>
            <a:off x="899591" y="1124743"/>
            <a:ext cx="7776864" cy="4392488"/>
            <a:chOff x="2162576" y="-92607"/>
            <a:chExt cx="5423960" cy="5194829"/>
          </a:xfrm>
        </p:grpSpPr>
        <p:sp>
          <p:nvSpPr>
            <p:cNvPr id="109" name="Shape 109"/>
            <p:cNvSpPr/>
            <p:nvPr/>
          </p:nvSpPr>
          <p:spPr>
            <a:xfrm>
              <a:off x="2699013" y="555531"/>
              <a:ext cx="4410693" cy="3816813"/>
            </a:xfrm>
            <a:prstGeom prst="roundRect">
              <a:avLst>
                <a:gd fmla="val 16667"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110" name="Shape 110"/>
            <p:cNvPicPr preferRelativeResize="0"/>
            <p:nvPr/>
          </p:nvPicPr>
          <p:blipFill rotWithShape="1">
            <a:blip r:embed="rId3">
              <a:alphaModFix/>
            </a:blip>
            <a:srcRect b="0" l="0" r="0" t="0"/>
            <a:stretch/>
          </p:blipFill>
          <p:spPr>
            <a:xfrm>
              <a:off x="2162576" y="-92607"/>
              <a:ext cx="5423960" cy="5194829"/>
            </a:xfrm>
            <a:prstGeom prst="rect">
              <a:avLst/>
            </a:prstGeom>
            <a:noFill/>
            <a:ln>
              <a:noFill/>
            </a:ln>
          </p:spPr>
        </p:pic>
      </p:grpSp>
      <p:sp>
        <p:nvSpPr>
          <p:cNvPr id="111" name="Shape 111"/>
          <p:cNvSpPr/>
          <p:nvPr/>
        </p:nvSpPr>
        <p:spPr>
          <a:xfrm>
            <a:off x="2057400" y="1828800"/>
            <a:ext cx="5257799" cy="3139321"/>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6600" u="none" cap="none" strike="noStrike">
                <a:solidFill>
                  <a:srgbClr val="660033"/>
                </a:solidFill>
                <a:latin typeface="Calibri"/>
                <a:ea typeface="Calibri"/>
                <a:cs typeface="Calibri"/>
                <a:sym typeface="Calibri"/>
              </a:rPr>
              <a:t>تابع أنواع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descr="imagesCACVRKLE.gif" id="398" name="Shape 398"/>
          <p:cNvPicPr preferRelativeResize="0"/>
          <p:nvPr/>
        </p:nvPicPr>
        <p:blipFill rotWithShape="1">
          <a:blip r:embed="rId3">
            <a:alphaModFix/>
          </a:blip>
          <a:srcRect b="0" l="0" r="0" t="0"/>
          <a:stretch/>
        </p:blipFill>
        <p:spPr>
          <a:xfrm>
            <a:off x="323528" y="260647"/>
            <a:ext cx="8640960" cy="6192687"/>
          </a:xfrm>
          <a:prstGeom prst="rect">
            <a:avLst/>
          </a:prstGeom>
          <a:noFill/>
          <a:ln>
            <a:noFill/>
          </a:ln>
        </p:spPr>
      </p:pic>
      <p:sp>
        <p:nvSpPr>
          <p:cNvPr id="399" name="Shape 399"/>
          <p:cNvSpPr/>
          <p:nvPr/>
        </p:nvSpPr>
        <p:spPr>
          <a:xfrm>
            <a:off x="899591" y="908720"/>
            <a:ext cx="7344815" cy="507831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المراوغة والاحتيال للحصول على مرادها وضعف الضمير وقسوة القلب (غياب لوم النفس) وعدم الاكتراث بالمسؤولية، والتظاهر بالنزاهة والأمانة، ولا تبالي بالكذب وتشهد الزور على غيرها، وقدرتها على التلاعب بمشاعر الآخرين وإقناعهم بما تريد، والانتهاز السريع لشهواتها، وعدم المبالاة بمشاعر الآخرين، والضعف الشديد في تبادل المشاعر العاطفية، وسرعة التلون حسب الموقف.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pic>
        <p:nvPicPr>
          <p:cNvPr descr="99.gif" id="404" name="Shape 404"/>
          <p:cNvPicPr preferRelativeResize="0"/>
          <p:nvPr/>
        </p:nvPicPr>
        <p:blipFill rotWithShape="1">
          <a:blip r:embed="rId3">
            <a:alphaModFix/>
          </a:blip>
          <a:srcRect b="0" l="0" r="0" t="0"/>
          <a:stretch/>
        </p:blipFill>
        <p:spPr>
          <a:xfrm>
            <a:off x="755575" y="1916832"/>
            <a:ext cx="7920880" cy="2736303"/>
          </a:xfrm>
          <a:prstGeom prst="rect">
            <a:avLst/>
          </a:prstGeom>
          <a:noFill/>
          <a:ln>
            <a:noFill/>
          </a:ln>
          <a:effectLst>
            <a:outerShdw blurRad="190500" algn="ctr" dir="2700000" dist="228600">
              <a:srgbClr val="000000">
                <a:alpha val="29803"/>
              </a:srgbClr>
            </a:outerShdw>
          </a:effectLst>
        </p:spPr>
      </p:pic>
      <p:sp>
        <p:nvSpPr>
          <p:cNvPr id="405" name="Shape 405"/>
          <p:cNvSpPr/>
          <p:nvPr/>
        </p:nvSpPr>
        <p:spPr>
          <a:xfrm>
            <a:off x="1259632" y="2780927"/>
            <a:ext cx="6840760"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rgbClr val="0000FF"/>
                </a:solidFill>
                <a:latin typeface="Calibri"/>
                <a:ea typeface="Calibri"/>
                <a:cs typeface="Calibri"/>
                <a:sym typeface="Calibri"/>
              </a:rPr>
              <a:t>6- الشخصية الاعتمادية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pic>
        <p:nvPicPr>
          <p:cNvPr descr="imagesCACVRKLE.gif" id="410" name="Shape 410"/>
          <p:cNvPicPr preferRelativeResize="0"/>
          <p:nvPr/>
        </p:nvPicPr>
        <p:blipFill rotWithShape="1">
          <a:blip r:embed="rId3">
            <a:alphaModFix/>
          </a:blip>
          <a:srcRect b="0" l="0" r="0" t="0"/>
          <a:stretch/>
        </p:blipFill>
        <p:spPr>
          <a:xfrm>
            <a:off x="323528" y="0"/>
            <a:ext cx="8640960" cy="6758608"/>
          </a:xfrm>
          <a:prstGeom prst="rect">
            <a:avLst/>
          </a:prstGeom>
          <a:noFill/>
          <a:ln>
            <a:noFill/>
          </a:ln>
        </p:spPr>
      </p:pic>
      <p:sp>
        <p:nvSpPr>
          <p:cNvPr id="411" name="Shape 411"/>
          <p:cNvSpPr/>
          <p:nvPr/>
        </p:nvSpPr>
        <p:spPr>
          <a:xfrm>
            <a:off x="899591" y="620687"/>
            <a:ext cx="7344815" cy="563231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C00000"/>
                </a:solidFill>
                <a:latin typeface="Calibri"/>
                <a:ea typeface="Calibri"/>
                <a:cs typeface="Calibri"/>
                <a:sym typeface="Calibri"/>
              </a:rPr>
              <a:t>سماتها: </a:t>
            </a:r>
            <a:r>
              <a:rPr b="1" i="0" lang="ar-EG" sz="3600" u="none" cap="none" strike="noStrike">
                <a:solidFill>
                  <a:schemeClr val="dk1"/>
                </a:solidFill>
                <a:latin typeface="Calibri"/>
                <a:ea typeface="Calibri"/>
                <a:cs typeface="Calibri"/>
                <a:sym typeface="Calibri"/>
              </a:rPr>
              <a:t>تتعلق بالآخرين عاطفيا وسلوكيا، وتعتمد على شخصية تستمد منها الرعاية وتخشى فراقها، وتميل إلى استمالة عطف الآخرين حتى لا يتركوها لوحدها وتفقد التصرف، وتساير الآخرين وتتنازل لهم عن حقوقها وتعجز عن اتخاذ قراراتها اليومية، وتجعل الآخرين يتخذون قراراتها المهمة مثل نوع عملها، وحاجاتها الخاصة وتتأثر كثيراً عند انتهاء علاقة وثيقة، وتوافق الآخرين حتى ولو أخطأوا في حقها خوفا من أن يتركوها.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pic>
        <p:nvPicPr>
          <p:cNvPr descr="g.gif" id="416" name="Shape 416"/>
          <p:cNvPicPr preferRelativeResize="0"/>
          <p:nvPr/>
        </p:nvPicPr>
        <p:blipFill rotWithShape="1">
          <a:blip r:embed="rId3">
            <a:alphaModFix/>
          </a:blip>
          <a:srcRect b="0" l="0" r="0" t="0"/>
          <a:stretch/>
        </p:blipFill>
        <p:spPr>
          <a:xfrm>
            <a:off x="1331640" y="1844824"/>
            <a:ext cx="7128792" cy="3268430"/>
          </a:xfrm>
          <a:prstGeom prst="rect">
            <a:avLst/>
          </a:prstGeom>
          <a:noFill/>
          <a:ln>
            <a:noFill/>
          </a:ln>
        </p:spPr>
      </p:pic>
      <p:sp>
        <p:nvSpPr>
          <p:cNvPr id="417" name="Shape 417"/>
          <p:cNvSpPr/>
          <p:nvPr/>
        </p:nvSpPr>
        <p:spPr>
          <a:xfrm>
            <a:off x="2483767" y="2575357"/>
            <a:ext cx="475252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0000"/>
                </a:solidFill>
                <a:latin typeface="Calibri"/>
                <a:ea typeface="Calibri"/>
                <a:cs typeface="Calibri"/>
                <a:sym typeface="Calibri"/>
              </a:rPr>
              <a:t>نشاط 7-5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grpSp>
        <p:nvGrpSpPr>
          <p:cNvPr id="422" name="Shape 422"/>
          <p:cNvGrpSpPr/>
          <p:nvPr/>
        </p:nvGrpSpPr>
        <p:grpSpPr>
          <a:xfrm>
            <a:off x="251520" y="142853"/>
            <a:ext cx="8640960" cy="1990002"/>
            <a:chOff x="625160" y="1714488"/>
            <a:chExt cx="3663810" cy="4254194"/>
          </a:xfrm>
        </p:grpSpPr>
        <p:sp>
          <p:nvSpPr>
            <p:cNvPr id="423" name="Shape 423"/>
            <p:cNvSpPr/>
            <p:nvPr/>
          </p:nvSpPr>
          <p:spPr>
            <a:xfrm>
              <a:off x="928662" y="2214553"/>
              <a:ext cx="3000395" cy="3357586"/>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424" name="Shape 424"/>
            <p:cNvPicPr preferRelativeResize="0"/>
            <p:nvPr/>
          </p:nvPicPr>
          <p:blipFill rotWithShape="1">
            <a:blip r:embed="rId3">
              <a:alphaModFix/>
            </a:blip>
            <a:srcRect b="0" l="0" r="0" t="0"/>
            <a:stretch/>
          </p:blipFill>
          <p:spPr>
            <a:xfrm>
              <a:off x="625160" y="1714488"/>
              <a:ext cx="3663810" cy="4254194"/>
            </a:xfrm>
            <a:prstGeom prst="rect">
              <a:avLst/>
            </a:prstGeom>
            <a:noFill/>
            <a:ln>
              <a:noFill/>
            </a:ln>
          </p:spPr>
        </p:pic>
      </p:grpSp>
      <p:sp>
        <p:nvSpPr>
          <p:cNvPr id="425" name="Shape 425"/>
          <p:cNvSpPr/>
          <p:nvPr/>
        </p:nvSpPr>
        <p:spPr>
          <a:xfrm>
            <a:off x="1547663" y="476672"/>
            <a:ext cx="633670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سجل في الجدول أمامك السمة الأبرز في الشخصيات المضطربة التالية:</a:t>
            </a:r>
          </a:p>
        </p:txBody>
      </p:sp>
      <p:graphicFrame>
        <p:nvGraphicFramePr>
          <p:cNvPr id="426" name="Shape 426"/>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968550"/>
                <a:gridCol w="40679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427" name="Shape 427"/>
          <p:cNvSpPr/>
          <p:nvPr/>
        </p:nvSpPr>
        <p:spPr>
          <a:xfrm>
            <a:off x="5019176" y="2492896"/>
            <a:ext cx="394531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نوع الشخصية المضطربة</a:t>
            </a:r>
          </a:p>
        </p:txBody>
      </p:sp>
      <p:sp>
        <p:nvSpPr>
          <p:cNvPr id="428" name="Shape 428"/>
          <p:cNvSpPr/>
          <p:nvPr/>
        </p:nvSpPr>
        <p:spPr>
          <a:xfrm>
            <a:off x="1316245" y="2492896"/>
            <a:ext cx="203613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السمة الأبرز</a:t>
            </a:r>
          </a:p>
        </p:txBody>
      </p:sp>
      <p:sp>
        <p:nvSpPr>
          <p:cNvPr id="429" name="Shape 429"/>
          <p:cNvSpPr/>
          <p:nvPr/>
        </p:nvSpPr>
        <p:spPr>
          <a:xfrm>
            <a:off x="5111551" y="4149080"/>
            <a:ext cx="4032448"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البسيطة</a:t>
            </a:r>
          </a:p>
        </p:txBody>
      </p:sp>
      <p:sp>
        <p:nvSpPr>
          <p:cNvPr id="430" name="Shape 430"/>
          <p:cNvSpPr txBox="1"/>
          <p:nvPr/>
        </p:nvSpPr>
        <p:spPr>
          <a:xfrm>
            <a:off x="323528" y="4149080"/>
            <a:ext cx="4248472"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التسامح الزائد حتى مع من لا يستحقونه.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grpSp>
        <p:nvGrpSpPr>
          <p:cNvPr id="435" name="Shape 435"/>
          <p:cNvGrpSpPr/>
          <p:nvPr/>
        </p:nvGrpSpPr>
        <p:grpSpPr>
          <a:xfrm>
            <a:off x="251520" y="142853"/>
            <a:ext cx="8640960" cy="1990002"/>
            <a:chOff x="625160" y="1714488"/>
            <a:chExt cx="3663810" cy="4254194"/>
          </a:xfrm>
        </p:grpSpPr>
        <p:sp>
          <p:nvSpPr>
            <p:cNvPr id="436" name="Shape 436"/>
            <p:cNvSpPr/>
            <p:nvPr/>
          </p:nvSpPr>
          <p:spPr>
            <a:xfrm>
              <a:off x="928662" y="2214553"/>
              <a:ext cx="3000395" cy="3357586"/>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437" name="Shape 437"/>
            <p:cNvPicPr preferRelativeResize="0"/>
            <p:nvPr/>
          </p:nvPicPr>
          <p:blipFill rotWithShape="1">
            <a:blip r:embed="rId3">
              <a:alphaModFix/>
            </a:blip>
            <a:srcRect b="0" l="0" r="0" t="0"/>
            <a:stretch/>
          </p:blipFill>
          <p:spPr>
            <a:xfrm>
              <a:off x="625160" y="1714488"/>
              <a:ext cx="3663810" cy="4254194"/>
            </a:xfrm>
            <a:prstGeom prst="rect">
              <a:avLst/>
            </a:prstGeom>
            <a:noFill/>
            <a:ln>
              <a:noFill/>
            </a:ln>
          </p:spPr>
        </p:pic>
      </p:grpSp>
      <p:sp>
        <p:nvSpPr>
          <p:cNvPr id="438" name="Shape 438"/>
          <p:cNvSpPr/>
          <p:nvPr/>
        </p:nvSpPr>
        <p:spPr>
          <a:xfrm>
            <a:off x="1547663" y="476672"/>
            <a:ext cx="633670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سجل في الجدول أمامك السمة الأبرز في الشخصيات المضطربة التالية:</a:t>
            </a:r>
          </a:p>
        </p:txBody>
      </p:sp>
      <p:graphicFrame>
        <p:nvGraphicFramePr>
          <p:cNvPr id="439" name="Shape 439"/>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968550"/>
                <a:gridCol w="40679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440" name="Shape 440"/>
          <p:cNvSpPr/>
          <p:nvPr/>
        </p:nvSpPr>
        <p:spPr>
          <a:xfrm>
            <a:off x="5019176" y="2492896"/>
            <a:ext cx="394531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نوع الشخصية المضطربة</a:t>
            </a:r>
          </a:p>
        </p:txBody>
      </p:sp>
      <p:sp>
        <p:nvSpPr>
          <p:cNvPr id="441" name="Shape 441"/>
          <p:cNvSpPr/>
          <p:nvPr/>
        </p:nvSpPr>
        <p:spPr>
          <a:xfrm>
            <a:off x="1316245" y="2492896"/>
            <a:ext cx="203613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السمة الأبرز</a:t>
            </a:r>
          </a:p>
        </p:txBody>
      </p:sp>
      <p:sp>
        <p:nvSpPr>
          <p:cNvPr id="442" name="Shape 442"/>
          <p:cNvSpPr/>
          <p:nvPr/>
        </p:nvSpPr>
        <p:spPr>
          <a:xfrm>
            <a:off x="5111551" y="4149080"/>
            <a:ext cx="4032448"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الشكاكة</a:t>
            </a:r>
          </a:p>
        </p:txBody>
      </p:sp>
      <p:sp>
        <p:nvSpPr>
          <p:cNvPr id="443" name="Shape 443"/>
          <p:cNvSpPr txBox="1"/>
          <p:nvPr/>
        </p:nvSpPr>
        <p:spPr>
          <a:xfrm>
            <a:off x="323528" y="4149080"/>
            <a:ext cx="4248472"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تغليب سوء الظن والمبالغة في الحذر.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grpSp>
        <p:nvGrpSpPr>
          <p:cNvPr id="448" name="Shape 448"/>
          <p:cNvGrpSpPr/>
          <p:nvPr/>
        </p:nvGrpSpPr>
        <p:grpSpPr>
          <a:xfrm>
            <a:off x="251520" y="142853"/>
            <a:ext cx="8640960" cy="1990002"/>
            <a:chOff x="625160" y="1714488"/>
            <a:chExt cx="3663810" cy="4254194"/>
          </a:xfrm>
        </p:grpSpPr>
        <p:sp>
          <p:nvSpPr>
            <p:cNvPr id="449" name="Shape 449"/>
            <p:cNvSpPr/>
            <p:nvPr/>
          </p:nvSpPr>
          <p:spPr>
            <a:xfrm>
              <a:off x="928662" y="2214553"/>
              <a:ext cx="3000395" cy="3357586"/>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450" name="Shape 450"/>
            <p:cNvPicPr preferRelativeResize="0"/>
            <p:nvPr/>
          </p:nvPicPr>
          <p:blipFill rotWithShape="1">
            <a:blip r:embed="rId3">
              <a:alphaModFix/>
            </a:blip>
            <a:srcRect b="0" l="0" r="0" t="0"/>
            <a:stretch/>
          </p:blipFill>
          <p:spPr>
            <a:xfrm>
              <a:off x="625160" y="1714488"/>
              <a:ext cx="3663810" cy="4254194"/>
            </a:xfrm>
            <a:prstGeom prst="rect">
              <a:avLst/>
            </a:prstGeom>
            <a:noFill/>
            <a:ln>
              <a:noFill/>
            </a:ln>
          </p:spPr>
        </p:pic>
      </p:grpSp>
      <p:sp>
        <p:nvSpPr>
          <p:cNvPr id="451" name="Shape 451"/>
          <p:cNvSpPr/>
          <p:nvPr/>
        </p:nvSpPr>
        <p:spPr>
          <a:xfrm>
            <a:off x="1547663" y="476672"/>
            <a:ext cx="633670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سجل في الجدول أمامك السمة الأبرز في الشخصيات المضطربة التالية:</a:t>
            </a:r>
          </a:p>
        </p:txBody>
      </p:sp>
      <p:graphicFrame>
        <p:nvGraphicFramePr>
          <p:cNvPr id="452" name="Shape 452"/>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968550"/>
                <a:gridCol w="40679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453" name="Shape 453"/>
          <p:cNvSpPr/>
          <p:nvPr/>
        </p:nvSpPr>
        <p:spPr>
          <a:xfrm>
            <a:off x="5019176" y="2492896"/>
            <a:ext cx="394531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نوع الشخصية المضطربة</a:t>
            </a:r>
          </a:p>
        </p:txBody>
      </p:sp>
      <p:sp>
        <p:nvSpPr>
          <p:cNvPr id="454" name="Shape 454"/>
          <p:cNvSpPr/>
          <p:nvPr/>
        </p:nvSpPr>
        <p:spPr>
          <a:xfrm>
            <a:off x="1316245" y="2492896"/>
            <a:ext cx="203613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السمة الأبرز</a:t>
            </a:r>
          </a:p>
        </p:txBody>
      </p:sp>
      <p:sp>
        <p:nvSpPr>
          <p:cNvPr id="455" name="Shape 455"/>
          <p:cNvSpPr/>
          <p:nvPr/>
        </p:nvSpPr>
        <p:spPr>
          <a:xfrm>
            <a:off x="5111551" y="4149080"/>
            <a:ext cx="4032448"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النرجسية</a:t>
            </a:r>
          </a:p>
        </p:txBody>
      </p:sp>
      <p:sp>
        <p:nvSpPr>
          <p:cNvPr id="456" name="Shape 456"/>
          <p:cNvSpPr txBox="1"/>
          <p:nvPr/>
        </p:nvSpPr>
        <p:spPr>
          <a:xfrm>
            <a:off x="323528" y="4149080"/>
            <a:ext cx="4248472"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الإعجاب الزائد بالنفس، وتشعر بالعظمة وتبالغ في تلميع ذاتها.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grpSp>
        <p:nvGrpSpPr>
          <p:cNvPr id="461" name="Shape 461"/>
          <p:cNvGrpSpPr/>
          <p:nvPr/>
        </p:nvGrpSpPr>
        <p:grpSpPr>
          <a:xfrm>
            <a:off x="251520" y="142853"/>
            <a:ext cx="8640960" cy="1990002"/>
            <a:chOff x="625160" y="1714488"/>
            <a:chExt cx="3663810" cy="4254194"/>
          </a:xfrm>
        </p:grpSpPr>
        <p:sp>
          <p:nvSpPr>
            <p:cNvPr id="462" name="Shape 462"/>
            <p:cNvSpPr/>
            <p:nvPr/>
          </p:nvSpPr>
          <p:spPr>
            <a:xfrm>
              <a:off x="928662" y="2214553"/>
              <a:ext cx="3000395" cy="3357586"/>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463" name="Shape 463"/>
            <p:cNvPicPr preferRelativeResize="0"/>
            <p:nvPr/>
          </p:nvPicPr>
          <p:blipFill rotWithShape="1">
            <a:blip r:embed="rId3">
              <a:alphaModFix/>
            </a:blip>
            <a:srcRect b="0" l="0" r="0" t="0"/>
            <a:stretch/>
          </p:blipFill>
          <p:spPr>
            <a:xfrm>
              <a:off x="625160" y="1714488"/>
              <a:ext cx="3663810" cy="4254194"/>
            </a:xfrm>
            <a:prstGeom prst="rect">
              <a:avLst/>
            </a:prstGeom>
            <a:noFill/>
            <a:ln>
              <a:noFill/>
            </a:ln>
          </p:spPr>
        </p:pic>
      </p:grpSp>
      <p:sp>
        <p:nvSpPr>
          <p:cNvPr id="464" name="Shape 464"/>
          <p:cNvSpPr/>
          <p:nvPr/>
        </p:nvSpPr>
        <p:spPr>
          <a:xfrm>
            <a:off x="1547663" y="476672"/>
            <a:ext cx="633670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سجل في الجدول أمامك السمة الأبرز في الشخصيات المضطربة التالية:</a:t>
            </a:r>
          </a:p>
        </p:txBody>
      </p:sp>
      <p:graphicFrame>
        <p:nvGraphicFramePr>
          <p:cNvPr id="465" name="Shape 465"/>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968550"/>
                <a:gridCol w="40679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466" name="Shape 466"/>
          <p:cNvSpPr/>
          <p:nvPr/>
        </p:nvSpPr>
        <p:spPr>
          <a:xfrm>
            <a:off x="5019176" y="2492896"/>
            <a:ext cx="394531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نوع الشخصية المضطربة</a:t>
            </a:r>
          </a:p>
        </p:txBody>
      </p:sp>
      <p:sp>
        <p:nvSpPr>
          <p:cNvPr id="467" name="Shape 467"/>
          <p:cNvSpPr/>
          <p:nvPr/>
        </p:nvSpPr>
        <p:spPr>
          <a:xfrm>
            <a:off x="1316245" y="2492896"/>
            <a:ext cx="203613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السمة الأبرز</a:t>
            </a:r>
          </a:p>
        </p:txBody>
      </p:sp>
      <p:sp>
        <p:nvSpPr>
          <p:cNvPr id="468" name="Shape 468"/>
          <p:cNvSpPr/>
          <p:nvPr/>
        </p:nvSpPr>
        <p:spPr>
          <a:xfrm>
            <a:off x="5111551" y="4149080"/>
            <a:ext cx="4032448"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المتسلطة</a:t>
            </a:r>
          </a:p>
        </p:txBody>
      </p:sp>
      <p:sp>
        <p:nvSpPr>
          <p:cNvPr id="469" name="Shape 469"/>
          <p:cNvSpPr txBox="1"/>
          <p:nvPr/>
        </p:nvSpPr>
        <p:spPr>
          <a:xfrm>
            <a:off x="323528" y="4149080"/>
            <a:ext cx="4248472"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rgbClr val="FF0000"/>
                </a:solidFill>
                <a:latin typeface="Calibri"/>
                <a:ea typeface="Calibri"/>
                <a:cs typeface="Calibri"/>
                <a:sym typeface="Calibri"/>
              </a:rPr>
              <a:t>الجرأة الزائدة في إبداء الرأي والمبالغة في إظهار المشاعر العدوانية.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3" name="Shape 473"/>
        <p:cNvGrpSpPr/>
        <p:nvPr/>
      </p:nvGrpSpPr>
      <p:grpSpPr>
        <a:xfrm>
          <a:off x="0" y="0"/>
          <a:ext cx="0" cy="0"/>
          <a:chOff x="0" y="0"/>
          <a:chExt cx="0" cy="0"/>
        </a:xfrm>
      </p:grpSpPr>
      <p:grpSp>
        <p:nvGrpSpPr>
          <p:cNvPr id="474" name="Shape 474"/>
          <p:cNvGrpSpPr/>
          <p:nvPr/>
        </p:nvGrpSpPr>
        <p:grpSpPr>
          <a:xfrm>
            <a:off x="251520" y="142853"/>
            <a:ext cx="8640960" cy="1990002"/>
            <a:chOff x="625160" y="1714488"/>
            <a:chExt cx="3663810" cy="4254194"/>
          </a:xfrm>
        </p:grpSpPr>
        <p:sp>
          <p:nvSpPr>
            <p:cNvPr id="475" name="Shape 475"/>
            <p:cNvSpPr/>
            <p:nvPr/>
          </p:nvSpPr>
          <p:spPr>
            <a:xfrm>
              <a:off x="928662" y="2214553"/>
              <a:ext cx="3000395" cy="3357586"/>
            </a:xfrm>
            <a:prstGeom prst="rect">
              <a:avLst/>
            </a:prstGeom>
            <a:gradFill>
              <a:gsLst>
                <a:gs pos="0">
                  <a:srgbClr val="CC6600"/>
                </a:gs>
                <a:gs pos="50000">
                  <a:srgbClr val="FFC000"/>
                </a:gs>
                <a:gs pos="100000">
                  <a:srgbClr val="FF9933"/>
                </a:gs>
              </a:gsLst>
              <a:lin ang="5400000" scaled="0"/>
            </a:gradFill>
            <a:ln>
              <a:noFill/>
            </a:ln>
            <a:effectLst>
              <a:outerShdw blurRad="63500" sx="102000" rotWithShape="0" algn="ctr" sy="102000">
                <a:srgbClr val="0000CC">
                  <a:alpha val="40000"/>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png" id="476" name="Shape 476"/>
            <p:cNvPicPr preferRelativeResize="0"/>
            <p:nvPr/>
          </p:nvPicPr>
          <p:blipFill rotWithShape="1">
            <a:blip r:embed="rId3">
              <a:alphaModFix/>
            </a:blip>
            <a:srcRect b="0" l="0" r="0" t="0"/>
            <a:stretch/>
          </p:blipFill>
          <p:spPr>
            <a:xfrm>
              <a:off x="625160" y="1714488"/>
              <a:ext cx="3663810" cy="4254194"/>
            </a:xfrm>
            <a:prstGeom prst="rect">
              <a:avLst/>
            </a:prstGeom>
            <a:noFill/>
            <a:ln>
              <a:noFill/>
            </a:ln>
          </p:spPr>
        </p:pic>
      </p:grpSp>
      <p:sp>
        <p:nvSpPr>
          <p:cNvPr id="477" name="Shape 477"/>
          <p:cNvSpPr/>
          <p:nvPr/>
        </p:nvSpPr>
        <p:spPr>
          <a:xfrm>
            <a:off x="1547663" y="476672"/>
            <a:ext cx="6336703" cy="132343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سجل في الجدول أمامك السمة الأبرز في الشخصيات المضطربة التالية:</a:t>
            </a:r>
          </a:p>
        </p:txBody>
      </p:sp>
      <p:graphicFrame>
        <p:nvGraphicFramePr>
          <p:cNvPr id="478" name="Shape 478"/>
          <p:cNvGraphicFramePr/>
          <p:nvPr/>
        </p:nvGraphicFramePr>
        <p:xfrm>
          <a:off x="35495" y="2348880"/>
          <a:ext cx="3000000" cy="3000000"/>
        </p:xfrm>
        <a:graphic>
          <a:graphicData uri="http://schemas.openxmlformats.org/drawingml/2006/table">
            <a:tbl>
              <a:tblPr bandRow="1" firstRow="1">
                <a:noFill/>
                <a:tableStyleId>{6EAF2C3F-D929-435C-9562-6513A5DD92CD}</a:tableStyleId>
              </a:tblPr>
              <a:tblGrid>
                <a:gridCol w="4968550"/>
                <a:gridCol w="4067950"/>
              </a:tblGrid>
              <a:tr h="98625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gradFill>
                      <a:gsLst>
                        <a:gs pos="0">
                          <a:srgbClr val="2B2715"/>
                        </a:gs>
                        <a:gs pos="50000">
                          <a:srgbClr val="3F391F"/>
                        </a:gs>
                        <a:gs pos="100000">
                          <a:srgbClr val="4B4526"/>
                        </a:gs>
                      </a:gsLst>
                      <a:lin ang="13500000" scaled="0"/>
                    </a:gradFill>
                  </a:tcPr>
                </a:tc>
              </a:tr>
              <a:tr h="3118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bl>
          </a:graphicData>
        </a:graphic>
      </p:graphicFrame>
      <p:sp>
        <p:nvSpPr>
          <p:cNvPr id="479" name="Shape 479"/>
          <p:cNvSpPr/>
          <p:nvPr/>
        </p:nvSpPr>
        <p:spPr>
          <a:xfrm>
            <a:off x="5019176" y="2492896"/>
            <a:ext cx="3945312"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نوع الشخصية المضطربة</a:t>
            </a:r>
          </a:p>
        </p:txBody>
      </p:sp>
      <p:sp>
        <p:nvSpPr>
          <p:cNvPr id="480" name="Shape 480"/>
          <p:cNvSpPr/>
          <p:nvPr/>
        </p:nvSpPr>
        <p:spPr>
          <a:xfrm>
            <a:off x="1316245" y="2492896"/>
            <a:ext cx="2036134"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lt1"/>
                </a:solidFill>
                <a:latin typeface="Calibri"/>
                <a:ea typeface="Calibri"/>
                <a:cs typeface="Calibri"/>
                <a:sym typeface="Calibri"/>
              </a:rPr>
              <a:t>السمة الأبرز</a:t>
            </a:r>
          </a:p>
        </p:txBody>
      </p:sp>
      <p:sp>
        <p:nvSpPr>
          <p:cNvPr id="481" name="Shape 481"/>
          <p:cNvSpPr/>
          <p:nvPr/>
        </p:nvSpPr>
        <p:spPr>
          <a:xfrm>
            <a:off x="5111551" y="4149080"/>
            <a:ext cx="4032448" cy="64633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3600" u="none" cap="none" strike="noStrike">
                <a:solidFill>
                  <a:schemeClr val="dk1"/>
                </a:solidFill>
                <a:latin typeface="Calibri"/>
                <a:ea typeface="Calibri"/>
                <a:cs typeface="Calibri"/>
                <a:sym typeface="Calibri"/>
              </a:rPr>
              <a:t>السيكوباثية</a:t>
            </a:r>
          </a:p>
        </p:txBody>
      </p:sp>
      <p:sp>
        <p:nvSpPr>
          <p:cNvPr id="482" name="Shape 482"/>
          <p:cNvSpPr txBox="1"/>
          <p:nvPr/>
        </p:nvSpPr>
        <p:spPr>
          <a:xfrm>
            <a:off x="395536" y="3717032"/>
            <a:ext cx="4248472"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المراوغة والاحتيال للحصول على مرادها وضعف الضمير وقسوة القلب.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descr="1099366509.png" id="116" name="Shape 116"/>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117" name="Shape 117"/>
          <p:cNvSpPr/>
          <p:nvPr/>
        </p:nvSpPr>
        <p:spPr>
          <a:xfrm>
            <a:off x="971600" y="3429000"/>
            <a:ext cx="7129463"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الخوف المرضي: </a:t>
            </a:r>
            <a:r>
              <a:rPr b="1" i="0" lang="ar-EG" sz="4000" u="none" cap="none" strike="noStrike">
                <a:solidFill>
                  <a:schemeClr val="dk1"/>
                </a:solidFill>
                <a:latin typeface="Calibri"/>
                <a:ea typeface="Calibri"/>
                <a:cs typeface="Calibri"/>
                <a:sym typeface="Calibri"/>
              </a:rPr>
              <a:t>خوف دائم (مرتفع أو حاد) من موضوع ما أو موقف أو كائن غير مخيف لدى غالبية الناس.</a:t>
            </a:r>
          </a:p>
        </p:txBody>
      </p:sp>
      <p:pic>
        <p:nvPicPr>
          <p:cNvPr descr="88.emf" id="118" name="Shape 118"/>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119" name="Shape 119"/>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descr="dfdf.png" id="124" name="Shape 124"/>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25" name="Shape 125"/>
          <p:cNvSpPr/>
          <p:nvPr/>
        </p:nvSpPr>
        <p:spPr>
          <a:xfrm>
            <a:off x="683568" y="476672"/>
            <a:ext cx="7960834"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الخوف المرضي (PHOBIA) (الفوبيا)</a:t>
            </a:r>
          </a:p>
        </p:txBody>
      </p:sp>
      <p:grpSp>
        <p:nvGrpSpPr>
          <p:cNvPr id="126" name="Shape 126"/>
          <p:cNvGrpSpPr/>
          <p:nvPr/>
        </p:nvGrpSpPr>
        <p:grpSpPr>
          <a:xfrm>
            <a:off x="214312" y="2500313"/>
            <a:ext cx="8572499" cy="3857625"/>
            <a:chOff x="6072198" y="521952"/>
            <a:chExt cx="2769336" cy="3615532"/>
          </a:xfrm>
        </p:grpSpPr>
        <p:sp>
          <p:nvSpPr>
            <p:cNvPr id="127" name="Shape 127"/>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28" name="Shape 128"/>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29" name="Shape 129"/>
          <p:cNvSpPr/>
          <p:nvPr/>
        </p:nvSpPr>
        <p:spPr>
          <a:xfrm>
            <a:off x="971600" y="2924943"/>
            <a:ext cx="7028828"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70C0"/>
                </a:solidFill>
                <a:latin typeface="Calibri"/>
                <a:ea typeface="Calibri"/>
                <a:cs typeface="Calibri"/>
                <a:sym typeface="Calibri"/>
              </a:rPr>
              <a:t>ما الفرق بين الخوف العادي والخوف المرضي؟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descr="dfdf.png" id="134" name="Shape 134"/>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35" name="Shape 135"/>
          <p:cNvSpPr/>
          <p:nvPr/>
        </p:nvSpPr>
        <p:spPr>
          <a:xfrm>
            <a:off x="683568" y="476672"/>
            <a:ext cx="7960834"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الخوف المرضي (PHOBIA) (الفوبيا)</a:t>
            </a:r>
          </a:p>
        </p:txBody>
      </p:sp>
      <p:grpSp>
        <p:nvGrpSpPr>
          <p:cNvPr id="136" name="Shape 136"/>
          <p:cNvGrpSpPr/>
          <p:nvPr/>
        </p:nvGrpSpPr>
        <p:grpSpPr>
          <a:xfrm>
            <a:off x="214312" y="2500313"/>
            <a:ext cx="8572499" cy="3857625"/>
            <a:chOff x="6072198" y="521952"/>
            <a:chExt cx="2769336" cy="3615532"/>
          </a:xfrm>
        </p:grpSpPr>
        <p:sp>
          <p:nvSpPr>
            <p:cNvPr id="137" name="Shape 137"/>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38" name="Shape 138"/>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39" name="Shape 139"/>
          <p:cNvSpPr/>
          <p:nvPr/>
        </p:nvSpPr>
        <p:spPr>
          <a:xfrm>
            <a:off x="971600" y="2924943"/>
            <a:ext cx="7028828"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الخوف العادي هو حالة طبيعية تحدث من شيء مخيف حقيقة كالخوف من الحيوانات المفترسة أو السيارة المسرعة.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descr="dfdf.png" id="144" name="Shape 144"/>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45" name="Shape 145"/>
          <p:cNvSpPr/>
          <p:nvPr/>
        </p:nvSpPr>
        <p:spPr>
          <a:xfrm>
            <a:off x="683568" y="476672"/>
            <a:ext cx="7960834"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الخوف المرضي (PHOBIA) (الفوبيا)</a:t>
            </a:r>
          </a:p>
        </p:txBody>
      </p:sp>
      <p:grpSp>
        <p:nvGrpSpPr>
          <p:cNvPr id="146" name="Shape 146"/>
          <p:cNvGrpSpPr/>
          <p:nvPr/>
        </p:nvGrpSpPr>
        <p:grpSpPr>
          <a:xfrm>
            <a:off x="214312" y="2500313"/>
            <a:ext cx="8572499" cy="3857625"/>
            <a:chOff x="6072198" y="521952"/>
            <a:chExt cx="2769336" cy="3615532"/>
          </a:xfrm>
        </p:grpSpPr>
        <p:sp>
          <p:nvSpPr>
            <p:cNvPr id="147" name="Shape 147"/>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48" name="Shape 148"/>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49" name="Shape 149"/>
          <p:cNvSpPr/>
          <p:nvPr/>
        </p:nvSpPr>
        <p:spPr>
          <a:xfrm>
            <a:off x="971600" y="2780927"/>
            <a:ext cx="7028828"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أيضا من المخاوف الطبيعية التي تحدث لغالبية الناس (الخوف البسيط) عند إجراء لقاء أو مقابلة مسؤول كبير أو عند إلقاء كلمة، فمن الطبيعي أن يحدث لنا الخوف في بداية الموقف ثم يزول مع الوقت، المهم ألا يؤدي بنا الخوف إلى الهروب من الموقف في كل مرة.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descr="dfdf.png" id="154" name="Shape 154"/>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155" name="Shape 155"/>
          <p:cNvSpPr/>
          <p:nvPr/>
        </p:nvSpPr>
        <p:spPr>
          <a:xfrm>
            <a:off x="683568" y="476672"/>
            <a:ext cx="7960834"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الخوف المرضي (PHOBIA) (الفوبيا)</a:t>
            </a:r>
          </a:p>
        </p:txBody>
      </p:sp>
      <p:grpSp>
        <p:nvGrpSpPr>
          <p:cNvPr id="156" name="Shape 156"/>
          <p:cNvGrpSpPr/>
          <p:nvPr/>
        </p:nvGrpSpPr>
        <p:grpSpPr>
          <a:xfrm>
            <a:off x="214312" y="2500313"/>
            <a:ext cx="8572499" cy="3857625"/>
            <a:chOff x="6072198" y="521952"/>
            <a:chExt cx="2769336" cy="3615532"/>
          </a:xfrm>
        </p:grpSpPr>
        <p:sp>
          <p:nvSpPr>
            <p:cNvPr id="157" name="Shape 157"/>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158" name="Shape 158"/>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159" name="Shape 159"/>
          <p:cNvSpPr/>
          <p:nvPr/>
        </p:nvSpPr>
        <p:spPr>
          <a:xfrm>
            <a:off x="1043608" y="2780927"/>
            <a:ext cx="7028828"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أما الخوف المرضي فهو خوف دائم وحاد وليس له سبب مقنع ولا يحدث لغالبية الناس ويعطل الإنسان عن ممارسة حياته ويجعله يسعى للهروب من تلك المواقف بكل الطرق المتاحة.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