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633072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019546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207667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0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5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0F6FC6"/>
                </a:solidFill>
              </a:rPr>
              <a:pPr/>
              <a:t>‹#›</a:t>
            </a:fld>
            <a:endParaRPr lang="ar-SA">
              <a:solidFill>
                <a:srgbClr val="0F6FC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26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9176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3320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670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1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0432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67503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03150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905571" y="601884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8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xmlns="" val="176066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25198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4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6178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24379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8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8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1336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585419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153878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690361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130355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669491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117048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577273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19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  <p:sndAc>
      <p:stSnd>
        <p:snd r:embed="rId13" name="laser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24" tIns="45712" rIns="91424" bIns="45712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3"/>
            <a:ext cx="6777317" cy="350897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9" y="22449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970983"/>
            <a:fld id="{1B8ABB09-4A1D-463E-8065-109CC2B7EFAA}" type="datetimeFigureOut">
              <a:rPr lang="ar-SA" smtClean="0"/>
              <a:pPr defTabSz="970983"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70983"/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2"/>
            <a:ext cx="1332156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970983"/>
            <a:fld id="{0B34F065-1154-456A-91E3-76DE8E75E17B}" type="slidenum">
              <a:rPr lang="ar-SA" smtClean="0"/>
              <a:pPr defTabSz="970983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1195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239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839" indent="-274272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967" indent="-274272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239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514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646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636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768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19901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034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10" Type="http://schemas.openxmlformats.org/officeDocument/2006/relationships/image" Target="../media/image6.gif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audio" Target="../media/audio31.wav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audio" Target="../media/audio31.wav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31.wav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audio" Target="../media/audio31.wav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audio" Target="../media/audio31.wav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1.wav"/><Relationship Id="rId3" Type="http://schemas.openxmlformats.org/officeDocument/2006/relationships/audio" Target="NUL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audio" Target="../media/audio31.wav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audio" Target="../media/audio31.wav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/>
          <p:cNvGrpSpPr/>
          <p:nvPr/>
        </p:nvGrpSpPr>
        <p:grpSpPr>
          <a:xfrm>
            <a:off x="2051720" y="2"/>
            <a:ext cx="4457700" cy="1179698"/>
            <a:chOff x="2274540" y="0"/>
            <a:chExt cx="4457700" cy="845423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pic>
          <p:nvPicPr>
            <p:cNvPr id="8" name="صورة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700" cy="845423"/>
            </a:xfrm>
            <a:prstGeom prst="downArrowCallou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مستطيل 8"/>
            <p:cNvSpPr/>
            <p:nvPr/>
          </p:nvSpPr>
          <p:spPr>
            <a:xfrm>
              <a:off x="2719034" y="116632"/>
              <a:ext cx="3405099" cy="675777"/>
            </a:xfrm>
            <a:prstGeom prst="downArrowCallou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algn="ctr" defTabSz="970811"/>
              <a:r>
                <a:rPr lang="ar-SA" sz="3400" b="1" dirty="0">
                  <a:ln w="10541" cmpd="sng">
                    <a:solidFill>
                      <a:srgbClr val="0F6FC6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استراتيجية الكرسي الساخن</a:t>
              </a:r>
              <a:endParaRPr lang="ar-EG" sz="34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2" name="مجموعة 11"/>
          <p:cNvGrpSpPr/>
          <p:nvPr/>
        </p:nvGrpSpPr>
        <p:grpSpPr>
          <a:xfrm>
            <a:off x="6509420" y="188641"/>
            <a:ext cx="2443228" cy="953889"/>
            <a:chOff x="2274540" y="-37138"/>
            <a:chExt cx="4457699" cy="882561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pic>
          <p:nvPicPr>
            <p:cNvPr id="16" name="صورة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699" cy="845423"/>
            </a:xfrm>
            <a:prstGeom prst="round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9" name="مستطيل 8"/>
            <p:cNvSpPr/>
            <p:nvPr/>
          </p:nvSpPr>
          <p:spPr>
            <a:xfrm>
              <a:off x="2580265" y="-37138"/>
              <a:ext cx="3954024" cy="850652"/>
            </a:xfrm>
            <a:prstGeom prst="round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none">
              <a:sp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70811"/>
              <a:r>
                <a:rPr lang="ar-SA" sz="2400" b="1" dirty="0" smtClean="0">
                  <a:ln w="11430"/>
                  <a:solidFill>
                    <a:srgbClr val="FF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صفات الرسول</a:t>
              </a:r>
            </a:p>
            <a:p>
              <a:pPr algn="ctr" defTabSz="970811"/>
              <a:r>
                <a:rPr lang="ar-SA" sz="2400" b="1" dirty="0" smtClean="0">
                  <a:ln w="11430"/>
                  <a:solidFill>
                    <a:srgbClr val="FF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صلى الله عليه وسلم</a:t>
              </a:r>
              <a:endParaRPr lang="ar-EG" sz="2400" b="1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15" name="صورة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203247" y="5809106"/>
            <a:ext cx="1011187" cy="953342"/>
          </a:xfrm>
          <a:prstGeom prst="rect">
            <a:avLst/>
          </a:prstGeom>
        </p:spPr>
      </p:pic>
      <p:pic>
        <p:nvPicPr>
          <p:cNvPr id="20" name="صورة 1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  <p:grpSp>
        <p:nvGrpSpPr>
          <p:cNvPr id="3" name="مجموعة 2"/>
          <p:cNvGrpSpPr/>
          <p:nvPr/>
        </p:nvGrpSpPr>
        <p:grpSpPr>
          <a:xfrm>
            <a:off x="754380" y="1196755"/>
            <a:ext cx="7573667" cy="4663863"/>
            <a:chOff x="882204" y="1319476"/>
            <a:chExt cx="8856983" cy="5142125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882204" y="1319476"/>
              <a:ext cx="8856983" cy="5142125"/>
              <a:chOff x="1052023" y="1319476"/>
              <a:chExt cx="8420936" cy="4922313"/>
            </a:xfrm>
          </p:grpSpPr>
          <p:pic>
            <p:nvPicPr>
              <p:cNvPr id="14" name="صورة 1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52023" y="1319476"/>
                <a:ext cx="8420936" cy="4922313"/>
              </a:xfrm>
              <a:prstGeom prst="rect">
                <a:avLst/>
              </a:prstGeom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 xmlns="">
                      <a14:imgLayer r:embed="rId12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5703" y="1469667"/>
                <a:ext cx="4141869" cy="4608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مستطيل 1"/>
            <p:cNvSpPr/>
            <p:nvPr/>
          </p:nvSpPr>
          <p:spPr>
            <a:xfrm>
              <a:off x="1026220" y="1476375"/>
              <a:ext cx="4140604" cy="48143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400666" indent="-400666" algn="ctr" defTabSz="970811">
                <a:buFont typeface="Wingdings" panose="05000000000000000000" pitchFamily="2" charset="2"/>
                <a:buChar char="Ø"/>
              </a:pPr>
              <a:r>
                <a:rPr lang="ar-SA" sz="2100" b="1" u="sng" dirty="0">
                  <a:solidFill>
                    <a:srgbClr val="C00000"/>
                  </a:solidFill>
                </a:rPr>
                <a:t>طريقة التنفيذ :</a:t>
              </a:r>
            </a:p>
            <a:p>
              <a:pPr marL="400666" indent="-400666" defTabSz="970811">
                <a:buFont typeface="Wingdings" panose="05000000000000000000" pitchFamily="2" charset="2"/>
                <a:buChar char="q"/>
              </a:pPr>
              <a:r>
                <a:rPr lang="ar-SA" sz="2100" b="1" dirty="0">
                  <a:solidFill>
                    <a:srgbClr val="009DD9">
                      <a:lumMod val="50000"/>
                    </a:srgbClr>
                  </a:solidFill>
                </a:rPr>
                <a:t>تقسيم الطلاب لمجموعات دائرية يجلس طالب متطوع بالوسط</a:t>
              </a:r>
            </a:p>
            <a:p>
              <a:pPr marL="400666" indent="-400666" defTabSz="970811">
                <a:buFont typeface="Wingdings" panose="05000000000000000000" pitchFamily="2" charset="2"/>
                <a:buChar char="q"/>
              </a:pPr>
              <a:r>
                <a:rPr lang="ar-SA" sz="2100" b="1" dirty="0">
                  <a:solidFill>
                    <a:srgbClr val="002060"/>
                  </a:solidFill>
                </a:rPr>
                <a:t>تقسيم الدرس لعدة فقرات</a:t>
              </a:r>
            </a:p>
            <a:p>
              <a:pPr marL="400666" indent="-400666" defTabSz="970811">
                <a:buFont typeface="Wingdings" panose="05000000000000000000" pitchFamily="2" charset="2"/>
                <a:buChar char="q"/>
              </a:pPr>
              <a:r>
                <a:rPr lang="ar-SA" sz="2100" b="1" dirty="0">
                  <a:solidFill>
                    <a:srgbClr val="002060"/>
                  </a:solidFill>
                </a:rPr>
                <a:t>قراءة طالب من كل مجموعة للفقرة </a:t>
              </a:r>
            </a:p>
            <a:p>
              <a:pPr marL="400666" indent="-400666" defTabSz="970811">
                <a:buFont typeface="Wingdings" panose="05000000000000000000" pitchFamily="2" charset="2"/>
                <a:buChar char="q"/>
              </a:pPr>
              <a:r>
                <a:rPr lang="ar-SA" sz="2100" b="1" dirty="0">
                  <a:solidFill>
                    <a:srgbClr val="FF0000"/>
                  </a:solidFill>
                </a:rPr>
                <a:t>توجيه أسئلة للطالب صاحب الكرسي الساخن بالوسط في الفقرة</a:t>
              </a:r>
            </a:p>
            <a:p>
              <a:pPr marL="400666" indent="-400666" defTabSz="970811">
                <a:buFont typeface="Wingdings" panose="05000000000000000000" pitchFamily="2" charset="2"/>
                <a:buChar char="q"/>
              </a:pPr>
              <a:r>
                <a:rPr lang="ar-SA" sz="2100" b="1" dirty="0">
                  <a:solidFill>
                    <a:srgbClr val="A5C249">
                      <a:lumMod val="50000"/>
                    </a:srgbClr>
                  </a:solidFill>
                </a:rPr>
                <a:t>تبادل الأدوار بين الطلاب في المجموعة</a:t>
              </a:r>
            </a:p>
            <a:p>
              <a:pPr marL="400666" indent="-400666" defTabSz="970811">
                <a:buFont typeface="Wingdings" panose="05000000000000000000" pitchFamily="2" charset="2"/>
                <a:buChar char="q"/>
              </a:pPr>
              <a:r>
                <a:rPr lang="ar-SA" sz="2100" b="1" dirty="0">
                  <a:solidFill>
                    <a:srgbClr val="A5C249">
                      <a:lumMod val="50000"/>
                    </a:srgbClr>
                  </a:solidFill>
                </a:rPr>
                <a:t>مراقبة المعلم وتوجيهه وتعزيزه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602982173"/>
      </p:ext>
    </p:extLst>
  </p:cSld>
  <p:clrMapOvr>
    <a:masterClrMapping/>
  </p:clrMapOvr>
  <p:transition spd="slow">
    <p:cover dir="r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تمرير أفقي 6">
            <a:hlinkClick r:id="" action="ppaction://noaction"/>
          </p:cNvPr>
          <p:cNvSpPr/>
          <p:nvPr/>
        </p:nvSpPr>
        <p:spPr>
          <a:xfrm>
            <a:off x="2231155" y="2209852"/>
            <a:ext cx="4107437" cy="1033272"/>
          </a:xfrm>
          <a:prstGeom prst="horizontalScroll">
            <a:avLst/>
          </a:prstGeom>
          <a:scene3d>
            <a:camera prst="orthographicFront"/>
            <a:lightRig rig="threePt" dir="t"/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صفات الرسول </a:t>
            </a:r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5975571" y="1951968"/>
            <a:ext cx="1548757" cy="15490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الدرس 2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مجموعة 9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1" name="سهم مسنن إلى اليمين 10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2" name="سهم مسنن إلى اليمين 11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3" name="مخطط انسيابي: تحضير 12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81953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ع سهم إلى الأسفل 1"/>
          <p:cNvSpPr/>
          <p:nvPr/>
        </p:nvSpPr>
        <p:spPr>
          <a:xfrm>
            <a:off x="2627784" y="37159"/>
            <a:ext cx="4248472" cy="1159594"/>
          </a:xfrm>
          <a:prstGeom prst="downArrowCallou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صفات النبي </a:t>
            </a:r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 كثيرة منها </a:t>
            </a:r>
            <a:endParaRPr lang="ar-SA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مجموعة 9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1" name="سهم مسنن إلى اليمين 10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2" name="سهم مسنن إلى اليمين 11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3" name="مخطط انسيابي: تحضير 12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1223628" y="2204864"/>
            <a:ext cx="7056784" cy="229148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الصدق والأمانة</a:t>
            </a:r>
          </a:p>
          <a:p>
            <a:pPr algn="ctr"/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كانت قريش قبل البعثة تصف النبي </a:t>
            </a:r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 بـ ( الصادق الأمين ) </a:t>
            </a:r>
            <a:endParaRPr lang="ar-SA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6437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وسيلة شرح مع سهم إلى الأسفل 18"/>
          <p:cNvSpPr/>
          <p:nvPr/>
        </p:nvSpPr>
        <p:spPr>
          <a:xfrm>
            <a:off x="2627784" y="37159"/>
            <a:ext cx="4248472" cy="1159594"/>
          </a:xfrm>
          <a:prstGeom prst="downArrowCallou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صفات النبي </a:t>
            </a:r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 كثيرة منها </a:t>
            </a:r>
            <a:endParaRPr lang="ar-SA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مجموعة 20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22" name="سهم مسنن إلى اليمين 2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23" name="سهم مسنن إلى اليمين 2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24" name="مخطط انسيابي: تحضير 2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5" name="مستطيل 24"/>
          <p:cNvSpPr/>
          <p:nvPr/>
        </p:nvSpPr>
        <p:spPr>
          <a:xfrm>
            <a:off x="1223628" y="2204864"/>
            <a:ext cx="7056784" cy="229148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الرأفة والرحمة بالمؤمنين</a:t>
            </a:r>
          </a:p>
          <a:p>
            <a:pPr algn="ctr"/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قال الله تعالي ((لَقَدْ جَاءَكُمْ رَسُولٌ مِنْ أَنْفُسِكُمْ عَزِيزٌ عَلَيْهِ مَا عَنِتُّمْ حَرِيصٌ عَلَيْكُمْ بِالْمُؤْمِنِينَ رَءُوفٌ رَحِيمٌ ))</a:t>
            </a:r>
            <a:endParaRPr lang="ar-SA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7093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وسيلة شرح مع سهم إلى الأسفل 11"/>
          <p:cNvSpPr/>
          <p:nvPr/>
        </p:nvSpPr>
        <p:spPr>
          <a:xfrm>
            <a:off x="2627784" y="37159"/>
            <a:ext cx="4248472" cy="1159594"/>
          </a:xfrm>
          <a:prstGeom prst="downArrowCallou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صفات النبي </a:t>
            </a:r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 كثيرة منها </a:t>
            </a:r>
            <a:endParaRPr lang="ar-SA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3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مجموعة 13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5" name="سهم مسنن إلى اليمين 14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6" name="سهم مسنن إلى اليمين 15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7" name="مخطط انسيابي: تحضير 16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8" name="مستطيل 17"/>
          <p:cNvSpPr/>
          <p:nvPr/>
        </p:nvSpPr>
        <p:spPr>
          <a:xfrm>
            <a:off x="1223628" y="2204864"/>
            <a:ext cx="7056784" cy="229148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الصبر والشجاعة</a:t>
            </a:r>
          </a:p>
          <a:p>
            <a:pPr algn="ctr"/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قال أنس </a:t>
            </a:r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 كان رسول الله  أشجع الناس</a:t>
            </a:r>
            <a:endParaRPr lang="ar-SA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7238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وسيلة شرح مع سهم إلى الأسفل 11"/>
          <p:cNvSpPr/>
          <p:nvPr/>
        </p:nvSpPr>
        <p:spPr>
          <a:xfrm>
            <a:off x="2627784" y="37159"/>
            <a:ext cx="4248472" cy="1159594"/>
          </a:xfrm>
          <a:prstGeom prst="downArrowCallou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صفات النبي </a:t>
            </a:r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 كثيرة منها </a:t>
            </a:r>
            <a:endParaRPr lang="ar-SA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3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مجموعة 13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5" name="سهم مسنن إلى اليمين 14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6" name="سهم مسنن إلى اليمين 15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7" name="مخطط انسيابي: تحضير 16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8" name="مستطيل 17"/>
          <p:cNvSpPr/>
          <p:nvPr/>
        </p:nvSpPr>
        <p:spPr>
          <a:xfrm>
            <a:off x="1223628" y="2204864"/>
            <a:ext cx="7056784" cy="229148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الكرم وحسن الخلق</a:t>
            </a:r>
          </a:p>
          <a:p>
            <a:pPr algn="ctr"/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قال الله تعالي </a:t>
            </a:r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: (( وإنك لعلي خلق عظيم )) </a:t>
            </a:r>
            <a:endParaRPr lang="ar-SA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7781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وسيلة شرح مع سهم إلى الأسفل 11"/>
          <p:cNvSpPr/>
          <p:nvPr/>
        </p:nvSpPr>
        <p:spPr>
          <a:xfrm>
            <a:off x="1475656" y="37159"/>
            <a:ext cx="5976664" cy="1159594"/>
          </a:xfrm>
          <a:prstGeom prst="downArrowCallou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اكتب امام الصفة ضدها مسترشدا بالمثال في الجدول</a:t>
            </a:r>
          </a:p>
        </p:txBody>
      </p:sp>
      <p:pic>
        <p:nvPicPr>
          <p:cNvPr id="13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مجموعة 13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5" name="سهم مسنن إلى اليمين 14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6" name="سهم مسنن إلى اليمين 15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7" name="مخطط انسيابي: تحضير 16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4371"/>
            <a:ext cx="8658144" cy="3227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979712" y="1700808"/>
            <a:ext cx="94128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الكذب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2045435" y="3297178"/>
            <a:ext cx="80983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البخل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2135204" y="4077072"/>
            <a:ext cx="72006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الجبن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6111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8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" grpId="0"/>
      <p:bldP spid="11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وسيلة شرح مع سهم إلى الأسفل 11"/>
          <p:cNvSpPr/>
          <p:nvPr/>
        </p:nvSpPr>
        <p:spPr>
          <a:xfrm>
            <a:off x="2627784" y="37159"/>
            <a:ext cx="4248472" cy="1159594"/>
          </a:xfrm>
          <a:prstGeom prst="downArrowCallou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عدد أربعا من صفات الرسول </a:t>
            </a:r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  <a:endParaRPr lang="ar-SA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3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مجموعة 13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5" name="سهم مسنن إلى اليمين 14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6" name="سهم مسنن إلى اليمين 15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7" name="مخطط انسيابي: تحضير 16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8" name="مستطيل 17"/>
          <p:cNvSpPr/>
          <p:nvPr/>
        </p:nvSpPr>
        <p:spPr>
          <a:xfrm>
            <a:off x="2627784" y="1916832"/>
            <a:ext cx="4248472" cy="2808312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الصدق</a:t>
            </a:r>
          </a:p>
          <a:p>
            <a:pPr algn="ctr"/>
            <a:r>
              <a:rPr lang="ar-SA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الأمانة</a:t>
            </a:r>
          </a:p>
          <a:p>
            <a:pPr algn="ctr"/>
            <a:r>
              <a:rPr lang="ar-SA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الرأفة </a:t>
            </a:r>
          </a:p>
          <a:p>
            <a:pPr algn="ctr"/>
            <a:r>
              <a:rPr lang="ar-SA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الكرم </a:t>
            </a:r>
            <a:endParaRPr lang="ar-S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895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build="p" animBg="1"/>
      <p:bldP spid="18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وسيلة شرح مع سهم إلى الأسفل 11"/>
          <p:cNvSpPr/>
          <p:nvPr/>
        </p:nvSpPr>
        <p:spPr>
          <a:xfrm>
            <a:off x="2123728" y="37158"/>
            <a:ext cx="5400600" cy="1591641"/>
          </a:xfrm>
          <a:prstGeom prst="downArrowCallou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أذكر الدليل على حسن خلق الرسول </a:t>
            </a:r>
          </a:p>
          <a:p>
            <a:pPr algn="ctr"/>
            <a:r>
              <a:rPr lang="ar-SA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صلى الله عليه وسلم</a:t>
            </a:r>
            <a:endParaRPr lang="ar-SA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3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مجموعة 13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5" name="سهم مسنن إلى اليمين 14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6" name="سهم مسنن إلى اليمين 15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7" name="مخطط انسيابي: تحضير 16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8" name="مستطيل 17"/>
          <p:cNvSpPr/>
          <p:nvPr/>
        </p:nvSpPr>
        <p:spPr>
          <a:xfrm>
            <a:off x="2123728" y="1916832"/>
            <a:ext cx="5544616" cy="2808312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قال الله تعالى: (وإنك لعلى خلق عظيم).</a:t>
            </a:r>
            <a:endParaRPr lang="ar-SA" sz="40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2051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build="p" animBg="1"/>
      <p:bldP spid="18" grpI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وستن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199</Words>
  <Application>Microsoft Office PowerPoint</Application>
  <PresentationFormat>عرض على الشاشة (3:4)‏</PresentationFormat>
  <Paragraphs>60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1" baseType="lpstr">
      <vt:lpstr>سمة Office</vt:lpstr>
      <vt:lpstr>أوستن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0</dc:creator>
  <cp:lastModifiedBy>TSC</cp:lastModifiedBy>
  <cp:revision>4</cp:revision>
  <dcterms:created xsi:type="dcterms:W3CDTF">2015-10-13T18:44:22Z</dcterms:created>
  <dcterms:modified xsi:type="dcterms:W3CDTF">2016-11-12T16:37:32Z</dcterms:modified>
</cp:coreProperties>
</file>