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74" r:id="rId3"/>
    <p:sldId id="272" r:id="rId4"/>
    <p:sldId id="267" r:id="rId5"/>
    <p:sldId id="259" r:id="rId6"/>
    <p:sldId id="268" r:id="rId7"/>
    <p:sldId id="269" r:id="rId8"/>
    <p:sldId id="270" r:id="rId9"/>
    <p:sldId id="271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2256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353733" y="664332"/>
            <a:ext cx="6366143" cy="542320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485986"/>
              </p:ext>
            </p:extLst>
          </p:nvPr>
        </p:nvGraphicFramePr>
        <p:xfrm>
          <a:off x="481457" y="664332"/>
          <a:ext cx="11454939" cy="5423201"/>
        </p:xfrm>
        <a:graphic>
          <a:graphicData uri="http://schemas.openxmlformats.org/drawingml/2006/table">
            <a:tbl>
              <a:tblPr rtl="1" firstRow="1" firstCol="1" bandRow="1"/>
              <a:tblGrid>
                <a:gridCol w="11454939">
                  <a:extLst>
                    <a:ext uri="{9D8B030D-6E8A-4147-A177-3AD203B41FA5}">
                      <a16:colId xmlns:a16="http://schemas.microsoft.com/office/drawing/2014/main" val="803400671"/>
                    </a:ext>
                  </a:extLst>
                </a:gridCol>
              </a:tblGrid>
              <a:tr h="29197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6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قيم السلوك الإيجابي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6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من إعداد أحمد السعيدي</a:t>
                      </a:r>
                      <a:endParaRPr lang="en-US" sz="40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079025"/>
                  </a:ext>
                </a:extLst>
              </a:tr>
              <a:tr h="25035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تسطيع محو اسمي ووضع اسمك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ولا تنسنا من دعائك الصالح 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31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09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252438"/>
              </p:ext>
            </p:extLst>
          </p:nvPr>
        </p:nvGraphicFramePr>
        <p:xfrm>
          <a:off x="551543" y="347318"/>
          <a:ext cx="11223170" cy="5966395"/>
        </p:xfrm>
        <a:graphic>
          <a:graphicData uri="http://schemas.openxmlformats.org/drawingml/2006/table">
            <a:tbl>
              <a:tblPr rtl="1" firstRow="1" firstCol="1" bandRow="1"/>
              <a:tblGrid>
                <a:gridCol w="11223170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303376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60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6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قيمة </a:t>
                      </a:r>
                      <a:r>
                        <a:rPr lang="ar-SA" sz="60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العزيمة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6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التحلي بالصبر والاجتهاد 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6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والقدرة على اتخاذ القرار دون تردد </a:t>
                      </a: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293263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6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ar-SA" sz="6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5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1-	طالب شجاع وغير متردد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5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2-	طالب جاد في عمله وقادر على اتخاذ القرار</a:t>
                      </a: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34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353733" y="664332"/>
            <a:ext cx="6366143" cy="542320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575603"/>
              </p:ext>
            </p:extLst>
          </p:nvPr>
        </p:nvGraphicFramePr>
        <p:xfrm>
          <a:off x="321800" y="506011"/>
          <a:ext cx="11454939" cy="5958840"/>
        </p:xfrm>
        <a:graphic>
          <a:graphicData uri="http://schemas.openxmlformats.org/drawingml/2006/table">
            <a:tbl>
              <a:tblPr rtl="1" firstRow="1" firstCol="1" bandRow="1"/>
              <a:tblGrid>
                <a:gridCol w="11454939">
                  <a:extLst>
                    <a:ext uri="{9D8B030D-6E8A-4147-A177-3AD203B41FA5}">
                      <a16:colId xmlns:a16="http://schemas.microsoft.com/office/drawing/2014/main" val="803400671"/>
                    </a:ext>
                  </a:extLst>
                </a:gridCol>
              </a:tblGrid>
              <a:tr h="266144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الانتماء للوطن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الامتثال </a:t>
                      </a: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للقيم الوطنية والاعتزاز بالرموز الوطنية والدور التاريخي للوطن والمحافظة على ثرواته وممتلكات الوطن والمشاركة في الأعمال التطوعية والمناسبات الوطنية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079025"/>
                  </a:ext>
                </a:extLst>
              </a:tr>
              <a:tr h="32250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يحافظ على ثروات الوطن وممتلكاته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يقدم مبادرات تطوعية لوطنه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يظهر وعياً بمنزلة ولي الأمر في الإسلام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يعتز بوطنه ويدافع عنه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31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76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58189"/>
            <a:ext cx="12191999" cy="670837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278290"/>
              </p:ext>
            </p:extLst>
          </p:nvPr>
        </p:nvGraphicFramePr>
        <p:xfrm>
          <a:off x="417284" y="198120"/>
          <a:ext cx="11357429" cy="6502956"/>
        </p:xfrm>
        <a:graphic>
          <a:graphicData uri="http://schemas.openxmlformats.org/drawingml/2006/table">
            <a:tbl>
              <a:tblPr rtl="1" firstRow="1" firstCol="1" bandRow="1"/>
              <a:tblGrid>
                <a:gridCol w="11357429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339399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</a:t>
                      </a:r>
                      <a:r>
                        <a:rPr lang="ar-SA" sz="54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الانضباط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48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ضبط النفس وزرع حس المسؤولية والتفريق ما بين السلوك المقبول والسلوك غير المقبول سواء في الحياه الشخصية او المدرسية او في التعاملات الاجتماعية </a:t>
                      </a:r>
                      <a:endParaRPr lang="ar-SA" sz="4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3011884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4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ar-SA" sz="44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1-	طالب يتحلى بالمسؤولية وملتزم بأداء المهام على أكمل وجه في الوقت المحدد 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2-	طالب يلتزم بالقوانين والأنظمة واخلاقيات العمل طالب يفيء بوعوده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3-	طالب يتجنب مخالفات النظام أيا كانت درجتها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4-	طالب يلتزم بمواعيد الحضور والانصراف للمدرسة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5-	طالب يتحلى بالصدق</a:t>
                      </a: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74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58189"/>
            <a:ext cx="12191999" cy="670837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612120"/>
              </p:ext>
            </p:extLst>
          </p:nvPr>
        </p:nvGraphicFramePr>
        <p:xfrm>
          <a:off x="374073" y="465512"/>
          <a:ext cx="11388435" cy="6331445"/>
        </p:xfrm>
        <a:graphic>
          <a:graphicData uri="http://schemas.openxmlformats.org/drawingml/2006/table">
            <a:tbl>
              <a:tblPr rtl="1" firstRow="1" firstCol="1" bandRow="1"/>
              <a:tblGrid>
                <a:gridCol w="11388435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24148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66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</a:t>
                      </a:r>
                      <a:r>
                        <a:rPr lang="ar-SA" sz="66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التسامح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حب الخير للآخرين والعيش بين كافة اطراف المجتمع على اختلاف اجناسهم والوانهم واعراقهم وأديانهم وثقافاتهم ومعتقداتهم باحترام وسلام</a:t>
                      </a:r>
                      <a:endParaRPr lang="en-US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376713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</a:t>
                      </a:r>
                      <a:r>
                        <a:rPr lang="ar-SA" sz="54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والسلوكيات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4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 </a:t>
                      </a: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1-	يصفح عن أخطاء الأخرين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2-	يرد الإساءة بالإحسان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3-	يحب الخير للأخرين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4-	لا يحمل في قلبه حقدا ولا غلا على أحد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26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58189"/>
            <a:ext cx="12191999" cy="670837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194190"/>
              </p:ext>
            </p:extLst>
          </p:nvPr>
        </p:nvGraphicFramePr>
        <p:xfrm>
          <a:off x="457199" y="465512"/>
          <a:ext cx="11163993" cy="6168043"/>
        </p:xfrm>
        <a:graphic>
          <a:graphicData uri="http://schemas.openxmlformats.org/drawingml/2006/table">
            <a:tbl>
              <a:tblPr rtl="1" firstRow="1" firstCol="1" bandRow="1"/>
              <a:tblGrid>
                <a:gridCol w="11163993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24672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الإيجابية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الأمل والطموح للمستقبل رغم المعوقات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370082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4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طالب يتسم بالأمل والطموح والتفاؤل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48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طالب يتسم بالإنتاجية وعدم الاستسلام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828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58189"/>
            <a:ext cx="12191999" cy="670837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958206"/>
              </p:ext>
            </p:extLst>
          </p:nvPr>
        </p:nvGraphicFramePr>
        <p:xfrm>
          <a:off x="457199" y="465512"/>
          <a:ext cx="11163993" cy="6169706"/>
        </p:xfrm>
        <a:graphic>
          <a:graphicData uri="http://schemas.openxmlformats.org/drawingml/2006/table">
            <a:tbl>
              <a:tblPr rtl="1" firstRow="1" firstCol="1" bandRow="1"/>
              <a:tblGrid>
                <a:gridCol w="11163993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246721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</a:t>
                      </a:r>
                      <a:r>
                        <a:rPr lang="ar-SA" sz="54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الوسطية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الاعتدال بلا إفراط ولا تفريط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والابتعاد عن التطرف والتشدد</a:t>
                      </a:r>
                      <a:endParaRPr lang="ar-SA" sz="5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370082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4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ar-SA" sz="48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1-	طالب واع </a:t>
                      </a:r>
                      <a:r>
                        <a:rPr lang="ar-SA" sz="4000" b="1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قادرعلى</a:t>
                      </a: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 التحاور باحترام ودون التطرف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2-	طالب يسهم في التصدي للأفكار المتطرفة والحد من انتشارها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3-	طالب ينبذ كل أشكال التميز العنصري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4-	طالب يضبط انفعالاته في المواقف المختلفة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001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58189"/>
            <a:ext cx="12191999" cy="670837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996295"/>
              </p:ext>
            </p:extLst>
          </p:nvPr>
        </p:nvGraphicFramePr>
        <p:xfrm>
          <a:off x="682171" y="198120"/>
          <a:ext cx="11092542" cy="6374087"/>
        </p:xfrm>
        <a:graphic>
          <a:graphicData uri="http://schemas.openxmlformats.org/drawingml/2006/table">
            <a:tbl>
              <a:tblPr rtl="1" firstRow="1" firstCol="1" bandRow="1"/>
              <a:tblGrid>
                <a:gridCol w="11092542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272854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</a:t>
                      </a:r>
                      <a:r>
                        <a:rPr lang="ar-SA" sz="54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الإتقان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السعي لإنجاز المهام بأفضل صورة مع تحقيق مستوى عال من الجودة والأداء ويكون ذلك بالتعلم المستمر وبذل الجهد والبعد عن التراخي في العمل</a:t>
                      </a:r>
                      <a:endParaRPr lang="ar-SA" sz="5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308224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4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ar-SA" sz="44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1-	أن يتقن الطالب عمله الذي يؤديه بصفة عامة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2-	أن يحقق الطالب مستوى عالي من الجودة والأداء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3-	أن يتسم الطالب دوما بالمهنية والإنتاجية 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4-	أن يلتزم بالأعمال الموكلة إليه ويؤديها بأمانة وإتقان</a:t>
                      </a:r>
                      <a:endParaRPr lang="ar-SA" sz="32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89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58189"/>
            <a:ext cx="12191999" cy="670837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372145"/>
              </p:ext>
            </p:extLst>
          </p:nvPr>
        </p:nvGraphicFramePr>
        <p:xfrm>
          <a:off x="417284" y="198120"/>
          <a:ext cx="11357429" cy="6461760"/>
        </p:xfrm>
        <a:graphic>
          <a:graphicData uri="http://schemas.openxmlformats.org/drawingml/2006/table">
            <a:tbl>
              <a:tblPr rtl="1" firstRow="1" firstCol="1" bandRow="1"/>
              <a:tblGrid>
                <a:gridCol w="11357429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303358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</a:t>
                      </a:r>
                      <a:r>
                        <a:rPr lang="ar-SA" sz="54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المثابرة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المواصلة والاجتهاد والإصرار في تنفيذ المهام وتحقيق الإنجازات بالرغم من وجود صعوبات ومعوقات</a:t>
                      </a:r>
                      <a:endParaRPr lang="ar-SA" sz="5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292123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4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ar-SA" sz="48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1-	طالب مثابر قادر على ابتكار حلول والتصدي للعقبات والتحديات لصنع النجاحات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2-	طالب يسعى للتفوق بالرغم من وجود العقبات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3-	طالب شغوف بطلب العلم وتنمية مهاراته</a:t>
                      </a: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99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58189"/>
            <a:ext cx="12191999" cy="6708371"/>
          </a:xfrm>
        </p:spPr>
        <p:txBody>
          <a:bodyPr/>
          <a:lstStyle/>
          <a:p>
            <a:pPr algn="ctr"/>
            <a:endParaRPr lang="ar-SA" b="1" dirty="0">
              <a:cs typeface="+mn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619325"/>
              </p:ext>
            </p:extLst>
          </p:nvPr>
        </p:nvGraphicFramePr>
        <p:xfrm>
          <a:off x="417284" y="198120"/>
          <a:ext cx="11357429" cy="6405880"/>
        </p:xfrm>
        <a:graphic>
          <a:graphicData uri="http://schemas.openxmlformats.org/drawingml/2006/table">
            <a:tbl>
              <a:tblPr rtl="1" firstRow="1" firstCol="1" bandRow="1"/>
              <a:tblGrid>
                <a:gridCol w="11357429">
                  <a:extLst>
                    <a:ext uri="{9D8B030D-6E8A-4147-A177-3AD203B41FA5}">
                      <a16:colId xmlns:a16="http://schemas.microsoft.com/office/drawing/2014/main" val="2167049354"/>
                    </a:ext>
                  </a:extLst>
                </a:gridCol>
              </a:tblGrid>
              <a:tr h="3393996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توصيف قيمة </a:t>
                      </a:r>
                      <a:r>
                        <a:rPr lang="ar-SA" sz="5400" b="1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المرونة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5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القدرة على التكيف عند مواجهة التحديات وتغيرات الحياة والتغلب عليها والبحث عن الفرص وانتهازها دون فقدان الحماس </a:t>
                      </a:r>
                      <a:endParaRPr lang="ar-SA" sz="5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409" marR="68409" marT="0" marB="0">
                    <a:lnL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058408"/>
                  </a:ext>
                </a:extLst>
              </a:tr>
              <a:tr h="3011884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SA" sz="4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السمات والسلوكيات </a:t>
                      </a:r>
                      <a:endParaRPr lang="ar-SA" sz="48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1-	طالب لديه القدرة على تحويل العقبات الى فرص 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2-	طالب لديه القدرة على التعايش مع متغيرات الحياة</a:t>
                      </a:r>
                    </a:p>
                    <a:p>
                      <a:pPr marL="0" lvl="0" indent="0" algn="r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ar-SA" sz="40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3-	طالب يتحلى بالمرونة في التعامل مع الآخرين</a:t>
                      </a:r>
                    </a:p>
                  </a:txBody>
                  <a:tcPr marL="68409" marR="68409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16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يون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106</TotalTime>
  <Words>220</Words>
  <Application>Microsoft Office PowerPoint</Application>
  <PresentationFormat>شاشة عريضة</PresentationFormat>
  <Paragraphs>64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أيون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قيمة الانتماء للوطن الامتثال للقيم الوطنية والاعتزاز بالرموز الوطنية والدور التاريخي للوطن والمحافظة على ثرواته وممتلكاته  والمشاركة في الأعمال التطوعية والمناسبات الوطنية</dc:title>
  <dc:creator>‏‏مستخدم Windows</dc:creator>
  <cp:lastModifiedBy>‏‏مستخدم Windows</cp:lastModifiedBy>
  <cp:revision>13</cp:revision>
  <dcterms:created xsi:type="dcterms:W3CDTF">2023-12-20T08:07:25Z</dcterms:created>
  <dcterms:modified xsi:type="dcterms:W3CDTF">2023-12-20T09:53:32Z</dcterms:modified>
</cp:coreProperties>
</file>