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  <p:sldMasterId id="2147483660" r:id="rId2"/>
  </p:sldMasterIdLst>
  <p:notesMasterIdLst>
    <p:notesMasterId r:id="rId10"/>
  </p:notesMasterIdLst>
  <p:sldIdLst>
    <p:sldId id="397" r:id="rId3"/>
    <p:sldId id="379" r:id="rId4"/>
    <p:sldId id="380" r:id="rId5"/>
    <p:sldId id="381" r:id="rId6"/>
    <p:sldId id="382" r:id="rId7"/>
    <p:sldId id="383" r:id="rId8"/>
    <p:sldId id="396" r:id="rId9"/>
  </p:sldIdLst>
  <p:sldSz cx="9144000" cy="6858000" type="screen4x3"/>
  <p:notesSz cx="6858000" cy="9144000"/>
  <p:defaultTextStyle>
    <a:defPPr>
      <a:defRPr lang="ar-SA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FF"/>
    <a:srgbClr val="CC0066"/>
    <a:srgbClr val="006600"/>
    <a:srgbClr val="CC0000"/>
    <a:srgbClr val="9900CC"/>
    <a:srgbClr val="0099CC"/>
    <a:srgbClr val="FF33CC"/>
    <a:srgbClr val="008000"/>
    <a:srgbClr val="FF00FF"/>
    <a:srgbClr val="CC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نمط متوسط 2 - تميي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38B1855-1B75-4FBE-930C-398BA8C253C6}" styleName="نمط ذو نسُق 2 - تمييز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D7B26C5-4107-4FEC-AEDC-1716B250A1EF}" styleName="النمط الفاتح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CF1AB2-1976-4502-BF36-3FF5EA218861}" styleName="نمط متوسط 4 - تميي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775DCB02-9BB8-47FD-8907-85C794F793BA}" styleName="نمط ذو نسُق 1 - تمييز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7DF18680-E054-41AD-8BC1-D1AEF772440D}" styleName="نمط متوسط 2 - تميي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نمط متوسط 2 - تميي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نمط متوسط 2 - تميي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5758FB7-9AC5-4552-8A53-C91805E547FA}" styleName="نمط ذو نسُق 1 - تمييز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F5AB1C69-6EDB-4FF4-983F-18BD219EF322}" styleName="نمط متوسط 2 - تميي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7853C-536D-4A76-A0AE-DD22124D55A5}" styleName="نمط ذو نسُق 1 - تمييز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10A1B5D5-9B99-4C35-A422-299274C87663}" styleName="نمط متوسط 1 - تميي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505E3EF-67EA-436B-97B2-0124C06EBD24}" styleName="نمط متوسط 4 - تمييز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1840" autoAdjust="0"/>
    <p:restoredTop sz="94660"/>
  </p:normalViewPr>
  <p:slideViewPr>
    <p:cSldViewPr>
      <p:cViewPr varScale="1">
        <p:scale>
          <a:sx n="67" d="100"/>
          <a:sy n="67" d="100"/>
        </p:scale>
        <p:origin x="91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CEEB559-8BCF-49F1-9CB3-63CDDB4414C6}" type="datetimeFigureOut">
              <a:rPr lang="ar-SA"/>
              <a:pPr>
                <a:defRPr/>
              </a:pPr>
              <a:t>05/08/1437</a:t>
            </a:fld>
            <a:endParaRPr lang="ar-SA" dirty="0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pPr lvl="0"/>
            <a:endParaRPr lang="ar-SA" noProof="0" dirty="0" smtClean="0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noProof="0" smtClean="0"/>
              <a:t>انقر لتحرير أنماط النص الرئيسي</a:t>
            </a:r>
          </a:p>
          <a:p>
            <a:pPr lvl="1"/>
            <a:r>
              <a:rPr lang="ar-SA" noProof="0" smtClean="0"/>
              <a:t>المستوى الثاني</a:t>
            </a:r>
          </a:p>
          <a:p>
            <a:pPr lvl="2"/>
            <a:r>
              <a:rPr lang="ar-SA" noProof="0" smtClean="0"/>
              <a:t>المستوى الثالث</a:t>
            </a:r>
          </a:p>
          <a:p>
            <a:pPr lvl="3"/>
            <a:r>
              <a:rPr lang="ar-SA" noProof="0" smtClean="0"/>
              <a:t>المستوى الرابع</a:t>
            </a:r>
          </a:p>
          <a:p>
            <a:pPr lvl="4"/>
            <a:r>
              <a:rPr lang="ar-SA" noProof="0" smtClean="0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3D7BC6F-7CC3-4769-8EBB-6B9DFA1A7D3A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71477206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60F5BB-4460-46D0-B559-8EFAEA82A910}" type="datetimeFigureOut">
              <a:rPr lang="ar-SA"/>
              <a:pPr>
                <a:defRPr/>
              </a:pPr>
              <a:t>05/08/1437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4FB47D-FBD3-430E-B34F-120848740E19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954716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C97CC9-3BB3-4136-BDB0-A36CEFCF7140}" type="datetimeFigureOut">
              <a:rPr lang="ar-SA"/>
              <a:pPr>
                <a:defRPr/>
              </a:pPr>
              <a:t>05/08/1437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D6F541-D479-4CEA-81B5-4F443F3AB4D6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024430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EE3F0D-ED95-4350-B28B-5F8EA5C40C88}" type="datetimeFigureOut">
              <a:rPr lang="ar-SA"/>
              <a:pPr>
                <a:defRPr/>
              </a:pPr>
              <a:t>05/08/1437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F7C91E-CEDE-42B2-88BB-00F0B728C1FB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38852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5/12/2016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20019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smtClean="0">
                <a:solidFill>
                  <a:prstClr val="black"/>
                </a:solidFill>
              </a:rPr>
              <a:pPr/>
              <a:t>5/12/2016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87263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5/12/2016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1620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smtClean="0">
                <a:solidFill>
                  <a:prstClr val="black"/>
                </a:solidFill>
              </a:rPr>
              <a:pPr/>
              <a:t>5/12/2016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34528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5/12/2016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38201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5/12/2016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85797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5/12/2016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11931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5/12/2016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93438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CE5F2F-2FB7-495D-8935-57D92313717B}" type="datetimeFigureOut">
              <a:rPr lang="ar-SA"/>
              <a:pPr>
                <a:defRPr/>
              </a:pPr>
              <a:t>05/08/1437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C73654-C4B8-47D1-B08D-7E1AF4C81007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91797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5/12/2016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23392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5/12/2016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42844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5/12/2016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41700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5/12/2016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l" defTabSz="457200" rtl="0" fontAlgn="auto">
              <a:spcBef>
                <a:spcPts val="0"/>
              </a:spcBef>
              <a:spcAft>
                <a:spcPts val="0"/>
              </a:spcAft>
            </a:pPr>
            <a:r>
              <a:rPr lang="en-US" sz="7200" dirty="0">
                <a:solidFill>
                  <a:prstClr val="black"/>
                </a:solidFill>
                <a:latin typeface="Garamond" panose="02020404030301010803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 rtl="0" fontAlgn="auto">
              <a:spcBef>
                <a:spcPts val="0"/>
              </a:spcBef>
              <a:spcAft>
                <a:spcPts val="0"/>
              </a:spcAft>
            </a:pPr>
            <a:r>
              <a:rPr lang="en-US" sz="7200" dirty="0">
                <a:solidFill>
                  <a:prstClr val="black"/>
                </a:solidFill>
                <a:latin typeface="Garamond" panose="02020404030301010803"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37064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5/12/2016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027565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5/12/2016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l" defTabSz="457200" rtl="0" fontAlgn="auto">
              <a:spcBef>
                <a:spcPts val="0"/>
              </a:spcBef>
              <a:spcAft>
                <a:spcPts val="0"/>
              </a:spcAft>
            </a:pPr>
            <a:r>
              <a:rPr lang="en-US" sz="8000" dirty="0">
                <a:solidFill>
                  <a:prstClr val="black"/>
                </a:solidFill>
                <a:latin typeface="Garamond" panose="02020404030301010803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 rtl="0" fontAlgn="auto">
              <a:spcBef>
                <a:spcPts val="0"/>
              </a:spcBef>
              <a:spcAft>
                <a:spcPts val="0"/>
              </a:spcAft>
            </a:pPr>
            <a:r>
              <a:rPr lang="en-US" sz="8000" dirty="0">
                <a:solidFill>
                  <a:prstClr val="black"/>
                </a:solidFill>
                <a:latin typeface="Garamond" panose="02020404030301010803"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19796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5/12/2016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966244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5/12/2016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648215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5/12/2016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94232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DA1BD3-183D-49C5-88EE-025B99684218}" type="datetimeFigureOut">
              <a:rPr lang="ar-SA"/>
              <a:pPr>
                <a:defRPr/>
              </a:pPr>
              <a:t>05/08/1437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2BBADE-4147-4359-B821-65E238C80738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204702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D528B4-F00B-4AB2-8467-F3FAB657BB14}" type="datetimeFigureOut">
              <a:rPr lang="ar-SA"/>
              <a:pPr>
                <a:defRPr/>
              </a:pPr>
              <a:t>05/08/1437</a:t>
            </a:fld>
            <a:endParaRPr lang="ar-SA" dirty="0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BB7674-6845-4D2B-A4D1-0EEE60AB6CA4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03632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DB6510-A473-4939-AA37-4B2856801D07}" type="datetimeFigureOut">
              <a:rPr lang="ar-SA"/>
              <a:pPr>
                <a:defRPr/>
              </a:pPr>
              <a:t>05/08/1437</a:t>
            </a:fld>
            <a:endParaRPr lang="ar-SA" dirty="0"/>
          </a:p>
        </p:txBody>
      </p:sp>
      <p:sp>
        <p:nvSpPr>
          <p:cNvPr id="8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9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F4B426-5DCF-41AC-A6C0-C78CDD482492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19195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B3566F-B323-46E7-80CD-B448104C6840}" type="datetimeFigureOut">
              <a:rPr lang="ar-SA"/>
              <a:pPr>
                <a:defRPr/>
              </a:pPr>
              <a:t>05/08/1437</a:t>
            </a:fld>
            <a:endParaRPr lang="ar-SA" dirty="0"/>
          </a:p>
        </p:txBody>
      </p:sp>
      <p:sp>
        <p:nvSpPr>
          <p:cNvPr id="4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5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B7A162-3314-4CDA-A192-74A1CEA7D218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479609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6FD2E7-4F68-4A65-89E5-8D3BD77A0341}" type="datetimeFigureOut">
              <a:rPr lang="ar-SA"/>
              <a:pPr>
                <a:defRPr/>
              </a:pPr>
              <a:t>05/08/1437</a:t>
            </a:fld>
            <a:endParaRPr lang="ar-SA" dirty="0"/>
          </a:p>
        </p:txBody>
      </p:sp>
      <p:sp>
        <p:nvSpPr>
          <p:cNvPr id="3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4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3BA646-9940-4538-8F9E-40C540216808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506385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hlinkClick r:id="" action="ppaction://hlinkshowjump?jump=nextslide"/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H="1" flipV="1">
            <a:off x="2203246" y="5809106"/>
            <a:ext cx="1011187" cy="953342"/>
          </a:xfrm>
          <a:prstGeom prst="rect">
            <a:avLst/>
          </a:prstGeom>
        </p:spPr>
      </p:pic>
      <p:pic>
        <p:nvPicPr>
          <p:cNvPr id="7" name="صورة 6">
            <a:hlinkClick r:id="" action="ppaction://hlinkshowjump?jump=endshow"/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9655" y="5860616"/>
            <a:ext cx="909360" cy="96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481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SA" noProof="0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4A0645-C33C-46B5-A5FF-C96F596693AA}" type="datetimeFigureOut">
              <a:rPr lang="ar-SA"/>
              <a:pPr>
                <a:defRPr/>
              </a:pPr>
              <a:t>05/08/1437</a:t>
            </a:fld>
            <a:endParaRPr lang="ar-SA" dirty="0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B43482-4144-4D6F-9974-BB1AF22B959B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156724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تمرير أفقي 3"/>
          <p:cNvSpPr/>
          <p:nvPr userDrawn="1"/>
        </p:nvSpPr>
        <p:spPr>
          <a:xfrm>
            <a:off x="1907704" y="0"/>
            <a:ext cx="6336704" cy="1268760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pic>
        <p:nvPicPr>
          <p:cNvPr id="10" name="صورة 9">
            <a:hlinkClick r:id="" action="ppaction://hlinkshowjump?jump=nextslide"/>
          </p:cNvPr>
          <p:cNvPicPr>
            <a:picLocks noChangeAspect="1"/>
          </p:cNvPicPr>
          <p:nvPr userDrawn="1"/>
        </p:nvPicPr>
        <p:blipFill>
          <a:blip r:embed="rId14" cstate="email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H="1" flipV="1">
            <a:off x="2203246" y="5809106"/>
            <a:ext cx="1011187" cy="953342"/>
          </a:xfrm>
          <a:prstGeom prst="rect">
            <a:avLst/>
          </a:prstGeom>
        </p:spPr>
      </p:pic>
      <p:pic>
        <p:nvPicPr>
          <p:cNvPr id="11" name="صورة 10">
            <a:hlinkClick r:id="" action="ppaction://hlinkshowjump?jump=endshow"/>
          </p:cNvPr>
          <p:cNvPicPr>
            <a:picLocks noChangeAspect="1"/>
          </p:cNvPicPr>
          <p:nvPr userDrawn="1"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9655" y="5860616"/>
            <a:ext cx="909360" cy="96453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defTabSz="457200" rtl="0" fontAlgn="auto">
              <a:spcBef>
                <a:spcPts val="0"/>
              </a:spcBef>
              <a:spcAft>
                <a:spcPts val="0"/>
              </a:spcAft>
            </a:pPr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 defTabSz="457200" rtl="0" fontAlgn="auto">
                <a:spcBef>
                  <a:spcPts val="0"/>
                </a:spcBef>
                <a:spcAft>
                  <a:spcPts val="0"/>
                </a:spcAft>
              </a:pPr>
              <a:t>5/12/2016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defTabSz="457200" rtl="0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defTabSz="457200" rtl="0" fontAlgn="auto">
              <a:spcBef>
                <a:spcPts val="0"/>
              </a:spcBef>
              <a:spcAft>
                <a:spcPts val="0"/>
              </a:spcAft>
            </a:pPr>
            <a:fld id="{D57F1E4F-1CFF-5643-939E-217C01CDF565}" type="slidenum">
              <a:rPr lang="en-US" smtClean="0">
                <a:solidFill>
                  <a:prstClr val="black"/>
                </a:solidFill>
              </a:rPr>
              <a:pPr defTabSz="457200" rtl="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6890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EG" b="1" dirty="0" smtClean="0">
                <a:solidFill>
                  <a:schemeClr val="accent4">
                    <a:lumMod val="50000"/>
                  </a:schemeClr>
                </a:solidFill>
              </a:rPr>
              <a:t>مراجعة </a:t>
            </a:r>
            <a:r>
              <a:rPr lang="ar-EG" b="1" smtClean="0">
                <a:solidFill>
                  <a:schemeClr val="accent4">
                    <a:lumMod val="50000"/>
                  </a:schemeClr>
                </a:solidFill>
              </a:rPr>
              <a:t>الدرس الثاني</a:t>
            </a:r>
            <a:endParaRPr lang="en-US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EG" dirty="0" smtClean="0"/>
          </a:p>
          <a:p>
            <a:r>
              <a:rPr lang="ar-EG" b="1" smtClean="0">
                <a:solidFill>
                  <a:schemeClr val="accent5">
                    <a:lumMod val="50000"/>
                  </a:schemeClr>
                </a:solidFill>
              </a:rPr>
              <a:t>العلم وعملياته</a:t>
            </a:r>
            <a:endParaRPr lang="en-US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" name="Oval 3"/>
          <p:cNvSpPr/>
          <p:nvPr/>
        </p:nvSpPr>
        <p:spPr>
          <a:xfrm>
            <a:off x="2438400" y="16926"/>
            <a:ext cx="4267200" cy="1752600"/>
          </a:xfrm>
          <a:prstGeom prst="ellipse">
            <a:avLst/>
          </a:prstGeom>
          <a:solidFill>
            <a:srgbClr val="052F61"/>
          </a:solidFill>
          <a:ln w="12700" cap="rnd" cmpd="sng" algn="ctr">
            <a:solidFill>
              <a:srgbClr val="052F61">
                <a:shade val="50000"/>
                <a:hueMod val="94000"/>
              </a:srgbClr>
            </a:solidFill>
            <a:prstDash val="solid"/>
          </a:ln>
          <a:effectLst/>
        </p:spPr>
        <p:txBody>
          <a:bodyPr rtlCol="0" anchor="ctr">
            <a:prstTxWarp prst="textStop">
              <a:avLst/>
            </a:prstTxWarp>
          </a:bodyPr>
          <a:lstStyle/>
          <a:p>
            <a:pPr algn="ctr">
              <a:defRPr/>
            </a:pPr>
            <a:r>
              <a:rPr lang="ar-EG" kern="0" dirty="0" smtClean="0">
                <a:solidFill>
                  <a:prstClr val="white"/>
                </a:solidFill>
                <a:latin typeface="Century Gothic" panose="020B0502020202020204"/>
                <a:cs typeface="Tahoma" panose="020B0604030504040204" pitchFamily="34" charset="0"/>
              </a:rPr>
              <a:t>نور</a:t>
            </a:r>
            <a:endParaRPr lang="en-US" kern="0" dirty="0" smtClean="0">
              <a:solidFill>
                <a:prstClr val="white"/>
              </a:solidFill>
              <a:latin typeface="Century Gothic" panose="020B0502020202020204"/>
            </a:endParaRPr>
          </a:p>
        </p:txBody>
      </p:sp>
      <p:sp>
        <p:nvSpPr>
          <p:cNvPr id="5" name="Oval 4"/>
          <p:cNvSpPr/>
          <p:nvPr/>
        </p:nvSpPr>
        <p:spPr>
          <a:xfrm>
            <a:off x="2438400" y="5069111"/>
            <a:ext cx="4267200" cy="1752600"/>
          </a:xfrm>
          <a:prstGeom prst="ellipse">
            <a:avLst/>
          </a:prstGeom>
          <a:solidFill>
            <a:srgbClr val="052F61"/>
          </a:solidFill>
          <a:ln w="12700" cap="rnd" cmpd="sng" algn="ctr">
            <a:solidFill>
              <a:srgbClr val="052F61">
                <a:shade val="50000"/>
                <a:hueMod val="94000"/>
              </a:srgbClr>
            </a:solidFill>
            <a:prstDash val="solid"/>
          </a:ln>
          <a:effectLst/>
        </p:spPr>
        <p:txBody>
          <a:bodyPr rtlCol="0" anchor="ctr">
            <a:prstTxWarp prst="textStop">
              <a:avLst/>
            </a:prstTxWarp>
          </a:bodyPr>
          <a:lstStyle/>
          <a:p>
            <a:pPr algn="ctr">
              <a:defRPr/>
            </a:pPr>
            <a:r>
              <a:rPr lang="ar-EG" kern="0" dirty="0" smtClean="0">
                <a:solidFill>
                  <a:prstClr val="white"/>
                </a:solidFill>
                <a:latin typeface="Century Gothic" panose="020B0502020202020204"/>
                <a:cs typeface="Tahoma" panose="020B0604030504040204" pitchFamily="34" charset="0"/>
              </a:rPr>
              <a:t>المعلم</a:t>
            </a:r>
            <a:endParaRPr lang="en-US" kern="0" dirty="0" smtClean="0">
              <a:solidFill>
                <a:prstClr val="white"/>
              </a:solidFill>
              <a:latin typeface="Century Gothic" panose="020B0502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22115887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899591" y="1412776"/>
            <a:ext cx="7344816" cy="1200329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3600" dirty="0" smtClean="0">
                <a:solidFill>
                  <a:srgbClr val="FF0000"/>
                </a:solidFill>
              </a:rPr>
              <a:t>سـ 1 –حدد أي انواع </a:t>
            </a:r>
            <a:r>
              <a:rPr lang="ar-SA" sz="3600" dirty="0" err="1" smtClean="0">
                <a:solidFill>
                  <a:srgbClr val="FF0000"/>
                </a:solidFill>
              </a:rPr>
              <a:t>ثورانات</a:t>
            </a:r>
            <a:r>
              <a:rPr lang="ar-SA" sz="3600" dirty="0" smtClean="0">
                <a:solidFill>
                  <a:srgbClr val="FF0000"/>
                </a:solidFill>
              </a:rPr>
              <a:t> اللابة تغطي أكبر مساحة من سطح الأرض ؟ </a:t>
            </a:r>
            <a:endParaRPr lang="ar-SA" sz="3600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1287551" y="4077072"/>
            <a:ext cx="656889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3600" dirty="0" smtClean="0">
                <a:solidFill>
                  <a:srgbClr val="7030A0"/>
                </a:solidFill>
              </a:rPr>
              <a:t>جـ1 –              ثوران </a:t>
            </a:r>
            <a:r>
              <a:rPr lang="ar-SA" sz="3600" dirty="0">
                <a:solidFill>
                  <a:srgbClr val="7030A0"/>
                </a:solidFill>
              </a:rPr>
              <a:t>الشقوق .</a:t>
            </a:r>
          </a:p>
        </p:txBody>
      </p:sp>
      <p:sp>
        <p:nvSpPr>
          <p:cNvPr id="4" name="Flowchart: Off-page Connector 3"/>
          <p:cNvSpPr/>
          <p:nvPr/>
        </p:nvSpPr>
        <p:spPr>
          <a:xfrm>
            <a:off x="-26293" y="0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lang="ar-EG" b="1" dirty="0" smtClean="0">
                <a:solidFill>
                  <a:srgbClr val="006600"/>
                </a:solidFill>
                <a:latin typeface="Calibri"/>
              </a:rPr>
              <a:t>كتاب الطالب ص 63</a:t>
            </a:r>
            <a:endParaRPr lang="en-US" b="1" dirty="0">
              <a:solidFill>
                <a:srgbClr val="006600"/>
              </a:solidFill>
              <a:latin typeface="Calibri"/>
            </a:endParaRPr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ction Button: Back or Previous 5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ction Button: Home 6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8729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1214318" y="1124744"/>
            <a:ext cx="6715364" cy="1323439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FF0000"/>
                </a:solidFill>
              </a:rPr>
              <a:t>سـ 2 – صف المخاطر الناتجة عن البراكين ؟ </a:t>
            </a:r>
            <a:endParaRPr lang="ar-SA" sz="4000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1286326" y="3394124"/>
            <a:ext cx="6643356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3600" dirty="0" smtClean="0">
                <a:solidFill>
                  <a:srgbClr val="7030A0"/>
                </a:solidFill>
              </a:rPr>
              <a:t>جـ2 – </a:t>
            </a:r>
            <a:endParaRPr lang="ar-SA" sz="3600" dirty="0">
              <a:solidFill>
                <a:srgbClr val="7030A0"/>
              </a:solidFill>
            </a:endParaRPr>
          </a:p>
          <a:p>
            <a:pPr algn="justLow"/>
            <a:r>
              <a:rPr lang="ar-SA" sz="3600" dirty="0">
                <a:solidFill>
                  <a:srgbClr val="7030A0"/>
                </a:solidFill>
              </a:rPr>
              <a:t>تدمير المدن والقرى , إغلاق الموانئ والمطارات , وتلوث الهواء</a:t>
            </a:r>
            <a:r>
              <a:rPr lang="ar-SA" sz="3600" dirty="0" smtClean="0">
                <a:solidFill>
                  <a:srgbClr val="7030A0"/>
                </a:solidFill>
              </a:rPr>
              <a:t>.</a:t>
            </a:r>
            <a:endParaRPr lang="ar-SA" sz="3600" dirty="0">
              <a:solidFill>
                <a:srgbClr val="7030A0"/>
              </a:solidFill>
            </a:endParaRPr>
          </a:p>
        </p:txBody>
      </p:sp>
      <p:sp>
        <p:nvSpPr>
          <p:cNvPr id="4" name="Flowchart: Off-page Connector 3"/>
          <p:cNvSpPr/>
          <p:nvPr/>
        </p:nvSpPr>
        <p:spPr>
          <a:xfrm>
            <a:off x="-26293" y="0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lang="ar-EG" b="1" dirty="0" smtClean="0">
                <a:solidFill>
                  <a:srgbClr val="006600"/>
                </a:solidFill>
                <a:latin typeface="Calibri"/>
              </a:rPr>
              <a:t>كتاب الطالب ص 63</a:t>
            </a:r>
            <a:endParaRPr lang="en-US" b="1" dirty="0">
              <a:solidFill>
                <a:srgbClr val="006600"/>
              </a:solidFill>
              <a:latin typeface="Calibri"/>
            </a:endParaRPr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ction Button: Back or Previous 5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ction Button: Home 6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1454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899592" y="989084"/>
            <a:ext cx="7344816" cy="1323439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FF0000"/>
                </a:solidFill>
              </a:rPr>
              <a:t>سـ 3 – لماذا تكون جوانب البركان المخروطي حادة ؟</a:t>
            </a:r>
            <a:endParaRPr lang="ar-SA" sz="4000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1636692" y="3432398"/>
            <a:ext cx="5870616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4400" dirty="0" smtClean="0">
                <a:solidFill>
                  <a:srgbClr val="7030A0"/>
                </a:solidFill>
              </a:rPr>
              <a:t>جـ3 – </a:t>
            </a:r>
            <a:r>
              <a:rPr lang="ar-SA" sz="4400" dirty="0">
                <a:solidFill>
                  <a:srgbClr val="7030A0"/>
                </a:solidFill>
              </a:rPr>
              <a:t>تكون المواد الصلبة الخارجة من البركان المخروطي جوانب شديدة الانحدار.</a:t>
            </a:r>
          </a:p>
        </p:txBody>
      </p:sp>
      <p:sp>
        <p:nvSpPr>
          <p:cNvPr id="4" name="Flowchart: Off-page Connector 3"/>
          <p:cNvSpPr/>
          <p:nvPr/>
        </p:nvSpPr>
        <p:spPr>
          <a:xfrm>
            <a:off x="-26293" y="0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lang="ar-EG" b="1" dirty="0" smtClean="0">
                <a:solidFill>
                  <a:srgbClr val="006600"/>
                </a:solidFill>
                <a:latin typeface="Calibri"/>
              </a:rPr>
              <a:t>كتاب الطالب ص 63</a:t>
            </a:r>
            <a:endParaRPr lang="en-US" b="1" dirty="0">
              <a:solidFill>
                <a:srgbClr val="006600"/>
              </a:solidFill>
              <a:latin typeface="Calibri"/>
            </a:endParaRPr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ction Button: Back or Previous 5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ction Button: Home 6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0626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899592" y="1268760"/>
            <a:ext cx="7344816" cy="1323439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FF0000"/>
                </a:solidFill>
              </a:rPr>
              <a:t>سـ 4 – اذكر أنواع المواد التي تتكون منها البراكين المركبة ؟</a:t>
            </a:r>
            <a:endParaRPr lang="ar-SA" sz="4000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1432870" y="3444403"/>
            <a:ext cx="6278259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4000" dirty="0">
                <a:solidFill>
                  <a:srgbClr val="7030A0"/>
                </a:solidFill>
              </a:rPr>
              <a:t>جـ4 </a:t>
            </a:r>
            <a:r>
              <a:rPr lang="ar-SA" sz="4000" dirty="0" smtClean="0">
                <a:solidFill>
                  <a:srgbClr val="7030A0"/>
                </a:solidFill>
              </a:rPr>
              <a:t>– </a:t>
            </a:r>
          </a:p>
          <a:p>
            <a:pPr algn="justLow"/>
            <a:r>
              <a:rPr lang="ar-SA" sz="4000" dirty="0">
                <a:solidFill>
                  <a:srgbClr val="7030A0"/>
                </a:solidFill>
              </a:rPr>
              <a:t>تتكون من تتابع طبقات اللابة و المقذوفات الصلبة .</a:t>
            </a:r>
          </a:p>
        </p:txBody>
      </p:sp>
      <p:sp>
        <p:nvSpPr>
          <p:cNvPr id="4" name="Flowchart: Off-page Connector 3"/>
          <p:cNvSpPr/>
          <p:nvPr/>
        </p:nvSpPr>
        <p:spPr>
          <a:xfrm>
            <a:off x="-26293" y="0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lang="ar-EG" b="1" dirty="0" smtClean="0">
                <a:solidFill>
                  <a:srgbClr val="006600"/>
                </a:solidFill>
                <a:latin typeface="Calibri"/>
              </a:rPr>
              <a:t>كتاب الطالب ص 63</a:t>
            </a:r>
            <a:endParaRPr lang="en-US" b="1" dirty="0">
              <a:solidFill>
                <a:srgbClr val="006600"/>
              </a:solidFill>
              <a:latin typeface="Calibri"/>
            </a:endParaRPr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ction Button: Back or Previous 5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ction Button: Home 6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9549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899592" y="990820"/>
            <a:ext cx="7344816" cy="1446550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4400" dirty="0" smtClean="0">
                <a:solidFill>
                  <a:srgbClr val="FF0000"/>
                </a:solidFill>
              </a:rPr>
              <a:t>سـ 5 – لماذا تتفجر الصهارة الغنية بالسليكا؟</a:t>
            </a:r>
            <a:endParaRPr lang="ar-SA" sz="4400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1322330" y="2924944"/>
            <a:ext cx="6499340" cy="3170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7030A0"/>
                </a:solidFill>
              </a:rPr>
              <a:t>جـ5 – </a:t>
            </a:r>
            <a:endParaRPr lang="ar-SA" sz="4000" dirty="0">
              <a:solidFill>
                <a:srgbClr val="7030A0"/>
              </a:solidFill>
            </a:endParaRPr>
          </a:p>
          <a:p>
            <a:pPr algn="justLow"/>
            <a:r>
              <a:rPr lang="ar-SA" sz="4000" dirty="0">
                <a:solidFill>
                  <a:srgbClr val="7030A0"/>
                </a:solidFill>
              </a:rPr>
              <a:t>تكون الصهارة الغنية بالسليكا لزجة وكثيفة . وقد تحبس الغاز مما يؤدي إلى تشكل الضغط وزيادته إلى أن يثور البركان بصورة انفجارية.</a:t>
            </a:r>
          </a:p>
        </p:txBody>
      </p:sp>
      <p:sp>
        <p:nvSpPr>
          <p:cNvPr id="4" name="Flowchart: Off-page Connector 3"/>
          <p:cNvSpPr/>
          <p:nvPr/>
        </p:nvSpPr>
        <p:spPr>
          <a:xfrm>
            <a:off x="-26293" y="0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lang="ar-EG" b="1" dirty="0" smtClean="0">
                <a:solidFill>
                  <a:srgbClr val="006600"/>
                </a:solidFill>
                <a:latin typeface="Calibri"/>
              </a:rPr>
              <a:t>كتاب الطالب ص 63</a:t>
            </a:r>
            <a:endParaRPr lang="en-US" b="1" dirty="0">
              <a:solidFill>
                <a:srgbClr val="006600"/>
              </a:solidFill>
              <a:latin typeface="Calibri"/>
            </a:endParaRPr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ction Button: Back or Previous 5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ction Button: Home 6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796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899592" y="997565"/>
            <a:ext cx="7344816" cy="2431435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FF0000"/>
                </a:solidFill>
              </a:rPr>
              <a:t>سـ 6 – </a:t>
            </a:r>
            <a:r>
              <a:rPr lang="ar-SA" sz="3600" dirty="0" smtClean="0">
                <a:solidFill>
                  <a:srgbClr val="FF0000"/>
                </a:solidFill>
              </a:rPr>
              <a:t>يرتفع بركان حرة ثنيان 1650م عن سطح البحر , ويرتفع بركان حرة البرك إلى 381م . كم مرة يساوي ارتفاع بركان حرة ثنيان ارتفاع بركان حرة البرك </a:t>
            </a:r>
            <a:r>
              <a:rPr lang="ar-SA" sz="4000" dirty="0" smtClean="0">
                <a:solidFill>
                  <a:srgbClr val="FF0000"/>
                </a:solidFill>
              </a:rPr>
              <a:t>؟</a:t>
            </a:r>
            <a:endParaRPr lang="ar-SA" sz="4000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116450" y="3645024"/>
            <a:ext cx="891110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7030A0"/>
                </a:solidFill>
              </a:rPr>
              <a:t>جـ6– </a:t>
            </a:r>
            <a:endParaRPr lang="ar-SA" sz="4000" dirty="0">
              <a:solidFill>
                <a:srgbClr val="7030A0"/>
              </a:solidFill>
            </a:endParaRPr>
          </a:p>
          <a:p>
            <a:pPr algn="justLow"/>
            <a:r>
              <a:rPr lang="ar-SA" sz="4000" dirty="0">
                <a:solidFill>
                  <a:srgbClr val="7030A0"/>
                </a:solidFill>
              </a:rPr>
              <a:t>فوهة بركان حرة ثنيان أعلى 4.33 مرة من فوهة بركان حرة البرك (1650م ÷ 381م = 4.33) . </a:t>
            </a:r>
          </a:p>
        </p:txBody>
      </p:sp>
      <p:sp>
        <p:nvSpPr>
          <p:cNvPr id="4" name="Flowchart: Off-page Connector 3"/>
          <p:cNvSpPr/>
          <p:nvPr/>
        </p:nvSpPr>
        <p:spPr>
          <a:xfrm>
            <a:off x="-26293" y="0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lang="ar-EG" b="1" dirty="0" smtClean="0">
                <a:solidFill>
                  <a:srgbClr val="006600"/>
                </a:solidFill>
                <a:latin typeface="Calibri"/>
              </a:rPr>
              <a:t>كتاب الطالب ص 63</a:t>
            </a:r>
            <a:endParaRPr lang="en-US" b="1" dirty="0">
              <a:solidFill>
                <a:srgbClr val="006600"/>
              </a:solidFill>
              <a:latin typeface="Calibri"/>
            </a:endParaRPr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ction Button: Back or Previous 5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ction Button: Home 6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9967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3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13877</TotalTime>
  <Words>206</Words>
  <Application>Microsoft Office PowerPoint</Application>
  <PresentationFormat>On-screen Show (4:3)</PresentationFormat>
  <Paragraphs>27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Arial</vt:lpstr>
      <vt:lpstr>Calibri</vt:lpstr>
      <vt:lpstr>Century Gothic</vt:lpstr>
      <vt:lpstr>Garamond</vt:lpstr>
      <vt:lpstr>Tahoma</vt:lpstr>
      <vt:lpstr>Times New Roman</vt:lpstr>
      <vt:lpstr>سمة Office</vt:lpstr>
      <vt:lpstr>Organic</vt:lpstr>
      <vt:lpstr>مراجعة الدرس الثاني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Dell</dc:creator>
  <cp:lastModifiedBy>waleed</cp:lastModifiedBy>
  <cp:revision>1125</cp:revision>
  <dcterms:modified xsi:type="dcterms:W3CDTF">2016-05-12T18:12:44Z</dcterms:modified>
</cp:coreProperties>
</file>