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41"/>
  </p:notesMasterIdLst>
  <p:handoutMasterIdLst>
    <p:handoutMasterId r:id="rId42"/>
  </p:handoutMasterIdLst>
  <p:sldIdLst>
    <p:sldId id="257" r:id="rId2"/>
    <p:sldId id="370" r:id="rId3"/>
    <p:sldId id="371" r:id="rId4"/>
    <p:sldId id="405" r:id="rId5"/>
    <p:sldId id="399" r:id="rId6"/>
    <p:sldId id="401" r:id="rId7"/>
    <p:sldId id="345" r:id="rId8"/>
    <p:sldId id="402" r:id="rId9"/>
    <p:sldId id="403" r:id="rId10"/>
    <p:sldId id="348" r:id="rId11"/>
    <p:sldId id="406" r:id="rId12"/>
    <p:sldId id="407" r:id="rId13"/>
    <p:sldId id="408" r:id="rId14"/>
    <p:sldId id="409" r:id="rId15"/>
    <p:sldId id="410" r:id="rId16"/>
    <p:sldId id="411" r:id="rId17"/>
    <p:sldId id="414" r:id="rId18"/>
    <p:sldId id="412" r:id="rId19"/>
    <p:sldId id="413" r:id="rId20"/>
    <p:sldId id="355" r:id="rId21"/>
    <p:sldId id="377" r:id="rId22"/>
    <p:sldId id="378" r:id="rId23"/>
    <p:sldId id="379" r:id="rId24"/>
    <p:sldId id="359" r:id="rId25"/>
    <p:sldId id="381" r:id="rId26"/>
    <p:sldId id="382" r:id="rId27"/>
    <p:sldId id="383" r:id="rId28"/>
    <p:sldId id="384" r:id="rId29"/>
    <p:sldId id="385" r:id="rId30"/>
    <p:sldId id="387" r:id="rId31"/>
    <p:sldId id="392" r:id="rId32"/>
    <p:sldId id="393" r:id="rId33"/>
    <p:sldId id="394" r:id="rId34"/>
    <p:sldId id="395" r:id="rId35"/>
    <p:sldId id="380" r:id="rId36"/>
    <p:sldId id="415" r:id="rId37"/>
    <p:sldId id="416" r:id="rId38"/>
    <p:sldId id="417" r:id="rId39"/>
    <p:sldId id="398" r:id="rId40"/>
  </p:sldIdLst>
  <p:sldSz cx="9144000" cy="6858000" type="screen4x3"/>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tty wilson" initials="kw"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3" autoAdjust="0"/>
    <p:restoredTop sz="86499" autoAdjust="0"/>
  </p:normalViewPr>
  <p:slideViewPr>
    <p:cSldViewPr>
      <p:cViewPr>
        <p:scale>
          <a:sx n="86" d="100"/>
          <a:sy n="86" d="100"/>
        </p:scale>
        <p:origin x="-1374" y="-162"/>
      </p:cViewPr>
      <p:guideLst>
        <p:guide orient="horz" pos="2160"/>
        <p:guide pos="2880"/>
      </p:guideLst>
    </p:cSldViewPr>
  </p:slideViewPr>
  <p:outlineViewPr>
    <p:cViewPr>
      <p:scale>
        <a:sx n="33" d="100"/>
        <a:sy n="33" d="100"/>
      </p:scale>
      <p:origin x="0" y="1954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20697D-9FAB-4B3A-A70A-1D62C906C4DB}" type="datetimeFigureOut">
              <a:rPr lang="en-US" smtClean="0"/>
              <a:pPr/>
              <a:t>8/31/2019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CC7948-574B-4A85-88D7-DE2530B525D2}" type="slidenum">
              <a:rPr lang="en-US" smtClean="0"/>
              <a:pPr/>
              <a:t>‹#›</a:t>
            </a:fld>
            <a:endParaRPr lang="en-US" dirty="0"/>
          </a:p>
        </p:txBody>
      </p:sp>
    </p:spTree>
    <p:extLst>
      <p:ext uri="{BB962C8B-B14F-4D97-AF65-F5344CB8AC3E}">
        <p14:creationId xmlns:p14="http://schemas.microsoft.com/office/powerpoint/2010/main" val="2065360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22C16C-0260-4B39-96A8-73E8B504E071}" type="datetimeFigureOut">
              <a:rPr lang="en-US" smtClean="0"/>
              <a:pPr/>
              <a:t>8/31/2019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004E23-57C8-46BF-A38E-3B9709954C77}" type="slidenum">
              <a:rPr lang="en-US" smtClean="0"/>
              <a:pPr/>
              <a:t>‹#›</a:t>
            </a:fld>
            <a:endParaRPr lang="en-US" dirty="0"/>
          </a:p>
        </p:txBody>
      </p:sp>
    </p:spTree>
    <p:extLst>
      <p:ext uri="{BB962C8B-B14F-4D97-AF65-F5344CB8AC3E}">
        <p14:creationId xmlns:p14="http://schemas.microsoft.com/office/powerpoint/2010/main" val="3490503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970410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25</a:t>
            </a:fld>
            <a:endParaRPr lang="en-US" dirty="0"/>
          </a:p>
        </p:txBody>
      </p:sp>
    </p:spTree>
    <p:extLst>
      <p:ext uri="{BB962C8B-B14F-4D97-AF65-F5344CB8AC3E}">
        <p14:creationId xmlns:p14="http://schemas.microsoft.com/office/powerpoint/2010/main" val="147169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39</a:t>
            </a:fld>
            <a:endParaRPr lang="en-US" dirty="0"/>
          </a:p>
        </p:txBody>
      </p:sp>
    </p:spTree>
    <p:extLst>
      <p:ext uri="{BB962C8B-B14F-4D97-AF65-F5344CB8AC3E}">
        <p14:creationId xmlns:p14="http://schemas.microsoft.com/office/powerpoint/2010/main" val="18336367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Footer Placeholder 2"/>
          <p:cNvSpPr>
            <a:spLocks noGrp="1"/>
          </p:cNvSpPr>
          <p:nvPr>
            <p:ph type="ftr" sz="quarter" idx="10"/>
          </p:nvPr>
        </p:nvSpPr>
        <p:spPr>
          <a:xfrm>
            <a:off x="274605" y="6508775"/>
            <a:ext cx="8401308" cy="235463"/>
          </a:xfrm>
          <a:prstGeom prst="rect">
            <a:avLst/>
          </a:prstGeom>
        </p:spPr>
        <p:txBody>
          <a:bodyPr/>
          <a:lstStyle/>
          <a:p>
            <a:endParaRPr lang="en-US" dirty="0"/>
          </a:p>
        </p:txBody>
      </p:sp>
      <p:sp>
        <p:nvSpPr>
          <p:cNvPr id="5" name="Slide Number Placeholder 4"/>
          <p:cNvSpPr>
            <a:spLocks noGrp="1"/>
          </p:cNvSpPr>
          <p:nvPr>
            <p:ph type="sldNum" sz="quarter" idx="12"/>
          </p:nvPr>
        </p:nvSpPr>
        <p:spPr>
          <a:xfrm>
            <a:off x="8382000" y="6553200"/>
            <a:ext cx="551783" cy="182880"/>
          </a:xfrm>
          <a:prstGeom prst="rect">
            <a:avLst/>
          </a:prstGeom>
        </p:spPr>
        <p:txBody>
          <a:bodyPr/>
          <a:lstStyle/>
          <a:p>
            <a:fld id="{200B2350-5261-4F5C-9DF5-EF0D264FC8D2}" type="slidenum">
              <a:rPr lang="en-US" smtClean="0"/>
              <a:pPr/>
              <a:t>‹#›</a:t>
            </a:fld>
            <a:endParaRPr lang="en-US" dirty="0"/>
          </a:p>
        </p:txBody>
      </p:sp>
      <p:sp>
        <p:nvSpPr>
          <p:cNvPr id="12" name="Rectangle 11"/>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p:cNvGrpSpPr/>
          <p:nvPr userDrawn="1"/>
        </p:nvGrpSpPr>
        <p:grpSpPr>
          <a:xfrm>
            <a:off x="0" y="6435724"/>
            <a:ext cx="7492573" cy="430823"/>
            <a:chOff x="0" y="6339009"/>
            <a:chExt cx="7492573" cy="430823"/>
          </a:xfrm>
          <a:solidFill>
            <a:srgbClr val="0070C0"/>
          </a:solidFill>
        </p:grpSpPr>
        <p:pic>
          <p:nvPicPr>
            <p:cNvPr id="14"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0" y="6339009"/>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15" name="Copyright" descr="Copyright 2015, 2012, 2009"/>
            <p:cNvSpPr txBox="1">
              <a:spLocks noChangeArrowheads="1"/>
            </p:cNvSpPr>
            <p:nvPr/>
          </p:nvSpPr>
          <p:spPr bwMode="auto">
            <a:xfrm>
              <a:off x="1456104" y="6345970"/>
              <a:ext cx="6036469" cy="423862"/>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grpSp>
      <p:sp>
        <p:nvSpPr>
          <p:cNvPr id="13" name="TextBox 12"/>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5-</a:t>
            </a:r>
            <a:fld id="{CCCDB388-9340-4FD2-A520-1C193286466A}" type="slidenum">
              <a:rPr lang="en-US" sz="1100" smtClean="0">
                <a:solidFill>
                  <a:schemeClr val="bg1"/>
                </a:solidFill>
              </a:rPr>
              <a:pPr/>
              <a:t>‹#›</a:t>
            </a:fld>
            <a:endParaRPr lang="en-US" sz="1100" dirty="0">
              <a:solidFill>
                <a:schemeClr val="bg1"/>
              </a:solidFill>
            </a:endParaRPr>
          </a:p>
        </p:txBody>
      </p:sp>
    </p:spTree>
    <p:extLst>
      <p:ext uri="{BB962C8B-B14F-4D97-AF65-F5344CB8AC3E}">
        <p14:creationId xmlns:p14="http://schemas.microsoft.com/office/powerpoint/2010/main" val="194353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200495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376270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131754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5" name="Rectangle 4"/>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TextBox 10"/>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5-</a:t>
            </a:r>
            <a:fld id="{CCCDB388-9340-4FD2-A520-1C193286466A}" type="slidenum">
              <a:rPr lang="en-US" sz="1100" smtClean="0">
                <a:solidFill>
                  <a:schemeClr val="bg1"/>
                </a:solidFill>
              </a:rPr>
              <a:pPr/>
              <a:t>‹#›</a:t>
            </a:fld>
            <a:endParaRPr lang="en-US" sz="1100" dirty="0">
              <a:solidFill>
                <a:schemeClr val="bg1"/>
              </a:solidFill>
            </a:endParaRPr>
          </a:p>
        </p:txBody>
      </p:sp>
      <p:grpSp>
        <p:nvGrpSpPr>
          <p:cNvPr id="12" name="Group 11"/>
          <p:cNvGrpSpPr/>
          <p:nvPr userDrawn="1"/>
        </p:nvGrpSpPr>
        <p:grpSpPr>
          <a:xfrm>
            <a:off x="0" y="6443895"/>
            <a:ext cx="7740772" cy="422044"/>
            <a:chOff x="-7938" y="6434137"/>
            <a:chExt cx="774077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pic>
          <p:nvPicPr>
            <p:cNvPr id="14"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60343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963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lumMod val="75000"/>
                </a:schemeClr>
              </a:solidFill>
            </a:endParaRPr>
          </a:p>
        </p:txBody>
      </p:sp>
      <p:sp>
        <p:nvSpPr>
          <p:cNvPr id="8" name="Rectangle 7"/>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grpSp>
        <p:nvGrpSpPr>
          <p:cNvPr id="7" name="Group 6"/>
          <p:cNvGrpSpPr/>
          <p:nvPr userDrawn="1"/>
        </p:nvGrpSpPr>
        <p:grpSpPr>
          <a:xfrm>
            <a:off x="0" y="6443895"/>
            <a:ext cx="7740772" cy="422044"/>
            <a:chOff x="-7938" y="6434137"/>
            <a:chExt cx="774077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pic>
          <p:nvPicPr>
            <p:cNvPr id="14" name="Pearson 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 name="TextBox 3"/>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5-</a:t>
            </a:r>
            <a:fld id="{CCCDB388-9340-4FD2-A520-1C193286466A}" type="slidenum">
              <a:rPr lang="en-US" sz="1100" smtClean="0">
                <a:solidFill>
                  <a:schemeClr val="bg1"/>
                </a:solidFill>
              </a:rPr>
              <a:pPr/>
              <a:t>‹#›</a:t>
            </a:fld>
            <a:endParaRPr lang="en-US" sz="1100" dirty="0">
              <a:solidFill>
                <a:schemeClr val="bg1"/>
              </a:solidFill>
            </a:endParaRPr>
          </a:p>
        </p:txBody>
      </p:sp>
    </p:spTree>
    <p:extLst>
      <p:ext uri="{BB962C8B-B14F-4D97-AF65-F5344CB8AC3E}">
        <p14:creationId xmlns:p14="http://schemas.microsoft.com/office/powerpoint/2010/main" val="83788916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71" r:id="rId6"/>
  </p:sldLayoutIdLst>
  <p:hf sldNum="0" hdr="0" ftr="0" dt="0"/>
  <p:txStyles>
    <p:titleStyle>
      <a:lvl1pPr algn="l" defTabSz="914400" rtl="0" eaLnBrk="1" latinLnBrk="0" hangingPunct="1">
        <a:lnSpc>
          <a:spcPct val="100000"/>
        </a:lnSpc>
        <a:spcBef>
          <a:spcPct val="0"/>
        </a:spcBef>
        <a:buNone/>
        <a:defRPr sz="3600" kern="1200">
          <a:solidFill>
            <a:schemeClr val="bg1"/>
          </a:solidFill>
          <a:latin typeface="+mj-lt"/>
          <a:ea typeface="+mj-ea"/>
          <a:cs typeface="+mj-cs"/>
        </a:defRPr>
      </a:lvl1pPr>
    </p:titleStyle>
    <p:bodyStyle>
      <a:lvl1pPr marL="256032" indent="-256032" algn="l" defTabSz="914400" rtl="0" eaLnBrk="1" latinLnBrk="0" hangingPunct="1">
        <a:spcBef>
          <a:spcPts val="1500"/>
        </a:spcBef>
        <a:buClr>
          <a:srgbClr val="0070C0"/>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0070C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6" Type="http://schemas.openxmlformats.org/officeDocument/2006/relationships/image" Target="../media/image19.png"/><Relationship Id="rId5" Type="http://schemas.openxmlformats.org/officeDocument/2006/relationships/image" Target="../media/image17.png"/><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6" Type="http://schemas.openxmlformats.org/officeDocument/2006/relationships/image" Target="../media/image20.png"/><Relationship Id="rId5" Type="http://schemas.openxmlformats.org/officeDocument/2006/relationships/image" Target="../media/image17.png"/><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5" Type="http://schemas.openxmlformats.org/officeDocument/2006/relationships/image" Target="../media/image17.png"/><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 Id="rId4" Type="http://schemas.openxmlformats.org/officeDocument/2006/relationships/image" Target="../media/image2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Principles of Microeconomics</a:t>
            </a:r>
          </a:p>
        </p:txBody>
      </p:sp>
      <p:sp>
        <p:nvSpPr>
          <p:cNvPr id="3" name="Text Placeholder 2"/>
          <p:cNvSpPr>
            <a:spLocks noGrp="1"/>
          </p:cNvSpPr>
          <p:nvPr>
            <p:ph type="body" sz="quarter" idx="13"/>
          </p:nvPr>
        </p:nvSpPr>
        <p:spPr/>
        <p:txBody>
          <a:bodyPr/>
          <a:lstStyle/>
          <a:p>
            <a:r>
              <a:rPr lang="en-US" dirty="0"/>
              <a:t>Twelfth Edition, Global Edition</a:t>
            </a:r>
          </a:p>
        </p:txBody>
      </p:sp>
      <p:sp>
        <p:nvSpPr>
          <p:cNvPr id="4" name="Text Placeholder 3"/>
          <p:cNvSpPr>
            <a:spLocks noGrp="1"/>
          </p:cNvSpPr>
          <p:nvPr>
            <p:ph type="body" sz="quarter" idx="14"/>
          </p:nvPr>
        </p:nvSpPr>
        <p:spPr/>
        <p:txBody>
          <a:bodyPr/>
          <a:lstStyle/>
          <a:p>
            <a:r>
              <a:rPr lang="en-US" dirty="0"/>
              <a:t>Chapter 5</a:t>
            </a:r>
          </a:p>
        </p:txBody>
      </p:sp>
      <p:sp>
        <p:nvSpPr>
          <p:cNvPr id="5" name="Text Placeholder 4"/>
          <p:cNvSpPr>
            <a:spLocks noGrp="1"/>
          </p:cNvSpPr>
          <p:nvPr>
            <p:ph type="body" sz="quarter" idx="15"/>
          </p:nvPr>
        </p:nvSpPr>
        <p:spPr/>
        <p:txBody>
          <a:bodyPr/>
          <a:lstStyle/>
          <a:p>
            <a:r>
              <a:rPr lang="en-IN" dirty="0"/>
              <a:t>Elasticity</a:t>
            </a:r>
          </a:p>
        </p:txBody>
      </p:sp>
      <p:pic>
        <p:nvPicPr>
          <p:cNvPr id="8" name="Picture 7"/>
          <p:cNvPicPr>
            <a:picLocks noChangeAspect="1"/>
          </p:cNvPicPr>
          <p:nvPr/>
        </p:nvPicPr>
        <p:blipFill>
          <a:blip r:embed="rId3" cstate="print"/>
          <a:stretch>
            <a:fillRect/>
          </a:stretch>
        </p:blipFill>
        <p:spPr>
          <a:xfrm>
            <a:off x="381000" y="1524000"/>
            <a:ext cx="3763296" cy="4744390"/>
          </a:xfrm>
          <a:prstGeom prst="rect">
            <a:avLst/>
          </a:prstGeom>
        </p:spPr>
      </p:pic>
    </p:spTree>
    <p:extLst>
      <p:ext uri="{BB962C8B-B14F-4D97-AF65-F5344CB8AC3E}">
        <p14:creationId xmlns:p14="http://schemas.microsoft.com/office/powerpoint/2010/main" val="1082216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5.2  Perfectly Inelastic and Perfectly Elastic Demand Curves</a:t>
            </a:r>
          </a:p>
        </p:txBody>
      </p:sp>
      <p:pic>
        <p:nvPicPr>
          <p:cNvPr id="3" name="Picture 2" descr="Two x-y graphs present types of elasticity"/>
          <p:cNvPicPr>
            <a:picLocks noChangeAspect="1"/>
          </p:cNvPicPr>
          <p:nvPr/>
        </p:nvPicPr>
        <p:blipFill>
          <a:blip r:embed="rId2" cstate="print"/>
          <a:stretch>
            <a:fillRect/>
          </a:stretch>
        </p:blipFill>
        <p:spPr>
          <a:xfrm>
            <a:off x="609600" y="914399"/>
            <a:ext cx="7086600" cy="3613697"/>
          </a:xfrm>
          <a:prstGeom prst="rect">
            <a:avLst/>
          </a:prstGeom>
        </p:spPr>
      </p:pic>
      <p:sp>
        <p:nvSpPr>
          <p:cNvPr id="4" name="Text Placeholder 3"/>
          <p:cNvSpPr>
            <a:spLocks noGrp="1"/>
          </p:cNvSpPr>
          <p:nvPr>
            <p:ph type="body" sz="quarter" idx="13"/>
          </p:nvPr>
        </p:nvSpPr>
        <p:spPr>
          <a:xfrm>
            <a:off x="457200" y="4724400"/>
            <a:ext cx="8305800" cy="1602656"/>
          </a:xfrm>
        </p:spPr>
        <p:txBody>
          <a:bodyPr/>
          <a:lstStyle/>
          <a:p>
            <a:pPr>
              <a:lnSpc>
                <a:spcPct val="105000"/>
              </a:lnSpc>
              <a:spcAft>
                <a:spcPct val="0"/>
              </a:spcAft>
            </a:pPr>
            <a:r>
              <a:rPr lang="en-US" dirty="0">
                <a:sym typeface="Wingdings 3" panose="05040102010807070707" pitchFamily="18" charset="2"/>
              </a:rPr>
              <a:t>Panel (a) shows a perfectly inelastic demand curve for insulin. Price elasticity of demand is zero. Quantity demanded is fixed; it does not change at all when price changes.</a:t>
            </a:r>
          </a:p>
          <a:p>
            <a:pPr>
              <a:lnSpc>
                <a:spcPct val="105000"/>
              </a:lnSpc>
              <a:spcAft>
                <a:spcPct val="0"/>
              </a:spcAft>
            </a:pPr>
            <a:r>
              <a:rPr lang="en-US" dirty="0">
                <a:sym typeface="Wingdings 3" panose="05040102010807070707" pitchFamily="18" charset="2"/>
              </a:rPr>
              <a:t>Panel (b) shows a perfectly elastic demand curve facing a wheat farmer. A tiny price increase drives the quantity demanded to zero. In essence, perfectly elastic demand implies that individual producers can sell all they want at the going market price but cannot charge a higher price. </a:t>
            </a:r>
            <a:endParaRPr lang="en-US" dirty="0"/>
          </a:p>
        </p:txBody>
      </p:sp>
    </p:spTree>
    <p:extLst>
      <p:ext uri="{BB962C8B-B14F-4D97-AF65-F5344CB8AC3E}">
        <p14:creationId xmlns:p14="http://schemas.microsoft.com/office/powerpoint/2010/main" val="257191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a:lstStyle/>
          <a:p>
            <a:pPr lvl="0">
              <a:spcBef>
                <a:spcPct val="10000"/>
              </a:spcBef>
              <a:spcAft>
                <a:spcPct val="10000"/>
              </a:spcAft>
              <a:defRPr/>
            </a:pPr>
            <a:r>
              <a:rPr lang="en-US" dirty="0"/>
              <a:t>Types of Elasticity </a:t>
            </a:r>
            <a:r>
              <a:rPr lang="en-US" sz="2000" i="1" kern="0" dirty="0">
                <a:solidFill>
                  <a:prstClr val="white"/>
                </a:solidFill>
              </a:rPr>
              <a:t>(3 of 4)</a:t>
            </a:r>
            <a:endParaRPr lang="en-US" dirty="0"/>
          </a:p>
        </p:txBody>
      </p:sp>
      <p:sp>
        <p:nvSpPr>
          <p:cNvPr id="3" name="Content Placeholder 2"/>
          <p:cNvSpPr>
            <a:spLocks noGrp="1"/>
          </p:cNvSpPr>
          <p:nvPr>
            <p:ph idx="1"/>
          </p:nvPr>
        </p:nvSpPr>
        <p:spPr/>
        <p:txBody>
          <a:bodyPr/>
          <a:lstStyle/>
          <a:p>
            <a:r>
              <a:rPr lang="en-US" sz="2400" b="1" dirty="0"/>
              <a:t>elastic demand  </a:t>
            </a:r>
            <a:r>
              <a:rPr lang="en-US" sz="2400" dirty="0"/>
              <a:t>A demand relationship in which the percentage change in quantity demanded is larger than the percentage change in price in absolute value (a demand elasticity with an absolute value greater than 1). </a:t>
            </a:r>
          </a:p>
          <a:p>
            <a:r>
              <a:rPr lang="en-US" sz="2400" b="1" dirty="0"/>
              <a:t>inelastic demand  </a:t>
            </a:r>
            <a:r>
              <a:rPr lang="en-US" sz="2400" dirty="0"/>
              <a:t>Demand that responds somewhat, but not a great deal, to changes in price. Inelastic demand always has a numerical value between 0 and 1.</a:t>
            </a:r>
            <a:endParaRPr lang="en-US" dirty="0"/>
          </a:p>
        </p:txBody>
      </p:sp>
    </p:spTree>
    <p:extLst>
      <p:ext uri="{BB962C8B-B14F-4D97-AF65-F5344CB8AC3E}">
        <p14:creationId xmlns:p14="http://schemas.microsoft.com/office/powerpoint/2010/main" val="4093279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pPr lvl="0">
              <a:spcBef>
                <a:spcPct val="10000"/>
              </a:spcBef>
              <a:spcAft>
                <a:spcPct val="10000"/>
              </a:spcAft>
              <a:defRPr/>
            </a:pPr>
            <a:r>
              <a:rPr lang="en-US" dirty="0"/>
              <a:t>Types of Elasticity </a:t>
            </a:r>
            <a:r>
              <a:rPr lang="en-US" sz="2000" i="1" kern="0" dirty="0">
                <a:solidFill>
                  <a:prstClr val="white"/>
                </a:solidFill>
              </a:rPr>
              <a:t>(4 of 4)</a:t>
            </a:r>
            <a:endParaRPr lang="en-US" dirty="0"/>
          </a:p>
        </p:txBody>
      </p:sp>
      <p:sp>
        <p:nvSpPr>
          <p:cNvPr id="3" name="Content Placeholder 2"/>
          <p:cNvSpPr>
            <a:spLocks noGrp="1"/>
          </p:cNvSpPr>
          <p:nvPr>
            <p:ph idx="1"/>
          </p:nvPr>
        </p:nvSpPr>
        <p:spPr/>
        <p:txBody>
          <a:bodyPr/>
          <a:lstStyle/>
          <a:p>
            <a:pPr>
              <a:spcBef>
                <a:spcPct val="0"/>
              </a:spcBef>
              <a:spcAft>
                <a:spcPct val="0"/>
              </a:spcAft>
            </a:pPr>
            <a:r>
              <a:rPr lang="en-US" sz="2400" b="1" dirty="0"/>
              <a:t>unitary elasticity  </a:t>
            </a:r>
            <a:r>
              <a:rPr lang="en-US" sz="2400" dirty="0"/>
              <a:t>A demand relationship in which the percentage change in quantity of a product demanded is the same as the percentage change in price in absolute value (a demand elasticity with an absolute value of 1).</a:t>
            </a:r>
          </a:p>
          <a:p>
            <a:r>
              <a:rPr lang="en-US" sz="2400" dirty="0"/>
              <a:t>Because it is generally understood that demand elasticities are negative (demand curves have a negative slope), they are often reported and discussed without the negative sign.</a:t>
            </a:r>
          </a:p>
        </p:txBody>
      </p:sp>
    </p:spTree>
    <p:extLst>
      <p:ext uri="{BB962C8B-B14F-4D97-AF65-F5344CB8AC3E}">
        <p14:creationId xmlns:p14="http://schemas.microsoft.com/office/powerpoint/2010/main" val="789730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kern="0" dirty="0"/>
              <a:t>Calculating </a:t>
            </a:r>
            <a:r>
              <a:rPr lang="en-US" kern="0" dirty="0" err="1"/>
              <a:t>Elasticities</a:t>
            </a:r>
            <a:r>
              <a:rPr lang="en-US" kern="0" dirty="0"/>
              <a:t> </a:t>
            </a:r>
            <a:r>
              <a:rPr lang="en-US" sz="2000" i="1" kern="0" dirty="0">
                <a:solidFill>
                  <a:prstClr val="white"/>
                </a:solidFill>
              </a:rPr>
              <a:t>(1 of 2)</a:t>
            </a:r>
            <a:endParaRPr lang="en-US" dirty="0"/>
          </a:p>
        </p:txBody>
      </p:sp>
      <p:sp>
        <p:nvSpPr>
          <p:cNvPr id="4" name="Rectangle 4"/>
          <p:cNvSpPr txBox="1">
            <a:spLocks noGrp="1" noChangeArrowheads="1"/>
          </p:cNvSpPr>
          <p:nvPr>
            <p:ph idx="1"/>
          </p:nvPr>
        </p:nvSpPr>
        <p:spPr bwMode="auto">
          <a:prstGeom prst="rect">
            <a:avLst/>
          </a:prstGeom>
          <a:noFill/>
          <a:ln>
            <a:miter lim="800000"/>
            <a:headEnd/>
            <a:tailEnd/>
          </a:ln>
        </p:spPr>
        <p:txBody>
          <a:bodyPr/>
          <a:lstStyle/>
          <a:p>
            <a:pPr marL="0" indent="0">
              <a:buNone/>
              <a:defRPr/>
            </a:pPr>
            <a:r>
              <a:rPr lang="en-US" sz="2400" b="1" kern="0" dirty="0">
                <a:latin typeface="+mn-lt"/>
              </a:rPr>
              <a:t>Calculating Percentage Changes</a:t>
            </a:r>
          </a:p>
          <a:p>
            <a:pPr marL="457200" indent="-457200">
              <a:defRPr/>
            </a:pPr>
            <a:r>
              <a:rPr lang="en-US" sz="2400" dirty="0"/>
              <a:t>Here is how we calculate percentage change in quantity demanded using the initial value as the base:</a:t>
            </a:r>
          </a:p>
          <a:p>
            <a:pPr marL="0" indent="0">
              <a:buNone/>
              <a:defRPr/>
            </a:pPr>
            <a:endParaRPr lang="en-US" sz="2400" dirty="0"/>
          </a:p>
        </p:txBody>
      </p:sp>
      <p:pic>
        <p:nvPicPr>
          <p:cNvPr id="3074" name="Picture 2" descr="Equation: % change in quantity demanded equals the fraction change in quantity demanded over Q1 (end fraction) times 100% equals the fraction Q2 minus Q1 over Q1 (end fraction) times 100%&#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913" y="3757613"/>
            <a:ext cx="8004175"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6609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a:lstStyle/>
          <a:p>
            <a:r>
              <a:rPr lang="en-US" kern="0" dirty="0"/>
              <a:t>Calculating </a:t>
            </a:r>
            <a:r>
              <a:rPr lang="en-US" kern="0" dirty="0" err="1"/>
              <a:t>Elasticities</a:t>
            </a:r>
            <a:r>
              <a:rPr lang="en-US" kern="0" dirty="0"/>
              <a:t> </a:t>
            </a:r>
            <a:r>
              <a:rPr lang="en-US" sz="2000" i="1" kern="0" dirty="0">
                <a:solidFill>
                  <a:prstClr val="white"/>
                </a:solidFill>
              </a:rPr>
              <a:t>(2 of 2)</a:t>
            </a:r>
            <a:endParaRPr lang="en-US" dirty="0"/>
          </a:p>
        </p:txBody>
      </p:sp>
      <p:sp>
        <p:nvSpPr>
          <p:cNvPr id="3" name="Content Placeholder 2"/>
          <p:cNvSpPr>
            <a:spLocks noGrp="1"/>
          </p:cNvSpPr>
          <p:nvPr>
            <p:ph idx="1"/>
          </p:nvPr>
        </p:nvSpPr>
        <p:spPr/>
        <p:txBody>
          <a:bodyPr/>
          <a:lstStyle/>
          <a:p>
            <a:pPr marL="285750" indent="-285750">
              <a:spcAft>
                <a:spcPct val="0"/>
              </a:spcAft>
            </a:pPr>
            <a:r>
              <a:rPr lang="en-US" sz="2400" dirty="0"/>
              <a:t>We can calculate the percentage change in price in a similar way. </a:t>
            </a:r>
          </a:p>
          <a:p>
            <a:pPr marL="285750" indent="-285750">
              <a:spcAft>
                <a:spcPct val="0"/>
              </a:spcAft>
            </a:pPr>
            <a:r>
              <a:rPr lang="en-US" sz="2400" dirty="0"/>
              <a:t>By using </a:t>
            </a:r>
            <a:r>
              <a:rPr lang="en-US" sz="2400" i="1" dirty="0"/>
              <a:t>P</a:t>
            </a:r>
            <a:r>
              <a:rPr lang="en-US" sz="2400" baseline="-25000" dirty="0"/>
              <a:t>1</a:t>
            </a:r>
            <a:r>
              <a:rPr lang="en-US" sz="2400" dirty="0"/>
              <a:t> as the base, the percentage of change in </a:t>
            </a:r>
            <a:r>
              <a:rPr lang="en-US" sz="2400" i="1" dirty="0"/>
              <a:t>P</a:t>
            </a:r>
            <a:r>
              <a:rPr lang="en-US" sz="2400" dirty="0"/>
              <a:t> is:</a:t>
            </a:r>
          </a:p>
          <a:p>
            <a:pPr marL="0" indent="0">
              <a:buNone/>
            </a:pPr>
            <a:endParaRPr lang="en-US" sz="2600" dirty="0"/>
          </a:p>
        </p:txBody>
      </p:sp>
      <p:pic>
        <p:nvPicPr>
          <p:cNvPr id="4098" name="Picture 2" descr="Equation: % change in price equals the fraction change in price over P1 (end fraction) times 100% equals the fraction P2 minus P1 over P1 (end fraction) times 100%&#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79650" y="3740150"/>
            <a:ext cx="4584700" cy="151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460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kern="0" dirty="0"/>
              <a:t>Elasticity Is a Ratio of Percentages</a:t>
            </a:r>
            <a:endParaRPr lang="en-US" dirty="0"/>
          </a:p>
        </p:txBody>
      </p:sp>
      <p:sp>
        <p:nvSpPr>
          <p:cNvPr id="3" name="Content Placeholder 2"/>
          <p:cNvSpPr>
            <a:spLocks noGrp="1"/>
          </p:cNvSpPr>
          <p:nvPr>
            <p:ph idx="1"/>
          </p:nvPr>
        </p:nvSpPr>
        <p:spPr/>
        <p:txBody>
          <a:bodyPr/>
          <a:lstStyle/>
          <a:p>
            <a:r>
              <a:rPr lang="en-US" sz="2400" dirty="0"/>
              <a:t>Recall the formal definition of elasticity:</a:t>
            </a:r>
          </a:p>
          <a:p>
            <a:endParaRPr lang="en-US" sz="2400" dirty="0"/>
          </a:p>
        </p:txBody>
      </p:sp>
      <p:pic>
        <p:nvPicPr>
          <p:cNvPr id="5122" name="Picture 2" descr="Equation: price elasticity of demand equals the fraction % change in quantity demanded over % change in price (end fraction) times 100%&#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3113" y="3124200"/>
            <a:ext cx="7596187"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0997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kern="0" dirty="0"/>
              <a:t>The Midpoint Formula</a:t>
            </a:r>
            <a:endParaRPr lang="en-US" dirty="0"/>
          </a:p>
        </p:txBody>
      </p:sp>
      <p:sp>
        <p:nvSpPr>
          <p:cNvPr id="3" name="Content Placeholder 2" descr="% change in quantity demanded equals change in quantity demanded over Q1 (end fraction) times 100% equals the fraction Q2 minus Q1 over Q1 (end fraction) times 100%"/>
          <p:cNvSpPr>
            <a:spLocks noGrp="1"/>
          </p:cNvSpPr>
          <p:nvPr>
            <p:ph idx="1"/>
          </p:nvPr>
        </p:nvSpPr>
        <p:spPr>
          <a:xfrm>
            <a:off x="457200" y="1524000"/>
            <a:ext cx="8229600" cy="4724400"/>
          </a:xfrm>
        </p:spPr>
        <p:txBody>
          <a:bodyPr/>
          <a:lstStyle/>
          <a:p>
            <a:r>
              <a:rPr lang="en-US" sz="2400" b="1" dirty="0"/>
              <a:t>midpoint formula  </a:t>
            </a:r>
            <a:r>
              <a:rPr lang="en-US" sz="2400" dirty="0"/>
              <a:t>A more precise way of calculating percentages using the value halfway between </a:t>
            </a:r>
            <a:r>
              <a:rPr lang="en-US" sz="2400" i="1" dirty="0"/>
              <a:t>P</a:t>
            </a:r>
            <a:r>
              <a:rPr lang="en-US" sz="2400" baseline="-25000" dirty="0"/>
              <a:t>1</a:t>
            </a:r>
            <a:r>
              <a:rPr lang="en-US" sz="2400" dirty="0"/>
              <a:t> and </a:t>
            </a:r>
            <a:r>
              <a:rPr lang="en-US" sz="2400" i="1" dirty="0"/>
              <a:t>P</a:t>
            </a:r>
            <a:r>
              <a:rPr lang="en-US" sz="2400" baseline="-25000" dirty="0"/>
              <a:t>2</a:t>
            </a:r>
            <a:r>
              <a:rPr lang="en-US" sz="2400" dirty="0"/>
              <a:t> for the base in calculating the percentage change in price and the value halfway between </a:t>
            </a:r>
            <a:r>
              <a:rPr lang="en-US" sz="2400" i="1" dirty="0"/>
              <a:t>Q</a:t>
            </a:r>
            <a:r>
              <a:rPr lang="en-US" sz="2400" baseline="-25000" dirty="0"/>
              <a:t>1</a:t>
            </a:r>
            <a:r>
              <a:rPr lang="en-US" sz="2400" dirty="0"/>
              <a:t> and </a:t>
            </a:r>
            <a:r>
              <a:rPr lang="en-US" sz="2400" i="1" dirty="0"/>
              <a:t>Q</a:t>
            </a:r>
            <a:r>
              <a:rPr lang="en-US" sz="2400" baseline="-25000" dirty="0"/>
              <a:t>2</a:t>
            </a:r>
            <a:r>
              <a:rPr lang="en-US" sz="2400" dirty="0"/>
              <a:t> as the base for calculating the percentage change in quantity demanded.</a:t>
            </a:r>
          </a:p>
          <a:p>
            <a:pPr marL="0" indent="0">
              <a:buNone/>
            </a:pPr>
            <a:endParaRPr lang="en-US" sz="2400" kern="0" dirty="0">
              <a:solidFill>
                <a:schemeClr val="bg1"/>
              </a:solidFill>
            </a:endParaRPr>
          </a:p>
        </p:txBody>
      </p:sp>
      <p:pic>
        <p:nvPicPr>
          <p:cNvPr id="6146" name="Picture 2" descr="Equation: % change in quantity demanded equals change in quantity demanded over Q1 (end fraction) times 100% equals the fraction Q2 minus Q1 over Q1 (end fraction) times 100%&#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913" y="3906837"/>
            <a:ext cx="8004175"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688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Point Elasticity </a:t>
            </a:r>
            <a:r>
              <a:rPr lang="en-US" sz="2000" i="1" kern="0" dirty="0">
                <a:solidFill>
                  <a:prstClr val="white"/>
                </a:solidFill>
              </a:rPr>
              <a:t>(1 of 3)</a:t>
            </a:r>
            <a:endParaRPr lang="en-US" dirty="0"/>
          </a:p>
        </p:txBody>
      </p:sp>
      <p:sp>
        <p:nvSpPr>
          <p:cNvPr id="3" name="Content Placeholder 2"/>
          <p:cNvSpPr>
            <a:spLocks noGrp="1"/>
          </p:cNvSpPr>
          <p:nvPr>
            <p:ph idx="1"/>
          </p:nvPr>
        </p:nvSpPr>
        <p:spPr/>
        <p:txBody>
          <a:bodyPr/>
          <a:lstStyle/>
          <a:p>
            <a:r>
              <a:rPr lang="en-US" sz="2400" b="1" dirty="0"/>
              <a:t>point elasticity  </a:t>
            </a:r>
            <a:r>
              <a:rPr lang="en-US" sz="2400" dirty="0"/>
              <a:t>A measure of elasticity that uses the slope measurement.</a:t>
            </a:r>
          </a:p>
        </p:txBody>
      </p:sp>
    </p:spTree>
    <p:extLst>
      <p:ext uri="{BB962C8B-B14F-4D97-AF65-F5344CB8AC3E}">
        <p14:creationId xmlns:p14="http://schemas.microsoft.com/office/powerpoint/2010/main" val="292318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Point Elasticity </a:t>
            </a:r>
            <a:r>
              <a:rPr lang="en-US" sz="2000" i="1" kern="0" dirty="0">
                <a:solidFill>
                  <a:prstClr val="white"/>
                </a:solidFill>
              </a:rPr>
              <a:t>(2 of 3)</a:t>
            </a:r>
            <a:endParaRPr lang="en-US" dirty="0"/>
          </a:p>
        </p:txBody>
      </p:sp>
      <p:sp>
        <p:nvSpPr>
          <p:cNvPr id="3" name="Content Placeholder 2"/>
          <p:cNvSpPr>
            <a:spLocks noGrp="1"/>
          </p:cNvSpPr>
          <p:nvPr>
            <p:ph idx="1"/>
          </p:nvPr>
        </p:nvSpPr>
        <p:spPr>
          <a:xfrm>
            <a:off x="457200" y="1600200"/>
            <a:ext cx="8229600" cy="4114800"/>
          </a:xfrm>
        </p:spPr>
        <p:txBody>
          <a:bodyPr/>
          <a:lstStyle/>
          <a:p>
            <a:r>
              <a:rPr lang="en-US" sz="2400" dirty="0"/>
              <a:t>Elasticity is the percentage change in quantity demanded divided by the percentage change in price, i.e.,</a:t>
            </a:r>
          </a:p>
          <a:p>
            <a:pPr marL="0" lvl="1" indent="0">
              <a:spcBef>
                <a:spcPts val="15000"/>
              </a:spcBef>
              <a:buSzPct val="100000"/>
              <a:buFont typeface="Arial" panose="020B0604020202020204" pitchFamily="34" charset="0"/>
              <a:buNone/>
            </a:pPr>
            <a:r>
              <a:rPr lang="en-US" dirty="0"/>
              <a:t>where ∆ denotes a small change and Q1 and P1 refer to the original price and quantity demanded.</a:t>
            </a:r>
          </a:p>
        </p:txBody>
      </p:sp>
      <p:pic>
        <p:nvPicPr>
          <p:cNvPr id="7175" name="Picture 7" descr="Equation: delta Q over Q1 divided by delta P over P1&#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2590800"/>
            <a:ext cx="762000" cy="16449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493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920"/>
            <a:ext cx="8229600" cy="1097280"/>
          </a:xfrm>
        </p:spPr>
        <p:txBody>
          <a:bodyPr/>
          <a:lstStyle/>
          <a:p>
            <a:r>
              <a:rPr lang="en-US" dirty="0"/>
              <a:t>Point Elasticity </a:t>
            </a:r>
            <a:r>
              <a:rPr lang="en-US" sz="2000" i="1" kern="0" dirty="0">
                <a:solidFill>
                  <a:prstClr val="white"/>
                </a:solidFill>
              </a:rPr>
              <a:t>(3 of 3)</a:t>
            </a:r>
            <a:endParaRPr lang="en-US" dirty="0"/>
          </a:p>
        </p:txBody>
      </p:sp>
      <p:sp>
        <p:nvSpPr>
          <p:cNvPr id="3" name="Content Placeholder 2"/>
          <p:cNvSpPr>
            <a:spLocks noGrp="1"/>
          </p:cNvSpPr>
          <p:nvPr>
            <p:ph idx="1"/>
          </p:nvPr>
        </p:nvSpPr>
        <p:spPr/>
        <p:txBody>
          <a:bodyPr/>
          <a:lstStyle/>
          <a:p>
            <a:r>
              <a:rPr lang="en-US" sz="2400" dirty="0"/>
              <a:t>The formula can be rearranged and written as:</a:t>
            </a:r>
          </a:p>
          <a:p>
            <a:pPr>
              <a:spcBef>
                <a:spcPts val="7200"/>
              </a:spcBef>
            </a:pPr>
            <a:r>
              <a:rPr lang="en-US" sz="2400" dirty="0"/>
              <a:t>Notice that </a:t>
            </a:r>
            <a:r>
              <a:rPr lang="en-US" sz="2400" dirty="0">
                <a:cs typeface="Arial" panose="020B0604020202020204" pitchFamily="34" charset="0"/>
              </a:rPr>
              <a:t>∆</a:t>
            </a:r>
            <a:r>
              <a:rPr lang="en-US" sz="2400" i="1" dirty="0">
                <a:cs typeface="Arial" panose="020B0604020202020204" pitchFamily="34" charset="0"/>
              </a:rPr>
              <a:t>Q</a:t>
            </a:r>
            <a:r>
              <a:rPr lang="en-US" sz="2400" dirty="0">
                <a:cs typeface="Arial" panose="020B0604020202020204" pitchFamily="34" charset="0"/>
              </a:rPr>
              <a:t>/∆</a:t>
            </a:r>
            <a:r>
              <a:rPr lang="en-US" sz="2400" i="1" dirty="0">
                <a:cs typeface="Arial" panose="020B0604020202020204" pitchFamily="34" charset="0"/>
              </a:rPr>
              <a:t>P </a:t>
            </a:r>
            <a:r>
              <a:rPr lang="en-US" sz="2400" dirty="0">
                <a:cs typeface="Arial" panose="020B0604020202020204" pitchFamily="34" charset="0"/>
              </a:rPr>
              <a:t>is the reciprocal of the slope.</a:t>
            </a:r>
          </a:p>
          <a:p>
            <a:r>
              <a:rPr lang="en-US" sz="2400" dirty="0">
                <a:cs typeface="Arial" panose="020B0604020202020204" pitchFamily="34" charset="0"/>
              </a:rPr>
              <a:t>Using the point method avoids the problem of calculating elasticity over a segment of the curve.</a:t>
            </a:r>
          </a:p>
        </p:txBody>
      </p:sp>
      <p:pic>
        <p:nvPicPr>
          <p:cNvPr id="8194" name="Picture 2" descr="Equation: delta Q over delta P times P1 over Q1&#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98925" y="2133600"/>
            <a:ext cx="9445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3957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03828"/>
          </a:xfrm>
        </p:spPr>
        <p:txBody>
          <a:bodyPr/>
          <a:lstStyle/>
          <a:p>
            <a:pPr lvl="0">
              <a:spcBef>
                <a:spcPct val="10000"/>
              </a:spcBef>
              <a:spcAft>
                <a:spcPct val="10000"/>
              </a:spcAft>
              <a:defRPr/>
            </a:pPr>
            <a:r>
              <a:rPr lang="en-US" dirty="0"/>
              <a:t>Chapter Outline and Learning Objectives </a:t>
            </a:r>
            <a:r>
              <a:rPr lang="en-US" sz="2000" i="1" kern="0" dirty="0">
                <a:solidFill>
                  <a:prstClr val="white"/>
                </a:solidFill>
              </a:rPr>
              <a:t>(1 of 2)</a:t>
            </a:r>
            <a:endParaRPr lang="en-US" dirty="0"/>
          </a:p>
        </p:txBody>
      </p:sp>
      <p:sp>
        <p:nvSpPr>
          <p:cNvPr id="5" name="Text Placeholder 4"/>
          <p:cNvSpPr>
            <a:spLocks noGrp="1"/>
          </p:cNvSpPr>
          <p:nvPr>
            <p:ph type="body" sz="quarter" idx="15"/>
          </p:nvPr>
        </p:nvSpPr>
        <p:spPr>
          <a:xfrm>
            <a:off x="609600" y="1676400"/>
            <a:ext cx="8077200" cy="4495800"/>
          </a:xfrm>
        </p:spPr>
        <p:txBody>
          <a:bodyPr/>
          <a:lstStyle/>
          <a:p>
            <a:pPr>
              <a:spcBef>
                <a:spcPts val="1500"/>
              </a:spcBef>
            </a:pPr>
            <a:r>
              <a:rPr lang="en-IN" sz="2400" b="1" dirty="0">
                <a:solidFill>
                  <a:srgbClr val="0070C0"/>
                </a:solidFill>
              </a:rPr>
              <a:t>5.1 </a:t>
            </a:r>
            <a:r>
              <a:rPr lang="en-IN" sz="2400" b="1" dirty="0"/>
              <a:t>Price Elasticity of Demand</a:t>
            </a:r>
          </a:p>
          <a:p>
            <a:pPr marL="342900" indent="-342900">
              <a:spcBef>
                <a:spcPts val="1500"/>
              </a:spcBef>
              <a:buFont typeface="Arial" panose="020B0604020202020204" pitchFamily="34" charset="0"/>
              <a:buChar char="•"/>
            </a:pPr>
            <a:r>
              <a:rPr lang="en-US" sz="2000" dirty="0"/>
              <a:t>Understand why elasticity is preferable as a measure of responsiveness to slope and how to measure it</a:t>
            </a:r>
            <a:r>
              <a:rPr lang="en-IN" sz="2000" dirty="0"/>
              <a:t>.</a:t>
            </a:r>
          </a:p>
          <a:p>
            <a:pPr>
              <a:spcBef>
                <a:spcPts val="1500"/>
              </a:spcBef>
            </a:pPr>
            <a:r>
              <a:rPr lang="en-US" sz="2400" b="1" dirty="0">
                <a:solidFill>
                  <a:srgbClr val="0070C0"/>
                </a:solidFill>
              </a:rPr>
              <a:t>5.2 </a:t>
            </a:r>
            <a:r>
              <a:rPr lang="en-US" sz="2400" b="1" dirty="0"/>
              <a:t>Calculating Elasticities</a:t>
            </a:r>
          </a:p>
          <a:p>
            <a:pPr marL="342900" indent="-342900">
              <a:spcBef>
                <a:spcPts val="1500"/>
              </a:spcBef>
              <a:buFont typeface="Arial" panose="020B0604020202020204" pitchFamily="34" charset="0"/>
              <a:buChar char="•"/>
            </a:pPr>
            <a:r>
              <a:rPr lang="en-US" sz="2000" dirty="0"/>
              <a:t>Calculate elasticities using several different methods and understand the eco­nomic relationship between revenues and elasticity.</a:t>
            </a:r>
          </a:p>
          <a:p>
            <a:pPr>
              <a:spcBef>
                <a:spcPts val="1500"/>
              </a:spcBef>
            </a:pPr>
            <a:r>
              <a:rPr lang="en-US" sz="2400" b="1" dirty="0">
                <a:solidFill>
                  <a:srgbClr val="0070C0"/>
                </a:solidFill>
              </a:rPr>
              <a:t>5.3 </a:t>
            </a:r>
            <a:r>
              <a:rPr lang="en-US" sz="2400" b="1" dirty="0"/>
              <a:t>The Determinants of Demand Elasticity</a:t>
            </a:r>
          </a:p>
          <a:p>
            <a:pPr marL="342900" indent="-342900">
              <a:spcBef>
                <a:spcPts val="1500"/>
              </a:spcBef>
              <a:buFont typeface="Arial" panose="020B0604020202020204" pitchFamily="34" charset="0"/>
              <a:buChar char="•"/>
            </a:pPr>
            <a:r>
              <a:rPr lang="en-US" sz="2000" dirty="0"/>
              <a:t>Identify the determinants of demand elasticity.</a:t>
            </a:r>
          </a:p>
        </p:txBody>
      </p:sp>
    </p:spTree>
    <p:extLst>
      <p:ext uri="{BB962C8B-B14F-4D97-AF65-F5344CB8AC3E}">
        <p14:creationId xmlns:p14="http://schemas.microsoft.com/office/powerpoint/2010/main" val="1029200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077200" cy="381000"/>
          </a:xfrm>
        </p:spPr>
        <p:txBody>
          <a:bodyPr/>
          <a:lstStyle/>
          <a:p>
            <a:pPr rtl="0" eaLnBrk="1" latinLnBrk="0" hangingPunct="1"/>
            <a:r>
              <a:rPr lang="en-US" sz="2000" b="1" dirty="0">
                <a:solidFill>
                  <a:srgbClr val="000000"/>
                </a:solidFill>
                <a:effectLst/>
                <a:latin typeface="Arial"/>
              </a:rPr>
              <a:t>Elasticity Changes along a Straight-Line Demand Curve</a:t>
            </a:r>
            <a:endParaRPr lang="en-US" dirty="0"/>
          </a:p>
        </p:txBody>
      </p:sp>
      <p:graphicFrame>
        <p:nvGraphicFramePr>
          <p:cNvPr id="1268786" name="Group 50" descr="A table presents the demand schedule for office dining room lunches"/>
          <p:cNvGraphicFramePr>
            <a:graphicFrameLocks noGrp="1"/>
          </p:cNvGraphicFramePr>
          <p:nvPr>
            <p:extLst>
              <p:ext uri="{D42A27DB-BD31-4B8C-83A1-F6EECF244321}">
                <p14:modId xmlns:p14="http://schemas.microsoft.com/office/powerpoint/2010/main" val="1473772734"/>
              </p:ext>
            </p:extLst>
          </p:nvPr>
        </p:nvGraphicFramePr>
        <p:xfrm>
          <a:off x="533400" y="762000"/>
          <a:ext cx="2971800" cy="4364045"/>
        </p:xfrm>
        <a:graphic>
          <a:graphicData uri="http://schemas.openxmlformats.org/drawingml/2006/table">
            <a:tbl>
              <a:tblPr firstRow="1"/>
              <a:tblGrid>
                <a:gridCol w="938463">
                  <a:extLst>
                    <a:ext uri="{9D8B030D-6E8A-4147-A177-3AD203B41FA5}">
                      <a16:colId xmlns:a16="http://schemas.microsoft.com/office/drawing/2014/main" xmlns="" val="20000"/>
                    </a:ext>
                  </a:extLst>
                </a:gridCol>
                <a:gridCol w="2033337">
                  <a:extLst>
                    <a:ext uri="{9D8B030D-6E8A-4147-A177-3AD203B41FA5}">
                      <a16:colId xmlns:a16="http://schemas.microsoft.com/office/drawing/2014/main" xmlns="" val="20001"/>
                    </a:ext>
                  </a:extLst>
                </a:gridCol>
              </a:tblGrid>
              <a:tr h="74607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TABLE 5.1  </a:t>
                      </a:r>
                      <a:r>
                        <a:rPr kumimoji="0" lang="en-US" sz="1400" b="1" i="0" u="none" strike="noStrike" cap="none" normalizeH="0" baseline="0" dirty="0">
                          <a:ln>
                            <a:noFill/>
                          </a:ln>
                          <a:solidFill>
                            <a:schemeClr val="tx1"/>
                          </a:solidFill>
                          <a:effectLst/>
                          <a:latin typeface="Arial" pitchFamily="34" charset="0"/>
                        </a:rPr>
                        <a:t>Demand Schedule for Office Dining Room Lunches</a:t>
                      </a:r>
                    </a:p>
                  </a:txBody>
                  <a:tcPr marT="45718" marB="45718"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731515">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Price</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(per</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a:t>
                      </a:r>
                    </a:p>
                  </a:txBody>
                  <a:tcPr marR="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Quantity</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 Demanded</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(Lunches per Month)</a:t>
                      </a:r>
                    </a:p>
                  </a:txBody>
                  <a:tcPr marR="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886447">
                <a:tc>
                  <a:txBody>
                    <a:bodyPr/>
                    <a:lstStyle/>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10</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9</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8</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7</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6</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5</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4</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3</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2</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0</a:t>
                      </a:r>
                    </a:p>
                  </a:txBody>
                  <a:tcPr marR="27432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a:t>
                      </a:r>
                      <a:br>
                        <a:rPr kumimoji="0" lang="pt-BR" sz="1400" b="0" i="0" u="none" strike="noStrike" cap="none" normalizeH="0" baseline="0" dirty="0">
                          <a:ln>
                            <a:noFill/>
                          </a:ln>
                          <a:solidFill>
                            <a:schemeClr val="tx1"/>
                          </a:solidFill>
                          <a:effectLst/>
                          <a:latin typeface="Arial" pitchFamily="34" charset="0"/>
                        </a:rPr>
                      </a:br>
                      <a:r>
                        <a:rPr kumimoji="0" lang="pt-BR" sz="1400" b="0" i="0" u="none" strike="noStrike" cap="none" normalizeH="0" baseline="0" dirty="0">
                          <a:ln>
                            <a:noFill/>
                          </a:ln>
                          <a:solidFill>
                            <a:schemeClr val="tx1"/>
                          </a:solidFill>
                          <a:effectLst/>
                          <a:latin typeface="Arial" pitchFamily="34" charset="0"/>
                        </a:rPr>
                        <a:t>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12</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22</a:t>
                      </a:r>
                    </a:p>
                  </a:txBody>
                  <a:tcPr marR="86868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268769" name="Rectangle 33"/>
          <p:cNvSpPr>
            <a:spLocks noChangeArrowheads="1"/>
          </p:cNvSpPr>
          <p:nvPr/>
        </p:nvSpPr>
        <p:spPr bwMode="auto">
          <a:xfrm>
            <a:off x="3886200" y="685800"/>
            <a:ext cx="4878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eaLnBrk="0" hangingPunct="0">
              <a:defRPr sz="1200" b="1">
                <a:solidFill>
                  <a:srgbClr val="7D0013"/>
                </a:solidFill>
                <a:latin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sym typeface="Wingdings 3" panose="05040102010807070707" pitchFamily="18" charset="2"/>
              </a:defRPr>
            </a:lvl5pPr>
            <a:lvl6pPr marL="25146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6pPr>
            <a:lvl7pPr marL="29718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7pPr>
            <a:lvl8pPr marL="34290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8pPr>
            <a:lvl9pPr marL="38862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9pPr>
          </a:lstStyle>
          <a:p>
            <a:pPr eaLnBrk="1" hangingPunct="1">
              <a:spcBef>
                <a:spcPct val="0"/>
              </a:spcBef>
            </a:pPr>
            <a:r>
              <a:rPr lang="en-US" sz="1400" dirty="0">
                <a:solidFill>
                  <a:schemeClr val="tx1"/>
                </a:solidFill>
              </a:rPr>
              <a:t>FIGURE 5.3  Demand Curve for Lunch at the Office Dining Room</a:t>
            </a:r>
          </a:p>
        </p:txBody>
      </p:sp>
      <p:pic>
        <p:nvPicPr>
          <p:cNvPr id="1268763" name="Picture 27" descr="fig5_3_1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5" name="Picture 29" descr="fig5_3_3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6" name="Picture 30" descr="fig5_3_4p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62400" y="1186974"/>
            <a:ext cx="4419600" cy="414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4" name="Picture 28" descr="An x-y graph presents the demand curve for lunch at the office dining roo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533400" y="5334000"/>
            <a:ext cx="8229600" cy="535856"/>
          </a:xfrm>
        </p:spPr>
        <p:txBody>
          <a:bodyPr/>
          <a:lstStyle/>
          <a:p>
            <a:r>
              <a:rPr lang="en-US" sz="1600" b="0" kern="1200" dirty="0">
                <a:solidFill>
                  <a:schemeClr val="tx1"/>
                </a:solidFill>
                <a:effectLst/>
                <a:latin typeface="+mn-lt"/>
                <a:ea typeface="+mn-ea"/>
                <a:cs typeface="+mn-cs"/>
              </a:rPr>
              <a:t>To calculate price elasticity of demand between points </a:t>
            </a:r>
            <a:r>
              <a:rPr lang="en-US" sz="1600" b="0" i="1" kern="1200" dirty="0">
                <a:solidFill>
                  <a:schemeClr val="tx1"/>
                </a:solidFill>
                <a:effectLst/>
                <a:latin typeface="+mn-lt"/>
                <a:ea typeface="+mn-ea"/>
                <a:cs typeface="+mn-cs"/>
              </a:rPr>
              <a:t>A</a:t>
            </a:r>
            <a:r>
              <a:rPr lang="en-US" sz="1600" b="0" kern="1200" dirty="0">
                <a:solidFill>
                  <a:schemeClr val="tx1"/>
                </a:solidFill>
                <a:effectLst/>
                <a:latin typeface="+mn-lt"/>
                <a:ea typeface="+mn-ea"/>
                <a:cs typeface="+mn-cs"/>
              </a:rPr>
              <a:t> and </a:t>
            </a:r>
            <a:r>
              <a:rPr lang="en-US" sz="1600" b="0" i="1" kern="1200" dirty="0">
                <a:solidFill>
                  <a:schemeClr val="tx1"/>
                </a:solidFill>
                <a:effectLst/>
                <a:latin typeface="+mn-lt"/>
                <a:ea typeface="+mn-ea"/>
                <a:cs typeface="+mn-cs"/>
              </a:rPr>
              <a:t>B</a:t>
            </a:r>
            <a:r>
              <a:rPr lang="en-US" sz="1600" b="0" kern="1200" dirty="0">
                <a:solidFill>
                  <a:schemeClr val="tx1"/>
                </a:solidFill>
                <a:effectLst/>
                <a:latin typeface="+mn-lt"/>
                <a:ea typeface="+mn-ea"/>
                <a:cs typeface="+mn-cs"/>
              </a:rPr>
              <a:t> on the demand curve, first calculate the percentage change in quantity demanded:</a:t>
            </a:r>
          </a:p>
        </p:txBody>
      </p:sp>
      <p:pic>
        <p:nvPicPr>
          <p:cNvPr id="9218" name="Picture 2" descr="Equation: % change in quantity demanded equals the fraction 4 minus 2 over open parens 2 plus 4 close parens divided by 2 (end fraction) times 100% equals two-thirds times 100% equals 66.7%&#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66800" y="5905500"/>
            <a:ext cx="67008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2651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077200" cy="457200"/>
          </a:xfrm>
        </p:spPr>
        <p:txBody>
          <a:bodyPr/>
          <a:lstStyle/>
          <a:p>
            <a:pPr rtl="0" eaLnBrk="1" latinLnBrk="0" hangingPunct="1"/>
            <a:r>
              <a:rPr lang="en-US" sz="2000" b="1" dirty="0">
                <a:solidFill>
                  <a:srgbClr val="000000"/>
                </a:solidFill>
                <a:effectLst/>
                <a:latin typeface="Arial"/>
              </a:rPr>
              <a:t>Elasticity Changes along a Straight-Line Demand Curve</a:t>
            </a:r>
            <a:endParaRPr lang="en-US" dirty="0"/>
          </a:p>
        </p:txBody>
      </p:sp>
      <p:graphicFrame>
        <p:nvGraphicFramePr>
          <p:cNvPr id="1268786" name="Group 50" descr="A table presents the demand schedule for office dining room lunches"/>
          <p:cNvGraphicFramePr>
            <a:graphicFrameLocks noGrp="1"/>
          </p:cNvGraphicFramePr>
          <p:nvPr>
            <p:extLst>
              <p:ext uri="{D42A27DB-BD31-4B8C-83A1-F6EECF244321}">
                <p14:modId xmlns:p14="http://schemas.microsoft.com/office/powerpoint/2010/main" val="1571031581"/>
              </p:ext>
            </p:extLst>
          </p:nvPr>
        </p:nvGraphicFramePr>
        <p:xfrm>
          <a:off x="533400" y="762000"/>
          <a:ext cx="2971800" cy="4364045"/>
        </p:xfrm>
        <a:graphic>
          <a:graphicData uri="http://schemas.openxmlformats.org/drawingml/2006/table">
            <a:tbl>
              <a:tblPr firstRow="1"/>
              <a:tblGrid>
                <a:gridCol w="938463">
                  <a:extLst>
                    <a:ext uri="{9D8B030D-6E8A-4147-A177-3AD203B41FA5}">
                      <a16:colId xmlns:a16="http://schemas.microsoft.com/office/drawing/2014/main" xmlns="" val="20000"/>
                    </a:ext>
                  </a:extLst>
                </a:gridCol>
                <a:gridCol w="2033337">
                  <a:extLst>
                    <a:ext uri="{9D8B030D-6E8A-4147-A177-3AD203B41FA5}">
                      <a16:colId xmlns:a16="http://schemas.microsoft.com/office/drawing/2014/main" xmlns="" val="20001"/>
                    </a:ext>
                  </a:extLst>
                </a:gridCol>
              </a:tblGrid>
              <a:tr h="74607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TABLE 5.1  </a:t>
                      </a:r>
                      <a:r>
                        <a:rPr kumimoji="0" lang="en-US" sz="1400" b="1" i="0" u="none" strike="noStrike" cap="none" normalizeH="0" baseline="0" dirty="0">
                          <a:ln>
                            <a:noFill/>
                          </a:ln>
                          <a:solidFill>
                            <a:schemeClr val="tx1"/>
                          </a:solidFill>
                          <a:effectLst/>
                          <a:latin typeface="Arial" pitchFamily="34" charset="0"/>
                        </a:rPr>
                        <a:t>Demand Schedule for Office Dining Room Lunches</a:t>
                      </a:r>
                    </a:p>
                  </a:txBody>
                  <a:tcPr marT="45718" marB="45718"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731515">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Price</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(per</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a:t>
                      </a:r>
                    </a:p>
                  </a:txBody>
                  <a:tcPr marR="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Quantity</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 Demanded</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(Lunches per Month)</a:t>
                      </a:r>
                    </a:p>
                  </a:txBody>
                  <a:tcPr marR="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886447">
                <a:tc>
                  <a:txBody>
                    <a:bodyPr/>
                    <a:lstStyle/>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10</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9</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8</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7</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6</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5</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4</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3</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2</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0</a:t>
                      </a:r>
                    </a:p>
                  </a:txBody>
                  <a:tcPr marR="27432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a:t>
                      </a:r>
                      <a:br>
                        <a:rPr kumimoji="0" lang="pt-BR" sz="1400" b="0" i="0" u="none" strike="noStrike" cap="none" normalizeH="0" baseline="0" dirty="0">
                          <a:ln>
                            <a:noFill/>
                          </a:ln>
                          <a:solidFill>
                            <a:schemeClr val="tx1"/>
                          </a:solidFill>
                          <a:effectLst/>
                          <a:latin typeface="Arial" pitchFamily="34" charset="0"/>
                        </a:rPr>
                      </a:br>
                      <a:r>
                        <a:rPr kumimoji="0" lang="pt-BR" sz="1400" b="0" i="0" u="none" strike="noStrike" cap="none" normalizeH="0" baseline="0" dirty="0">
                          <a:ln>
                            <a:noFill/>
                          </a:ln>
                          <a:solidFill>
                            <a:schemeClr val="tx1"/>
                          </a:solidFill>
                          <a:effectLst/>
                          <a:latin typeface="Arial" pitchFamily="34" charset="0"/>
                        </a:rPr>
                        <a:t>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12</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22</a:t>
                      </a:r>
                    </a:p>
                  </a:txBody>
                  <a:tcPr marR="86868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268769" name="Rectangle 33"/>
          <p:cNvSpPr>
            <a:spLocks noChangeArrowheads="1"/>
          </p:cNvSpPr>
          <p:nvPr/>
        </p:nvSpPr>
        <p:spPr bwMode="auto">
          <a:xfrm>
            <a:off x="3962400" y="685800"/>
            <a:ext cx="4802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eaLnBrk="0" hangingPunct="0">
              <a:defRPr sz="1200" b="1">
                <a:solidFill>
                  <a:srgbClr val="7D0013"/>
                </a:solidFill>
                <a:latin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sym typeface="Wingdings 3" panose="05040102010807070707" pitchFamily="18" charset="2"/>
              </a:defRPr>
            </a:lvl5pPr>
            <a:lvl6pPr marL="25146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6pPr>
            <a:lvl7pPr marL="29718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7pPr>
            <a:lvl8pPr marL="34290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8pPr>
            <a:lvl9pPr marL="38862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9pPr>
          </a:lstStyle>
          <a:p>
            <a:pPr eaLnBrk="1" hangingPunct="1">
              <a:spcBef>
                <a:spcPct val="0"/>
              </a:spcBef>
            </a:pPr>
            <a:r>
              <a:rPr lang="en-US" sz="1400" dirty="0">
                <a:solidFill>
                  <a:schemeClr val="tx1"/>
                </a:solidFill>
              </a:rPr>
              <a:t>FIGURE 5.3  Demand Curve for Lunch at the Office Dining Room</a:t>
            </a:r>
          </a:p>
        </p:txBody>
      </p:sp>
      <p:pic>
        <p:nvPicPr>
          <p:cNvPr id="1268763" name="Picture 27" descr="fig5_3_1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5" name="Picture 29" descr="fig5_3_3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6" name="Picture 30" descr="fig5_3_4p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4" name="Picture 28" descr="An x-y graph presents the demand curve for lunch at the office dining roo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509588" y="5257800"/>
            <a:ext cx="8229600" cy="457200"/>
          </a:xfrm>
        </p:spPr>
        <p:txBody>
          <a:bodyPr/>
          <a:lstStyle/>
          <a:p>
            <a:pPr marL="0" marR="0" indent="0" algn="l" defTabSz="914400" rtl="0" eaLnBrk="1" fontAlgn="auto" latinLnBrk="0" hangingPunct="1">
              <a:lnSpc>
                <a:spcPct val="100000"/>
              </a:lnSpc>
              <a:spcBef>
                <a:spcPts val="0"/>
              </a:spcBef>
              <a:spcAft>
                <a:spcPts val="0"/>
              </a:spcAft>
              <a:buClr>
                <a:srgbClr val="0070C0"/>
              </a:buClr>
              <a:buSzTx/>
              <a:buFont typeface="Arial" panose="020B0604020202020204" pitchFamily="34" charset="0"/>
              <a:buNone/>
              <a:tabLst/>
              <a:defRPr/>
            </a:pPr>
            <a:r>
              <a:rPr lang="en-US" sz="1600" b="0" kern="1200" dirty="0">
                <a:solidFill>
                  <a:schemeClr val="tx1"/>
                </a:solidFill>
                <a:effectLst/>
                <a:latin typeface="+mn-lt"/>
                <a:ea typeface="+mn-ea"/>
                <a:cs typeface="+mn-cs"/>
              </a:rPr>
              <a:t>Next, calculate the percentage change in price:</a:t>
            </a:r>
          </a:p>
        </p:txBody>
      </p:sp>
      <p:pic>
        <p:nvPicPr>
          <p:cNvPr id="10242" name="Picture 2" descr="Equation: % change in price equals the fraction 9 minus 10 over open parens 10 plus 9 close parens divided by 2 (end fraction) times 100% equals -1 over 9.5 (end fraction) times 100% equals -10.5%&#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39888" y="5854700"/>
            <a:ext cx="5864225"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5586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066800"/>
          </a:xfrm>
        </p:spPr>
        <p:txBody>
          <a:bodyPr/>
          <a:lstStyle/>
          <a:p>
            <a:pPr rtl="0" eaLnBrk="1" latinLnBrk="0" hangingPunct="1"/>
            <a:r>
              <a:rPr lang="en-US" sz="2000" b="1" dirty="0">
                <a:solidFill>
                  <a:srgbClr val="000000"/>
                </a:solidFill>
                <a:effectLst/>
                <a:latin typeface="Arial"/>
              </a:rPr>
              <a:t>Elasticity Changes along a Straight-Line Demand Curve</a:t>
            </a:r>
            <a:endParaRPr lang="en-US" dirty="0"/>
          </a:p>
        </p:txBody>
      </p:sp>
      <p:graphicFrame>
        <p:nvGraphicFramePr>
          <p:cNvPr id="1268786" name="Group 50" descr="A table presents the demand schedule for office dining room lunches"/>
          <p:cNvGraphicFramePr>
            <a:graphicFrameLocks noGrp="1"/>
          </p:cNvGraphicFramePr>
          <p:nvPr>
            <p:extLst>
              <p:ext uri="{D42A27DB-BD31-4B8C-83A1-F6EECF244321}">
                <p14:modId xmlns:p14="http://schemas.microsoft.com/office/powerpoint/2010/main" val="470526609"/>
              </p:ext>
            </p:extLst>
          </p:nvPr>
        </p:nvGraphicFramePr>
        <p:xfrm>
          <a:off x="533400" y="762000"/>
          <a:ext cx="2971800" cy="4364045"/>
        </p:xfrm>
        <a:graphic>
          <a:graphicData uri="http://schemas.openxmlformats.org/drawingml/2006/table">
            <a:tbl>
              <a:tblPr firstRow="1"/>
              <a:tblGrid>
                <a:gridCol w="938463">
                  <a:extLst>
                    <a:ext uri="{9D8B030D-6E8A-4147-A177-3AD203B41FA5}">
                      <a16:colId xmlns:a16="http://schemas.microsoft.com/office/drawing/2014/main" xmlns="" val="20000"/>
                    </a:ext>
                  </a:extLst>
                </a:gridCol>
                <a:gridCol w="2033337">
                  <a:extLst>
                    <a:ext uri="{9D8B030D-6E8A-4147-A177-3AD203B41FA5}">
                      <a16:colId xmlns:a16="http://schemas.microsoft.com/office/drawing/2014/main" xmlns="" val="20001"/>
                    </a:ext>
                  </a:extLst>
                </a:gridCol>
              </a:tblGrid>
              <a:tr h="74607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TABLE 5.1  </a:t>
                      </a:r>
                      <a:r>
                        <a:rPr kumimoji="0" lang="en-US" sz="1400" b="1" i="0" u="none" strike="noStrike" cap="none" normalizeH="0" baseline="0" dirty="0">
                          <a:ln>
                            <a:noFill/>
                          </a:ln>
                          <a:solidFill>
                            <a:schemeClr val="tx1"/>
                          </a:solidFill>
                          <a:effectLst/>
                          <a:latin typeface="Arial" pitchFamily="34" charset="0"/>
                        </a:rPr>
                        <a:t>Demand Schedule for Office Dining Room Lunches</a:t>
                      </a:r>
                    </a:p>
                  </a:txBody>
                  <a:tcPr marT="45718" marB="45718"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731515">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Price</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(per</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a:t>
                      </a:r>
                    </a:p>
                  </a:txBody>
                  <a:tcPr marR="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Quantity</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 Demanded</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(Lunches per Month)</a:t>
                      </a:r>
                    </a:p>
                  </a:txBody>
                  <a:tcPr marR="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886447">
                <a:tc>
                  <a:txBody>
                    <a:bodyPr/>
                    <a:lstStyle/>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10</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9</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8</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7</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6</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5</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4</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3</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2</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0</a:t>
                      </a:r>
                    </a:p>
                  </a:txBody>
                  <a:tcPr marR="27432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a:t>
                      </a:r>
                      <a:br>
                        <a:rPr kumimoji="0" lang="pt-BR" sz="1400" b="0" i="0" u="none" strike="noStrike" cap="none" normalizeH="0" baseline="0" dirty="0">
                          <a:ln>
                            <a:noFill/>
                          </a:ln>
                          <a:solidFill>
                            <a:schemeClr val="tx1"/>
                          </a:solidFill>
                          <a:effectLst/>
                          <a:latin typeface="Arial" pitchFamily="34" charset="0"/>
                        </a:rPr>
                      </a:br>
                      <a:r>
                        <a:rPr kumimoji="0" lang="pt-BR" sz="1400" b="0" i="0" u="none" strike="noStrike" cap="none" normalizeH="0" baseline="0" dirty="0">
                          <a:ln>
                            <a:noFill/>
                          </a:ln>
                          <a:solidFill>
                            <a:schemeClr val="tx1"/>
                          </a:solidFill>
                          <a:effectLst/>
                          <a:latin typeface="Arial" pitchFamily="34" charset="0"/>
                        </a:rPr>
                        <a:t>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12</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22</a:t>
                      </a:r>
                    </a:p>
                  </a:txBody>
                  <a:tcPr marR="86868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268769" name="Rectangle 33"/>
          <p:cNvSpPr>
            <a:spLocks noChangeArrowheads="1"/>
          </p:cNvSpPr>
          <p:nvPr/>
        </p:nvSpPr>
        <p:spPr bwMode="auto">
          <a:xfrm>
            <a:off x="3923506" y="696802"/>
            <a:ext cx="46497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eaLnBrk="0" hangingPunct="0">
              <a:defRPr sz="1200" b="1">
                <a:solidFill>
                  <a:srgbClr val="7D0013"/>
                </a:solidFill>
                <a:latin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sym typeface="Wingdings 3" panose="05040102010807070707" pitchFamily="18" charset="2"/>
              </a:defRPr>
            </a:lvl5pPr>
            <a:lvl6pPr marL="25146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6pPr>
            <a:lvl7pPr marL="29718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7pPr>
            <a:lvl8pPr marL="34290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8pPr>
            <a:lvl9pPr marL="38862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9pPr>
          </a:lstStyle>
          <a:p>
            <a:pPr eaLnBrk="1" hangingPunct="1">
              <a:spcBef>
                <a:spcPct val="0"/>
              </a:spcBef>
            </a:pPr>
            <a:r>
              <a:rPr lang="en-US" sz="1400" dirty="0">
                <a:solidFill>
                  <a:schemeClr val="tx1"/>
                </a:solidFill>
              </a:rPr>
              <a:t>FIGURE 5.3  Demand Curve for Lunch at the Office Dining Room</a:t>
            </a:r>
          </a:p>
        </p:txBody>
      </p:sp>
      <p:pic>
        <p:nvPicPr>
          <p:cNvPr id="1268763" name="Picture 27" descr="fig5_3_1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5" name="Picture 29" descr="fig5_3_3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6" name="Picture 30" descr="fig5_3_4p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4" name="Picture 28" descr="An x-y graph presents the demand curve for lunch at the office dining roo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533400" y="5331544"/>
            <a:ext cx="8229600" cy="307256"/>
          </a:xfrm>
        </p:spPr>
        <p:txBody>
          <a:bodyPr/>
          <a:lstStyle/>
          <a:p>
            <a:pPr marL="0" marR="0" indent="0" algn="l" defTabSz="914400" rtl="0" eaLnBrk="1" fontAlgn="auto" latinLnBrk="0" hangingPunct="1">
              <a:lnSpc>
                <a:spcPct val="100000"/>
              </a:lnSpc>
              <a:spcBef>
                <a:spcPts val="0"/>
              </a:spcBef>
              <a:spcAft>
                <a:spcPts val="0"/>
              </a:spcAft>
              <a:buClr>
                <a:srgbClr val="0070C0"/>
              </a:buClr>
              <a:buSzTx/>
              <a:buFont typeface="Arial" panose="020B0604020202020204" pitchFamily="34" charset="0"/>
              <a:buNone/>
              <a:tabLst/>
              <a:defRPr/>
            </a:pPr>
            <a:r>
              <a:rPr lang="en-US" sz="1600" b="0" kern="1200" dirty="0">
                <a:solidFill>
                  <a:schemeClr val="tx1"/>
                </a:solidFill>
                <a:effectLst/>
                <a:latin typeface="+mn-lt"/>
                <a:ea typeface="+mn-ea"/>
                <a:cs typeface="+mn-cs"/>
              </a:rPr>
              <a:t>Finally, calculate elasticity:</a:t>
            </a:r>
          </a:p>
        </p:txBody>
      </p:sp>
      <p:pic>
        <p:nvPicPr>
          <p:cNvPr id="11266" name="Picture 2" descr="equation: elasticity of demand equals the fraction % change in quantity demanded over % change in price equals 66.7% over -10.5% equals -6.33&#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28863" y="5764213"/>
            <a:ext cx="4486275"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8150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077200" cy="381000"/>
          </a:xfrm>
        </p:spPr>
        <p:txBody>
          <a:bodyPr/>
          <a:lstStyle/>
          <a:p>
            <a:pPr rtl="0" eaLnBrk="1" latinLnBrk="0" hangingPunct="1"/>
            <a:r>
              <a:rPr lang="en-US" sz="2000" b="1" dirty="0">
                <a:solidFill>
                  <a:srgbClr val="000000"/>
                </a:solidFill>
                <a:effectLst/>
                <a:latin typeface="Arial"/>
              </a:rPr>
              <a:t>Elasticity Changes along a Straight-Line Demand Curve</a:t>
            </a:r>
            <a:endParaRPr lang="en-US" dirty="0"/>
          </a:p>
        </p:txBody>
      </p:sp>
      <p:graphicFrame>
        <p:nvGraphicFramePr>
          <p:cNvPr id="1268786" name="Group 50" descr="A table presents the demand schedule for office dining room lunches"/>
          <p:cNvGraphicFramePr>
            <a:graphicFrameLocks noGrp="1"/>
          </p:cNvGraphicFramePr>
          <p:nvPr>
            <p:extLst>
              <p:ext uri="{D42A27DB-BD31-4B8C-83A1-F6EECF244321}">
                <p14:modId xmlns:p14="http://schemas.microsoft.com/office/powerpoint/2010/main" val="2736548497"/>
              </p:ext>
            </p:extLst>
          </p:nvPr>
        </p:nvGraphicFramePr>
        <p:xfrm>
          <a:off x="533400" y="762000"/>
          <a:ext cx="2971800" cy="4364045"/>
        </p:xfrm>
        <a:graphic>
          <a:graphicData uri="http://schemas.openxmlformats.org/drawingml/2006/table">
            <a:tbl>
              <a:tblPr firstRow="1"/>
              <a:tblGrid>
                <a:gridCol w="938463">
                  <a:extLst>
                    <a:ext uri="{9D8B030D-6E8A-4147-A177-3AD203B41FA5}">
                      <a16:colId xmlns:a16="http://schemas.microsoft.com/office/drawing/2014/main" xmlns="" val="20000"/>
                    </a:ext>
                  </a:extLst>
                </a:gridCol>
                <a:gridCol w="2033337">
                  <a:extLst>
                    <a:ext uri="{9D8B030D-6E8A-4147-A177-3AD203B41FA5}">
                      <a16:colId xmlns:a16="http://schemas.microsoft.com/office/drawing/2014/main" xmlns="" val="20001"/>
                    </a:ext>
                  </a:extLst>
                </a:gridCol>
              </a:tblGrid>
              <a:tr h="74607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TABLE 5.1  </a:t>
                      </a:r>
                      <a:r>
                        <a:rPr kumimoji="0" lang="en-US" sz="1400" b="1" i="0" u="none" strike="noStrike" cap="none" normalizeH="0" baseline="0" dirty="0">
                          <a:ln>
                            <a:noFill/>
                          </a:ln>
                          <a:solidFill>
                            <a:schemeClr val="tx1"/>
                          </a:solidFill>
                          <a:effectLst/>
                          <a:latin typeface="Arial" pitchFamily="34" charset="0"/>
                        </a:rPr>
                        <a:t>Demand Schedule for Office Dining Room Lunches</a:t>
                      </a:r>
                    </a:p>
                  </a:txBody>
                  <a:tcPr marT="45718" marB="45718"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731515">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Price</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(per</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a:t>
                      </a:r>
                    </a:p>
                  </a:txBody>
                  <a:tcPr marR="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itchFamily="34" charset="0"/>
                        </a:rPr>
                        <a:t>Quantity</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 Demanded</a:t>
                      </a:r>
                      <a:br>
                        <a:rPr kumimoji="0" lang="en-US" sz="1400" b="1" i="0" u="none" strike="noStrike" cap="none" normalizeH="0" baseline="0" dirty="0">
                          <a:ln>
                            <a:noFill/>
                          </a:ln>
                          <a:solidFill>
                            <a:schemeClr val="tx1"/>
                          </a:solidFill>
                          <a:effectLst/>
                          <a:latin typeface="Arial" pitchFamily="34" charset="0"/>
                        </a:rPr>
                      </a:br>
                      <a:r>
                        <a:rPr kumimoji="0" lang="en-US" sz="1400" b="1" i="0" u="none" strike="noStrike" cap="none" normalizeH="0" baseline="0" dirty="0">
                          <a:ln>
                            <a:noFill/>
                          </a:ln>
                          <a:solidFill>
                            <a:schemeClr val="tx1"/>
                          </a:solidFill>
                          <a:effectLst/>
                          <a:latin typeface="Arial" pitchFamily="34" charset="0"/>
                        </a:rPr>
                        <a:t>(Lunches per Month)</a:t>
                      </a:r>
                    </a:p>
                  </a:txBody>
                  <a:tcPr marR="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886447">
                <a:tc>
                  <a:txBody>
                    <a:bodyPr/>
                    <a:lstStyle/>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10</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9</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8</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7</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6</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5</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4</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3</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2</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1</a:t>
                      </a:r>
                    </a:p>
                    <a:p>
                      <a:pPr marL="0" marR="0" lvl="0" indent="0" algn="r" defTabSz="914400" rtl="0" eaLnBrk="1" fontAlgn="base" latinLnBrk="0" hangingPunct="1">
                        <a:lnSpc>
                          <a:spcPct val="100000"/>
                        </a:lnSpc>
                        <a:spcBef>
                          <a:spcPct val="1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0</a:t>
                      </a:r>
                    </a:p>
                  </a:txBody>
                  <a:tcPr marR="274320" marT="45718" marB="45718"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a:t>
                      </a:r>
                      <a:br>
                        <a:rPr kumimoji="0" lang="pt-BR" sz="1400" b="0" i="0" u="none" strike="noStrike" cap="none" normalizeH="0" baseline="0" dirty="0">
                          <a:ln>
                            <a:noFill/>
                          </a:ln>
                          <a:solidFill>
                            <a:schemeClr val="tx1"/>
                          </a:solidFill>
                          <a:effectLst/>
                          <a:latin typeface="Arial" pitchFamily="34" charset="0"/>
                        </a:rPr>
                      </a:br>
                      <a:r>
                        <a:rPr kumimoji="0" lang="pt-BR" sz="1400" b="0" i="0" u="none" strike="noStrike" cap="none" normalizeH="0" baseline="0" dirty="0">
                          <a:ln>
                            <a:noFill/>
                          </a:ln>
                          <a:solidFill>
                            <a:schemeClr val="tx1"/>
                          </a:solidFill>
                          <a:effectLst/>
                          <a:latin typeface="Arial" pitchFamily="34" charset="0"/>
                        </a:rPr>
                        <a:t>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12</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14</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16</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18</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20</a:t>
                      </a:r>
                    </a:p>
                    <a:p>
                      <a:pPr marL="0" marR="0" lvl="0" indent="0" algn="r" defTabSz="914400" rtl="0" eaLnBrk="0" fontAlgn="base" latinLnBrk="0" hangingPunct="0">
                        <a:lnSpc>
                          <a:spcPct val="100000"/>
                        </a:lnSpc>
                        <a:spcBef>
                          <a:spcPct val="10000"/>
                        </a:spcBef>
                        <a:spcAft>
                          <a:spcPct val="0"/>
                        </a:spcAft>
                        <a:buClrTx/>
                        <a:buSzTx/>
                        <a:buFontTx/>
                        <a:buNone/>
                        <a:tabLst/>
                      </a:pPr>
                      <a:r>
                        <a:rPr kumimoji="0" lang="pt-BR" sz="1400" b="0" i="0" u="none" strike="noStrike" cap="none" normalizeH="0" baseline="0" dirty="0">
                          <a:ln>
                            <a:noFill/>
                          </a:ln>
                          <a:solidFill>
                            <a:schemeClr val="tx1"/>
                          </a:solidFill>
                          <a:effectLst/>
                          <a:latin typeface="Arial" pitchFamily="34" charset="0"/>
                        </a:rPr>
                        <a:t>22</a:t>
                      </a:r>
                    </a:p>
                  </a:txBody>
                  <a:tcPr marR="868680" marT="45718" marB="45718"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268769" name="Rectangle 33"/>
          <p:cNvSpPr>
            <a:spLocks noChangeArrowheads="1"/>
          </p:cNvSpPr>
          <p:nvPr/>
        </p:nvSpPr>
        <p:spPr bwMode="auto">
          <a:xfrm>
            <a:off x="4038600" y="685800"/>
            <a:ext cx="47259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eaLnBrk="0" hangingPunct="0">
              <a:defRPr sz="1200" b="1">
                <a:solidFill>
                  <a:srgbClr val="7D0013"/>
                </a:solidFill>
                <a:latin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sym typeface="Wingdings 3" panose="05040102010807070707" pitchFamily="18" charset="2"/>
              </a:defRPr>
            </a:lvl5pPr>
            <a:lvl6pPr marL="25146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6pPr>
            <a:lvl7pPr marL="29718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7pPr>
            <a:lvl8pPr marL="34290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8pPr>
            <a:lvl9pPr marL="3886200" indent="-228600" eaLnBrk="0" fontAlgn="base" hangingPunct="0">
              <a:spcBef>
                <a:spcPct val="10000"/>
              </a:spcBef>
              <a:spcAft>
                <a:spcPct val="10000"/>
              </a:spcAft>
              <a:defRPr sz="1200" b="1">
                <a:solidFill>
                  <a:srgbClr val="7D0013"/>
                </a:solidFill>
                <a:latin typeface="Arial" panose="020B0604020202020204" pitchFamily="34" charset="0"/>
                <a:sym typeface="Wingdings 3" panose="05040102010807070707" pitchFamily="18" charset="2"/>
              </a:defRPr>
            </a:lvl9pPr>
          </a:lstStyle>
          <a:p>
            <a:pPr eaLnBrk="1" hangingPunct="1">
              <a:spcBef>
                <a:spcPct val="0"/>
              </a:spcBef>
            </a:pPr>
            <a:r>
              <a:rPr lang="en-US" sz="1400" dirty="0">
                <a:solidFill>
                  <a:schemeClr val="tx1"/>
                </a:solidFill>
              </a:rPr>
              <a:t>FIGURE 5.3  Demand Curve for Lunch at the Office Dining Room</a:t>
            </a:r>
          </a:p>
        </p:txBody>
      </p:sp>
      <p:pic>
        <p:nvPicPr>
          <p:cNvPr id="1268763" name="Picture 27" descr="fig5_3_1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5" name="Picture 29" descr="fig5_3_3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6" name="Picture 30" descr="fig5_3_4p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8764" name="Picture 28" descr="An x-y graph presents the demand curve for lunch at the office dining roo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000" y="1276350"/>
            <a:ext cx="432435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533400" y="5410200"/>
            <a:ext cx="8229600" cy="907188"/>
          </a:xfrm>
        </p:spPr>
        <p:txBody>
          <a:bodyPr/>
          <a:lstStyle/>
          <a:p>
            <a:pPr>
              <a:spcBef>
                <a:spcPct val="0"/>
              </a:spcBef>
              <a:spcAft>
                <a:spcPct val="0"/>
              </a:spcAft>
            </a:pPr>
            <a:r>
              <a:rPr lang="en-US" dirty="0">
                <a:latin typeface="Arial" panose="020B0604020202020204" pitchFamily="34" charset="0"/>
                <a:sym typeface="Wingdings 3" panose="05040102010807070707" pitchFamily="18" charset="2"/>
              </a:rPr>
              <a:t>Between points A and B, demand is quite elastic, at −6.33.</a:t>
            </a:r>
          </a:p>
          <a:p>
            <a:pPr>
              <a:spcBef>
                <a:spcPct val="0"/>
              </a:spcBef>
              <a:spcAft>
                <a:spcPct val="0"/>
              </a:spcAft>
            </a:pPr>
            <a:r>
              <a:rPr lang="en-US" dirty="0">
                <a:latin typeface="Arial" panose="020B0604020202020204" pitchFamily="34" charset="0"/>
                <a:sym typeface="Wingdings 3" panose="05040102010807070707" pitchFamily="18" charset="2"/>
              </a:rPr>
              <a:t>Between points C and D, demand is quite inelastic, at  −.294.</a:t>
            </a:r>
            <a:endParaRPr lang="en-US" dirty="0"/>
          </a:p>
        </p:txBody>
      </p:sp>
    </p:spTree>
    <p:extLst>
      <p:ext uri="{BB962C8B-B14F-4D97-AF65-F5344CB8AC3E}">
        <p14:creationId xmlns:p14="http://schemas.microsoft.com/office/powerpoint/2010/main" val="3185895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533400"/>
            <a:ext cx="8229600" cy="1066800"/>
          </a:xfrm>
        </p:spPr>
        <p:txBody>
          <a:bodyPr/>
          <a:lstStyle/>
          <a:p>
            <a:r>
              <a:rPr lang="en-US" sz="2000" b="1" dirty="0">
                <a:latin typeface="Arial" panose="020B0604020202020204" pitchFamily="34" charset="0"/>
                <a:ea typeface="+mn-ea"/>
                <a:cs typeface="+mn-cs"/>
                <a:sym typeface="Wingdings 3" panose="05040102010807070707" pitchFamily="18" charset="2"/>
              </a:rPr>
              <a:t>FIGURE 5.4  Point Elasticity Changes along a Demand Curve</a:t>
            </a:r>
            <a:endParaRPr lang="en-US" dirty="0"/>
          </a:p>
        </p:txBody>
      </p:sp>
      <p:pic>
        <p:nvPicPr>
          <p:cNvPr id="2" name="Picture 1" descr="An x-y graph presents point elasticity changes along a demand curve"/>
          <p:cNvPicPr>
            <a:picLocks noChangeAspect="1"/>
          </p:cNvPicPr>
          <p:nvPr/>
        </p:nvPicPr>
        <p:blipFill>
          <a:blip r:embed="rId2" cstate="print"/>
          <a:stretch>
            <a:fillRect/>
          </a:stretch>
        </p:blipFill>
        <p:spPr>
          <a:xfrm>
            <a:off x="1371600" y="1524000"/>
            <a:ext cx="5940911" cy="4007757"/>
          </a:xfrm>
          <a:prstGeom prst="rect">
            <a:avLst/>
          </a:prstGeom>
        </p:spPr>
      </p:pic>
    </p:spTree>
    <p:extLst>
      <p:ext uri="{BB962C8B-B14F-4D97-AF65-F5344CB8AC3E}">
        <p14:creationId xmlns:p14="http://schemas.microsoft.com/office/powerpoint/2010/main" val="1725350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a:lstStyle/>
          <a:p>
            <a:r>
              <a:rPr lang="en-US" dirty="0"/>
              <a:t>Elasticity and Total Revenue </a:t>
            </a:r>
            <a:r>
              <a:rPr lang="en-US" sz="2000" i="1" kern="0" dirty="0">
                <a:solidFill>
                  <a:prstClr val="white"/>
                </a:solidFill>
              </a:rPr>
              <a:t>(1 of 4)</a:t>
            </a:r>
            <a:r>
              <a:rPr lang="en-US" dirty="0"/>
              <a:t> </a:t>
            </a:r>
          </a:p>
        </p:txBody>
      </p:sp>
      <p:sp>
        <p:nvSpPr>
          <p:cNvPr id="3" name="Content Placeholder 2"/>
          <p:cNvSpPr>
            <a:spLocks noGrp="1"/>
          </p:cNvSpPr>
          <p:nvPr>
            <p:ph idx="1"/>
          </p:nvPr>
        </p:nvSpPr>
        <p:spPr/>
        <p:txBody>
          <a:bodyPr/>
          <a:lstStyle/>
          <a:p>
            <a:r>
              <a:rPr lang="en-US" sz="2400" dirty="0"/>
              <a:t>In any market, </a:t>
            </a:r>
            <a:r>
              <a:rPr lang="en-US" sz="2400" i="1" dirty="0"/>
              <a:t>P</a:t>
            </a:r>
            <a:r>
              <a:rPr lang="en-US" sz="2400" dirty="0"/>
              <a:t> </a:t>
            </a:r>
            <a:r>
              <a:rPr lang="en-US" sz="2400" dirty="0">
                <a:cs typeface="Arial" panose="020B0604020202020204" pitchFamily="34" charset="0"/>
              </a:rPr>
              <a:t>×</a:t>
            </a:r>
            <a:r>
              <a:rPr lang="en-US" sz="2400" dirty="0"/>
              <a:t> </a:t>
            </a:r>
            <a:r>
              <a:rPr lang="en-US" sz="2400" i="1" dirty="0"/>
              <a:t>Q</a:t>
            </a:r>
            <a:r>
              <a:rPr lang="en-US" sz="2400" dirty="0"/>
              <a:t> is total revenue (</a:t>
            </a:r>
            <a:r>
              <a:rPr lang="en-US" sz="2400" i="1" dirty="0"/>
              <a:t>TR</a:t>
            </a:r>
            <a:r>
              <a:rPr lang="en-US" sz="2400" dirty="0"/>
              <a:t>) received by producers:</a:t>
            </a:r>
          </a:p>
          <a:p>
            <a:pPr marL="486918" lvl="1" indent="0">
              <a:buNone/>
            </a:pPr>
            <a:r>
              <a:rPr lang="en-US" sz="2000" i="1" dirty="0"/>
              <a:t>			TR</a:t>
            </a:r>
            <a:r>
              <a:rPr lang="en-US" sz="2000" dirty="0"/>
              <a:t> = </a:t>
            </a:r>
            <a:r>
              <a:rPr lang="en-US" sz="2000" i="1" dirty="0"/>
              <a:t>P</a:t>
            </a:r>
            <a:r>
              <a:rPr lang="en-US" sz="2000" dirty="0"/>
              <a:t> </a:t>
            </a:r>
            <a:r>
              <a:rPr lang="en-US" sz="2000" dirty="0">
                <a:cs typeface="Arial" panose="020B0604020202020204" pitchFamily="34" charset="0"/>
              </a:rPr>
              <a:t>×</a:t>
            </a:r>
            <a:r>
              <a:rPr lang="en-US" sz="2000" dirty="0"/>
              <a:t> </a:t>
            </a:r>
            <a:r>
              <a:rPr lang="en-US" sz="2000" i="1" dirty="0"/>
              <a:t>Q</a:t>
            </a:r>
          </a:p>
          <a:p>
            <a:pPr marL="486918" lvl="1" indent="0">
              <a:buNone/>
            </a:pPr>
            <a:r>
              <a:rPr lang="en-US" sz="2000" i="1" dirty="0"/>
              <a:t>	          </a:t>
            </a:r>
            <a:r>
              <a:rPr lang="en-US" sz="2000" dirty="0"/>
              <a:t>total revenue = price </a:t>
            </a:r>
            <a:r>
              <a:rPr lang="en-US" sz="2000" dirty="0">
                <a:cs typeface="Arial" panose="020B0604020202020204" pitchFamily="34" charset="0"/>
              </a:rPr>
              <a:t>×</a:t>
            </a:r>
            <a:r>
              <a:rPr lang="en-US" sz="2000" dirty="0"/>
              <a:t> quantity</a:t>
            </a:r>
          </a:p>
          <a:p>
            <a:pPr marL="486918" lvl="1" indent="0">
              <a:buNone/>
            </a:pPr>
            <a:endParaRPr lang="en-US" sz="2000" dirty="0"/>
          </a:p>
          <a:p>
            <a:pPr marL="486918" lvl="1" indent="0">
              <a:buNone/>
            </a:pPr>
            <a:r>
              <a:rPr lang="en-US" sz="2000" dirty="0"/>
              <a:t>Effects of price changes</a:t>
            </a:r>
            <a:br>
              <a:rPr lang="en-US" sz="2000" dirty="0"/>
            </a:br>
            <a:r>
              <a:rPr lang="en-US" sz="2000" dirty="0"/>
              <a:t>on quantity demanded:</a:t>
            </a:r>
          </a:p>
          <a:p>
            <a:pPr marL="486918" lvl="1" indent="0">
              <a:spcBef>
                <a:spcPts val="5400"/>
              </a:spcBef>
              <a:buNone/>
            </a:pPr>
            <a:r>
              <a:rPr lang="en-US" sz="2000" dirty="0"/>
              <a:t>	</a:t>
            </a:r>
            <a:r>
              <a:rPr lang="en-US" sz="2400" dirty="0"/>
              <a:t>When price (</a:t>
            </a:r>
            <a:r>
              <a:rPr lang="en-US" sz="2400" i="1" dirty="0"/>
              <a:t>P</a:t>
            </a:r>
            <a:r>
              <a:rPr lang="en-US" sz="2400" dirty="0"/>
              <a:t>) declines, quantity demanded (</a:t>
            </a:r>
            <a:r>
              <a:rPr lang="en-US" sz="2400" i="1" dirty="0"/>
              <a:t>Q</a:t>
            </a:r>
            <a:r>
              <a:rPr lang="en-US" sz="2400" i="1" baseline="-25000" dirty="0"/>
              <a:t>D</a:t>
            </a:r>
            <a:r>
              <a:rPr lang="en-US" sz="2400" dirty="0"/>
              <a:t>) increases. The two factors, </a:t>
            </a:r>
            <a:r>
              <a:rPr lang="en-US" sz="2400" i="1" dirty="0"/>
              <a:t>P</a:t>
            </a:r>
            <a:r>
              <a:rPr lang="en-US" sz="2400" dirty="0"/>
              <a:t> and </a:t>
            </a:r>
            <a:r>
              <a:rPr lang="en-US" sz="2400" i="1" dirty="0"/>
              <a:t>Q</a:t>
            </a:r>
            <a:r>
              <a:rPr lang="en-US" sz="2400" i="1" baseline="-25000" dirty="0"/>
              <a:t>D</a:t>
            </a:r>
            <a:r>
              <a:rPr lang="en-US" sz="2400" dirty="0"/>
              <a:t>, move in opposite directions.</a:t>
            </a:r>
            <a:endParaRPr lang="en-US" dirty="0"/>
          </a:p>
        </p:txBody>
      </p:sp>
      <p:pic>
        <p:nvPicPr>
          <p:cNvPr id="12292" name="Picture 4" descr="effects of price changes on quantity demanded: When P increases QD decreases. When P decreases QD increases.&#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3895725"/>
            <a:ext cx="13716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7285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Elasticity and Total Revenue </a:t>
            </a:r>
            <a:r>
              <a:rPr lang="en-US" sz="2000" i="1" kern="0" dirty="0">
                <a:solidFill>
                  <a:prstClr val="white"/>
                </a:solidFill>
              </a:rPr>
              <a:t>(2 of 4)</a:t>
            </a:r>
            <a:endParaRPr lang="en-US" dirty="0"/>
          </a:p>
        </p:txBody>
      </p:sp>
      <p:sp>
        <p:nvSpPr>
          <p:cNvPr id="3" name="Content Placeholder 2"/>
          <p:cNvSpPr>
            <a:spLocks noGrp="1"/>
          </p:cNvSpPr>
          <p:nvPr>
            <p:ph idx="1"/>
          </p:nvPr>
        </p:nvSpPr>
        <p:spPr>
          <a:xfrm>
            <a:off x="457200" y="1524000"/>
            <a:ext cx="8229600" cy="4525963"/>
          </a:xfrm>
        </p:spPr>
        <p:txBody>
          <a:bodyPr/>
          <a:lstStyle/>
          <a:p>
            <a:r>
              <a:rPr lang="en-US" sz="2400" dirty="0">
                <a:latin typeface="Arial" panose="020B0604020202020204" pitchFamily="34" charset="0"/>
              </a:rPr>
              <a:t>Because total revenue is the product of </a:t>
            </a:r>
            <a:r>
              <a:rPr lang="en-US" sz="2400" i="1" dirty="0">
                <a:latin typeface="Arial" panose="020B0604020202020204" pitchFamily="34" charset="0"/>
              </a:rPr>
              <a:t>P</a:t>
            </a:r>
            <a:r>
              <a:rPr lang="en-US" sz="2400" dirty="0">
                <a:latin typeface="Arial" panose="020B0604020202020204" pitchFamily="34" charset="0"/>
              </a:rPr>
              <a:t> and </a:t>
            </a:r>
            <a:r>
              <a:rPr lang="en-US" sz="2400" i="1" dirty="0">
                <a:latin typeface="Arial" panose="020B0604020202020204" pitchFamily="34" charset="0"/>
              </a:rPr>
              <a:t>Q</a:t>
            </a:r>
            <a:r>
              <a:rPr lang="en-US" sz="2400" dirty="0">
                <a:latin typeface="Arial" panose="020B0604020202020204" pitchFamily="34" charset="0"/>
              </a:rPr>
              <a:t>, whether </a:t>
            </a:r>
            <a:r>
              <a:rPr lang="en-US" sz="2400" i="1" dirty="0">
                <a:latin typeface="Arial" panose="020B0604020202020204" pitchFamily="34" charset="0"/>
              </a:rPr>
              <a:t>TR</a:t>
            </a:r>
            <a:r>
              <a:rPr lang="en-US" sz="2400" dirty="0">
                <a:latin typeface="Arial" panose="020B0604020202020204" pitchFamily="34" charset="0"/>
              </a:rPr>
              <a:t> rises or falls in response to a price increase depends on which is bigger: the percentage increase in price or the percentage decrease in quantity demanded.</a:t>
            </a:r>
            <a:endParaRPr lang="en-US" sz="2600" b="1" dirty="0">
              <a:latin typeface="Arial" panose="020B0604020202020204" pitchFamily="34" charset="0"/>
            </a:endParaRPr>
          </a:p>
        </p:txBody>
      </p:sp>
      <p:pic>
        <p:nvPicPr>
          <p:cNvPr id="13315" name="Picture 3" descr="effect of price increase on a product with inelastic demand: increased P times QD decrease equals TR increas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4175" y="3657600"/>
            <a:ext cx="64738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2934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Elasticity and Total Revenue </a:t>
            </a:r>
            <a:r>
              <a:rPr lang="en-US" sz="2000" i="1" kern="0" dirty="0">
                <a:solidFill>
                  <a:prstClr val="white"/>
                </a:solidFill>
              </a:rPr>
              <a:t>(3 of 4)</a:t>
            </a:r>
            <a:r>
              <a:rPr lang="en-US" dirty="0"/>
              <a:t> </a:t>
            </a:r>
          </a:p>
        </p:txBody>
      </p:sp>
      <p:sp>
        <p:nvSpPr>
          <p:cNvPr id="3" name="Content Placeholder 2"/>
          <p:cNvSpPr>
            <a:spLocks noGrp="1"/>
          </p:cNvSpPr>
          <p:nvPr>
            <p:ph idx="1"/>
          </p:nvPr>
        </p:nvSpPr>
        <p:spPr>
          <a:xfrm>
            <a:off x="457200" y="1508124"/>
            <a:ext cx="8229600" cy="4525963"/>
          </a:xfrm>
        </p:spPr>
        <p:txBody>
          <a:bodyPr/>
          <a:lstStyle/>
          <a:p>
            <a:r>
              <a:rPr lang="en-US" sz="2400" dirty="0"/>
              <a:t>If the percentage decline in quantity demanded following a price increase is larger than the percentage increase in price, total revenue will fall.</a:t>
            </a:r>
            <a:endParaRPr lang="en-US" dirty="0"/>
          </a:p>
        </p:txBody>
      </p:sp>
      <p:pic>
        <p:nvPicPr>
          <p:cNvPr id="14339" name="Picture 3" descr="effect of price increase on a product with elastic demand: increased P times QD decrease equals TR decreas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1463" y="3257550"/>
            <a:ext cx="6053137"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1278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a:lstStyle/>
          <a:p>
            <a:r>
              <a:rPr lang="en-US" dirty="0"/>
              <a:t>Elasticity and Total Revenue </a:t>
            </a:r>
            <a:r>
              <a:rPr lang="en-US" sz="2000" i="1" kern="0" dirty="0">
                <a:solidFill>
                  <a:prstClr val="white"/>
                </a:solidFill>
              </a:rPr>
              <a:t>(4 of 4)</a:t>
            </a:r>
            <a:r>
              <a:rPr lang="en-US" dirty="0"/>
              <a:t> </a:t>
            </a:r>
          </a:p>
        </p:txBody>
      </p:sp>
      <p:sp>
        <p:nvSpPr>
          <p:cNvPr id="3" name="Content Placeholder 2"/>
          <p:cNvSpPr>
            <a:spLocks noGrp="1"/>
          </p:cNvSpPr>
          <p:nvPr>
            <p:ph idx="1"/>
          </p:nvPr>
        </p:nvSpPr>
        <p:spPr/>
        <p:txBody>
          <a:bodyPr/>
          <a:lstStyle/>
          <a:p>
            <a:r>
              <a:rPr lang="en-US" sz="2400" dirty="0"/>
              <a:t>The opposite is true for a price cut. When demand is elastic, a cut in price increases total revenue.</a:t>
            </a:r>
            <a:endParaRPr lang="en-US" sz="2000" dirty="0">
              <a:latin typeface="Arial" panose="020B0604020202020204" pitchFamily="34" charset="0"/>
              <a:sym typeface="Wingdings 3" panose="05040102010807070707" pitchFamily="18" charset="2"/>
            </a:endParaRPr>
          </a:p>
          <a:p>
            <a:pPr>
              <a:spcBef>
                <a:spcPts val="13800"/>
              </a:spcBef>
              <a:spcAft>
                <a:spcPct val="0"/>
              </a:spcAft>
            </a:pPr>
            <a:r>
              <a:rPr lang="en-US" sz="2400" dirty="0"/>
              <a:t>When demand is inelastic, a cut in price reduces total revenue.</a:t>
            </a:r>
            <a:endParaRPr lang="en-US" dirty="0"/>
          </a:p>
        </p:txBody>
      </p:sp>
      <p:pic>
        <p:nvPicPr>
          <p:cNvPr id="15362" name="Picture 2"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9200" y="2630487"/>
            <a:ext cx="7224713" cy="247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7" name="Picture 7" descr="effect of price cut on a product with elastic demand: decreased P times QD increase equals TR increase&#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7346" y="2706687"/>
            <a:ext cx="7728454" cy="9509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84" descr="effect of price cut on a product with inelastic demand: decreased P times QD increase equals TR increase&#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5181600"/>
            <a:ext cx="7543800" cy="7786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3951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The Determinants of Demand Elasticity </a:t>
            </a:r>
            <a:r>
              <a:rPr lang="en-US" sz="2000" i="1" kern="0" dirty="0">
                <a:solidFill>
                  <a:prstClr val="white"/>
                </a:solidFill>
              </a:rPr>
              <a:t>(1 of 2)</a:t>
            </a:r>
            <a:endParaRPr lang="en-US" dirty="0"/>
          </a:p>
        </p:txBody>
      </p:sp>
      <p:sp>
        <p:nvSpPr>
          <p:cNvPr id="3" name="Content Placeholder 2"/>
          <p:cNvSpPr>
            <a:spLocks noGrp="1"/>
          </p:cNvSpPr>
          <p:nvPr>
            <p:ph idx="1"/>
          </p:nvPr>
        </p:nvSpPr>
        <p:spPr/>
        <p:txBody>
          <a:bodyPr/>
          <a:lstStyle/>
          <a:p>
            <a:pPr marL="0" indent="0">
              <a:buNone/>
            </a:pPr>
            <a:r>
              <a:rPr lang="en-US" sz="2400" b="1" dirty="0">
                <a:latin typeface="Arial" panose="020B0604020202020204" pitchFamily="34" charset="0"/>
              </a:rPr>
              <a:t>Availability of Substitutes</a:t>
            </a:r>
          </a:p>
          <a:p>
            <a:r>
              <a:rPr lang="en-US" sz="2400" dirty="0">
                <a:latin typeface="Arial" panose="020B0604020202020204" pitchFamily="34" charset="0"/>
              </a:rPr>
              <a:t>Perhaps the most obvious factor affecting demand elasticity is the availability of substitutes.</a:t>
            </a:r>
          </a:p>
          <a:p>
            <a:pPr marL="0" indent="0">
              <a:spcBef>
                <a:spcPts val="3000"/>
              </a:spcBef>
              <a:buNone/>
            </a:pPr>
            <a:r>
              <a:rPr lang="en-US" sz="2400" b="1" kern="0" dirty="0">
                <a:latin typeface="Arial" panose="020B0604020202020204" pitchFamily="34" charset="0"/>
              </a:rPr>
              <a:t>The Importance of Being Unimportant</a:t>
            </a:r>
          </a:p>
          <a:p>
            <a:r>
              <a:rPr lang="en-US" sz="2400" dirty="0">
                <a:latin typeface="Arial" panose="020B0604020202020204" pitchFamily="34" charset="0"/>
              </a:rPr>
              <a:t>When an item represents a relatively small part of our total budget, we tend to pay little attention to its price.</a:t>
            </a:r>
            <a:endParaRPr lang="en-US" dirty="0"/>
          </a:p>
        </p:txBody>
      </p:sp>
    </p:spTree>
    <p:extLst>
      <p:ext uri="{BB962C8B-B14F-4D97-AF65-F5344CB8AC3E}">
        <p14:creationId xmlns:p14="http://schemas.microsoft.com/office/powerpoint/2010/main" val="1490556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1572"/>
            <a:ext cx="8458200" cy="1003828"/>
          </a:xfrm>
        </p:spPr>
        <p:txBody>
          <a:bodyPr/>
          <a:lstStyle/>
          <a:p>
            <a:pPr lvl="0">
              <a:spcBef>
                <a:spcPct val="10000"/>
              </a:spcBef>
              <a:spcAft>
                <a:spcPct val="10000"/>
              </a:spcAft>
              <a:defRPr/>
            </a:pPr>
            <a:r>
              <a:rPr lang="en-US" dirty="0"/>
              <a:t>Chapter Outline and Learning Objectives </a:t>
            </a:r>
            <a:r>
              <a:rPr lang="en-US" sz="2000" i="1" kern="0" dirty="0">
                <a:solidFill>
                  <a:prstClr val="white"/>
                </a:solidFill>
              </a:rPr>
              <a:t>(2 of 2)</a:t>
            </a:r>
            <a:endParaRPr lang="en-US" dirty="0"/>
          </a:p>
        </p:txBody>
      </p:sp>
      <p:sp>
        <p:nvSpPr>
          <p:cNvPr id="5" name="Text Placeholder 4"/>
          <p:cNvSpPr>
            <a:spLocks noGrp="1"/>
          </p:cNvSpPr>
          <p:nvPr>
            <p:ph type="body" sz="quarter" idx="15"/>
          </p:nvPr>
        </p:nvSpPr>
        <p:spPr>
          <a:xfrm>
            <a:off x="609600" y="1676400"/>
            <a:ext cx="8077200" cy="4495800"/>
          </a:xfrm>
        </p:spPr>
        <p:txBody>
          <a:bodyPr/>
          <a:lstStyle/>
          <a:p>
            <a:pPr>
              <a:spcBef>
                <a:spcPts val="1500"/>
              </a:spcBef>
            </a:pPr>
            <a:r>
              <a:rPr lang="en-US" sz="2400" b="1" dirty="0">
                <a:solidFill>
                  <a:srgbClr val="0070C0"/>
                </a:solidFill>
              </a:rPr>
              <a:t>5.4  </a:t>
            </a:r>
            <a:r>
              <a:rPr lang="en-US" sz="2400" b="1" dirty="0"/>
              <a:t>Other Important </a:t>
            </a:r>
            <a:r>
              <a:rPr lang="en-US" sz="2400" b="1" dirty="0" err="1"/>
              <a:t>Elasticities</a:t>
            </a:r>
            <a:r>
              <a:rPr lang="en-US" sz="2400" b="1" dirty="0"/>
              <a:t> </a:t>
            </a:r>
          </a:p>
          <a:p>
            <a:pPr marL="342900" indent="-342900">
              <a:spcBef>
                <a:spcPts val="1500"/>
              </a:spcBef>
              <a:buFont typeface="Arial" panose="020B0604020202020204" pitchFamily="34" charset="0"/>
              <a:buChar char="•"/>
            </a:pPr>
            <a:r>
              <a:rPr lang="en-US" sz="2000" dirty="0"/>
              <a:t>Define and give examples of income elasticity, cross­-price elasticity, and supply elasticity.</a:t>
            </a:r>
            <a:endParaRPr lang="en-US" sz="2400" b="1" dirty="0">
              <a:solidFill>
                <a:srgbClr val="0070C0"/>
              </a:solidFill>
            </a:endParaRPr>
          </a:p>
          <a:p>
            <a:pPr>
              <a:spcBef>
                <a:spcPts val="1500"/>
              </a:spcBef>
            </a:pPr>
            <a:r>
              <a:rPr lang="en-US" sz="2400" b="1" dirty="0">
                <a:solidFill>
                  <a:srgbClr val="0070C0"/>
                </a:solidFill>
              </a:rPr>
              <a:t>5.5  </a:t>
            </a:r>
            <a:r>
              <a:rPr lang="en-US" sz="2400" b="1" dirty="0"/>
              <a:t>What Happens When We Raise Taxes: Using Elasticity</a:t>
            </a:r>
          </a:p>
          <a:p>
            <a:pPr marL="342900" indent="-342900">
              <a:spcBef>
                <a:spcPts val="1500"/>
              </a:spcBef>
              <a:buFont typeface="Arial" panose="020B0604020202020204" pitchFamily="34" charset="0"/>
              <a:buChar char="•"/>
            </a:pPr>
            <a:r>
              <a:rPr lang="en-US" sz="2000" dirty="0"/>
              <a:t>Understand the way excise taxes can be shifted to consumers.</a:t>
            </a:r>
            <a:endParaRPr lang="en-US" sz="2400" b="1" dirty="0">
              <a:solidFill>
                <a:srgbClr val="0070C0"/>
              </a:solidFill>
            </a:endParaRPr>
          </a:p>
          <a:p>
            <a:pPr>
              <a:spcBef>
                <a:spcPts val="1500"/>
              </a:spcBef>
            </a:pPr>
            <a:r>
              <a:rPr lang="en-US" sz="2400" b="1" dirty="0">
                <a:solidFill>
                  <a:srgbClr val="0070C0"/>
                </a:solidFill>
              </a:rPr>
              <a:t>Looking Ahead </a:t>
            </a:r>
            <a:endParaRPr lang="en-IN" sz="2000" dirty="0"/>
          </a:p>
        </p:txBody>
      </p:sp>
    </p:spTree>
    <p:extLst>
      <p:ext uri="{BB962C8B-B14F-4D97-AF65-F5344CB8AC3E}">
        <p14:creationId xmlns:p14="http://schemas.microsoft.com/office/powerpoint/2010/main" val="10192480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The Determinants of Demand Elasticity </a:t>
            </a:r>
            <a:r>
              <a:rPr lang="en-US" sz="2000" i="1" kern="0" dirty="0">
                <a:solidFill>
                  <a:prstClr val="white"/>
                </a:solidFill>
              </a:rPr>
              <a:t>(2 of 2)</a:t>
            </a:r>
            <a:endParaRPr lang="en-US" dirty="0"/>
          </a:p>
        </p:txBody>
      </p:sp>
      <p:sp>
        <p:nvSpPr>
          <p:cNvPr id="3" name="Content Placeholder 2"/>
          <p:cNvSpPr>
            <a:spLocks noGrp="1"/>
          </p:cNvSpPr>
          <p:nvPr>
            <p:ph idx="1"/>
          </p:nvPr>
        </p:nvSpPr>
        <p:spPr>
          <a:xfrm>
            <a:off x="552450" y="1676400"/>
            <a:ext cx="8229600" cy="4525963"/>
          </a:xfrm>
        </p:spPr>
        <p:txBody>
          <a:bodyPr/>
          <a:lstStyle/>
          <a:p>
            <a:pPr marL="0" indent="0">
              <a:buNone/>
            </a:pPr>
            <a:r>
              <a:rPr lang="en-US" sz="2400" b="1" kern="0" dirty="0">
                <a:latin typeface="Arial" panose="020B0604020202020204" pitchFamily="34" charset="0"/>
              </a:rPr>
              <a:t>Luxuries versus Necessities</a:t>
            </a:r>
          </a:p>
          <a:p>
            <a:r>
              <a:rPr lang="en-US" sz="2400" dirty="0">
                <a:latin typeface="Arial" panose="020B0604020202020204" pitchFamily="34" charset="0"/>
              </a:rPr>
              <a:t>Luxury goods (e.g., yachts) tend to have relatively elastic demand, and necessities (e.g., food) have inelastic demand.</a:t>
            </a:r>
            <a:endParaRPr lang="en-US" sz="2400" kern="0" dirty="0">
              <a:latin typeface="Arial" panose="020B0604020202020204" pitchFamily="34" charset="0"/>
            </a:endParaRPr>
          </a:p>
          <a:p>
            <a:pPr marL="0" indent="0">
              <a:spcBef>
                <a:spcPts val="3000"/>
              </a:spcBef>
              <a:buNone/>
            </a:pPr>
            <a:r>
              <a:rPr lang="en-US" sz="2400" b="1" kern="0" dirty="0">
                <a:latin typeface="Arial" panose="020B0604020202020204" pitchFamily="34" charset="0"/>
              </a:rPr>
              <a:t>The Time Dimension</a:t>
            </a:r>
          </a:p>
          <a:p>
            <a:r>
              <a:rPr lang="en-US" sz="2400" dirty="0">
                <a:latin typeface="Arial" panose="020B0604020202020204" pitchFamily="34" charset="0"/>
              </a:rPr>
              <a:t>In the longer run, demand is likely to become more elastic because households make adjustments over time, and producers develop substitute goods. </a:t>
            </a:r>
            <a:endParaRPr lang="en-US" sz="2400" dirty="0"/>
          </a:p>
        </p:txBody>
      </p:sp>
    </p:spTree>
    <p:extLst>
      <p:ext uri="{BB962C8B-B14F-4D97-AF65-F5344CB8AC3E}">
        <p14:creationId xmlns:p14="http://schemas.microsoft.com/office/powerpoint/2010/main" val="29076022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533400" y="198120"/>
            <a:ext cx="8229600" cy="1097280"/>
          </a:xfrm>
        </p:spPr>
        <p:txBody>
          <a:bodyPr/>
          <a:lstStyle/>
          <a:p>
            <a:r>
              <a:rPr lang="pt-BR" sz="3200" dirty="0"/>
              <a:t>ECONOMICS IN PRACTICE</a:t>
            </a:r>
            <a:br>
              <a:rPr lang="pt-BR" sz="3200" dirty="0"/>
            </a:br>
            <a:r>
              <a:rPr lang="en-US" sz="2400" dirty="0" err="1">
                <a:solidFill>
                  <a:schemeClr val="bg1"/>
                </a:solidFill>
                <a:latin typeface="+mj-lt"/>
              </a:rPr>
              <a:t>Elasticities</a:t>
            </a:r>
            <a:r>
              <a:rPr lang="en-US" sz="2400" dirty="0">
                <a:solidFill>
                  <a:schemeClr val="bg1"/>
                </a:solidFill>
                <a:latin typeface="+mj-lt"/>
              </a:rPr>
              <a:t> at a Delicatessen in the Short Run and Long Run</a:t>
            </a:r>
            <a:endParaRPr lang="en-US" dirty="0"/>
          </a:p>
        </p:txBody>
      </p:sp>
      <p:sp>
        <p:nvSpPr>
          <p:cNvPr id="4" name="Text Placeholder 3"/>
          <p:cNvSpPr>
            <a:spLocks noGrp="1"/>
          </p:cNvSpPr>
          <p:nvPr>
            <p:ph type="body" idx="4294967295"/>
          </p:nvPr>
        </p:nvSpPr>
        <p:spPr>
          <a:xfrm>
            <a:off x="536576" y="1676400"/>
            <a:ext cx="3197224" cy="2743200"/>
          </a:xfrm>
        </p:spPr>
        <p:txBody>
          <a:bodyPr/>
          <a:lstStyle/>
          <a:p>
            <a:pPr marL="0" indent="0">
              <a:spcBef>
                <a:spcPct val="50000"/>
              </a:spcBef>
              <a:spcAft>
                <a:spcPct val="0"/>
              </a:spcAft>
              <a:buNone/>
            </a:pPr>
            <a:r>
              <a:rPr lang="en-US" sz="1600" dirty="0">
                <a:latin typeface="Arial" panose="020B0604020202020204" pitchFamily="34" charset="0"/>
                <a:sym typeface="Wingdings 3" panose="05040102010807070707" pitchFamily="18" charset="2"/>
              </a:rPr>
              <a:t>The graph shows the expected relationship between long-run and short-run demand for Frank’s sandwiches. </a:t>
            </a:r>
          </a:p>
          <a:p>
            <a:pPr marL="0" indent="0">
              <a:spcBef>
                <a:spcPct val="50000"/>
              </a:spcBef>
              <a:spcAft>
                <a:spcPct val="0"/>
              </a:spcAft>
              <a:buNone/>
            </a:pPr>
            <a:r>
              <a:rPr lang="en-US" sz="1600" dirty="0">
                <a:latin typeface="Arial" panose="020B0604020202020204" pitchFamily="34" charset="0"/>
                <a:sym typeface="Wingdings 3" panose="05040102010807070707" pitchFamily="18" charset="2"/>
              </a:rPr>
              <a:t>Notice that if you raise prices above the current level, the expected quantity change read from the short-run curve is less than that from the long-run curve. </a:t>
            </a:r>
          </a:p>
        </p:txBody>
      </p:sp>
      <p:pic>
        <p:nvPicPr>
          <p:cNvPr id="2" name="Picture 1" descr="An x-y graph presents elasticities as a delicatessen in the short run and long run"/>
          <p:cNvPicPr>
            <a:picLocks noChangeAspect="1"/>
          </p:cNvPicPr>
          <p:nvPr/>
        </p:nvPicPr>
        <p:blipFill>
          <a:blip r:embed="rId2" cstate="print"/>
          <a:stretch>
            <a:fillRect/>
          </a:stretch>
        </p:blipFill>
        <p:spPr>
          <a:xfrm>
            <a:off x="3962400" y="1817550"/>
            <a:ext cx="4843185" cy="3364050"/>
          </a:xfrm>
          <a:prstGeom prst="rect">
            <a:avLst/>
          </a:prstGeom>
        </p:spPr>
      </p:pic>
      <p:sp>
        <p:nvSpPr>
          <p:cNvPr id="5" name="Content Placeholder 2"/>
          <p:cNvSpPr txBox="1">
            <a:spLocks/>
          </p:cNvSpPr>
          <p:nvPr/>
        </p:nvSpPr>
        <p:spPr>
          <a:xfrm>
            <a:off x="457200" y="5029200"/>
            <a:ext cx="8229600" cy="1295400"/>
          </a:xfrm>
          <a:prstGeom prst="rect">
            <a:avLst/>
          </a:prstGeom>
        </p:spPr>
        <p:txBody>
          <a:bodyPr vert="horz" lIns="0" tIns="0" rIns="0" bIns="0" rtlCol="0">
            <a:noAutofit/>
          </a:bodyPr>
          <a:lstStyle>
            <a:lvl1pPr marL="118872" indent="-118872" algn="l" defTabSz="914400" rtl="0" eaLnBrk="1" latinLnBrk="0" hangingPunct="1">
              <a:spcBef>
                <a:spcPts val="1500"/>
              </a:spcBef>
              <a:buClr>
                <a:schemeClr val="bg1"/>
              </a:buClr>
              <a:buSzPct val="25000"/>
              <a:buFont typeface="Arial" panose="020B0604020202020204" pitchFamily="34" charset="0"/>
              <a:buChar char="•"/>
              <a:defRPr sz="2400" kern="1200">
                <a:solidFill>
                  <a:schemeClr val="tx1"/>
                </a:solidFill>
                <a:latin typeface="+mn-lt"/>
                <a:ea typeface="+mn-ea"/>
                <a:cs typeface="+mn-cs"/>
              </a:defRPr>
            </a:lvl1pPr>
            <a:lvl2pPr marL="569913" indent="-285750" algn="l" defTabSz="914400" rtl="0" eaLnBrk="1" latinLnBrk="0" hangingPunct="1">
              <a:spcBef>
                <a:spcPts val="600"/>
              </a:spcBef>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a:lstStyle>
          <a:p>
            <a:pPr marL="0" indent="0">
              <a:spcBef>
                <a:spcPts val="1800"/>
              </a:spcBef>
              <a:spcAft>
                <a:spcPct val="10000"/>
              </a:spcAft>
              <a:buClr>
                <a:srgbClr val="0070C0"/>
              </a:buClr>
              <a:buNone/>
              <a:defRPr/>
            </a:pPr>
            <a:r>
              <a:rPr lang="en-US" sz="1600" dirty="0">
                <a:solidFill>
                  <a:schemeClr val="tx2"/>
                </a:solidFill>
              </a:rPr>
              <a:t>THINKING PRACTICALLY</a:t>
            </a:r>
          </a:p>
          <a:p>
            <a:pPr marL="342900" indent="-342900">
              <a:spcBef>
                <a:spcPts val="1800"/>
              </a:spcBef>
              <a:buFontTx/>
              <a:buAutoNum type="arabicPeriod"/>
              <a:defRPr/>
            </a:pPr>
            <a:r>
              <a:rPr lang="en-IN" sz="1600" kern="0" dirty="0">
                <a:solidFill>
                  <a:srgbClr val="0070C0"/>
                </a:solidFill>
                <a:cs typeface="Times New Roman" pitchFamily="18" charset="0"/>
              </a:rPr>
              <a:t>1. </a:t>
            </a:r>
            <a:r>
              <a:rPr lang="en-US" sz="1600" dirty="0">
                <a:latin typeface="Arial" charset="0"/>
              </a:rPr>
              <a:t>Provide an example of a purchasing situation in which you think your own short- and long-run </a:t>
            </a:r>
            <a:r>
              <a:rPr lang="en-US" sz="1600" dirty="0" err="1">
                <a:latin typeface="Arial" charset="0"/>
              </a:rPr>
              <a:t>elasticities</a:t>
            </a:r>
            <a:r>
              <a:rPr lang="en-US" sz="1600" dirty="0">
                <a:latin typeface="Arial" charset="0"/>
              </a:rPr>
              <a:t> differ a lot and a second in which they are similar. What drives those differences?</a:t>
            </a:r>
            <a:endParaRPr lang="en-US" sz="1600" dirty="0"/>
          </a:p>
          <a:p>
            <a:pPr marL="342900" indent="-342900">
              <a:spcBef>
                <a:spcPts val="1800"/>
              </a:spcBef>
              <a:buFontTx/>
              <a:buAutoNum type="arabicPeriod"/>
              <a:defRPr/>
            </a:pPr>
            <a:endParaRPr lang="en-US" sz="1600" dirty="0">
              <a:solidFill>
                <a:schemeClr val="tx2"/>
              </a:solidFill>
            </a:endParaRPr>
          </a:p>
        </p:txBody>
      </p:sp>
    </p:spTree>
    <p:extLst>
      <p:ext uri="{BB962C8B-B14F-4D97-AF65-F5344CB8AC3E}">
        <p14:creationId xmlns:p14="http://schemas.microsoft.com/office/powerpoint/2010/main" val="3865856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r>
              <a:rPr lang="en-US" dirty="0"/>
              <a:t>Other Important </a:t>
            </a:r>
            <a:r>
              <a:rPr lang="en-US" dirty="0" err="1"/>
              <a:t>Elasticities</a:t>
            </a:r>
            <a:r>
              <a:rPr lang="en-US" dirty="0"/>
              <a:t> </a:t>
            </a:r>
            <a:r>
              <a:rPr lang="en-US" sz="2000" i="1" kern="0" dirty="0">
                <a:solidFill>
                  <a:prstClr val="white"/>
                </a:solidFill>
              </a:rPr>
              <a:t>(1 of 2)</a:t>
            </a:r>
            <a:endParaRPr lang="en-US" dirty="0"/>
          </a:p>
        </p:txBody>
      </p:sp>
      <p:sp>
        <p:nvSpPr>
          <p:cNvPr id="3" name="Content Placeholder 2"/>
          <p:cNvSpPr>
            <a:spLocks noGrp="1"/>
          </p:cNvSpPr>
          <p:nvPr>
            <p:ph idx="1"/>
          </p:nvPr>
        </p:nvSpPr>
        <p:spPr>
          <a:xfrm>
            <a:off x="445770" y="1523999"/>
            <a:ext cx="8229600" cy="1828802"/>
          </a:xfrm>
        </p:spPr>
        <p:txBody>
          <a:bodyPr/>
          <a:lstStyle/>
          <a:p>
            <a:pPr marL="0" indent="0">
              <a:buNone/>
            </a:pPr>
            <a:r>
              <a:rPr lang="en-US" sz="2400" b="1" kern="0" dirty="0"/>
              <a:t>Income Elasticity of Demand</a:t>
            </a:r>
          </a:p>
          <a:p>
            <a:r>
              <a:rPr lang="en-US" sz="2400" b="1" dirty="0"/>
              <a:t>income elasticity of demand  </a:t>
            </a:r>
            <a:r>
              <a:rPr lang="en-US" sz="2400" dirty="0"/>
              <a:t>A measure of the responsiveness of demand to changes in income.</a:t>
            </a:r>
            <a:endParaRPr lang="en-US" dirty="0"/>
          </a:p>
        </p:txBody>
      </p:sp>
      <p:pic>
        <p:nvPicPr>
          <p:cNvPr id="16390" name="Picture 6" descr="income elasticity of demand = % change in quantity demanded over % change in incom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475" y="3429000"/>
            <a:ext cx="7019925"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983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a:lstStyle/>
          <a:p>
            <a:r>
              <a:rPr lang="en-US" dirty="0"/>
              <a:t>Other Important </a:t>
            </a:r>
            <a:r>
              <a:rPr lang="en-US" dirty="0" err="1"/>
              <a:t>Elasticities</a:t>
            </a:r>
            <a:r>
              <a:rPr lang="en-US" dirty="0"/>
              <a:t> </a:t>
            </a:r>
            <a:r>
              <a:rPr lang="en-US" sz="2000" i="1" kern="0" dirty="0">
                <a:solidFill>
                  <a:prstClr val="white"/>
                </a:solidFill>
              </a:rPr>
              <a:t>(2 of 2)</a:t>
            </a:r>
            <a:endParaRPr lang="en-US" dirty="0"/>
          </a:p>
        </p:txBody>
      </p:sp>
      <p:sp>
        <p:nvSpPr>
          <p:cNvPr id="3" name="Content Placeholder 2"/>
          <p:cNvSpPr>
            <a:spLocks noGrp="1"/>
          </p:cNvSpPr>
          <p:nvPr>
            <p:ph idx="1"/>
          </p:nvPr>
        </p:nvSpPr>
        <p:spPr/>
        <p:txBody>
          <a:bodyPr/>
          <a:lstStyle/>
          <a:p>
            <a:pPr marL="0" indent="0">
              <a:buNone/>
            </a:pPr>
            <a:r>
              <a:rPr lang="en-US" sz="2400" b="1" kern="0" dirty="0"/>
              <a:t>Cross-Price Elasticity of Demand</a:t>
            </a:r>
          </a:p>
          <a:p>
            <a:r>
              <a:rPr lang="en-US" sz="2400" b="1" dirty="0"/>
              <a:t>cross-price elasticity of demand  </a:t>
            </a:r>
            <a:r>
              <a:rPr lang="en-US" sz="2400" dirty="0"/>
              <a:t>A measure of the response of the quantity of one good demanded to a change in the price of another good.</a:t>
            </a:r>
          </a:p>
        </p:txBody>
      </p:sp>
      <p:pic>
        <p:nvPicPr>
          <p:cNvPr id="17413" name="Picture 5" descr="cross-price elasticity of demand = % change in quantity of Y demanded over % change in price of X&#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2600" y="4191000"/>
            <a:ext cx="80010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9493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128"/>
            <a:ext cx="8229600" cy="1097280"/>
          </a:xfrm>
        </p:spPr>
        <p:txBody>
          <a:bodyPr/>
          <a:lstStyle/>
          <a:p>
            <a:r>
              <a:rPr lang="en-US" dirty="0">
                <a:latin typeface="+mn-lt"/>
              </a:rPr>
              <a:t>Elasticity of Supply</a:t>
            </a:r>
          </a:p>
        </p:txBody>
      </p:sp>
      <p:sp>
        <p:nvSpPr>
          <p:cNvPr id="3" name="Content Placeholder 2"/>
          <p:cNvSpPr>
            <a:spLocks noGrp="1"/>
          </p:cNvSpPr>
          <p:nvPr>
            <p:ph idx="1"/>
          </p:nvPr>
        </p:nvSpPr>
        <p:spPr>
          <a:xfrm>
            <a:off x="457200" y="1477958"/>
            <a:ext cx="8229600" cy="4922842"/>
          </a:xfrm>
        </p:spPr>
        <p:txBody>
          <a:bodyPr/>
          <a:lstStyle/>
          <a:p>
            <a:r>
              <a:rPr lang="en-US" sz="2400" b="1" dirty="0"/>
              <a:t>elasticity of supply  </a:t>
            </a:r>
            <a:r>
              <a:rPr lang="en-US" sz="2400" dirty="0"/>
              <a:t>A measure of the response of quantity of a good supplied to a change in price of that good. Likely to be positive in output markets.</a:t>
            </a:r>
          </a:p>
          <a:p>
            <a:pPr>
              <a:spcBef>
                <a:spcPts val="10200"/>
              </a:spcBef>
            </a:pPr>
            <a:r>
              <a:rPr lang="en-US" sz="2400" b="1" dirty="0"/>
              <a:t>elasticity of labor supply  </a:t>
            </a:r>
            <a:r>
              <a:rPr lang="en-US" sz="2400" dirty="0"/>
              <a:t>A measure of the response of labor supplied to a change in the price of labor.</a:t>
            </a:r>
          </a:p>
        </p:txBody>
      </p:sp>
      <p:pic>
        <p:nvPicPr>
          <p:cNvPr id="18434" name="Picture 2" descr="elasticity of supply = % change in quantity supplied over % change in pric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1" y="2838450"/>
            <a:ext cx="609599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435" name="Picture 3" descr="elasticity of labor supply = % change in quantity of labor supplied over % change in the wage rate&#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1" y="4953000"/>
            <a:ext cx="6019799"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743539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56228"/>
          </a:xfrm>
        </p:spPr>
        <p:txBody>
          <a:bodyPr/>
          <a:lstStyle/>
          <a:p>
            <a:pPr marR="0" fontAlgn="auto">
              <a:lnSpc>
                <a:spcPct val="150000"/>
              </a:lnSpc>
              <a:spcBef>
                <a:spcPct val="50000"/>
              </a:spcBef>
              <a:spcAft>
                <a:spcPct val="0"/>
              </a:spcAft>
              <a:buClr>
                <a:srgbClr val="0070C0"/>
              </a:buClr>
              <a:buSzTx/>
              <a:tabLst/>
              <a:defRPr/>
            </a:pPr>
            <a:r>
              <a:rPr lang="pt-BR" sz="3200" dirty="0"/>
              <a:t>ECONOMICS IN PRACTICE </a:t>
            </a:r>
            <a:br>
              <a:rPr lang="pt-BR" sz="3200" dirty="0"/>
            </a:br>
            <a:r>
              <a:rPr lang="en-US" sz="2400" dirty="0">
                <a:latin typeface="+mn-lt"/>
                <a:ea typeface="+mn-ea"/>
                <a:cs typeface="+mn-cs"/>
              </a:rPr>
              <a:t>Tax Rates and Migration in Europe</a:t>
            </a:r>
            <a:endParaRPr lang="pt-BR" sz="3200" dirty="0"/>
          </a:p>
        </p:txBody>
      </p:sp>
      <p:sp>
        <p:nvSpPr>
          <p:cNvPr id="3" name="Text Placeholder 2"/>
          <p:cNvSpPr>
            <a:spLocks noGrp="1"/>
          </p:cNvSpPr>
          <p:nvPr>
            <p:ph type="body" sz="quarter" idx="13"/>
          </p:nvPr>
        </p:nvSpPr>
        <p:spPr>
          <a:xfrm>
            <a:off x="595558" y="1905000"/>
            <a:ext cx="3519241" cy="2209800"/>
          </a:xfrm>
        </p:spPr>
        <p:txBody>
          <a:bodyPr/>
          <a:lstStyle/>
          <a:p>
            <a:pPr rtl="0" eaLnBrk="1" latinLnBrk="0" hangingPunct="1"/>
            <a:r>
              <a:rPr lang="en-US" b="0" kern="1200" dirty="0">
                <a:solidFill>
                  <a:schemeClr val="tx2"/>
                </a:solidFill>
                <a:effectLst/>
              </a:rPr>
              <a:t>Denmark is part of the European Union (EU).</a:t>
            </a:r>
            <a:endParaRPr lang="en-US" dirty="0">
              <a:solidFill>
                <a:schemeClr val="tx2"/>
              </a:solidFill>
              <a:effectLst/>
            </a:endParaRPr>
          </a:p>
          <a:p>
            <a:pPr rtl="0" eaLnBrk="1" latinLnBrk="0" hangingPunct="1"/>
            <a:r>
              <a:rPr lang="en-US" b="0" kern="1200" dirty="0">
                <a:solidFill>
                  <a:schemeClr val="tx2"/>
                </a:solidFill>
                <a:effectLst/>
              </a:rPr>
              <a:t>In 2009, Denmark enacted a tax relief law aimed at luring highly skilled immigrants.</a:t>
            </a:r>
            <a:endParaRPr lang="en-US" dirty="0">
              <a:solidFill>
                <a:schemeClr val="tx2"/>
              </a:solidFill>
              <a:effectLst/>
            </a:endParaRPr>
          </a:p>
          <a:p>
            <a:pPr rtl="0" eaLnBrk="1" latinLnBrk="0" hangingPunct="1"/>
            <a:r>
              <a:rPr lang="en-US" b="0" kern="1200" dirty="0">
                <a:solidFill>
                  <a:schemeClr val="tx2"/>
                </a:solidFill>
                <a:effectLst/>
              </a:rPr>
              <a:t>Researchers found an elasticity of almost 2 for the increase in migration to the reduction in the tax rate.</a:t>
            </a:r>
            <a:endParaRPr lang="en-US" dirty="0">
              <a:solidFill>
                <a:schemeClr val="tx2"/>
              </a:solidFill>
              <a:effectLst/>
            </a:endParaRPr>
          </a:p>
        </p:txBody>
      </p:sp>
      <p:pic>
        <p:nvPicPr>
          <p:cNvPr id="4" name="Picture 3"/>
          <p:cNvPicPr>
            <a:picLocks noChangeAspect="1"/>
          </p:cNvPicPr>
          <p:nvPr/>
        </p:nvPicPr>
        <p:blipFill>
          <a:blip r:embed="rId2" cstate="print"/>
          <a:stretch>
            <a:fillRect/>
          </a:stretch>
        </p:blipFill>
        <p:spPr>
          <a:xfrm>
            <a:off x="5029200" y="1965008"/>
            <a:ext cx="3495675" cy="2343150"/>
          </a:xfrm>
          <a:prstGeom prst="rect">
            <a:avLst/>
          </a:prstGeom>
        </p:spPr>
      </p:pic>
      <p:sp>
        <p:nvSpPr>
          <p:cNvPr id="5" name="Content Placeholder 2"/>
          <p:cNvSpPr txBox="1">
            <a:spLocks/>
          </p:cNvSpPr>
          <p:nvPr/>
        </p:nvSpPr>
        <p:spPr>
          <a:xfrm>
            <a:off x="457200" y="5118100"/>
            <a:ext cx="8229600" cy="1295400"/>
          </a:xfrm>
          <a:prstGeom prst="rect">
            <a:avLst/>
          </a:prstGeom>
        </p:spPr>
        <p:txBody>
          <a:bodyPr vert="horz" lIns="0" tIns="0" rIns="0" bIns="0" rtlCol="0">
            <a:noAutofit/>
          </a:bodyPr>
          <a:lstStyle>
            <a:lvl1pPr marL="118872" indent="-118872" algn="l" defTabSz="914400" rtl="0" eaLnBrk="1" latinLnBrk="0" hangingPunct="1">
              <a:spcBef>
                <a:spcPts val="1500"/>
              </a:spcBef>
              <a:buClr>
                <a:schemeClr val="bg1"/>
              </a:buClr>
              <a:buSzPct val="25000"/>
              <a:buFont typeface="Arial" panose="020B0604020202020204" pitchFamily="34" charset="0"/>
              <a:buChar char="•"/>
              <a:defRPr sz="2400" kern="1200">
                <a:solidFill>
                  <a:schemeClr val="tx1"/>
                </a:solidFill>
                <a:latin typeface="+mn-lt"/>
                <a:ea typeface="+mn-ea"/>
                <a:cs typeface="+mn-cs"/>
              </a:defRPr>
            </a:lvl1pPr>
            <a:lvl2pPr marL="569913" indent="-285750" algn="l" defTabSz="914400" rtl="0" eaLnBrk="1" latinLnBrk="0" hangingPunct="1">
              <a:spcBef>
                <a:spcPts val="600"/>
              </a:spcBef>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a:lstStyle>
          <a:p>
            <a:pPr marL="0" indent="0">
              <a:spcBef>
                <a:spcPts val="1800"/>
              </a:spcBef>
              <a:spcAft>
                <a:spcPct val="10000"/>
              </a:spcAft>
              <a:buClr>
                <a:srgbClr val="0070C0"/>
              </a:buClr>
              <a:buNone/>
              <a:defRPr/>
            </a:pPr>
            <a:r>
              <a:rPr lang="en-US" sz="1600" dirty="0">
                <a:solidFill>
                  <a:schemeClr val="tx2"/>
                </a:solidFill>
              </a:rPr>
              <a:t>THINKING PRACTICALLY</a:t>
            </a:r>
          </a:p>
          <a:p>
            <a:pPr marL="342900" indent="-342900">
              <a:spcBef>
                <a:spcPts val="1800"/>
              </a:spcBef>
              <a:buFontTx/>
              <a:buAutoNum type="arabicPeriod"/>
              <a:defRPr/>
            </a:pPr>
            <a:r>
              <a:rPr lang="en-IN" sz="1600" kern="0" dirty="0">
                <a:solidFill>
                  <a:srgbClr val="0070C0"/>
                </a:solidFill>
                <a:cs typeface="Times New Roman" pitchFamily="18" charset="0"/>
              </a:rPr>
              <a:t>1. </a:t>
            </a:r>
            <a:r>
              <a:rPr lang="en-US" sz="1600" dirty="0">
                <a:solidFill>
                  <a:schemeClr val="tx2"/>
                </a:solidFill>
                <a:latin typeface="Arial" charset="0"/>
              </a:rPr>
              <a:t>What features of the EU do you think increase the labor elasticity?</a:t>
            </a:r>
            <a:endParaRPr lang="en-US" sz="1600" dirty="0">
              <a:solidFill>
                <a:schemeClr val="tx2"/>
              </a:solidFill>
            </a:endParaRPr>
          </a:p>
        </p:txBody>
      </p:sp>
    </p:spTree>
    <p:extLst>
      <p:ext uri="{BB962C8B-B14F-4D97-AF65-F5344CB8AC3E}">
        <p14:creationId xmlns:p14="http://schemas.microsoft.com/office/powerpoint/2010/main" val="41719750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Happens When We Raise Taxes: Using Elasticity</a:t>
            </a:r>
          </a:p>
        </p:txBody>
      </p:sp>
      <p:sp>
        <p:nvSpPr>
          <p:cNvPr id="3" name="Content Placeholder 2"/>
          <p:cNvSpPr>
            <a:spLocks noGrp="1"/>
          </p:cNvSpPr>
          <p:nvPr>
            <p:ph idx="1"/>
          </p:nvPr>
        </p:nvSpPr>
        <p:spPr/>
        <p:txBody>
          <a:bodyPr/>
          <a:lstStyle/>
          <a:p>
            <a:pPr>
              <a:spcAft>
                <a:spcPct val="0"/>
              </a:spcAft>
            </a:pPr>
            <a:r>
              <a:rPr lang="en-US" sz="2400" b="1" dirty="0"/>
              <a:t>excise tax  </a:t>
            </a:r>
            <a:r>
              <a:rPr lang="en-US" sz="2400" dirty="0"/>
              <a:t>A per-unit tax on a specific good.</a:t>
            </a:r>
          </a:p>
          <a:p>
            <a:pPr>
              <a:spcAft>
                <a:spcPct val="0"/>
              </a:spcAft>
            </a:pPr>
            <a:r>
              <a:rPr lang="en-US" sz="2400" dirty="0"/>
              <a:t>In the United States, we have excise taxes on gasoline and cigarettes.</a:t>
            </a:r>
          </a:p>
          <a:p>
            <a:pPr>
              <a:spcAft>
                <a:spcPct val="0"/>
              </a:spcAft>
            </a:pPr>
            <a:r>
              <a:rPr lang="en-US" sz="2400" dirty="0"/>
              <a:t>Example: A mayor of a city imposes a tax of $1.00 per avocado in a city where 1,000 avocados are sold per day. Will the city add $365,000 per year in taxes?</a:t>
            </a:r>
          </a:p>
        </p:txBody>
      </p:sp>
    </p:spTree>
    <p:extLst>
      <p:ext uri="{BB962C8B-B14F-4D97-AF65-F5344CB8AC3E}">
        <p14:creationId xmlns:p14="http://schemas.microsoft.com/office/powerpoint/2010/main" val="34161904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000" b="1" dirty="0"/>
              <a:t>FIGURE 5.5  Original Equilibrium in the Avocado Market</a:t>
            </a:r>
          </a:p>
        </p:txBody>
      </p:sp>
      <p:pic>
        <p:nvPicPr>
          <p:cNvPr id="6" name="Picture 5" descr="An x-y graph presents original equilibrium in the avocado market"/>
          <p:cNvPicPr>
            <a:picLocks noChangeAspect="1"/>
          </p:cNvPicPr>
          <p:nvPr/>
        </p:nvPicPr>
        <p:blipFill>
          <a:blip r:embed="rId2" cstate="print"/>
          <a:stretch>
            <a:fillRect/>
          </a:stretch>
        </p:blipFill>
        <p:spPr>
          <a:xfrm>
            <a:off x="1295400" y="1371600"/>
            <a:ext cx="5767844" cy="3352800"/>
          </a:xfrm>
          <a:prstGeom prst="rect">
            <a:avLst/>
          </a:prstGeom>
        </p:spPr>
      </p:pic>
      <p:sp>
        <p:nvSpPr>
          <p:cNvPr id="5" name="Text Placeholder 4"/>
          <p:cNvSpPr>
            <a:spLocks noGrp="1"/>
          </p:cNvSpPr>
          <p:nvPr>
            <p:ph type="body" sz="quarter" idx="13"/>
          </p:nvPr>
        </p:nvSpPr>
        <p:spPr>
          <a:xfrm>
            <a:off x="461010" y="5029200"/>
            <a:ext cx="8229600" cy="916856"/>
          </a:xfrm>
        </p:spPr>
        <p:txBody>
          <a:bodyPr/>
          <a:lstStyle/>
          <a:p>
            <a:r>
              <a:rPr lang="en-US" dirty="0"/>
              <a:t>Store owners in the city sells 1,000 avocados per day at the market price of $2.00.</a:t>
            </a:r>
          </a:p>
        </p:txBody>
      </p:sp>
    </p:spTree>
    <p:extLst>
      <p:ext uri="{BB962C8B-B14F-4D97-AF65-F5344CB8AC3E}">
        <p14:creationId xmlns:p14="http://schemas.microsoft.com/office/powerpoint/2010/main" val="10837171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762000"/>
          </a:xfrm>
        </p:spPr>
        <p:txBody>
          <a:bodyPr/>
          <a:lstStyle/>
          <a:p>
            <a:r>
              <a:rPr lang="en-US" sz="2000" b="1" dirty="0"/>
              <a:t>FIGURE 5.6  Equilibrium in the Avocado Market after the $1.00 Tax</a:t>
            </a:r>
          </a:p>
        </p:txBody>
      </p:sp>
      <p:pic>
        <p:nvPicPr>
          <p:cNvPr id="2" name="Picture 1" descr="An x-y graph presents equilibrium in the avocado market after the $1.00 tax"/>
          <p:cNvPicPr>
            <a:picLocks noChangeAspect="1"/>
          </p:cNvPicPr>
          <p:nvPr/>
        </p:nvPicPr>
        <p:blipFill>
          <a:blip r:embed="rId2" cstate="print"/>
          <a:stretch>
            <a:fillRect/>
          </a:stretch>
        </p:blipFill>
        <p:spPr>
          <a:xfrm>
            <a:off x="1600200" y="762000"/>
            <a:ext cx="5486400" cy="3761362"/>
          </a:xfrm>
          <a:prstGeom prst="rect">
            <a:avLst/>
          </a:prstGeom>
        </p:spPr>
      </p:pic>
      <p:sp>
        <p:nvSpPr>
          <p:cNvPr id="5" name="Text Placeholder 4"/>
          <p:cNvSpPr>
            <a:spLocks noGrp="1"/>
          </p:cNvSpPr>
          <p:nvPr>
            <p:ph type="body" sz="quarter" idx="13"/>
          </p:nvPr>
        </p:nvSpPr>
        <p:spPr>
          <a:xfrm>
            <a:off x="457200" y="4724400"/>
            <a:ext cx="8229600" cy="1219200"/>
          </a:xfrm>
        </p:spPr>
        <p:txBody>
          <a:bodyPr/>
          <a:lstStyle/>
          <a:p>
            <a:r>
              <a:rPr lang="en-US" dirty="0"/>
              <a:t>After the mayor imposes a tax of $1.00 per avocado, the supply curve shifts up by $1.00, and there is a new equilibrium where supply equals demand at point </a:t>
            </a:r>
            <a:r>
              <a:rPr lang="en-US" i="1" dirty="0"/>
              <a:t>B</a:t>
            </a:r>
            <a:r>
              <a:rPr lang="en-US" dirty="0"/>
              <a:t>.</a:t>
            </a:r>
          </a:p>
          <a:p>
            <a:pPr>
              <a:spcBef>
                <a:spcPts val="1500"/>
              </a:spcBef>
            </a:pPr>
            <a:r>
              <a:rPr lang="en-US" dirty="0"/>
              <a:t>At the new equilibrium, 500 avocados are sold; the equilibrium price rises to $2.50, and storeowners receive $1.50 per avocado.</a:t>
            </a:r>
          </a:p>
        </p:txBody>
      </p:sp>
    </p:spTree>
    <p:extLst>
      <p:ext uri="{BB962C8B-B14F-4D97-AF65-F5344CB8AC3E}">
        <p14:creationId xmlns:p14="http://schemas.microsoft.com/office/powerpoint/2010/main" val="21972052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TERMS AND CONCEPTS</a:t>
            </a:r>
          </a:p>
        </p:txBody>
      </p:sp>
      <p:sp>
        <p:nvSpPr>
          <p:cNvPr id="3" name="Content Placeholder 2"/>
          <p:cNvSpPr>
            <a:spLocks noGrp="1"/>
          </p:cNvSpPr>
          <p:nvPr>
            <p:ph idx="1"/>
          </p:nvPr>
        </p:nvSpPr>
        <p:spPr>
          <a:xfrm>
            <a:off x="285750" y="1475872"/>
            <a:ext cx="7943850" cy="5257800"/>
          </a:xfrm>
        </p:spPr>
        <p:txBody>
          <a:bodyPr/>
          <a:lstStyle/>
          <a:p>
            <a:pPr>
              <a:spcBef>
                <a:spcPts val="600"/>
              </a:spcBef>
              <a:spcAft>
                <a:spcPct val="0"/>
              </a:spcAft>
            </a:pPr>
            <a:r>
              <a:rPr lang="en-US" sz="1800" dirty="0"/>
              <a:t>cross-price elasticity of demand</a:t>
            </a:r>
          </a:p>
          <a:p>
            <a:pPr>
              <a:spcBef>
                <a:spcPts val="600"/>
              </a:spcBef>
              <a:spcAft>
                <a:spcPct val="0"/>
              </a:spcAft>
            </a:pPr>
            <a:r>
              <a:rPr lang="en-US" sz="1800" dirty="0"/>
              <a:t>elastic demand</a:t>
            </a:r>
          </a:p>
          <a:p>
            <a:pPr>
              <a:spcBef>
                <a:spcPts val="600"/>
              </a:spcBef>
              <a:spcAft>
                <a:spcPct val="0"/>
              </a:spcAft>
            </a:pPr>
            <a:r>
              <a:rPr lang="en-US" sz="1800" dirty="0"/>
              <a:t>elasticity</a:t>
            </a:r>
          </a:p>
          <a:p>
            <a:pPr>
              <a:spcBef>
                <a:spcPts val="600"/>
              </a:spcBef>
              <a:spcAft>
                <a:spcPct val="0"/>
              </a:spcAft>
            </a:pPr>
            <a:r>
              <a:rPr lang="en-US" sz="1800" dirty="0"/>
              <a:t>elasticity of labor supply</a:t>
            </a:r>
          </a:p>
          <a:p>
            <a:pPr>
              <a:spcBef>
                <a:spcPts val="600"/>
              </a:spcBef>
              <a:spcAft>
                <a:spcPct val="0"/>
              </a:spcAft>
            </a:pPr>
            <a:r>
              <a:rPr lang="en-US" sz="1800" dirty="0"/>
              <a:t>elasticity of supply</a:t>
            </a:r>
          </a:p>
          <a:p>
            <a:pPr>
              <a:spcBef>
                <a:spcPts val="600"/>
              </a:spcBef>
              <a:spcAft>
                <a:spcPct val="0"/>
              </a:spcAft>
            </a:pPr>
            <a:r>
              <a:rPr lang="en-US" sz="1800" dirty="0"/>
              <a:t>excise tax</a:t>
            </a:r>
          </a:p>
          <a:p>
            <a:pPr>
              <a:spcBef>
                <a:spcPts val="600"/>
              </a:spcBef>
              <a:spcAft>
                <a:spcPct val="0"/>
              </a:spcAft>
            </a:pPr>
            <a:r>
              <a:rPr lang="en-US" sz="1800" dirty="0"/>
              <a:t>income elasticity of demand</a:t>
            </a:r>
          </a:p>
          <a:p>
            <a:pPr>
              <a:spcBef>
                <a:spcPts val="600"/>
              </a:spcBef>
              <a:spcAft>
                <a:spcPct val="0"/>
              </a:spcAft>
            </a:pPr>
            <a:r>
              <a:rPr lang="en-US" sz="1800" kern="1200" dirty="0">
                <a:solidFill>
                  <a:schemeClr val="tx1"/>
                </a:solidFill>
                <a:effectLst/>
              </a:rPr>
              <a:t>inelastic demand</a:t>
            </a:r>
          </a:p>
          <a:p>
            <a:pPr>
              <a:spcBef>
                <a:spcPts val="600"/>
              </a:spcBef>
              <a:spcAft>
                <a:spcPct val="0"/>
              </a:spcAft>
            </a:pPr>
            <a:r>
              <a:rPr lang="en-US" sz="1800" kern="1200" dirty="0">
                <a:solidFill>
                  <a:schemeClr val="tx1"/>
                </a:solidFill>
                <a:effectLst/>
              </a:rPr>
              <a:t>midpoint formula</a:t>
            </a:r>
          </a:p>
          <a:p>
            <a:pPr>
              <a:spcBef>
                <a:spcPts val="600"/>
              </a:spcBef>
              <a:spcAft>
                <a:spcPct val="0"/>
              </a:spcAft>
            </a:pPr>
            <a:r>
              <a:rPr lang="en-US" sz="1800" kern="1200" dirty="0">
                <a:solidFill>
                  <a:schemeClr val="tx1"/>
                </a:solidFill>
                <a:effectLst/>
              </a:rPr>
              <a:t>perfectly elastic demand</a:t>
            </a:r>
          </a:p>
          <a:p>
            <a:pPr>
              <a:spcBef>
                <a:spcPts val="600"/>
              </a:spcBef>
              <a:spcAft>
                <a:spcPct val="0"/>
              </a:spcAft>
            </a:pPr>
            <a:r>
              <a:rPr lang="en-US" sz="1800" kern="1200" dirty="0">
                <a:solidFill>
                  <a:schemeClr val="tx1"/>
                </a:solidFill>
                <a:effectLst/>
              </a:rPr>
              <a:t>perfectly inelastic demand</a:t>
            </a:r>
          </a:p>
          <a:p>
            <a:pPr>
              <a:spcBef>
                <a:spcPts val="600"/>
              </a:spcBef>
              <a:spcAft>
                <a:spcPct val="0"/>
              </a:spcAft>
            </a:pPr>
            <a:r>
              <a:rPr lang="en-US" sz="1800" kern="1200" dirty="0">
                <a:solidFill>
                  <a:schemeClr val="tx1"/>
                </a:solidFill>
                <a:effectLst/>
              </a:rPr>
              <a:t>point elasticity</a:t>
            </a:r>
          </a:p>
          <a:p>
            <a:pPr>
              <a:spcBef>
                <a:spcPts val="600"/>
              </a:spcBef>
              <a:spcAft>
                <a:spcPct val="0"/>
              </a:spcAft>
            </a:pPr>
            <a:r>
              <a:rPr lang="en-US" sz="1800" kern="1200" dirty="0">
                <a:solidFill>
                  <a:schemeClr val="tx1"/>
                </a:solidFill>
                <a:effectLst/>
              </a:rPr>
              <a:t>price elasticity of demand</a:t>
            </a:r>
          </a:p>
          <a:p>
            <a:pPr>
              <a:spcBef>
                <a:spcPts val="600"/>
              </a:spcBef>
              <a:spcAft>
                <a:spcPct val="0"/>
              </a:spcAft>
            </a:pPr>
            <a:r>
              <a:rPr lang="en-US" sz="1800" kern="1200" dirty="0">
                <a:solidFill>
                  <a:schemeClr val="tx1"/>
                </a:solidFill>
                <a:effectLst/>
              </a:rPr>
              <a:t>unitary elasticity</a:t>
            </a:r>
          </a:p>
          <a:p>
            <a:endParaRPr lang="en-US" sz="1800" dirty="0"/>
          </a:p>
        </p:txBody>
      </p:sp>
    </p:spTree>
    <p:extLst>
      <p:ext uri="{BB962C8B-B14F-4D97-AF65-F5344CB8AC3E}">
        <p14:creationId xmlns:p14="http://schemas.microsoft.com/office/powerpoint/2010/main" val="2663120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21920"/>
            <a:ext cx="8229600" cy="1097280"/>
          </a:xfrm>
        </p:spPr>
        <p:txBody>
          <a:bodyPr/>
          <a:lstStyle/>
          <a:p>
            <a:pPr lvl="0">
              <a:spcBef>
                <a:spcPct val="10000"/>
              </a:spcBef>
              <a:spcAft>
                <a:spcPct val="10000"/>
              </a:spcAft>
              <a:defRPr/>
            </a:pPr>
            <a:r>
              <a:rPr lang="en-US" dirty="0"/>
              <a:t>Chapter 5  Elasticity </a:t>
            </a:r>
            <a:r>
              <a:rPr lang="en-US" sz="2000" i="1" kern="0" dirty="0">
                <a:solidFill>
                  <a:prstClr val="white"/>
                </a:solidFill>
              </a:rPr>
              <a:t>(1 of 2)</a:t>
            </a:r>
            <a:endParaRPr lang="en-US" dirty="0"/>
          </a:p>
        </p:txBody>
      </p:sp>
      <p:sp>
        <p:nvSpPr>
          <p:cNvPr id="3" name="Content Placeholder 2"/>
          <p:cNvSpPr>
            <a:spLocks noGrp="1"/>
          </p:cNvSpPr>
          <p:nvPr>
            <p:ph idx="1"/>
          </p:nvPr>
        </p:nvSpPr>
        <p:spPr/>
        <p:txBody>
          <a:bodyPr/>
          <a:lstStyle/>
          <a:p>
            <a:r>
              <a:rPr lang="en-US" sz="2400" dirty="0"/>
              <a:t>The model of supply and demand tells us a good deal about how a change in the price of a good affects behavior.</a:t>
            </a:r>
          </a:p>
          <a:p>
            <a:r>
              <a:rPr lang="en-US" sz="2400" dirty="0"/>
              <a:t>But knowing the direction of a change is not enough.</a:t>
            </a:r>
          </a:p>
          <a:p>
            <a:r>
              <a:rPr lang="en-US" sz="2400" dirty="0"/>
              <a:t>Economists measure market responsiveness using the concept of elasticity.</a:t>
            </a:r>
            <a:endParaRPr lang="en-US" sz="2400" b="1" dirty="0">
              <a:solidFill>
                <a:srgbClr val="0070C0"/>
              </a:solidFill>
            </a:endParaRPr>
          </a:p>
        </p:txBody>
      </p:sp>
    </p:spTree>
    <p:extLst>
      <p:ext uri="{BB962C8B-B14F-4D97-AF65-F5344CB8AC3E}">
        <p14:creationId xmlns:p14="http://schemas.microsoft.com/office/powerpoint/2010/main" val="1473128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pPr lvl="0">
              <a:spcBef>
                <a:spcPct val="10000"/>
              </a:spcBef>
              <a:spcAft>
                <a:spcPct val="10000"/>
              </a:spcAft>
              <a:defRPr/>
            </a:pPr>
            <a:r>
              <a:rPr lang="en-US" dirty="0"/>
              <a:t>Chapter 5  Elasticity </a:t>
            </a:r>
            <a:r>
              <a:rPr lang="en-US" sz="2000" i="1" kern="0" dirty="0">
                <a:solidFill>
                  <a:prstClr val="white"/>
                </a:solidFill>
              </a:rPr>
              <a:t>(2 of 2)</a:t>
            </a:r>
            <a:endParaRPr lang="en-US" dirty="0"/>
          </a:p>
        </p:txBody>
      </p:sp>
      <p:sp>
        <p:nvSpPr>
          <p:cNvPr id="3" name="Content Placeholder 2" descr="elasticity of A with respect to B equals % delta A over % delta B&#10;"/>
          <p:cNvSpPr>
            <a:spLocks noGrp="1"/>
          </p:cNvSpPr>
          <p:nvPr>
            <p:ph idx="1"/>
          </p:nvPr>
        </p:nvSpPr>
        <p:spPr/>
        <p:txBody>
          <a:bodyPr/>
          <a:lstStyle/>
          <a:p>
            <a:r>
              <a:rPr lang="en-US" sz="2400" b="1" dirty="0"/>
              <a:t>elasticity</a:t>
            </a:r>
            <a:r>
              <a:rPr lang="en-US" sz="2400" dirty="0"/>
              <a:t>  A general concept used to quantify the response in one variable when another variable changes.</a:t>
            </a:r>
          </a:p>
          <a:p>
            <a:pPr marL="0" indent="0">
              <a:buNone/>
            </a:pPr>
            <a:endParaRPr lang="en-US" sz="2400" dirty="0"/>
          </a:p>
          <a:p>
            <a:pPr marL="0" indent="0">
              <a:buNone/>
            </a:pPr>
            <a:endParaRPr lang="en-US" dirty="0"/>
          </a:p>
          <a:p>
            <a:pPr marL="0" indent="0">
              <a:buNone/>
            </a:pPr>
            <a:endParaRPr lang="en-US" dirty="0"/>
          </a:p>
        </p:txBody>
      </p:sp>
      <p:pic>
        <p:nvPicPr>
          <p:cNvPr id="2050" name="Picture 2" descr="Equation: elasticity of A with respect to B equals % delta A over % delta B&#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3200400"/>
            <a:ext cx="574833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8126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dirty="0"/>
              <a:t>Price Elasticity of Demand</a:t>
            </a:r>
          </a:p>
        </p:txBody>
      </p:sp>
      <p:sp>
        <p:nvSpPr>
          <p:cNvPr id="3" name="Content Placeholder 2"/>
          <p:cNvSpPr>
            <a:spLocks noGrp="1"/>
          </p:cNvSpPr>
          <p:nvPr>
            <p:ph idx="1"/>
          </p:nvPr>
        </p:nvSpPr>
        <p:spPr/>
        <p:txBody>
          <a:bodyPr/>
          <a:lstStyle/>
          <a:p>
            <a:pPr marL="0" indent="0">
              <a:spcBef>
                <a:spcPct val="0"/>
              </a:spcBef>
              <a:spcAft>
                <a:spcPct val="0"/>
              </a:spcAft>
              <a:buNone/>
            </a:pPr>
            <a:r>
              <a:rPr lang="en-US" sz="2400" b="1" dirty="0"/>
              <a:t>price elasticity of demand  </a:t>
            </a:r>
            <a:r>
              <a:rPr lang="en-US" sz="2400" dirty="0"/>
              <a:t>The ratio of the percentage change in quantity demanded to the percentage change in price; measures the responsiveness of quantity demanded to changes in price.</a:t>
            </a:r>
          </a:p>
          <a:p>
            <a:pPr marL="0" indent="0">
              <a:spcBef>
                <a:spcPct val="0"/>
              </a:spcBef>
              <a:spcAft>
                <a:spcPct val="0"/>
              </a:spcAft>
              <a:buNone/>
            </a:pPr>
            <a:endParaRPr lang="en-US" sz="2400" dirty="0"/>
          </a:p>
          <a:p>
            <a:pPr>
              <a:spcBef>
                <a:spcPct val="0"/>
              </a:spcBef>
              <a:spcAft>
                <a:spcPct val="0"/>
              </a:spcAft>
            </a:pPr>
            <a:endParaRPr lang="en-US" sz="2400" dirty="0"/>
          </a:p>
        </p:txBody>
      </p:sp>
      <p:pic>
        <p:nvPicPr>
          <p:cNvPr id="1037" name="Picture 13" descr="Equation: price elasticity of demand equals % change in quantity demanded over % change in pric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150" y="3429000"/>
            <a:ext cx="7505700"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94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p>
            <a:r>
              <a:rPr lang="en-US" sz="2000" b="1" dirty="0"/>
              <a:t>FIGURE 5.1  Slope Is Not a Useful Measure of Responsiveness</a:t>
            </a:r>
          </a:p>
        </p:txBody>
      </p:sp>
      <p:pic>
        <p:nvPicPr>
          <p:cNvPr id="3" name="Picture 2" descr="Two x-y graphs demonstrate how slope is not a useful measure of responsiveness"/>
          <p:cNvPicPr>
            <a:picLocks noChangeAspect="1"/>
          </p:cNvPicPr>
          <p:nvPr/>
        </p:nvPicPr>
        <p:blipFill>
          <a:blip r:embed="rId2" cstate="print"/>
          <a:stretch>
            <a:fillRect/>
          </a:stretch>
        </p:blipFill>
        <p:spPr>
          <a:xfrm>
            <a:off x="533400" y="609600"/>
            <a:ext cx="7467600" cy="4724400"/>
          </a:xfrm>
          <a:prstGeom prst="rect">
            <a:avLst/>
          </a:prstGeom>
        </p:spPr>
      </p:pic>
      <p:sp>
        <p:nvSpPr>
          <p:cNvPr id="4" name="Text Placeholder 3"/>
          <p:cNvSpPr>
            <a:spLocks noGrp="1"/>
          </p:cNvSpPr>
          <p:nvPr>
            <p:ph type="body" sz="quarter" idx="13"/>
          </p:nvPr>
        </p:nvSpPr>
        <p:spPr>
          <a:xfrm>
            <a:off x="533400" y="5486400"/>
            <a:ext cx="8229600" cy="916856"/>
          </a:xfrm>
        </p:spPr>
        <p:txBody>
          <a:bodyPr/>
          <a:lstStyle/>
          <a:p>
            <a:pPr marR="0" indent="0" fontAlgn="auto">
              <a:lnSpc>
                <a:spcPct val="105000"/>
              </a:lnSpc>
              <a:spcBef>
                <a:spcPct val="0"/>
              </a:spcBef>
              <a:spcAft>
                <a:spcPct val="0"/>
              </a:spcAft>
              <a:buClr>
                <a:srgbClr val="0070C0"/>
              </a:buClr>
              <a:buSzTx/>
              <a:buFont typeface="Arial" panose="020B0604020202020204" pitchFamily="34" charset="0"/>
              <a:buNone/>
              <a:tabLst/>
              <a:defRPr/>
            </a:pPr>
            <a:r>
              <a:rPr lang="en-US" sz="1800" dirty="0">
                <a:latin typeface="Arial" panose="020B0604020202020204" pitchFamily="34" charset="0"/>
                <a:sym typeface="Wingdings 3" panose="05040102010807070707" pitchFamily="18" charset="2"/>
              </a:rPr>
              <a:t>Changing the unit of measure from pounds to ounces changes the numerical value of the demand slope dramatically, but the behavior of buyers in the two diagrams is identical.</a:t>
            </a:r>
            <a:endParaRPr lang="en-US" dirty="0"/>
          </a:p>
        </p:txBody>
      </p:sp>
    </p:spTree>
    <p:extLst>
      <p:ext uri="{BB962C8B-B14F-4D97-AF65-F5344CB8AC3E}">
        <p14:creationId xmlns:p14="http://schemas.microsoft.com/office/powerpoint/2010/main" val="1950595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pPr lvl="0">
              <a:spcBef>
                <a:spcPct val="10000"/>
              </a:spcBef>
              <a:spcAft>
                <a:spcPct val="10000"/>
              </a:spcAft>
              <a:defRPr/>
            </a:pPr>
            <a:r>
              <a:rPr lang="en-US" dirty="0"/>
              <a:t>Types of Elasticity </a:t>
            </a:r>
            <a:r>
              <a:rPr lang="en-US" sz="2000" i="1" kern="0" dirty="0">
                <a:solidFill>
                  <a:prstClr val="white"/>
                </a:solidFill>
              </a:rPr>
              <a:t>(1 of 4)</a:t>
            </a:r>
            <a:endParaRPr lang="en-US" dirty="0"/>
          </a:p>
        </p:txBody>
      </p:sp>
      <p:sp>
        <p:nvSpPr>
          <p:cNvPr id="3" name="Content Placeholder 2"/>
          <p:cNvSpPr>
            <a:spLocks noGrp="1"/>
          </p:cNvSpPr>
          <p:nvPr>
            <p:ph idx="1"/>
          </p:nvPr>
        </p:nvSpPr>
        <p:spPr>
          <a:xfrm>
            <a:off x="457200" y="1524000"/>
            <a:ext cx="8229600" cy="4525963"/>
          </a:xfrm>
        </p:spPr>
        <p:txBody>
          <a:bodyPr/>
          <a:lstStyle/>
          <a:p>
            <a:r>
              <a:rPr lang="en-US" sz="2400" b="1" dirty="0"/>
              <a:t>perfectly inelastic demand  </a:t>
            </a:r>
            <a:r>
              <a:rPr lang="en-US" sz="2400" dirty="0"/>
              <a:t>Demand in which quantity demanded does not respond at all to a change in price.</a:t>
            </a:r>
          </a:p>
          <a:p>
            <a:pPr lvl="0"/>
            <a:r>
              <a:rPr lang="en-US" sz="2400" b="1" dirty="0">
                <a:solidFill>
                  <a:prstClr val="black"/>
                </a:solidFill>
              </a:rPr>
              <a:t>perfectly elastic demand  </a:t>
            </a:r>
            <a:r>
              <a:rPr lang="en-US" sz="2400" dirty="0">
                <a:solidFill>
                  <a:prstClr val="black"/>
                </a:solidFill>
              </a:rPr>
              <a:t>Demand in which quantity drops to zero at the slightest increase in price.</a:t>
            </a:r>
            <a:endParaRPr lang="en-US" dirty="0"/>
          </a:p>
        </p:txBody>
      </p:sp>
    </p:spTree>
    <p:extLst>
      <p:ext uri="{BB962C8B-B14F-4D97-AF65-F5344CB8AC3E}">
        <p14:creationId xmlns:p14="http://schemas.microsoft.com/office/powerpoint/2010/main" val="3235574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pPr lvl="0">
              <a:spcBef>
                <a:spcPct val="10000"/>
              </a:spcBef>
              <a:spcAft>
                <a:spcPct val="10000"/>
              </a:spcAft>
              <a:defRPr/>
            </a:pPr>
            <a:r>
              <a:rPr lang="en-US" dirty="0"/>
              <a:t>Types of Elasticity </a:t>
            </a:r>
            <a:r>
              <a:rPr lang="en-US" sz="2000" i="1" kern="0" dirty="0">
                <a:solidFill>
                  <a:prstClr val="white"/>
                </a:solidFill>
              </a:rPr>
              <a:t>(2 of 4)</a:t>
            </a:r>
            <a:endParaRPr lang="en-US" dirty="0"/>
          </a:p>
        </p:txBody>
      </p:sp>
      <p:sp>
        <p:nvSpPr>
          <p:cNvPr id="3" name="Content Placeholder 2"/>
          <p:cNvSpPr>
            <a:spLocks noGrp="1"/>
          </p:cNvSpPr>
          <p:nvPr>
            <p:ph idx="1"/>
          </p:nvPr>
        </p:nvSpPr>
        <p:spPr/>
        <p:txBody>
          <a:bodyPr/>
          <a:lstStyle/>
          <a:p>
            <a:r>
              <a:rPr lang="en-US" sz="2400" dirty="0"/>
              <a:t>A good way to remember the difference between the two perfect elasticities is:</a:t>
            </a:r>
            <a:endParaRPr lang="en-US" dirty="0"/>
          </a:p>
        </p:txBody>
      </p:sp>
      <p:pic>
        <p:nvPicPr>
          <p:cNvPr id="4" name="Picture 11" descr="Elas_Inela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3048000"/>
            <a:ext cx="5038725" cy="1266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92057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508 Lecture">
  <a:themeElements>
    <a:clrScheme name="Office">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2812</TotalTime>
  <Words>1849</Words>
  <Application>Microsoft Office PowerPoint</Application>
  <PresentationFormat>On-screen Show (4:3)</PresentationFormat>
  <Paragraphs>250</Paragraphs>
  <Slides>39</Slides>
  <Notes>3</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508 Lecture</vt:lpstr>
      <vt:lpstr>Principles of Microeconomics</vt:lpstr>
      <vt:lpstr>Chapter Outline and Learning Objectives (1 of 2)</vt:lpstr>
      <vt:lpstr>Chapter Outline and Learning Objectives (2 of 2)</vt:lpstr>
      <vt:lpstr>Chapter 5  Elasticity (1 of 2)</vt:lpstr>
      <vt:lpstr>Chapter 5  Elasticity (2 of 2)</vt:lpstr>
      <vt:lpstr>Price Elasticity of Demand</vt:lpstr>
      <vt:lpstr>FIGURE 5.1  Slope Is Not a Useful Measure of Responsiveness</vt:lpstr>
      <vt:lpstr>Types of Elasticity (1 of 4)</vt:lpstr>
      <vt:lpstr>Types of Elasticity (2 of 4)</vt:lpstr>
      <vt:lpstr>FIGURE 5.2  Perfectly Inelastic and Perfectly Elastic Demand Curves</vt:lpstr>
      <vt:lpstr>Types of Elasticity (3 of 4)</vt:lpstr>
      <vt:lpstr>Types of Elasticity (4 of 4)</vt:lpstr>
      <vt:lpstr>Calculating Elasticities (1 of 2)</vt:lpstr>
      <vt:lpstr>Calculating Elasticities (2 of 2)</vt:lpstr>
      <vt:lpstr>Elasticity Is a Ratio of Percentages</vt:lpstr>
      <vt:lpstr>The Midpoint Formula</vt:lpstr>
      <vt:lpstr>Point Elasticity (1 of 3)</vt:lpstr>
      <vt:lpstr>Point Elasticity (2 of 3)</vt:lpstr>
      <vt:lpstr>Point Elasticity (3 of 3)</vt:lpstr>
      <vt:lpstr>Elasticity Changes along a Straight-Line Demand Curve</vt:lpstr>
      <vt:lpstr>Elasticity Changes along a Straight-Line Demand Curve</vt:lpstr>
      <vt:lpstr>Elasticity Changes along a Straight-Line Demand Curve</vt:lpstr>
      <vt:lpstr>Elasticity Changes along a Straight-Line Demand Curve</vt:lpstr>
      <vt:lpstr>FIGURE 5.4  Point Elasticity Changes along a Demand Curve</vt:lpstr>
      <vt:lpstr>Elasticity and Total Revenue (1 of 4) </vt:lpstr>
      <vt:lpstr>Elasticity and Total Revenue (2 of 4)</vt:lpstr>
      <vt:lpstr>Elasticity and Total Revenue (3 of 4) </vt:lpstr>
      <vt:lpstr>Elasticity and Total Revenue (4 of 4) </vt:lpstr>
      <vt:lpstr>The Determinants of Demand Elasticity (1 of 2)</vt:lpstr>
      <vt:lpstr>The Determinants of Demand Elasticity (2 of 2)</vt:lpstr>
      <vt:lpstr>ECONOMICS IN PRACTICE Elasticities at a Delicatessen in the Short Run and Long Run</vt:lpstr>
      <vt:lpstr>Other Important Elasticities (1 of 2)</vt:lpstr>
      <vt:lpstr>Other Important Elasticities (2 of 2)</vt:lpstr>
      <vt:lpstr>Elasticity of Supply</vt:lpstr>
      <vt:lpstr>ECONOMICS IN PRACTICE  Tax Rates and Migration in Europe</vt:lpstr>
      <vt:lpstr>What Happens When We Raise Taxes: Using Elasticity</vt:lpstr>
      <vt:lpstr>FIGURE 5.5  Original Equilibrium in the Avocado Market</vt:lpstr>
      <vt:lpstr>FIGURE 5.6  Equilibrium in the Avocado Market after the $1.00 Tax</vt:lpstr>
      <vt:lpstr>REVIEW TERMS AND CONCEPTS</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Case/Fair/Oster, Eleventh Edition</dc:title>
  <dc:subject>Chapter 2  The Scope and Method of Economics</dc:subject>
  <dc:creator>Jim Lee</dc:creator>
  <cp:keywords>Economics</cp:keywords>
  <cp:lastModifiedBy>owner</cp:lastModifiedBy>
  <cp:revision>486</cp:revision>
  <dcterms:created xsi:type="dcterms:W3CDTF">2014-10-10T17:07:42Z</dcterms:created>
  <dcterms:modified xsi:type="dcterms:W3CDTF">2019-08-31T17:53:34Z</dcterms:modified>
</cp:coreProperties>
</file>