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64" r:id="rId3"/>
    <p:sldId id="362" r:id="rId4"/>
    <p:sldId id="266" r:id="rId5"/>
    <p:sldId id="26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57" r:id="rId21"/>
    <p:sldId id="258"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6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Column1</c:v>
                </c:pt>
              </c:strCache>
            </c:strRef>
          </c:tx>
          <c:dPt>
            <c:idx val="1"/>
            <c:spPr>
              <a:ln>
                <a:noFill/>
              </a:ln>
            </c:spPr>
          </c:dPt>
          <c:cat>
            <c:strRef>
              <c:f>Sheet1!$A$2:$A$5</c:f>
              <c:strCache>
                <c:ptCount val="4"/>
                <c:pt idx="0">
                  <c:v>الاستماع</c:v>
                </c:pt>
                <c:pt idx="1">
                  <c:v>القراءة</c:v>
                </c:pt>
                <c:pt idx="2">
                  <c:v>الكلام</c:v>
                </c:pt>
                <c:pt idx="3">
                  <c:v>الكتابة</c:v>
                </c:pt>
              </c:strCache>
            </c:strRef>
          </c:cat>
          <c:val>
            <c:numRef>
              <c:f>Sheet1!$B$2:$B$5</c:f>
              <c:numCache>
                <c:formatCode>General</c:formatCode>
                <c:ptCount val="4"/>
                <c:pt idx="0">
                  <c:v>52.5</c:v>
                </c:pt>
                <c:pt idx="1">
                  <c:v>17.3</c:v>
                </c:pt>
                <c:pt idx="2">
                  <c:v>16.3</c:v>
                </c:pt>
                <c:pt idx="3">
                  <c:v>13.9</c:v>
                </c:pt>
              </c:numCache>
            </c:numRef>
          </c:val>
        </c:ser>
        <c:dLbls>
          <c:showPercent val="1"/>
        </c:dLbls>
        <c:firstSliceAng val="0"/>
      </c:pieChart>
    </c:plotArea>
    <c:legend>
      <c:legendPos val="r"/>
      <c:txPr>
        <a:bodyPr/>
        <a:lstStyle/>
        <a:p>
          <a:pPr>
            <a:defRPr lang="ar-EG"/>
          </a:pPr>
          <a:endParaRPr lang="en-US"/>
        </a:p>
      </c:txPr>
    </c:legend>
    <c:plotVisOnly val="1"/>
    <c:dispBlanksAs val="zero"/>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kenanaonline.com/photos/1234180/1234180042/large_1234180042.jpg?124220808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38300" y="152400"/>
            <a:ext cx="5867400" cy="1938992"/>
          </a:xfrm>
          <a:prstGeom prst="rect">
            <a:avLst/>
          </a:prstGeom>
          <a:noFill/>
        </p:spPr>
        <p:txBody>
          <a:bodyPr wrap="square" rtlCol="1">
            <a:spAutoFit/>
          </a:bodyPr>
          <a:lstStyle/>
          <a:p>
            <a:pPr algn="ctr" rtl="1"/>
            <a:r>
              <a:rPr lang="ar-EG" sz="6000" b="1" dirty="0" smtClean="0">
                <a:latin typeface="Andalus" pitchFamily="18" charset="-78"/>
                <a:cs typeface="Andalus" pitchFamily="18" charset="-78"/>
              </a:rPr>
              <a:t>فن الاتصال         والتاثير على الاخرين</a:t>
            </a:r>
            <a:endParaRPr lang="ar-EG" sz="6000" b="1" dirty="0">
              <a:latin typeface="Andalus" pitchFamily="18" charset="-78"/>
              <a:cs typeface="Andalus" pitchFamily="18" charset="-78"/>
            </a:endParaRPr>
          </a:p>
        </p:txBody>
      </p:sp>
    </p:spTree>
    <p:extLst>
      <p:ext uri="{BB962C8B-B14F-4D97-AF65-F5344CB8AC3E}">
        <p14:creationId xmlns:p14="http://schemas.microsoft.com/office/powerpoint/2010/main" xmlns="" val="11441166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4716464" y="130754"/>
            <a:ext cx="4376737" cy="6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الحسي</a:t>
            </a:r>
            <a:endParaRPr lang="zh-CN" altLang="en-US"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800" b="1" dirty="0">
                <a:solidFill>
                  <a:schemeClr val="tx1"/>
                </a:solidFill>
                <a:latin typeface="Simplified Arabic" pitchFamily="18" charset="-78"/>
                <a:cs typeface="Simplified Arabic" pitchFamily="18" charset="-78"/>
              </a:rPr>
              <a:t>هذا الشخص ينصب اهتمامه الرئيسي على الشعور والأحاسيس، وإذا حكى لك عن تجربة معينة سيحكيها لك من خلال ما شعر به وما أحس به، ولذلك فإن قراراته مبنية على المشاعر والعواطف المستنبطة من التجربة</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3643" y="1676401"/>
            <a:ext cx="3198114" cy="38099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936707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2667000"/>
            <a:ext cx="69818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استقصاء</a:t>
            </a:r>
          </a:p>
          <a:p>
            <a:pPr algn="ctr" rtl="1"/>
            <a:r>
              <a:rPr lang="ar-EG" altLang="zh-CN" sz="4800" b="1" dirty="0">
                <a:solidFill>
                  <a:schemeClr val="bg1"/>
                </a:solidFill>
                <a:latin typeface="Microsoft YaHei" pitchFamily="34" charset="-122"/>
                <a:ea typeface="Microsoft YaHei" pitchFamily="34" charset="-122"/>
              </a:rPr>
              <a:t>سلوكي في المجموعات</a:t>
            </a:r>
          </a:p>
        </p:txBody>
      </p:sp>
    </p:spTree>
    <p:extLst>
      <p:ext uri="{BB962C8B-B14F-4D97-AF65-F5344CB8AC3E}">
        <p14:creationId xmlns:p14="http://schemas.microsoft.com/office/powerpoint/2010/main" xmlns="" val="156514003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1314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أهمية الاتصال الفعال</a:t>
            </a:r>
          </a:p>
        </p:txBody>
      </p:sp>
    </p:spTree>
    <p:extLst>
      <p:ext uri="{BB962C8B-B14F-4D97-AF65-F5344CB8AC3E}">
        <p14:creationId xmlns:p14="http://schemas.microsoft.com/office/powerpoint/2010/main" xmlns="" val="391382180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1295400"/>
            <a:ext cx="7167561" cy="2193079"/>
            <a:chOff x="0" y="-12868"/>
            <a:chExt cx="6562725" cy="602491"/>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12868"/>
              <a:ext cx="6432550" cy="60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الاتصال هو شبكة العمل التي يمكن من خلالها جمع المعلومات وهي عملية ضرورية </a:t>
              </a:r>
              <a:r>
                <a:rPr lang="ar-EG" altLang="zh-CN" sz="2800" b="1" dirty="0" smtClean="0">
                  <a:latin typeface="Microsoft YaHei" pitchFamily="34" charset="-122"/>
                  <a:ea typeface="Microsoft YaHei" pitchFamily="34" charset="-122"/>
                </a:rPr>
                <a:t>لصنع </a:t>
              </a:r>
              <a:r>
                <a:rPr lang="ar-EG" altLang="zh-CN" sz="2800" b="1" dirty="0">
                  <a:latin typeface="Microsoft YaHei" pitchFamily="34" charset="-122"/>
                  <a:ea typeface="Microsoft YaHei" pitchFamily="34" charset="-122"/>
                </a:rPr>
                <a:t>القرار الفعال ، فهو الوسيلة التي تنتقل عبرها المعلومات المتعلقة بالقرارات وهو أساسي لتنفيذ القرارات </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3810000"/>
            <a:ext cx="7167561" cy="1987813"/>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7395"/>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أظهرت إحدى الدراسات أن الإداريين يقضون ما بين 70% و80% من وقتهم في شكل من أشكال الاتصال ،نظراً لأن كل جانب من جوانب الإدارة يرتبط بطريقة عملية الاتصال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أهمية الاتصال الفعال</a:t>
            </a:r>
          </a:p>
        </p:txBody>
      </p:sp>
    </p:spTree>
    <p:extLst>
      <p:ext uri="{BB962C8B-B14F-4D97-AF65-F5344CB8AC3E}">
        <p14:creationId xmlns:p14="http://schemas.microsoft.com/office/powerpoint/2010/main" xmlns="" val="266156186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1295400"/>
            <a:ext cx="7167561" cy="2034654"/>
            <a:chOff x="0" y="-12868"/>
            <a:chExt cx="6562725" cy="558968"/>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12868"/>
              <a:ext cx="6432550" cy="49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جمع الأفكار والمعلومات قبل أن تبدأ عملية الاتصال ، لأن الفشل في هذه النقطة </a:t>
              </a:r>
              <a:r>
                <a:rPr lang="ar-EG" altLang="zh-CN" sz="2800" b="1" dirty="0" smtClean="0">
                  <a:latin typeface="Microsoft YaHei" pitchFamily="34" charset="-122"/>
                  <a:ea typeface="Microsoft YaHei" pitchFamily="34" charset="-122"/>
                </a:rPr>
                <a:t>يعكس </a:t>
              </a:r>
              <a:r>
                <a:rPr lang="ar-EG" altLang="zh-CN" sz="2800" b="1" dirty="0">
                  <a:latin typeface="Microsoft YaHei" pitchFamily="34" charset="-122"/>
                  <a:ea typeface="Microsoft YaHei" pitchFamily="34" charset="-122"/>
                </a:rPr>
                <a:t>انطباع صفة عدم التنظيم على شخصيتك ، أوصفه عدم القدرة على الإعداد الجيد مما يؤدي إلى ضعف الإنصات </a:t>
              </a:r>
            </a:p>
          </p:txBody>
        </p:sp>
      </p:grpSp>
      <p:grpSp>
        <p:nvGrpSpPr>
          <p:cNvPr id="13" name="Group 6"/>
          <p:cNvGrpSpPr>
            <a:grpSpLocks/>
          </p:cNvGrpSpPr>
          <p:nvPr/>
        </p:nvGrpSpPr>
        <p:grpSpPr bwMode="auto">
          <a:xfrm>
            <a:off x="1290639" y="3810000"/>
            <a:ext cx="7167561" cy="1987813"/>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7395"/>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احترم المعلومات السرية التي يشاركك فيها آخرين، فلا تعطيها لأحد فإذا فعلت فربما تكون في آخر معلومات تحصل عليها من ذلك الشخص</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أهمية الاتصال الفعال</a:t>
            </a:r>
          </a:p>
        </p:txBody>
      </p:sp>
    </p:spTree>
    <p:extLst>
      <p:ext uri="{BB962C8B-B14F-4D97-AF65-F5344CB8AC3E}">
        <p14:creationId xmlns:p14="http://schemas.microsoft.com/office/powerpoint/2010/main" xmlns="" val="104118657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13"/>
          <p:cNvSpPr txBox="1">
            <a:spLocks noChangeArrowheads="1"/>
          </p:cNvSpPr>
          <p:nvPr/>
        </p:nvSpPr>
        <p:spPr bwMode="auto">
          <a:xfrm>
            <a:off x="1676400" y="130754"/>
            <a:ext cx="74168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إننا نمارس الاستماع أكثر من الكلام في عملية الاتصال </a:t>
            </a:r>
          </a:p>
        </p:txBody>
      </p:sp>
      <p:graphicFrame>
        <p:nvGraphicFramePr>
          <p:cNvPr id="2" name="Chart 1"/>
          <p:cNvGraphicFramePr/>
          <p:nvPr>
            <p:extLst>
              <p:ext uri="{D42A27DB-BD31-4B8C-83A1-F6EECF244321}">
                <p14:modId xmlns:p14="http://schemas.microsoft.com/office/powerpoint/2010/main" xmlns="" val="18311247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0879061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smtClean="0">
                <a:latin typeface="Simplified Arabic" pitchFamily="18" charset="-78"/>
                <a:ea typeface="Microsoft YaHei" pitchFamily="34" charset="-122"/>
                <a:cs typeface="Simplified Arabic" pitchFamily="18" charset="-78"/>
              </a:rPr>
              <a:t>المدير </a:t>
            </a:r>
            <a:r>
              <a:rPr lang="ar-EG" altLang="zh-CN" sz="3200" b="1" dirty="0">
                <a:latin typeface="Simplified Arabic" pitchFamily="18" charset="-78"/>
                <a:ea typeface="Microsoft YaHei" pitchFamily="34" charset="-122"/>
                <a:cs typeface="Simplified Arabic" pitchFamily="18" charset="-78"/>
              </a:rPr>
              <a:t>الناجح والاتصال </a:t>
            </a:r>
            <a:r>
              <a:rPr lang="ar-EG" altLang="zh-CN" sz="3200" b="1" dirty="0" smtClean="0">
                <a:latin typeface="Simplified Arabic" pitchFamily="18" charset="-78"/>
                <a:ea typeface="Microsoft YaHei" pitchFamily="34" charset="-122"/>
                <a:cs typeface="Simplified Arabic" pitchFamily="18" charset="-78"/>
              </a:rPr>
              <a:t>الفعال</a:t>
            </a:r>
            <a:endParaRPr lang="ar-EG" altLang="zh-CN"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يستطيع المدير أن يتواصل مع العاملين ويحصل على مكانه ونفوذ وتأثير قوي، </a:t>
            </a:r>
            <a:r>
              <a:rPr lang="ar-EG" sz="2600" b="1" dirty="0" smtClean="0">
                <a:solidFill>
                  <a:schemeClr val="tx1"/>
                </a:solidFill>
                <a:latin typeface="Simplified Arabic" pitchFamily="18" charset="-78"/>
                <a:cs typeface="Simplified Arabic" pitchFamily="18" charset="-78"/>
              </a:rPr>
              <a:t>فالاتصال </a:t>
            </a:r>
            <a:r>
              <a:rPr lang="ar-EG" sz="2600" b="1" dirty="0">
                <a:solidFill>
                  <a:schemeClr val="tx1"/>
                </a:solidFill>
                <a:latin typeface="Simplified Arabic" pitchFamily="18" charset="-78"/>
                <a:cs typeface="Simplified Arabic" pitchFamily="18" charset="-78"/>
              </a:rPr>
              <a:t>الجيد يساعده الحصول على النتائج التي يرغبها كقائد مؤثر ومن الحقائق </a:t>
            </a:r>
            <a:r>
              <a:rPr lang="ar-EG" sz="2600" b="1" dirty="0" smtClean="0">
                <a:solidFill>
                  <a:schemeClr val="tx1"/>
                </a:solidFill>
                <a:latin typeface="Simplified Arabic" pitchFamily="18" charset="-78"/>
                <a:cs typeface="Simplified Arabic" pitchFamily="18" charset="-78"/>
              </a:rPr>
              <a:t>التيلا </a:t>
            </a:r>
            <a:r>
              <a:rPr lang="ar-EG" sz="2600" b="1" dirty="0">
                <a:solidFill>
                  <a:schemeClr val="tx1"/>
                </a:solidFill>
                <a:latin typeface="Simplified Arabic" pitchFamily="18" charset="-78"/>
                <a:cs typeface="Simplified Arabic" pitchFamily="18" charset="-78"/>
              </a:rPr>
              <a:t>يغفلها المديرون في هذا الصدد أن ألـ 500 كلمة الأكثر شيوعاً في اللغة الإنجليزية </a:t>
            </a:r>
            <a:r>
              <a:rPr lang="ar-EG" sz="2600" b="1" dirty="0" smtClean="0">
                <a:solidFill>
                  <a:schemeClr val="tx1"/>
                </a:solidFill>
                <a:latin typeface="Simplified Arabic" pitchFamily="18" charset="-78"/>
                <a:cs typeface="Simplified Arabic" pitchFamily="18" charset="-78"/>
              </a:rPr>
              <a:t>لها </a:t>
            </a:r>
            <a:r>
              <a:rPr lang="ar-EG" sz="2600" b="1" dirty="0">
                <a:solidFill>
                  <a:schemeClr val="tx1"/>
                </a:solidFill>
                <a:latin typeface="Simplified Arabic" pitchFamily="18" charset="-78"/>
                <a:cs typeface="Simplified Arabic" pitchFamily="18" charset="-78"/>
              </a:rPr>
              <a:t>14000 تعريف بالمعجم ويعني ذلك أن متوسط معاني كل كلمة يصل إلى 28 معنى ، فأيالمعاني تقصد حينما تنطق بالكلمة</a:t>
            </a:r>
            <a:r>
              <a:rPr lang="ar-EG" sz="2600" b="1" dirty="0" smtClean="0">
                <a:solidFill>
                  <a:schemeClr val="tx1"/>
                </a:solidFill>
                <a:latin typeface="Simplified Arabic" pitchFamily="18" charset="-78"/>
                <a:cs typeface="Simplified Arabic" pitchFamily="18" charset="-78"/>
              </a:rPr>
              <a:t>؟</a:t>
            </a:r>
          </a:p>
          <a:p>
            <a:pPr algn="ctr" rtl="1"/>
            <a:r>
              <a:rPr lang="ar-EG" sz="2600" b="1" dirty="0" smtClean="0">
                <a:solidFill>
                  <a:schemeClr val="tx1"/>
                </a:solidFill>
                <a:latin typeface="Simplified Arabic" pitchFamily="18" charset="-78"/>
                <a:cs typeface="Simplified Arabic" pitchFamily="18" charset="-78"/>
              </a:rPr>
              <a:t> </a:t>
            </a:r>
            <a:r>
              <a:rPr lang="ar-EG" sz="2600" b="1" dirty="0">
                <a:solidFill>
                  <a:schemeClr val="tx1"/>
                </a:solidFill>
                <a:latin typeface="Simplified Arabic" pitchFamily="18" charset="-78"/>
                <a:cs typeface="Simplified Arabic" pitchFamily="18" charset="-78"/>
              </a:rPr>
              <a:t>إذاً عليك تدرك أهمية ما يلي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600200"/>
            <a:ext cx="3978272" cy="36754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889801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1923359"/>
            <a:ext cx="6562725" cy="655320"/>
            <a:chOff x="0" y="0"/>
            <a:chExt cx="6562725" cy="546100"/>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48201"/>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الاتصال القوي والمؤثر يأتي من القوة الداخلية </a:t>
              </a:r>
              <a:r>
                <a:rPr lang="ar-EG" altLang="zh-CN" sz="2800" b="1" dirty="0" smtClean="0">
                  <a:latin typeface="Microsoft YaHei" pitchFamily="34" charset="-122"/>
                  <a:ea typeface="Microsoft YaHei" pitchFamily="34" charset="-122"/>
                </a:rPr>
                <a:t>للمرء</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2969205"/>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5662"/>
              <a:ext cx="6432550" cy="46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عليك التفاعل مع كل شخص في عملك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016955"/>
            <a:ext cx="6562725" cy="655320"/>
            <a:chOff x="0" y="0"/>
            <a:chExt cx="6562725" cy="546100"/>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1803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قلة الوقت المتاح ليس عذرا</a:t>
              </a:r>
              <a:endParaRPr lang="zh-CN" altLang="en-US" sz="2800" b="1" dirty="0">
                <a:latin typeface="Microsoft YaHei" pitchFamily="34" charset="-122"/>
                <a:ea typeface="Microsoft YaHei" pitchFamily="34" charset="-122"/>
              </a:endParaRPr>
            </a:p>
          </p:txBody>
        </p:sp>
      </p:grpSp>
      <p:grpSp>
        <p:nvGrpSpPr>
          <p:cNvPr id="22" name="Group 15"/>
          <p:cNvGrpSpPr>
            <a:grpSpLocks/>
          </p:cNvGrpSpPr>
          <p:nvPr/>
        </p:nvGrpSpPr>
        <p:grpSpPr bwMode="auto">
          <a:xfrm>
            <a:off x="1290639" y="5062799"/>
            <a:ext cx="6562726" cy="655321"/>
            <a:chOff x="0" y="0"/>
            <a:chExt cx="6562726" cy="546100"/>
          </a:xfrm>
        </p:grpSpPr>
        <p:grpSp>
          <p:nvGrpSpPr>
            <p:cNvPr id="23" name="Group 16"/>
            <p:cNvGrpSpPr>
              <a:grpSpLocks/>
            </p:cNvGrpSpPr>
            <p:nvPr/>
          </p:nvGrpSpPr>
          <p:grpSpPr bwMode="auto">
            <a:xfrm>
              <a:off x="0" y="0"/>
              <a:ext cx="6562725" cy="546100"/>
              <a:chOff x="0" y="0"/>
              <a:chExt cx="6448390" cy="611157"/>
            </a:xfrm>
          </p:grpSpPr>
          <p:sp>
            <p:nvSpPr>
              <p:cNvPr id="25" name="AutoShape 3"/>
              <p:cNvSpPr>
                <a:spLocks noChangeArrowheads="1"/>
              </p:cNvSpPr>
              <p:nvPr/>
            </p:nvSpPr>
            <p:spPr bwMode="auto">
              <a:xfrm>
                <a:off x="0" y="214971"/>
                <a:ext cx="6448390" cy="396186"/>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6" name="AutoShape 3"/>
              <p:cNvSpPr>
                <a:spLocks noChangeArrowheads="1"/>
              </p:cNvSpPr>
              <p:nvPr/>
            </p:nvSpPr>
            <p:spPr bwMode="auto">
              <a:xfrm>
                <a:off x="63953" y="0"/>
                <a:ext cx="6320483" cy="540092"/>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0" y="35501"/>
              <a:ext cx="6562726"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في اجتماعاتك لا تنتظر المتأخرين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smtClean="0">
                <a:latin typeface="Microsoft YaHei" pitchFamily="34" charset="-122"/>
                <a:ea typeface="Microsoft YaHei" pitchFamily="34" charset="-122"/>
              </a:rPr>
              <a:t>كيف تكون مديراً ناجحا</a:t>
            </a:r>
            <a:r>
              <a:rPr lang="ar-EG" altLang="zh-CN" sz="3200" b="1" dirty="0">
                <a:latin typeface="Microsoft YaHei" pitchFamily="34" charset="-122"/>
                <a:ea typeface="Microsoft YaHei" pitchFamily="34" charset="-122"/>
              </a:rPr>
              <a:t>ً</a:t>
            </a:r>
          </a:p>
        </p:txBody>
      </p:sp>
    </p:spTree>
    <p:extLst>
      <p:ext uri="{BB962C8B-B14F-4D97-AF65-F5344CB8AC3E}">
        <p14:creationId xmlns:p14="http://schemas.microsoft.com/office/powerpoint/2010/main" xmlns="" val="153342731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22"/>
                                        </p:tgtEl>
                                        <p:attrNameLst>
                                          <p:attrName>style.visibility</p:attrName>
                                        </p:attrNameLst>
                                      </p:cBhvr>
                                      <p:to>
                                        <p:strVal val="visible"/>
                                      </p:to>
                                    </p:set>
                                    <p:anim calcmode="lin" valueType="num">
                                      <p:cBhvr>
                                        <p:cTn id="30" dur="600" fill="hold"/>
                                        <p:tgtEl>
                                          <p:spTgt spid="22"/>
                                        </p:tgtEl>
                                        <p:attrNameLst>
                                          <p:attrName>ppt_w</p:attrName>
                                        </p:attrNameLst>
                                      </p:cBhvr>
                                      <p:tavLst>
                                        <p:tav tm="0">
                                          <p:val>
                                            <p:fltVal val="0"/>
                                          </p:val>
                                        </p:tav>
                                        <p:tav tm="100000">
                                          <p:val>
                                            <p:strVal val="#ppt_w"/>
                                          </p:val>
                                        </p:tav>
                                      </p:tavLst>
                                    </p:anim>
                                    <p:anim calcmode="lin" valueType="num">
                                      <p:cBhvr>
                                        <p:cTn id="31" dur="600" fill="hold"/>
                                        <p:tgtEl>
                                          <p:spTgt spid="22"/>
                                        </p:tgtEl>
                                        <p:attrNameLst>
                                          <p:attrName>ppt_h</p:attrName>
                                        </p:attrNameLst>
                                      </p:cBhvr>
                                      <p:tavLst>
                                        <p:tav tm="0">
                                          <p:val>
                                            <p:fltVal val="0"/>
                                          </p:val>
                                        </p:tav>
                                        <p:tav tm="100000">
                                          <p:val>
                                            <p:strVal val="#ppt_h"/>
                                          </p:val>
                                        </p:tav>
                                      </p:tavLst>
                                    </p:anim>
                                    <p:anim calcmode="lin" valueType="num">
                                      <p:cBhvr>
                                        <p:cTn id="32" dur="600" fill="hold"/>
                                        <p:tgtEl>
                                          <p:spTgt spid="22"/>
                                        </p:tgtEl>
                                        <p:attrNameLst>
                                          <p:attrName>style.rotation</p:attrName>
                                        </p:attrNameLst>
                                      </p:cBhvr>
                                      <p:tavLst>
                                        <p:tav tm="0">
                                          <p:val>
                                            <p:fltVal val="90"/>
                                          </p:val>
                                        </p:tav>
                                        <p:tav tm="100000">
                                          <p:val>
                                            <p:fltVal val="0"/>
                                          </p:val>
                                        </p:tav>
                                      </p:tavLst>
                                    </p:anim>
                                    <p:animEffect transition="in" filter="fade">
                                      <p:cBhvr>
                                        <p:cTn id="33" dur="6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1923359"/>
            <a:ext cx="6562725" cy="655320"/>
            <a:chOff x="0" y="0"/>
            <a:chExt cx="6562725" cy="546100"/>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48201"/>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تبسط صياغة الرسالة التي </a:t>
              </a:r>
              <a:r>
                <a:rPr lang="ar-EG" altLang="zh-CN" sz="2800" b="1" dirty="0" smtClean="0">
                  <a:latin typeface="Microsoft YaHei" pitchFamily="34" charset="-122"/>
                  <a:ea typeface="Microsoft YaHei" pitchFamily="34" charset="-122"/>
                </a:rPr>
                <a:t>تسمعها</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2969205"/>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5662"/>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smtClean="0">
                  <a:latin typeface="Microsoft YaHei" pitchFamily="34" charset="-122"/>
                  <a:ea typeface="Microsoft YaHei" pitchFamily="34" charset="-122"/>
                </a:rPr>
                <a:t>كلما </a:t>
              </a:r>
              <a:r>
                <a:rPr lang="ar-EG" altLang="zh-CN" sz="2800" b="1" dirty="0">
                  <a:latin typeface="Microsoft YaHei" pitchFamily="34" charset="-122"/>
                  <a:ea typeface="Microsoft YaHei" pitchFamily="34" charset="-122"/>
                </a:rPr>
                <a:t>حققنا مقدارا ً كبير من التفهم للآخرين زاد نجاحنا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016955"/>
            <a:ext cx="6562725" cy="655320"/>
            <a:chOff x="0" y="0"/>
            <a:chExt cx="6562725" cy="546100"/>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1803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الكلمات ما هي إلا رموز وليست حقائق واقعة </a:t>
              </a:r>
              <a:endParaRPr lang="zh-CN" altLang="en-US" sz="2800" b="1" dirty="0">
                <a:latin typeface="Microsoft YaHei" pitchFamily="34" charset="-122"/>
                <a:ea typeface="Microsoft YaHei" pitchFamily="34" charset="-122"/>
              </a:endParaRPr>
            </a:p>
          </p:txBody>
        </p:sp>
      </p:grpSp>
      <p:grpSp>
        <p:nvGrpSpPr>
          <p:cNvPr id="22" name="Group 15"/>
          <p:cNvGrpSpPr>
            <a:grpSpLocks/>
          </p:cNvGrpSpPr>
          <p:nvPr/>
        </p:nvGrpSpPr>
        <p:grpSpPr bwMode="auto">
          <a:xfrm>
            <a:off x="1290639" y="5062799"/>
            <a:ext cx="6562726" cy="655321"/>
            <a:chOff x="0" y="0"/>
            <a:chExt cx="6562726" cy="546100"/>
          </a:xfrm>
        </p:grpSpPr>
        <p:grpSp>
          <p:nvGrpSpPr>
            <p:cNvPr id="23" name="Group 16"/>
            <p:cNvGrpSpPr>
              <a:grpSpLocks/>
            </p:cNvGrpSpPr>
            <p:nvPr/>
          </p:nvGrpSpPr>
          <p:grpSpPr bwMode="auto">
            <a:xfrm>
              <a:off x="0" y="0"/>
              <a:ext cx="6562725" cy="546100"/>
              <a:chOff x="0" y="0"/>
              <a:chExt cx="6448390" cy="611157"/>
            </a:xfrm>
          </p:grpSpPr>
          <p:sp>
            <p:nvSpPr>
              <p:cNvPr id="25" name="AutoShape 3"/>
              <p:cNvSpPr>
                <a:spLocks noChangeArrowheads="1"/>
              </p:cNvSpPr>
              <p:nvPr/>
            </p:nvSpPr>
            <p:spPr bwMode="auto">
              <a:xfrm>
                <a:off x="0" y="214971"/>
                <a:ext cx="6448390" cy="396186"/>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6" name="AutoShape 3"/>
              <p:cNvSpPr>
                <a:spLocks noChangeArrowheads="1"/>
              </p:cNvSpPr>
              <p:nvPr/>
            </p:nvSpPr>
            <p:spPr bwMode="auto">
              <a:xfrm>
                <a:off x="63953" y="0"/>
                <a:ext cx="6320483" cy="540092"/>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0" y="35501"/>
              <a:ext cx="6562726"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الكلمات تعكس الأبعاد الثقافية والشخصية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كيف تكون مديراً ناجحاً</a:t>
            </a:r>
          </a:p>
        </p:txBody>
      </p:sp>
    </p:spTree>
    <p:extLst>
      <p:ext uri="{BB962C8B-B14F-4D97-AF65-F5344CB8AC3E}">
        <p14:creationId xmlns:p14="http://schemas.microsoft.com/office/powerpoint/2010/main" xmlns="" val="236828145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22"/>
                                        </p:tgtEl>
                                        <p:attrNameLst>
                                          <p:attrName>style.visibility</p:attrName>
                                        </p:attrNameLst>
                                      </p:cBhvr>
                                      <p:to>
                                        <p:strVal val="visible"/>
                                      </p:to>
                                    </p:set>
                                    <p:anim calcmode="lin" valueType="num">
                                      <p:cBhvr>
                                        <p:cTn id="30" dur="600" fill="hold"/>
                                        <p:tgtEl>
                                          <p:spTgt spid="22"/>
                                        </p:tgtEl>
                                        <p:attrNameLst>
                                          <p:attrName>ppt_w</p:attrName>
                                        </p:attrNameLst>
                                      </p:cBhvr>
                                      <p:tavLst>
                                        <p:tav tm="0">
                                          <p:val>
                                            <p:fltVal val="0"/>
                                          </p:val>
                                        </p:tav>
                                        <p:tav tm="100000">
                                          <p:val>
                                            <p:strVal val="#ppt_w"/>
                                          </p:val>
                                        </p:tav>
                                      </p:tavLst>
                                    </p:anim>
                                    <p:anim calcmode="lin" valueType="num">
                                      <p:cBhvr>
                                        <p:cTn id="31" dur="600" fill="hold"/>
                                        <p:tgtEl>
                                          <p:spTgt spid="22"/>
                                        </p:tgtEl>
                                        <p:attrNameLst>
                                          <p:attrName>ppt_h</p:attrName>
                                        </p:attrNameLst>
                                      </p:cBhvr>
                                      <p:tavLst>
                                        <p:tav tm="0">
                                          <p:val>
                                            <p:fltVal val="0"/>
                                          </p:val>
                                        </p:tav>
                                        <p:tav tm="100000">
                                          <p:val>
                                            <p:strVal val="#ppt_h"/>
                                          </p:val>
                                        </p:tav>
                                      </p:tavLst>
                                    </p:anim>
                                    <p:anim calcmode="lin" valueType="num">
                                      <p:cBhvr>
                                        <p:cTn id="32" dur="600" fill="hold"/>
                                        <p:tgtEl>
                                          <p:spTgt spid="22"/>
                                        </p:tgtEl>
                                        <p:attrNameLst>
                                          <p:attrName>style.rotation</p:attrName>
                                        </p:attrNameLst>
                                      </p:cBhvr>
                                      <p:tavLst>
                                        <p:tav tm="0">
                                          <p:val>
                                            <p:fltVal val="90"/>
                                          </p:val>
                                        </p:tav>
                                        <p:tav tm="100000">
                                          <p:val>
                                            <p:fltVal val="0"/>
                                          </p:val>
                                        </p:tav>
                                      </p:tavLst>
                                    </p:anim>
                                    <p:animEffect transition="in" filter="fade">
                                      <p:cBhvr>
                                        <p:cTn id="33" dur="6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971800" y="3429000"/>
            <a:ext cx="2143125"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loud Callout 1"/>
          <p:cNvSpPr/>
          <p:nvPr/>
        </p:nvSpPr>
        <p:spPr>
          <a:xfrm>
            <a:off x="3657600" y="762000"/>
            <a:ext cx="4322445" cy="1981200"/>
          </a:xfrm>
          <a:prstGeom prst="cloudCallout">
            <a:avLst>
              <a:gd name="adj1" fmla="val -29755"/>
              <a:gd name="adj2" fmla="val 122500"/>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t>كيف يمكن تطوير </a:t>
            </a:r>
            <a:r>
              <a:rPr lang="ar-EG" sz="2400" b="1" dirty="0"/>
              <a:t>علاقة المدير بالعاملين في مؤسسته </a:t>
            </a:r>
            <a:r>
              <a:rPr lang="ar-EG" sz="2400" b="1" dirty="0" smtClean="0"/>
              <a:t>؟</a:t>
            </a:r>
            <a:endParaRPr lang="ar-EG" sz="2400" b="1" dirty="0"/>
          </a:p>
        </p:txBody>
      </p:sp>
    </p:spTree>
    <p:extLst>
      <p:ext uri="{BB962C8B-B14F-4D97-AF65-F5344CB8AC3E}">
        <p14:creationId xmlns:p14="http://schemas.microsoft.com/office/powerpoint/2010/main" xmlns="" val="114458740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2286000" y="228600"/>
            <a:ext cx="4572000" cy="722334"/>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81125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4478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يجب ان تكون </a:t>
            </a:r>
            <a:r>
              <a:rPr lang="ar-EG" sz="2400" b="1" dirty="0">
                <a:solidFill>
                  <a:srgbClr val="333300"/>
                </a:solidFill>
              </a:rPr>
              <a:t>أهداف المدير تتسق مع توجيهات العاملين في المؤسسة</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القدرة على استثارة العزم وشحذ العمل نحو الجهود المضاعفة نحو تحقيق الأهداف للمؤسسة</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814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المدير </a:t>
            </a:r>
            <a:r>
              <a:rPr lang="ar-EG" sz="2400" b="1" dirty="0">
                <a:solidFill>
                  <a:srgbClr val="333300"/>
                </a:solidFill>
              </a:rPr>
              <a:t>القوي صاحب الرؤية الثاقبة التي تستشرف المستقبل يقنع الآخرين بها </a:t>
            </a:r>
            <a:r>
              <a:rPr lang="ar-EG" sz="2400" b="1" dirty="0" smtClean="0">
                <a:solidFill>
                  <a:srgbClr val="333300"/>
                </a:solidFill>
              </a:rPr>
              <a:t>الخطة </a:t>
            </a:r>
            <a:r>
              <a:rPr lang="ar-EG" sz="2400" b="1" dirty="0">
                <a:solidFill>
                  <a:srgbClr val="333300"/>
                </a:solidFill>
              </a:rPr>
              <a:t>الإجرائية المنفذة لها</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614862"/>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القدرة على دفع الآخرين إلى مستويات القمة بوصفه القائد القدوة الذي يدفعهم نحو النجاح</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Tree>
    <p:extLst>
      <p:ext uri="{BB962C8B-B14F-4D97-AF65-F5344CB8AC3E}">
        <p14:creationId xmlns:p14="http://schemas.microsoft.com/office/powerpoint/2010/main" xmlns="" val="89305835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smtClean="0"/>
              <a:t>قواعد اساسية للاتصال الفعال</a:t>
            </a:r>
            <a:endParaRPr lang="ar-EG" sz="3600" b="1" dirty="0"/>
          </a:p>
        </p:txBody>
      </p:sp>
    </p:spTree>
    <p:extLst>
      <p:ext uri="{BB962C8B-B14F-4D97-AF65-F5344CB8AC3E}">
        <p14:creationId xmlns:p14="http://schemas.microsoft.com/office/powerpoint/2010/main" xmlns="" val="153803171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7481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الابتسامة توحي للآخرين بأنك ودود ويمكن التحدث إليك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تبني أهداف للتعرف على مجموعة متنوعة من الأفراد وذلك باتباع خطوات مدروسة ومحددة وليست عشوائية </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814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اختلط بالموظفين واعرفهم جيداً.. وذلك بأن تلتقيهم وتتحدث إليهم خارج غرفة مكتبك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614862"/>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تتردد في التعرف على الأشخاص الذين يحاولون التقرب منك عن طريق </a:t>
            </a:r>
            <a:r>
              <a:rPr lang="ar-EG" sz="2400" b="1" dirty="0" smtClean="0">
                <a:solidFill>
                  <a:srgbClr val="333300"/>
                </a:solidFill>
              </a:rPr>
              <a:t>الهاتف أو </a:t>
            </a:r>
            <a:r>
              <a:rPr lang="ar-EG" sz="2400" b="1" dirty="0">
                <a:solidFill>
                  <a:srgbClr val="333300"/>
                </a:solidFill>
              </a:rPr>
              <a:t>وسائل الاتصال الأخرى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Tree>
    <p:extLst>
      <p:ext uri="{BB962C8B-B14F-4D97-AF65-F5344CB8AC3E}">
        <p14:creationId xmlns:p14="http://schemas.microsoft.com/office/powerpoint/2010/main" xmlns="" val="328977544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1314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مهارات الاتصال الفعال</a:t>
            </a:r>
          </a:p>
        </p:txBody>
      </p:sp>
    </p:spTree>
    <p:extLst>
      <p:ext uri="{BB962C8B-B14F-4D97-AF65-F5344CB8AC3E}">
        <p14:creationId xmlns:p14="http://schemas.microsoft.com/office/powerpoint/2010/main" xmlns="" val="339377092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مهارة التعبير</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25604"/>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وهى تساعد على التواصل مع الاخرين عن طريق الكتابة, لغة </a:t>
              </a:r>
              <a:r>
                <a:rPr lang="ar-EG" altLang="zh-CN" sz="2800" b="1" dirty="0" smtClean="0">
                  <a:latin typeface="Microsoft YaHei" pitchFamily="34" charset="-122"/>
                  <a:ea typeface="Microsoft YaHei" pitchFamily="34" charset="-122"/>
                </a:rPr>
                <a:t>الجسد, او </a:t>
              </a:r>
              <a:r>
                <a:rPr lang="ar-EG" altLang="zh-CN" sz="2800" b="1" dirty="0">
                  <a:latin typeface="Microsoft YaHei" pitchFamily="34" charset="-122"/>
                  <a:ea typeface="Microsoft YaHei" pitchFamily="34" charset="-122"/>
                </a:rPr>
                <a:t>الاشارات</a:t>
              </a:r>
            </a:p>
          </p:txBody>
        </p:sp>
      </p:grpSp>
      <p:pic>
        <p:nvPicPr>
          <p:cNvPr id="6146" name="Picture 2" descr="http://sst5.com/images/src126517796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3774" y="1239203"/>
            <a:ext cx="4616452" cy="2343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514235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مهارة الاستماع</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25604"/>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وهى تستخدم لاستقبال الرسائل من الاخرين وتساعد على معرفة ما يشعروا به او يفكروا فية اثناء الحوار</a:t>
              </a: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1371600"/>
            <a:ext cx="39624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11542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مهارة ادارة عملية الاتصال</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59122"/>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وهى القدرة على تحديد المعلومات المطلوب ايصالها </a:t>
              </a:r>
              <a:r>
                <a:rPr lang="ar-EG" altLang="zh-CN" sz="2800" b="1" dirty="0" smtClean="0">
                  <a:latin typeface="Microsoft YaHei" pitchFamily="34" charset="-122"/>
                  <a:ea typeface="Microsoft YaHei" pitchFamily="34" charset="-122"/>
                </a:rPr>
                <a:t>      فى </a:t>
              </a:r>
              <a:r>
                <a:rPr lang="ar-EG" altLang="zh-CN" sz="2800" b="1" dirty="0">
                  <a:latin typeface="Microsoft YaHei" pitchFamily="34" charset="-122"/>
                  <a:ea typeface="Microsoft YaHei" pitchFamily="34" charset="-122"/>
                </a:rPr>
                <a:t>الرسالة وتطوير ادوات الاتصال وتطويعها لاتمام </a:t>
              </a:r>
              <a:r>
                <a:rPr lang="ar-EG" altLang="zh-CN" sz="2800" b="1" dirty="0" smtClean="0">
                  <a:latin typeface="Microsoft YaHei" pitchFamily="34" charset="-122"/>
                  <a:ea typeface="Microsoft YaHei" pitchFamily="34" charset="-122"/>
                </a:rPr>
                <a:t>        اتصال </a:t>
              </a:r>
              <a:r>
                <a:rPr lang="ar-EG" altLang="zh-CN" sz="2800" b="1" dirty="0">
                  <a:latin typeface="Microsoft YaHei" pitchFamily="34" charset="-122"/>
                  <a:ea typeface="Microsoft YaHei" pitchFamily="34" charset="-122"/>
                </a:rPr>
                <a:t>ناجح</a:t>
              </a:r>
            </a:p>
          </p:txBody>
        </p:sp>
      </p:grpSp>
      <p:pic>
        <p:nvPicPr>
          <p:cNvPr id="81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90850" y="1375470"/>
            <a:ext cx="3638550" cy="2205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906109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مهارة التاكيد على الذات</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3549"/>
              <a:ext cx="6432550" cy="49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وهى تجعل المتحدث محافظا على حقوقة وافكارة دون التصارع مع الاخرين </a:t>
              </a:r>
              <a:r>
                <a:rPr lang="ar-EG" altLang="zh-CN" sz="2800" b="1" dirty="0" smtClean="0">
                  <a:latin typeface="Microsoft YaHei" pitchFamily="34" charset="-122"/>
                  <a:ea typeface="Microsoft YaHei" pitchFamily="34" charset="-122"/>
                </a:rPr>
                <a:t>للمحافظة على حقوقهم </a:t>
              </a:r>
              <a:r>
                <a:rPr lang="ar-EG" altLang="zh-CN" sz="2800" b="1" dirty="0">
                  <a:latin typeface="Microsoft YaHei" pitchFamily="34" charset="-122"/>
                  <a:ea typeface="Microsoft YaHei" pitchFamily="34" charset="-122"/>
                </a:rPr>
                <a:t>وهى تختلف عن العدوانية التى تحافظ </a:t>
              </a:r>
              <a:r>
                <a:rPr lang="ar-EG" altLang="zh-CN" sz="2800" b="1" dirty="0" smtClean="0">
                  <a:latin typeface="Microsoft YaHei" pitchFamily="34" charset="-122"/>
                  <a:ea typeface="Microsoft YaHei" pitchFamily="34" charset="-122"/>
                </a:rPr>
                <a:t>على المصلحة </a:t>
              </a:r>
              <a:r>
                <a:rPr lang="ar-EG" altLang="zh-CN" sz="2800" b="1" dirty="0">
                  <a:latin typeface="Microsoft YaHei" pitchFamily="34" charset="-122"/>
                  <a:ea typeface="Microsoft YaHei" pitchFamily="34" charset="-122"/>
                </a:rPr>
                <a:t>الذاتية لاقصى درجة دون النظر لمصلحة الاخرين </a:t>
              </a:r>
            </a:p>
          </p:txBody>
        </p:sp>
      </p:grpSp>
      <p:pic>
        <p:nvPicPr>
          <p:cNvPr id="9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67000" y="1043940"/>
            <a:ext cx="3810000" cy="2766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107052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مهارة التعامل مع النقد</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59122"/>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ان اول انطباع هو الاهم فهو اما يزيد من حدة النقاش </a:t>
              </a:r>
              <a:r>
                <a:rPr lang="ar-EG" altLang="zh-CN" sz="2800" b="1" dirty="0" smtClean="0">
                  <a:latin typeface="Microsoft YaHei" pitchFamily="34" charset="-122"/>
                  <a:ea typeface="Microsoft YaHei" pitchFamily="34" charset="-122"/>
                </a:rPr>
                <a:t>      او يلطفة </a:t>
              </a:r>
              <a:r>
                <a:rPr lang="ar-EG" altLang="zh-CN" sz="2800" b="1" dirty="0">
                  <a:latin typeface="Microsoft YaHei" pitchFamily="34" charset="-122"/>
                  <a:ea typeface="Microsoft YaHei" pitchFamily="34" charset="-122"/>
                </a:rPr>
                <a:t>فقدرة المتحدث على الاستماع ثم الرد بهدوء ومنطقية على نقاط النقد </a:t>
              </a:r>
            </a:p>
          </p:txBody>
        </p:sp>
      </p:grpSp>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71800" y="1219200"/>
            <a:ext cx="32385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409422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1314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smtClean="0">
                <a:solidFill>
                  <a:schemeClr val="bg1"/>
                </a:solidFill>
                <a:latin typeface="Microsoft YaHei" pitchFamily="34" charset="-122"/>
                <a:ea typeface="Microsoft YaHei" pitchFamily="34" charset="-122"/>
              </a:rPr>
              <a:t>مهارات الاتصال الفعال</a:t>
            </a:r>
            <a:endParaRPr lang="ar-EG" altLang="zh-CN"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97051679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4716464" y="130754"/>
            <a:ext cx="4376737" cy="6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ما هو الاتصال؟</a:t>
            </a:r>
            <a:endParaRPr lang="zh-CN" altLang="en-US"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800" b="1" dirty="0">
                <a:solidFill>
                  <a:schemeClr val="tx1"/>
                </a:solidFill>
                <a:latin typeface="Simplified Arabic" pitchFamily="18" charset="-78"/>
                <a:cs typeface="Simplified Arabic" pitchFamily="18" charset="-78"/>
              </a:rPr>
              <a:t>الاتصال هو عملية تبادل المعلومات والأفكار بين أفراد أي مجتمع وبعضهم، سواء أكانت أفكار ذات طبيعة علمية أو عملية أو اجتماعية أو ثقافية، وتنبع من حاجة الفرد إلى الكلام والاستماع و التفاعل مع الآخرين ويقضي الموظف في المتوسط 75% من وقت العمل في عمليات اتصال، تزيد كثيرا في الأفراد اللذين يعملون في الاتصال الجماهيري</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1490234"/>
            <a:ext cx="2990850" cy="3919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052564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المباشرة</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25604"/>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يجب تناول الموضوع مباشرة دون مقدمات طويلة حتى تجذب الحاضرون </a:t>
              </a:r>
              <a:r>
                <a:rPr lang="ar-EG" altLang="zh-CN" sz="2800" b="1" dirty="0" smtClean="0">
                  <a:latin typeface="Microsoft YaHei" pitchFamily="34" charset="-122"/>
                  <a:ea typeface="Microsoft YaHei" pitchFamily="34" charset="-122"/>
                </a:rPr>
                <a:t>من </a:t>
              </a:r>
              <a:r>
                <a:rPr lang="ar-EG" altLang="zh-CN" sz="2800" b="1" dirty="0">
                  <a:latin typeface="Microsoft YaHei" pitchFamily="34" charset="-122"/>
                  <a:ea typeface="Microsoft YaHei" pitchFamily="34" charset="-122"/>
                </a:rPr>
                <a:t>أول لحظة </a:t>
              </a:r>
            </a:p>
          </p:txBody>
        </p:sp>
      </p:grpSp>
    </p:spTree>
    <p:extLst>
      <p:ext uri="{BB962C8B-B14F-4D97-AF65-F5344CB8AC3E}">
        <p14:creationId xmlns:p14="http://schemas.microsoft.com/office/powerpoint/2010/main" xmlns="" val="294945865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الوضوح</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25604"/>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لا يجب استخدام المفردات الصعبة او المبهمة او التى تحمل معنين حتى لا تربك المستمع او تفقدة الاهتمام بما تقول</a:t>
              </a:r>
            </a:p>
          </p:txBody>
        </p:sp>
      </p:grpSp>
    </p:spTree>
    <p:extLst>
      <p:ext uri="{BB962C8B-B14F-4D97-AF65-F5344CB8AC3E}">
        <p14:creationId xmlns:p14="http://schemas.microsoft.com/office/powerpoint/2010/main" xmlns="" val="690753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أدب السلوك والاسلوب</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3549"/>
              <a:ext cx="6432550" cy="49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وهو يساعد المستمع ان يشعر بالراحة والاعجاب بالمتحدث مما يسهل اقناعة بالرسالة التى تريد ايصالها الية كما يشجعة على الاستفسار او ابداء الرأى مما يؤدى الي اتمام التواصل بنجاح</a:t>
              </a:r>
            </a:p>
          </p:txBody>
        </p:sp>
      </p:grpSp>
    </p:spTree>
    <p:extLst>
      <p:ext uri="{BB962C8B-B14F-4D97-AF65-F5344CB8AC3E}">
        <p14:creationId xmlns:p14="http://schemas.microsoft.com/office/powerpoint/2010/main" xmlns="" val="289860720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استخدام اسلوب "انا" </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62802"/>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الاشارة لنفسك يجعل المستمع يدرك ان هذا رايك الشخصى وليس حقيقة ثابتة لا يمكن مناقشتها كما لا يجعل المستمع يشعر انة مهاجم او مستهدف</a:t>
              </a:r>
            </a:p>
          </p:txBody>
        </p:sp>
      </p:grpSp>
    </p:spTree>
    <p:extLst>
      <p:ext uri="{BB962C8B-B14F-4D97-AF65-F5344CB8AC3E}">
        <p14:creationId xmlns:p14="http://schemas.microsoft.com/office/powerpoint/2010/main" xmlns="" val="244779699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الفهم </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0"/>
              <a:ext cx="6432550" cy="49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يجب ان تستمع الى الحاضرين حتى تفهم ما يقولون ولا تشرد بعيدا بذهنك وركز على مايقولة المتحدث حتى يمكنك ان تتحاور معة وان تتجاوب مع ما يقول وتثبت له انك تحاول فهم وجهة نظرة وليس بالضرورة ان توافقه </a:t>
              </a:r>
            </a:p>
          </p:txBody>
        </p:sp>
      </p:grpSp>
    </p:spTree>
    <p:extLst>
      <p:ext uri="{BB962C8B-B14F-4D97-AF65-F5344CB8AC3E}">
        <p14:creationId xmlns:p14="http://schemas.microsoft.com/office/powerpoint/2010/main" xmlns="" val="212557647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استخدام لغة واضحة</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46538"/>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لا يستطيع الحاضرون فهمها لأن هذا يفقدهم التواصل </a:t>
              </a:r>
              <a:r>
                <a:rPr lang="ar-EG" altLang="zh-CN" sz="2800" b="1" dirty="0" smtClean="0">
                  <a:latin typeface="Microsoft YaHei" pitchFamily="34" charset="-122"/>
                  <a:ea typeface="Microsoft YaHei" pitchFamily="34" charset="-122"/>
                </a:rPr>
                <a:t>     مع </a:t>
              </a:r>
              <a:r>
                <a:rPr lang="ar-EG" altLang="zh-CN" sz="2800" b="1" dirty="0">
                  <a:latin typeface="Microsoft YaHei" pitchFamily="34" charset="-122"/>
                  <a:ea typeface="Microsoft YaHei" pitchFamily="34" charset="-122"/>
                </a:rPr>
                <a:t>ما تقول</a:t>
              </a:r>
            </a:p>
          </p:txBody>
        </p:sp>
      </p:grpSp>
    </p:spTree>
    <p:extLst>
      <p:ext uri="{BB962C8B-B14F-4D97-AF65-F5344CB8AC3E}">
        <p14:creationId xmlns:p14="http://schemas.microsoft.com/office/powerpoint/2010/main" xmlns="" val="30619840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التفكير الايجابى</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62802"/>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يجب ان تغلب روح التقاؤل على الحديث حتى تحمس الناس وتجعلهم يتجاوبوا مع ما تقول ,والاهم ان تحافظ على هذة الروح حتى نهاية الحديث</a:t>
              </a:r>
            </a:p>
          </p:txBody>
        </p:sp>
      </p:grpSp>
    </p:spTree>
    <p:extLst>
      <p:ext uri="{BB962C8B-B14F-4D97-AF65-F5344CB8AC3E}">
        <p14:creationId xmlns:p14="http://schemas.microsoft.com/office/powerpoint/2010/main" xmlns="" val="319587773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 توقع ردود الافعال </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62802"/>
              <a:ext cx="6432550" cy="38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يجب التحضيرالجيد للمقابلة حتى تستطيع مواجهة ردود الافعال </a:t>
              </a:r>
              <a:r>
                <a:rPr lang="ar-EG" altLang="zh-CN" sz="2800" b="1" dirty="0" smtClean="0">
                  <a:latin typeface="Microsoft YaHei" pitchFamily="34" charset="-122"/>
                  <a:ea typeface="Microsoft YaHei" pitchFamily="34" charset="-122"/>
                </a:rPr>
                <a:t>المتوقعة </a:t>
              </a:r>
              <a:r>
                <a:rPr lang="ar-EG" altLang="zh-CN" sz="2800" b="1" dirty="0">
                  <a:latin typeface="Microsoft YaHei" pitchFamily="34" charset="-122"/>
                  <a:ea typeface="Microsoft YaHei" pitchFamily="34" charset="-122"/>
                </a:rPr>
                <a:t>عند اثارة </a:t>
              </a:r>
              <a:r>
                <a:rPr lang="ar-EG" altLang="zh-CN" sz="2800" b="1" dirty="0" smtClean="0">
                  <a:latin typeface="Microsoft YaHei" pitchFamily="34" charset="-122"/>
                  <a:ea typeface="Microsoft YaHei" pitchFamily="34" charset="-122"/>
                </a:rPr>
                <a:t>الموضوع </a:t>
              </a:r>
              <a:r>
                <a:rPr lang="ar-EG" altLang="zh-CN" sz="2800" b="1" dirty="0">
                  <a:latin typeface="Microsoft YaHei" pitchFamily="34" charset="-122"/>
                  <a:ea typeface="Microsoft YaHei" pitchFamily="34" charset="-122"/>
                </a:rPr>
                <a:t>ويفضل ان تعد اكثر من سيناريو حتى تتصرف بسرعة</a:t>
              </a:r>
            </a:p>
          </p:txBody>
        </p:sp>
      </p:grpSp>
    </p:spTree>
    <p:extLst>
      <p:ext uri="{BB962C8B-B14F-4D97-AF65-F5344CB8AC3E}">
        <p14:creationId xmlns:p14="http://schemas.microsoft.com/office/powerpoint/2010/main" xmlns="" val="23333259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الصبر</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35629"/>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اذا ما تعجلت الامور واحبط سريعا فان قدرتك على التواصل ستتأثر وتفقد قدرتك على توصيل الرسالة المطلوبة</a:t>
              </a:r>
            </a:p>
          </p:txBody>
        </p:sp>
      </p:grpSp>
    </p:spTree>
    <p:extLst>
      <p:ext uri="{BB962C8B-B14F-4D97-AF65-F5344CB8AC3E}">
        <p14:creationId xmlns:p14="http://schemas.microsoft.com/office/powerpoint/2010/main" xmlns="" val="62499102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971800"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اسخدم الوسائل التعليمية</a:t>
            </a:r>
          </a:p>
        </p:txBody>
      </p:sp>
      <p:grpSp>
        <p:nvGrpSpPr>
          <p:cNvPr id="32" name="Group 6"/>
          <p:cNvGrpSpPr>
            <a:grpSpLocks/>
          </p:cNvGrpSpPr>
          <p:nvPr/>
        </p:nvGrpSpPr>
        <p:grpSpPr bwMode="auto">
          <a:xfrm>
            <a:off x="1290639"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25604"/>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مثل الصور, الفيديو الخرائط التوضيحية ..الخ التى تساعدعلى شد انتباة </a:t>
              </a:r>
              <a:r>
                <a:rPr lang="ar-EG" altLang="zh-CN" sz="2800" b="1" dirty="0" smtClean="0">
                  <a:latin typeface="Microsoft YaHei" pitchFamily="34" charset="-122"/>
                  <a:ea typeface="Microsoft YaHei" pitchFamily="34" charset="-122"/>
                </a:rPr>
                <a:t>الحاضرين </a:t>
              </a:r>
              <a:r>
                <a:rPr lang="ar-EG" altLang="zh-CN" sz="2800" b="1" dirty="0">
                  <a:latin typeface="Microsoft YaHei" pitchFamily="34" charset="-122"/>
                  <a:ea typeface="Microsoft YaHei" pitchFamily="34" charset="-122"/>
                </a:rPr>
                <a:t>وتعمق فهمهم </a:t>
              </a:r>
            </a:p>
          </p:txBody>
        </p:sp>
      </p:grpSp>
    </p:spTree>
    <p:extLst>
      <p:ext uri="{BB962C8B-B14F-4D97-AF65-F5344CB8AC3E}">
        <p14:creationId xmlns:p14="http://schemas.microsoft.com/office/powerpoint/2010/main" xmlns="" val="213188291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مراحل تطور الاتصال </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37350094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2667000"/>
            <a:ext cx="69818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استقصاء</a:t>
            </a:r>
          </a:p>
          <a:p>
            <a:pPr algn="ctr" rtl="1"/>
            <a:r>
              <a:rPr lang="ar-EG" altLang="zh-CN" sz="4800" b="1" dirty="0">
                <a:solidFill>
                  <a:schemeClr val="bg1"/>
                </a:solidFill>
                <a:latin typeface="Microsoft YaHei" pitchFamily="34" charset="-122"/>
                <a:ea typeface="Microsoft YaHei" pitchFamily="34" charset="-122"/>
              </a:rPr>
              <a:t>الاتصالات الشخصية بين الناس</a:t>
            </a:r>
          </a:p>
        </p:txBody>
      </p:sp>
    </p:spTree>
    <p:extLst>
      <p:ext uri="{BB962C8B-B14F-4D97-AF65-F5344CB8AC3E}">
        <p14:creationId xmlns:p14="http://schemas.microsoft.com/office/powerpoint/2010/main" xmlns="" val="146787065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1314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التمارين</a:t>
            </a:r>
            <a:endParaRPr lang="ar-EG" altLang="zh-CN"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36280373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أعط مثالا من واقع حياتك، أو خبراتك يوضح أهمية عملية إرجاع الأثر </a:t>
            </a:r>
            <a:r>
              <a:rPr lang="ar-EG" sz="3200" b="1" dirty="0" smtClean="0">
                <a:solidFill>
                  <a:schemeClr val="tx1"/>
                </a:solidFill>
                <a:latin typeface="Simplified Arabic" pitchFamily="18" charset="-78"/>
                <a:cs typeface="Simplified Arabic" pitchFamily="18" charset="-78"/>
              </a:rPr>
              <a:t>أو </a:t>
            </a:r>
            <a:r>
              <a:rPr lang="ar-EG" sz="3200" b="1" dirty="0">
                <a:solidFill>
                  <a:schemeClr val="tx1"/>
                </a:solidFill>
                <a:latin typeface="Simplified Arabic" pitchFamily="18" charset="-78"/>
                <a:cs typeface="Simplified Arabic" pitchFamily="18" charset="-78"/>
              </a:rPr>
              <a:t>التغذية المرتدة (</a:t>
            </a:r>
            <a:r>
              <a:rPr lang="ar-EG" sz="3200" b="1" dirty="0" smtClean="0">
                <a:solidFill>
                  <a:schemeClr val="tx1"/>
                </a:solidFill>
                <a:latin typeface="Simplified Arabic" pitchFamily="18" charset="-78"/>
                <a:cs typeface="Simplified Arabic" pitchFamily="18" charset="-78"/>
              </a:rPr>
              <a:t>الراجعة)</a:t>
            </a: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16856418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إلى أي جمهور تصنف نفسك ؟ اذكر موقفًا يؤيد </a:t>
            </a:r>
            <a:r>
              <a:rPr lang="ar-EG" sz="3200" b="1" dirty="0" smtClean="0">
                <a:solidFill>
                  <a:schemeClr val="tx1"/>
                </a:solidFill>
                <a:latin typeface="Simplified Arabic" pitchFamily="18" charset="-78"/>
                <a:cs typeface="Simplified Arabic" pitchFamily="18" charset="-78"/>
              </a:rPr>
              <a:t>كلامك</a:t>
            </a: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85848486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قم بكتابة وصف تفصيلي أمين لحالاتك المزاجية الآن </a:t>
            </a:r>
            <a:endParaRPr lang="ar-EG" sz="3200" b="1" dirty="0" smtClean="0">
              <a:solidFill>
                <a:schemeClr val="tx1"/>
              </a:solidFill>
              <a:latin typeface="Simplified Arabic" pitchFamily="18" charset="-78"/>
              <a:cs typeface="Simplified Arabic" pitchFamily="18" charset="-78"/>
            </a:endParaRP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01138288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kenanaonline.com/photos/1234180/1234180042/large_1234180042.jpg?124220808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38300" y="152400"/>
            <a:ext cx="5867400" cy="1015663"/>
          </a:xfrm>
          <a:prstGeom prst="rect">
            <a:avLst/>
          </a:prstGeom>
          <a:noFill/>
        </p:spPr>
        <p:txBody>
          <a:bodyPr wrap="square" rtlCol="1">
            <a:spAutoFit/>
          </a:bodyPr>
          <a:lstStyle/>
          <a:p>
            <a:pPr algn="ctr" rtl="1"/>
            <a:r>
              <a:rPr lang="ar-EG" sz="6000" b="1" smtClean="0">
                <a:latin typeface="Andalus" pitchFamily="18" charset="-78"/>
                <a:cs typeface="Andalus" pitchFamily="18" charset="-78"/>
              </a:rPr>
              <a:t>نلقاكم فى دورات اخرى</a:t>
            </a:r>
            <a:endParaRPr lang="ar-EG" sz="6000" b="1" dirty="0">
              <a:latin typeface="Andalus" pitchFamily="18" charset="-78"/>
              <a:cs typeface="Andalus" pitchFamily="18" charset="-78"/>
            </a:endParaRPr>
          </a:p>
        </p:txBody>
      </p:sp>
    </p:spTree>
    <p:extLst>
      <p:ext uri="{BB962C8B-B14F-4D97-AF65-F5344CB8AC3E}">
        <p14:creationId xmlns:p14="http://schemas.microsoft.com/office/powerpoint/2010/main" xmlns="" val="35108992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2301442"/>
            <a:ext cx="6562725" cy="667240"/>
            <a:chOff x="0" y="0"/>
            <a:chExt cx="6562725" cy="556033"/>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48201"/>
              <a:ext cx="6432550" cy="507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الأولى : عصر الإشارات والعلامات </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3347288"/>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5662"/>
              <a:ext cx="6432550" cy="46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الثانية : عصر التخاطب واللغة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395038"/>
            <a:ext cx="6562725" cy="710362"/>
            <a:chOff x="0" y="0"/>
            <a:chExt cx="6562725" cy="591968"/>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84137"/>
              <a:ext cx="643255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الثالثة : عصر الكتابة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مراحل تطور الاتصال </a:t>
            </a:r>
          </a:p>
        </p:txBody>
      </p:sp>
    </p:spTree>
    <p:extLst>
      <p:ext uri="{BB962C8B-B14F-4D97-AF65-F5344CB8AC3E}">
        <p14:creationId xmlns:p14="http://schemas.microsoft.com/office/powerpoint/2010/main" xmlns="" val="42198318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2286000"/>
            <a:ext cx="6562725" cy="670762"/>
            <a:chOff x="0" y="-12868"/>
            <a:chExt cx="6562725" cy="558968"/>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1286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الرابعة : عصر الطباعة </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3347288"/>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4593"/>
              <a:ext cx="6432550" cy="46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الخامسة : عصر الاتصال الجماهيرى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395038"/>
            <a:ext cx="6562725" cy="655320"/>
            <a:chOff x="0" y="0"/>
            <a:chExt cx="6562725" cy="546100"/>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2046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المرحلة السادسة :عصر الاتصال التفاعلى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4716464" y="130754"/>
            <a:ext cx="4376737" cy="628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مراحل تطور الاتصال </a:t>
            </a:r>
          </a:p>
        </p:txBody>
      </p:sp>
    </p:spTree>
    <p:extLst>
      <p:ext uri="{BB962C8B-B14F-4D97-AF65-F5344CB8AC3E}">
        <p14:creationId xmlns:p14="http://schemas.microsoft.com/office/powerpoint/2010/main" xmlns="" val="63951399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2667000"/>
            <a:ext cx="69818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أنماط الناس من جهة استقبالهم للمعلومات والتعبير عن آرائهم</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80422951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4716464" y="130754"/>
            <a:ext cx="4376737" cy="6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البصري</a:t>
            </a:r>
            <a:endParaRPr lang="zh-CN" altLang="en-US"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800" b="1" dirty="0">
                <a:solidFill>
                  <a:schemeClr val="tx1"/>
                </a:solidFill>
                <a:latin typeface="Simplified Arabic" pitchFamily="18" charset="-78"/>
                <a:cs typeface="Simplified Arabic" pitchFamily="18" charset="-78"/>
              </a:rPr>
              <a:t>هذا الشخص يرى العالم حوله من خلال الصور والرؤية بالعين حتى أنه عند الحديث عن المعاني المجردة يحولها إلى صور مشاهدة فهو يركز أغلب انتباهه على صور وألوان التجربة، وعندما يصف حادثة معينة يصفها من خلال الصور، وتجد عباراته يكثر فيها: </a:t>
            </a:r>
            <a:r>
              <a:rPr lang="ar-EG" sz="2800" b="1" dirty="0" smtClean="0">
                <a:solidFill>
                  <a:schemeClr val="tx1"/>
                </a:solidFill>
                <a:latin typeface="Simplified Arabic" pitchFamily="18" charset="-78"/>
                <a:cs typeface="Simplified Arabic" pitchFamily="18" charset="-78"/>
              </a:rPr>
              <a:t>أرى </a:t>
            </a:r>
            <a:r>
              <a:rPr lang="ar-EG" sz="2800" b="1" dirty="0">
                <a:solidFill>
                  <a:schemeClr val="tx1"/>
                </a:solidFill>
                <a:latin typeface="Simplified Arabic" pitchFamily="18" charset="-78"/>
                <a:cs typeface="Simplified Arabic" pitchFamily="18" charset="-78"/>
              </a:rPr>
              <a:t>ـ أنظر ـ يظهر ـ مشهد ـ وضوح ـ لمعان ـ ملاحظة ـ مراقبة ـ منظر ـ ألوان ـ ظلام ـ </a:t>
            </a:r>
            <a:r>
              <a:rPr lang="ar-EG" sz="2800" b="1" dirty="0" smtClean="0">
                <a:solidFill>
                  <a:schemeClr val="tx1"/>
                </a:solidFill>
                <a:latin typeface="Simplified Arabic" pitchFamily="18" charset="-78"/>
                <a:cs typeface="Simplified Arabic" pitchFamily="18" charset="-78"/>
              </a:rPr>
              <a:t>ظلال </a:t>
            </a:r>
            <a:r>
              <a:rPr lang="ar-EG" sz="2800" b="1" dirty="0">
                <a:solidFill>
                  <a:schemeClr val="tx1"/>
                </a:solidFill>
                <a:latin typeface="Simplified Arabic" pitchFamily="18" charset="-78"/>
                <a:cs typeface="Simplified Arabic" pitchFamily="18" charset="-78"/>
              </a:rPr>
              <a:t>ـ شروق</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234440"/>
            <a:ext cx="3600450" cy="46329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493495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com/uploads/curves-orange-and-white-backgrounds-powerpo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4716464" y="130754"/>
            <a:ext cx="4376737" cy="6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السمعي</a:t>
            </a:r>
            <a:endParaRPr lang="zh-CN" altLang="en-US"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800" b="1" dirty="0">
                <a:solidFill>
                  <a:schemeClr val="tx1"/>
                </a:solidFill>
                <a:latin typeface="Simplified Arabic" pitchFamily="18" charset="-78"/>
                <a:cs typeface="Simplified Arabic" pitchFamily="18" charset="-78"/>
              </a:rPr>
              <a:t>هذا الشخص الحاسة الغالبة عليه في استقبال المعلومات وفي رؤية العالم من حوله هو السمع، هذا الشخص يحب الاستماع كثيرًا وله مقدرة فائقة على الاستماع دون مقاطعة ويهتم كثيرًا باختيار الألفاظ والعبارات وتجد كلامه بطيئًا، ويركز على نبرات صوته عند الكلام كما أنه يميل للمعاني التجريدية النظرية كثيرًا</a:t>
            </a:r>
          </a:p>
        </p:txBody>
      </p:sp>
      <p:pic>
        <p:nvPicPr>
          <p:cNvPr id="3074" name="Picture 2"/>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xmlns="" val="0"/>
              </a:ext>
            </a:extLst>
          </a:blip>
          <a:srcRect/>
          <a:stretch>
            <a:fillRect/>
          </a:stretch>
        </p:blipFill>
        <p:spPr bwMode="auto">
          <a:xfrm>
            <a:off x="1173480" y="1596605"/>
            <a:ext cx="3200400" cy="3664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621910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1162</Words>
  <Application>Microsoft Office PowerPoint</Application>
  <PresentationFormat>On-screen Show (4:3)</PresentationFormat>
  <Paragraphs>126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SONY</cp:lastModifiedBy>
  <cp:revision>96</cp:revision>
  <dcterms:created xsi:type="dcterms:W3CDTF">2006-08-16T00:00:00Z</dcterms:created>
  <dcterms:modified xsi:type="dcterms:W3CDTF">2013-12-04T19:40:21Z</dcterms:modified>
</cp:coreProperties>
</file>