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18288000" cy="9144000"/>
  <p:notesSz cx="6858000" cy="9144000"/>
  <p:defaultTextStyle>
    <a:defPPr>
      <a:defRPr lang="en-US"/>
    </a:defPPr>
    <a:lvl1pPr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782638" indent="-325438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566863" indent="-652463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2351088" indent="-979488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3133725" indent="-1304925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6" y="-60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500"/>
            </a:lvl1pPr>
            <a:lvl2pPr marL="658368" indent="0" algn="ctr">
              <a:buNone/>
              <a:defRPr sz="2900"/>
            </a:lvl2pPr>
            <a:lvl3pPr marL="1316736" indent="0" algn="ctr">
              <a:buNone/>
              <a:defRPr sz="2600"/>
            </a:lvl3pPr>
            <a:lvl4pPr marL="1975104" indent="0" algn="ctr">
              <a:buNone/>
              <a:defRPr sz="2300"/>
            </a:lvl4pPr>
            <a:lvl5pPr marL="2633472" indent="0" algn="ctr">
              <a:buNone/>
              <a:defRPr sz="2300"/>
            </a:lvl5pPr>
            <a:lvl6pPr marL="3291840" indent="0" algn="ctr">
              <a:buNone/>
              <a:defRPr sz="2300"/>
            </a:lvl6pPr>
            <a:lvl7pPr marL="3950208" indent="0" algn="ctr">
              <a:buNone/>
              <a:defRPr sz="2300"/>
            </a:lvl7pPr>
            <a:lvl8pPr marL="4608576" indent="0" algn="ctr">
              <a:buNone/>
              <a:defRPr sz="2300"/>
            </a:lvl8pPr>
            <a:lvl9pPr marL="5266944" indent="0" algn="ctr">
              <a:buNone/>
              <a:defRPr sz="23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49A454-015E-4686-813E-9633A9D9049E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1" y="98104"/>
            <a:ext cx="2930807" cy="486833"/>
          </a:xfrm>
        </p:spPr>
        <p:txBody>
          <a:bodyPr/>
          <a:lstStyle>
            <a:lvl1pPr>
              <a:defRPr sz="23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60891-A200-453B-9982-2D171EF93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0" y="564444"/>
            <a:ext cx="9779001" cy="7518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t="-1408" r="-5634" b="1408"/>
          <a:stretch/>
        </p:blipFill>
        <p:spPr>
          <a:xfrm>
            <a:off x="15247917" y="98103"/>
            <a:ext cx="3040083" cy="2721463"/>
          </a:xfrm>
          <a:prstGeom prst="ellipse">
            <a:avLst/>
          </a:prstGeom>
          <a:effectLst>
            <a:glow rad="165100">
              <a:schemeClr val="bg2">
                <a:alpha val="51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14502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E62766-3EBC-8D4C-A356-F51E215DA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921AE9-583A-0445-89E8-5B34C3F90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7E0526-F8A0-C44A-BCA6-E00D97FF4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300"/>
            </a:lvl1pPr>
            <a:lvl2pPr marL="658368" indent="0">
              <a:buNone/>
              <a:defRPr sz="2000"/>
            </a:lvl2pPr>
            <a:lvl3pPr marL="1316736" indent="0">
              <a:buNone/>
              <a:defRPr sz="1700"/>
            </a:lvl3pPr>
            <a:lvl4pPr marL="1975104" indent="0">
              <a:buNone/>
              <a:defRPr sz="1400"/>
            </a:lvl4pPr>
            <a:lvl5pPr marL="2633472" indent="0">
              <a:buNone/>
              <a:defRPr sz="1400"/>
            </a:lvl5pPr>
            <a:lvl6pPr marL="3291840" indent="0">
              <a:buNone/>
              <a:defRPr sz="1400"/>
            </a:lvl6pPr>
            <a:lvl7pPr marL="3950208" indent="0">
              <a:buNone/>
              <a:defRPr sz="1400"/>
            </a:lvl7pPr>
            <a:lvl8pPr marL="4608576" indent="0">
              <a:buNone/>
              <a:defRPr sz="1400"/>
            </a:lvl8pPr>
            <a:lvl9pPr marL="526694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C5615A4-4998-8548-97C1-CB86FBFB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E050F-FBD2-413A-9AEA-FD691DD3C084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C0897CD-6AFF-3D43-83C5-A560BCBD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2F7CCED-A99F-094F-AEE8-E62CE835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5BF9-B3F8-40E5-9989-D4DCE0537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9A6CE9-D68A-5547-8CC0-B719C9DE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964E1C8-DD87-4D4E-95FB-FB89D4EB8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 marL="0" indent="0">
              <a:buNone/>
              <a:defRPr sz="4600"/>
            </a:lvl1pPr>
            <a:lvl2pPr marL="658368" indent="0">
              <a:buNone/>
              <a:defRPr sz="4000"/>
            </a:lvl2pPr>
            <a:lvl3pPr marL="1316736" indent="0">
              <a:buNone/>
              <a:defRPr sz="3500"/>
            </a:lvl3pPr>
            <a:lvl4pPr marL="1975104" indent="0">
              <a:buNone/>
              <a:defRPr sz="2900"/>
            </a:lvl4pPr>
            <a:lvl5pPr marL="2633472" indent="0">
              <a:buNone/>
              <a:defRPr sz="2900"/>
            </a:lvl5pPr>
            <a:lvl6pPr marL="3291840" indent="0">
              <a:buNone/>
              <a:defRPr sz="2900"/>
            </a:lvl6pPr>
            <a:lvl7pPr marL="3950208" indent="0">
              <a:buNone/>
              <a:defRPr sz="2900"/>
            </a:lvl7pPr>
            <a:lvl8pPr marL="4608576" indent="0">
              <a:buNone/>
              <a:defRPr sz="2900"/>
            </a:lvl8pPr>
            <a:lvl9pPr marL="5266944" indent="0">
              <a:buNone/>
              <a:defRPr sz="29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372EA56-DD6B-D84D-8CB6-1C273F815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300"/>
            </a:lvl1pPr>
            <a:lvl2pPr marL="658368" indent="0">
              <a:buNone/>
              <a:defRPr sz="2000"/>
            </a:lvl2pPr>
            <a:lvl3pPr marL="1316736" indent="0">
              <a:buNone/>
              <a:defRPr sz="1700"/>
            </a:lvl3pPr>
            <a:lvl4pPr marL="1975104" indent="0">
              <a:buNone/>
              <a:defRPr sz="1400"/>
            </a:lvl4pPr>
            <a:lvl5pPr marL="2633472" indent="0">
              <a:buNone/>
              <a:defRPr sz="1400"/>
            </a:lvl5pPr>
            <a:lvl6pPr marL="3291840" indent="0">
              <a:buNone/>
              <a:defRPr sz="1400"/>
            </a:lvl6pPr>
            <a:lvl7pPr marL="3950208" indent="0">
              <a:buNone/>
              <a:defRPr sz="1400"/>
            </a:lvl7pPr>
            <a:lvl8pPr marL="4608576" indent="0">
              <a:buNone/>
              <a:defRPr sz="1400"/>
            </a:lvl8pPr>
            <a:lvl9pPr marL="526694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5817457-DF46-C643-913F-DC5B56D0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7CA6B-AAD1-4DB1-B05F-0E3B2E7F8A56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25A7DC-7CD4-DB43-B366-2A85E00C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355CC8-97B0-A847-8FEA-B9305BAD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ED9EA-948A-4BBE-AB1D-9BFB3A3615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B01158-AED3-BB41-8345-BDBEB76E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43B90F2-D6CB-EB43-A2BE-C740AB834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0985C7-9159-984E-A753-7714A513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C85FC1-715E-402D-9B71-1CE54A8EDD3A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BBEC14-7679-8C43-9C9C-EEC078FC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2FB036-F901-284C-9225-DD7167CB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6E8B2-CED9-4434-B185-3B3E7AD04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44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E903031-CAB1-B54C-9E4B-3D77259F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B619E37-AF23-0C47-BFAC-0DE4CF0F2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45C8DF-19E0-B643-B1C8-24879287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35AF1-53EC-4FAC-9691-7BD3D30D9464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2F4A94-A44E-7B4C-958E-61C40B36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BA7656-48D1-784D-9A9E-E52096A6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B50EF-7950-4D78-86F5-1BFE720709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lnSpc>
                <a:spcPct val="200000"/>
              </a:lnSpc>
              <a:defRPr/>
            </a:lvl1pPr>
            <a:lvl2pPr algn="r" rtl="1">
              <a:lnSpc>
                <a:spcPct val="200000"/>
              </a:lnSpc>
              <a:defRPr/>
            </a:lvl2pPr>
            <a:lvl3pPr algn="r" rtl="1">
              <a:lnSpc>
                <a:spcPct val="200000"/>
              </a:lnSpc>
              <a:defRPr/>
            </a:lvl3pPr>
            <a:lvl4pPr algn="r" rtl="1">
              <a:lnSpc>
                <a:spcPct val="200000"/>
              </a:lnSpc>
              <a:defRPr/>
            </a:lvl4pPr>
            <a:lvl5pPr algn="r" rtl="1">
              <a:lnSpc>
                <a:spcPct val="2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49A454-015E-4686-813E-9633A9D9049E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3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DCD60891-A200-453B-9982-2D171EF93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486833"/>
            <a:ext cx="9779001" cy="75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42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86802F-715D-5F43-AF98-5B6295B40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388AAC5-E93C-F14E-B12A-2874F30B5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500"/>
            </a:lvl1pPr>
            <a:lvl2pPr marL="658368" indent="0" algn="ctr">
              <a:buNone/>
              <a:defRPr sz="2900"/>
            </a:lvl2pPr>
            <a:lvl3pPr marL="1316736" indent="0" algn="ctr">
              <a:buNone/>
              <a:defRPr sz="2600"/>
            </a:lvl3pPr>
            <a:lvl4pPr marL="1975104" indent="0" algn="ctr">
              <a:buNone/>
              <a:defRPr sz="2300"/>
            </a:lvl4pPr>
            <a:lvl5pPr marL="2633472" indent="0" algn="ctr">
              <a:buNone/>
              <a:defRPr sz="2300"/>
            </a:lvl5pPr>
            <a:lvl6pPr marL="3291840" indent="0" algn="ctr">
              <a:buNone/>
              <a:defRPr sz="2300"/>
            </a:lvl6pPr>
            <a:lvl7pPr marL="3950208" indent="0" algn="ctr">
              <a:buNone/>
              <a:defRPr sz="2300"/>
            </a:lvl7pPr>
            <a:lvl8pPr marL="4608576" indent="0" algn="ctr">
              <a:buNone/>
              <a:defRPr sz="2300"/>
            </a:lvl8pPr>
            <a:lvl9pPr marL="5266944" indent="0" algn="ctr">
              <a:buNone/>
              <a:defRPr sz="23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F35FBB5-FD12-3B41-A151-F1FBB1BF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D4744-8B52-409A-9EF2-BAE33269146E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EE3381-50FC-6942-BAC0-18EC6601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41E5CE-6EDC-E944-8757-B3105FA1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5976E-12B5-449A-BAC1-AA5BB34507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C99974-CAD8-B542-B340-49C8879E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884868-BFBE-3B4A-B02E-CBCE6306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A7C2F4-6716-7240-BBFC-347421E5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42F4A2-5BA3-4B38-B001-B5DEA8DC011F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FF0072-B977-B946-8AB3-A60BBDF5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F830B3-8C5D-1949-B683-5664B07B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18E50-9BF9-4ED3-A311-3214FBD7C1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E19017-A956-F241-8B61-E56980010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6924D3-3225-EA46-92F4-49364030E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65836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31673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7510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6334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2918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395020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460857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26694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DB8F5D-71C7-7944-9B64-50895FC1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14FACC-005D-40A8-9323-424C6C598F67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86D9CD-2F38-C44D-8751-CA080699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45F0C9-CCDF-5945-BAE1-83DF487C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53D63-BF70-41E4-BA69-57ADE9FD7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AEAE35-0ACF-4E4B-ABB5-9464230F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056C81-C4D8-9C42-8016-CE16F2A34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6064AA-CD97-4E4D-AFA2-1E585675D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BCDF3CB-BC5A-214C-968F-F5D713CE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D39112-B27B-45B9-99C8-087E7C208231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9507420-015B-224C-B31B-5B6BE520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ACC29D-2F26-4E49-81A3-8B93A4A6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FC5D6-7A29-4711-8E70-3296C24E0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7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194195-6DF1-6146-BB65-C6069E408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9B3638-57A0-5841-BF43-15DBAF36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368" indent="0">
              <a:buNone/>
              <a:defRPr sz="2900" b="1"/>
            </a:lvl2pPr>
            <a:lvl3pPr marL="1316736" indent="0">
              <a:buNone/>
              <a:defRPr sz="2600" b="1"/>
            </a:lvl3pPr>
            <a:lvl4pPr marL="1975104" indent="0">
              <a:buNone/>
              <a:defRPr sz="2300" b="1"/>
            </a:lvl4pPr>
            <a:lvl5pPr marL="2633472" indent="0">
              <a:buNone/>
              <a:defRPr sz="2300" b="1"/>
            </a:lvl5pPr>
            <a:lvl6pPr marL="3291840" indent="0">
              <a:buNone/>
              <a:defRPr sz="2300" b="1"/>
            </a:lvl6pPr>
            <a:lvl7pPr marL="3950208" indent="0">
              <a:buNone/>
              <a:defRPr sz="2300" b="1"/>
            </a:lvl7pPr>
            <a:lvl8pPr marL="4608576" indent="0">
              <a:buNone/>
              <a:defRPr sz="2300" b="1"/>
            </a:lvl8pPr>
            <a:lvl9pPr marL="5266944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A3DE88-4BA8-8844-A1D0-CEA5B69C5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36B1C7-381D-0547-8724-948403882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368" indent="0">
              <a:buNone/>
              <a:defRPr sz="2900" b="1"/>
            </a:lvl2pPr>
            <a:lvl3pPr marL="1316736" indent="0">
              <a:buNone/>
              <a:defRPr sz="2600" b="1"/>
            </a:lvl3pPr>
            <a:lvl4pPr marL="1975104" indent="0">
              <a:buNone/>
              <a:defRPr sz="2300" b="1"/>
            </a:lvl4pPr>
            <a:lvl5pPr marL="2633472" indent="0">
              <a:buNone/>
              <a:defRPr sz="2300" b="1"/>
            </a:lvl5pPr>
            <a:lvl6pPr marL="3291840" indent="0">
              <a:buNone/>
              <a:defRPr sz="2300" b="1"/>
            </a:lvl6pPr>
            <a:lvl7pPr marL="3950208" indent="0">
              <a:buNone/>
              <a:defRPr sz="2300" b="1"/>
            </a:lvl7pPr>
            <a:lvl8pPr marL="4608576" indent="0">
              <a:buNone/>
              <a:defRPr sz="2300" b="1"/>
            </a:lvl8pPr>
            <a:lvl9pPr marL="5266944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59366D-D970-C24C-816D-42383DB7F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95FAE78-9BD4-C942-A448-6F0FECD0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C2661C-B9F2-4F55-958F-4D607F9036FC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75BC6E7-9A69-7149-A897-EE03FB6D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7D8C6E0-2945-A249-915B-2FD232B0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C3E38-21F4-4ECF-A89F-E9A1BC369A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E2BE0A-6D12-FB43-8E88-D25DABB7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B8154A1-AA1F-D04F-8619-F08FBA09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7FF44-3023-47B5-B0E5-779244ACF745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E939DD4-BFBE-E54A-97F4-ADBC02B8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6D57AFA-A3CA-774B-B8B0-9E669BB9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9AE4A-8524-438C-A5D3-8BBD0E2023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9660191-B304-0D4B-A51E-3448CD89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87282-7154-4C76-B0CD-7031014CEFC9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5D8D72F-6552-6846-B316-2426BA99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2F6D338-7835-4E44-830D-74FD857E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A395E-CEE3-4D6B-9B7E-628498703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D917D78-664E-3F48-B8BB-D9572F24C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131674" tIns="65837" rIns="131674" bIns="658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2C908D-93CA-4C40-A36C-7D1D8B2C8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131674" tIns="65837" rIns="131674" bIns="6583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3A21BB-DE06-564A-B9F0-C8BBB1524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49A454-015E-4686-813E-9633A9D9049E}" type="datetimeFigureOut">
              <a:rPr lang="en-US" smtClean="0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CB1027-854A-8F4A-BEE1-D4966CA16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EE4818-9ACE-9D48-BB2D-BB7F80CDD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131674" tIns="65837" rIns="131674" bIns="6583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D60891-A200-453B-9982-2D171EF93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1316736" rtl="1" eaLnBrk="1" latinLnBrk="0" hangingPunct="1">
        <a:lnSpc>
          <a:spcPct val="90000"/>
        </a:lnSpc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84" indent="-329184" algn="r" defTabSz="1316736" rtl="1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87552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304288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62656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21024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79392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760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596128" indent="-329184" algn="r" defTabSz="1316736" rtl="1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6736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75104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3472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1840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50208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576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66944" algn="r" defTabSz="1316736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257300" y="457200"/>
            <a:ext cx="15773400" cy="7778751"/>
          </a:xfrm>
        </p:spPr>
        <p:txBody>
          <a:bodyPr rtlCol="0">
            <a:noAutofit/>
          </a:bodyPr>
          <a:lstStyle/>
          <a:p>
            <a:pPr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مبادئ القيادة الإدارية</a:t>
            </a:r>
            <a:endParaRPr lang="en-US" sz="3200" b="1" dirty="0" smtClean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+mj-cs"/>
              </a:rPr>
              <a:t>لكي تؤدي القيادة الإدارية المهام المطلوبة منها بكفاءة عالية لا بد أن تتمثل عدداً من المبادئ التي لا غنى عنها ومنها ما يلي :</a:t>
            </a:r>
            <a:endParaRPr lang="en-US" sz="2800" dirty="0" smtClean="0">
              <a:latin typeface="Times New Roman"/>
              <a:ea typeface="Times New Roman"/>
              <a:cs typeface="+mj-cs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(1) الإيمان بالهدف :</a:t>
            </a:r>
            <a:endParaRPr lang="en-US" sz="2800" b="1" dirty="0" smtClean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+mj-cs"/>
              </a:rPr>
              <a:t>لا بد أن يؤمن القائد بالهدف الذي يسعى التنظيم الإداري لتحقيقه</a:t>
            </a:r>
            <a:endParaRPr lang="en-US" sz="2800" dirty="0" smtClean="0">
              <a:latin typeface="Times New Roman"/>
              <a:ea typeface="Times New Roman"/>
              <a:cs typeface="+mj-cs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+mj-cs"/>
              </a:rPr>
              <a:t> وينقل ذلك الإيمان للعاملين معه </a:t>
            </a:r>
            <a:endParaRPr lang="en-US" sz="2800" dirty="0" smtClean="0">
              <a:latin typeface="Times New Roman"/>
              <a:ea typeface="Times New Roman"/>
              <a:cs typeface="+mj-cs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+mj-cs"/>
              </a:rPr>
              <a:t>بحيث يصبح الجميع على مستوى عالٍ من الإيمان بالهدف </a:t>
            </a:r>
            <a:endParaRPr lang="en-US" sz="2800" dirty="0" smtClean="0">
              <a:latin typeface="Times New Roman"/>
              <a:ea typeface="Times New Roman"/>
              <a:cs typeface="+mj-cs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+mj-cs"/>
              </a:rPr>
              <a:t>ويقود ذلك إلي الموائمة بين أهداف المنظمة وأهداف الأفراد</a:t>
            </a:r>
            <a:endParaRPr lang="en-US" sz="2800" dirty="0" smtClean="0">
              <a:latin typeface="Times New Roman"/>
              <a:ea typeface="Times New Roman"/>
              <a:cs typeface="+mj-cs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+mj-cs"/>
              </a:rPr>
              <a:t> ومن ثم تصميم الجميع على أداء العمل بالشكل الذي يحقق الأهداف.</a:t>
            </a:r>
            <a:endParaRPr lang="en-US" sz="2800" dirty="0" smtClean="0">
              <a:solidFill>
                <a:srgbClr val="FFFF00"/>
              </a:solidFill>
              <a:latin typeface="Times New Roman"/>
              <a:ea typeface="Times New Roman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81000" y="381000"/>
            <a:ext cx="17602200" cy="8763000"/>
          </a:xfrm>
        </p:spPr>
        <p:txBody>
          <a:bodyPr>
            <a:normAutofit fontScale="25000" lnSpcReduction="20000"/>
          </a:bodyPr>
          <a:lstStyle/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2) الإنطلاق إلي الأمام </a:t>
            </a:r>
            <a:r>
              <a:rPr lang="ar-SA" sz="11200" b="1" dirty="0" smtClean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sz="11200" b="1" dirty="0" smtClean="0">
              <a:solidFill>
                <a:srgbClr val="FF0000"/>
              </a:solidFill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1200" dirty="0">
              <a:latin typeface="Times New Roman"/>
              <a:ea typeface="Times New Roman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>
                <a:latin typeface="Times New Roman"/>
                <a:ea typeface="Times New Roman"/>
                <a:cs typeface="Simplified Arabic"/>
              </a:rPr>
              <a:t>لا بد أن يتمتع القائد بنظرة بعيدة المدى </a:t>
            </a:r>
            <a:endParaRPr lang="en-US" sz="112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1200" dirty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>
                <a:latin typeface="Times New Roman"/>
                <a:ea typeface="Times New Roman"/>
                <a:cs typeface="Simplified Arabic"/>
              </a:rPr>
              <a:t>وقدرة على إستشراق المستقبل </a:t>
            </a:r>
            <a:endParaRPr lang="en-US" sz="112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1200" dirty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>
                <a:latin typeface="Times New Roman"/>
                <a:ea typeface="Times New Roman"/>
                <a:cs typeface="Simplified Arabic"/>
              </a:rPr>
              <a:t>ووضع </a:t>
            </a:r>
            <a:r>
              <a:rPr lang="ar-SA" sz="11200" dirty="0" smtClean="0">
                <a:latin typeface="Times New Roman"/>
                <a:ea typeface="Times New Roman"/>
                <a:cs typeface="Simplified Arabic"/>
              </a:rPr>
              <a:t>الخطط</a:t>
            </a:r>
            <a:endParaRPr lang="en-US" sz="112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12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1200" dirty="0">
                <a:latin typeface="Times New Roman"/>
                <a:ea typeface="Times New Roman"/>
                <a:cs typeface="Simplified Arabic"/>
              </a:rPr>
              <a:t>وبذل الجهد </a:t>
            </a:r>
            <a:endParaRPr lang="en-US" sz="112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12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11200" dirty="0" smtClean="0">
                <a:latin typeface="Times New Roman"/>
                <a:ea typeface="Times New Roman"/>
                <a:cs typeface="Simplified Arabic"/>
              </a:rPr>
              <a:t>والإبتكار </a:t>
            </a:r>
            <a:r>
              <a:rPr lang="ar-SA" sz="11200" dirty="0">
                <a:latin typeface="Times New Roman"/>
                <a:ea typeface="Times New Roman"/>
                <a:cs typeface="Simplified Arabic"/>
              </a:rPr>
              <a:t>والإبداع</a:t>
            </a:r>
            <a:r>
              <a:rPr lang="ar-SA" sz="8600" b="1" dirty="0">
                <a:latin typeface="Times New Roman"/>
                <a:ea typeface="Times New Roman"/>
                <a:cs typeface="Simplified Arabic"/>
              </a:rPr>
              <a:t>.</a:t>
            </a:r>
            <a:endParaRPr lang="en-US" sz="8600" b="1" dirty="0">
              <a:latin typeface="Times New Roman"/>
              <a:ea typeface="Times New Roman"/>
            </a:endParaRPr>
          </a:p>
          <a:p>
            <a:pPr>
              <a:buFont typeface="Arial" charset="0"/>
              <a:buNone/>
              <a:defRPr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533400"/>
            <a:ext cx="16421100" cy="7702551"/>
          </a:xfrm>
        </p:spPr>
        <p:txBody>
          <a:bodyPr rtlCol="0">
            <a:noAutofit/>
          </a:bodyPr>
          <a:lstStyle/>
          <a:p>
            <a:pPr marL="0" indent="0" algn="just" defTabSz="1567464" rtl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(3) حب العمل مع الآخرين </a:t>
            </a:r>
            <a:r>
              <a:rPr lang="ar-SA" sz="2800" dirty="0" smtClean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sz="28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لا بد أن يكون لدى القائد قدرة على العمل مع الآخرين وأن يزرع وينمي تلك الرغبة لدى العاملين ،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لأن الجماعة لا يمكن أن تستمر وتحقق أهداف التنظيم ما لم يكون هنالك توافق وتعاون وإستعداد للعمل بروح الفريق.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just" defTabSz="1567464" rtl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 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marL="0" indent="0" algn="just" defTabSz="1567464" rtl="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(4) التقدير السليم للموقف </a:t>
            </a:r>
            <a:r>
              <a:rPr lang="ar-SA" sz="2800" dirty="0" smtClean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sz="2800" dirty="0" smtClean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أن يكون لدى القائد قدرة على المناقشة والتحليل والإقناع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والإتصال والتقدير السليم للموقف والتعامل مع مختلف المواقف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وتحقيق أعلى المكاسب دون أن يخطئ في معرفة أثر كل متغير على الموقف التنظيمي. 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381000"/>
            <a:ext cx="16421100" cy="7854951"/>
          </a:xfrm>
        </p:spPr>
        <p:txBody>
          <a:bodyPr rtlCol="0">
            <a:noAutofit/>
          </a:bodyPr>
          <a:lstStyle/>
          <a:p>
            <a:pPr marL="329184" lvl="0" indent="-329184" algn="just" defTabSz="1567464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ar-SA" sz="28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(5) تحمل المسئولية </a:t>
            </a:r>
            <a:r>
              <a:rPr lang="ar-SA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ar-SA" sz="2800" b="1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ويتضمن ذلك الإرتقاء بالتفكير إلي مستوى عالٍ من تقدير المسئولية وإستشعار متطلبات العمل والمنظمة حاضراً ومستقبلاً.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وقد وضع القائد الإداري لكي يكون قادراً على تحمل المسئولية لا أن يتجنبها ويتفاداها.</a:t>
            </a:r>
            <a:endParaRPr lang="en-US" sz="2800" dirty="0" smtClean="0">
              <a:latin typeface="Times New Roman"/>
              <a:ea typeface="Times New Roman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(6) التصرف على المستوى القيادي </a:t>
            </a:r>
            <a:r>
              <a:rPr lang="ar-SA" sz="2800" dirty="0" smtClean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sz="2800" dirty="0" smtClean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وهذا يتطلب الإرتباط بمسئوليات على مستواه وعدم إضاعة الوقت في أعمال من هم دونه والإنشغال بتوافه الأمور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لأن ذلك يخل بمبدأ القيادة ،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ويحد من قدرات المرؤوسين </a:t>
            </a: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،</a:t>
            </a:r>
            <a:endParaRPr lang="ar-SA" sz="2800" dirty="0" smtClean="0">
              <a:latin typeface="Times New Roman"/>
              <a:ea typeface="Times New Roman"/>
              <a:cs typeface="Simplified Arab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143000" y="457200"/>
            <a:ext cx="15887700" cy="7778751"/>
          </a:xfrm>
        </p:spPr>
        <p:txBody>
          <a:bodyPr>
            <a:normAutofit fontScale="47500" lnSpcReduction="20000"/>
          </a:bodyPr>
          <a:lstStyle/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ويؤدي </a:t>
            </a:r>
            <a:r>
              <a:rPr lang="ar-SA" sz="6000" b="1" dirty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إلي نفورهم من العمل والإعتماد على الرئيس </a:t>
            </a:r>
            <a:endParaRPr lang="ar-SA" sz="6000" b="1" dirty="0" smtClean="0">
              <a:solidFill>
                <a:prstClr val="white">
                  <a:tint val="75000"/>
                </a:prstClr>
              </a:solidFill>
              <a:latin typeface="Times New Roman"/>
              <a:ea typeface="Times New Roman"/>
              <a:cs typeface="Simplified Arabic"/>
            </a:endParaRPr>
          </a:p>
          <a:p>
            <a:pPr marL="0" lvl="0" indent="0" algn="just" defTabSz="1567464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ar-SA" sz="7100" dirty="0">
                <a:latin typeface="Times New Roman"/>
                <a:ea typeface="Times New Roman"/>
                <a:cs typeface="Simplified Arabic"/>
              </a:rPr>
              <a:t>ويؤدي إلي نفورهم من العمل والإعتماد على الرئيس 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ar-SA" sz="7100" dirty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7000" dirty="0">
                <a:latin typeface="Times New Roman"/>
                <a:ea typeface="Times New Roman"/>
                <a:cs typeface="Simplified Arabic"/>
              </a:rPr>
              <a:t>ويركز السلطة ويعقِّد الأعمال ويأخر إنجازها</a:t>
            </a:r>
            <a:r>
              <a:rPr lang="ar-SA" sz="7000" dirty="0" smtClean="0"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ar-SA" sz="7000" dirty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7000" dirty="0">
                <a:latin typeface="Times New Roman"/>
                <a:ea typeface="Times New Roman"/>
                <a:cs typeface="Simplified Arabic"/>
              </a:rPr>
              <a:t> بل العكس من ذلك يجب على القائد أن يدرب معاونيه وأن يحرص على تنميتهم </a:t>
            </a:r>
            <a:endParaRPr lang="ar-SA" sz="70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ar-SA" sz="7000" dirty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7000" dirty="0">
                <a:latin typeface="Times New Roman"/>
                <a:ea typeface="Times New Roman"/>
                <a:cs typeface="Simplified Arabic"/>
              </a:rPr>
              <a:t>وإشراكهم في كل المستجدات كل على حسب مستواه وإمكانياته</a:t>
            </a:r>
            <a:r>
              <a:rPr lang="ar-SA" sz="7000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en-US" sz="7000" dirty="0">
              <a:latin typeface="Times New Roman"/>
              <a:ea typeface="Times New Roman"/>
            </a:endParaRPr>
          </a:p>
          <a:p>
            <a:pPr>
              <a:buFont typeface="Arial" charset="0"/>
              <a:buNone/>
              <a:defRPr/>
            </a:pP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304800"/>
            <a:ext cx="16421100" cy="7931151"/>
          </a:xfrm>
        </p:spPr>
        <p:txBody>
          <a:bodyPr rtlCol="0">
            <a:noAutofit/>
          </a:bodyPr>
          <a:lstStyle/>
          <a:p>
            <a:pPr lvl="0" algn="just" defTabSz="1567464">
              <a:spcBef>
                <a:spcPts val="0"/>
              </a:spcBef>
              <a:buNone/>
              <a:defRPr/>
            </a:pPr>
            <a:r>
              <a:rPr lang="ar-SA" sz="33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(7) حسن التصرف </a:t>
            </a:r>
            <a:r>
              <a:rPr lang="ar-SA" sz="3300" b="1" dirty="0" smtClean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ar-SA" sz="6000" b="1" dirty="0" smtClean="0">
              <a:solidFill>
                <a:srgbClr val="FF0000"/>
              </a:solidFill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3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ففي الظروف الإستثنائية عندما تنحرف المنظمة عن تحقيق أهدافها وتنجرف نحو الفشل أو تتعرض لهزات وكوارث </a:t>
            </a:r>
            <a:r>
              <a:rPr lang="ar-SA" sz="3300" dirty="0" smtClean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،</a:t>
            </a:r>
            <a:endParaRPr lang="ar-SA" sz="3300" dirty="0">
              <a:solidFill>
                <a:prstClr val="black"/>
              </a:solidFill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3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على القائد أن يتصرف بإيجابية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3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من حيث دراسة المشاكل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3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وإعادة البناء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3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وإحداث التغييرات المطلوبة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3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وبناء قوة المنظمة الروحية والمعنوية.</a:t>
            </a:r>
            <a:endParaRPr lang="en-US" sz="3300" dirty="0">
              <a:solidFill>
                <a:prstClr val="black"/>
              </a:solidFill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90600" y="685800"/>
            <a:ext cx="16040100" cy="7550151"/>
          </a:xfrm>
        </p:spPr>
        <p:txBody>
          <a:bodyPr>
            <a:normAutofit fontScale="62500" lnSpcReduction="20000"/>
          </a:bodyPr>
          <a:lstStyle/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8</a:t>
            </a:r>
            <a:r>
              <a:rPr lang="ar-SA" sz="54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) القيادة نحو الإصلاح :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400" dirty="0">
                <a:latin typeface="Times New Roman"/>
                <a:ea typeface="Times New Roman"/>
                <a:cs typeface="Simplified Arabic"/>
              </a:rPr>
              <a:t>يجب أن يوجه </a:t>
            </a:r>
            <a:r>
              <a:rPr lang="ar-SA" sz="5400">
                <a:latin typeface="Times New Roman"/>
                <a:ea typeface="Times New Roman"/>
                <a:cs typeface="Simplified Arabic"/>
              </a:rPr>
              <a:t>القائد </a:t>
            </a:r>
            <a:r>
              <a:rPr lang="ar-SA" sz="5400" smtClean="0">
                <a:latin typeface="Times New Roman"/>
                <a:ea typeface="Times New Roman"/>
                <a:cs typeface="Simplified Arabic"/>
              </a:rPr>
              <a:t>جهوده </a:t>
            </a:r>
            <a:r>
              <a:rPr lang="ar-SA" sz="5400" dirty="0">
                <a:latin typeface="Times New Roman"/>
                <a:ea typeface="Times New Roman"/>
                <a:cs typeface="Simplified Arabic"/>
              </a:rPr>
              <a:t>نحو التطوير سواء للعمل أو العاملين أو أساليب الأداء ، </a:t>
            </a: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400" dirty="0">
                <a:latin typeface="Times New Roman"/>
                <a:ea typeface="Times New Roman"/>
                <a:cs typeface="Simplified Arabic"/>
              </a:rPr>
              <a:t>ويقود ذلك إلي إعادة النظر في مسيرة المنظمة من وقت إلي آخر </a:t>
            </a:r>
            <a:endParaRPr lang="ar-SA" sz="54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400" dirty="0" smtClean="0">
                <a:latin typeface="Times New Roman"/>
                <a:ea typeface="Times New Roman"/>
                <a:cs typeface="Simplified Arabic"/>
              </a:rPr>
              <a:t>للتأكد </a:t>
            </a:r>
            <a:r>
              <a:rPr lang="ar-SA" sz="5400" dirty="0">
                <a:latin typeface="Times New Roman"/>
                <a:ea typeface="Times New Roman"/>
                <a:cs typeface="Simplified Arabic"/>
              </a:rPr>
              <a:t>من صلاحية الهيكل التنظيمي </a:t>
            </a:r>
            <a:endParaRPr lang="ar-SA" sz="5400" dirty="0" smtClean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400" dirty="0" smtClean="0">
                <a:latin typeface="Times New Roman"/>
                <a:ea typeface="Times New Roman"/>
                <a:cs typeface="Simplified Arabic"/>
              </a:rPr>
              <a:t>ومن </a:t>
            </a:r>
            <a:r>
              <a:rPr lang="ar-SA" sz="5400" dirty="0">
                <a:latin typeface="Times New Roman"/>
                <a:ea typeface="Times New Roman"/>
                <a:cs typeface="Simplified Arabic"/>
              </a:rPr>
              <a:t>أن الإدارة ليست في حاجة إلي إعادة تنظيم أو تحسينات</a:t>
            </a:r>
            <a:r>
              <a:rPr lang="ar-SA" sz="5400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ar-SA" sz="5400" dirty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400" dirty="0">
                <a:latin typeface="Times New Roman"/>
                <a:ea typeface="Times New Roman"/>
                <a:cs typeface="Simplified Arabic"/>
              </a:rPr>
              <a:t> وكل ذلك يقود إلي إعطاء الدوافع الداخلية قدرة مضاعفة إلي تحقيق ما يصبو إليه </a:t>
            </a:r>
            <a:r>
              <a:rPr lang="ar-SA" sz="5400" dirty="0" smtClean="0">
                <a:latin typeface="Times New Roman"/>
                <a:ea typeface="Times New Roman"/>
                <a:cs typeface="Simplified Arabic"/>
              </a:rPr>
              <a:t>التنظيم</a:t>
            </a:r>
            <a:endParaRPr lang="ar-SA" sz="5400" dirty="0">
              <a:latin typeface="Times New Roman"/>
              <a:ea typeface="Times New Roman"/>
              <a:cs typeface="Simplified Arabic"/>
            </a:endParaRPr>
          </a:p>
          <a:p>
            <a:pPr algn="just" defTabSz="1567464" rtl="1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400" dirty="0">
                <a:latin typeface="Times New Roman"/>
                <a:ea typeface="Times New Roman"/>
                <a:cs typeface="Simplified Arabic"/>
              </a:rPr>
              <a:t> ، ذلك أن الإصلاح الداخلي يكون أكثر واقعية وأكثر تعبيراً عن إحتياجات المنظمة وملائماً لمطالب العمل.</a:t>
            </a:r>
            <a:endParaRPr lang="en-US" sz="5400" dirty="0">
              <a:latin typeface="Times New Roman"/>
              <a:ea typeface="Times New Roman"/>
            </a:endParaRPr>
          </a:p>
          <a:p>
            <a:pPr defTabSz="1567464" fontAlgn="auto">
              <a:spcAft>
                <a:spcPts val="0"/>
              </a:spcAft>
              <a:buFont typeface="Arial" charset="0"/>
              <a:buNone/>
              <a:defRPr/>
            </a:pPr>
            <a:endParaRPr lang="en-US" sz="4800" b="1" dirty="0">
              <a:solidFill>
                <a:prstClr val="white">
                  <a:tint val="75000"/>
                </a:prstClr>
              </a:solidFill>
            </a:endParaRP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قالب العروض الخاص بكلية ادارة الاعما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5" id="{396283F2-7431-7F43-AEC3-90C093297277}" vid="{D3D2870D-E4AE-984D-AD06-E0784AA39B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العروض الخاص بكلية ادارة الاعمال</Template>
  <TotalTime>24</TotalTime>
  <Words>412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قالب العروض الخاص بكلية ادارة الاعمال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osman tag elsir</dc:creator>
  <cp:lastModifiedBy>United</cp:lastModifiedBy>
  <cp:revision>10</cp:revision>
  <dcterms:created xsi:type="dcterms:W3CDTF">2015-02-08T05:00:30Z</dcterms:created>
  <dcterms:modified xsi:type="dcterms:W3CDTF">2019-01-15T09:58:21Z</dcterms:modified>
</cp:coreProperties>
</file>