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0" r:id="rId2"/>
    <p:sldId id="256" r:id="rId3"/>
    <p:sldId id="257" r:id="rId4"/>
    <p:sldId id="262" r:id="rId5"/>
    <p:sldId id="258" r:id="rId6"/>
    <p:sldId id="263" r:id="rId7"/>
    <p:sldId id="264" r:id="rId8"/>
    <p:sldId id="259" r:id="rId9"/>
    <p:sldId id="260" r:id="rId10"/>
    <p:sldId id="261" r:id="rId11"/>
    <p:sldId id="266" r:id="rId12"/>
    <p:sldId id="268" r:id="rId13"/>
    <p:sldId id="270" r:id="rId14"/>
    <p:sldId id="267" r:id="rId15"/>
    <p:sldId id="271" r:id="rId16"/>
    <p:sldId id="272" r:id="rId17"/>
    <p:sldId id="273" r:id="rId18"/>
    <p:sldId id="274" r:id="rId19"/>
    <p:sldId id="269" r:id="rId20"/>
    <p:sldId id="275" r:id="rId21"/>
    <p:sldId id="276" r:id="rId22"/>
    <p:sldId id="277"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ar-E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99"/>
    <a:srgbClr val="0066FF"/>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25" d="100"/>
          <a:sy n="25" d="100"/>
        </p:scale>
        <p:origin x="-1284" y="-12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C064E1BD-3AB4-495D-B1C2-2834962E0827}"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7BDB2ED-5064-4999-9FD3-7F27CEA5424F}"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B7854AAC-936C-4D99-99BA-0EFB9E2C12BA}"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1A85B7E3-2012-48DC-813B-8F031FC40E60}"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29855366-2450-405C-8F6D-916A6EF1BFF0}"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B3DCF10-1433-4F12-8399-C7E3D30F12E9}"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3674B44F-B9B3-4994-97FF-BE08EB723AF5}"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4EE822A2-604F-421F-ACAB-2B28388079B1}"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1AD44F-2853-432E-BAF9-CECBD25E5DDE}"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A76F1C7-DD84-4904-B3BA-35D07FF1A219}"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E50DB896-CD7A-468D-A926-0D1CC7DD508B}"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AA9598F2-3485-416D-9C96-FBF6E9B02377}"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7EDA3DDF-CC8D-4E81-8226-808739A4CC2F}" type="datetimeFigureOut">
              <a:rPr lang="ar-EG"/>
              <a:pPr>
                <a:defRPr/>
              </a:pPr>
              <a:t>25/10/1437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8E1F13FA-1EC4-4161-9787-A02A99ED27EA}"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97603D27-C1A0-43D5-9F83-072605C5CE0D}" type="datetimeFigureOut">
              <a:rPr lang="ar-EG"/>
              <a:pPr>
                <a:defRPr/>
              </a:pPr>
              <a:t>25/10/1437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EF502A47-C5D3-4B21-9B04-A4760A6CAB2E}"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6A3FC4-D022-4754-A68E-C0581AC5F5F3}" type="datetimeFigureOut">
              <a:rPr lang="ar-EG"/>
              <a:pPr>
                <a:defRPr/>
              </a:pPr>
              <a:t>25/10/1437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C7867D06-1D6A-4A0C-85D8-CFCDF0A96455}"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A3D35E-2BD2-4068-95D9-F14850EF7F36}"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354BE92-B6FF-4E6F-9DFC-57EC0751B74D}"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3D04E4-90A5-4796-A469-ACBC53DD6CA9}"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24FFD4E9-D99A-401A-A5A4-813839486111}" type="slidenum">
              <a:rPr lang="ar-EG"/>
              <a:pPr>
                <a:defRPr/>
              </a:pPr>
              <a:t>‹#›</a:t>
            </a:fld>
            <a:endParaRPr lang="ar-EG"/>
          </a:p>
        </p:txBody>
      </p:sp>
    </p:spTree>
  </p:cSld>
  <p:clrMapOvr>
    <a:masterClrMapping/>
  </p:clrMapOvr>
  <p:transition>
    <p:pull dir="u"/>
    <p:sndAc>
      <p:stSnd>
        <p:snd r:embed="rId1" name="Windows XP Logoff Sou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DFD190A1-AC3A-40B7-9E5D-61486A8FBC4C}" type="datetimeFigureOut">
              <a:rPr lang="ar-EG"/>
              <a:pPr>
                <a:defRPr/>
              </a:pPr>
              <a:t>25/10/1437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173F9414-BDD4-4C8B-A1ED-7B8D91D7FE57}"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u"/>
    <p:sndAc>
      <p:stSnd>
        <p:snd r:embed="rId13" name="Windows XP Logoff Sound.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23.wav"/></Relationships>
</file>

<file path=ppt/slides/_rels/slide13.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audio" Target="../media/audio16.wav"/></Relationships>
</file>

<file path=ppt/slides/_rels/slide1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23.wav"/></Relationships>
</file>

<file path=ppt/slides/_rels/slide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audio" Target="../media/audio16.wav"/></Relationships>
</file>

<file path=ppt/slides/_rels/slide23.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30.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8.wav"/></Relationships>
</file>

<file path=ppt/slides/_rels/slide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8382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a:t>
            </a:r>
            <a:r>
              <a:rPr lang="ar-EG" sz="2800" b="1" dirty="0" smtClean="0">
                <a:solidFill>
                  <a:srgbClr val="0000CC"/>
                </a:solidFill>
                <a:latin typeface="Tahoma" pitchFamily="34" charset="0"/>
                <a:ea typeface="Tahoma" pitchFamily="34" charset="0"/>
                <a:cs typeface="Tahoma" pitchFamily="34" charset="0"/>
              </a:rPr>
              <a:t> الخامس</a:t>
            </a:r>
            <a:endParaRPr lang="ar-EG" sz="2800" b="1" dirty="0">
              <a:solidFill>
                <a:srgbClr val="0000CC"/>
              </a:solidFill>
              <a:latin typeface="Tahoma" pitchFamily="34" charset="0"/>
              <a:ea typeface="Tahoma" pitchFamily="34" charset="0"/>
              <a:cs typeface="Tahoma" pitchFamily="34" charset="0"/>
            </a:endParaRPr>
          </a:p>
        </p:txBody>
      </p:sp>
      <p:sp>
        <p:nvSpPr>
          <p:cNvPr id="5" name="Cloud Callout 4"/>
          <p:cNvSpPr>
            <a:spLocks noChangeArrowheads="1"/>
          </p:cNvSpPr>
          <p:nvPr/>
        </p:nvSpPr>
        <p:spPr bwMode="auto">
          <a:xfrm rot="21353139">
            <a:off x="477338" y="3295959"/>
            <a:ext cx="8599141" cy="1068205"/>
          </a:xfrm>
          <a:prstGeom prst="cloudCallout">
            <a:avLst>
              <a:gd name="adj1" fmla="val 17955"/>
              <a:gd name="adj2" fmla="val -93230"/>
            </a:avLst>
          </a:prstGeom>
          <a:solidFill>
            <a:srgbClr val="CCFF66"/>
          </a:solidFill>
          <a:ln w="9525">
            <a:solidFill>
              <a:srgbClr val="FF0000"/>
            </a:solidFill>
            <a:miter lim="800000"/>
            <a:headEnd/>
            <a:tailEnd/>
          </a:ln>
          <a:effectLst>
            <a:glow rad="228600">
              <a:schemeClr val="tx1">
                <a:alpha val="40000"/>
              </a:scheme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4400" b="1" dirty="0">
                <a:solidFill>
                  <a:srgbClr val="0000CC"/>
                </a:solidFill>
                <a:latin typeface="Tahoma" pitchFamily="34" charset="0"/>
                <a:ea typeface="Tahoma" pitchFamily="34" charset="0"/>
                <a:cs typeface="Tahoma" pitchFamily="34" charset="0"/>
              </a:rPr>
              <a:t>الفطريات </a:t>
            </a:r>
            <a:r>
              <a:rPr lang="en-US" sz="4400" b="1" dirty="0">
                <a:solidFill>
                  <a:srgbClr val="0000CC"/>
                </a:solidFill>
                <a:latin typeface="Tahoma" pitchFamily="34" charset="0"/>
                <a:ea typeface="Tahoma" pitchFamily="34" charset="0"/>
                <a:cs typeface="Tahoma" pitchFamily="34" charset="0"/>
              </a:rPr>
              <a:t>Fungi</a:t>
            </a:r>
          </a:p>
        </p:txBody>
      </p:sp>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703369">
            <a:off x="687528" y="633025"/>
            <a:ext cx="4644681"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الفصل</a:t>
            </a:r>
            <a:r>
              <a:rPr lang="en-US" sz="3200" b="1" dirty="0">
                <a:solidFill>
                  <a:srgbClr val="0000CC"/>
                </a:solidFill>
                <a:latin typeface="Tahoma" pitchFamily="34" charset="0"/>
                <a:ea typeface="Tahoma" pitchFamily="34" charset="0"/>
                <a:cs typeface="Tahoma" pitchFamily="34" charset="0"/>
              </a:rPr>
              <a:t>5</a:t>
            </a:r>
            <a:endParaRPr lang="ar-EG" sz="3200" b="1" dirty="0">
              <a:solidFill>
                <a:srgbClr val="0000CC"/>
              </a:solidFill>
              <a:latin typeface="Tahoma" pitchFamily="34" charset="0"/>
              <a:ea typeface="Tahoma" pitchFamily="34" charset="0"/>
              <a:cs typeface="Tahoma" pitchFamily="34" charset="0"/>
            </a:endParaRPr>
          </a:p>
        </p:txBody>
      </p:sp>
      <p:sp>
        <p:nvSpPr>
          <p:cNvPr id="5" name="Cloud 4"/>
          <p:cNvSpPr>
            <a:spLocks noChangeArrowheads="1"/>
          </p:cNvSpPr>
          <p:nvPr/>
        </p:nvSpPr>
        <p:spPr bwMode="auto">
          <a:xfrm>
            <a:off x="1500166" y="2857496"/>
            <a:ext cx="6994437" cy="899541"/>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3600" b="1" dirty="0">
                <a:solidFill>
                  <a:srgbClr val="0000CC"/>
                </a:solidFill>
                <a:latin typeface="Tahoma" pitchFamily="34" charset="0"/>
                <a:ea typeface="Tahoma" pitchFamily="34" charset="0"/>
                <a:cs typeface="Tahoma" pitchFamily="34" charset="0"/>
              </a:rPr>
              <a:t>دليل مراجعة الفصل </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3"/>
                                          </p:stCondLst>
                                        </p:cTn>
                                        <p:tgtEl>
                                          <p:spTgt spid="3"/>
                                        </p:tgtEl>
                                      </p:cBhvr>
                                      <p:to x="100000" y="60000"/>
                                    </p:animScale>
                                    <p:animScale>
                                      <p:cBhvr>
                                        <p:cTn id="14" dur="42"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2" decel="50000">
                                          <p:stCondLst>
                                            <p:cond delay="335"/>
                                          </p:stCondLst>
                                        </p:cTn>
                                        <p:tgtEl>
                                          <p:spTgt spid="3"/>
                                        </p:tgtEl>
                                      </p:cBhvr>
                                      <p:to x="100000" y="100000"/>
                                    </p:animScale>
                                    <p:animScale>
                                      <p:cBhvr>
                                        <p:cTn id="17" dur="7">
                                          <p:stCondLst>
                                            <p:cond delay="411"/>
                                          </p:stCondLst>
                                        </p:cTn>
                                        <p:tgtEl>
                                          <p:spTgt spid="3"/>
                                        </p:tgtEl>
                                      </p:cBhvr>
                                      <p:to x="100000" y="90000"/>
                                    </p:animScale>
                                    <p:animScale>
                                      <p:cBhvr>
                                        <p:cTn id="18" dur="42"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2"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
                                        <p:tgtEl>
                                          <p:spTgt spid="5"/>
                                        </p:tgtEl>
                                      </p:cBhvr>
                                    </p:animEffect>
                                    <p:anim calcmode="lin" valueType="num">
                                      <p:cBhvr>
                                        <p:cTn id="26" dur="400" fill="hold"/>
                                        <p:tgtEl>
                                          <p:spTgt spid="5"/>
                                        </p:tgtEl>
                                        <p:attrNameLst>
                                          <p:attrName>ppt_x</p:attrName>
                                        </p:attrNameLst>
                                      </p:cBhvr>
                                      <p:tavLst>
                                        <p:tav tm="0">
                                          <p:val>
                                            <p:strVal val="#ppt_x"/>
                                          </p:val>
                                        </p:tav>
                                        <p:tav tm="100000">
                                          <p:val>
                                            <p:strVal val="#ppt_x"/>
                                          </p:val>
                                        </p:tav>
                                      </p:tavLst>
                                    </p:anim>
                                    <p:anim calcmode="lin" valueType="num">
                                      <p:cBhvr>
                                        <p:cTn id="27" dur="400" fill="hold"/>
                                        <p:tgtEl>
                                          <p:spTgt spid="5"/>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ddress Book (2).png"/>
          <p:cNvPicPr>
            <a:picLocks noChangeAspect="1"/>
          </p:cNvPicPr>
          <p:nvPr/>
        </p:nvPicPr>
        <p:blipFill>
          <a:blip r:embed="rId4"/>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85918" y="642918"/>
            <a:ext cx="257176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p>
        </p:txBody>
      </p:sp>
      <p:sp>
        <p:nvSpPr>
          <p:cNvPr id="5" name="Rectangle 1"/>
          <p:cNvSpPr>
            <a:spLocks noChangeArrowheads="1"/>
          </p:cNvSpPr>
          <p:nvPr/>
        </p:nvSpPr>
        <p:spPr bwMode="auto">
          <a:xfrm>
            <a:off x="1882775" y="3143250"/>
            <a:ext cx="5857875"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أبحث عن معلومات إضافية حول الطرائق التي تحصل فيها الفطريات على غذائها، مستخدماً ما تعلمته في هذا الفصل بالإضافة إلى المعلومات التي جمعتها في المطوية لإعداد استبانة لتصنيف الفطريات.</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428875" y="571500"/>
            <a:ext cx="423385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en-US" sz="2800" b="1">
                <a:solidFill>
                  <a:srgbClr val="0000CC"/>
                </a:solidFill>
                <a:latin typeface="Tahoma" pitchFamily="34" charset="0"/>
                <a:ea typeface="Tahoma" pitchFamily="34" charset="0"/>
                <a:cs typeface="Tahoma" pitchFamily="34" charset="0"/>
              </a:rPr>
              <a:t>1</a:t>
            </a:r>
            <a:r>
              <a:rPr lang="ar-EG" sz="2800" b="1">
                <a:solidFill>
                  <a:srgbClr val="0000CC"/>
                </a:solidFill>
                <a:latin typeface="Tahoma" pitchFamily="34" charset="0"/>
                <a:ea typeface="Tahoma" pitchFamily="34" charset="0"/>
                <a:cs typeface="Tahoma" pitchFamily="34" charset="0"/>
              </a:rPr>
              <a:t>-</a:t>
            </a:r>
            <a:r>
              <a:rPr lang="en-US" sz="2800" b="1">
                <a:solidFill>
                  <a:srgbClr val="0000CC"/>
                </a:solidFill>
                <a:latin typeface="Tahoma" pitchFamily="34" charset="0"/>
                <a:ea typeface="Tahoma" pitchFamily="34" charset="0"/>
                <a:cs typeface="Tahoma" pitchFamily="34" charset="0"/>
              </a:rPr>
              <a:t>5</a:t>
            </a:r>
            <a:r>
              <a:rPr lang="ar-EG" sz="2800" b="1">
                <a:solidFill>
                  <a:srgbClr val="0000CC"/>
                </a:solidFill>
                <a:latin typeface="Tahoma" pitchFamily="34" charset="0"/>
                <a:ea typeface="Tahoma" pitchFamily="34" charset="0"/>
                <a:cs typeface="Tahoma" pitchFamily="34" charset="0"/>
              </a:rPr>
              <a:t> مدخل إلى الفطريات</a:t>
            </a:r>
          </a:p>
        </p:txBody>
      </p:sp>
      <p:sp>
        <p:nvSpPr>
          <p:cNvPr id="5" name="Cube 4"/>
          <p:cNvSpPr/>
          <p:nvPr/>
        </p:nvSpPr>
        <p:spPr>
          <a:xfrm>
            <a:off x="3311525" y="1920875"/>
            <a:ext cx="2214563" cy="638008"/>
          </a:xfrm>
          <a:prstGeom prst="cub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المفرادات </a:t>
            </a:r>
          </a:p>
        </p:txBody>
      </p:sp>
      <p:sp>
        <p:nvSpPr>
          <p:cNvPr id="7" name="Rectangle 2"/>
          <p:cNvSpPr>
            <a:spLocks noChangeArrowheads="1"/>
          </p:cNvSpPr>
          <p:nvPr/>
        </p:nvSpPr>
        <p:spPr bwMode="auto">
          <a:xfrm rot="-682953">
            <a:off x="3848205" y="2947691"/>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الكايتين </a:t>
            </a:r>
          </a:p>
        </p:txBody>
      </p:sp>
      <p:sp>
        <p:nvSpPr>
          <p:cNvPr id="12" name="Rectangle 2"/>
          <p:cNvSpPr>
            <a:spLocks noChangeArrowheads="1"/>
          </p:cNvSpPr>
          <p:nvPr/>
        </p:nvSpPr>
        <p:spPr bwMode="auto">
          <a:xfrm rot="-682953">
            <a:off x="3633892" y="3662066"/>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الخيوط الفطرية </a:t>
            </a:r>
          </a:p>
        </p:txBody>
      </p:sp>
      <p:sp>
        <p:nvSpPr>
          <p:cNvPr id="13" name="Rectangle 2"/>
          <p:cNvSpPr>
            <a:spLocks noChangeArrowheads="1"/>
          </p:cNvSpPr>
          <p:nvPr/>
        </p:nvSpPr>
        <p:spPr bwMode="auto">
          <a:xfrm rot="-682953">
            <a:off x="2848080" y="4376441"/>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الغزل الفطري</a:t>
            </a:r>
          </a:p>
        </p:txBody>
      </p:sp>
      <p:sp>
        <p:nvSpPr>
          <p:cNvPr id="14" name="Rectangle 2"/>
          <p:cNvSpPr>
            <a:spLocks noChangeArrowheads="1"/>
          </p:cNvSpPr>
          <p:nvPr/>
        </p:nvSpPr>
        <p:spPr bwMode="auto">
          <a:xfrm rot="-682953">
            <a:off x="2419455" y="5019379"/>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الجسم الثمري </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8" presetID="26"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45">
                                          <p:stCondLst>
                                            <p:cond delay="0"/>
                                          </p:stCondLst>
                                        </p:cTn>
                                        <p:tgtEl>
                                          <p:spTgt spid="5"/>
                                        </p:tgtEl>
                                      </p:cBhvr>
                                    </p:animEffect>
                                    <p:anim calcmode="lin" valueType="num">
                                      <p:cBhvr>
                                        <p:cTn id="11"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6" dur="7">
                                          <p:stCondLst>
                                            <p:cond delay="163"/>
                                          </p:stCondLst>
                                        </p:cTn>
                                        <p:tgtEl>
                                          <p:spTgt spid="5"/>
                                        </p:tgtEl>
                                      </p:cBhvr>
                                      <p:to x="100000" y="60000"/>
                                    </p:animScale>
                                    <p:animScale>
                                      <p:cBhvr>
                                        <p:cTn id="17" dur="42" decel="50000">
                                          <p:stCondLst>
                                            <p:cond delay="169"/>
                                          </p:stCondLst>
                                        </p:cTn>
                                        <p:tgtEl>
                                          <p:spTgt spid="5"/>
                                        </p:tgtEl>
                                      </p:cBhvr>
                                      <p:to x="100000" y="100000"/>
                                    </p:animScale>
                                    <p:animScale>
                                      <p:cBhvr>
                                        <p:cTn id="18" dur="7">
                                          <p:stCondLst>
                                            <p:cond delay="328"/>
                                          </p:stCondLst>
                                        </p:cTn>
                                        <p:tgtEl>
                                          <p:spTgt spid="5"/>
                                        </p:tgtEl>
                                      </p:cBhvr>
                                      <p:to x="100000" y="80000"/>
                                    </p:animScale>
                                    <p:animScale>
                                      <p:cBhvr>
                                        <p:cTn id="19" dur="42" decel="50000">
                                          <p:stCondLst>
                                            <p:cond delay="335"/>
                                          </p:stCondLst>
                                        </p:cTn>
                                        <p:tgtEl>
                                          <p:spTgt spid="5"/>
                                        </p:tgtEl>
                                      </p:cBhvr>
                                      <p:to x="100000" y="100000"/>
                                    </p:animScale>
                                    <p:animScale>
                                      <p:cBhvr>
                                        <p:cTn id="20" dur="7">
                                          <p:stCondLst>
                                            <p:cond delay="411"/>
                                          </p:stCondLst>
                                        </p:cTn>
                                        <p:tgtEl>
                                          <p:spTgt spid="5"/>
                                        </p:tgtEl>
                                      </p:cBhvr>
                                      <p:to x="100000" y="90000"/>
                                    </p:animScale>
                                    <p:animScale>
                                      <p:cBhvr>
                                        <p:cTn id="21" dur="42" decel="50000">
                                          <p:stCondLst>
                                            <p:cond delay="417"/>
                                          </p:stCondLst>
                                        </p:cTn>
                                        <p:tgtEl>
                                          <p:spTgt spid="5"/>
                                        </p:tgtEl>
                                      </p:cBhvr>
                                      <p:to x="100000" y="100000"/>
                                    </p:animScale>
                                    <p:animScale>
                                      <p:cBhvr>
                                        <p:cTn id="22" dur="7">
                                          <p:stCondLst>
                                            <p:cond delay="452"/>
                                          </p:stCondLst>
                                        </p:cTn>
                                        <p:tgtEl>
                                          <p:spTgt spid="5"/>
                                        </p:tgtEl>
                                      </p:cBhvr>
                                      <p:to x="100000" y="95000"/>
                                    </p:animScale>
                                    <p:animScale>
                                      <p:cBhvr>
                                        <p:cTn id="23" dur="42" decel="50000">
                                          <p:stCondLst>
                                            <p:cond delay="459"/>
                                          </p:stCondLst>
                                        </p:cTn>
                                        <p:tgtEl>
                                          <p:spTgt spid="5"/>
                                        </p:tgtEl>
                                      </p:cBhvr>
                                      <p:to x="100000" y="100000"/>
                                    </p:animScale>
                                  </p:childTnLst>
                                </p:cTn>
                              </p:par>
                              <p:par>
                                <p:cTn id="24" presetID="5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0.7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strVal val="#ppt_w*0.7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animEffect transition="in" filter="fade">
                                      <p:cBhvr>
                                        <p:cTn id="35" dur="5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4" name="SOUND21.WAV"/>
                                        </p:tgtEl>
                                      </p:cMediaNode>
                                    </p:audio>
                                  </p:sub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strVal val="#ppt_w*0.70"/>
                                          </p:val>
                                        </p:tav>
                                        <p:tav tm="100000">
                                          <p:val>
                                            <p:strVal val="#ppt_w"/>
                                          </p:val>
                                        </p:tav>
                                      </p:tavLst>
                                    </p:anim>
                                    <p:anim calcmode="lin" valueType="num">
                                      <p:cBhvr>
                                        <p:cTn id="41" dur="500" fill="hold"/>
                                        <p:tgtEl>
                                          <p:spTgt spid="13"/>
                                        </p:tgtEl>
                                        <p:attrNameLst>
                                          <p:attrName>ppt_h</p:attrName>
                                        </p:attrNameLst>
                                      </p:cBhvr>
                                      <p:tavLst>
                                        <p:tav tm="0">
                                          <p:val>
                                            <p:strVal val="#ppt_h"/>
                                          </p:val>
                                        </p:tav>
                                        <p:tav tm="100000">
                                          <p:val>
                                            <p:strVal val="#ppt_h"/>
                                          </p:val>
                                        </p:tav>
                                      </p:tavLst>
                                    </p:anim>
                                    <p:animEffect transition="in" filter="fade">
                                      <p:cBhvr>
                                        <p:cTn id="42" dur="5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4" name="SOUND21.WAV"/>
                                        </p:tgtEl>
                                      </p:cMediaNode>
                                    </p:audio>
                                  </p:sub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ppt_w*0.7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animEffect transition="in" filter="fade">
                                      <p:cBhvr>
                                        <p:cTn id="49" dur="500"/>
                                        <p:tgtEl>
                                          <p:spTgt spid="14"/>
                                        </p:tgtEl>
                                      </p:cBhvr>
                                    </p:animEffect>
                                  </p:childTnLst>
                                  <p:subTnLst>
                                    <p:audio>
                                      <p:cMediaNode>
                                        <p:cTn display="0" masterRel="sameClick">
                                          <p:stCondLst>
                                            <p:cond evt="begin" delay="0">
                                              <p:tn val="45"/>
                                            </p:cond>
                                          </p:stCondLst>
                                          <p:endCondLst>
                                            <p:cond evt="onStopAudio" delay="0">
                                              <p:tgtEl>
                                                <p:sldTgt/>
                                              </p:tgtEl>
                                            </p:cond>
                                          </p:endCondLst>
                                        </p:cTn>
                                        <p:tgtEl>
                                          <p:sndTgt r:embed="rId4" name="SOUND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1"/>
          <p:cNvSpPr>
            <a:spLocks noChangeArrowheads="1"/>
          </p:cNvSpPr>
          <p:nvPr/>
        </p:nvSpPr>
        <p:spPr bwMode="auto">
          <a:xfrm>
            <a:off x="2428875" y="571500"/>
            <a:ext cx="423385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en-US" sz="2800" b="1">
                <a:solidFill>
                  <a:srgbClr val="0000CC"/>
                </a:solidFill>
                <a:latin typeface="Tahoma" pitchFamily="34" charset="0"/>
                <a:ea typeface="Tahoma" pitchFamily="34" charset="0"/>
                <a:cs typeface="Tahoma" pitchFamily="34" charset="0"/>
              </a:rPr>
              <a:t>1</a:t>
            </a:r>
            <a:r>
              <a:rPr lang="ar-EG" sz="2800" b="1">
                <a:solidFill>
                  <a:srgbClr val="0000CC"/>
                </a:solidFill>
                <a:latin typeface="Tahoma" pitchFamily="34" charset="0"/>
                <a:ea typeface="Tahoma" pitchFamily="34" charset="0"/>
                <a:cs typeface="Tahoma" pitchFamily="34" charset="0"/>
              </a:rPr>
              <a:t>-</a:t>
            </a:r>
            <a:r>
              <a:rPr lang="en-US" sz="2800" b="1">
                <a:solidFill>
                  <a:srgbClr val="0000CC"/>
                </a:solidFill>
                <a:latin typeface="Tahoma" pitchFamily="34" charset="0"/>
                <a:ea typeface="Tahoma" pitchFamily="34" charset="0"/>
                <a:cs typeface="Tahoma" pitchFamily="34" charset="0"/>
              </a:rPr>
              <a:t>5</a:t>
            </a:r>
            <a:r>
              <a:rPr lang="ar-EG" sz="2800" b="1">
                <a:solidFill>
                  <a:srgbClr val="0000CC"/>
                </a:solidFill>
                <a:latin typeface="Tahoma" pitchFamily="34" charset="0"/>
                <a:ea typeface="Tahoma" pitchFamily="34" charset="0"/>
                <a:cs typeface="Tahoma" pitchFamily="34" charset="0"/>
              </a:rPr>
              <a:t> مدخل إلى الفطريات</a:t>
            </a:r>
          </a:p>
        </p:txBody>
      </p:sp>
      <p:sp>
        <p:nvSpPr>
          <p:cNvPr id="5" name="Cube 4"/>
          <p:cNvSpPr/>
          <p:nvPr/>
        </p:nvSpPr>
        <p:spPr>
          <a:xfrm>
            <a:off x="3262313" y="1922463"/>
            <a:ext cx="2214562" cy="638008"/>
          </a:xfrm>
          <a:prstGeom prst="cub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المفرادات </a:t>
            </a:r>
          </a:p>
        </p:txBody>
      </p:sp>
      <p:sp>
        <p:nvSpPr>
          <p:cNvPr id="7" name="Rectangle 2"/>
          <p:cNvSpPr>
            <a:spLocks noChangeArrowheads="1"/>
          </p:cNvSpPr>
          <p:nvPr/>
        </p:nvSpPr>
        <p:spPr bwMode="auto">
          <a:xfrm rot="-682953">
            <a:off x="3019425" y="3019129"/>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الحاجز</a:t>
            </a:r>
          </a:p>
        </p:txBody>
      </p:sp>
      <p:sp>
        <p:nvSpPr>
          <p:cNvPr id="12" name="Rectangle 2"/>
          <p:cNvSpPr>
            <a:spLocks noChangeArrowheads="1"/>
          </p:cNvSpPr>
          <p:nvPr/>
        </p:nvSpPr>
        <p:spPr bwMode="auto">
          <a:xfrm rot="-682953">
            <a:off x="2805113" y="3733504"/>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المِمص</a:t>
            </a:r>
          </a:p>
        </p:txBody>
      </p:sp>
      <p:sp>
        <p:nvSpPr>
          <p:cNvPr id="13" name="Rectangle 2"/>
          <p:cNvSpPr>
            <a:spLocks noChangeArrowheads="1"/>
          </p:cNvSpPr>
          <p:nvPr/>
        </p:nvSpPr>
        <p:spPr bwMode="auto">
          <a:xfrm rot="-682953">
            <a:off x="2019300" y="4447879"/>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البوغ </a:t>
            </a:r>
          </a:p>
        </p:txBody>
      </p:sp>
      <p:sp>
        <p:nvSpPr>
          <p:cNvPr id="14" name="Rectangle 2"/>
          <p:cNvSpPr>
            <a:spLocks noChangeArrowheads="1"/>
          </p:cNvSpPr>
          <p:nvPr/>
        </p:nvSpPr>
        <p:spPr bwMode="auto">
          <a:xfrm rot="-682953">
            <a:off x="1590675" y="5090816"/>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حافظة الأبواغ</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0.70"/>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Effect transition="in" filter="fade">
                                      <p:cBhvr>
                                        <p:cTn id="16" dur="500"/>
                                        <p:tgtEl>
                                          <p:spTgt spid="12"/>
                                        </p:tgtEl>
                                      </p:cBhvr>
                                    </p:animEffect>
                                  </p:childTnLst>
                                  <p:subTnLst>
                                    <p:audio>
                                      <p:cMediaNode>
                                        <p:cTn display="0" masterRel="sameClick">
                                          <p:stCondLst>
                                            <p:cond evt="begin" delay="0">
                                              <p:tn val="12"/>
                                            </p:cond>
                                          </p:stCondLst>
                                          <p:endCondLst>
                                            <p:cond evt="onStopAudio" delay="0">
                                              <p:tgtEl>
                                                <p:sldTgt/>
                                              </p:tgtEl>
                                            </p:cond>
                                          </p:endCondLst>
                                        </p:cTn>
                                        <p:tgtEl>
                                          <p:sndTgt r:embed="rId3" name="SOUND21.WAV"/>
                                        </p:tgtEl>
                                      </p:cMediaNode>
                                    </p:audio>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strVal val="#ppt_w*0.7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animEffect transition="in" filter="fade">
                                      <p:cBhvr>
                                        <p:cTn id="23"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3" name="SOUND21.WAV"/>
                                        </p:tgtEl>
                                      </p:cMediaNode>
                                    </p:audio>
                                  </p:sub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strVal val="#ppt_w*0.70"/>
                                          </p:val>
                                        </p:tav>
                                        <p:tav tm="100000">
                                          <p:val>
                                            <p:strVal val="#ppt_w"/>
                                          </p:val>
                                        </p:tav>
                                      </p:tavLst>
                                    </p:anim>
                                    <p:anim calcmode="lin" valueType="num">
                                      <p:cBhvr>
                                        <p:cTn id="29" dur="500" fill="hold"/>
                                        <p:tgtEl>
                                          <p:spTgt spid="14"/>
                                        </p:tgtEl>
                                        <p:attrNameLst>
                                          <p:attrName>ppt_h</p:attrName>
                                        </p:attrNameLst>
                                      </p:cBhvr>
                                      <p:tavLst>
                                        <p:tav tm="0">
                                          <p:val>
                                            <p:strVal val="#ppt_h"/>
                                          </p:val>
                                        </p:tav>
                                        <p:tav tm="100000">
                                          <p:val>
                                            <p:strVal val="#ppt_h"/>
                                          </p:val>
                                        </p:tav>
                                      </p:tavLst>
                                    </p:anim>
                                    <p:animEffect transition="in" filter="fade">
                                      <p:cBhvr>
                                        <p:cTn id="30"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3" name="SOUND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083300" y="1285875"/>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pic>
        <p:nvPicPr>
          <p:cNvPr id="7" name="Picture 6" descr="BCKLC157.WMF"/>
          <p:cNvPicPr>
            <a:picLocks noChangeAspect="1"/>
          </p:cNvPicPr>
          <p:nvPr/>
        </p:nvPicPr>
        <p:blipFill>
          <a:blip r:embed="rId5"/>
          <a:srcRect/>
          <a:stretch>
            <a:fillRect/>
          </a:stretch>
        </p:blipFill>
        <p:spPr bwMode="auto">
          <a:xfrm>
            <a:off x="534988" y="2714620"/>
            <a:ext cx="8069262" cy="2554287"/>
          </a:xfrm>
          <a:prstGeom prst="rect">
            <a:avLst/>
          </a:prstGeom>
          <a:solidFill>
            <a:srgbClr val="CCFF66"/>
          </a:solidFill>
          <a:ln w="9525">
            <a:solidFill>
              <a:srgbClr val="FF0000"/>
            </a:solidFill>
            <a:miter lim="800000"/>
            <a:headEnd/>
            <a:tailEnd/>
          </a:ln>
          <a:effectLst>
            <a:glow rad="228600">
              <a:srgbClr val="00B0F0">
                <a:alpha val="40000"/>
              </a:srgbClr>
            </a:glow>
          </a:effectLst>
        </p:spPr>
      </p:pic>
      <p:sp>
        <p:nvSpPr>
          <p:cNvPr id="8" name="Rectangle 2"/>
          <p:cNvSpPr>
            <a:spLocks noChangeArrowheads="1"/>
          </p:cNvSpPr>
          <p:nvPr/>
        </p:nvSpPr>
        <p:spPr bwMode="auto">
          <a:xfrm>
            <a:off x="611188" y="2944807"/>
            <a:ext cx="7848600"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الفطريات مخلوقات حية وحيدة الخلية أو متعددة الخلايا، حقيقية النوى، غير ذاتية التغذية، يتغذى معظمها بصورة رمية بوصفها محللات، وبعضها الآخر متطفل كما ان هناك أنواعاً أخرى تعيش بصورة تكافلية.</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53.WAV"/>
                                        </p:tgtEl>
                                      </p:cMediaNode>
                                    </p:audio>
                                  </p:subTnLst>
                                </p:cTn>
                              </p:par>
                              <p:par>
                                <p:cTn id="13" presetID="1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6083300" y="1285875"/>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10" name="Rectangle 9"/>
          <p:cNvSpPr>
            <a:spLocks noChangeArrowheads="1"/>
          </p:cNvSpPr>
          <p:nvPr/>
        </p:nvSpPr>
        <p:spPr bwMode="auto">
          <a:xfrm rot="-617676">
            <a:off x="1196975" y="4423784"/>
            <a:ext cx="663416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تنتج الفطريات خيوطاً فطرية تكوًّن كتلة شبكية تُسمي الغزل الفطري.</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6083300" y="1285875"/>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10" name="Rectangle 9"/>
          <p:cNvSpPr>
            <a:spLocks noChangeArrowheads="1"/>
          </p:cNvSpPr>
          <p:nvPr/>
        </p:nvSpPr>
        <p:spPr bwMode="auto">
          <a:xfrm rot="-617676">
            <a:off x="1595759" y="3228990"/>
            <a:ext cx="6634162"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هنالك ثلاث طرائق تحصل الفطريات فيها على الغذاء.</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6083300" y="1285875"/>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10" name="Rectangle 9"/>
          <p:cNvSpPr>
            <a:spLocks noChangeArrowheads="1"/>
          </p:cNvSpPr>
          <p:nvPr/>
        </p:nvSpPr>
        <p:spPr bwMode="auto">
          <a:xfrm rot="-617676">
            <a:off x="1738635" y="3157551"/>
            <a:ext cx="663416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تتكاثر الفطريات لاجنسيًّا بالتبرعم والتجزؤ وإنتاج الأبواغ. </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5"/>
          <p:cNvSpPr>
            <a:spLocks noChangeArrowheads="1"/>
          </p:cNvSpPr>
          <p:nvPr/>
        </p:nvSpPr>
        <p:spPr bwMode="auto">
          <a:xfrm>
            <a:off x="2214546" y="1285875"/>
            <a:ext cx="675929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الرئيسية </a:t>
            </a:r>
          </a:p>
        </p:txBody>
      </p:sp>
      <p:sp>
        <p:nvSpPr>
          <p:cNvPr id="10" name="Rectangle 9"/>
          <p:cNvSpPr>
            <a:spLocks noChangeArrowheads="1"/>
          </p:cNvSpPr>
          <p:nvPr/>
        </p:nvSpPr>
        <p:spPr bwMode="auto">
          <a:xfrm rot="-617676">
            <a:off x="1219200" y="4385116"/>
            <a:ext cx="663416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تتكاثر معظم الفطريات جنسيًّا.</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285536">
            <a:off x="2317750" y="666397"/>
            <a:ext cx="485933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en-US" sz="2800" b="1">
                <a:solidFill>
                  <a:srgbClr val="0000CC"/>
                </a:solidFill>
                <a:latin typeface="Tahoma" pitchFamily="34" charset="0"/>
                <a:ea typeface="Tahoma" pitchFamily="34" charset="0"/>
                <a:cs typeface="Tahoma" pitchFamily="34" charset="0"/>
              </a:rPr>
              <a:t>2</a:t>
            </a:r>
            <a:r>
              <a:rPr lang="ar-EG" sz="2800" b="1">
                <a:solidFill>
                  <a:srgbClr val="0000CC"/>
                </a:solidFill>
                <a:latin typeface="Tahoma" pitchFamily="34" charset="0"/>
                <a:ea typeface="Tahoma" pitchFamily="34" charset="0"/>
                <a:cs typeface="Tahoma" pitchFamily="34" charset="0"/>
              </a:rPr>
              <a:t>-</a:t>
            </a:r>
            <a:r>
              <a:rPr lang="en-US" sz="2800" b="1">
                <a:solidFill>
                  <a:srgbClr val="0000CC"/>
                </a:solidFill>
                <a:latin typeface="Tahoma" pitchFamily="34" charset="0"/>
                <a:ea typeface="Tahoma" pitchFamily="34" charset="0"/>
                <a:cs typeface="Tahoma" pitchFamily="34" charset="0"/>
              </a:rPr>
              <a:t>5</a:t>
            </a:r>
            <a:r>
              <a:rPr lang="ar-EG" sz="2800" b="1">
                <a:solidFill>
                  <a:srgbClr val="0000CC"/>
                </a:solidFill>
                <a:latin typeface="Tahoma" pitchFamily="34" charset="0"/>
                <a:ea typeface="Tahoma" pitchFamily="34" charset="0"/>
                <a:cs typeface="Tahoma" pitchFamily="34" charset="0"/>
              </a:rPr>
              <a:t> تنوع الفطريات وبيئتها</a:t>
            </a:r>
          </a:p>
        </p:txBody>
      </p:sp>
      <p:sp>
        <p:nvSpPr>
          <p:cNvPr id="5" name="Cube 4"/>
          <p:cNvSpPr/>
          <p:nvPr/>
        </p:nvSpPr>
        <p:spPr>
          <a:xfrm>
            <a:off x="3311525" y="1920875"/>
            <a:ext cx="2214563" cy="638008"/>
          </a:xfrm>
          <a:prstGeom prst="cub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المفرادات </a:t>
            </a:r>
          </a:p>
        </p:txBody>
      </p:sp>
      <p:sp>
        <p:nvSpPr>
          <p:cNvPr id="7" name="Rectangle 2"/>
          <p:cNvSpPr>
            <a:spLocks noChangeArrowheads="1"/>
          </p:cNvSpPr>
          <p:nvPr/>
        </p:nvSpPr>
        <p:spPr bwMode="auto">
          <a:xfrm rot="-682953">
            <a:off x="3068638" y="3639784"/>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الساق الهوائية </a:t>
            </a:r>
          </a:p>
        </p:txBody>
      </p:sp>
      <p:sp>
        <p:nvSpPr>
          <p:cNvPr id="8" name="Rectangle 2"/>
          <p:cNvSpPr>
            <a:spLocks noChangeArrowheads="1"/>
          </p:cNvSpPr>
          <p:nvPr/>
        </p:nvSpPr>
        <p:spPr bwMode="auto">
          <a:xfrm rot="-682953">
            <a:off x="2854325" y="4354159"/>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شبه الجذر </a:t>
            </a:r>
          </a:p>
        </p:txBody>
      </p:sp>
      <p:sp>
        <p:nvSpPr>
          <p:cNvPr id="9" name="Rectangle 2"/>
          <p:cNvSpPr>
            <a:spLocks noChangeArrowheads="1"/>
          </p:cNvSpPr>
          <p:nvPr/>
        </p:nvSpPr>
        <p:spPr bwMode="auto">
          <a:xfrm rot="-682953">
            <a:off x="2068513" y="5068534"/>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الخلية الجامينية </a:t>
            </a:r>
          </a:p>
        </p:txBody>
      </p:sp>
      <p:sp>
        <p:nvSpPr>
          <p:cNvPr id="10" name="Rectangle 2"/>
          <p:cNvSpPr>
            <a:spLocks noChangeArrowheads="1"/>
          </p:cNvSpPr>
          <p:nvPr/>
        </p:nvSpPr>
        <p:spPr bwMode="auto">
          <a:xfrm rot="-682953">
            <a:off x="1639888" y="5711472"/>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حامل الكونيديا </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9" presetID="26"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45">
                                          <p:stCondLst>
                                            <p:cond delay="0"/>
                                          </p:stCondLst>
                                        </p:cTn>
                                        <p:tgtEl>
                                          <p:spTgt spid="5"/>
                                        </p:tgtEl>
                                      </p:cBhvr>
                                    </p:animEffect>
                                    <p:anim calcmode="lin" valueType="num">
                                      <p:cBhvr>
                                        <p:cTn id="12"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7" dur="7">
                                          <p:stCondLst>
                                            <p:cond delay="163"/>
                                          </p:stCondLst>
                                        </p:cTn>
                                        <p:tgtEl>
                                          <p:spTgt spid="5"/>
                                        </p:tgtEl>
                                      </p:cBhvr>
                                      <p:to x="100000" y="60000"/>
                                    </p:animScale>
                                    <p:animScale>
                                      <p:cBhvr>
                                        <p:cTn id="18" dur="42" decel="50000">
                                          <p:stCondLst>
                                            <p:cond delay="169"/>
                                          </p:stCondLst>
                                        </p:cTn>
                                        <p:tgtEl>
                                          <p:spTgt spid="5"/>
                                        </p:tgtEl>
                                      </p:cBhvr>
                                      <p:to x="100000" y="100000"/>
                                    </p:animScale>
                                    <p:animScale>
                                      <p:cBhvr>
                                        <p:cTn id="19" dur="7">
                                          <p:stCondLst>
                                            <p:cond delay="328"/>
                                          </p:stCondLst>
                                        </p:cTn>
                                        <p:tgtEl>
                                          <p:spTgt spid="5"/>
                                        </p:tgtEl>
                                      </p:cBhvr>
                                      <p:to x="100000" y="80000"/>
                                    </p:animScale>
                                    <p:animScale>
                                      <p:cBhvr>
                                        <p:cTn id="20" dur="42" decel="50000">
                                          <p:stCondLst>
                                            <p:cond delay="335"/>
                                          </p:stCondLst>
                                        </p:cTn>
                                        <p:tgtEl>
                                          <p:spTgt spid="5"/>
                                        </p:tgtEl>
                                      </p:cBhvr>
                                      <p:to x="100000" y="100000"/>
                                    </p:animScale>
                                    <p:animScale>
                                      <p:cBhvr>
                                        <p:cTn id="21" dur="7">
                                          <p:stCondLst>
                                            <p:cond delay="411"/>
                                          </p:stCondLst>
                                        </p:cTn>
                                        <p:tgtEl>
                                          <p:spTgt spid="5"/>
                                        </p:tgtEl>
                                      </p:cBhvr>
                                      <p:to x="100000" y="90000"/>
                                    </p:animScale>
                                    <p:animScale>
                                      <p:cBhvr>
                                        <p:cTn id="22" dur="42" decel="50000">
                                          <p:stCondLst>
                                            <p:cond delay="417"/>
                                          </p:stCondLst>
                                        </p:cTn>
                                        <p:tgtEl>
                                          <p:spTgt spid="5"/>
                                        </p:tgtEl>
                                      </p:cBhvr>
                                      <p:to x="100000" y="100000"/>
                                    </p:animScale>
                                    <p:animScale>
                                      <p:cBhvr>
                                        <p:cTn id="23" dur="7">
                                          <p:stCondLst>
                                            <p:cond delay="452"/>
                                          </p:stCondLst>
                                        </p:cTn>
                                        <p:tgtEl>
                                          <p:spTgt spid="5"/>
                                        </p:tgtEl>
                                      </p:cBhvr>
                                      <p:to x="100000" y="95000"/>
                                    </p:animScale>
                                    <p:animScale>
                                      <p:cBhvr>
                                        <p:cTn id="24" dur="42" decel="50000">
                                          <p:stCondLst>
                                            <p:cond delay="459"/>
                                          </p:stCondLst>
                                        </p:cTn>
                                        <p:tgtEl>
                                          <p:spTgt spid="5"/>
                                        </p:tgtEl>
                                      </p:cBhvr>
                                      <p:to x="100000" y="100000"/>
                                    </p:animScale>
                                  </p:childTnLst>
                                </p:cTn>
                              </p:par>
                              <p:par>
                                <p:cTn id="25" presetID="5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ppt_w*0.7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ppt_w*0.70"/>
                                          </p:val>
                                        </p:tav>
                                        <p:tav tm="100000">
                                          <p:val>
                                            <p:strVal val="#ppt_w"/>
                                          </p:val>
                                        </p:tav>
                                      </p:tavLst>
                                    </p:anim>
                                    <p:anim calcmode="lin" valueType="num">
                                      <p:cBhvr>
                                        <p:cTn id="35" dur="500" fill="hold"/>
                                        <p:tgtEl>
                                          <p:spTgt spid="8"/>
                                        </p:tgtEl>
                                        <p:attrNameLst>
                                          <p:attrName>ppt_h</p:attrName>
                                        </p:attrNameLst>
                                      </p:cBhvr>
                                      <p:tavLst>
                                        <p:tav tm="0">
                                          <p:val>
                                            <p:strVal val="#ppt_h"/>
                                          </p:val>
                                        </p:tav>
                                        <p:tav tm="100000">
                                          <p:val>
                                            <p:strVal val="#ppt_h"/>
                                          </p:val>
                                        </p:tav>
                                      </p:tavLst>
                                    </p:anim>
                                    <p:animEffect transition="in" filter="fade">
                                      <p:cBhvr>
                                        <p:cTn id="36" dur="5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4" name="SOUND21.WAV"/>
                                        </p:tgtEl>
                                      </p:cMediaNode>
                                    </p:audio>
                                  </p:sub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ppt_w*0.7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animEffect transition="in" filter="fade">
                                      <p:cBhvr>
                                        <p:cTn id="43" dur="500"/>
                                        <p:tgtEl>
                                          <p:spTgt spid="9"/>
                                        </p:tgtEl>
                                      </p:cBhvr>
                                    </p:animEffect>
                                  </p:childTnLst>
                                  <p:subTnLst>
                                    <p:audio>
                                      <p:cMediaNode>
                                        <p:cTn display="0" masterRel="sameClick">
                                          <p:stCondLst>
                                            <p:cond evt="begin" delay="0">
                                              <p:tn val="39"/>
                                            </p:cond>
                                          </p:stCondLst>
                                          <p:endCondLst>
                                            <p:cond evt="onStopAudio" delay="0">
                                              <p:tgtEl>
                                                <p:sldTgt/>
                                              </p:tgtEl>
                                            </p:cond>
                                          </p:endCondLst>
                                        </p:cTn>
                                        <p:tgtEl>
                                          <p:sndTgt r:embed="rId4" name="SOUND21.WAV"/>
                                        </p:tgtEl>
                                      </p:cMediaNode>
                                    </p:audio>
                                  </p:sub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strVal val="#ppt_w*0.70"/>
                                          </p:val>
                                        </p:tav>
                                        <p:tav tm="100000">
                                          <p:val>
                                            <p:strVal val="#ppt_w"/>
                                          </p:val>
                                        </p:tav>
                                      </p:tavLst>
                                    </p:anim>
                                    <p:anim calcmode="lin" valueType="num">
                                      <p:cBhvr>
                                        <p:cTn id="49" dur="500" fill="hold"/>
                                        <p:tgtEl>
                                          <p:spTgt spid="10"/>
                                        </p:tgtEl>
                                        <p:attrNameLst>
                                          <p:attrName>ppt_h</p:attrName>
                                        </p:attrNameLst>
                                      </p:cBhvr>
                                      <p:tavLst>
                                        <p:tav tm="0">
                                          <p:val>
                                            <p:strVal val="#ppt_h"/>
                                          </p:val>
                                        </p:tav>
                                        <p:tav tm="100000">
                                          <p:val>
                                            <p:strVal val="#ppt_h"/>
                                          </p:val>
                                        </p:tav>
                                      </p:tavLst>
                                    </p:anim>
                                    <p:animEffect transition="in" filter="fade">
                                      <p:cBhvr>
                                        <p:cTn id="50" dur="500"/>
                                        <p:tgtEl>
                                          <p:spTgt spid="10"/>
                                        </p:tgtEl>
                                      </p:cBhvr>
                                    </p:animEffect>
                                  </p:childTnLst>
                                  <p:subTnLst>
                                    <p:audio>
                                      <p:cMediaNode>
                                        <p:cTn display="0" masterRel="sameClick">
                                          <p:stCondLst>
                                            <p:cond evt="begin" delay="0">
                                              <p:tn val="46"/>
                                            </p:cond>
                                          </p:stCondLst>
                                          <p:endCondLst>
                                            <p:cond evt="onStopAudio" delay="0">
                                              <p:tgtEl>
                                                <p:sldTgt/>
                                              </p:tgtEl>
                                            </p:cond>
                                          </p:endCondLst>
                                        </p:cTn>
                                        <p:tgtEl>
                                          <p:sndTgt r:embed="rId4" name="SOUND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Process 4"/>
          <p:cNvSpPr>
            <a:spLocks noChangeArrowheads="1"/>
          </p:cNvSpPr>
          <p:nvPr/>
        </p:nvSpPr>
        <p:spPr bwMode="auto">
          <a:xfrm rot="463333">
            <a:off x="3048000" y="1932428"/>
            <a:ext cx="42926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إثراء علمى</a:t>
            </a:r>
          </a:p>
        </p:txBody>
      </p:sp>
      <p:sp>
        <p:nvSpPr>
          <p:cNvPr id="7" name="Cloud 6"/>
          <p:cNvSpPr>
            <a:spLocks noChangeArrowheads="1"/>
          </p:cNvSpPr>
          <p:nvPr/>
        </p:nvSpPr>
        <p:spPr bwMode="auto">
          <a:xfrm>
            <a:off x="1643042" y="3500438"/>
            <a:ext cx="6024406" cy="1911525"/>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الأحياء والمجمتع</a:t>
            </a:r>
            <a:r>
              <a:rPr lang="en-US" sz="2800" b="1">
                <a:solidFill>
                  <a:srgbClr val="0000CC"/>
                </a:solidFill>
                <a:latin typeface="Tahoma" pitchFamily="34" charset="0"/>
                <a:ea typeface="Tahoma" pitchFamily="34" charset="0"/>
                <a:cs typeface="Tahoma" pitchFamily="34" charset="0"/>
              </a:rPr>
              <a:t>Biology &amp; Society</a:t>
            </a:r>
            <a:endParaRPr lang="ar-EG"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rot="-285536">
            <a:off x="2317750" y="666397"/>
            <a:ext cx="485933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en-US" sz="2800" b="1">
                <a:solidFill>
                  <a:srgbClr val="0000CC"/>
                </a:solidFill>
                <a:latin typeface="Tahoma" pitchFamily="34" charset="0"/>
                <a:ea typeface="Tahoma" pitchFamily="34" charset="0"/>
                <a:cs typeface="Tahoma" pitchFamily="34" charset="0"/>
              </a:rPr>
              <a:t>2</a:t>
            </a:r>
            <a:r>
              <a:rPr lang="ar-EG" sz="2800" b="1">
                <a:solidFill>
                  <a:srgbClr val="0000CC"/>
                </a:solidFill>
                <a:latin typeface="Tahoma" pitchFamily="34" charset="0"/>
                <a:ea typeface="Tahoma" pitchFamily="34" charset="0"/>
                <a:cs typeface="Tahoma" pitchFamily="34" charset="0"/>
              </a:rPr>
              <a:t>-</a:t>
            </a:r>
            <a:r>
              <a:rPr lang="en-US" sz="2800" b="1">
                <a:solidFill>
                  <a:srgbClr val="0000CC"/>
                </a:solidFill>
                <a:latin typeface="Tahoma" pitchFamily="34" charset="0"/>
                <a:ea typeface="Tahoma" pitchFamily="34" charset="0"/>
                <a:cs typeface="Tahoma" pitchFamily="34" charset="0"/>
              </a:rPr>
              <a:t>5</a:t>
            </a:r>
            <a:r>
              <a:rPr lang="ar-EG" sz="2800" b="1">
                <a:solidFill>
                  <a:srgbClr val="0000CC"/>
                </a:solidFill>
                <a:latin typeface="Tahoma" pitchFamily="34" charset="0"/>
                <a:ea typeface="Tahoma" pitchFamily="34" charset="0"/>
                <a:cs typeface="Tahoma" pitchFamily="34" charset="0"/>
              </a:rPr>
              <a:t> تنوع الفطريات وبيئتها</a:t>
            </a:r>
          </a:p>
        </p:txBody>
      </p:sp>
      <p:sp>
        <p:nvSpPr>
          <p:cNvPr id="5" name="Cube 4"/>
          <p:cNvSpPr/>
          <p:nvPr/>
        </p:nvSpPr>
        <p:spPr>
          <a:xfrm>
            <a:off x="3311525" y="1920875"/>
            <a:ext cx="2214563" cy="638008"/>
          </a:xfrm>
          <a:prstGeom prst="cub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المفرادات </a:t>
            </a:r>
          </a:p>
        </p:txBody>
      </p:sp>
      <p:sp>
        <p:nvSpPr>
          <p:cNvPr id="7" name="Rectangle 2"/>
          <p:cNvSpPr>
            <a:spLocks noChangeArrowheads="1"/>
          </p:cNvSpPr>
          <p:nvPr/>
        </p:nvSpPr>
        <p:spPr bwMode="auto">
          <a:xfrm rot="-682953">
            <a:off x="3068638" y="3639784"/>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الكيس الثمري </a:t>
            </a:r>
          </a:p>
        </p:txBody>
      </p:sp>
      <p:sp>
        <p:nvSpPr>
          <p:cNvPr id="8" name="Rectangle 2"/>
          <p:cNvSpPr>
            <a:spLocks noChangeArrowheads="1"/>
          </p:cNvSpPr>
          <p:nvPr/>
        </p:nvSpPr>
        <p:spPr bwMode="auto">
          <a:xfrm rot="-682953">
            <a:off x="2854325" y="4354159"/>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 الكيس</a:t>
            </a:r>
          </a:p>
        </p:txBody>
      </p:sp>
      <p:sp>
        <p:nvSpPr>
          <p:cNvPr id="9" name="Rectangle 2"/>
          <p:cNvSpPr>
            <a:spLocks noChangeArrowheads="1"/>
          </p:cNvSpPr>
          <p:nvPr/>
        </p:nvSpPr>
        <p:spPr bwMode="auto">
          <a:xfrm rot="-682953">
            <a:off x="2068513" y="5068534"/>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البوغ الكيسي</a:t>
            </a:r>
          </a:p>
        </p:txBody>
      </p:sp>
      <p:sp>
        <p:nvSpPr>
          <p:cNvPr id="10" name="Rectangle 2"/>
          <p:cNvSpPr>
            <a:spLocks noChangeArrowheads="1"/>
          </p:cNvSpPr>
          <p:nvPr/>
        </p:nvSpPr>
        <p:spPr bwMode="auto">
          <a:xfrm rot="-682953">
            <a:off x="1639888" y="5711472"/>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الثمرة الدعامية </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7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Effect transition="in" filter="fade">
                                      <p:cBhvr>
                                        <p:cTn id="16" dur="500"/>
                                        <p:tgtEl>
                                          <p:spTgt spid="8"/>
                                        </p:tgtEl>
                                      </p:cBhvr>
                                    </p:animEffect>
                                  </p:childTnLst>
                                  <p:subTnLst>
                                    <p:audio>
                                      <p:cMediaNode>
                                        <p:cTn display="0" masterRel="sameClick">
                                          <p:stCondLst>
                                            <p:cond evt="begin" delay="0">
                                              <p:tn val="12"/>
                                            </p:cond>
                                          </p:stCondLst>
                                          <p:endCondLst>
                                            <p:cond evt="onStopAudio" delay="0">
                                              <p:tgtEl>
                                                <p:sldTgt/>
                                              </p:tgtEl>
                                            </p:cond>
                                          </p:endCondLst>
                                        </p:cTn>
                                        <p:tgtEl>
                                          <p:sndTgt r:embed="rId3" name="SOUND21.WAV"/>
                                        </p:tgtEl>
                                      </p:cMediaNode>
                                    </p:audio>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3" name="SOUND21.WAV"/>
                                        </p:tgtEl>
                                      </p:cMediaNode>
                                    </p:audio>
                                  </p:sub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0.7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animEffect transition="in" filter="fade">
                                      <p:cBhvr>
                                        <p:cTn id="30" dur="500"/>
                                        <p:tgtEl>
                                          <p:spTgt spid="10"/>
                                        </p:tgtEl>
                                      </p:cBhvr>
                                    </p:animEffect>
                                  </p:childTnLst>
                                  <p:subTnLst>
                                    <p:audio>
                                      <p:cMediaNode>
                                        <p:cTn display="0" masterRel="sameClick">
                                          <p:stCondLst>
                                            <p:cond evt="begin" delay="0">
                                              <p:tn val="26"/>
                                            </p:cond>
                                          </p:stCondLst>
                                          <p:endCondLst>
                                            <p:cond evt="onStopAudio" delay="0">
                                              <p:tgtEl>
                                                <p:sldTgt/>
                                              </p:tgtEl>
                                            </p:cond>
                                          </p:endCondLst>
                                        </p:cTn>
                                        <p:tgtEl>
                                          <p:sndTgt r:embed="rId3" name="SOUND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rot="-285536">
            <a:off x="2317750" y="666397"/>
            <a:ext cx="485933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en-US" sz="2800" b="1">
                <a:solidFill>
                  <a:srgbClr val="0000CC"/>
                </a:solidFill>
                <a:latin typeface="Tahoma" pitchFamily="34" charset="0"/>
                <a:ea typeface="Tahoma" pitchFamily="34" charset="0"/>
                <a:cs typeface="Tahoma" pitchFamily="34" charset="0"/>
              </a:rPr>
              <a:t>2</a:t>
            </a:r>
            <a:r>
              <a:rPr lang="ar-EG" sz="2800" b="1">
                <a:solidFill>
                  <a:srgbClr val="0000CC"/>
                </a:solidFill>
                <a:latin typeface="Tahoma" pitchFamily="34" charset="0"/>
                <a:ea typeface="Tahoma" pitchFamily="34" charset="0"/>
                <a:cs typeface="Tahoma" pitchFamily="34" charset="0"/>
              </a:rPr>
              <a:t>-</a:t>
            </a:r>
            <a:r>
              <a:rPr lang="en-US" sz="2800" b="1">
                <a:solidFill>
                  <a:srgbClr val="0000CC"/>
                </a:solidFill>
                <a:latin typeface="Tahoma" pitchFamily="34" charset="0"/>
                <a:ea typeface="Tahoma" pitchFamily="34" charset="0"/>
                <a:cs typeface="Tahoma" pitchFamily="34" charset="0"/>
              </a:rPr>
              <a:t>5</a:t>
            </a:r>
            <a:r>
              <a:rPr lang="ar-EG" sz="2800" b="1">
                <a:solidFill>
                  <a:srgbClr val="0000CC"/>
                </a:solidFill>
                <a:latin typeface="Tahoma" pitchFamily="34" charset="0"/>
                <a:ea typeface="Tahoma" pitchFamily="34" charset="0"/>
                <a:cs typeface="Tahoma" pitchFamily="34" charset="0"/>
              </a:rPr>
              <a:t> تنوع الفطريات وبيئتها</a:t>
            </a:r>
          </a:p>
        </p:txBody>
      </p:sp>
      <p:sp>
        <p:nvSpPr>
          <p:cNvPr id="5" name="Cube 4"/>
          <p:cNvSpPr/>
          <p:nvPr/>
        </p:nvSpPr>
        <p:spPr>
          <a:xfrm>
            <a:off x="3311525" y="1920875"/>
            <a:ext cx="2214563" cy="638008"/>
          </a:xfrm>
          <a:prstGeom prst="cub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المفرادات </a:t>
            </a:r>
          </a:p>
        </p:txBody>
      </p:sp>
      <p:sp>
        <p:nvSpPr>
          <p:cNvPr id="7" name="Rectangle 2"/>
          <p:cNvSpPr>
            <a:spLocks noChangeArrowheads="1"/>
          </p:cNvSpPr>
          <p:nvPr/>
        </p:nvSpPr>
        <p:spPr bwMode="auto">
          <a:xfrm rot="-682953">
            <a:off x="3068638" y="3639784"/>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حامل الأبواغ الدعامية</a:t>
            </a:r>
          </a:p>
        </p:txBody>
      </p:sp>
      <p:sp>
        <p:nvSpPr>
          <p:cNvPr id="8" name="Rectangle 2"/>
          <p:cNvSpPr>
            <a:spLocks noChangeArrowheads="1"/>
          </p:cNvSpPr>
          <p:nvPr/>
        </p:nvSpPr>
        <p:spPr bwMode="auto">
          <a:xfrm rot="-682953">
            <a:off x="2854325" y="4354159"/>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البوغ الدعامي </a:t>
            </a:r>
          </a:p>
        </p:txBody>
      </p:sp>
      <p:sp>
        <p:nvSpPr>
          <p:cNvPr id="9" name="Rectangle 2"/>
          <p:cNvSpPr>
            <a:spLocks noChangeArrowheads="1"/>
          </p:cNvSpPr>
          <p:nvPr/>
        </p:nvSpPr>
        <p:spPr bwMode="auto">
          <a:xfrm rot="-682953">
            <a:off x="2068513" y="5068534"/>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الأشنات </a:t>
            </a:r>
          </a:p>
        </p:txBody>
      </p:sp>
      <p:sp>
        <p:nvSpPr>
          <p:cNvPr id="10" name="Rectangle 2"/>
          <p:cNvSpPr>
            <a:spLocks noChangeArrowheads="1"/>
          </p:cNvSpPr>
          <p:nvPr/>
        </p:nvSpPr>
        <p:spPr bwMode="auto">
          <a:xfrm rot="-682953">
            <a:off x="1639888" y="5711472"/>
            <a:ext cx="38576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المؤشر الحيوي. </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7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Effect transition="in" filter="fade">
                                      <p:cBhvr>
                                        <p:cTn id="16" dur="500"/>
                                        <p:tgtEl>
                                          <p:spTgt spid="8"/>
                                        </p:tgtEl>
                                      </p:cBhvr>
                                    </p:animEffect>
                                  </p:childTnLst>
                                  <p:subTnLst>
                                    <p:audio>
                                      <p:cMediaNode>
                                        <p:cTn display="0" masterRel="sameClick">
                                          <p:stCondLst>
                                            <p:cond evt="begin" delay="0">
                                              <p:tn val="12"/>
                                            </p:cond>
                                          </p:stCondLst>
                                          <p:endCondLst>
                                            <p:cond evt="onStopAudio" delay="0">
                                              <p:tgtEl>
                                                <p:sldTgt/>
                                              </p:tgtEl>
                                            </p:cond>
                                          </p:endCondLst>
                                        </p:cTn>
                                        <p:tgtEl>
                                          <p:sndTgt r:embed="rId3" name="SOUND21.WAV"/>
                                        </p:tgtEl>
                                      </p:cMediaNode>
                                    </p:audio>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3" name="SOUND21.WAV"/>
                                        </p:tgtEl>
                                      </p:cMediaNode>
                                    </p:audio>
                                  </p:sub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0.7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animEffect transition="in" filter="fade">
                                      <p:cBhvr>
                                        <p:cTn id="30" dur="500"/>
                                        <p:tgtEl>
                                          <p:spTgt spid="10"/>
                                        </p:tgtEl>
                                      </p:cBhvr>
                                    </p:animEffect>
                                  </p:childTnLst>
                                  <p:subTnLst>
                                    <p:audio>
                                      <p:cMediaNode>
                                        <p:cTn display="0" masterRel="sameClick">
                                          <p:stCondLst>
                                            <p:cond evt="begin" delay="0">
                                              <p:tn val="26"/>
                                            </p:cond>
                                          </p:stCondLst>
                                          <p:endCondLst>
                                            <p:cond evt="onStopAudio" delay="0">
                                              <p:tgtEl>
                                                <p:sldTgt/>
                                              </p:tgtEl>
                                            </p:cond>
                                          </p:endCondLst>
                                        </p:cTn>
                                        <p:tgtEl>
                                          <p:sndTgt r:embed="rId3" name="SOUND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000628" y="2071678"/>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pic>
        <p:nvPicPr>
          <p:cNvPr id="4" name="Picture 3" descr="BCKLC157.WMF"/>
          <p:cNvPicPr>
            <a:picLocks noChangeAspect="1"/>
          </p:cNvPicPr>
          <p:nvPr/>
        </p:nvPicPr>
        <p:blipFill>
          <a:blip r:embed="rId5"/>
          <a:srcRect/>
          <a:stretch>
            <a:fillRect/>
          </a:stretch>
        </p:blipFill>
        <p:spPr bwMode="auto">
          <a:xfrm>
            <a:off x="1000125" y="2781300"/>
            <a:ext cx="7143750" cy="2447925"/>
          </a:xfrm>
          <a:prstGeom prst="rect">
            <a:avLst/>
          </a:prstGeom>
          <a:solidFill>
            <a:srgbClr val="CCFF66"/>
          </a:solidFill>
          <a:ln w="9525">
            <a:solidFill>
              <a:srgbClr val="FF0000"/>
            </a:solidFill>
            <a:miter lim="800000"/>
            <a:headEnd/>
            <a:tailEnd/>
          </a:ln>
          <a:effectLst>
            <a:glow rad="228600">
              <a:srgbClr val="00B0F0">
                <a:alpha val="40000"/>
              </a:srgbClr>
            </a:glow>
          </a:effectLst>
        </p:spPr>
      </p:pic>
      <p:sp>
        <p:nvSpPr>
          <p:cNvPr id="5" name="Rectangle 2"/>
          <p:cNvSpPr>
            <a:spLocks noChangeArrowheads="1"/>
          </p:cNvSpPr>
          <p:nvPr/>
        </p:nvSpPr>
        <p:spPr bwMode="auto">
          <a:xfrm>
            <a:off x="1000125" y="3040063"/>
            <a:ext cx="6894513" cy="215956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تظهر الفطريات مجالاً واسعاً من التنوع، وتصنف إلى أربع شعب رئيسة. </a:t>
            </a:r>
          </a:p>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تمثل علاقة الأشنات والفطريات الجذرية علاقة تكافلية مهمة بين الفطريات والمخلوقات الأخرى.</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53.WAV"/>
                                        </p:tgtEl>
                                      </p:cMediaNode>
                                    </p:audio>
                                  </p:sub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5072066" y="1928802"/>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7" name="Rectangle 6"/>
          <p:cNvSpPr>
            <a:spLocks noChangeArrowheads="1"/>
          </p:cNvSpPr>
          <p:nvPr/>
        </p:nvSpPr>
        <p:spPr bwMode="auto">
          <a:xfrm rot="-524900">
            <a:off x="688975" y="3722110"/>
            <a:ext cx="75088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تتكاثر الفطريات الاقترانية جنسيًّا بتكوين أبواغ جنسية.</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5572132" y="1500174"/>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7" name="Rectangle 6"/>
          <p:cNvSpPr>
            <a:spLocks noChangeArrowheads="1"/>
          </p:cNvSpPr>
          <p:nvPr/>
        </p:nvSpPr>
        <p:spPr bwMode="auto">
          <a:xfrm rot="-524900">
            <a:off x="688975" y="3528211"/>
            <a:ext cx="75088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تنتج الفطريات الكيسية أبواغاً كيسية داخل تركيب يسمى الكيس خلال عملية التكاثر الجنسي.</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4857752" y="2285992"/>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7" name="Rectangle 6"/>
          <p:cNvSpPr>
            <a:spLocks noChangeArrowheads="1"/>
          </p:cNvSpPr>
          <p:nvPr/>
        </p:nvSpPr>
        <p:spPr bwMode="auto">
          <a:xfrm rot="-524900">
            <a:off x="688975" y="3722109"/>
            <a:ext cx="75088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تنتج الفطريات الدعامية ابواغاً دعامية عندما تتكاثر جنسيًّا. </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5214942" y="1714488"/>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7" name="Rectangle 6"/>
          <p:cNvSpPr>
            <a:spLocks noChangeArrowheads="1"/>
          </p:cNvSpPr>
          <p:nvPr/>
        </p:nvSpPr>
        <p:spPr bwMode="auto">
          <a:xfrm rot="-524900">
            <a:off x="688975" y="3722109"/>
            <a:ext cx="75088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لم يلاحظ تكاثر جنسي في شعبة الفطريات الناقصة.</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4929190" y="2071678"/>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7" name="Rectangle 6"/>
          <p:cNvSpPr>
            <a:spLocks noChangeArrowheads="1"/>
          </p:cNvSpPr>
          <p:nvPr/>
        </p:nvSpPr>
        <p:spPr bwMode="auto">
          <a:xfrm rot="-524900">
            <a:off x="612775" y="3532974"/>
            <a:ext cx="75850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الأشنات أمثلة على العلاقات التبادلية بين الفطريات والطحالب أو البكتيريا الخضراء المزرقة. </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4643438" y="1643050"/>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7" name="Rectangle 6"/>
          <p:cNvSpPr>
            <a:spLocks noChangeArrowheads="1"/>
          </p:cNvSpPr>
          <p:nvPr/>
        </p:nvSpPr>
        <p:spPr bwMode="auto">
          <a:xfrm rot="-524900">
            <a:off x="785813" y="3381367"/>
            <a:ext cx="75850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تساعد الفطريات الجذرية النباتات في الحصول على الماء والمعادن عن طريق زيادة مساحة سطح جذورها.</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5357818" y="2143116"/>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7" name="Rectangle 6"/>
          <p:cNvSpPr>
            <a:spLocks noChangeArrowheads="1"/>
          </p:cNvSpPr>
          <p:nvPr/>
        </p:nvSpPr>
        <p:spPr bwMode="auto">
          <a:xfrm rot="-524900">
            <a:off x="612775" y="3726872"/>
            <a:ext cx="75850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تستخدم المركبات المستخلصة من الفطريات لأغراض طبية مختلفة. </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288035">
            <a:off x="897506" y="971915"/>
            <a:ext cx="628842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الرائعة </a:t>
            </a:r>
          </a:p>
        </p:txBody>
      </p:sp>
      <p:sp>
        <p:nvSpPr>
          <p:cNvPr id="6" name="Rectangle 5"/>
          <p:cNvSpPr>
            <a:spLocks noChangeArrowheads="1"/>
          </p:cNvSpPr>
          <p:nvPr/>
        </p:nvSpPr>
        <p:spPr bwMode="auto">
          <a:xfrm>
            <a:off x="1500166" y="1928802"/>
            <a:ext cx="6429375"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ربما سمعت بقصة المضاد الحيوي- البنسلين – الذي تم اكتشافه مصادفة، في أثناء الحرب العالمية الثانية، عندما وجدت مزرعة بكتيرية مخبرية مصابة بالفطر، كانت قد أعدت للدراسة في المختبر، وكان ذلك إيذاناً بفتح علمي كبير. للفطريات دور كبير ايضاً في محاربةالإنسان للًسرطان. </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ad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4857752" y="1857364"/>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الفكرة الرئيسية </a:t>
            </a:r>
          </a:p>
        </p:txBody>
      </p:sp>
      <p:sp>
        <p:nvSpPr>
          <p:cNvPr id="7" name="Rectangle 6"/>
          <p:cNvSpPr>
            <a:spLocks noChangeArrowheads="1"/>
          </p:cNvSpPr>
          <p:nvPr/>
        </p:nvSpPr>
        <p:spPr bwMode="auto">
          <a:xfrm rot="-524900">
            <a:off x="612775" y="3726872"/>
            <a:ext cx="75850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buFont typeface="Arial" charset="0"/>
              <a:buChar char="•"/>
              <a:tabLst>
                <a:tab pos="685800" algn="l"/>
              </a:tabLst>
              <a:defRPr/>
            </a:pPr>
            <a:r>
              <a:rPr lang="ar-EG" sz="2800" b="1">
                <a:solidFill>
                  <a:srgbClr val="0000CC"/>
                </a:solidFill>
                <a:latin typeface="Tahoma" pitchFamily="34" charset="0"/>
                <a:ea typeface="Tahoma" pitchFamily="34" charset="0"/>
                <a:cs typeface="Tahoma" pitchFamily="34" charset="0"/>
              </a:rPr>
              <a:t>بعض الفطريات لها تأثير ضار في الإنسان والنباتات والحيوانات.</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rot="-288035">
            <a:off x="880322" y="757601"/>
            <a:ext cx="675142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الرائعة </a:t>
            </a:r>
          </a:p>
        </p:txBody>
      </p:sp>
      <p:sp>
        <p:nvSpPr>
          <p:cNvPr id="6" name="Rectangle 5"/>
          <p:cNvSpPr>
            <a:spLocks noChangeArrowheads="1"/>
          </p:cNvSpPr>
          <p:nvPr/>
        </p:nvSpPr>
        <p:spPr bwMode="auto">
          <a:xfrm>
            <a:off x="1714480" y="2357430"/>
            <a:ext cx="6886575"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فمن المتوقع أن تمثل الفطريات التي توجد في الغابات المطرية الضربة القاضية على هذا المرض الخطير. ومن الطريف أن العلماء بدراستهم لجثة رجل الجليد التي تم اكتشافها عام </a:t>
            </a:r>
            <a:r>
              <a:rPr lang="en-US" sz="2800" b="1" dirty="0" smtClean="0">
                <a:solidFill>
                  <a:srgbClr val="0000CC"/>
                </a:solidFill>
                <a:latin typeface="Tahoma" pitchFamily="34" charset="0"/>
                <a:ea typeface="Tahoma" pitchFamily="34" charset="0"/>
                <a:cs typeface="Tahoma" pitchFamily="34" charset="0"/>
              </a:rPr>
              <a:t>1991</a:t>
            </a:r>
            <a:r>
              <a:rPr lang="ar-EG" sz="2800" b="1" dirty="0" smtClean="0">
                <a:solidFill>
                  <a:srgbClr val="0000CC"/>
                </a:solidFill>
                <a:latin typeface="Tahoma" pitchFamily="34" charset="0"/>
                <a:ea typeface="Tahoma" pitchFamily="34" charset="0"/>
                <a:cs typeface="Tahoma" pitchFamily="34" charset="0"/>
              </a:rPr>
              <a:t>م تبينوا أن الفطريات ساعدته على مقاومة مخلوق حي متطفل.</a:t>
            </a:r>
            <a:endParaRPr lang="en-US" sz="2800" b="1" dirty="0" smtClean="0">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500841">
            <a:off x="1228376" y="783760"/>
            <a:ext cx="394370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فطريات العصر الحجري</a:t>
            </a:r>
          </a:p>
        </p:txBody>
      </p:sp>
      <p:sp>
        <p:nvSpPr>
          <p:cNvPr id="5121" name="Rectangle 1"/>
          <p:cNvSpPr>
            <a:spLocks noChangeArrowheads="1"/>
          </p:cNvSpPr>
          <p:nvPr/>
        </p:nvSpPr>
        <p:spPr bwMode="auto">
          <a:xfrm>
            <a:off x="1428777" y="1571612"/>
            <a:ext cx="7072313" cy="474591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يعطي رجل الجليد صورة واضحة عن نوع الحياة في  العصر الحجري قبل </a:t>
            </a:r>
            <a:r>
              <a:rPr lang="en-US" sz="2800" b="1" dirty="0">
                <a:solidFill>
                  <a:srgbClr val="0000CC"/>
                </a:solidFill>
                <a:latin typeface="Tahoma" pitchFamily="34" charset="0"/>
                <a:ea typeface="Tahoma" pitchFamily="34" charset="0"/>
                <a:cs typeface="Tahoma" pitchFamily="34" charset="0"/>
              </a:rPr>
              <a:t>5000</a:t>
            </a:r>
            <a:r>
              <a:rPr lang="ar-EG" sz="2800" b="1" dirty="0">
                <a:solidFill>
                  <a:srgbClr val="0000CC"/>
                </a:solidFill>
                <a:latin typeface="Tahoma" pitchFamily="34" charset="0"/>
                <a:ea typeface="Tahoma" pitchFamily="34" charset="0"/>
                <a:cs typeface="Tahoma" pitchFamily="34" charset="0"/>
              </a:rPr>
              <a:t>سنة. فقد وُجدَ في حزامه قطعتان بحجم حبة الجوز اكتُشف لاحقاً أنَهما فطريات خشبية، ويعرف هذا الفطر الخشبي في روسيا باعتباره علاجاً طبي يُسمي شاجا. ويسبب هذا الفطر الإسهال للإنسان، ويستخدم مضادًّا حيويًّا. وقد ساعدت الفطريات الخشبية الرجل الجليدي في التخفيف من أثر الطفيليات التي كانت تعيش في قولونه لأنه خلص جسمه من بيض الطفيليات.</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ail.wav"/>
                                        </p:tgtEl>
                                      </p:cMediaNode>
                                    </p:audio>
                                  </p:sub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5121"/>
                                        </p:tgtEl>
                                        <p:attrNameLst>
                                          <p:attrName>style.visibility</p:attrName>
                                        </p:attrNameLst>
                                      </p:cBhvr>
                                      <p:to>
                                        <p:strVal val="visible"/>
                                      </p:to>
                                    </p:set>
                                    <p:animEffect transition="in" filter="slide(fromTop)">
                                      <p:cBhvr>
                                        <p:cTn id="16" dur="500"/>
                                        <p:tgtEl>
                                          <p:spTgt spid="5121"/>
                                        </p:tgtEl>
                                      </p:cBhvr>
                                    </p:animEffect>
                                  </p:childTnLst>
                                  <p:subTnLst>
                                    <p:audio>
                                      <p:cMediaNode>
                                        <p:cTn display="0" masterRel="sameClick">
                                          <p:stCondLst>
                                            <p:cond evt="begin" delay="0">
                                              <p:tn val="14"/>
                                            </p:cond>
                                          </p:stCondLst>
                                          <p:endCondLst>
                                            <p:cond evt="onStopAudio" delay="0">
                                              <p:tgtEl>
                                                <p:sldTgt/>
                                              </p:tgtEl>
                                            </p:cond>
                                          </p:endCondLst>
                                        </p:cTn>
                                        <p:tgtEl>
                                          <p:sndTgt r:embed="rId4" name="SOUND71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2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Process 7"/>
          <p:cNvSpPr/>
          <p:nvPr/>
        </p:nvSpPr>
        <p:spPr>
          <a:xfrm rot="244966">
            <a:off x="876300" y="1750005"/>
            <a:ext cx="6859588" cy="4358116"/>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وجد العلماء أن بعض الفطريات تنتج علاج </a:t>
            </a:r>
            <a:r>
              <a:rPr lang="en-US" sz="2800" b="1" dirty="0" err="1">
                <a:solidFill>
                  <a:srgbClr val="0000CC"/>
                </a:solidFill>
                <a:latin typeface="Tahoma" pitchFamily="34" charset="0"/>
                <a:ea typeface="Tahoma" pitchFamily="34" charset="0"/>
                <a:cs typeface="Tahoma" pitchFamily="34" charset="0"/>
              </a:rPr>
              <a:t>paclitaxel</a:t>
            </a:r>
            <a:r>
              <a:rPr lang="ar-EG" sz="2800" b="1" dirty="0">
                <a:solidFill>
                  <a:srgbClr val="0000CC"/>
                </a:solidFill>
                <a:latin typeface="Tahoma" pitchFamily="34" charset="0"/>
                <a:ea typeface="Tahoma" pitchFamily="34" charset="0"/>
                <a:cs typeface="Tahoma" pitchFamily="34" charset="0"/>
              </a:rPr>
              <a:t> داخل الشجرة التي تقيم معها علاقة تكافلية. وهذه المادة تؤخذ من شجرة الطقسوس </a:t>
            </a:r>
            <a:r>
              <a:rPr lang="en-US" sz="2800" b="1" dirty="0" err="1">
                <a:solidFill>
                  <a:srgbClr val="0000CC"/>
                </a:solidFill>
                <a:latin typeface="Tahoma" pitchFamily="34" charset="0"/>
                <a:ea typeface="Tahoma" pitchFamily="34" charset="0"/>
                <a:cs typeface="Tahoma" pitchFamily="34" charset="0"/>
              </a:rPr>
              <a:t>Pacificyew</a:t>
            </a:r>
            <a:r>
              <a:rPr lang="ar-EG" sz="2800" b="1" dirty="0">
                <a:solidFill>
                  <a:srgbClr val="0000CC"/>
                </a:solidFill>
                <a:latin typeface="Tahoma" pitchFamily="34" charset="0"/>
                <a:ea typeface="Tahoma" pitchFamily="34" charset="0"/>
                <a:cs typeface="Tahoma" pitchFamily="34" charset="0"/>
              </a:rPr>
              <a:t>. ويعتقد العلماء أن الجينات المسؤولة عن إنتاج هذا الدواء انتقلت بين الشجرة والفطريات نتيجة هذه  العلاقة التكافلية، ويَجدُّ العلماء والباحثون في دراسة مدى إمكانية إنتاج هذا الدواء بكميات كبيرة لعلاج من يحتاج إليه من المرضي المصابين بالسرطان.</a:t>
            </a:r>
          </a:p>
        </p:txBody>
      </p:sp>
      <p:sp>
        <p:nvSpPr>
          <p:cNvPr id="3" name="Rectangle 2"/>
          <p:cNvSpPr>
            <a:spLocks noChangeArrowheads="1"/>
          </p:cNvSpPr>
          <p:nvPr/>
        </p:nvSpPr>
        <p:spPr bwMode="auto">
          <a:xfrm rot="500841">
            <a:off x="1792594" y="955033"/>
            <a:ext cx="531908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التي تحارب السرطان</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ail.wav"/>
                                        </p:tgtEl>
                                      </p:cMediaNode>
                                    </p:audio>
                                  </p:sub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500841">
            <a:off x="1292987" y="714211"/>
            <a:ext cx="523252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أمراض أخرى تقاومها الفطريات</a:t>
            </a:r>
          </a:p>
        </p:txBody>
      </p:sp>
      <p:sp>
        <p:nvSpPr>
          <p:cNvPr id="21505" name="Rectangle 1"/>
          <p:cNvSpPr>
            <a:spLocks noChangeArrowheads="1"/>
          </p:cNvSpPr>
          <p:nvPr/>
        </p:nvSpPr>
        <p:spPr bwMode="auto">
          <a:xfrm rot="445933">
            <a:off x="1647825" y="2101067"/>
            <a:ext cx="6196013"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يعتقد العلماء وجود أكثر من مليون نوع من الفطريات التي لم يتم تعرّفها حتى الآن. ويجمع المعهد الوطني للسرطان ألف عينة فطر في السنة تقريباً من الغابات المطرية الاستوائية لمعرفة ما إذا كان يمكن استعمالها في علاج بعض الأمراض. وقد لعبت الفطريات دوراً مهمًّا عبر التاريخ في كفاح الإنسان ضد المرض.</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ail.wav"/>
                                        </p:tgtEl>
                                      </p:cMediaNode>
                                    </p:audio>
                                  </p:subTnLst>
                                </p:cTn>
                              </p:par>
                              <p:par>
                                <p:cTn id="12" presetID="17" presetClass="entr" presetSubtype="10" fill="hold" grpId="0" nodeType="withEffect">
                                  <p:stCondLst>
                                    <p:cond delay="0"/>
                                  </p:stCondLst>
                                  <p:childTnLst>
                                    <p:set>
                                      <p:cBhvr>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ppt_w</p:attrName>
                                        </p:attrNameLst>
                                      </p:cBhvr>
                                      <p:tavLst>
                                        <p:tav tm="0">
                                          <p:val>
                                            <p:fltVal val="0"/>
                                          </p:val>
                                        </p:tav>
                                        <p:tav tm="100000">
                                          <p:val>
                                            <p:strVal val="#ppt_w"/>
                                          </p:val>
                                        </p:tav>
                                      </p:tavLst>
                                    </p:anim>
                                    <p:anim calcmode="lin" valueType="num">
                                      <p:cBhvr>
                                        <p:cTn id="15" dur="500" fill="hold"/>
                                        <p:tgtEl>
                                          <p:spTgt spid="215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50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4" cstate="print"/>
          <a:srcRect/>
          <a:stretch>
            <a:fillRect/>
          </a:stretch>
        </p:blipFill>
        <p:spPr bwMode="auto">
          <a:xfrm>
            <a:off x="1000100" y="642918"/>
            <a:ext cx="4071966" cy="2643206"/>
          </a:xfrm>
          <a:prstGeom prst="rect">
            <a:avLst/>
          </a:prstGeom>
          <a:noFill/>
          <a:ln w="9525">
            <a:noFill/>
            <a:miter lim="800000"/>
            <a:headEnd/>
            <a:tailEnd/>
          </a:ln>
          <a:effectLst>
            <a:outerShdw blurRad="225425" dist="50800" dir="5220000" algn="ctr">
              <a:srgbClr val="000000">
                <a:alpha val="33000"/>
              </a:srgbClr>
            </a:outerShdw>
            <a:reflection blurRad="6350" stA="50000" endA="300" endPos="555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Flowchart: Alternate Process 4"/>
          <p:cNvSpPr/>
          <p:nvPr/>
        </p:nvSpPr>
        <p:spPr>
          <a:xfrm>
            <a:off x="857250" y="3571875"/>
            <a:ext cx="7486650" cy="531209"/>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شجرة الطقسوس</a:t>
            </a:r>
            <a:r>
              <a:rPr lang="en-US" sz="2800" b="1" dirty="0">
                <a:solidFill>
                  <a:srgbClr val="0000CC"/>
                </a:solidFill>
                <a:latin typeface="Tahoma" pitchFamily="34" charset="0"/>
                <a:ea typeface="Tahoma" pitchFamily="34" charset="0"/>
                <a:cs typeface="Tahoma" pitchFamily="34" charset="0"/>
              </a:rPr>
              <a:t>pacific yew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8" presetID="3" presetClass="entr" presetSubtype="10" fill="hold"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blinds(horizontal)">
                                      <p:cBhvr>
                                        <p:cTn id="10"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ja_estrellas.png"/>
          <p:cNvPicPr>
            <a:picLocks noChangeAspect="1"/>
          </p:cNvPicPr>
          <p:nvPr/>
        </p:nvPicPr>
        <p:blipFill>
          <a:blip r:embed="rId4"/>
          <a:srcRect/>
          <a:stretch>
            <a:fillRect/>
          </a:stretch>
        </p:blipFill>
        <p:spPr bwMode="auto">
          <a:xfrm>
            <a:off x="0" y="-428625"/>
            <a:ext cx="3251200" cy="3251200"/>
          </a:xfrm>
          <a:prstGeom prst="rect">
            <a:avLst/>
          </a:prstGeom>
          <a:noFill/>
          <a:ln w="9525">
            <a:noFill/>
            <a:miter lim="800000"/>
            <a:headEnd/>
            <a:tailEnd/>
          </a:ln>
        </p:spPr>
      </p:pic>
      <p:sp>
        <p:nvSpPr>
          <p:cNvPr id="3073" name="Rectangle 1"/>
          <p:cNvSpPr>
            <a:spLocks noChangeArrowheads="1"/>
          </p:cNvSpPr>
          <p:nvPr/>
        </p:nvSpPr>
        <p:spPr bwMode="auto">
          <a:xfrm rot="-373258">
            <a:off x="2585332" y="1584422"/>
            <a:ext cx="421798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لعبة جماعية</a:t>
            </a:r>
          </a:p>
        </p:txBody>
      </p:sp>
      <p:pic>
        <p:nvPicPr>
          <p:cNvPr id="5" name="Picture 4" descr="BCKLC048.WMF"/>
          <p:cNvPicPr>
            <a:picLocks noChangeAspect="1"/>
          </p:cNvPicPr>
          <p:nvPr/>
        </p:nvPicPr>
        <p:blipFill>
          <a:blip r:embed="rId5"/>
          <a:srcRect/>
          <a:stretch>
            <a:fillRect/>
          </a:stretch>
        </p:blipFill>
        <p:spPr bwMode="auto">
          <a:xfrm>
            <a:off x="1357313" y="2786063"/>
            <a:ext cx="6858000" cy="2714625"/>
          </a:xfrm>
          <a:prstGeom prst="rect">
            <a:avLst/>
          </a:prstGeom>
          <a:noFill/>
          <a:ln w="9525">
            <a:noFill/>
            <a:miter lim="800000"/>
            <a:headEnd/>
            <a:tailEnd/>
          </a:ln>
        </p:spPr>
      </p:pic>
      <p:sp>
        <p:nvSpPr>
          <p:cNvPr id="6" name="Rectangle 5"/>
          <p:cNvSpPr>
            <a:spLocks noChangeArrowheads="1"/>
          </p:cNvSpPr>
          <p:nvPr/>
        </p:nvSpPr>
        <p:spPr bwMode="auto">
          <a:xfrm>
            <a:off x="1643063" y="3071813"/>
            <a:ext cx="6357937"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اعمل مع فريق: ابحث مع مجموعة من زملائك عن التقدم الذي حدث في مجال علاج السرطان معتمداً على اكتشاف الفطر الذي يعيش على نبات في الغابة المطرية.</a:t>
            </a:r>
          </a:p>
        </p:txBody>
      </p:sp>
    </p:spTree>
  </p:cSld>
  <p:clrMapOvr>
    <a:masterClrMapping/>
  </p:clrMapOvr>
  <p:transition>
    <p:pull dir="u"/>
    <p:sndAc>
      <p:stSnd>
        <p:snd r:embed="rId2" name="Windows XP Logoff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dissolve">
                                      <p:cBhvr>
                                        <p:cTn id="7" dur="500"/>
                                        <p:tgtEl>
                                          <p:spTgt spid="307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SOUND560.WAV"/>
                                        </p:tgtEl>
                                      </p:cMediaNode>
                                    </p:audio>
                                  </p:subTnLst>
                                </p:cTn>
                              </p:par>
                              <p:par>
                                <p:cTn id="17" presetID="2" presetClass="entr" presetSubtype="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663</Words>
  <Application>Microsoft Office PowerPoint</Application>
  <PresentationFormat>On-screen Show (4:3)</PresentationFormat>
  <Paragraphs>80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vortex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Mohamed</cp:lastModifiedBy>
  <cp:revision>110</cp:revision>
  <dcterms:created xsi:type="dcterms:W3CDTF">2010-05-22T11:51:15Z</dcterms:created>
  <dcterms:modified xsi:type="dcterms:W3CDTF">2016-07-30T14:29:16Z</dcterms:modified>
</cp:coreProperties>
</file>