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318" r:id="rId3"/>
    <p:sldId id="319" r:id="rId4"/>
    <p:sldId id="368" r:id="rId5"/>
    <p:sldId id="320" r:id="rId6"/>
    <p:sldId id="324" r:id="rId7"/>
    <p:sldId id="369" r:id="rId8"/>
    <p:sldId id="370" r:id="rId9"/>
    <p:sldId id="325" r:id="rId10"/>
    <p:sldId id="371" r:id="rId11"/>
    <p:sldId id="343" r:id="rId12"/>
    <p:sldId id="344" r:id="rId13"/>
    <p:sldId id="346" r:id="rId14"/>
    <p:sldId id="353" r:id="rId15"/>
    <p:sldId id="354" r:id="rId16"/>
    <p:sldId id="360" r:id="rId17"/>
    <p:sldId id="372" r:id="rId18"/>
    <p:sldId id="289" r:id="rId19"/>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l Mohammed S Alidarous" initials="MMSA"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78" d="100"/>
          <a:sy n="78" d="100"/>
        </p:scale>
        <p:origin x="-12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D6BBA-FF67-4E1F-A4E0-39522651F7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a16="http://schemas.microsoft.com/office/drawing/2014/main" xmlns="" id="{279F7A8D-BBF0-427E-9A29-0202EABDEE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a:extLst>
              <a:ext uri="{FF2B5EF4-FFF2-40B4-BE49-F238E27FC236}">
                <a16:creationId xmlns:a16="http://schemas.microsoft.com/office/drawing/2014/main" xmlns="" id="{3EE04560-0970-405E-9244-18CBD0AABBFC}"/>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5" name="Footer Placeholder 4">
            <a:extLst>
              <a:ext uri="{FF2B5EF4-FFF2-40B4-BE49-F238E27FC236}">
                <a16:creationId xmlns:a16="http://schemas.microsoft.com/office/drawing/2014/main" xmlns="" id="{06437098-E1A3-4383-9394-1144F00A1ECB}"/>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xmlns="" id="{AA011E83-1462-401C-BC16-64D87CE5C37D}"/>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427126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A1B7D6-E8FE-4B07-A520-71810002F4B8}"/>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xmlns="" id="{D4C040A8-DCBE-4738-B74A-D7E24CD53F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xmlns="" id="{70238E3D-CEB5-4B52-A7E1-013BF46F0009}"/>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5" name="Footer Placeholder 4">
            <a:extLst>
              <a:ext uri="{FF2B5EF4-FFF2-40B4-BE49-F238E27FC236}">
                <a16:creationId xmlns:a16="http://schemas.microsoft.com/office/drawing/2014/main" xmlns="" id="{B5C2B8ED-E314-4CA4-BB35-F90CE86844DC}"/>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xmlns="" id="{AA3C6AB9-2C2E-4DAD-9D87-7C1741F8ECF9}"/>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10166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8DD8F62-DCC4-48AA-A279-E3151FA360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xmlns="" id="{A60C2368-6BB9-4E95-8FE3-B6FB508ED8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xmlns="" id="{A6566171-E876-46D2-94E3-4C68733BB2B3}"/>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5" name="Footer Placeholder 4">
            <a:extLst>
              <a:ext uri="{FF2B5EF4-FFF2-40B4-BE49-F238E27FC236}">
                <a16:creationId xmlns:a16="http://schemas.microsoft.com/office/drawing/2014/main" xmlns="" id="{C07E8CCA-6623-4661-951A-6A1CBD418536}"/>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xmlns="" id="{D321930D-E684-4086-B8DE-D83E75707279}"/>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60469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AF8BA-7B1E-48EC-AA95-3BB032D16433}"/>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xmlns="" id="{D0311B84-2958-49C0-9C68-72EAC4437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xmlns="" id="{4EB9A948-1682-491E-BB85-320CD561C7D9}"/>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5" name="Footer Placeholder 4">
            <a:extLst>
              <a:ext uri="{FF2B5EF4-FFF2-40B4-BE49-F238E27FC236}">
                <a16:creationId xmlns:a16="http://schemas.microsoft.com/office/drawing/2014/main" xmlns="" id="{453C9A45-A2BD-4BA7-AAF7-0DA8B9959332}"/>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xmlns="" id="{4DE2FC2D-4DAC-4664-9135-9B0C50DB0FDA}"/>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105404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7D209-D9AD-4EEC-A021-7F4109048B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xmlns="" id="{FDEB7CE7-00D6-41B5-9CE8-456C9A0350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2EA0955-8071-4495-93F0-28E6EE896A7E}"/>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5" name="Footer Placeholder 4">
            <a:extLst>
              <a:ext uri="{FF2B5EF4-FFF2-40B4-BE49-F238E27FC236}">
                <a16:creationId xmlns:a16="http://schemas.microsoft.com/office/drawing/2014/main" xmlns="" id="{8520C79D-62E0-4392-B21A-EEDD3A568355}"/>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xmlns="" id="{260A4616-5146-4519-9563-A25061F5F108}"/>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169623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63139-7032-4249-A2FD-50EEF0BF4CAE}"/>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xmlns="" id="{E3866D6A-66CE-4636-AEED-C3DD9302C7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xmlns="" id="{0FE00C28-BB9F-40F9-9BCF-65EFE37D4E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xmlns="" id="{B9926C83-436F-4419-A50E-1E2C889917D2}"/>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6" name="Footer Placeholder 5">
            <a:extLst>
              <a:ext uri="{FF2B5EF4-FFF2-40B4-BE49-F238E27FC236}">
                <a16:creationId xmlns:a16="http://schemas.microsoft.com/office/drawing/2014/main" xmlns="" id="{1721C924-DE32-436E-A398-155A5B50CD57}"/>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xmlns="" id="{B2F2F209-9243-48D2-BCA2-85991A6E2252}"/>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314555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89B8AD-F446-4E09-92DE-3413062FEED2}"/>
              </a:ext>
            </a:extLst>
          </p:cNvPr>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xmlns="" id="{45F5F26D-C49E-485A-BD00-B122FE6624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F675111-B061-42B4-BA4B-B44EE0D400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xmlns="" id="{7D40F7F9-3608-4798-BFA4-161A6F71F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4EF482D-F6BF-42A3-B410-C74B8F2640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xmlns="" id="{A5A33951-0F87-4250-90E5-496F3571E902}"/>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8" name="Footer Placeholder 7">
            <a:extLst>
              <a:ext uri="{FF2B5EF4-FFF2-40B4-BE49-F238E27FC236}">
                <a16:creationId xmlns:a16="http://schemas.microsoft.com/office/drawing/2014/main" xmlns="" id="{6A0D63AB-DD73-4437-9185-7D84852F89C4}"/>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xmlns="" id="{70FCACFD-A374-43FE-84AB-1DC33FEEA499}"/>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150002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ED51BF-2B68-45B5-AD22-400D1FB5BA31}"/>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xmlns="" id="{CC10B6CC-2731-4C87-BAF3-FDA009A342D1}"/>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4" name="Footer Placeholder 3">
            <a:extLst>
              <a:ext uri="{FF2B5EF4-FFF2-40B4-BE49-F238E27FC236}">
                <a16:creationId xmlns:a16="http://schemas.microsoft.com/office/drawing/2014/main" xmlns="" id="{FC52A076-08A0-4646-8B9E-49AD48D66C9B}"/>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xmlns="" id="{3818BE07-24BB-4ED8-979B-0A87B5EA3C50}"/>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153319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30CA00B-089A-4A83-BF83-98D2D5821A8F}"/>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3" name="Footer Placeholder 2">
            <a:extLst>
              <a:ext uri="{FF2B5EF4-FFF2-40B4-BE49-F238E27FC236}">
                <a16:creationId xmlns:a16="http://schemas.microsoft.com/office/drawing/2014/main" xmlns="" id="{ECC8BCF6-4085-4B3F-B278-68036CE796AB}"/>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xmlns="" id="{F132930F-1FF3-4ECC-A61E-472F4A7F824E}"/>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5348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8D2036-1BCB-4017-AAA7-83BF10349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xmlns="" id="{CDAAD057-EEB4-4DB5-B917-958643CAB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xmlns="" id="{EBE7BCED-FE5B-4F59-8770-1E8AAAD98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2DE878-B647-422E-A8BA-6EF17BBC02ED}"/>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6" name="Footer Placeholder 5">
            <a:extLst>
              <a:ext uri="{FF2B5EF4-FFF2-40B4-BE49-F238E27FC236}">
                <a16:creationId xmlns:a16="http://schemas.microsoft.com/office/drawing/2014/main" xmlns="" id="{A025A60B-B5E3-4131-AB37-428EF6FFC2F6}"/>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xmlns="" id="{6A479FCC-C540-41C9-9F51-D6BD6F988B98}"/>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85213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80B00-AB15-49C8-A72C-9800C6BFF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xmlns="" id="{B4D11EE1-C3BF-474F-B182-691D292520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xmlns="" id="{1AB00852-D0BD-4BA7-ACD5-4D3E56019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620DCE-37E0-4774-8BEB-07FFA0600713}"/>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6" name="Footer Placeholder 5">
            <a:extLst>
              <a:ext uri="{FF2B5EF4-FFF2-40B4-BE49-F238E27FC236}">
                <a16:creationId xmlns:a16="http://schemas.microsoft.com/office/drawing/2014/main" xmlns="" id="{82CE2FE0-83E0-4F91-8463-E95FBE01398E}"/>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xmlns="" id="{CD240F65-B808-4E58-9EFF-E5CD616D6EDA}"/>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229446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190EA3B-5572-4B4F-8F2C-097826221F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xmlns="" id="{402A9B8D-D77F-4AA6-A35D-961A33F83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xmlns="" id="{089B5F4A-7DB4-4B52-8BB0-C160A8C9C6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E76E8-5DB6-4CFB-AE45-EF21ABB5F062}" type="datetimeFigureOut">
              <a:rPr lang="ar-SA" smtClean="0"/>
              <a:t>03/07/41</a:t>
            </a:fld>
            <a:endParaRPr lang="ar-SA"/>
          </a:p>
        </p:txBody>
      </p:sp>
      <p:sp>
        <p:nvSpPr>
          <p:cNvPr id="5" name="Footer Placeholder 4">
            <a:extLst>
              <a:ext uri="{FF2B5EF4-FFF2-40B4-BE49-F238E27FC236}">
                <a16:creationId xmlns:a16="http://schemas.microsoft.com/office/drawing/2014/main" xmlns="" id="{CD7D60F0-926B-4F58-99E1-C0934DCA9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a:extLst>
              <a:ext uri="{FF2B5EF4-FFF2-40B4-BE49-F238E27FC236}">
                <a16:creationId xmlns:a16="http://schemas.microsoft.com/office/drawing/2014/main" xmlns="" id="{1A455742-E35B-420F-91CB-F92F0E6CFA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22ED8-7C8E-455E-9F0F-9B2575D04188}" type="slidenum">
              <a:rPr lang="ar-SA" smtClean="0"/>
              <a:t>‹#›</a:t>
            </a:fld>
            <a:endParaRPr lang="ar-SA"/>
          </a:p>
        </p:txBody>
      </p:sp>
    </p:spTree>
    <p:extLst>
      <p:ext uri="{BB962C8B-B14F-4D97-AF65-F5344CB8AC3E}">
        <p14:creationId xmlns:p14="http://schemas.microsoft.com/office/powerpoint/2010/main" val="3417074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9EC371-BB48-4D75-A635-8EB6E29E4C39}"/>
              </a:ext>
            </a:extLst>
          </p:cNvPr>
          <p:cNvSpPr>
            <a:spLocks noGrp="1"/>
          </p:cNvSpPr>
          <p:nvPr>
            <p:ph type="title"/>
          </p:nvPr>
        </p:nvSpPr>
        <p:spPr>
          <a:xfrm>
            <a:off x="783258" y="2566749"/>
            <a:ext cx="10515600" cy="1325563"/>
          </a:xfrm>
        </p:spPr>
        <p:txBody>
          <a:bodyPr>
            <a:normAutofit/>
          </a:bodyPr>
          <a:lstStyle/>
          <a:p>
            <a:pPr algn="ctr"/>
            <a:r>
              <a:rPr lang="ar-SA" sz="3200" b="1" dirty="0">
                <a:ea typeface="Times New Roman" panose="02020603050405020304" pitchFamily="18" charset="0"/>
              </a:rPr>
              <a:t>بسم الله الرحمن الرحيم</a:t>
            </a:r>
            <a:endParaRPr lang="ar-SA" sz="3200" b="1" dirty="0"/>
          </a:p>
        </p:txBody>
      </p:sp>
      <p:pic>
        <p:nvPicPr>
          <p:cNvPr id="5" name="Picture 4">
            <a:extLst>
              <a:ext uri="{FF2B5EF4-FFF2-40B4-BE49-F238E27FC236}">
                <a16:creationId xmlns:a16="http://schemas.microsoft.com/office/drawing/2014/main" xmlns="" id="{06D58061-9942-48D8-99D5-BED524D9D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3057969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317882" y="926923"/>
            <a:ext cx="11416264" cy="5418935"/>
          </a:xfrm>
        </p:spPr>
        <p:txBody>
          <a:bodyPr>
            <a:noAutofit/>
          </a:bodyPr>
          <a:lstStyle/>
          <a:p>
            <a:pPr marL="0" indent="0" algn="just" rtl="1">
              <a:lnSpc>
                <a:spcPct val="100000"/>
              </a:lnSpc>
              <a:buNone/>
            </a:pPr>
            <a:r>
              <a:rPr lang="ar-SA" sz="2000" b="1" dirty="0">
                <a:solidFill>
                  <a:schemeClr val="accent1"/>
                </a:solidFill>
              </a:rPr>
              <a:t>أولا: نسب الســيولة </a:t>
            </a:r>
            <a:r>
              <a:rPr lang="af-ZA" sz="2000" b="1" dirty="0">
                <a:solidFill>
                  <a:schemeClr val="accent1"/>
                </a:solidFill>
              </a:rPr>
              <a:t>Liquidity Ratios:</a:t>
            </a:r>
          </a:p>
          <a:p>
            <a:pPr marL="0" indent="0" algn="just" rtl="1">
              <a:lnSpc>
                <a:spcPct val="100000"/>
              </a:lnSpc>
              <a:buNone/>
            </a:pPr>
            <a:r>
              <a:rPr lang="ar-SA" sz="2000" b="1" dirty="0"/>
              <a:t>مثال: فيما يلي بعض الأرصدة التي ظهرت في دفاتر منشاة البان الطائف:</a:t>
            </a:r>
          </a:p>
          <a:p>
            <a:pPr marL="0" indent="0" algn="just" rtl="1">
              <a:lnSpc>
                <a:spcPct val="100000"/>
              </a:lnSpc>
              <a:buNone/>
            </a:pPr>
            <a:r>
              <a:rPr lang="ar-SA" sz="2000" dirty="0">
                <a:solidFill>
                  <a:srgbClr val="0070C0"/>
                </a:solidFill>
              </a:rPr>
              <a:t>5000 بنك – 30000 أوراق قبض – 42000 مدينون – 4000 مصاريف مقدمة -  5000 مخزون  </a:t>
            </a:r>
            <a:r>
              <a:rPr lang="ar-SA" sz="2000" dirty="0">
                <a:solidFill>
                  <a:srgbClr val="00B050"/>
                </a:solidFill>
              </a:rPr>
              <a:t>– 17000 وراق دفع – 33000 دائنون</a:t>
            </a:r>
          </a:p>
          <a:p>
            <a:pPr marL="0" indent="0" algn="just" rtl="1">
              <a:lnSpc>
                <a:spcPct val="100000"/>
              </a:lnSpc>
              <a:buNone/>
            </a:pPr>
            <a:r>
              <a:rPr lang="ar-SA" sz="2000" dirty="0"/>
              <a:t>النسبة الجارية (نسبة التداول) =  </a:t>
            </a:r>
            <a:r>
              <a:rPr lang="ar-SA" sz="2000" dirty="0">
                <a:solidFill>
                  <a:srgbClr val="00B050"/>
                </a:solidFill>
              </a:rPr>
              <a:t>50000</a:t>
            </a:r>
            <a:r>
              <a:rPr lang="ar-SA" sz="2000" dirty="0"/>
              <a:t>/</a:t>
            </a:r>
            <a:r>
              <a:rPr lang="ar-SA" sz="2000" dirty="0">
                <a:solidFill>
                  <a:srgbClr val="0070C0"/>
                </a:solidFill>
              </a:rPr>
              <a:t>86000</a:t>
            </a:r>
            <a:r>
              <a:rPr lang="ar-SA" sz="2000" dirty="0"/>
              <a:t>   = 1.72 مرة</a:t>
            </a:r>
          </a:p>
          <a:p>
            <a:pPr marL="0" indent="0" algn="just" rtl="1">
              <a:lnSpc>
                <a:spcPct val="100000"/>
              </a:lnSpc>
              <a:buNone/>
            </a:pPr>
            <a:r>
              <a:rPr lang="ar-SA" sz="2000" dirty="0"/>
              <a:t>أي أن الأصول المتداولة تعادل 1.72 مرة الخصوم المتداولة </a:t>
            </a:r>
          </a:p>
          <a:p>
            <a:pPr marL="0" indent="0" algn="just" rtl="1">
              <a:lnSpc>
                <a:spcPct val="100000"/>
              </a:lnSpc>
              <a:buNone/>
            </a:pPr>
            <a:r>
              <a:rPr lang="ar-SA" sz="2000" dirty="0"/>
              <a:t> </a:t>
            </a:r>
            <a:r>
              <a:rPr lang="ar-SA" sz="2000" b="1" dirty="0"/>
              <a:t>ويمكن التعبير عنها بأن نسبة الأصول المتداولة إلى المطلوبات المتداولة تبلغ 172 % ( 1.72 × 100 ) </a:t>
            </a:r>
          </a:p>
          <a:p>
            <a:pPr marL="0" indent="0" algn="just" rtl="1">
              <a:lnSpc>
                <a:spcPct val="100000"/>
              </a:lnSpc>
              <a:buNone/>
            </a:pPr>
            <a:endParaRPr lang="ar-SA" sz="2000" b="1" dirty="0"/>
          </a:p>
          <a:p>
            <a:pPr marL="0" indent="0" algn="just" rtl="1">
              <a:lnSpc>
                <a:spcPct val="100000"/>
              </a:lnSpc>
              <a:buNone/>
            </a:pPr>
            <a:r>
              <a:rPr lang="ar-SA" sz="2000" b="1" dirty="0">
                <a:solidFill>
                  <a:srgbClr val="FF0000"/>
                </a:solidFill>
              </a:rPr>
              <a:t>اذا علمنا أن متوسط نسبة السيولة في الصناعة هو 2.2 مرة فما هو وضع السيولة  في منشاة البان الطائف كمقارنة بمتوسط الصناعة ؟</a:t>
            </a:r>
          </a:p>
          <a:p>
            <a:pPr marL="0" indent="0" algn="just" rtl="1">
              <a:lnSpc>
                <a:spcPct val="100000"/>
              </a:lnSpc>
              <a:buNone/>
            </a:pPr>
            <a:endParaRPr lang="ar-SA" sz="2000" b="1" dirty="0">
              <a:solidFill>
                <a:srgbClr val="FF0000"/>
              </a:solidFill>
            </a:endParaRPr>
          </a:p>
          <a:p>
            <a:pPr marL="0" indent="0" algn="just" rtl="1">
              <a:lnSpc>
                <a:spcPct val="100000"/>
              </a:lnSpc>
              <a:buNone/>
            </a:pPr>
            <a:r>
              <a:rPr lang="ar-SA" sz="2000" b="1" dirty="0"/>
              <a:t>التعليق المالي: </a:t>
            </a:r>
            <a:r>
              <a:rPr lang="ar-SA" sz="2000" b="1" dirty="0">
                <a:solidFill>
                  <a:srgbClr val="00B0F0"/>
                </a:solidFill>
              </a:rPr>
              <a:t>نسبة التداول لمنشاة البان الطائف أقل من متوسط الصناعة ب 0.42 مرة (2.2- 1.72) وهذا مؤشر جيد للسيولة للشركة لكن يعتبر مؤشر سلبي للسيولة للشركة </a:t>
            </a:r>
            <a:r>
              <a:rPr lang="ar-SA" sz="2000" b="1" dirty="0">
                <a:solidFill>
                  <a:srgbClr val="FF0000"/>
                </a:solidFill>
              </a:rPr>
              <a:t>كمقارنة بمتوسط الصناعة </a:t>
            </a:r>
            <a:r>
              <a:rPr lang="ar-SA" sz="2000" b="1" dirty="0">
                <a:solidFill>
                  <a:srgbClr val="00B0F0"/>
                </a:solidFill>
              </a:rPr>
              <a:t>مما يدل على انخفاض مقدرة المنشأة على الوفاء بالتزاماتها قصيرة الأجل دون اللجوء إلى الاستدانة أو بيع أصل ثابت كمقارنة بمتوسط الصناعة.</a:t>
            </a:r>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1852089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ar-SA" sz="2800" b="1"/>
              <a:t>الفصل ثالث: تحليل القوائم المالية</a:t>
            </a:r>
            <a:endParaRPr lang="ar-SA" sz="280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43468" y="2638043"/>
            <a:ext cx="3363974" cy="3415623"/>
          </a:xfrm>
        </p:spPr>
        <p:txBody>
          <a:bodyPr>
            <a:normAutofit/>
          </a:bodyPr>
          <a:lstStyle/>
          <a:p>
            <a:pPr marL="0" indent="0" rtl="1">
              <a:buNone/>
            </a:pPr>
            <a:endParaRPr lang="ar-SA" sz="2000" b="1"/>
          </a:p>
          <a:p>
            <a:pPr marL="0" indent="0" rtl="1">
              <a:buNone/>
            </a:pPr>
            <a:endParaRPr lang="ar-SA" sz="2000" b="1"/>
          </a:p>
        </p:txBody>
      </p:sp>
      <p:pic>
        <p:nvPicPr>
          <p:cNvPr id="5" name="Picture 4">
            <a:extLst>
              <a:ext uri="{FF2B5EF4-FFF2-40B4-BE49-F238E27FC236}">
                <a16:creationId xmlns:a16="http://schemas.microsoft.com/office/drawing/2014/main" xmlns="" id="{ED537212-FB33-4273-9450-C8D504C29B48}"/>
              </a:ext>
            </a:extLst>
          </p:cNvPr>
          <p:cNvPicPr/>
          <p:nvPr/>
        </p:nvPicPr>
        <p:blipFill rotWithShape="1">
          <a:blip r:embed="rId2"/>
          <a:srcRect l="26640" t="5673" r="29158" b="23023"/>
          <a:stretch/>
        </p:blipFill>
        <p:spPr bwMode="auto">
          <a:xfrm>
            <a:off x="4731026" y="623393"/>
            <a:ext cx="7200348" cy="6077790"/>
          </a:xfrm>
          <a:prstGeom prst="rect">
            <a:avLst/>
          </a:prstGeom>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
        <p:nvSpPr>
          <p:cNvPr id="6" name="Rectangle 5">
            <a:extLst>
              <a:ext uri="{FF2B5EF4-FFF2-40B4-BE49-F238E27FC236}">
                <a16:creationId xmlns:a16="http://schemas.microsoft.com/office/drawing/2014/main" xmlns="" id="{4279DC46-68D1-4880-8B59-3834B9A8ECA6}"/>
              </a:ext>
            </a:extLst>
          </p:cNvPr>
          <p:cNvSpPr/>
          <p:nvPr/>
        </p:nvSpPr>
        <p:spPr>
          <a:xfrm>
            <a:off x="474862" y="2792496"/>
            <a:ext cx="3885218" cy="2862322"/>
          </a:xfrm>
          <a:prstGeom prst="rect">
            <a:avLst/>
          </a:prstGeom>
        </p:spPr>
        <p:txBody>
          <a:bodyPr wrap="square">
            <a:spAutoFit/>
          </a:bodyPr>
          <a:lstStyle/>
          <a:p>
            <a:pPr algn="just" rtl="1"/>
            <a:r>
              <a:rPr lang="ar-SA" sz="2000" b="1" dirty="0">
                <a:solidFill>
                  <a:srgbClr val="FF0000"/>
                </a:solidFill>
              </a:rPr>
              <a:t>واجب عملي:</a:t>
            </a:r>
          </a:p>
          <a:p>
            <a:pPr algn="just" rtl="1"/>
            <a:endParaRPr lang="ar-SA" sz="2000" b="1" dirty="0">
              <a:solidFill>
                <a:srgbClr val="FF0000"/>
              </a:solidFill>
            </a:endParaRPr>
          </a:p>
          <a:p>
            <a:pPr algn="just" rtl="1"/>
            <a:r>
              <a:rPr lang="ar-SA" sz="2000" b="1" dirty="0">
                <a:solidFill>
                  <a:srgbClr val="FF0000"/>
                </a:solidFill>
              </a:rPr>
              <a:t>ما هو وضع السيولة لشركة مجموعة فتيحي لعام 2015 كمقارنه بعام 2018؟ مع التعليق المالي؟</a:t>
            </a:r>
          </a:p>
          <a:p>
            <a:pPr algn="just" rtl="1"/>
            <a:endParaRPr lang="ar-SA" sz="2000" b="1" dirty="0">
              <a:solidFill>
                <a:srgbClr val="FF0000"/>
              </a:solidFill>
            </a:endParaRPr>
          </a:p>
          <a:p>
            <a:pPr algn="just" rtl="1"/>
            <a:r>
              <a:rPr lang="ar-SA" sz="2000" b="1" dirty="0">
                <a:solidFill>
                  <a:srgbClr val="FF0000"/>
                </a:solidFill>
              </a:rPr>
              <a:t>ما هو وضع السيولة لشركة مجموعة فتيحي لعام 2015 اذا علمنا أن متوسط نسبة السيولة في الصناعة هو 1.2 مرة</a:t>
            </a:r>
          </a:p>
        </p:txBody>
      </p:sp>
    </p:spTree>
    <p:extLst>
      <p:ext uri="{BB962C8B-B14F-4D97-AF65-F5344CB8AC3E}">
        <p14:creationId xmlns:p14="http://schemas.microsoft.com/office/powerpoint/2010/main" val="361825651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317882" y="926923"/>
                <a:ext cx="11416264" cy="5418935"/>
              </a:xfrm>
            </p:spPr>
            <p:txBody>
              <a:bodyPr>
                <a:noAutofit/>
              </a:bodyPr>
              <a:lstStyle/>
              <a:p>
                <a:pPr marL="0" indent="0" algn="just" rtl="1">
                  <a:lnSpc>
                    <a:spcPct val="100000"/>
                  </a:lnSpc>
                  <a:buNone/>
                </a:pPr>
                <a:r>
                  <a:rPr lang="ar-SA" sz="2000" b="1" dirty="0">
                    <a:solidFill>
                      <a:schemeClr val="accent1"/>
                    </a:solidFill>
                  </a:rPr>
                  <a:t>ثانيا: نسب النشاط أو التشغيل </a:t>
                </a:r>
                <a:r>
                  <a:rPr lang="en-GB" sz="2000" b="1" dirty="0">
                    <a:solidFill>
                      <a:schemeClr val="accent1"/>
                    </a:solidFill>
                  </a:rPr>
                  <a:t>Operation or Activity Ratios</a:t>
                </a:r>
                <a:r>
                  <a:rPr lang="ar-SA" sz="2000" b="1" dirty="0">
                    <a:solidFill>
                      <a:schemeClr val="accent1"/>
                    </a:solidFill>
                  </a:rPr>
                  <a:t>:</a:t>
                </a:r>
              </a:p>
              <a:p>
                <a:pPr marL="0" indent="0" algn="just" rtl="1">
                  <a:lnSpc>
                    <a:spcPct val="100000"/>
                  </a:lnSpc>
                  <a:buNone/>
                </a:pPr>
                <a:r>
                  <a:rPr lang="ar-SA" sz="2000" dirty="0"/>
                  <a:t>تهتم بتحليل مقدرة المنشاة على استخدام الموارد المتاحة لديها من أجل توليد المبيعات.</a:t>
                </a:r>
              </a:p>
              <a:p>
                <a:pPr algn="just" rtl="1">
                  <a:lnSpc>
                    <a:spcPct val="100000"/>
                  </a:lnSpc>
                </a:pPr>
                <a:r>
                  <a:rPr lang="ar-SA" sz="2000" dirty="0"/>
                  <a:t> وتفترض وجود نوع من التوازن بين المبيعات وكل من مجموع الأصول المتداولة والذمم المدينة والمخزون والأصول الثابتة ومجموع الأصول وأهم هذه النسب هي:</a:t>
                </a:r>
              </a:p>
              <a:p>
                <a:pPr marL="0" indent="0" algn="just" rtl="1">
                  <a:buNone/>
                </a:pPr>
                <a:r>
                  <a:rPr lang="ar-SA" sz="2000" b="1" dirty="0"/>
                  <a:t>1- معدل دوران الأصول المتداولة</a:t>
                </a:r>
              </a:p>
              <a:p>
                <a:pPr marL="0" indent="0" algn="just" rtl="1">
                  <a:buNone/>
                </a:pPr>
                <a:r>
                  <a:rPr lang="ar-SA" sz="2000" dirty="0"/>
                  <a:t>تعكس كفاءة المنشأة في إدارة الأصول المتداولة والحصول على مبيعات وتحسب بالمعادلة التالية:</a:t>
                </a:r>
              </a:p>
              <a:p>
                <a:pPr marL="0" indent="0" algn="just" rtl="1">
                  <a:buNone/>
                </a:pPr>
                <a:r>
                  <a:rPr lang="ar-SA" sz="2000" b="1" dirty="0">
                    <a:solidFill>
                      <a:srgbClr val="FF0000"/>
                    </a:solidFill>
                  </a:rPr>
                  <a:t>معدل دوران الأصول المتداولة = </a:t>
                </a:r>
                <a14:m>
                  <m:oMath xmlns:m="http://schemas.openxmlformats.org/officeDocument/2006/math">
                    <m:f>
                      <m:fPr>
                        <m:ctrlPr>
                          <a:rPr lang="ar-SA" sz="2000" b="1" i="1" dirty="0">
                            <a:solidFill>
                              <a:srgbClr val="FF0000"/>
                            </a:solidFill>
                            <a:latin typeface="Cambria Math"/>
                          </a:rPr>
                        </m:ctrlPr>
                      </m:fPr>
                      <m:num>
                        <m:r>
                          <a:rPr lang="ar-SA" sz="2000" b="1" i="1" dirty="0" smtClean="0">
                            <a:solidFill>
                              <a:srgbClr val="FF0000"/>
                            </a:solidFill>
                            <a:latin typeface="Cambria Math" panose="02040503050406030204" pitchFamily="18" charset="0"/>
                          </a:rPr>
                          <m:t>المبيعات</m:t>
                        </m:r>
                      </m:num>
                      <m:den>
                        <m:r>
                          <a:rPr lang="ar-SA" sz="2000" b="1" i="1" dirty="0" smtClean="0">
                            <a:solidFill>
                              <a:srgbClr val="FF0000"/>
                            </a:solidFill>
                            <a:latin typeface="Cambria Math" panose="02040503050406030204" pitchFamily="18" charset="0"/>
                          </a:rPr>
                          <m:t>المتداولة</m:t>
                        </m:r>
                        <m:r>
                          <a:rPr lang="ar-SA" sz="2000" b="1" i="1" dirty="0" smtClean="0">
                            <a:solidFill>
                              <a:srgbClr val="FF0000"/>
                            </a:solidFill>
                            <a:latin typeface="Cambria Math" panose="02040503050406030204" pitchFamily="18" charset="0"/>
                          </a:rPr>
                          <m:t> </m:t>
                        </m:r>
                        <m:r>
                          <a:rPr lang="ar-SA" sz="2000" b="1" i="1" dirty="0" smtClean="0">
                            <a:solidFill>
                              <a:srgbClr val="FF0000"/>
                            </a:solidFill>
                            <a:latin typeface="Cambria Math" panose="02040503050406030204" pitchFamily="18" charset="0"/>
                          </a:rPr>
                          <m:t>الأصول</m:t>
                        </m:r>
                        <m:r>
                          <a:rPr lang="ar-SA" sz="2000" b="1" i="1" dirty="0" smtClean="0">
                            <a:solidFill>
                              <a:srgbClr val="FF0000"/>
                            </a:solidFill>
                            <a:latin typeface="Cambria Math" panose="02040503050406030204" pitchFamily="18" charset="0"/>
                          </a:rPr>
                          <m:t> </m:t>
                        </m:r>
                        <m:r>
                          <a:rPr lang="ar-SA" sz="2000" b="1" i="1" dirty="0" smtClean="0">
                            <a:solidFill>
                              <a:srgbClr val="FF0000"/>
                            </a:solidFill>
                            <a:latin typeface="Cambria Math" panose="02040503050406030204" pitchFamily="18" charset="0"/>
                          </a:rPr>
                          <m:t>مجموع</m:t>
                        </m:r>
                        <m:r>
                          <a:rPr lang="ar-SA" sz="2000" b="1" i="1" dirty="0" smtClean="0">
                            <a:solidFill>
                              <a:srgbClr val="FF0000"/>
                            </a:solidFill>
                            <a:latin typeface="Cambria Math" panose="02040503050406030204" pitchFamily="18" charset="0"/>
                          </a:rPr>
                          <m:t>  </m:t>
                        </m:r>
                      </m:den>
                    </m:f>
                  </m:oMath>
                </a14:m>
                <a:endParaRPr lang="ar-SA" sz="2000" b="1" dirty="0"/>
              </a:p>
              <a:p>
                <a:pPr marL="0" indent="0" algn="just" rtl="1">
                  <a:buNone/>
                </a:pPr>
                <a:endParaRPr lang="ar-SA" sz="2000" b="1" dirty="0"/>
              </a:p>
              <a:p>
                <a:pPr marL="0" indent="0" algn="just" rtl="1">
                  <a:buNone/>
                </a:pPr>
                <a:r>
                  <a:rPr lang="ar-SA" sz="2000" b="1" dirty="0"/>
                  <a:t>كلما زاد معدل دوران الأصول المتداولة نستنتج أن الشركة في وضع أفضل وهي دلالة على مقدرتها على تكوين مبيعات من كل أصل متداول تملكه الشركة</a:t>
                </a:r>
              </a:p>
              <a:p>
                <a:pPr marL="0" indent="0" algn="just" rtl="1">
                  <a:buNone/>
                </a:pPr>
                <a:r>
                  <a:rPr lang="ar-SA" sz="2000" b="1" dirty="0">
                    <a:solidFill>
                      <a:srgbClr val="FF0000"/>
                    </a:solidFill>
                  </a:rPr>
                  <a:t>نعود لتقييم شركة مجموعة فتيحي ؟ </a:t>
                </a:r>
                <a:r>
                  <a:rPr lang="ar-SA" sz="2000" b="1" dirty="0">
                    <a:solidFill>
                      <a:srgbClr val="00B0F0"/>
                    </a:solidFill>
                  </a:rPr>
                  <a:t>لكن أي القوائم المالية نحتاج للحصول على المبيعات ومجموع الأصول المتداولة؟</a:t>
                </a:r>
              </a:p>
              <a:p>
                <a:pPr marL="0" indent="0" algn="just" rtl="1">
                  <a:buNone/>
                </a:pPr>
                <a:endParaRPr lang="ar-SA" sz="2000" b="1" dirty="0">
                  <a:solidFill>
                    <a:srgbClr val="FF0000"/>
                  </a:solidFill>
                </a:endParaRPr>
              </a:p>
              <a:p>
                <a:pPr marL="0" indent="0" algn="just" rtl="1">
                  <a:buNone/>
                </a:pPr>
                <a:r>
                  <a:rPr lang="ar-SA" sz="2000" b="1" dirty="0">
                    <a:solidFill>
                      <a:srgbClr val="FF0000"/>
                    </a:solidFill>
                  </a:rPr>
                  <a:t>اذا علمنا أن معدل دوران الأصول المتداولة في الصناعة هو 35% فما هو وضع معدل دوران الأصول المتداولة  لشركة مجموعة فتيحي كمقارنة بمتوسط الصناعة لعام 2017؟ </a:t>
                </a:r>
                <a:r>
                  <a:rPr lang="ar-SA" sz="2000" b="1" dirty="0">
                    <a:solidFill>
                      <a:srgbClr val="00B0F0"/>
                    </a:solidFill>
                  </a:rPr>
                  <a:t>ما هو تعليقك المالي؟</a:t>
                </a:r>
                <a:endParaRPr lang="ar-SA" sz="1900" b="1" dirty="0">
                  <a:solidFill>
                    <a:srgbClr val="00B0F0"/>
                  </a:solidFill>
                </a:endParaRPr>
              </a:p>
              <a:p>
                <a:pPr marL="0" indent="0" algn="just" rtl="1">
                  <a:buNone/>
                </a:pPr>
                <a:endParaRPr lang="ar-SA" sz="2000" dirty="0">
                  <a:solidFill>
                    <a:srgbClr val="FF0000"/>
                  </a:solidFill>
                </a:endParaRPr>
              </a:p>
            </p:txBody>
          </p:sp>
        </mc:Choice>
        <mc:Fallback xmlns="">
          <p:sp>
            <p:nvSpPr>
              <p:cNvPr id="3" name="Content Placeholder 2">
                <a:extLst>
                  <a:ext uri="{FF2B5EF4-FFF2-40B4-BE49-F238E27FC236}">
                    <a16:creationId xmlns:a16="http://schemas.microsoft.com/office/drawing/2014/main" id="{9223C640-419D-4426-B1E8-697CFA3F2BA6}"/>
                  </a:ext>
                </a:extLst>
              </p:cNvPr>
              <p:cNvSpPr>
                <a:spLocks noGrp="1" noRot="1" noChangeAspect="1" noMove="1" noResize="1" noEditPoints="1" noAdjustHandles="1" noChangeArrowheads="1" noChangeShapeType="1" noTextEdit="1"/>
              </p:cNvSpPr>
              <p:nvPr>
                <p:ph idx="1"/>
              </p:nvPr>
            </p:nvSpPr>
            <p:spPr>
              <a:xfrm>
                <a:off x="317882" y="926923"/>
                <a:ext cx="11416264" cy="5418935"/>
              </a:xfrm>
              <a:blipFill>
                <a:blip r:embed="rId2"/>
                <a:stretch>
                  <a:fillRect l="-1121" t="-675" r="-641" b="-4274"/>
                </a:stretch>
              </a:blipFill>
            </p:spPr>
            <p:txBody>
              <a:bodyPr/>
              <a:lstStyle/>
              <a:p>
                <a:r>
                  <a:rPr lang="ar-SA">
                    <a:noFill/>
                  </a:rPr>
                  <a:t> </a:t>
                </a:r>
              </a:p>
            </p:txBody>
          </p:sp>
        </mc:Fallback>
      </mc:AlternateContent>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5021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a:t>الفصل ثالث: تحليل القوائم المالية</a:t>
            </a:r>
            <a:endParaRPr lang="ar-SA"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pic>
        <p:nvPicPr>
          <p:cNvPr id="7" name="Picture 6">
            <a:extLst>
              <a:ext uri="{FF2B5EF4-FFF2-40B4-BE49-F238E27FC236}">
                <a16:creationId xmlns:a16="http://schemas.microsoft.com/office/drawing/2014/main" xmlns="" id="{346ADF5C-70E6-4CAD-AF3B-249A433E090F}"/>
              </a:ext>
            </a:extLst>
          </p:cNvPr>
          <p:cNvPicPr/>
          <p:nvPr/>
        </p:nvPicPr>
        <p:blipFill rotWithShape="1">
          <a:blip r:embed="rId3"/>
          <a:srcRect l="27274" t="4563" r="28126" b="9459"/>
          <a:stretch/>
        </p:blipFill>
        <p:spPr bwMode="auto">
          <a:xfrm>
            <a:off x="5951220" y="1082261"/>
            <a:ext cx="5712460" cy="5384578"/>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5EA6870B-0B0D-4BA7-B31C-2DA1C859DDA4}"/>
              </a:ext>
            </a:extLst>
          </p:cNvPr>
          <p:cNvPicPr/>
          <p:nvPr/>
        </p:nvPicPr>
        <p:blipFill rotWithShape="1">
          <a:blip r:embed="rId4"/>
          <a:srcRect l="26640" t="5673" r="29158" b="23023"/>
          <a:stretch/>
        </p:blipFill>
        <p:spPr bwMode="auto">
          <a:xfrm>
            <a:off x="689113" y="1119222"/>
            <a:ext cx="5076687" cy="5347617"/>
          </a:xfrm>
          <a:prstGeom prst="rect">
            <a:avLst/>
          </a:prstGeom>
          <a:extLst>
            <a:ext uri="{53640926-AAD7-44D8-BBD7-CCE9431645EC}">
              <a14:shadowObscured xmlns:a14="http://schemas.microsoft.com/office/drawing/2010/main"/>
            </a:ext>
          </a:extLst>
        </p:spPr>
      </p:pic>
      <p:cxnSp>
        <p:nvCxnSpPr>
          <p:cNvPr id="10" name="Straight Arrow Connector 9">
            <a:extLst>
              <a:ext uri="{FF2B5EF4-FFF2-40B4-BE49-F238E27FC236}">
                <a16:creationId xmlns:a16="http://schemas.microsoft.com/office/drawing/2014/main" xmlns="" id="{B184DD5C-787C-4D42-8197-AB65B7F5092A}"/>
              </a:ext>
            </a:extLst>
          </p:cNvPr>
          <p:cNvCxnSpPr>
            <a:cxnSpLocks/>
          </p:cNvCxnSpPr>
          <p:nvPr/>
        </p:nvCxnSpPr>
        <p:spPr>
          <a:xfrm>
            <a:off x="9174922" y="3494156"/>
            <a:ext cx="401982" cy="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116587C0-C27B-445E-A8F2-4CB4153ADE0D}"/>
              </a:ext>
            </a:extLst>
          </p:cNvPr>
          <p:cNvCxnSpPr>
            <a:cxnSpLocks/>
          </p:cNvCxnSpPr>
          <p:nvPr/>
        </p:nvCxnSpPr>
        <p:spPr>
          <a:xfrm>
            <a:off x="3328505" y="3823251"/>
            <a:ext cx="401982" cy="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C1B4C302-83C1-4CE8-826D-275A4E097A29}"/>
              </a:ext>
            </a:extLst>
          </p:cNvPr>
          <p:cNvCxnSpPr>
            <a:cxnSpLocks/>
          </p:cNvCxnSpPr>
          <p:nvPr/>
        </p:nvCxnSpPr>
        <p:spPr>
          <a:xfrm>
            <a:off x="3328505" y="4028660"/>
            <a:ext cx="401982" cy="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C5D4F737-0A3A-4DAA-A6B1-EFDFA8593B1B}"/>
              </a:ext>
            </a:extLst>
          </p:cNvPr>
          <p:cNvCxnSpPr>
            <a:cxnSpLocks/>
          </p:cNvCxnSpPr>
          <p:nvPr/>
        </p:nvCxnSpPr>
        <p:spPr>
          <a:xfrm>
            <a:off x="3328505" y="4194312"/>
            <a:ext cx="401982" cy="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A9D59614-9290-449E-B800-9BF71E954E6E}"/>
              </a:ext>
            </a:extLst>
          </p:cNvPr>
          <p:cNvCxnSpPr>
            <a:cxnSpLocks/>
          </p:cNvCxnSpPr>
          <p:nvPr/>
        </p:nvCxnSpPr>
        <p:spPr>
          <a:xfrm>
            <a:off x="3496366" y="3202607"/>
            <a:ext cx="401982" cy="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5CA346A2-5AFE-4398-A057-37221F72B4F8}"/>
              </a:ext>
            </a:extLst>
          </p:cNvPr>
          <p:cNvCxnSpPr>
            <a:cxnSpLocks/>
          </p:cNvCxnSpPr>
          <p:nvPr/>
        </p:nvCxnSpPr>
        <p:spPr>
          <a:xfrm>
            <a:off x="8377583" y="2904435"/>
            <a:ext cx="401982" cy="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4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317882" y="926923"/>
            <a:ext cx="11416264" cy="5418935"/>
          </a:xfrm>
        </p:spPr>
        <p:txBody>
          <a:bodyPr>
            <a:noAutofit/>
          </a:bodyPr>
          <a:lstStyle/>
          <a:p>
            <a:pPr marL="0" indent="0" algn="just" rtl="1">
              <a:lnSpc>
                <a:spcPct val="100000"/>
              </a:lnSpc>
              <a:buNone/>
            </a:pPr>
            <a:r>
              <a:rPr lang="ar-SA" sz="2000" b="1" dirty="0">
                <a:solidFill>
                  <a:schemeClr val="accent1"/>
                </a:solidFill>
              </a:rPr>
              <a:t>ثالثا: نسب المديونية أو الاقتراض:</a:t>
            </a:r>
          </a:p>
          <a:p>
            <a:pPr marL="0" indent="0" algn="just" rtl="1">
              <a:lnSpc>
                <a:spcPct val="100000"/>
              </a:lnSpc>
              <a:buNone/>
            </a:pPr>
            <a:r>
              <a:rPr lang="ar-SA" sz="2000" dirty="0"/>
              <a:t>تهتم بقياس درجة اعتماد المنشأة على الديون في تمويل استثماراتها ومقدرة المنشاة على الوفاء بالتزاماتها قصيرة الأجل.</a:t>
            </a:r>
          </a:p>
          <a:p>
            <a:pPr algn="just" rtl="1">
              <a:lnSpc>
                <a:spcPct val="100000"/>
              </a:lnSpc>
            </a:pPr>
            <a:r>
              <a:rPr lang="ar-SA" sz="2000" b="1" dirty="0"/>
              <a:t>إيجابيات الديون:</a:t>
            </a:r>
          </a:p>
          <a:p>
            <a:pPr marL="0" indent="0" algn="just" rtl="1">
              <a:lnSpc>
                <a:spcPct val="100000"/>
              </a:lnSpc>
              <a:buNone/>
            </a:pPr>
            <a:r>
              <a:rPr lang="ar-SA" sz="2000" dirty="0"/>
              <a:t> 1- تعتبر الديون مصدر تمويل منخفض التكاليف وبالتالي تحقق اقصى عائد للملاك وتحفظ لهم السيطرة على المنشاة مقارنته بالحصول على أموال جديدة من شركاء جدد.</a:t>
            </a:r>
          </a:p>
          <a:p>
            <a:pPr marL="0" indent="0" algn="just" rtl="1">
              <a:lnSpc>
                <a:spcPct val="100000"/>
              </a:lnSpc>
              <a:buNone/>
            </a:pPr>
            <a:r>
              <a:rPr lang="ar-SA" sz="2000" dirty="0"/>
              <a:t> 2- تعتبر الفوائد على القروض من المصروفات التي تخصم من الأرباح قبل الفوائد والضرائب وبالتالي تقلل من الربح الخاضع للضريبة.</a:t>
            </a:r>
          </a:p>
          <a:p>
            <a:pPr marL="0" indent="0" algn="just" rtl="1">
              <a:lnSpc>
                <a:spcPct val="100000"/>
              </a:lnSpc>
              <a:buNone/>
            </a:pPr>
            <a:r>
              <a:rPr lang="ar-SA" sz="2000" b="1" dirty="0"/>
              <a:t>سلبيات الديون:</a:t>
            </a:r>
          </a:p>
          <a:p>
            <a:pPr marL="0" indent="0" algn="just" rtl="1">
              <a:lnSpc>
                <a:spcPct val="100000"/>
              </a:lnSpc>
              <a:buNone/>
            </a:pPr>
            <a:r>
              <a:rPr lang="ar-SA" sz="2000" dirty="0"/>
              <a:t>1- الزيادة في الاعتماد على الديون قد يعرض المنساة لمخاطر التعثر عن السداد وبالتي فأنه يدفع المستثمرين في أسواق المال (سوق الأسهم) الى المطالبة بعائد مرتفع عن الإقدام على الاستثمار في أسهم الشركة</a:t>
            </a:r>
          </a:p>
          <a:p>
            <a:pPr marL="0" indent="0" algn="just" rtl="1">
              <a:lnSpc>
                <a:spcPct val="100000"/>
              </a:lnSpc>
              <a:buNone/>
            </a:pPr>
            <a:r>
              <a:rPr lang="ar-SA" sz="2000" dirty="0"/>
              <a:t>2- بالنسبة للمقرضين فأنهم يفضلون نيب ديون منخفضة لأن تجاوز الدين عن الحد المناسب قد يدفع المنشاة للتخلف عن سداد التزاماتها وخطر العسر المالي.</a:t>
            </a:r>
          </a:p>
          <a:p>
            <a:pPr marL="0" indent="0" algn="just" rtl="1">
              <a:buNone/>
            </a:pPr>
            <a:r>
              <a:rPr lang="ar-SA" sz="2000" dirty="0">
                <a:solidFill>
                  <a:srgbClr val="FF0000"/>
                </a:solidFill>
              </a:rPr>
              <a:t> </a:t>
            </a:r>
            <a:r>
              <a:rPr lang="ar-SA" sz="2000" b="1" dirty="0">
                <a:solidFill>
                  <a:srgbClr val="FF0000"/>
                </a:solidFill>
              </a:rPr>
              <a:t>وتقسم مجموعة نسب الديون الى مجموعتين:</a:t>
            </a:r>
          </a:p>
          <a:p>
            <a:pPr marL="0" indent="0" algn="just" rtl="1">
              <a:buNone/>
            </a:pPr>
            <a:r>
              <a:rPr lang="ar-SA" sz="2000" b="1" dirty="0">
                <a:solidFill>
                  <a:srgbClr val="FF0000"/>
                </a:solidFill>
              </a:rPr>
              <a:t>1- نسب رافعة الميزانية العمومية</a:t>
            </a:r>
          </a:p>
          <a:p>
            <a:pPr marL="0" indent="0" algn="just" rtl="1">
              <a:buNone/>
            </a:pPr>
            <a:r>
              <a:rPr lang="ar-SA" sz="2000" b="1" dirty="0">
                <a:solidFill>
                  <a:srgbClr val="FF0000"/>
                </a:solidFill>
              </a:rPr>
              <a:t>2- نسب التغطية  </a:t>
            </a:r>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2193345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317882" y="926923"/>
                <a:ext cx="11416264" cy="5418935"/>
              </a:xfrm>
            </p:spPr>
            <p:txBody>
              <a:bodyPr>
                <a:noAutofit/>
              </a:bodyPr>
              <a:lstStyle/>
              <a:p>
                <a:pPr marL="0" indent="0" algn="just" rtl="1">
                  <a:buNone/>
                </a:pPr>
                <a:r>
                  <a:rPr lang="ar-SA" sz="2000" b="1" dirty="0">
                    <a:solidFill>
                      <a:srgbClr val="0070C0"/>
                    </a:solidFill>
                  </a:rPr>
                  <a:t>أولا: نسب رافعة الميزانية العمومية</a:t>
                </a:r>
                <a:endParaRPr lang="ar-SA" sz="2000" b="1" dirty="0"/>
              </a:p>
              <a:p>
                <a:pPr marL="0" indent="0" algn="just" rtl="1">
                  <a:buNone/>
                </a:pPr>
                <a:r>
                  <a:rPr lang="ar-SA" sz="2000" b="1" dirty="0"/>
                  <a:t>1- نسبة مجموع الديون الى مجموع الأصول</a:t>
                </a:r>
              </a:p>
              <a:p>
                <a:pPr marL="0" indent="0" algn="just" rtl="1">
                  <a:buNone/>
                </a:pPr>
                <a:r>
                  <a:rPr lang="ar-SA" sz="2000" dirty="0"/>
                  <a:t>تعبر هذه النسبة عن مدى استخدام الشركة للديون في تمويل أصولها وتحسب بالمعادلة التالية:</a:t>
                </a:r>
              </a:p>
              <a:p>
                <a:pPr marL="0" indent="0" algn="just" rtl="1">
                  <a:buNone/>
                </a:pPr>
                <a:r>
                  <a:rPr lang="ar-SA" sz="2000" b="1" dirty="0">
                    <a:solidFill>
                      <a:srgbClr val="FF0000"/>
                    </a:solidFill>
                  </a:rPr>
                  <a:t>مجموع الديون الى مجموع الأصول = </a:t>
                </a:r>
                <a14:m>
                  <m:oMath xmlns:m="http://schemas.openxmlformats.org/officeDocument/2006/math">
                    <m:f>
                      <m:fPr>
                        <m:ctrlPr>
                          <a:rPr lang="ar-SA" sz="2000" b="1" i="1" dirty="0">
                            <a:solidFill>
                              <a:srgbClr val="FF0000"/>
                            </a:solidFill>
                            <a:latin typeface="Cambria Math"/>
                          </a:rPr>
                        </m:ctrlPr>
                      </m:fPr>
                      <m:num>
                        <m:r>
                          <a:rPr lang="ar-SA" sz="2000" b="1" i="1" dirty="0" smtClean="0">
                            <a:solidFill>
                              <a:srgbClr val="FF0000"/>
                            </a:solidFill>
                            <a:latin typeface="Cambria Math" panose="02040503050406030204" pitchFamily="18" charset="0"/>
                          </a:rPr>
                          <m:t> </m:t>
                        </m:r>
                        <m:r>
                          <a:rPr lang="ar-SA" sz="2000" b="1" i="1" dirty="0" smtClean="0">
                            <a:solidFill>
                              <a:srgbClr val="FF0000"/>
                            </a:solidFill>
                            <a:latin typeface="Cambria Math" panose="02040503050406030204" pitchFamily="18" charset="0"/>
                          </a:rPr>
                          <m:t>الديون</m:t>
                        </m:r>
                        <m:r>
                          <a:rPr lang="ar-SA" sz="2000" b="1" i="1" dirty="0" smtClean="0">
                            <a:solidFill>
                              <a:srgbClr val="FF0000"/>
                            </a:solidFill>
                            <a:latin typeface="Cambria Math" panose="02040503050406030204" pitchFamily="18" charset="0"/>
                          </a:rPr>
                          <m:t> </m:t>
                        </m:r>
                        <m:r>
                          <a:rPr lang="ar-SA" sz="2000" b="1" i="1" dirty="0" smtClean="0">
                            <a:solidFill>
                              <a:srgbClr val="FF0000"/>
                            </a:solidFill>
                            <a:latin typeface="Cambria Math" panose="02040503050406030204" pitchFamily="18" charset="0"/>
                          </a:rPr>
                          <m:t>مجموع</m:t>
                        </m:r>
                      </m:num>
                      <m:den>
                        <m:r>
                          <a:rPr lang="ar-SA" sz="2000" b="1" i="1" dirty="0">
                            <a:solidFill>
                              <a:srgbClr val="FF0000"/>
                            </a:solidFill>
                            <a:latin typeface="Cambria Math" panose="02040503050406030204" pitchFamily="18" charset="0"/>
                          </a:rPr>
                          <m:t> </m:t>
                        </m:r>
                        <m:r>
                          <a:rPr lang="ar-SA" sz="2000" b="1" i="1" dirty="0" smtClean="0">
                            <a:solidFill>
                              <a:srgbClr val="FF0000"/>
                            </a:solidFill>
                            <a:latin typeface="Cambria Math" panose="02040503050406030204" pitchFamily="18" charset="0"/>
                          </a:rPr>
                          <m:t>الأصول</m:t>
                        </m:r>
                        <m:r>
                          <a:rPr lang="ar-SA" sz="2000" b="1" i="1" dirty="0" smtClean="0">
                            <a:solidFill>
                              <a:srgbClr val="FF0000"/>
                            </a:solidFill>
                            <a:latin typeface="Cambria Math" panose="02040503050406030204" pitchFamily="18" charset="0"/>
                          </a:rPr>
                          <m:t>  </m:t>
                        </m:r>
                        <m:r>
                          <a:rPr lang="ar-SA" sz="2000" b="1" i="1" dirty="0">
                            <a:solidFill>
                              <a:srgbClr val="FF0000"/>
                            </a:solidFill>
                            <a:latin typeface="Cambria Math" panose="02040503050406030204" pitchFamily="18" charset="0"/>
                          </a:rPr>
                          <m:t>مجموع</m:t>
                        </m:r>
                        <m:r>
                          <a:rPr lang="ar-SA" sz="2000" b="1" i="1" dirty="0" smtClean="0">
                            <a:solidFill>
                              <a:srgbClr val="FF0000"/>
                            </a:solidFill>
                            <a:latin typeface="Cambria Math" panose="02040503050406030204" pitchFamily="18" charset="0"/>
                          </a:rPr>
                          <m:t> </m:t>
                        </m:r>
                      </m:den>
                    </m:f>
                  </m:oMath>
                </a14:m>
                <a:r>
                  <a:rPr lang="ar-SA" sz="2000" b="1" dirty="0"/>
                  <a:t>    </a:t>
                </a:r>
              </a:p>
              <a:p>
                <a:pPr marL="0" indent="0" algn="just" rtl="1">
                  <a:buNone/>
                </a:pPr>
                <a:r>
                  <a:rPr lang="ar-SA" sz="2000" b="1" dirty="0"/>
                  <a:t> </a:t>
                </a:r>
                <a:r>
                  <a:rPr lang="ar-SA" sz="2000" b="1" dirty="0">
                    <a:solidFill>
                      <a:srgbClr val="FF0000"/>
                    </a:solidFill>
                  </a:rPr>
                  <a:t>مجموع الديون = الديون قصيرة وطويلة الأجل</a:t>
                </a:r>
              </a:p>
              <a:p>
                <a:pPr marL="0" indent="0" algn="just" rtl="1">
                  <a:buNone/>
                </a:pPr>
                <a:r>
                  <a:rPr lang="ar-SA" sz="2000" b="1" dirty="0"/>
                  <a:t>وكلما زادت نسبة مجموع الديون الى مجموع الأصول كلما زاد عباء الدين المالي على المنشأة</a:t>
                </a:r>
              </a:p>
              <a:p>
                <a:pPr marL="0" indent="0" algn="just" rtl="1">
                  <a:buNone/>
                </a:pPr>
                <a:endParaRPr lang="ar-SA" sz="2000" b="1" dirty="0"/>
              </a:p>
              <a:p>
                <a:pPr marL="0" indent="0" algn="just" rtl="1">
                  <a:buNone/>
                </a:pPr>
                <a:r>
                  <a:rPr lang="ar-SA" sz="2000" b="1" dirty="0">
                    <a:solidFill>
                      <a:srgbClr val="00B0F0"/>
                    </a:solidFill>
                  </a:rPr>
                  <a:t>نعود لتقييم شركة مجموعة فتيحي ؟</a:t>
                </a:r>
                <a:r>
                  <a:rPr lang="ar-SA" sz="2000" b="1" dirty="0">
                    <a:solidFill>
                      <a:srgbClr val="FF0000"/>
                    </a:solidFill>
                  </a:rPr>
                  <a:t> لكن أي القوائم المالية نحتاج للحصول على مجموع الديون و مجموع الأصول؟</a:t>
                </a:r>
              </a:p>
              <a:p>
                <a:pPr marL="0" indent="0" algn="just" rtl="1">
                  <a:buNone/>
                </a:pPr>
                <a:endParaRPr lang="ar-SA" sz="2000" b="1" dirty="0">
                  <a:solidFill>
                    <a:srgbClr val="00B0F0"/>
                  </a:solidFill>
                </a:endParaRPr>
              </a:p>
              <a:p>
                <a:pPr marL="0" indent="0" algn="just" rtl="1">
                  <a:buNone/>
                </a:pPr>
                <a:r>
                  <a:rPr lang="ar-SA" sz="2000" b="1" dirty="0">
                    <a:solidFill>
                      <a:srgbClr val="00B0F0"/>
                    </a:solidFill>
                  </a:rPr>
                  <a:t>اذا علمنا أن مجموع الديون لشركة مجموعة فتيحي هي46,569,000 ريال (30,716,000 + 15,853,000 ) ومجموع الأصول هو 737,613,000 ريال فما هو وضع مجموع الديون الى مجموع الأصول لشركة مجموعة فتيحي كمقارنة بمتوسط الصناعة لعام 2017 علما بأن متوسط مجموع الديون الى مجموع الأصول  للصناعة هو 15%؟</a:t>
                </a:r>
                <a:r>
                  <a:rPr lang="ar-SA" sz="2000" b="1" dirty="0">
                    <a:solidFill>
                      <a:srgbClr val="FF0000"/>
                    </a:solidFill>
                  </a:rPr>
                  <a:t> ما هو تعليقك المالي؟</a:t>
                </a:r>
                <a:endParaRPr lang="ar-SA" sz="1900" b="1" dirty="0">
                  <a:solidFill>
                    <a:srgbClr val="FF0000"/>
                  </a:solidFill>
                </a:endParaRPr>
              </a:p>
              <a:p>
                <a:pPr marL="0" indent="0" algn="just" rtl="1">
                  <a:buNone/>
                </a:pPr>
                <a:endParaRPr lang="ar-SA" sz="2000" b="1" dirty="0">
                  <a:solidFill>
                    <a:srgbClr val="00B0F0"/>
                  </a:solidFill>
                </a:endParaRPr>
              </a:p>
              <a:p>
                <a:pPr marL="0" indent="0" algn="just" rtl="1">
                  <a:buNone/>
                </a:pPr>
                <a:endParaRPr lang="ar-SA" sz="2000" dirty="0">
                  <a:solidFill>
                    <a:srgbClr val="FF0000"/>
                  </a:solidFill>
                </a:endParaRPr>
              </a:p>
            </p:txBody>
          </p:sp>
        </mc:Choice>
        <mc:Fallback xmlns="">
          <p:sp>
            <p:nvSpPr>
              <p:cNvPr id="3" name="Content Placeholder 2">
                <a:extLst>
                  <a:ext uri="{FF2B5EF4-FFF2-40B4-BE49-F238E27FC236}">
                    <a16:creationId xmlns:a16="http://schemas.microsoft.com/office/drawing/2014/main" id="{9223C640-419D-4426-B1E8-697CFA3F2BA6}"/>
                  </a:ext>
                </a:extLst>
              </p:cNvPr>
              <p:cNvSpPr>
                <a:spLocks noGrp="1" noRot="1" noChangeAspect="1" noMove="1" noResize="1" noEditPoints="1" noAdjustHandles="1" noChangeArrowheads="1" noChangeShapeType="1" noTextEdit="1"/>
              </p:cNvSpPr>
              <p:nvPr>
                <p:ph idx="1"/>
              </p:nvPr>
            </p:nvSpPr>
            <p:spPr>
              <a:xfrm>
                <a:off x="317882" y="926923"/>
                <a:ext cx="11416264" cy="5418935"/>
              </a:xfrm>
              <a:blipFill>
                <a:blip r:embed="rId2"/>
                <a:stretch>
                  <a:fillRect l="-1121" t="-1012" r="-641"/>
                </a:stretch>
              </a:blipFill>
            </p:spPr>
            <p:txBody>
              <a:bodyPr/>
              <a:lstStyle/>
              <a:p>
                <a:r>
                  <a:rPr lang="ar-SA">
                    <a:noFill/>
                  </a:rPr>
                  <a:t> </a:t>
                </a:r>
              </a:p>
            </p:txBody>
          </p:sp>
        </mc:Fallback>
      </mc:AlternateContent>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18621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317882" y="926923"/>
                <a:ext cx="11416264" cy="5418935"/>
              </a:xfrm>
            </p:spPr>
            <p:txBody>
              <a:bodyPr>
                <a:noAutofit/>
              </a:bodyPr>
              <a:lstStyle/>
              <a:p>
                <a:pPr marL="0" indent="0" algn="just" rtl="1">
                  <a:lnSpc>
                    <a:spcPct val="100000"/>
                  </a:lnSpc>
                  <a:buNone/>
                </a:pPr>
                <a:r>
                  <a:rPr lang="ar-SA" sz="2000" b="1" dirty="0">
                    <a:solidFill>
                      <a:schemeClr val="accent1"/>
                    </a:solidFill>
                  </a:rPr>
                  <a:t>رابعا: نسب الربحية:</a:t>
                </a:r>
              </a:p>
              <a:p>
                <a:pPr marL="0" indent="0" algn="just" rtl="1">
                  <a:buNone/>
                </a:pPr>
                <a:r>
                  <a:rPr lang="ar-SA" sz="2000" dirty="0"/>
                  <a:t>تهتم بدراسة الجوانب المتعلقة بفعالية المنشأة في استغلال الموارد المتاحة وتوليد الأرباح وتسعى إلى الإجابة عن سؤالين:</a:t>
                </a:r>
              </a:p>
              <a:p>
                <a:pPr algn="just" rtl="1"/>
                <a:r>
                  <a:rPr lang="ar-SA" sz="2000" b="1" dirty="0">
                    <a:solidFill>
                      <a:srgbClr val="FF0000"/>
                    </a:solidFill>
                  </a:rPr>
                  <a:t> ماهي الأرباح المحققة عن كل ريال مبيعات؟</a:t>
                </a:r>
              </a:p>
              <a:p>
                <a:pPr algn="just" rtl="1"/>
                <a:r>
                  <a:rPr lang="ar-SA" sz="2000" b="1" dirty="0">
                    <a:solidFill>
                      <a:srgbClr val="FF0000"/>
                    </a:solidFill>
                  </a:rPr>
                  <a:t>ماهي الأرباح المحققة عن كل ريال مستثمر في الأصول التي تستخدمها الشركة؟</a:t>
                </a:r>
              </a:p>
              <a:p>
                <a:pPr marL="0" indent="0" algn="just" rtl="1">
                  <a:buNone/>
                </a:pPr>
                <a:r>
                  <a:rPr lang="ar-SA" sz="2000" b="1" u="sng" dirty="0"/>
                  <a:t>نسب الربحية المتعلقة بالمبيعات:</a:t>
                </a:r>
              </a:p>
              <a:p>
                <a:pPr marL="0" indent="0" algn="just" rtl="1">
                  <a:buNone/>
                </a:pPr>
                <a:r>
                  <a:rPr lang="ar-SA" sz="2000" b="1" dirty="0"/>
                  <a:t>1- هامش مجمل الربح</a:t>
                </a:r>
              </a:p>
              <a:p>
                <a:pPr marL="0" indent="0" algn="just" rtl="1">
                  <a:buNone/>
                </a:pPr>
                <a:r>
                  <a:rPr lang="ar-SA" sz="2000" dirty="0"/>
                  <a:t>يقيس مقدرة المنشأة في </a:t>
                </a:r>
                <a:r>
                  <a:rPr lang="ar-SA" sz="2000" u="sng" dirty="0"/>
                  <a:t>الرقابة على التكاليف المرتبطة بالمبيعات </a:t>
                </a:r>
                <a:r>
                  <a:rPr lang="ar-SA" sz="2000" dirty="0"/>
                  <a:t>وتحسب بالمعادلة التالية:</a:t>
                </a:r>
              </a:p>
              <a:p>
                <a:pPr marL="0" indent="0" algn="just" rtl="1">
                  <a:buNone/>
                </a:pPr>
                <a:r>
                  <a:rPr lang="ar-SA" sz="2000" b="1" dirty="0">
                    <a:solidFill>
                      <a:srgbClr val="FF0000"/>
                    </a:solidFill>
                  </a:rPr>
                  <a:t>هامش مجمل الربح = </a:t>
                </a:r>
                <a14:m>
                  <m:oMath xmlns:m="http://schemas.openxmlformats.org/officeDocument/2006/math">
                    <m:f>
                      <m:fPr>
                        <m:ctrlPr>
                          <a:rPr lang="ar-SA" sz="2000" b="1" i="1" dirty="0">
                            <a:solidFill>
                              <a:srgbClr val="FF0000"/>
                            </a:solidFill>
                            <a:latin typeface="Cambria Math"/>
                          </a:rPr>
                        </m:ctrlPr>
                      </m:fPr>
                      <m:num>
                        <m:r>
                          <a:rPr lang="ar-SA" sz="2000" b="1" i="1" dirty="0">
                            <a:solidFill>
                              <a:srgbClr val="FF0000"/>
                            </a:solidFill>
                            <a:latin typeface="Cambria Math" panose="02040503050406030204" pitchFamily="18" charset="0"/>
                          </a:rPr>
                          <m:t> </m:t>
                        </m:r>
                        <m:r>
                          <a:rPr lang="ar-SA" sz="2000" b="1" i="1" dirty="0" smtClean="0">
                            <a:solidFill>
                              <a:srgbClr val="FF0000"/>
                            </a:solidFill>
                            <a:latin typeface="Cambria Math" panose="02040503050406030204" pitchFamily="18" charset="0"/>
                          </a:rPr>
                          <m:t>الربح</m:t>
                        </m:r>
                        <m:r>
                          <a:rPr lang="ar-SA" sz="2000" b="1" i="1" dirty="0" smtClean="0">
                            <a:solidFill>
                              <a:srgbClr val="FF0000"/>
                            </a:solidFill>
                            <a:latin typeface="Cambria Math" panose="02040503050406030204" pitchFamily="18" charset="0"/>
                          </a:rPr>
                          <m:t> </m:t>
                        </m:r>
                        <m:r>
                          <a:rPr lang="ar-SA" sz="2000" b="1" i="1" dirty="0" smtClean="0">
                            <a:solidFill>
                              <a:srgbClr val="FF0000"/>
                            </a:solidFill>
                            <a:latin typeface="Cambria Math" panose="02040503050406030204" pitchFamily="18" charset="0"/>
                          </a:rPr>
                          <m:t>مجمل</m:t>
                        </m:r>
                        <m:r>
                          <a:rPr lang="ar-SA" sz="2000" b="1" i="1" dirty="0" smtClean="0">
                            <a:solidFill>
                              <a:srgbClr val="FF0000"/>
                            </a:solidFill>
                            <a:latin typeface="Cambria Math" panose="02040503050406030204" pitchFamily="18" charset="0"/>
                          </a:rPr>
                          <m:t> </m:t>
                        </m:r>
                      </m:num>
                      <m:den>
                        <m:r>
                          <a:rPr lang="ar-SA" sz="2000" b="1" i="1" dirty="0">
                            <a:solidFill>
                              <a:srgbClr val="FF0000"/>
                            </a:solidFill>
                            <a:latin typeface="Cambria Math" panose="02040503050406030204" pitchFamily="18" charset="0"/>
                          </a:rPr>
                          <m:t> </m:t>
                        </m:r>
                        <m:r>
                          <a:rPr lang="ar-SA" sz="2000" b="1" i="1" dirty="0" smtClean="0">
                            <a:solidFill>
                              <a:srgbClr val="FF0000"/>
                            </a:solidFill>
                            <a:latin typeface="Cambria Math" panose="02040503050406030204" pitchFamily="18" charset="0"/>
                          </a:rPr>
                          <m:t>المبيعات</m:t>
                        </m:r>
                        <m:r>
                          <a:rPr lang="ar-SA" sz="2000" b="1" i="1" dirty="0">
                            <a:solidFill>
                              <a:srgbClr val="FF0000"/>
                            </a:solidFill>
                            <a:latin typeface="Cambria Math" panose="02040503050406030204" pitchFamily="18" charset="0"/>
                          </a:rPr>
                          <m:t> </m:t>
                        </m:r>
                      </m:den>
                    </m:f>
                  </m:oMath>
                </a14:m>
                <a:r>
                  <a:rPr lang="ar-SA" sz="2000" b="1" dirty="0"/>
                  <a:t>    مجمل الربح = المبيعات – تكاليف المبيعات</a:t>
                </a:r>
              </a:p>
              <a:p>
                <a:pPr marL="0" indent="0" algn="just" rtl="1">
                  <a:buNone/>
                </a:pPr>
                <a:r>
                  <a:rPr lang="ar-SA" sz="2000" b="1" dirty="0"/>
                  <a:t>وكلما زاد هامش مجمل الربح كلما زادت مقدرة الشركة في تحقيق أرباح</a:t>
                </a:r>
              </a:p>
              <a:p>
                <a:pPr marL="0" indent="0" algn="just" rtl="1">
                  <a:buNone/>
                </a:pPr>
                <a:r>
                  <a:rPr lang="ar-SA" sz="2000" b="1" dirty="0">
                    <a:solidFill>
                      <a:srgbClr val="FF0000"/>
                    </a:solidFill>
                  </a:rPr>
                  <a:t>نعود لتقييم شركة مجموعة فتيحي ؟ </a:t>
                </a:r>
                <a:r>
                  <a:rPr lang="ar-SA" sz="2000" b="1" dirty="0">
                    <a:solidFill>
                      <a:srgbClr val="00B0F0"/>
                    </a:solidFill>
                  </a:rPr>
                  <a:t>لكن أي القوائم المالية نحتاج للحصول على هامش مجمل الربح و المبيعات؟</a:t>
                </a:r>
              </a:p>
              <a:p>
                <a:pPr marL="0" indent="0" algn="just" rtl="1">
                  <a:buNone/>
                </a:pPr>
                <a:r>
                  <a:rPr lang="ar-SA" sz="2000" b="1" dirty="0">
                    <a:solidFill>
                      <a:srgbClr val="FF0000"/>
                    </a:solidFill>
                  </a:rPr>
                  <a:t>اذا علمنا أن هامش مجمل الربح لشركة مجموعة فتيحي هو86,032,000 ريال و المبيعات هي 154,852,000 ما هو وضع هامش مجمل الربح لشركة مجموعة فتيحي كمقارنة بمتوسط الصناعة لعام 2017 علما بأن متوسط هامش مجمل الربح  للصناعة هو 40% ؟</a:t>
                </a:r>
                <a:r>
                  <a:rPr lang="ar-SA" sz="2000" b="1" dirty="0">
                    <a:solidFill>
                      <a:srgbClr val="00B0F0"/>
                    </a:solidFill>
                  </a:rPr>
                  <a:t> ما هو تعليقك المالي؟</a:t>
                </a:r>
                <a:endParaRPr lang="ar-SA" sz="1900" b="1" dirty="0">
                  <a:solidFill>
                    <a:srgbClr val="00B0F0"/>
                  </a:solidFill>
                </a:endParaRPr>
              </a:p>
              <a:p>
                <a:pPr marL="0" indent="0" algn="just" rtl="1">
                  <a:buNone/>
                </a:pPr>
                <a:endParaRPr lang="ar-SA" sz="2000" b="1" dirty="0">
                  <a:solidFill>
                    <a:srgbClr val="FF0000"/>
                  </a:solidFill>
                </a:endParaRPr>
              </a:p>
              <a:p>
                <a:pPr marL="0" indent="0" algn="just" rtl="1">
                  <a:buNone/>
                </a:pPr>
                <a:endParaRPr lang="ar-SA" sz="2000" dirty="0">
                  <a:solidFill>
                    <a:srgbClr val="FF0000"/>
                  </a:solidFill>
                </a:endParaRPr>
              </a:p>
            </p:txBody>
          </p:sp>
        </mc:Choice>
        <mc:Fallback xmlns="">
          <p:sp>
            <p:nvSpPr>
              <p:cNvPr id="3" name="Content Placeholder 2">
                <a:extLst>
                  <a:ext uri="{FF2B5EF4-FFF2-40B4-BE49-F238E27FC236}">
                    <a16:creationId xmlns:a16="http://schemas.microsoft.com/office/drawing/2014/main" id="{9223C640-419D-4426-B1E8-697CFA3F2BA6}"/>
                  </a:ext>
                </a:extLst>
              </p:cNvPr>
              <p:cNvSpPr>
                <a:spLocks noGrp="1" noRot="1" noChangeAspect="1" noMove="1" noResize="1" noEditPoints="1" noAdjustHandles="1" noChangeArrowheads="1" noChangeShapeType="1" noTextEdit="1"/>
              </p:cNvSpPr>
              <p:nvPr>
                <p:ph idx="1"/>
              </p:nvPr>
            </p:nvSpPr>
            <p:spPr>
              <a:xfrm>
                <a:off x="317882" y="926923"/>
                <a:ext cx="11416264" cy="5418935"/>
              </a:xfrm>
              <a:blipFill>
                <a:blip r:embed="rId2"/>
                <a:stretch>
                  <a:fillRect l="-1175" t="-450" r="-641"/>
                </a:stretch>
              </a:blipFill>
            </p:spPr>
            <p:txBody>
              <a:bodyPr/>
              <a:lstStyle/>
              <a:p>
                <a:r>
                  <a:rPr lang="ar-SA">
                    <a:noFill/>
                  </a:rPr>
                  <a:t> </a:t>
                </a:r>
              </a:p>
            </p:txBody>
          </p:sp>
        </mc:Fallback>
      </mc:AlternateContent>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2816763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317882" y="926923"/>
            <a:ext cx="11416264" cy="5418935"/>
          </a:xfrm>
        </p:spPr>
        <p:txBody>
          <a:bodyPr>
            <a:noAutofit/>
          </a:bodyPr>
          <a:lstStyle/>
          <a:p>
            <a:pPr marL="0" indent="0" algn="just" rtl="1">
              <a:lnSpc>
                <a:spcPct val="100000"/>
              </a:lnSpc>
              <a:buNone/>
            </a:pPr>
            <a:r>
              <a:rPr lang="ar-SA" sz="2000" b="1" dirty="0">
                <a:solidFill>
                  <a:schemeClr val="accent1"/>
                </a:solidFill>
              </a:rPr>
              <a:t>خامسا: نسب الأسهم أو السوق :</a:t>
            </a:r>
          </a:p>
          <a:p>
            <a:pPr marL="0" indent="0" algn="just" rtl="1">
              <a:buNone/>
            </a:pPr>
            <a:r>
              <a:rPr lang="ar-SA" sz="2000" dirty="0"/>
              <a:t>تسعى هذه النسب إلى توفير المعلومات المتعلقة بإيرادات المنشاة وتأثيرها على سعر السهم:</a:t>
            </a:r>
          </a:p>
          <a:p>
            <a:pPr marL="0" indent="0" algn="just" rtl="1">
              <a:buNone/>
            </a:pPr>
            <a:r>
              <a:rPr lang="ar-SA" sz="2000" b="1" dirty="0"/>
              <a:t>1- نصيب السهم من الأرباح المحققة </a:t>
            </a:r>
          </a:p>
          <a:p>
            <a:pPr marL="0" indent="0" algn="just" rtl="1">
              <a:buNone/>
            </a:pPr>
            <a:r>
              <a:rPr lang="ar-SA" sz="2000" dirty="0"/>
              <a:t>هي عبارة عن الأرباح المتوفرة للشركة والتي يمكن أن توزع على المساهمين أو يعاد استثمارها أو جزء منها لصالحهم ، وتقاس هذه النسبة بالمعادلة التالية:</a:t>
            </a:r>
          </a:p>
          <a:p>
            <a:pPr marL="0" indent="0" algn="just" rtl="1">
              <a:buNone/>
            </a:pPr>
            <a:r>
              <a:rPr lang="ar-SA" sz="2000" b="1" dirty="0">
                <a:solidFill>
                  <a:srgbClr val="FF0000"/>
                </a:solidFill>
              </a:rPr>
              <a:t>نصيب السهم من الأرباح المحققة = الربح بعد الضريبة - أرباح الأسهم الممتازة ÷ عدد الأسهم</a:t>
            </a:r>
          </a:p>
          <a:p>
            <a:pPr marL="0" indent="0" algn="just" rtl="1">
              <a:buNone/>
            </a:pPr>
            <a:r>
              <a:rPr lang="ar-SA" sz="2000" b="1" dirty="0"/>
              <a:t>وكلما زاد نصيب السهم من الأرباح المحققة كلما زاد التأثير على سعر السهم في السوق</a:t>
            </a:r>
          </a:p>
          <a:p>
            <a:pPr marL="0" indent="0" algn="just" rtl="1">
              <a:buNone/>
            </a:pPr>
            <a:endParaRPr lang="ar-SA" sz="2000" b="1" dirty="0"/>
          </a:p>
          <a:p>
            <a:pPr marL="0" indent="0" algn="just" rtl="1">
              <a:buNone/>
            </a:pPr>
            <a:r>
              <a:rPr lang="ar-SA" sz="2000" b="1" dirty="0">
                <a:solidFill>
                  <a:srgbClr val="FF0000"/>
                </a:solidFill>
              </a:rPr>
              <a:t>نعود لتقييم شركة مجموعة فتيحي ؟ </a:t>
            </a:r>
            <a:r>
              <a:rPr lang="ar-SA" sz="2000" b="1" dirty="0">
                <a:solidFill>
                  <a:srgbClr val="00B0F0"/>
                </a:solidFill>
              </a:rPr>
              <a:t>لكن أي القوائم المالية نحتاج للحصول على الربح بعد الضريبة وأرباح الأسهم الممتازة و عدد الأسهم؟</a:t>
            </a:r>
          </a:p>
          <a:p>
            <a:pPr marL="0" indent="0" algn="just" rtl="1">
              <a:buNone/>
            </a:pPr>
            <a:endParaRPr lang="ar-SA" sz="2000" b="1" dirty="0">
              <a:solidFill>
                <a:srgbClr val="FF0000"/>
              </a:solidFill>
            </a:endParaRPr>
          </a:p>
          <a:p>
            <a:pPr marL="0" indent="0" algn="just" rtl="1">
              <a:buNone/>
            </a:pPr>
            <a:r>
              <a:rPr lang="ar-SA" sz="2000" b="1" dirty="0">
                <a:solidFill>
                  <a:srgbClr val="FF0000"/>
                </a:solidFill>
              </a:rPr>
              <a:t>اذا علمنا الربح بعد الضريبة لشركة مجموعة فتيحي هو85,000,000  ريال وأرباح الأسهم الممتازة  هي 40,000,000  ريال و عدد الأسهم هو  1,000,000 سهم ما هو نصيب السهم من الأرباح المحققة لشركة مجموعة فتيحي كمقارنة بمتوسط الصناعة لعام 2017 علما بأن نصيب السهم من الأرباح المحققة  للصناعة هو 3 ريال ؟</a:t>
            </a:r>
            <a:r>
              <a:rPr lang="ar-SA" sz="2000" b="1" dirty="0">
                <a:solidFill>
                  <a:srgbClr val="00B0F0"/>
                </a:solidFill>
              </a:rPr>
              <a:t> ما هو تعليقك المالي؟</a:t>
            </a:r>
            <a:endParaRPr lang="ar-SA" sz="1900" b="1" dirty="0">
              <a:solidFill>
                <a:srgbClr val="00B0F0"/>
              </a:solidFill>
            </a:endParaRPr>
          </a:p>
          <a:p>
            <a:pPr marL="0" indent="0" algn="just" rtl="1">
              <a:buNone/>
            </a:pPr>
            <a:endParaRPr lang="ar-SA" sz="2000" b="1" dirty="0">
              <a:solidFill>
                <a:srgbClr val="FF0000"/>
              </a:solidFill>
            </a:endParaRPr>
          </a:p>
          <a:p>
            <a:pPr marL="0" indent="0" algn="just" rtl="1">
              <a:buNone/>
            </a:pPr>
            <a:endParaRPr lang="ar-SA" sz="2000" dirty="0">
              <a:solidFill>
                <a:srgbClr val="FF0000"/>
              </a:solidFill>
            </a:endParaRPr>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2664749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AB426CC-E974-45A3-966F-32E36C8CF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
        <p:nvSpPr>
          <p:cNvPr id="14" name="Title 1">
            <a:extLst>
              <a:ext uri="{FF2B5EF4-FFF2-40B4-BE49-F238E27FC236}">
                <a16:creationId xmlns:a16="http://schemas.microsoft.com/office/drawing/2014/main" xmlns="" id="{5DBBB2F0-D9DF-4CA6-B477-A2C58BACE8E3}"/>
              </a:ext>
            </a:extLst>
          </p:cNvPr>
          <p:cNvSpPr>
            <a:spLocks noGrp="1"/>
          </p:cNvSpPr>
          <p:nvPr>
            <p:ph type="title"/>
          </p:nvPr>
        </p:nvSpPr>
        <p:spPr>
          <a:xfrm>
            <a:off x="571337" y="2374451"/>
            <a:ext cx="10515600" cy="1325563"/>
          </a:xfrm>
        </p:spPr>
        <p:txBody>
          <a:bodyPr/>
          <a:lstStyle/>
          <a:p>
            <a:pPr algn="ctr"/>
            <a:r>
              <a:rPr lang="ar-SA" sz="2500" b="1" dirty="0"/>
              <a:t>سبحانك اللهم وبحمدك أشهد ألا إله إلا أنت أستغفرك وأتوب إليك </a:t>
            </a:r>
            <a:endParaRPr lang="ar-SA" dirty="0"/>
          </a:p>
        </p:txBody>
      </p:sp>
    </p:spTree>
    <p:extLst>
      <p:ext uri="{BB962C8B-B14F-4D97-AF65-F5344CB8AC3E}">
        <p14:creationId xmlns:p14="http://schemas.microsoft.com/office/powerpoint/2010/main" val="381233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926923"/>
            <a:ext cx="10855065" cy="5630856"/>
          </a:xfrm>
        </p:spPr>
        <p:txBody>
          <a:bodyPr>
            <a:normAutofit fontScale="62500" lnSpcReduction="20000"/>
          </a:bodyPr>
          <a:lstStyle/>
          <a:p>
            <a:pPr marL="0" indent="0" algn="just" rtl="1">
              <a:buNone/>
            </a:pPr>
            <a:r>
              <a:rPr lang="ar-SA" sz="3200" b="1" dirty="0">
                <a:solidFill>
                  <a:srgbClr val="0070C0"/>
                </a:solidFill>
              </a:rPr>
              <a:t>شروط أجراء التحليل المالي الجيد؟</a:t>
            </a:r>
          </a:p>
          <a:p>
            <a:pPr marL="0" indent="0" algn="just" rtl="1">
              <a:buNone/>
            </a:pPr>
            <a:r>
              <a:rPr lang="ar-SA" sz="3200" dirty="0"/>
              <a:t>1- استخدام نسب السيولة والربحية والمديونية والكفاءة التشغيلية على الأقل من أجل الحصول على نظرة شاملة لأداء المنشاة.</a:t>
            </a:r>
          </a:p>
          <a:p>
            <a:pPr marL="0" indent="0" algn="just" rtl="1">
              <a:buNone/>
            </a:pPr>
            <a:r>
              <a:rPr lang="ar-SA" sz="3200" dirty="0"/>
              <a:t>2- تحديد معيار المقارنة مستخدما مزيجا من المعايير المذكورة سابقا (متوسط الصناعة أو شركة مشابهة أو توقعات المستقبل).</a:t>
            </a:r>
          </a:p>
          <a:p>
            <a:pPr marL="0" indent="0" algn="just" rtl="1">
              <a:buNone/>
            </a:pPr>
            <a:r>
              <a:rPr lang="ar-SA" sz="3200" dirty="0"/>
              <a:t>3- عمل المزيد من التحليل لأجل تفسير أي انحرافات عن المعايير الموضوعة. </a:t>
            </a:r>
          </a:p>
          <a:p>
            <a:pPr marL="0" indent="0" algn="just" rtl="1">
              <a:buNone/>
            </a:pPr>
            <a:r>
              <a:rPr lang="ar-SA" sz="3200" b="1" dirty="0">
                <a:solidFill>
                  <a:schemeClr val="accent1"/>
                </a:solidFill>
              </a:rPr>
              <a:t>تصنيف النسب المالية: </a:t>
            </a:r>
          </a:p>
          <a:p>
            <a:pPr marL="0" indent="0" algn="just" rtl="1">
              <a:buNone/>
            </a:pPr>
            <a:r>
              <a:rPr lang="ar-SA" sz="3200" b="1" dirty="0"/>
              <a:t>1- نسب السيولة: </a:t>
            </a:r>
            <a:r>
              <a:rPr lang="ar-SA" sz="3200" dirty="0"/>
              <a:t>وتشمل التالي:</a:t>
            </a:r>
          </a:p>
          <a:p>
            <a:pPr algn="just" rtl="1">
              <a:lnSpc>
                <a:spcPct val="110000"/>
              </a:lnSpc>
            </a:pPr>
            <a:r>
              <a:rPr lang="ar-SA" sz="3200" b="1" dirty="0">
                <a:solidFill>
                  <a:srgbClr val="FF0000"/>
                </a:solidFill>
              </a:rPr>
              <a:t>نسبة التداول </a:t>
            </a:r>
          </a:p>
          <a:p>
            <a:pPr algn="just" rtl="1">
              <a:lnSpc>
                <a:spcPct val="110000"/>
              </a:lnSpc>
            </a:pPr>
            <a:r>
              <a:rPr lang="ar-SA" sz="3200" dirty="0"/>
              <a:t>نسبة التداول السريع </a:t>
            </a:r>
          </a:p>
          <a:p>
            <a:pPr algn="just" rtl="1">
              <a:lnSpc>
                <a:spcPct val="110000"/>
              </a:lnSpc>
            </a:pPr>
            <a:r>
              <a:rPr lang="ar-SA" sz="3200" dirty="0"/>
              <a:t>بعض النسب المستحدثة الأخرى</a:t>
            </a:r>
          </a:p>
          <a:p>
            <a:pPr marL="0" indent="0" algn="just" rtl="1">
              <a:buNone/>
            </a:pPr>
            <a:r>
              <a:rPr lang="ar-SA" sz="3200" b="1" dirty="0"/>
              <a:t>2- نسب النشاط أو التشغيل: </a:t>
            </a:r>
            <a:r>
              <a:rPr lang="ar-SA" sz="3200" dirty="0"/>
              <a:t>وتشمل  التالي:</a:t>
            </a:r>
          </a:p>
          <a:p>
            <a:pPr algn="just" rtl="1"/>
            <a:r>
              <a:rPr lang="ar-SA" sz="3200" b="1" dirty="0">
                <a:solidFill>
                  <a:srgbClr val="FF0000"/>
                </a:solidFill>
              </a:rPr>
              <a:t>معدل دوران الأصول المتداولة </a:t>
            </a:r>
          </a:p>
          <a:p>
            <a:pPr algn="just" rtl="1"/>
            <a:r>
              <a:rPr lang="ar-SA" sz="3200" dirty="0"/>
              <a:t>معدل دوران الذمم المدينة </a:t>
            </a:r>
          </a:p>
          <a:p>
            <a:pPr algn="just" rtl="1"/>
            <a:r>
              <a:rPr lang="ar-SA" sz="3200" dirty="0"/>
              <a:t>متوسط فترة التحصيل </a:t>
            </a:r>
          </a:p>
          <a:p>
            <a:pPr algn="just" rtl="1"/>
            <a:r>
              <a:rPr lang="ar-SA" sz="3200" dirty="0"/>
              <a:t>معدل دوران المخزون </a:t>
            </a:r>
          </a:p>
          <a:p>
            <a:pPr algn="just" rtl="1"/>
            <a:r>
              <a:rPr lang="ar-SA" sz="3200" dirty="0"/>
              <a:t> معدل دوران الأصول الثابتة </a:t>
            </a:r>
          </a:p>
          <a:p>
            <a:pPr algn="just" rtl="1"/>
            <a:r>
              <a:rPr lang="ar-SA" sz="3200" dirty="0"/>
              <a:t>معدل دوران مجموع الأصول</a:t>
            </a:r>
          </a:p>
          <a:p>
            <a:pPr marL="0" indent="0" algn="just" rtl="1">
              <a:buNone/>
            </a:pPr>
            <a:endParaRPr lang="ar-SA" sz="2000"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358752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926923"/>
            <a:ext cx="10855065" cy="5418935"/>
          </a:xfrm>
        </p:spPr>
        <p:txBody>
          <a:bodyPr>
            <a:normAutofit/>
          </a:bodyPr>
          <a:lstStyle/>
          <a:p>
            <a:pPr marL="0" indent="0" algn="just" rtl="1">
              <a:buNone/>
            </a:pPr>
            <a:r>
              <a:rPr lang="ar-SA" sz="2200" b="1" dirty="0"/>
              <a:t>3- نسب المديونية: </a:t>
            </a:r>
            <a:r>
              <a:rPr lang="ar-SA" sz="2200" dirty="0"/>
              <a:t>وتشمل التالي: </a:t>
            </a:r>
          </a:p>
          <a:p>
            <a:pPr algn="just" rtl="1"/>
            <a:r>
              <a:rPr lang="ar-SA" sz="2200" b="1" dirty="0">
                <a:solidFill>
                  <a:srgbClr val="FF0000"/>
                </a:solidFill>
              </a:rPr>
              <a:t>نسبة مجموع الديون إلى مجموع الأصول </a:t>
            </a:r>
          </a:p>
          <a:p>
            <a:pPr algn="just" rtl="1"/>
            <a:r>
              <a:rPr lang="ar-SA" sz="2200" dirty="0"/>
              <a:t>نسبة الديون إلى حقوق الملكية</a:t>
            </a:r>
          </a:p>
          <a:p>
            <a:pPr algn="just" rtl="1"/>
            <a:r>
              <a:rPr lang="ar-SA" sz="2200" dirty="0"/>
              <a:t>نسبة هيكل رأس المال</a:t>
            </a:r>
          </a:p>
          <a:p>
            <a:pPr algn="just" rtl="1"/>
            <a:r>
              <a:rPr lang="ar-SA" sz="2200" dirty="0"/>
              <a:t>عدد مرات تغطية الفوائد</a:t>
            </a:r>
          </a:p>
          <a:p>
            <a:pPr algn="just" rtl="1"/>
            <a:r>
              <a:rPr lang="ar-SA" sz="2200" dirty="0"/>
              <a:t>عدد مرات تغطية الالتزامات الثابتة</a:t>
            </a:r>
          </a:p>
          <a:p>
            <a:pPr algn="just" rtl="1"/>
            <a:r>
              <a:rPr lang="ar-SA" sz="2200" dirty="0"/>
              <a:t>عدد مرات التغطية من التدفقات النقدية</a:t>
            </a:r>
          </a:p>
          <a:p>
            <a:pPr marL="0" indent="0" algn="just" rtl="1">
              <a:buNone/>
            </a:pPr>
            <a:r>
              <a:rPr lang="ar-SA" sz="2200" b="1" dirty="0"/>
              <a:t>4- نسب الربحية: </a:t>
            </a:r>
            <a:r>
              <a:rPr lang="ar-SA" sz="2200" dirty="0"/>
              <a:t>وتشمل التالي: </a:t>
            </a:r>
          </a:p>
          <a:p>
            <a:pPr algn="just" rtl="1"/>
            <a:r>
              <a:rPr lang="ar-SA" sz="2200" b="1" dirty="0">
                <a:solidFill>
                  <a:srgbClr val="FF0000"/>
                </a:solidFill>
              </a:rPr>
              <a:t>هامش الربح</a:t>
            </a:r>
          </a:p>
          <a:p>
            <a:pPr algn="just" rtl="1"/>
            <a:r>
              <a:rPr lang="ar-SA" sz="2200" dirty="0"/>
              <a:t>هامش ربح العمليات</a:t>
            </a:r>
          </a:p>
          <a:p>
            <a:pPr algn="just" rtl="1"/>
            <a:r>
              <a:rPr lang="ar-SA" sz="2200" dirty="0"/>
              <a:t>هامش صافي الربح</a:t>
            </a:r>
          </a:p>
          <a:p>
            <a:pPr marL="0" indent="0" algn="just" rtl="1">
              <a:buNone/>
            </a:pPr>
            <a:endParaRPr lang="ar-SA" sz="2000" b="1"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2969949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926923"/>
            <a:ext cx="10855065" cy="5418935"/>
          </a:xfrm>
        </p:spPr>
        <p:txBody>
          <a:bodyPr>
            <a:normAutofit/>
          </a:bodyPr>
          <a:lstStyle/>
          <a:p>
            <a:pPr marL="0" indent="0" algn="just" rtl="1">
              <a:buNone/>
            </a:pPr>
            <a:r>
              <a:rPr lang="ar-SA" sz="2200" b="1" dirty="0"/>
              <a:t>5- نسب الأسهم أو السوق:</a:t>
            </a:r>
            <a:r>
              <a:rPr lang="ar-SA" sz="2200" dirty="0"/>
              <a:t> وتشمل التالي: </a:t>
            </a:r>
          </a:p>
          <a:p>
            <a:pPr algn="just" rtl="1"/>
            <a:r>
              <a:rPr lang="ar-SA" sz="2200" b="1" dirty="0">
                <a:solidFill>
                  <a:srgbClr val="FF0000"/>
                </a:solidFill>
              </a:rPr>
              <a:t>نصيب السهم من الأرباح المحققة</a:t>
            </a:r>
          </a:p>
          <a:p>
            <a:pPr algn="just" rtl="1"/>
            <a:r>
              <a:rPr lang="ar-SA" sz="2200" dirty="0"/>
              <a:t>نسبة سعر السهم إلى نصيب السهم من الأرباح المحققة (المضاعف)</a:t>
            </a:r>
          </a:p>
          <a:p>
            <a:pPr algn="just" rtl="1"/>
            <a:r>
              <a:rPr lang="ar-SA" sz="2200" dirty="0"/>
              <a:t>نسبة نصيب السهم من الأرباح المحققة إلى سعر السهم</a:t>
            </a:r>
          </a:p>
          <a:p>
            <a:pPr algn="just" rtl="1"/>
            <a:r>
              <a:rPr lang="ar-SA" sz="2200" dirty="0"/>
              <a:t>الأرباح الموزعة بالسهم</a:t>
            </a:r>
          </a:p>
          <a:p>
            <a:pPr algn="just" rtl="1"/>
            <a:r>
              <a:rPr lang="ar-SA" sz="2200" dirty="0"/>
              <a:t>عائد أو غلة الربح الموزع</a:t>
            </a:r>
          </a:p>
          <a:p>
            <a:pPr algn="just" rtl="1"/>
            <a:r>
              <a:rPr lang="ar-SA" sz="2200" dirty="0"/>
              <a:t>معدل توزيع الأرباح</a:t>
            </a:r>
          </a:p>
          <a:p>
            <a:pPr algn="just" rtl="1"/>
            <a:r>
              <a:rPr lang="ar-SA" sz="2200" dirty="0"/>
              <a:t>تحليل النسب الشامل</a:t>
            </a:r>
            <a:endParaRPr lang="en-US" sz="2200" dirty="0"/>
          </a:p>
          <a:p>
            <a:pPr algn="just" rtl="1"/>
            <a:endParaRPr lang="ar-SA" sz="2200" dirty="0"/>
          </a:p>
          <a:p>
            <a:pPr algn="just" rtl="1"/>
            <a:endParaRPr lang="ar-SA" sz="2200" dirty="0"/>
          </a:p>
          <a:p>
            <a:pPr marL="0" indent="0" algn="just" rtl="1">
              <a:buNone/>
            </a:pPr>
            <a:endParaRPr lang="ar-SA" sz="2000" b="1"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417611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926923"/>
            <a:ext cx="10855065" cy="5418935"/>
          </a:xfrm>
        </p:spPr>
        <p:txBody>
          <a:bodyPr>
            <a:normAutofit fontScale="92500"/>
          </a:bodyPr>
          <a:lstStyle/>
          <a:p>
            <a:pPr marL="0" indent="0" algn="just" rtl="1">
              <a:buNone/>
            </a:pPr>
            <a:r>
              <a:rPr lang="ar-SA" sz="2000" b="1" dirty="0">
                <a:solidFill>
                  <a:schemeClr val="accent1"/>
                </a:solidFill>
              </a:rPr>
              <a:t>القوائم المالية:</a:t>
            </a:r>
          </a:p>
          <a:p>
            <a:pPr marL="0" indent="0" algn="just" rtl="1">
              <a:buNone/>
            </a:pPr>
            <a:r>
              <a:rPr lang="ar-SA" sz="2000" dirty="0"/>
              <a:t>تعد المصدر الرئيسي للمعلومات والبيانات المالية لعمل التحليل المالي وحساب النسب المالية وتشمل التالي:</a:t>
            </a:r>
          </a:p>
          <a:p>
            <a:pPr algn="just" rtl="1"/>
            <a:r>
              <a:rPr lang="ar-SA" sz="2000" b="1" dirty="0"/>
              <a:t>قائمة الدخل:</a:t>
            </a:r>
          </a:p>
          <a:p>
            <a:pPr algn="just" rtl="1">
              <a:lnSpc>
                <a:spcPct val="120000"/>
              </a:lnSpc>
            </a:pPr>
            <a:r>
              <a:rPr lang="ar-SA" sz="2000" b="1" dirty="0"/>
              <a:t> </a:t>
            </a:r>
            <a:r>
              <a:rPr lang="ar-SA" sz="2000" dirty="0"/>
              <a:t>تعطي تفاصيل دقيقة عن طبيعة المصروفات والنفقات التي تقوم بها المنشأة سواء كانت مصروفات بيعيه أو إدارية أو عامة، كما توفر قائمة الدخل معلومات دقيقة عن </a:t>
            </a:r>
            <a:r>
              <a:rPr lang="ar-SA" sz="2000" b="1" dirty="0">
                <a:solidFill>
                  <a:srgbClr val="FF0000"/>
                </a:solidFill>
              </a:rPr>
              <a:t>الإيرادات (المبيعات)، وتكلفة البضاعة المباعة، وهامش الربح على المبيعات، وصافي الربح</a:t>
            </a:r>
            <a:r>
              <a:rPr lang="ar-SA" sz="2000" dirty="0"/>
              <a:t>. ويستفاد من القائمة في إجراء التحليلات المالية واستخراج مجموعة مهمة من النسب المالية التي تقيس أداء المنشأة في جوانب مهمة متعددة.</a:t>
            </a:r>
          </a:p>
          <a:p>
            <a:pPr algn="just" rtl="1">
              <a:lnSpc>
                <a:spcPct val="150000"/>
              </a:lnSpc>
            </a:pPr>
            <a:r>
              <a:rPr lang="ar-SA" sz="2000" b="1" dirty="0"/>
              <a:t>الميزانية العمومية:</a:t>
            </a:r>
          </a:p>
          <a:p>
            <a:pPr algn="just" rtl="1">
              <a:lnSpc>
                <a:spcPct val="150000"/>
              </a:lnSpc>
            </a:pPr>
            <a:r>
              <a:rPr lang="ar-SA" sz="2000" b="1" dirty="0"/>
              <a:t> </a:t>
            </a:r>
            <a:r>
              <a:rPr lang="ar-SA" sz="2000" dirty="0"/>
              <a:t>تهدف الى تقدير القيمة الحقيقة للمنشاة في نهاية كل سنة مالية من خلال </a:t>
            </a:r>
            <a:r>
              <a:rPr lang="ar-SA" sz="2000" b="1" dirty="0">
                <a:solidFill>
                  <a:srgbClr val="FF0000"/>
                </a:solidFill>
              </a:rPr>
              <a:t>بيان بقيمة الأصول والموجودات التي تملكها المنشاة</a:t>
            </a:r>
            <a:r>
              <a:rPr lang="ar-SA" sz="2000" dirty="0"/>
              <a:t>. وتقدم معلومة هامة بخصوص </a:t>
            </a:r>
            <a:r>
              <a:rPr lang="ar-SA" sz="2000" b="1" dirty="0">
                <a:solidFill>
                  <a:srgbClr val="FF0000"/>
                </a:solidFill>
              </a:rPr>
              <a:t>حجم الالتزامات المستحقة على المنشاة والتي تم الحصول عليها من أطراف داخلية وخارجية </a:t>
            </a:r>
            <a:r>
              <a:rPr lang="ar-SA" sz="2000" dirty="0"/>
              <a:t>لتحقيق أهداف المنشاة بالإضافة الى </a:t>
            </a:r>
            <a:r>
              <a:rPr lang="ar-SA" sz="2000" b="1" dirty="0">
                <a:solidFill>
                  <a:srgbClr val="FF0000"/>
                </a:solidFill>
              </a:rPr>
              <a:t>تفصيل بيان الهيكل التمويلي لرأس المال </a:t>
            </a:r>
            <a:r>
              <a:rPr lang="ar-SA" sz="2000" dirty="0"/>
              <a:t>وتحتوي على التالي:</a:t>
            </a:r>
          </a:p>
          <a:p>
            <a:pPr marL="0" indent="0" algn="just" rtl="1">
              <a:lnSpc>
                <a:spcPct val="150000"/>
              </a:lnSpc>
              <a:buNone/>
            </a:pPr>
            <a:r>
              <a:rPr lang="ar-SA" sz="2000" dirty="0"/>
              <a:t>1- جانب الأصول (الأصول الثابتة والمتداولة)</a:t>
            </a:r>
          </a:p>
          <a:p>
            <a:pPr marL="0" indent="0" algn="just" rtl="1">
              <a:lnSpc>
                <a:spcPct val="150000"/>
              </a:lnSpc>
              <a:buNone/>
            </a:pPr>
            <a:r>
              <a:rPr lang="ar-SA" sz="2000" dirty="0"/>
              <a:t> 2- جانب الخصوم (قصيرة وطويلة الأجل) وحقوق الملكية</a:t>
            </a:r>
          </a:p>
          <a:p>
            <a:pPr algn="just" rtl="1">
              <a:lnSpc>
                <a:spcPct val="200000"/>
              </a:lnSpc>
            </a:pPr>
            <a:endParaRPr lang="ar-SA" sz="2000"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429451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pic>
        <p:nvPicPr>
          <p:cNvPr id="7" name="Picture 6" descr="Image result for ‫قائمة الدخل‬‎">
            <a:extLst>
              <a:ext uri="{FF2B5EF4-FFF2-40B4-BE49-F238E27FC236}">
                <a16:creationId xmlns:a16="http://schemas.microsoft.com/office/drawing/2014/main" xmlns="" id="{C568C623-7AB9-4EA0-A2BE-58ABB9611D2F}"/>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063294" y="1300066"/>
            <a:ext cx="4030425" cy="5136040"/>
          </a:xfrm>
          <a:prstGeom prst="rect">
            <a:avLst/>
          </a:prstGeom>
          <a:noFill/>
        </p:spPr>
      </p:pic>
      <p:sp>
        <p:nvSpPr>
          <p:cNvPr id="8" name="Rectangle 7">
            <a:extLst>
              <a:ext uri="{FF2B5EF4-FFF2-40B4-BE49-F238E27FC236}">
                <a16:creationId xmlns:a16="http://schemas.microsoft.com/office/drawing/2014/main" xmlns="" id="{C13C2856-0C78-45D6-93BE-A03734CC08D2}"/>
              </a:ext>
            </a:extLst>
          </p:cNvPr>
          <p:cNvSpPr/>
          <p:nvPr/>
        </p:nvSpPr>
        <p:spPr>
          <a:xfrm>
            <a:off x="6604185" y="855613"/>
            <a:ext cx="2840842" cy="400110"/>
          </a:xfrm>
          <a:prstGeom prst="rect">
            <a:avLst/>
          </a:prstGeom>
        </p:spPr>
        <p:txBody>
          <a:bodyPr wrap="none">
            <a:spAutoFit/>
          </a:bodyPr>
          <a:lstStyle/>
          <a:p>
            <a:r>
              <a:rPr lang="ar-SA" sz="2000" b="1" dirty="0">
                <a:solidFill>
                  <a:schemeClr val="accent1"/>
                </a:solidFill>
              </a:rPr>
              <a:t>نموذج لقائمة الدخل وأهم بنودها</a:t>
            </a:r>
          </a:p>
        </p:txBody>
      </p:sp>
      <p:pic>
        <p:nvPicPr>
          <p:cNvPr id="9" name="Picture 8">
            <a:extLst>
              <a:ext uri="{FF2B5EF4-FFF2-40B4-BE49-F238E27FC236}">
                <a16:creationId xmlns:a16="http://schemas.microsoft.com/office/drawing/2014/main" xmlns="" id="{6B6B07D4-DBA4-43A1-84ED-F10B90F4047E}"/>
              </a:ext>
            </a:extLst>
          </p:cNvPr>
          <p:cNvPicPr/>
          <p:nvPr/>
        </p:nvPicPr>
        <p:blipFill>
          <a:blip r:embed="rId4"/>
          <a:stretch>
            <a:fillRect/>
          </a:stretch>
        </p:blipFill>
        <p:spPr>
          <a:xfrm>
            <a:off x="1616879" y="1300080"/>
            <a:ext cx="4088756" cy="5136040"/>
          </a:xfrm>
          <a:prstGeom prst="rect">
            <a:avLst/>
          </a:prstGeom>
        </p:spPr>
      </p:pic>
      <p:sp>
        <p:nvSpPr>
          <p:cNvPr id="10" name="Rectangle 9">
            <a:extLst>
              <a:ext uri="{FF2B5EF4-FFF2-40B4-BE49-F238E27FC236}">
                <a16:creationId xmlns:a16="http://schemas.microsoft.com/office/drawing/2014/main" xmlns="" id="{423FDE26-C15C-49E5-8AC9-76523B32C674}"/>
              </a:ext>
            </a:extLst>
          </p:cNvPr>
          <p:cNvSpPr/>
          <p:nvPr/>
        </p:nvSpPr>
        <p:spPr>
          <a:xfrm>
            <a:off x="2190822" y="855613"/>
            <a:ext cx="3321743" cy="400110"/>
          </a:xfrm>
          <a:prstGeom prst="rect">
            <a:avLst/>
          </a:prstGeom>
        </p:spPr>
        <p:txBody>
          <a:bodyPr wrap="none">
            <a:spAutoFit/>
          </a:bodyPr>
          <a:lstStyle/>
          <a:p>
            <a:r>
              <a:rPr lang="ar-SA" sz="2000" b="1" dirty="0">
                <a:solidFill>
                  <a:schemeClr val="accent1"/>
                </a:solidFill>
              </a:rPr>
              <a:t>نموذج الميزانية العمومية وأهم بنودها</a:t>
            </a:r>
          </a:p>
        </p:txBody>
      </p:sp>
    </p:spTree>
    <p:extLst>
      <p:ext uri="{BB962C8B-B14F-4D97-AF65-F5344CB8AC3E}">
        <p14:creationId xmlns:p14="http://schemas.microsoft.com/office/powerpoint/2010/main" val="426011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
        <p:nvSpPr>
          <p:cNvPr id="8" name="Rectangle 7">
            <a:extLst>
              <a:ext uri="{FF2B5EF4-FFF2-40B4-BE49-F238E27FC236}">
                <a16:creationId xmlns:a16="http://schemas.microsoft.com/office/drawing/2014/main" xmlns="" id="{C13C2856-0C78-45D6-93BE-A03734CC08D2}"/>
              </a:ext>
            </a:extLst>
          </p:cNvPr>
          <p:cNvSpPr/>
          <p:nvPr/>
        </p:nvSpPr>
        <p:spPr>
          <a:xfrm>
            <a:off x="7237926" y="754325"/>
            <a:ext cx="4083169" cy="400110"/>
          </a:xfrm>
          <a:prstGeom prst="rect">
            <a:avLst/>
          </a:prstGeom>
        </p:spPr>
        <p:txBody>
          <a:bodyPr wrap="none">
            <a:spAutoFit/>
          </a:bodyPr>
          <a:lstStyle/>
          <a:p>
            <a:r>
              <a:rPr lang="ar-SA" sz="2000" b="1" dirty="0">
                <a:solidFill>
                  <a:schemeClr val="accent1"/>
                </a:solidFill>
              </a:rPr>
              <a:t>نموذج لقائمة الدخل وأهم البنود المشتملة عليها</a:t>
            </a:r>
          </a:p>
        </p:txBody>
      </p:sp>
      <p:graphicFrame>
        <p:nvGraphicFramePr>
          <p:cNvPr id="3" name="Table 2">
            <a:extLst>
              <a:ext uri="{FF2B5EF4-FFF2-40B4-BE49-F238E27FC236}">
                <a16:creationId xmlns:a16="http://schemas.microsoft.com/office/drawing/2014/main" xmlns="" id="{6AD790F8-7223-4B17-B7F6-2582A89DCD64}"/>
              </a:ext>
            </a:extLst>
          </p:cNvPr>
          <p:cNvGraphicFramePr>
            <a:graphicFrameLocks noGrp="1"/>
          </p:cNvGraphicFramePr>
          <p:nvPr>
            <p:extLst>
              <p:ext uri="{D42A27DB-BD31-4B8C-83A1-F6EECF244321}">
                <p14:modId xmlns:p14="http://schemas.microsoft.com/office/powerpoint/2010/main" val="2035668536"/>
              </p:ext>
            </p:extLst>
          </p:nvPr>
        </p:nvGraphicFramePr>
        <p:xfrm>
          <a:off x="1169490" y="1119222"/>
          <a:ext cx="10304889" cy="5783580"/>
        </p:xfrm>
        <a:graphic>
          <a:graphicData uri="http://schemas.openxmlformats.org/drawingml/2006/table">
            <a:tbl>
              <a:tblPr rtl="1" firstRow="1" firstCol="1" bandRow="1">
                <a:tableStyleId>{5C22544A-7EE6-4342-B048-85BDC9FD1C3A}</a:tableStyleId>
              </a:tblPr>
              <a:tblGrid>
                <a:gridCol w="3166289">
                  <a:extLst>
                    <a:ext uri="{9D8B030D-6E8A-4147-A177-3AD203B41FA5}">
                      <a16:colId xmlns:a16="http://schemas.microsoft.com/office/drawing/2014/main" xmlns="" val="678007723"/>
                    </a:ext>
                  </a:extLst>
                </a:gridCol>
                <a:gridCol w="3343643">
                  <a:extLst>
                    <a:ext uri="{9D8B030D-6E8A-4147-A177-3AD203B41FA5}">
                      <a16:colId xmlns:a16="http://schemas.microsoft.com/office/drawing/2014/main" xmlns="" val="1920790884"/>
                    </a:ext>
                  </a:extLst>
                </a:gridCol>
                <a:gridCol w="3794957">
                  <a:extLst>
                    <a:ext uri="{9D8B030D-6E8A-4147-A177-3AD203B41FA5}">
                      <a16:colId xmlns:a16="http://schemas.microsoft.com/office/drawing/2014/main" xmlns="" val="568834636"/>
                    </a:ext>
                  </a:extLst>
                </a:gridCol>
              </a:tblGrid>
              <a:tr h="333848">
                <a:tc>
                  <a:txBody>
                    <a:bodyPr/>
                    <a:lstStyle/>
                    <a:p>
                      <a:pPr marL="0" marR="0" algn="r" rtl="1">
                        <a:lnSpc>
                          <a:spcPct val="115000"/>
                        </a:lnSpc>
                        <a:spcBef>
                          <a:spcPts val="0"/>
                        </a:spcBef>
                        <a:spcAft>
                          <a:spcPts val="500"/>
                        </a:spcAft>
                      </a:pPr>
                      <a:r>
                        <a:rPr lang="ar-SA" sz="2200" dirty="0">
                          <a:solidFill>
                            <a:schemeClr val="tx1"/>
                          </a:solidFill>
                          <a:effectLst/>
                          <a:highlight>
                            <a:srgbClr val="00FF00"/>
                          </a:highlight>
                        </a:rPr>
                        <a:t>إجمالي المبيعات</a:t>
                      </a:r>
                      <a:endParaRPr lang="en-US" sz="2200" dirty="0">
                        <a:solidFill>
                          <a:schemeClr val="tx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effectLst/>
                          <a:highlight>
                            <a:srgbClr val="FF0000"/>
                          </a:highlight>
                        </a:rPr>
                        <a:t> </a:t>
                      </a:r>
                      <a:endParaRPr lang="en-US" sz="2200" dirty="0">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00FF00"/>
                          </a:highlight>
                        </a:rPr>
                        <a:t>***</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03373109"/>
                  </a:ext>
                </a:extLst>
              </a:tr>
              <a:tr h="333848">
                <a:tc>
                  <a:txBody>
                    <a:bodyPr/>
                    <a:lstStyle/>
                    <a:p>
                      <a:pPr marL="0" marR="0" algn="r" rtl="1">
                        <a:lnSpc>
                          <a:spcPct val="115000"/>
                        </a:lnSpc>
                        <a:spcBef>
                          <a:spcPts val="0"/>
                        </a:spcBef>
                        <a:spcAft>
                          <a:spcPts val="500"/>
                        </a:spcAft>
                      </a:pPr>
                      <a:r>
                        <a:rPr lang="ar-SA" sz="2200" dirty="0">
                          <a:solidFill>
                            <a:schemeClr val="tx1"/>
                          </a:solidFill>
                          <a:effectLst/>
                        </a:rPr>
                        <a:t>- مردودات المبيعات</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FF0000"/>
                          </a:highlight>
                        </a:rPr>
                        <a:t>**</a:t>
                      </a:r>
                      <a:endParaRPr lang="en-US" sz="2200" dirty="0">
                        <a:solidFill>
                          <a:schemeClr val="bg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500"/>
                        </a:spcAft>
                      </a:pPr>
                      <a:r>
                        <a:rPr lang="ar-SA" sz="2200" dirty="0">
                          <a:solidFill>
                            <a:schemeClr val="bg1"/>
                          </a:solidFill>
                          <a:effectLst/>
                          <a:highlight>
                            <a:srgbClr val="00FF00"/>
                          </a:highlight>
                        </a:rPr>
                        <a:t> </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954206014"/>
                  </a:ext>
                </a:extLst>
              </a:tr>
              <a:tr h="333848">
                <a:tc>
                  <a:txBody>
                    <a:bodyPr/>
                    <a:lstStyle/>
                    <a:p>
                      <a:pPr marL="0" marR="0" algn="r" rtl="1">
                        <a:lnSpc>
                          <a:spcPct val="115000"/>
                        </a:lnSpc>
                        <a:spcBef>
                          <a:spcPts val="0"/>
                        </a:spcBef>
                        <a:spcAft>
                          <a:spcPts val="500"/>
                        </a:spcAft>
                      </a:pPr>
                      <a:r>
                        <a:rPr lang="ar-SA" sz="2200" dirty="0">
                          <a:solidFill>
                            <a:schemeClr val="tx1"/>
                          </a:solidFill>
                          <a:effectLst/>
                        </a:rPr>
                        <a:t>- خصم على المبيعات</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FF0000"/>
                          </a:highlight>
                        </a:rPr>
                        <a:t>**</a:t>
                      </a:r>
                      <a:endParaRPr lang="en-US" sz="2200" dirty="0">
                        <a:solidFill>
                          <a:schemeClr val="bg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500"/>
                        </a:spcAft>
                      </a:pPr>
                      <a:r>
                        <a:rPr lang="ar-SA" sz="2200" dirty="0">
                          <a:solidFill>
                            <a:schemeClr val="bg1"/>
                          </a:solidFill>
                          <a:effectLst/>
                          <a:highlight>
                            <a:srgbClr val="00FF00"/>
                          </a:highlight>
                        </a:rPr>
                        <a:t> </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14790982"/>
                  </a:ext>
                </a:extLst>
              </a:tr>
              <a:tr h="333848">
                <a:tc>
                  <a:txBody>
                    <a:bodyPr/>
                    <a:lstStyle/>
                    <a:p>
                      <a:pPr marL="0" marR="0" algn="r" defTabSz="914400" rtl="1" eaLnBrk="1" latinLnBrk="0" hangingPunct="1">
                        <a:lnSpc>
                          <a:spcPct val="115000"/>
                        </a:lnSpc>
                        <a:spcBef>
                          <a:spcPts val="0"/>
                        </a:spcBef>
                        <a:spcAft>
                          <a:spcPts val="500"/>
                        </a:spcAft>
                      </a:pPr>
                      <a:r>
                        <a:rPr lang="ar-SA" sz="2200" b="1" kern="1200" dirty="0">
                          <a:solidFill>
                            <a:schemeClr val="tx1"/>
                          </a:solidFill>
                          <a:effectLst/>
                          <a:highlight>
                            <a:srgbClr val="00FF00"/>
                          </a:highlight>
                          <a:latin typeface="+mn-lt"/>
                          <a:ea typeface="+mn-ea"/>
                          <a:cs typeface="+mn-cs"/>
                        </a:rPr>
                        <a:t>صافي المبيعات</a:t>
                      </a:r>
                      <a:endParaRPr lang="en-US" sz="2200" b="1" kern="1200" dirty="0">
                        <a:solidFill>
                          <a:schemeClr val="tx1"/>
                        </a:solidFill>
                        <a:effectLst/>
                        <a:highlight>
                          <a:srgbClr val="00FF00"/>
                        </a:highlight>
                        <a:latin typeface="+mn-lt"/>
                        <a:ea typeface="+mn-ea"/>
                        <a:cs typeface="+mn-cs"/>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FF0000"/>
                          </a:highlight>
                        </a:rPr>
                        <a:t> </a:t>
                      </a:r>
                      <a:endParaRPr lang="en-US" sz="2200" dirty="0">
                        <a:solidFill>
                          <a:schemeClr val="bg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00FF00"/>
                          </a:highlight>
                        </a:rPr>
                        <a:t>***</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028175217"/>
                  </a:ext>
                </a:extLst>
              </a:tr>
              <a:tr h="333848">
                <a:tc>
                  <a:txBody>
                    <a:bodyPr/>
                    <a:lstStyle/>
                    <a:p>
                      <a:pPr marL="0" marR="0" algn="r" rtl="1">
                        <a:lnSpc>
                          <a:spcPct val="115000"/>
                        </a:lnSpc>
                        <a:spcBef>
                          <a:spcPts val="0"/>
                        </a:spcBef>
                        <a:spcAft>
                          <a:spcPts val="500"/>
                        </a:spcAft>
                      </a:pPr>
                      <a:r>
                        <a:rPr lang="ar-SA" sz="2200" dirty="0">
                          <a:solidFill>
                            <a:schemeClr val="tx1"/>
                          </a:solidFill>
                          <a:effectLst/>
                        </a:rPr>
                        <a:t>- تكلفة المواد الخام</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FF0000"/>
                          </a:highlight>
                        </a:rPr>
                        <a:t>**</a:t>
                      </a:r>
                      <a:endParaRPr lang="en-US" sz="2200" dirty="0">
                        <a:solidFill>
                          <a:schemeClr val="bg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500"/>
                        </a:spcAft>
                      </a:pPr>
                      <a:r>
                        <a:rPr lang="ar-SA" sz="2200" dirty="0">
                          <a:solidFill>
                            <a:schemeClr val="bg1"/>
                          </a:solidFill>
                          <a:effectLst/>
                          <a:highlight>
                            <a:srgbClr val="00FF00"/>
                          </a:highlight>
                        </a:rPr>
                        <a:t> </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04948765"/>
                  </a:ext>
                </a:extLst>
              </a:tr>
              <a:tr h="333848">
                <a:tc>
                  <a:txBody>
                    <a:bodyPr/>
                    <a:lstStyle/>
                    <a:p>
                      <a:pPr marL="0" marR="0" algn="r" rtl="1">
                        <a:lnSpc>
                          <a:spcPct val="115000"/>
                        </a:lnSpc>
                        <a:spcBef>
                          <a:spcPts val="0"/>
                        </a:spcBef>
                        <a:spcAft>
                          <a:spcPts val="500"/>
                        </a:spcAft>
                      </a:pPr>
                      <a:r>
                        <a:rPr lang="ar-SA" sz="2200" dirty="0">
                          <a:solidFill>
                            <a:schemeClr val="tx1"/>
                          </a:solidFill>
                          <a:effectLst/>
                        </a:rPr>
                        <a:t>- المرتبات والأجور</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FF0000"/>
                          </a:highlight>
                        </a:rPr>
                        <a:t>**</a:t>
                      </a:r>
                      <a:endParaRPr lang="en-US" sz="2200" dirty="0">
                        <a:solidFill>
                          <a:schemeClr val="bg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500"/>
                        </a:spcAft>
                      </a:pPr>
                      <a:r>
                        <a:rPr lang="ar-SA" sz="2200" dirty="0">
                          <a:solidFill>
                            <a:schemeClr val="bg1"/>
                          </a:solidFill>
                          <a:effectLst/>
                          <a:highlight>
                            <a:srgbClr val="00FF00"/>
                          </a:highlight>
                        </a:rPr>
                        <a:t> </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070160191"/>
                  </a:ext>
                </a:extLst>
              </a:tr>
              <a:tr h="333848">
                <a:tc>
                  <a:txBody>
                    <a:bodyPr/>
                    <a:lstStyle/>
                    <a:p>
                      <a:pPr marL="0" marR="0" algn="r" rtl="1">
                        <a:lnSpc>
                          <a:spcPct val="115000"/>
                        </a:lnSpc>
                        <a:spcBef>
                          <a:spcPts val="0"/>
                        </a:spcBef>
                        <a:spcAft>
                          <a:spcPts val="500"/>
                        </a:spcAft>
                      </a:pPr>
                      <a:r>
                        <a:rPr lang="ar-SA" sz="2200" dirty="0">
                          <a:solidFill>
                            <a:schemeClr val="tx1"/>
                          </a:solidFill>
                          <a:effectLst/>
                        </a:rPr>
                        <a:t>- </a:t>
                      </a:r>
                      <a:r>
                        <a:rPr lang="ar-SA" sz="2200" dirty="0" err="1">
                          <a:solidFill>
                            <a:schemeClr val="tx1"/>
                          </a:solidFill>
                          <a:effectLst/>
                        </a:rPr>
                        <a:t>الإهلاكات</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FF0000"/>
                          </a:highlight>
                        </a:rPr>
                        <a:t>**</a:t>
                      </a:r>
                      <a:endParaRPr lang="en-US" sz="2200" dirty="0">
                        <a:solidFill>
                          <a:schemeClr val="bg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500"/>
                        </a:spcAft>
                      </a:pPr>
                      <a:r>
                        <a:rPr lang="ar-SA" sz="2200" dirty="0">
                          <a:solidFill>
                            <a:schemeClr val="bg1"/>
                          </a:solidFill>
                          <a:effectLst/>
                          <a:highlight>
                            <a:srgbClr val="00FF00"/>
                          </a:highlight>
                        </a:rPr>
                        <a:t> </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47432410"/>
                  </a:ext>
                </a:extLst>
              </a:tr>
              <a:tr h="333848">
                <a:tc>
                  <a:txBody>
                    <a:bodyPr/>
                    <a:lstStyle/>
                    <a:p>
                      <a:pPr marL="0" marR="0" algn="r" rtl="1">
                        <a:lnSpc>
                          <a:spcPct val="115000"/>
                        </a:lnSpc>
                        <a:spcBef>
                          <a:spcPts val="0"/>
                        </a:spcBef>
                        <a:spcAft>
                          <a:spcPts val="500"/>
                        </a:spcAft>
                      </a:pPr>
                      <a:r>
                        <a:rPr lang="ar-SA" sz="2200" dirty="0">
                          <a:solidFill>
                            <a:schemeClr val="tx1"/>
                          </a:solidFill>
                          <a:effectLst/>
                        </a:rPr>
                        <a:t>- مصروفات أخرى</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FF0000"/>
                          </a:highlight>
                        </a:rPr>
                        <a:t>**</a:t>
                      </a:r>
                      <a:endParaRPr lang="en-US" sz="2200" dirty="0">
                        <a:solidFill>
                          <a:schemeClr val="bg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500"/>
                        </a:spcAft>
                      </a:pPr>
                      <a:r>
                        <a:rPr lang="ar-SA" sz="2200" dirty="0">
                          <a:solidFill>
                            <a:schemeClr val="bg1"/>
                          </a:solidFill>
                          <a:effectLst/>
                          <a:highlight>
                            <a:srgbClr val="00FF00"/>
                          </a:highlight>
                        </a:rPr>
                        <a:t> </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843503760"/>
                  </a:ext>
                </a:extLst>
              </a:tr>
              <a:tr h="333848">
                <a:tc>
                  <a:txBody>
                    <a:bodyPr/>
                    <a:lstStyle/>
                    <a:p>
                      <a:pPr marL="0" marR="0" algn="r" defTabSz="914400" rtl="1" eaLnBrk="1" latinLnBrk="0" hangingPunct="1">
                        <a:lnSpc>
                          <a:spcPct val="115000"/>
                        </a:lnSpc>
                        <a:spcBef>
                          <a:spcPts val="0"/>
                        </a:spcBef>
                        <a:spcAft>
                          <a:spcPts val="500"/>
                        </a:spcAft>
                      </a:pPr>
                      <a:r>
                        <a:rPr lang="ar-SA" sz="2200" b="1" kern="1200" dirty="0">
                          <a:solidFill>
                            <a:schemeClr val="tx1"/>
                          </a:solidFill>
                          <a:effectLst/>
                          <a:highlight>
                            <a:srgbClr val="00FF00"/>
                          </a:highlight>
                          <a:latin typeface="+mn-lt"/>
                          <a:ea typeface="+mn-ea"/>
                          <a:cs typeface="+mn-cs"/>
                        </a:rPr>
                        <a:t>إجمالي الربح</a:t>
                      </a:r>
                      <a:endParaRPr lang="en-US" sz="2200" b="1" kern="1200" dirty="0">
                        <a:solidFill>
                          <a:schemeClr val="tx1"/>
                        </a:solidFill>
                        <a:effectLst/>
                        <a:highlight>
                          <a:srgbClr val="00FF00"/>
                        </a:highlight>
                        <a:latin typeface="+mn-lt"/>
                        <a:ea typeface="+mn-ea"/>
                        <a:cs typeface="+mn-cs"/>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FF0000"/>
                          </a:highlight>
                        </a:rPr>
                        <a:t> </a:t>
                      </a:r>
                      <a:endParaRPr lang="en-US" sz="2200" dirty="0">
                        <a:solidFill>
                          <a:schemeClr val="bg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00FF00"/>
                          </a:highlight>
                        </a:rPr>
                        <a:t>***</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413801300"/>
                  </a:ext>
                </a:extLst>
              </a:tr>
              <a:tr h="333848">
                <a:tc>
                  <a:txBody>
                    <a:bodyPr/>
                    <a:lstStyle/>
                    <a:p>
                      <a:pPr marL="0" marR="0" algn="r" rtl="1">
                        <a:lnSpc>
                          <a:spcPct val="115000"/>
                        </a:lnSpc>
                        <a:spcBef>
                          <a:spcPts val="0"/>
                        </a:spcBef>
                        <a:spcAft>
                          <a:spcPts val="500"/>
                        </a:spcAft>
                      </a:pPr>
                      <a:r>
                        <a:rPr lang="ar-SA" sz="2200" dirty="0">
                          <a:solidFill>
                            <a:schemeClr val="tx1"/>
                          </a:solidFill>
                          <a:effectLst/>
                        </a:rPr>
                        <a:t>- المصروفات الإدارية</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FF0000"/>
                          </a:highlight>
                        </a:rPr>
                        <a:t>**</a:t>
                      </a:r>
                      <a:endParaRPr lang="en-US" sz="2200" dirty="0">
                        <a:solidFill>
                          <a:schemeClr val="bg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500"/>
                        </a:spcAft>
                      </a:pPr>
                      <a:r>
                        <a:rPr lang="ar-SA" sz="2200" dirty="0">
                          <a:solidFill>
                            <a:schemeClr val="bg1"/>
                          </a:solidFill>
                          <a:effectLst/>
                          <a:highlight>
                            <a:srgbClr val="00FF00"/>
                          </a:highlight>
                        </a:rPr>
                        <a:t> </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80432079"/>
                  </a:ext>
                </a:extLst>
              </a:tr>
              <a:tr h="333848">
                <a:tc>
                  <a:txBody>
                    <a:bodyPr/>
                    <a:lstStyle/>
                    <a:p>
                      <a:pPr marL="0" marR="0" algn="r" defTabSz="914400" rtl="1" eaLnBrk="1" latinLnBrk="0" hangingPunct="1">
                        <a:lnSpc>
                          <a:spcPct val="115000"/>
                        </a:lnSpc>
                        <a:spcBef>
                          <a:spcPts val="0"/>
                        </a:spcBef>
                        <a:spcAft>
                          <a:spcPts val="500"/>
                        </a:spcAft>
                      </a:pPr>
                      <a:r>
                        <a:rPr lang="ar-SA" sz="2200" b="1" kern="1200" dirty="0">
                          <a:solidFill>
                            <a:schemeClr val="tx1"/>
                          </a:solidFill>
                          <a:effectLst/>
                          <a:highlight>
                            <a:srgbClr val="00FF00"/>
                          </a:highlight>
                          <a:latin typeface="+mn-lt"/>
                          <a:ea typeface="+mn-ea"/>
                          <a:cs typeface="+mn-cs"/>
                        </a:rPr>
                        <a:t>الربح قبل الضرائب والفوائد</a:t>
                      </a:r>
                      <a:endParaRPr lang="en-US" sz="2200" b="1" kern="1200" dirty="0">
                        <a:solidFill>
                          <a:schemeClr val="tx1"/>
                        </a:solidFill>
                        <a:effectLst/>
                        <a:highlight>
                          <a:srgbClr val="00FF00"/>
                        </a:highlight>
                        <a:latin typeface="+mn-lt"/>
                        <a:ea typeface="+mn-ea"/>
                        <a:cs typeface="+mn-cs"/>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FF0000"/>
                          </a:highlight>
                        </a:rPr>
                        <a:t> </a:t>
                      </a:r>
                      <a:endParaRPr lang="en-US" sz="2200" dirty="0">
                        <a:solidFill>
                          <a:schemeClr val="bg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00FF00"/>
                          </a:highlight>
                        </a:rPr>
                        <a:t>***</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602888482"/>
                  </a:ext>
                </a:extLst>
              </a:tr>
              <a:tr h="333848">
                <a:tc>
                  <a:txBody>
                    <a:bodyPr/>
                    <a:lstStyle/>
                    <a:p>
                      <a:pPr marL="0" marR="0" algn="r" rtl="1">
                        <a:lnSpc>
                          <a:spcPct val="115000"/>
                        </a:lnSpc>
                        <a:spcBef>
                          <a:spcPts val="0"/>
                        </a:spcBef>
                        <a:spcAft>
                          <a:spcPts val="500"/>
                        </a:spcAft>
                      </a:pPr>
                      <a:r>
                        <a:rPr lang="ar-SA" sz="2200" dirty="0">
                          <a:solidFill>
                            <a:schemeClr val="tx1"/>
                          </a:solidFill>
                          <a:effectLst/>
                        </a:rPr>
                        <a:t>- الفوائد</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FF0000"/>
                          </a:highlight>
                        </a:rPr>
                        <a:t>**</a:t>
                      </a:r>
                      <a:endParaRPr lang="en-US" sz="2200" dirty="0">
                        <a:solidFill>
                          <a:schemeClr val="bg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500"/>
                        </a:spcAft>
                      </a:pPr>
                      <a:r>
                        <a:rPr lang="ar-SA" sz="2200" dirty="0">
                          <a:solidFill>
                            <a:schemeClr val="bg1"/>
                          </a:solidFill>
                          <a:effectLst/>
                          <a:highlight>
                            <a:srgbClr val="00FF00"/>
                          </a:highlight>
                        </a:rPr>
                        <a:t> </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035033487"/>
                  </a:ext>
                </a:extLst>
              </a:tr>
              <a:tr h="333848">
                <a:tc>
                  <a:txBody>
                    <a:bodyPr/>
                    <a:lstStyle/>
                    <a:p>
                      <a:pPr marL="0" marR="0" algn="r" defTabSz="914400" rtl="1" eaLnBrk="1" latinLnBrk="0" hangingPunct="1">
                        <a:lnSpc>
                          <a:spcPct val="115000"/>
                        </a:lnSpc>
                        <a:spcBef>
                          <a:spcPts val="0"/>
                        </a:spcBef>
                        <a:spcAft>
                          <a:spcPts val="500"/>
                        </a:spcAft>
                      </a:pPr>
                      <a:r>
                        <a:rPr lang="ar-SA" sz="2200" b="1" kern="1200" dirty="0">
                          <a:solidFill>
                            <a:schemeClr val="tx1"/>
                          </a:solidFill>
                          <a:effectLst/>
                          <a:highlight>
                            <a:srgbClr val="00FF00"/>
                          </a:highlight>
                          <a:latin typeface="+mn-lt"/>
                          <a:ea typeface="+mn-ea"/>
                          <a:cs typeface="+mn-cs"/>
                        </a:rPr>
                        <a:t>الربح قبل الضرائب</a:t>
                      </a:r>
                      <a:endParaRPr lang="en-US" sz="2200" b="1" kern="1200" dirty="0">
                        <a:solidFill>
                          <a:schemeClr val="tx1"/>
                        </a:solidFill>
                        <a:effectLst/>
                        <a:highlight>
                          <a:srgbClr val="00FF00"/>
                        </a:highlight>
                        <a:latin typeface="+mn-lt"/>
                        <a:ea typeface="+mn-ea"/>
                        <a:cs typeface="+mn-cs"/>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FF0000"/>
                          </a:highlight>
                        </a:rPr>
                        <a:t> </a:t>
                      </a:r>
                      <a:endParaRPr lang="en-US" sz="2200" dirty="0">
                        <a:solidFill>
                          <a:schemeClr val="bg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00FF00"/>
                          </a:highlight>
                        </a:rPr>
                        <a:t>***</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866267218"/>
                  </a:ext>
                </a:extLst>
              </a:tr>
              <a:tr h="333848">
                <a:tc>
                  <a:txBody>
                    <a:bodyPr/>
                    <a:lstStyle/>
                    <a:p>
                      <a:pPr marL="0" marR="0" algn="r" rtl="1">
                        <a:lnSpc>
                          <a:spcPct val="115000"/>
                        </a:lnSpc>
                        <a:spcBef>
                          <a:spcPts val="0"/>
                        </a:spcBef>
                        <a:spcAft>
                          <a:spcPts val="500"/>
                        </a:spcAft>
                      </a:pPr>
                      <a:r>
                        <a:rPr lang="ar-SA" sz="2200" dirty="0">
                          <a:solidFill>
                            <a:schemeClr val="tx1"/>
                          </a:solidFill>
                          <a:effectLst/>
                        </a:rPr>
                        <a:t>الضرائب</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FF0000"/>
                          </a:highlight>
                        </a:rPr>
                        <a:t>**</a:t>
                      </a:r>
                      <a:endParaRPr lang="en-US" sz="2200" dirty="0">
                        <a:solidFill>
                          <a:schemeClr val="bg1"/>
                        </a:solidFill>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15000"/>
                        </a:lnSpc>
                        <a:spcBef>
                          <a:spcPts val="0"/>
                        </a:spcBef>
                        <a:spcAft>
                          <a:spcPts val="500"/>
                        </a:spcAft>
                      </a:pPr>
                      <a:r>
                        <a:rPr lang="ar-SA" sz="2200" dirty="0">
                          <a:solidFill>
                            <a:schemeClr val="bg1"/>
                          </a:solidFill>
                          <a:effectLst/>
                          <a:highlight>
                            <a:srgbClr val="00FF00"/>
                          </a:highlight>
                        </a:rPr>
                        <a:t> </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222860283"/>
                  </a:ext>
                </a:extLst>
              </a:tr>
              <a:tr h="333848">
                <a:tc>
                  <a:txBody>
                    <a:bodyPr/>
                    <a:lstStyle/>
                    <a:p>
                      <a:pPr marL="0" marR="0" algn="r" defTabSz="914400" rtl="1" eaLnBrk="1" latinLnBrk="0" hangingPunct="1">
                        <a:lnSpc>
                          <a:spcPct val="115000"/>
                        </a:lnSpc>
                        <a:spcBef>
                          <a:spcPts val="0"/>
                        </a:spcBef>
                        <a:spcAft>
                          <a:spcPts val="500"/>
                        </a:spcAft>
                      </a:pPr>
                      <a:r>
                        <a:rPr lang="ar-SA" sz="2200" b="1" kern="1200" dirty="0">
                          <a:solidFill>
                            <a:schemeClr val="tx1"/>
                          </a:solidFill>
                          <a:effectLst/>
                          <a:highlight>
                            <a:srgbClr val="00FF00"/>
                          </a:highlight>
                          <a:latin typeface="+mn-lt"/>
                          <a:ea typeface="+mn-ea"/>
                          <a:cs typeface="+mn-cs"/>
                        </a:rPr>
                        <a:t>صافي الربح</a:t>
                      </a:r>
                      <a:endParaRPr lang="en-US" sz="2200" b="1" kern="1200" dirty="0">
                        <a:solidFill>
                          <a:schemeClr val="tx1"/>
                        </a:solidFill>
                        <a:effectLst/>
                        <a:highlight>
                          <a:srgbClr val="00FF00"/>
                        </a:highlight>
                        <a:latin typeface="+mn-lt"/>
                        <a:ea typeface="+mn-ea"/>
                        <a:cs typeface="+mn-cs"/>
                      </a:endParaRPr>
                    </a:p>
                  </a:txBody>
                  <a:tcPr marL="68580" marR="68580" marT="0" marB="0"/>
                </a:tc>
                <a:tc>
                  <a:txBody>
                    <a:bodyPr/>
                    <a:lstStyle/>
                    <a:p>
                      <a:pPr marL="0" marR="0" algn="just" rtl="1">
                        <a:lnSpc>
                          <a:spcPct val="115000"/>
                        </a:lnSpc>
                        <a:spcBef>
                          <a:spcPts val="0"/>
                        </a:spcBef>
                        <a:spcAft>
                          <a:spcPts val="500"/>
                        </a:spcAft>
                      </a:pPr>
                      <a:r>
                        <a:rPr lang="ar-SA" sz="2200" dirty="0">
                          <a:effectLst/>
                          <a:highlight>
                            <a:srgbClr val="FF0000"/>
                          </a:highlight>
                        </a:rPr>
                        <a:t> </a:t>
                      </a:r>
                      <a:endParaRPr lang="en-US" sz="2200" dirty="0">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chemeClr val="bg1"/>
                          </a:solidFill>
                          <a:effectLst/>
                          <a:highlight>
                            <a:srgbClr val="00FF00"/>
                          </a:highlight>
                        </a:rPr>
                        <a:t>***</a:t>
                      </a:r>
                      <a:endParaRPr lang="en-US" sz="2200" dirty="0">
                        <a:solidFill>
                          <a:schemeClr val="bg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101492128"/>
                  </a:ext>
                </a:extLst>
              </a:tr>
            </a:tbl>
          </a:graphicData>
        </a:graphic>
      </p:graphicFrame>
    </p:spTree>
    <p:extLst>
      <p:ext uri="{BB962C8B-B14F-4D97-AF65-F5344CB8AC3E}">
        <p14:creationId xmlns:p14="http://schemas.microsoft.com/office/powerpoint/2010/main" val="407666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
        <p:nvSpPr>
          <p:cNvPr id="10" name="Rectangle 9">
            <a:extLst>
              <a:ext uri="{FF2B5EF4-FFF2-40B4-BE49-F238E27FC236}">
                <a16:creationId xmlns:a16="http://schemas.microsoft.com/office/drawing/2014/main" xmlns="" id="{423FDE26-C15C-49E5-8AC9-76523B32C674}"/>
              </a:ext>
            </a:extLst>
          </p:cNvPr>
          <p:cNvSpPr/>
          <p:nvPr/>
        </p:nvSpPr>
        <p:spPr>
          <a:xfrm>
            <a:off x="6533593" y="929386"/>
            <a:ext cx="4560864" cy="400110"/>
          </a:xfrm>
          <a:prstGeom prst="rect">
            <a:avLst/>
          </a:prstGeom>
        </p:spPr>
        <p:txBody>
          <a:bodyPr wrap="none">
            <a:spAutoFit/>
          </a:bodyPr>
          <a:lstStyle/>
          <a:p>
            <a:r>
              <a:rPr lang="ar-SA" sz="2000" b="1" dirty="0">
                <a:solidFill>
                  <a:schemeClr val="accent1"/>
                </a:solidFill>
              </a:rPr>
              <a:t>نموذج للميزانية العمومية وأهم البنود المشتملة عليها</a:t>
            </a:r>
          </a:p>
        </p:txBody>
      </p:sp>
      <p:graphicFrame>
        <p:nvGraphicFramePr>
          <p:cNvPr id="5" name="Table 4">
            <a:extLst>
              <a:ext uri="{FF2B5EF4-FFF2-40B4-BE49-F238E27FC236}">
                <a16:creationId xmlns:a16="http://schemas.microsoft.com/office/drawing/2014/main" xmlns="" id="{31AD618E-D3EA-4EE5-8DAD-EFD337F98318}"/>
              </a:ext>
            </a:extLst>
          </p:cNvPr>
          <p:cNvGraphicFramePr>
            <a:graphicFrameLocks noGrp="1"/>
          </p:cNvGraphicFramePr>
          <p:nvPr>
            <p:extLst>
              <p:ext uri="{D42A27DB-BD31-4B8C-83A1-F6EECF244321}">
                <p14:modId xmlns:p14="http://schemas.microsoft.com/office/powerpoint/2010/main" val="3756069411"/>
              </p:ext>
            </p:extLst>
          </p:nvPr>
        </p:nvGraphicFramePr>
        <p:xfrm>
          <a:off x="884190" y="1329496"/>
          <a:ext cx="10210267" cy="4767528"/>
        </p:xfrm>
        <a:graphic>
          <a:graphicData uri="http://schemas.openxmlformats.org/drawingml/2006/table">
            <a:tbl>
              <a:tblPr rtl="1" firstRow="1" firstCol="1" bandRow="1">
                <a:tableStyleId>{5C22544A-7EE6-4342-B048-85BDC9FD1C3A}</a:tableStyleId>
              </a:tblPr>
              <a:tblGrid>
                <a:gridCol w="3237818">
                  <a:extLst>
                    <a:ext uri="{9D8B030D-6E8A-4147-A177-3AD203B41FA5}">
                      <a16:colId xmlns:a16="http://schemas.microsoft.com/office/drawing/2014/main" xmlns="" val="3550153192"/>
                    </a:ext>
                  </a:extLst>
                </a:gridCol>
                <a:gridCol w="1992272">
                  <a:extLst>
                    <a:ext uri="{9D8B030D-6E8A-4147-A177-3AD203B41FA5}">
                      <a16:colId xmlns:a16="http://schemas.microsoft.com/office/drawing/2014/main" xmlns="" val="259526524"/>
                    </a:ext>
                  </a:extLst>
                </a:gridCol>
                <a:gridCol w="3148638">
                  <a:extLst>
                    <a:ext uri="{9D8B030D-6E8A-4147-A177-3AD203B41FA5}">
                      <a16:colId xmlns:a16="http://schemas.microsoft.com/office/drawing/2014/main" xmlns="" val="2882946320"/>
                    </a:ext>
                  </a:extLst>
                </a:gridCol>
                <a:gridCol w="1831539">
                  <a:extLst>
                    <a:ext uri="{9D8B030D-6E8A-4147-A177-3AD203B41FA5}">
                      <a16:colId xmlns:a16="http://schemas.microsoft.com/office/drawing/2014/main" xmlns="" val="760472601"/>
                    </a:ext>
                  </a:extLst>
                </a:gridCol>
              </a:tblGrid>
              <a:tr h="397294">
                <a:tc>
                  <a:txBody>
                    <a:bodyPr/>
                    <a:lstStyle/>
                    <a:p>
                      <a:pPr marL="0" marR="0" algn="r" rtl="1">
                        <a:lnSpc>
                          <a:spcPct val="115000"/>
                        </a:lnSpc>
                        <a:spcBef>
                          <a:spcPts val="0"/>
                        </a:spcBef>
                        <a:spcAft>
                          <a:spcPts val="500"/>
                        </a:spcAft>
                      </a:pPr>
                      <a:r>
                        <a:rPr lang="ar-SA" sz="2200" dirty="0">
                          <a:solidFill>
                            <a:schemeClr val="bg1"/>
                          </a:solidFill>
                          <a:effectLst/>
                        </a:rPr>
                        <a:t>الأصول</a:t>
                      </a:r>
                      <a:endParaRPr lang="en-US" sz="2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effectLst/>
                        </a:rPr>
                        <a:t>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الخصوم وحقوق الملكية</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 </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6564488"/>
                  </a:ext>
                </a:extLst>
              </a:tr>
              <a:tr h="397294">
                <a:tc>
                  <a:txBody>
                    <a:bodyPr/>
                    <a:lstStyle/>
                    <a:p>
                      <a:pPr marL="0" marR="0" algn="r" rtl="1">
                        <a:lnSpc>
                          <a:spcPct val="115000"/>
                        </a:lnSpc>
                        <a:spcBef>
                          <a:spcPts val="0"/>
                        </a:spcBef>
                        <a:spcAft>
                          <a:spcPts val="500"/>
                        </a:spcAft>
                      </a:pPr>
                      <a:r>
                        <a:rPr lang="ar-SA" sz="2200" dirty="0">
                          <a:solidFill>
                            <a:schemeClr val="tx1"/>
                          </a:solidFill>
                          <a:effectLst/>
                        </a:rPr>
                        <a:t>الأصول المتداولة </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 </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500"/>
                        </a:spcAft>
                      </a:pPr>
                      <a:r>
                        <a:rPr lang="ar-SA" sz="2200">
                          <a:effectLst/>
                        </a:rPr>
                        <a:t>الخصوم المتداولة</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 </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849845027"/>
                  </a:ext>
                </a:extLst>
              </a:tr>
              <a:tr h="397294">
                <a:tc>
                  <a:txBody>
                    <a:bodyPr/>
                    <a:lstStyle/>
                    <a:p>
                      <a:pPr marL="0" marR="0" algn="r" rtl="1">
                        <a:lnSpc>
                          <a:spcPct val="115000"/>
                        </a:lnSpc>
                        <a:spcBef>
                          <a:spcPts val="0"/>
                        </a:spcBef>
                        <a:spcAft>
                          <a:spcPts val="500"/>
                        </a:spcAft>
                      </a:pPr>
                      <a:r>
                        <a:rPr lang="ar-SA" sz="2200" dirty="0">
                          <a:solidFill>
                            <a:schemeClr val="tx1"/>
                          </a:solidFill>
                          <a:effectLst/>
                        </a:rPr>
                        <a:t>نقد في الصندوق أو البنك</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effectLst/>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500"/>
                        </a:spcAft>
                      </a:pPr>
                      <a:r>
                        <a:rPr lang="ar-SA" sz="2200">
                          <a:effectLst/>
                        </a:rPr>
                        <a:t>قروض قصيرة الأجل </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92671860"/>
                  </a:ext>
                </a:extLst>
              </a:tr>
              <a:tr h="397294">
                <a:tc>
                  <a:txBody>
                    <a:bodyPr/>
                    <a:lstStyle/>
                    <a:p>
                      <a:pPr marL="0" marR="0" algn="r" rtl="1">
                        <a:lnSpc>
                          <a:spcPct val="115000"/>
                        </a:lnSpc>
                        <a:spcBef>
                          <a:spcPts val="0"/>
                        </a:spcBef>
                        <a:spcAft>
                          <a:spcPts val="500"/>
                        </a:spcAft>
                      </a:pPr>
                      <a:r>
                        <a:rPr lang="ar-SA" sz="2200" dirty="0">
                          <a:solidFill>
                            <a:schemeClr val="tx1"/>
                          </a:solidFill>
                          <a:effectLst/>
                        </a:rPr>
                        <a:t>حسابات مدينة</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effectLst/>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500"/>
                        </a:spcAft>
                      </a:pPr>
                      <a:r>
                        <a:rPr lang="ar-SA" sz="2200" dirty="0">
                          <a:effectLst/>
                        </a:rPr>
                        <a:t>حسابات دائنة</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385593052"/>
                  </a:ext>
                </a:extLst>
              </a:tr>
              <a:tr h="397294">
                <a:tc>
                  <a:txBody>
                    <a:bodyPr/>
                    <a:lstStyle/>
                    <a:p>
                      <a:pPr marL="0" marR="0" algn="r" rtl="1">
                        <a:lnSpc>
                          <a:spcPct val="115000"/>
                        </a:lnSpc>
                        <a:spcBef>
                          <a:spcPts val="0"/>
                        </a:spcBef>
                        <a:spcAft>
                          <a:spcPts val="500"/>
                        </a:spcAft>
                      </a:pPr>
                      <a:r>
                        <a:rPr lang="ar-SA" sz="2200" dirty="0">
                          <a:solidFill>
                            <a:schemeClr val="tx1"/>
                          </a:solidFill>
                          <a:effectLst/>
                        </a:rPr>
                        <a:t>مخزون</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500"/>
                        </a:spcAft>
                      </a:pPr>
                      <a:r>
                        <a:rPr lang="ar-SA" sz="2200">
                          <a:effectLst/>
                        </a:rPr>
                        <a:t>أوراق دفع</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133426095"/>
                  </a:ext>
                </a:extLst>
              </a:tr>
              <a:tr h="397294">
                <a:tc>
                  <a:txBody>
                    <a:bodyPr/>
                    <a:lstStyle/>
                    <a:p>
                      <a:pPr marL="0" marR="0" algn="r" rtl="1">
                        <a:lnSpc>
                          <a:spcPct val="115000"/>
                        </a:lnSpc>
                        <a:spcBef>
                          <a:spcPts val="0"/>
                        </a:spcBef>
                        <a:spcAft>
                          <a:spcPts val="500"/>
                        </a:spcAft>
                      </a:pPr>
                      <a:r>
                        <a:rPr lang="ar-SA" sz="2200" dirty="0">
                          <a:solidFill>
                            <a:schemeClr val="accent6"/>
                          </a:solidFill>
                          <a:effectLst/>
                        </a:rPr>
                        <a:t>مجموع الأصول المتداولة</a:t>
                      </a:r>
                      <a:endParaRPr lang="en-US" sz="2200" dirty="0">
                        <a:solidFill>
                          <a:schemeClr val="accent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500"/>
                        </a:spcAft>
                      </a:pPr>
                      <a:r>
                        <a:rPr lang="ar-SA" sz="2200" dirty="0">
                          <a:solidFill>
                            <a:srgbClr val="FF0000"/>
                          </a:solidFill>
                          <a:effectLst/>
                        </a:rPr>
                        <a:t>مجموع الخصوم المتداولة</a:t>
                      </a:r>
                      <a:endParaRPr lang="en-US" sz="2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 *</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942013767"/>
                  </a:ext>
                </a:extLst>
              </a:tr>
              <a:tr h="397294">
                <a:tc>
                  <a:txBody>
                    <a:bodyPr/>
                    <a:lstStyle/>
                    <a:p>
                      <a:pPr marL="0" marR="0" algn="r" rtl="1">
                        <a:lnSpc>
                          <a:spcPct val="115000"/>
                        </a:lnSpc>
                        <a:spcBef>
                          <a:spcPts val="0"/>
                        </a:spcBef>
                        <a:spcAft>
                          <a:spcPts val="500"/>
                        </a:spcAft>
                      </a:pPr>
                      <a:r>
                        <a:rPr lang="ar-SA" sz="2200" dirty="0">
                          <a:solidFill>
                            <a:schemeClr val="tx1"/>
                          </a:solidFill>
                          <a:effectLst/>
                        </a:rPr>
                        <a:t>الأصول الثابتة</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 </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500"/>
                        </a:spcAft>
                      </a:pPr>
                      <a:r>
                        <a:rPr lang="ar-SA" sz="2200">
                          <a:effectLst/>
                        </a:rPr>
                        <a:t>الخصوم طويلة الأجل</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 </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783006823"/>
                  </a:ext>
                </a:extLst>
              </a:tr>
              <a:tr h="397294">
                <a:tc>
                  <a:txBody>
                    <a:bodyPr/>
                    <a:lstStyle/>
                    <a:p>
                      <a:pPr marL="0" marR="0" algn="r" rtl="1">
                        <a:lnSpc>
                          <a:spcPct val="115000"/>
                        </a:lnSpc>
                        <a:spcBef>
                          <a:spcPts val="0"/>
                        </a:spcBef>
                        <a:spcAft>
                          <a:spcPts val="500"/>
                        </a:spcAft>
                      </a:pPr>
                      <a:r>
                        <a:rPr lang="ar-SA" sz="2200" dirty="0">
                          <a:solidFill>
                            <a:schemeClr val="tx1"/>
                          </a:solidFill>
                          <a:effectLst/>
                        </a:rPr>
                        <a:t>أراض ومباني</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500"/>
                        </a:spcAft>
                      </a:pPr>
                      <a:r>
                        <a:rPr lang="ar-SA" sz="2200">
                          <a:effectLst/>
                        </a:rPr>
                        <a:t>قروض طويلة الأجل</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167964536"/>
                  </a:ext>
                </a:extLst>
              </a:tr>
              <a:tr h="397294">
                <a:tc>
                  <a:txBody>
                    <a:bodyPr/>
                    <a:lstStyle/>
                    <a:p>
                      <a:pPr marL="0" marR="0" algn="r" rtl="1">
                        <a:lnSpc>
                          <a:spcPct val="115000"/>
                        </a:lnSpc>
                        <a:spcBef>
                          <a:spcPts val="0"/>
                        </a:spcBef>
                        <a:spcAft>
                          <a:spcPts val="500"/>
                        </a:spcAft>
                      </a:pPr>
                      <a:r>
                        <a:rPr lang="ar-SA" sz="2200" dirty="0">
                          <a:solidFill>
                            <a:schemeClr val="tx1"/>
                          </a:solidFill>
                          <a:effectLst/>
                        </a:rPr>
                        <a:t>معدات وآلات</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500"/>
                        </a:spcAft>
                      </a:pPr>
                      <a:r>
                        <a:rPr lang="ar-SA" sz="2200" dirty="0">
                          <a:solidFill>
                            <a:srgbClr val="FF0000"/>
                          </a:solidFill>
                          <a:effectLst/>
                        </a:rPr>
                        <a:t>حقوق ملكية</a:t>
                      </a:r>
                      <a:endParaRPr lang="en-US" sz="2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 </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23584243"/>
                  </a:ext>
                </a:extLst>
              </a:tr>
              <a:tr h="397294">
                <a:tc>
                  <a:txBody>
                    <a:bodyPr/>
                    <a:lstStyle/>
                    <a:p>
                      <a:pPr marL="0" marR="0" algn="r" rtl="1">
                        <a:lnSpc>
                          <a:spcPct val="115000"/>
                        </a:lnSpc>
                        <a:spcBef>
                          <a:spcPts val="0"/>
                        </a:spcBef>
                        <a:spcAft>
                          <a:spcPts val="500"/>
                        </a:spcAft>
                      </a:pPr>
                      <a:r>
                        <a:rPr lang="ar-SA" sz="2200" dirty="0">
                          <a:solidFill>
                            <a:schemeClr val="tx1"/>
                          </a:solidFill>
                          <a:effectLst/>
                        </a:rPr>
                        <a:t>تجهيزات مكتبية</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500"/>
                        </a:spcAft>
                      </a:pPr>
                      <a:r>
                        <a:rPr lang="ar-SA" sz="2200">
                          <a:effectLst/>
                        </a:rPr>
                        <a:t>رأس المال المدفوع</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776792618"/>
                  </a:ext>
                </a:extLst>
              </a:tr>
              <a:tr h="397294">
                <a:tc>
                  <a:txBody>
                    <a:bodyPr/>
                    <a:lstStyle/>
                    <a:p>
                      <a:pPr marL="0" marR="0" algn="r" rtl="1">
                        <a:lnSpc>
                          <a:spcPct val="115000"/>
                        </a:lnSpc>
                        <a:spcBef>
                          <a:spcPts val="0"/>
                        </a:spcBef>
                        <a:spcAft>
                          <a:spcPts val="500"/>
                        </a:spcAft>
                      </a:pPr>
                      <a:r>
                        <a:rPr lang="ar-SA" sz="2200" dirty="0">
                          <a:solidFill>
                            <a:schemeClr val="accent6"/>
                          </a:solidFill>
                          <a:effectLst/>
                        </a:rPr>
                        <a:t>مجموع الأصول الثابتة</a:t>
                      </a:r>
                      <a:endParaRPr lang="en-US" sz="2200" dirty="0">
                        <a:solidFill>
                          <a:schemeClr val="accent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500"/>
                        </a:spcAft>
                      </a:pPr>
                      <a:r>
                        <a:rPr lang="ar-SA" sz="2200">
                          <a:effectLst/>
                        </a:rPr>
                        <a:t>احتياطات وأرباح محتجزة</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a:effectLst/>
                        </a:rPr>
                        <a:t>**</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57299500"/>
                  </a:ext>
                </a:extLst>
              </a:tr>
              <a:tr h="397294">
                <a:tc>
                  <a:txBody>
                    <a:bodyPr/>
                    <a:lstStyle/>
                    <a:p>
                      <a:pPr marL="0" marR="0" algn="r" rtl="1">
                        <a:lnSpc>
                          <a:spcPct val="115000"/>
                        </a:lnSpc>
                        <a:spcBef>
                          <a:spcPts val="0"/>
                        </a:spcBef>
                        <a:spcAft>
                          <a:spcPts val="500"/>
                        </a:spcAft>
                      </a:pPr>
                      <a:r>
                        <a:rPr lang="ar-SA" sz="2200" dirty="0">
                          <a:solidFill>
                            <a:schemeClr val="tx1"/>
                          </a:solidFill>
                          <a:effectLst/>
                        </a:rPr>
                        <a:t>مجموع الأصول</a:t>
                      </a:r>
                      <a:endParaRPr lang="en-US" sz="2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effectLst/>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solidFill>
                            <a:srgbClr val="FF0000"/>
                          </a:solidFill>
                          <a:effectLst/>
                        </a:rPr>
                        <a:t>مجموع الخصوم وحقوق الملكية</a:t>
                      </a:r>
                      <a:endParaRPr lang="en-US" sz="2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500"/>
                        </a:spcAft>
                      </a:pPr>
                      <a:r>
                        <a:rPr lang="ar-SA" sz="2200" dirty="0">
                          <a:effectLst/>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82581936"/>
                  </a:ext>
                </a:extLst>
              </a:tr>
            </a:tbl>
          </a:graphicData>
        </a:graphic>
      </p:graphicFrame>
    </p:spTree>
    <p:extLst>
      <p:ext uri="{BB962C8B-B14F-4D97-AF65-F5344CB8AC3E}">
        <p14:creationId xmlns:p14="http://schemas.microsoft.com/office/powerpoint/2010/main" val="252729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317882" y="926923"/>
            <a:ext cx="11416264" cy="5418935"/>
          </a:xfrm>
        </p:spPr>
        <p:txBody>
          <a:bodyPr>
            <a:noAutofit/>
          </a:bodyPr>
          <a:lstStyle/>
          <a:p>
            <a:pPr marL="0" indent="0" algn="just" rtl="1">
              <a:lnSpc>
                <a:spcPct val="100000"/>
              </a:lnSpc>
              <a:buNone/>
            </a:pPr>
            <a:r>
              <a:rPr lang="ar-SA" sz="2000" b="1" dirty="0">
                <a:solidFill>
                  <a:schemeClr val="accent1"/>
                </a:solidFill>
              </a:rPr>
              <a:t>أولا: نسب الســيولة </a:t>
            </a:r>
            <a:r>
              <a:rPr lang="af-ZA" sz="2000" b="1" dirty="0">
                <a:solidFill>
                  <a:schemeClr val="accent1"/>
                </a:solidFill>
              </a:rPr>
              <a:t>Liquidity Ratios:</a:t>
            </a:r>
          </a:p>
          <a:p>
            <a:pPr marL="0" indent="0" algn="just" rtl="1">
              <a:lnSpc>
                <a:spcPct val="150000"/>
              </a:lnSpc>
              <a:buNone/>
            </a:pPr>
            <a:r>
              <a:rPr lang="ar-SA" sz="2000" dirty="0"/>
              <a:t>و يقصد بالسيولة مقدرة المنشأة على الوفاء بالتزاماتها قصيرة الأجل دون اللجوء إلى الاستدانة أو بيع أصل ثابت:</a:t>
            </a:r>
          </a:p>
          <a:p>
            <a:pPr marL="0" indent="0" algn="just" rtl="1">
              <a:lnSpc>
                <a:spcPct val="150000"/>
              </a:lnSpc>
              <a:buNone/>
            </a:pPr>
            <a:r>
              <a:rPr lang="ar-SA" sz="2000" dirty="0"/>
              <a:t>1- </a:t>
            </a:r>
            <a:r>
              <a:rPr lang="ar-SA" sz="2000" b="1" dirty="0"/>
              <a:t>النسبة الجارية</a:t>
            </a:r>
            <a:r>
              <a:rPr lang="en-GB" sz="2000" b="1" dirty="0"/>
              <a:t>Current Ratio </a:t>
            </a:r>
            <a:r>
              <a:rPr lang="ar-SA" sz="2000" b="1" dirty="0"/>
              <a:t>: ( نسبة التداول )</a:t>
            </a:r>
            <a:endParaRPr lang="ar-SA" sz="2000" b="1" dirty="0">
              <a:solidFill>
                <a:srgbClr val="FF0000"/>
              </a:solidFill>
            </a:endParaRPr>
          </a:p>
          <a:p>
            <a:pPr marL="0" indent="0" algn="just" rtl="1">
              <a:lnSpc>
                <a:spcPct val="200000"/>
              </a:lnSpc>
              <a:buNone/>
            </a:pPr>
            <a:r>
              <a:rPr lang="ar-SA" sz="2000" dirty="0"/>
              <a:t> هي حاصل قسمة مجموع الأصول المتداولة على مجموع الخصوم المتداولة و النسبة التي نحصل عليها تدل بصورة عامة على عدد المرات التي تغطي فيها الأصول المتداولة المطلوبات قصيرة الأجل.</a:t>
            </a:r>
            <a:r>
              <a:rPr lang="ar-SA" sz="2000" b="1" dirty="0">
                <a:solidFill>
                  <a:srgbClr val="FF0000"/>
                </a:solidFill>
              </a:rPr>
              <a:t> </a:t>
            </a:r>
          </a:p>
          <a:p>
            <a:pPr marL="0" indent="0" algn="just" rtl="1">
              <a:lnSpc>
                <a:spcPct val="200000"/>
              </a:lnSpc>
              <a:buNone/>
            </a:pPr>
            <a:r>
              <a:rPr lang="ar-SA" sz="2000" b="1" dirty="0">
                <a:solidFill>
                  <a:srgbClr val="FF0000"/>
                </a:solidFill>
              </a:rPr>
              <a:t>علاقتها ايجابية مع معدل السيولة للمنشاة</a:t>
            </a:r>
            <a:endParaRPr lang="ar-SA" sz="2000" dirty="0"/>
          </a:p>
          <a:p>
            <a:pPr marL="0" indent="0" algn="just" rtl="1">
              <a:lnSpc>
                <a:spcPct val="200000"/>
              </a:lnSpc>
              <a:buNone/>
            </a:pPr>
            <a:r>
              <a:rPr lang="ar-SA" sz="2000" dirty="0"/>
              <a:t> </a:t>
            </a:r>
            <a:r>
              <a:rPr lang="ar-SA" sz="2000" b="1" dirty="0">
                <a:solidFill>
                  <a:srgbClr val="FF0000"/>
                </a:solidFill>
              </a:rPr>
              <a:t>نسبة التداول = الأصول المتداولة/ الخصوم المتداولة</a:t>
            </a:r>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2745788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1696</Words>
  <Application>Microsoft Office PowerPoint</Application>
  <PresentationFormat>مخصص</PresentationFormat>
  <Paragraphs>233</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Office Theme</vt:lpstr>
      <vt:lpstr>بسم الله الرحمن الرحيم</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سبحانك اللهم وبحمدك أشهد ألا إله إلا أنت أستغفرك وأتوب إليك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مبادئ إدارة مالية  </dc:title>
  <dc:creator>Manal Mohammed S Alidarous</dc:creator>
  <cp:lastModifiedBy>tu</cp:lastModifiedBy>
  <cp:revision>199</cp:revision>
  <dcterms:created xsi:type="dcterms:W3CDTF">2019-09-12T19:15:40Z</dcterms:created>
  <dcterms:modified xsi:type="dcterms:W3CDTF">2020-02-26T20:14:31Z</dcterms:modified>
</cp:coreProperties>
</file>