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9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967"/>
    <a:srgbClr val="F9F7F1"/>
    <a:srgbClr val="ADB4B9"/>
    <a:srgbClr val="E7DBD1"/>
    <a:srgbClr val="DEC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7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2.jpeg"/><Relationship Id="rId5" Type="http://schemas.openxmlformats.org/officeDocument/2006/relationships/image" Target="../media/image5.sv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2.jpeg"/><Relationship Id="rId5" Type="http://schemas.openxmlformats.org/officeDocument/2006/relationships/image" Target="../media/image5.sv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5.sv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8FC56-0DC3-433C-2771-E0C93F987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صورة 65">
            <a:extLst>
              <a:ext uri="{FF2B5EF4-FFF2-40B4-BE49-F238E27FC236}">
                <a16:creationId xmlns:a16="http://schemas.microsoft.com/office/drawing/2014/main" id="{F508E263-F49C-C918-5C9C-E9EC6EC6E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94DCD33-1242-2B56-F27F-304EFFD5AAD4}"/>
              </a:ext>
            </a:extLst>
          </p:cNvPr>
          <p:cNvGrpSpPr/>
          <p:nvPr/>
        </p:nvGrpSpPr>
        <p:grpSpPr>
          <a:xfrm>
            <a:off x="3420531" y="5417588"/>
            <a:ext cx="667763" cy="484186"/>
            <a:chOff x="3274758" y="6177692"/>
            <a:chExt cx="733216" cy="54485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6F5483A5-D734-3AAB-C21A-9B6D569AAADA}"/>
                </a:ext>
              </a:extLst>
            </p:cNvPr>
            <p:cNvSpPr/>
            <p:nvPr/>
          </p:nvSpPr>
          <p:spPr>
            <a:xfrm rot="5400000">
              <a:off x="3185637" y="6266813"/>
              <a:ext cx="544850" cy="366608"/>
            </a:xfrm>
            <a:custGeom>
              <a:avLst/>
              <a:gdLst/>
              <a:ahLst/>
              <a:cxnLst/>
              <a:rect l="l" t="t" r="r" b="b"/>
              <a:pathLst>
                <a:path w="7207525" h="4306496">
                  <a:moveTo>
                    <a:pt x="0" y="0"/>
                  </a:moveTo>
                  <a:lnTo>
                    <a:pt x="7207525" y="0"/>
                  </a:lnTo>
                  <a:lnTo>
                    <a:pt x="7207525" y="4306496"/>
                  </a:lnTo>
                  <a:lnTo>
                    <a:pt x="0" y="4306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95171E95-F475-89F5-69C0-E5F67B5303A9}"/>
                </a:ext>
              </a:extLst>
            </p:cNvPr>
            <p:cNvSpPr/>
            <p:nvPr/>
          </p:nvSpPr>
          <p:spPr>
            <a:xfrm rot="16200000">
              <a:off x="3552245" y="6266813"/>
              <a:ext cx="544850" cy="366608"/>
            </a:xfrm>
            <a:custGeom>
              <a:avLst/>
              <a:gdLst/>
              <a:ahLst/>
              <a:cxnLst/>
              <a:rect l="l" t="t" r="r" b="b"/>
              <a:pathLst>
                <a:path w="7207525" h="4306496">
                  <a:moveTo>
                    <a:pt x="0" y="0"/>
                  </a:moveTo>
                  <a:lnTo>
                    <a:pt x="7207525" y="0"/>
                  </a:lnTo>
                  <a:lnTo>
                    <a:pt x="7207525" y="4306496"/>
                  </a:lnTo>
                  <a:lnTo>
                    <a:pt x="0" y="4306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3F4AF9F1-7D49-E074-1848-E285BD096C77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7270FD-940A-1577-F107-07BA77F93562}"/>
              </a:ext>
            </a:extLst>
          </p:cNvPr>
          <p:cNvSpPr/>
          <p:nvPr/>
        </p:nvSpPr>
        <p:spPr>
          <a:xfrm>
            <a:off x="9343535" y="3490449"/>
            <a:ext cx="969275" cy="900336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40CD601C-089E-DE68-DBE8-724D0F6EB75C}"/>
              </a:ext>
            </a:extLst>
          </p:cNvPr>
          <p:cNvSpPr/>
          <p:nvPr/>
        </p:nvSpPr>
        <p:spPr>
          <a:xfrm>
            <a:off x="2053037" y="2021769"/>
            <a:ext cx="969275" cy="900336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35002F24-452F-0853-9DC9-C1443AA597F1}"/>
              </a:ext>
            </a:extLst>
          </p:cNvPr>
          <p:cNvGrpSpPr/>
          <p:nvPr/>
        </p:nvGrpSpPr>
        <p:grpSpPr>
          <a:xfrm>
            <a:off x="7816207" y="5398614"/>
            <a:ext cx="667763" cy="484186"/>
            <a:chOff x="3274758" y="6177692"/>
            <a:chExt cx="733216" cy="544850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0D2DFCBD-2954-F878-151A-5D6070E7D0A9}"/>
                </a:ext>
              </a:extLst>
            </p:cNvPr>
            <p:cNvSpPr/>
            <p:nvPr/>
          </p:nvSpPr>
          <p:spPr>
            <a:xfrm rot="5400000">
              <a:off x="3185637" y="6266813"/>
              <a:ext cx="544850" cy="366608"/>
            </a:xfrm>
            <a:custGeom>
              <a:avLst/>
              <a:gdLst/>
              <a:ahLst/>
              <a:cxnLst/>
              <a:rect l="l" t="t" r="r" b="b"/>
              <a:pathLst>
                <a:path w="7207525" h="4306496">
                  <a:moveTo>
                    <a:pt x="0" y="0"/>
                  </a:moveTo>
                  <a:lnTo>
                    <a:pt x="7207525" y="0"/>
                  </a:lnTo>
                  <a:lnTo>
                    <a:pt x="7207525" y="4306496"/>
                  </a:lnTo>
                  <a:lnTo>
                    <a:pt x="0" y="4306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3D9BFB20-DDB7-5BF1-1B7D-6B2234D50F5C}"/>
                </a:ext>
              </a:extLst>
            </p:cNvPr>
            <p:cNvSpPr/>
            <p:nvPr/>
          </p:nvSpPr>
          <p:spPr>
            <a:xfrm rot="16200000">
              <a:off x="3552245" y="6266813"/>
              <a:ext cx="544850" cy="366608"/>
            </a:xfrm>
            <a:custGeom>
              <a:avLst/>
              <a:gdLst/>
              <a:ahLst/>
              <a:cxnLst/>
              <a:rect l="l" t="t" r="r" b="b"/>
              <a:pathLst>
                <a:path w="7207525" h="4306496">
                  <a:moveTo>
                    <a:pt x="0" y="0"/>
                  </a:moveTo>
                  <a:lnTo>
                    <a:pt x="7207525" y="0"/>
                  </a:lnTo>
                  <a:lnTo>
                    <a:pt x="7207525" y="4306496"/>
                  </a:lnTo>
                  <a:lnTo>
                    <a:pt x="0" y="4306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" name="Freeform 4">
            <a:extLst>
              <a:ext uri="{FF2B5EF4-FFF2-40B4-BE49-F238E27FC236}">
                <a16:creationId xmlns:a16="http://schemas.microsoft.com/office/drawing/2014/main" id="{700D6F37-6F90-C871-A39D-DA39C9486E61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CB079B59-99A8-FB48-5C5E-7EE2AB765B7B}"/>
              </a:ext>
            </a:extLst>
          </p:cNvPr>
          <p:cNvSpPr/>
          <p:nvPr/>
        </p:nvSpPr>
        <p:spPr>
          <a:xfrm>
            <a:off x="3347504" y="5340585"/>
            <a:ext cx="5230151" cy="600245"/>
          </a:xfrm>
          <a:prstGeom prst="roundRect">
            <a:avLst>
              <a:gd name="adj" fmla="val 50000"/>
            </a:avLst>
          </a:prstGeom>
          <a:solidFill>
            <a:srgbClr val="F9F7F1">
              <a:alpha val="49804"/>
            </a:srgbClr>
          </a:solidFill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تصميم وتنفيذ الأستاذة : فاطمه السبيعي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BA9CA79-6335-0794-C4EE-F01309BF2506}"/>
              </a:ext>
            </a:extLst>
          </p:cNvPr>
          <p:cNvGrpSpPr/>
          <p:nvPr/>
        </p:nvGrpSpPr>
        <p:grpSpPr>
          <a:xfrm>
            <a:off x="1089933" y="1763215"/>
            <a:ext cx="9906115" cy="3010307"/>
            <a:chOff x="2794672" y="819324"/>
            <a:chExt cx="7648339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750F1571-D96A-30BA-5854-F166A01896BA}"/>
                </a:ext>
              </a:extLst>
            </p:cNvPr>
            <p:cNvGrpSpPr/>
            <p:nvPr/>
          </p:nvGrpSpPr>
          <p:grpSpPr>
            <a:xfrm>
              <a:off x="2794672" y="819324"/>
              <a:ext cx="7648339" cy="996105"/>
              <a:chOff x="0" y="-47625"/>
              <a:chExt cx="1181210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DC6DCB2D-80CC-996E-39A0-0B903439C678}"/>
                  </a:ext>
                </a:extLst>
              </p:cNvPr>
              <p:cNvSpPr/>
              <p:nvPr/>
            </p:nvSpPr>
            <p:spPr>
              <a:xfrm>
                <a:off x="27672" y="-31223"/>
                <a:ext cx="1153538" cy="1810672"/>
              </a:xfrm>
              <a:prstGeom prst="roundRect">
                <a:avLst>
                  <a:gd name="adj" fmla="val 50000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3523A70-AA3C-D3D6-6559-CC450B95A75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7" name="TextBox 34">
              <a:extLst>
                <a:ext uri="{FF2B5EF4-FFF2-40B4-BE49-F238E27FC236}">
                  <a16:creationId xmlns:a16="http://schemas.microsoft.com/office/drawing/2014/main" id="{3DA27E39-801D-B710-9755-53C65B192279}"/>
                </a:ext>
              </a:extLst>
            </p:cNvPr>
            <p:cNvSpPr txBox="1"/>
            <p:nvPr/>
          </p:nvSpPr>
          <p:spPr>
            <a:xfrm>
              <a:off x="3234403" y="905096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38">
              <a:extLst>
                <a:ext uri="{FF2B5EF4-FFF2-40B4-BE49-F238E27FC236}">
                  <a16:creationId xmlns:a16="http://schemas.microsoft.com/office/drawing/2014/main" id="{1597458B-FE45-1FDF-8583-4FA83D61291D}"/>
                </a:ext>
              </a:extLst>
            </p:cNvPr>
            <p:cNvSpPr txBox="1"/>
            <p:nvPr/>
          </p:nvSpPr>
          <p:spPr>
            <a:xfrm>
              <a:off x="5663224" y="895676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B5C6A55-6F57-79C9-BDA6-D336004A40EE}"/>
                </a:ext>
              </a:extLst>
            </p:cNvPr>
            <p:cNvSpPr txBox="1"/>
            <p:nvPr/>
          </p:nvSpPr>
          <p:spPr>
            <a:xfrm>
              <a:off x="8149318" y="895676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TextBox 38">
              <a:extLst>
                <a:ext uri="{FF2B5EF4-FFF2-40B4-BE49-F238E27FC236}">
                  <a16:creationId xmlns:a16="http://schemas.microsoft.com/office/drawing/2014/main" id="{B6A51F93-E22A-4ECD-EB2A-20030C65CDA5}"/>
                </a:ext>
              </a:extLst>
            </p:cNvPr>
            <p:cNvSpPr txBox="1"/>
            <p:nvPr/>
          </p:nvSpPr>
          <p:spPr>
            <a:xfrm>
              <a:off x="8149317" y="1292769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38">
              <a:extLst>
                <a:ext uri="{FF2B5EF4-FFF2-40B4-BE49-F238E27FC236}">
                  <a16:creationId xmlns:a16="http://schemas.microsoft.com/office/drawing/2014/main" id="{D626529D-C204-7D54-4D63-8DC166836794}"/>
                </a:ext>
              </a:extLst>
            </p:cNvPr>
            <p:cNvSpPr txBox="1"/>
            <p:nvPr/>
          </p:nvSpPr>
          <p:spPr>
            <a:xfrm>
              <a:off x="5663223" y="1279059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TextBox 38">
              <a:extLst>
                <a:ext uri="{FF2B5EF4-FFF2-40B4-BE49-F238E27FC236}">
                  <a16:creationId xmlns:a16="http://schemas.microsoft.com/office/drawing/2014/main" id="{0060D773-B947-E274-82B1-366A704012BB}"/>
                </a:ext>
              </a:extLst>
            </p:cNvPr>
            <p:cNvSpPr txBox="1"/>
            <p:nvPr/>
          </p:nvSpPr>
          <p:spPr>
            <a:xfrm>
              <a:off x="3246252" y="1290800"/>
              <a:ext cx="1705217" cy="409752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1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BA9D096-AAF1-A841-60BF-D488F2F9D632}"/>
              </a:ext>
            </a:extLst>
          </p:cNvPr>
          <p:cNvSpPr txBox="1"/>
          <p:nvPr/>
        </p:nvSpPr>
        <p:spPr>
          <a:xfrm>
            <a:off x="2146777" y="2320866"/>
            <a:ext cx="76316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EAF93713-F325-26EF-8A31-B4DEAEBEE42B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CAA0B797-8A2F-2362-DE48-18F280EB8C9D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79C22FE-B94B-8E0B-E8C4-08F97AE2EC8F}"/>
              </a:ext>
            </a:extLst>
          </p:cNvPr>
          <p:cNvSpPr/>
          <p:nvPr/>
        </p:nvSpPr>
        <p:spPr>
          <a:xfrm>
            <a:off x="1576073" y="2505360"/>
            <a:ext cx="969275" cy="900336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B71CF98-185E-7DDC-AAB4-F723BA7CEEC0}"/>
              </a:ext>
            </a:extLst>
          </p:cNvPr>
          <p:cNvSpPr/>
          <p:nvPr/>
        </p:nvSpPr>
        <p:spPr>
          <a:xfrm>
            <a:off x="9820499" y="3006858"/>
            <a:ext cx="969275" cy="900336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0" name="Freeform 50">
            <a:extLst>
              <a:ext uri="{FF2B5EF4-FFF2-40B4-BE49-F238E27FC236}">
                <a16:creationId xmlns:a16="http://schemas.microsoft.com/office/drawing/2014/main" id="{BE86780B-225B-43EC-BBF7-163087E47C2F}"/>
              </a:ext>
            </a:extLst>
          </p:cNvPr>
          <p:cNvSpPr/>
          <p:nvPr/>
        </p:nvSpPr>
        <p:spPr>
          <a:xfrm>
            <a:off x="3347504" y="6017832"/>
            <a:ext cx="5230151" cy="600245"/>
          </a:xfrm>
          <a:prstGeom prst="roundRect">
            <a:avLst>
              <a:gd name="adj" fmla="val 50000"/>
            </a:avLst>
          </a:prstGeom>
          <a:solidFill>
            <a:srgbClr val="F9F7F1">
              <a:alpha val="49804"/>
            </a:srgbClr>
          </a:solidFill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كتابة الخطة وتجهيزها : ابتسام المصعبي</a:t>
            </a:r>
          </a:p>
        </p:txBody>
      </p:sp>
    </p:spTree>
    <p:extLst>
      <p:ext uri="{BB962C8B-B14F-4D97-AF65-F5344CB8AC3E}">
        <p14:creationId xmlns:p14="http://schemas.microsoft.com/office/powerpoint/2010/main" val="77030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7726B-4425-FCAF-3525-F238503FE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B4D172F4-93F6-8851-E00F-7A73F8BF139F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3C63FDD-4F94-2F5F-9A6D-D97A02356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39561"/>
              </p:ext>
            </p:extLst>
          </p:nvPr>
        </p:nvGraphicFramePr>
        <p:xfrm>
          <a:off x="2283725" y="2144221"/>
          <a:ext cx="9455253" cy="39587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659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استكشاف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ضرب الكسور العشرية في أعداد كلية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النماذج لضرب كسر عشري في عدد كلي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ضرب الكسور العشرية في أعداد كلية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اقدر نواتج ضرب كسور عرية في اعداد كلية واجدها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استكشاف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ضرب الكسور العشرية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النماذج لضرب الكسور العشرية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ضرب الكسور العشرية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اضرب كسر عشري في كسر عشري اخر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ضرب الكسور العشرية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اضرب كسر عشري في كسر عشري اخر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النماذج لضرب كسر عشري في عدد كلي 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اضرب كسرا عشريا في أعداد كلية 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النماذج لضرب الكسور العشرية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اضرب كسر عشري في كسر عشري آخر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اضرب كسر عشري في كسر عشري آخر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 ص 110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 ص 113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 ص 115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 ص 119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20 ص 119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5445F0D-E81E-D3FA-AC2D-499B28B18023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D5C90782-88BC-43A4-B0EB-A470DF222A1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E58A6933-A05B-331E-B100-2064B540ABC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FF24136C-6063-B539-BE15-282F1DA345A6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CA6679D-7B85-4028-AE39-139C621AA106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54FA435-3586-FCE5-527F-1F200BF65EAC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895808E9-40D3-3840-261F-1CC589775B0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C2442F1E-2BCC-F475-2E5B-36C66A79E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9D83815A-D00E-6A94-610A-F479F157FDF1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1073DF22-52F1-3A99-497E-C199A06F1594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E7EB4FE-7432-E5E0-1F4D-1D336B0B9CA8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F15DD683-DD95-B94C-5547-69F9B441E730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266900C-7168-E8AF-FBF3-C4E173C1BF7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8DC56893-4B0D-EF6C-3C77-14E079F20E77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3E8CE3EC-E195-C5DE-7833-3A7E73B41063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5FE24FDC-E133-D00C-E61D-86723B0CA2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A1F224CD-743E-2954-5E68-3A140B5EC54D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1A48EE87-0E35-1D9B-CD2A-F993B301DAB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4EB0C5A8-143A-DC4C-BAF0-0C7361917A7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76AE1A47-8EE5-0E01-B362-E247F2452DE7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39AA31DC-12D5-0CD1-683F-B2A0C12A3DD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749BA0A5-5FB1-ABD7-E38B-86E40BF0101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0DCFF256-0F86-2C1B-B615-8D47B0F4567A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E08D4956-B9A4-7CA3-20F1-05358D289A5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4DCE58BB-F823-66BF-6786-485712C4895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6D2FA2BC-AE4C-8A8A-8A73-96116480EA87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A59986E2-B127-276B-9152-7512F7D57C2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التاسع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FE23BC72-53B1-CC75-B814-342EB03E3B1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57C31EE9-0D5B-BC62-105D-0CB46CBB4939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0A2C7F2-E1F4-5F04-276A-589C5062DE7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79525785-45A2-5124-BEC6-F971D277E3A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0FAEF6B1-8D1C-2997-2757-F1BA4630835D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9FD24064-E56E-1D2F-C306-BBF05E55C57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B51F25A5-E26F-6CC6-FA72-5896395E7B7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9A6ADB2D-FB99-9408-CCB5-1FED64B61BB3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A6B82E5-D906-F7A9-80E1-5B30B8A9043F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FF329F9D-E458-62A5-A114-91B211236ABF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4DB126B8-239E-379B-C4CA-A99F222D17A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A4CFD85A-CB9B-46E9-951B-345E799E639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7" y="3429000"/>
            <a:ext cx="1471930" cy="153352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EF2E911-FA6E-4AE3-85F5-8D5C9D041DE8}"/>
              </a:ext>
            </a:extLst>
          </p:cNvPr>
          <p:cNvSpPr txBox="1"/>
          <p:nvPr/>
        </p:nvSpPr>
        <p:spPr>
          <a:xfrm>
            <a:off x="192458" y="3059668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194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68433-9026-FFDA-7CEF-FD20B2B0D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64375CFF-C94D-293C-98B9-B069D9251D48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FE16FD31-44FB-CF20-1E16-2D87890BC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43297"/>
              </p:ext>
            </p:extLst>
          </p:nvPr>
        </p:nvGraphicFramePr>
        <p:xfrm>
          <a:off x="2288275" y="2144221"/>
          <a:ext cx="9450703" cy="41514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204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قسمة الكسور العشرية على أعداد كلية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اقسم كسرا عشريا  على عدد كلي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استكشاف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القسمة على كسر عشري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استعمل النماذج في قسمة كسر عشري على كسر عشري اخر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 القسمة على كسر عشري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اقسم كسرا عشريا على كسر عشري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 القسمة على كسر عشري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اقسم كسرا عشريا على كسر عشري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: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   خطة حل المسألة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التحقق من معقولية الإجابة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أحل المسائل باستعمال خطة التحقق من معقولية الاجابة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اختبار الفصل  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اقسم كسر عشريا على عدد كلي 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اقسم كسرا عشريا على كسر عشري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اقسم كسرا عشريا على كسر عشري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اقسم كسرا عشريا على كسر عشري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حل المسألة باستعمال الخطوات الأربع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18 ص 123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 ص 126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 ص 129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22 ص 129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5 ص 134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B2A4DC2-EAF2-FDD4-A9A3-8CC534752B0C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9E1687BA-C64C-6744-0E46-BC7686EFE7F6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7B496E14-CC7B-6061-4A5B-53B3A7D8CD6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6F0349C1-BD4C-EE8D-88C1-B5D8B7AF9CB4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F8EE381C-3E00-C244-3FB9-B70FA52C2C57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01D82F4-ADE3-35CB-CD0D-05A9ED59F1E7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852BBD32-1D7D-FB4D-9839-1A18EF4C60E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B8C5EEF2-4D97-3106-EFAF-6FF2F4671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E4022516-41ED-0607-33B6-47CB2DC45ED4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4AA527EB-3230-A856-BDB1-253EF05821A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38188CF-EBC3-D482-C64D-E4D490BF79A3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C090D1D5-2AD0-7D89-D8C1-CC603606CE31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1446DD3-6DDD-BC3A-110A-E796442F2210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AFBB6D05-95D6-92C6-F876-90C57B26F77D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0125D39E-6AAB-61FB-2CC7-845B6C36B475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E6A76153-8351-3E8F-2FB8-4B0FBDFD9BD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6AA95D46-3D37-E26C-C2A3-D5886ED104A1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F976A479-BE62-CB61-6776-334788D81BE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C9911A48-57CC-78BA-6C63-F95E8DFA81C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B128232E-3F42-F9E8-FCC8-6D3DDC5EFEE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E5340778-514D-14B5-9F3E-567DAC68C77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1568A491-E44A-0665-83E7-35A91CD77A9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FD4D6FE-0C6B-893F-FA05-2F0666CA26BE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B00D940A-809B-BCA6-ED01-2CB2748D981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2F4DA4BB-91C6-43A5-3991-9BDC6FDD9C0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4E4755E6-25FC-02CA-D18C-C952F279BC4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ED547893-5367-3F94-04E6-7632E3EEBCA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العاشر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83E1D58F-090F-136A-5209-326A4FB92A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30149110-60B7-BB98-6747-535E6692940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03721174-3B39-78BD-1BA8-B34B00D69D5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0716CBB6-B5DA-D825-66E1-FC920EC3714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1F6D3890-A744-9D55-E888-431A304661B3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EADE34EF-54C9-926B-B75E-3EEF619AF4A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DBAFDA01-FF11-4647-9CF6-20975773AA9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EB341184-D8D1-2278-72A9-1AF47C3AC65C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20346526-5426-CD4C-24C3-23ABB2DE70D7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37BD914F-8CF9-1882-DE99-8C602B93C974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B6AA7C79-CB30-7475-3CE3-B35D61540D51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2AFB6545-EDE2-41E9-A335-D77EAB4C216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9" y="3280376"/>
            <a:ext cx="1471930" cy="153352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E3881EB-816A-4D75-8B95-863BA43B0C7D}"/>
              </a:ext>
            </a:extLst>
          </p:cNvPr>
          <p:cNvSpPr txBox="1"/>
          <p:nvPr/>
        </p:nvSpPr>
        <p:spPr>
          <a:xfrm>
            <a:off x="214768" y="2911044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10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1CF17-5AD1-349B-D45C-1F2137B6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CC613F92-708A-469A-3E8F-047ED4E0EFA9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92C1C4C-592A-1BDF-DB79-6BAE646BB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71631"/>
              </p:ext>
            </p:extLst>
          </p:nvPr>
        </p:nvGraphicFramePr>
        <p:xfrm>
          <a:off x="2301922" y="2144221"/>
          <a:ext cx="943705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3840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تهيئة الفصل الرابع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القاسم المشترك الأكبر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القاسم المشترك الأكبر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تبسيط الكسور الاعتيادية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تبسيط الكسور الاعتيادية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الطالبات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ونقاط القوة والضعف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القاسم الأكبر لعددين أو أكثر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القاسم الأكبر لعددين أو أكثر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الكسور الاعتيادية في أبسط صورة لها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الكسور الاعتيادية في أبسط صورة لها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30 – 31 - 32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14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38 - 39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21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AF72C13E-5E41-4EE2-0842-941B396BF23D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C4EA1ED3-6A21-CD33-8B32-820B207EEC16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E033E70E-D366-AFC9-613B-458860D9EFF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2628D24A-F329-0CD3-E7ED-B3B1AE13A076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B390ECC-98FA-7429-1D3C-2A423C3D233B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F557979-30E9-EAD5-1C07-1B31E9595357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E2DD729E-9E37-B286-891F-B9EA5F2CCED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D1FA83D9-CA1D-C9EB-1CBC-FC837AE90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07E5296B-F3DE-4379-8CC0-646C4470C60B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DF20845-F196-65F2-2681-D341137FFAA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F2C80F0-5442-136D-D1ED-DFF150521A36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9A3D3552-08C9-3871-016E-49C4D7F6B92B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3A9B610-2A55-ACB0-26B7-00E29A768A78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3883CB06-893E-080C-F65D-3C54673E16A0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76341A0-9AC0-60ED-B73D-E729E7B9BA18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8D98B9FD-8E45-0EC5-40B3-FAD6E657F6E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AA7F003B-98CD-C0B5-284E-01FAF50B514D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362C415A-2637-545A-E3C5-D3BA1B113B3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20E4EC9B-C7D8-5FC1-AE8F-27A565F859F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7F475D69-F51D-C63C-A25E-3F904B82B3C6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03044526-39FE-2D77-1896-8000BC8846B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1FF42D0A-A56C-29BB-72F1-C7780E5F7D6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0E5D1EB4-DA02-A957-7212-FC1859EDB6B3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7356AD52-098A-1B41-E933-97DE58D7435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26B8D570-68C2-59E4-CC41-F5DC8D8EB30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834B8893-44E7-3161-375D-C45DC9402AFC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002165BF-4E34-A9A7-CB05-66CD1AEB0CF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الحادي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14CA810E-833E-48F8-665F-886136D5AEC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6C13709F-A360-E571-15F9-5FA81CF80340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CE124257-AD2F-521A-0446-FEE4BD5C7A0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06144BA3-6778-3D9A-17EC-CFACF0D3C55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77280B8-2CC5-7843-F5A1-AB00CB6579F5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FB93F90C-A600-20C3-0895-9ABAEA53636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C8752088-81A1-D056-028D-9A3298BC38C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3263C8C7-EDD9-24EE-A618-CD2A713E6F6B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8F84F8A4-FA11-C38D-C820-3388FF47892F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DFA1FB79-30EE-190C-B075-9FE8311E01FE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E8FF2DA7-5957-1B30-1073-C26A62A9A3D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8CFF5A2-020C-4542-8B08-BE83CF94F65A}"/>
              </a:ext>
            </a:extLst>
          </p:cNvPr>
          <p:cNvSpPr txBox="1"/>
          <p:nvPr/>
        </p:nvSpPr>
        <p:spPr>
          <a:xfrm>
            <a:off x="308588" y="2705837"/>
            <a:ext cx="152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التدرب على مهارات نافس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7C1C31-B598-4693-BB36-1B8F80013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" y="3539680"/>
            <a:ext cx="1423443" cy="1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1DBF4-BCFD-D08A-F446-4809767C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BEF57AA-8C9D-5497-B7CA-0CC5C0AA2306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10B62B2A-3D9E-C27A-BE78-7585C2F38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47329"/>
              </p:ext>
            </p:extLst>
          </p:nvPr>
        </p:nvGraphicFramePr>
        <p:xfrm>
          <a:off x="2283725" y="2144221"/>
          <a:ext cx="945525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659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الأعداد الكسرية والكسور غير فعلية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الأعداد الكسرية والكسور غير فعلية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حل المسألة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حل المسألة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منتصف الفصل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العدد الكسري في صورة عدد كسري والعكس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العدد الكسري في صورة عدد كسري والعكس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المسائل باستعمال خطة " إنشاء قائمة منظمة "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المسائل باستعمال خطة " إنشاء قائمة منظمة "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وتحديد نقاط القوة والضعف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28 - 29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25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سؤال 8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27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اختبار ( 1 )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منصة مدرستي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263EC520-70CE-4649-8E1D-F563554C577F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CDD0C5C0-5967-96EF-70A6-872132719DA4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08D4DAC0-2652-043C-7812-D5EACD5EC71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1D1FDB69-2C11-AEB9-4073-C116F2B46E9F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444AC40C-F98B-BE5D-BB72-9031ACF8EA3D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F219E8CE-5B2D-D1D8-4196-ABC0F6158BDB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E2523275-E9EA-8567-56A6-9B48E489EF3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DA3E7E13-8EC6-363F-8A12-8F96EADD4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167D2CB7-B974-1A02-0765-39DF1C8974A3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716CC1B-C74D-C3EE-BC9D-732FDC6D14D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367B550-8853-8325-F349-416E9DBD5F3E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F7E930D4-E728-0C96-96D7-7909313E9C88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DD9CEEF-7A30-FF79-B7EF-FAFCF7857A4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4BE95DD7-EF43-4934-953D-793523343AD5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B2DA8DB3-BE54-963E-5987-012457AD296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7B25C9F8-6683-D603-266A-7A3A5523C02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B81A0821-5810-DF83-4E05-62EF5D495526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94A9C6C-0BAA-863B-7105-77AAB558E9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71597C78-ABCF-E7E8-44F0-7E91D4DC94F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06ACADF7-8F28-7B3A-C738-DBAEC23BA5DA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DDA6357F-3BBC-343C-F873-220BF6D5C89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76C8F016-FC66-4857-C04F-57E4E1214FD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0207C687-D667-CC0F-B31D-2846599B1DDA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40924114-70A6-873E-5CC0-ED08F043AA9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7CB0947A-33F9-C82A-623A-CE6CC05A4A7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97517F45-66FA-480D-9282-8E85928A073B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CA289771-641D-191C-AB51-291BAEBC14F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6353CA4F-E42C-2C06-69FF-E7E378181B2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F4E12D34-26A8-21E3-85AC-D6FB344C9AF5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FBB0BAF1-37A7-B112-D239-49E397EF320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5DA74AD7-2ED4-D9CB-B742-0C67E8DC740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193E7B7E-3FAB-5F30-EDA0-869F6538F1C2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D9592C70-1C9D-248D-004D-ED7BA5760C9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81798DFA-166F-A4A0-8788-ACEDB2EB238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4CBF47CD-81C6-C131-99DF-211B90BAFE3C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6A6E3E17-8C4F-0411-7D1C-4215DD9DBCAA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44B1C7E0-83C7-A4FC-01DD-794811A34B79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1013FF4F-C327-74E0-86D7-912810D41251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44725B2-CED5-484F-9934-C1A384E4F6D6}"/>
              </a:ext>
            </a:extLst>
          </p:cNvPr>
          <p:cNvSpPr txBox="1"/>
          <p:nvPr/>
        </p:nvSpPr>
        <p:spPr>
          <a:xfrm>
            <a:off x="308588" y="2705837"/>
            <a:ext cx="152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التدرب على مهارات نافس</a:t>
            </a:r>
            <a:endParaRPr lang="ar-SA" dirty="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CD3B2B7A-DAF8-4F18-B7FF-EEB30EA90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" y="3539680"/>
            <a:ext cx="1423443" cy="1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4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018B4-1473-BF2A-C0AE-FB1CF9FC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40106389-C13A-BC8A-7546-3CDCF7DE35AB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2EF0BA0D-68DE-D545-E4C8-278DFB5AF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536306"/>
              </p:ext>
            </p:extLst>
          </p:nvPr>
        </p:nvGraphicFramePr>
        <p:xfrm>
          <a:off x="2274627" y="2144221"/>
          <a:ext cx="9464351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65696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5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المضاعف المشترك الأصغر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المضاعف المشترك الأصغر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مقارنة الكسور الاعتيادية وترتيبها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مقارنة الكسور الاعتيادية وترتيبها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كتابة الكسور العشرية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صورة كسور اعتيادية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المضاعف المشترك الأصغر لعددين أو أكثر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أجد المضاعف المشترك الأصغر لعددين أو أكثر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أقارن الكسور الاعتيادية والأعداد الكسرية وأرتبها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أقارن الكسور الاعتيادية والأعداد الكسرية وأرتبها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الكسور العشرية 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صورة كسور اعتيادية 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أو أعداد كسرية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في أبسط صورة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 24 - 25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 31 – 32 - 33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37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 28 - 29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41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739AD86-A647-48F1-9A7D-B75FD15D052A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F6FABE70-0EE5-9D35-371F-BFA55E973E95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FA3B1E0C-9582-5F72-D450-62A7144E06DE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E0302ACF-5BFE-5704-51BB-EF67B2833E24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ED7C786-F9E8-117B-279D-C873CC749873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ADBA0C93-5504-0B13-EFBA-152037CB8EA2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41F9A88E-47B5-2621-0ED8-8830DC0842B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F7124CFB-1F23-B346-9BB9-676810F89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7E3D1C2E-D3D1-2EED-AC9C-3147DAF7EF05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E5550D6-4D17-B4B7-4D7B-C001C1047C6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014A74F-7F8C-A299-53BB-A8C63C6852D8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9A4E7840-376E-17F3-C640-CA3DEBE9C845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098C273C-4A47-C857-B1E4-A28D9F93FB32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FB44602F-5B17-ADA9-E4D0-AD53C87EB107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194600C3-8EA7-66BC-E7C3-1CE370FDFDD2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5D98EE9-367C-2DF4-C94A-0C9AF62D155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920D2AF7-6BD5-1D3B-EEB6-1F5E311B4F1A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217D3149-053E-B905-4141-6F0165E2794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82238173-ED77-2E37-E047-B14C34E34C5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F93D14F9-1824-93E4-A9CE-1271AA1AE49B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E091D021-0C5C-19EE-37D2-709F6791D66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A6085E34-D6AD-3833-D072-459789D19EF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1426C623-DB01-4167-D023-E9CDCCE64A1D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085F88EC-82FE-92F2-06F8-FEC2056D34D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1442ECE3-5F32-BDBE-52AA-EC6AF1D6655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D61D1E7E-92C0-51C8-6FF2-37ED151EC65A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BDA0657D-8095-8AF3-F4D6-C670A7090EF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الثالث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06ECBD88-2012-8F8A-E5F6-FFB84C25B6C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51A8EAC2-294B-C1BF-4C44-648C51ADF7E0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DAEA546-0363-DA14-B452-AC38DEE07CA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CE2A1E4B-785D-3F46-9599-4BF8FA2FE6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C29C5A46-DD49-8C2D-DC40-105B687AC576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3815C6FE-0E50-EF68-CBF1-58DA4E9371A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75988067-2278-F113-2682-8834A6C0B6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D33715A0-6F2D-78CC-6582-A1B6DE316461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58C16681-8351-F870-E2DA-B1155DF3F756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4E9E5757-CA13-7E9D-89F9-F0037DF30CE6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FDEC4647-9152-3E14-8606-BF31A5C32040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E9BE8146-80C4-4B60-AE69-258E83C1063C}"/>
              </a:ext>
            </a:extLst>
          </p:cNvPr>
          <p:cNvSpPr txBox="1"/>
          <p:nvPr/>
        </p:nvSpPr>
        <p:spPr>
          <a:xfrm>
            <a:off x="308588" y="2705837"/>
            <a:ext cx="152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التدرب على مهارات نافس</a:t>
            </a:r>
            <a:endParaRPr lang="ar-SA" dirty="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F5AD727B-B79E-4E56-89F3-5E5FE845F3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" y="3539680"/>
            <a:ext cx="1423443" cy="1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ACC1A-8859-D7D9-78DA-4242A19A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67BBAEE6-2AD7-2ADE-EF66-778E4A83E9AF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4E299E68-F458-E8F7-FE39-9284583BD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53538"/>
              </p:ext>
            </p:extLst>
          </p:nvPr>
        </p:nvGraphicFramePr>
        <p:xfrm>
          <a:off x="2297373" y="2144221"/>
          <a:ext cx="9441605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42950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BFC19C94-C0EB-6461-4AE8-21728A991072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A28C0335-116C-A7D4-FE42-6976C7453D36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699FFCD-5118-57BC-F43D-6A8DF4503C50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BA635561-79DE-2AE8-07BB-34C016B0D7E7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74D53336-5B91-6741-5499-D8A9AAC0F6ED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F0FF167-5879-C073-3C5D-9C3CA0D69BE2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A1134907-9DC4-B6D6-AF37-662518540B3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8E1B5C0C-0702-241B-6C67-911EF3428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A019B058-D50A-90C8-340C-3F5E432C7D28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2F98D4D5-2CAE-B0B4-EFAC-196E69AA5C30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BF2179D2-0A84-3573-ACD6-9BDE7E42A9C0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4CDA71F8-83CA-4FFE-FF8F-9F9FABC48246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A6E6C4B-F36F-0C6A-AB5F-9E1AA590A31F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F9BB838D-991E-894C-BA1D-493FC2B09817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A590115C-427D-EDA9-0634-AD58BEA9A2DF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5C87C956-3625-D835-3FF7-39158817633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8FFB4C62-4008-D4AB-2899-0C7F2AFCF6AA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2ACA0467-9B56-6E2D-802B-1B2C4549B42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8AA3FD36-873E-11F2-7B2F-EDE2DC7FE20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68244551-5FDC-A618-BB83-67CD0C7CA42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3DCBD7B7-2B11-6D88-F1F5-633B49EB4AE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CB05A436-EE53-1429-A61C-C1560C56B56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7A1B1491-649E-1BC2-3F20-50B41D587869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B88DF9A5-571D-4D59-5881-B20DB4DF712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2EEAF0AB-5E43-EEED-EFC4-FC0164AF203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64EE058C-F6A5-3822-D1B0-3342FADD14C6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A9CB3541-13A4-76DD-B76C-4DE3A5A81AC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876C60D0-A09F-1AD7-D2CE-E54B1195487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236464DB-B582-3C8C-524D-5824CE798A1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8665C292-F38F-ACCC-D786-A541BF14AB7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9DE1C553-26E3-9834-FE92-D72A359A4A5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829011E-D1B4-A204-49AC-ACAA2DF3FC5A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D88818CA-0D16-7DCE-4034-F57FA14C11A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8BA47094-E9F9-D375-F555-533E2716704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29B7CDE5-3530-E4CE-2D54-1354891E4AA8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29FFE0CE-2E60-5420-C9EA-2660D7B34EE8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C20C44-759A-FBDF-5B34-BEEF6B8B4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0746" r="14293" b="13576"/>
          <a:stretch>
            <a:fillRect/>
          </a:stretch>
        </p:blipFill>
        <p:spPr>
          <a:xfrm rot="13619685">
            <a:off x="7271021" y="3332144"/>
            <a:ext cx="2597783" cy="15753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88E0029-0E6E-1C8B-208E-74AA32395F3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0746" r="14293" b="13576"/>
          <a:stretch>
            <a:fillRect/>
          </a:stretch>
        </p:blipFill>
        <p:spPr>
          <a:xfrm rot="7980315" flipH="1">
            <a:off x="2973808" y="3321556"/>
            <a:ext cx="2597783" cy="1575304"/>
          </a:xfrm>
          <a:prstGeom prst="rect">
            <a:avLst/>
          </a:prstGeom>
        </p:spPr>
      </p:pic>
      <p:sp>
        <p:nvSpPr>
          <p:cNvPr id="82" name="Freeform 79">
            <a:extLst>
              <a:ext uri="{FF2B5EF4-FFF2-40B4-BE49-F238E27FC236}">
                <a16:creationId xmlns:a16="http://schemas.microsoft.com/office/drawing/2014/main" id="{D378088A-90DA-B592-8726-C063611C624F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DE145B61-B34F-AFA4-218E-02CB6FEA34EB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" name="Freeform 50">
            <a:extLst>
              <a:ext uri="{FF2B5EF4-FFF2-40B4-BE49-F238E27FC236}">
                <a16:creationId xmlns:a16="http://schemas.microsoft.com/office/drawing/2014/main" id="{57180939-7D29-71DD-B5CD-BBF9FEF4A64F}"/>
              </a:ext>
            </a:extLst>
          </p:cNvPr>
          <p:cNvSpPr/>
          <p:nvPr/>
        </p:nvSpPr>
        <p:spPr>
          <a:xfrm>
            <a:off x="3242199" y="3297508"/>
            <a:ext cx="6316830" cy="2358750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endParaRPr lang="ar-SA" sz="28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إجازة الخريف</a:t>
            </a:r>
          </a:p>
        </p:txBody>
      </p:sp>
    </p:spTree>
    <p:extLst>
      <p:ext uri="{BB962C8B-B14F-4D97-AF65-F5344CB8AC3E}">
        <p14:creationId xmlns:p14="http://schemas.microsoft.com/office/powerpoint/2010/main" val="53169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FD65A-5143-AFE4-EEA1-A60F9B7D7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E90F90B1-A9F4-EE98-3212-E936FA142741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1CC7520-6194-2F77-2A4B-B974C82B4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82006"/>
              </p:ext>
            </p:extLst>
          </p:nvPr>
        </p:nvGraphicFramePr>
        <p:xfrm>
          <a:off x="2305050" y="2144221"/>
          <a:ext cx="9433928" cy="40635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3527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6 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كتابة الكسور الاعتيادية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صورة كسور عشرية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كتابة الكسور الاعتيادية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صورة كسور عشرية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الفصل 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الاختبار التراكمي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تهيئة الفصل الخامس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استكشاف : النظام المتري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درس : الطول في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الكسر الاعتيادي 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صورة كسر عشري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أكتب الكسر الاعتيادي 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صورة كسر عشري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على ما سبق دراسته 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الطلبه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وتحديد نقاط القوة والضعف .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اقيس مستعملا الوحدات المترية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استعمال وحدات قياس الطول المترية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تدريب على اختبار سؤال  38 - 39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صفحة  46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اختبار ( 2 )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في منصة مدرستي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منصة مدرستي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7-15 ص 186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2B59FF98-F284-EF7C-D1A1-BA037F50A8D1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128A90D8-261A-D8AA-72B4-14CDC4C9F1FC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80A0B950-BD4C-94F9-DE93-5FBAB2CE5BA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EE74075-B1F9-29B8-37DD-8AA0B66A5D32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633EEEA0-7645-F9C4-FD97-18BBE5E1CFCF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57136F7-B71E-DD69-650A-D35EBBA760E7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3AA7727-5FBE-6B09-19AF-6328014FE0E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77650654-191E-D141-D924-D0ACC3E65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10460EA8-A160-83E1-C94D-2F04D2E921B8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1DE496C8-41E0-AE85-2F04-9CC9224836D4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BE5E2D3-E47D-2BFF-D964-75875DA2AD07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8099FE14-A791-EAA1-838D-3860FE244C40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21CB473-5149-D25F-0A80-14D14D169F8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EEB8CE53-580F-DD62-384F-44A34124D81F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00C9BDDE-4D19-DF1E-2F00-64A627B8EE6A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623826C0-6DC7-AB98-19F9-92188DA06DE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ABF9BB35-F89D-7A87-F335-70B6D56428B2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BC7B968-2855-106D-390E-398BBECC241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42E83D63-BA29-2A9B-617A-A60A7A76DA8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DBE28129-BB26-F8DD-B53B-B6C7DAFA9F7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36E4F685-5EDA-B50E-D014-DAA73FA4D45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CD8F38BC-60B0-3A25-E389-C662923DDF6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B72B66FB-0240-5157-C0CA-18D8C981A39B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DA712468-3B8E-A010-9B6C-CEC9F3022F8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53EFE46F-8AAA-EF4C-E59C-2171C9DC256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2B7ACC70-6734-33EA-A2AF-8EF840CFCCEE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5FB4AF4F-107C-6CDF-A5E4-162CFB2074B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الرابع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498BEB0-88A7-B6DD-B828-DFE8193D6AA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655DD9B8-2E5E-7072-CBDC-17464960BC6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668A2A98-A552-1376-9A74-76668693849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B4387E74-8A2B-609F-F28B-4A025971FB6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F09EE13D-FDBF-E59F-1A0B-8BFD75E92353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9D309552-9833-53F9-672B-694000C137F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9F6208FB-13CF-B1D5-EA9F-E9D1519B06B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CD2E5F5E-AAF8-4BE3-7B20-7C48BE1DB1E6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16469DC4-6BA0-3834-5C67-19042A3899C2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9EBF6003-0FF0-DA16-D8C9-5332A8AA658D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544882AA-292A-B296-4042-67AA738A805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C075172-2E16-402E-9614-678BFE42AC27}"/>
              </a:ext>
            </a:extLst>
          </p:cNvPr>
          <p:cNvSpPr txBox="1"/>
          <p:nvPr/>
        </p:nvSpPr>
        <p:spPr>
          <a:xfrm>
            <a:off x="308588" y="2705837"/>
            <a:ext cx="152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التدرب على مهارات نافس</a:t>
            </a:r>
            <a:endParaRPr lang="ar-SA" dirty="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0BD43965-6C61-435C-83F8-DE27ECC5DA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" y="3539680"/>
            <a:ext cx="1423443" cy="1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977D5-9940-7040-EB40-26580C554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2FF69977-6F70-AC58-427D-8C1D716BF8F7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D7AA4FD-5FD0-FB5A-95E8-F979963A6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208152"/>
              </p:ext>
            </p:extLst>
          </p:nvPr>
        </p:nvGraphicFramePr>
        <p:xfrm>
          <a:off x="2313992" y="2144221"/>
          <a:ext cx="94249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263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درس : الطول في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درس : الكتلة والسعة في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درس : الكتلة والسعة في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منتصف الفصل 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استعمال وحدات قياس الطول المترية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استعمال وحدات النظام المتري لقياس الكتلة والسعة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استعمال وحدات النظام المتري لقياس الكتلة والسعة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الطالبات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ونقاط القوة والضعف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34 ص 187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10 – 19 ص192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31  ص 194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1491841-390C-DF25-969B-4EDB606B2A26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3D6FC4E1-5462-9AB9-FEB6-B44878A29D93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B10DF320-E15D-77FC-F80C-258BDF9A824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0F6A2567-DD85-29C5-BFDD-059F1BC6F9A0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E0690EFC-E4AC-D22A-CCBD-BF91890C0B20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DAF0566C-BC17-D269-DAEF-A8FBF9A94758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5B92D9FF-6CF5-05DD-EC9E-5C31054777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C64B18C4-3D1F-11F0-2EAE-A412966DD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A49A9E28-11E8-1A48-B841-D91A89E43854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E5480FF7-5B33-B677-CC39-2EF0E269597D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B78B2242-F693-38DA-D740-84D9E3440C3E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BCB9C7D6-925D-4234-EC8B-61F1382DC9A8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FE4DFB0-A44D-27A9-7680-BA5DBBBB459A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972141B2-82C0-A665-783B-BFE02C5448BC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C032FE37-FE2A-0B9F-5BE5-B47272DCDEB7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A941ACEF-1D70-DBDB-8B4F-1F664873AE1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28FEC4DB-8CE6-13DF-AAF0-F45593556BFF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CF951436-6D33-691B-1E8D-59AB87E7512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F1E08DAD-EBF3-7439-40B3-D47DFF761F1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BB477D6F-60E8-299B-8092-4C6AF4B71F0B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21BD7143-648F-2842-E70E-25FC36AD3A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5CBD4387-FFB2-5581-F9BD-32F84CFDCE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E952E90-CFBA-1C7D-C381-94D3123660AF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9F202E71-CFA7-AACA-5BF1-F47A456A7B9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C4D4D767-49FE-A3B5-F11D-CE3499D4129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7732FF15-5198-D816-9C73-B67E94F3AFA7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33CF9E12-2F0B-0DB3-3CED-5DBACB451C4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الخامس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3E6357AF-CE25-4D1C-8A53-9C754388E7D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B8BB8F68-A314-1C08-5E16-2D529BED064D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3CF2E69E-0E10-180D-8E00-CC84E0CBD84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E048E9BC-6761-3596-DB4C-D3007B4B0CA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C290080C-3B01-4294-C8EA-53126DDA139D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E5F3C1C8-0F10-FC03-14B1-44DBA502B58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F9143CF6-8A12-3FAD-39D3-5D98345E9F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2E7F88FC-4D76-7FFC-2F8C-B93ED41D9D84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CAEF39EA-3734-5889-E6B6-C1D805E88ED3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3403DC09-4B64-E0AE-3A6B-1B2EA4B6701D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6D8BA011-A0FD-1BB4-43A8-3F69529F0CB8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" name="TextBox 48">
            <a:extLst>
              <a:ext uri="{FF2B5EF4-FFF2-40B4-BE49-F238E27FC236}">
                <a16:creationId xmlns:a16="http://schemas.microsoft.com/office/drawing/2014/main" id="{FACE8DA7-20B5-F6A7-1B72-59B36F6F0971}"/>
              </a:ext>
            </a:extLst>
          </p:cNvPr>
          <p:cNvSpPr txBox="1"/>
          <p:nvPr/>
        </p:nvSpPr>
        <p:spPr>
          <a:xfrm>
            <a:off x="2421976" y="3265953"/>
            <a:ext cx="1435130" cy="2113096"/>
          </a:xfrm>
          <a:prstGeom prst="roundRect">
            <a:avLst>
              <a:gd name="adj" fmla="val 50000"/>
            </a:avLst>
          </a:prstGeom>
          <a:solidFill>
            <a:srgbClr val="F9F7F1"/>
          </a:solidFill>
          <a:ln>
            <a:solidFill>
              <a:srgbClr val="B88967"/>
            </a:solidFill>
          </a:ln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</a:t>
            </a: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إضافية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8385B2F-FBA0-96C1-1AE2-7D8FE47832D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-8541" t="-16172" r="-11077" b="39302"/>
          <a:stretch>
            <a:fillRect/>
          </a:stretch>
        </p:blipFill>
        <p:spPr>
          <a:xfrm>
            <a:off x="2586616" y="4631139"/>
            <a:ext cx="1153486" cy="698007"/>
          </a:xfrm>
          <a:prstGeom prst="ellipse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5009B581-1C11-4FFE-901F-6367EE2EB233}"/>
              </a:ext>
            </a:extLst>
          </p:cNvPr>
          <p:cNvSpPr txBox="1"/>
          <p:nvPr/>
        </p:nvSpPr>
        <p:spPr>
          <a:xfrm>
            <a:off x="308588" y="2705837"/>
            <a:ext cx="152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التدرب على مهارات نافس</a:t>
            </a:r>
            <a:endParaRPr lang="ar-SA" dirty="0"/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5403B5BB-7EA0-4499-ACAB-5872B743D5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" y="3539680"/>
            <a:ext cx="1423443" cy="1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6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4DE11-5952-9982-8E37-0D5E89F2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6A88849B-86B5-60AC-F746-54C6240ED63A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1DAC1A68-952F-0A4E-39D9-D4FC9BE21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48043"/>
              </p:ext>
            </p:extLst>
          </p:nvPr>
        </p:nvGraphicFramePr>
        <p:xfrm>
          <a:off x="2286000" y="2144221"/>
          <a:ext cx="9452978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432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6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خطة حل المسألة 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درس : التحويل بين الوحدات في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درس : التحويل بين الوحدات في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درس : التحويل بين الوحدات في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أحل المسائل باستعمال مقياس مرجعي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احول الوحدات ضمن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احول الوحدات ضمن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احول الوحدات ضمن النظام المتري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10 – 12 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 197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8-19 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 200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22- 25 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 200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41 </a:t>
                      </a:r>
                    </a:p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 202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4FB481C-EE61-BD78-D637-88A2E51961AA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C2E91D3A-7DF4-F101-D39B-132E8789EC2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1A174616-9C94-2BDB-C2E5-BEF83F4CB7EB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49C9570E-BDAE-EF00-C2FD-AD783594FDB3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4B84BB87-EB82-491B-7C83-66E2EB057F6D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F3930D1-2AFC-F015-0A8E-753299C1418B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97AEF850-E4C1-88A8-4E41-1D899484E4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562888B5-987A-771A-58A7-C516D9B31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C7FFC14-CCF9-721E-017A-03EB8F8C1F32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CE88A413-718A-3700-B47B-7632EC27C0FC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8062273-5015-A861-CB7D-3CBC4EE65D65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01A0BC5B-30FD-9D30-DA79-03F72AE9C6E5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E0D7BC66-E229-32D6-1B4B-00A397FB5DF1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87624C3A-1898-BAC1-5656-C83157982AFE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A28BB42-6988-73C8-E06F-BABE67F2242F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A5EB3CE3-44B1-6A3B-7EF3-D09232250A4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1704F673-9577-FDFE-CB0C-EB951AABF74C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3310068E-F73D-5048-C944-54593F440EC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B612F848-CC05-05EC-28D1-34EBD8E4C3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8A5A723C-D83F-5622-9E28-1D1EB32C2DD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3F793059-830D-214B-B12F-9D25F1FD7F9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04A4C97E-4BFD-CDB1-7605-468CFFFD1F6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377F7A1-D518-45EB-54BF-BEE5E82A4768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4335F00C-6EED-D2D9-2045-F90B1E35C7C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ED18008E-C0E2-2412-6E3E-5A02935B367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6F0AACE6-3934-5C04-34D5-4C1060181854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C0295B54-6C26-91FC-FCAA-DC027E9480B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السادس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E8859238-5DD3-9CFF-B5A6-D569AA27B9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4DDD6F19-2158-3BD5-E386-2A7F282A25F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A1D5E835-D974-4473-1692-9A0891B2A0C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B77BE0F4-43B8-D11B-2384-372AE682C84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8B6E397C-D179-083D-38D1-CB927F9D25A1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F7033756-BDDD-3F48-19EC-1F955535DB6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DF4CB0D4-4506-4FC6-73DE-EE589FEEBFF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66B9F9B1-DD90-4AD2-402A-842634A22BD1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852D4E5-C91D-02E3-78F6-1EF2FABCE065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632B5FB2-027E-09EA-A40A-A20439E8E846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60C59FF7-3EF6-0CB7-CC75-F08FE7112314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" name="TextBox 48">
            <a:extLst>
              <a:ext uri="{FF2B5EF4-FFF2-40B4-BE49-F238E27FC236}">
                <a16:creationId xmlns:a16="http://schemas.microsoft.com/office/drawing/2014/main" id="{3F71C6CB-D254-E14B-AD92-344FB6E2A345}"/>
              </a:ext>
            </a:extLst>
          </p:cNvPr>
          <p:cNvSpPr txBox="1"/>
          <p:nvPr/>
        </p:nvSpPr>
        <p:spPr>
          <a:xfrm>
            <a:off x="8825430" y="3352578"/>
            <a:ext cx="1435130" cy="2113096"/>
          </a:xfrm>
          <a:prstGeom prst="roundRect">
            <a:avLst>
              <a:gd name="adj" fmla="val 50000"/>
            </a:avLst>
          </a:prstGeom>
          <a:solidFill>
            <a:srgbClr val="F9F7F1"/>
          </a:solidFill>
          <a:ln>
            <a:solidFill>
              <a:srgbClr val="B88967"/>
            </a:solidFill>
          </a:ln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</a:t>
            </a: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إضافية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5FD81A7-E616-E27E-35E5-71432FC7D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-8541" t="-16172" r="-11077" b="39302"/>
          <a:stretch>
            <a:fillRect/>
          </a:stretch>
        </p:blipFill>
        <p:spPr>
          <a:xfrm>
            <a:off x="8990070" y="4717764"/>
            <a:ext cx="1153486" cy="698007"/>
          </a:xfrm>
          <a:prstGeom prst="ellipse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F408207-EBD6-4696-BCAD-AC3E98D43D76}"/>
              </a:ext>
            </a:extLst>
          </p:cNvPr>
          <p:cNvSpPr txBox="1"/>
          <p:nvPr/>
        </p:nvSpPr>
        <p:spPr>
          <a:xfrm>
            <a:off x="308588" y="2705837"/>
            <a:ext cx="152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التدرب على مهارات نافس</a:t>
            </a:r>
            <a:endParaRPr lang="ar-SA" dirty="0"/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FBD480BF-4646-4C76-9F49-32C173F21E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8" y="3539680"/>
            <a:ext cx="1423443" cy="1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6ABEA-1FFC-A3B0-97F7-993CE3F1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1FE759B6-DB29-29CC-FC56-BA1DBEC483D0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467FFE17-8477-7303-9C2C-1817F1083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92824"/>
              </p:ext>
            </p:extLst>
          </p:nvPr>
        </p:nvGraphicFramePr>
        <p:xfrm>
          <a:off x="2286000" y="2144221"/>
          <a:ext cx="9452978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432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اختبار الفصل 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الأول 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الأول 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الثاني 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الثاني 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معرفة مستوى الطالبات</a:t>
                      </a:r>
                    </a:p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ونقاط القوة والضعف</a:t>
                      </a: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C3838258-F935-F12D-D2E4-1B2228298453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95B7BBA5-DD57-FF08-EB6C-B2897C6E1B59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05BE245-9083-06CF-9686-C76D83E92D2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1789473F-3062-2D98-4BC7-0205DACD13B5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BABC2100-8F0E-E851-0885-C219A6D94141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5DA0F697-7C85-B09A-06BA-284CF33325F4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5C0CCD8A-58CF-F34B-8063-C97DB0B1FDC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79806517-8CE1-F0BC-56E8-463339BC2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DED8B021-1E20-5F7B-8962-9F898D2E33EC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6EB35D7-CCFA-0AA5-D542-88EF0BAEB4DA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7C690A9-B013-684B-A887-993311B30C57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A153B681-3357-B1B7-C60B-56882C6658C8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F3CDB872-7EDB-BA51-CB3C-ECDEC260463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56D2430A-E09B-DA8C-CFF6-0C7412D0A5C1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C08C46A6-3C74-65EB-302D-0EF9AC6A9CC7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6B44254-B24D-2FD7-F3D7-348ABB18F57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9DD8AF73-D552-77AE-330D-876E555987D6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04B22920-356F-E34A-F153-32D8909F81A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E4545A45-C7C9-BF2F-4680-B22CA06230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B955AEFD-86FF-679C-6178-2DC434CF13EE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1BCB3401-ADFB-3E03-7C88-509AFA62A98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EBBA720E-6517-A271-1CF1-A01DBC955AF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A0856A5F-6572-E283-57B5-ED3B96166DB3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5C81B15B-4566-A1DE-35FC-E83932B1EE1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E7F72563-9A08-9DDC-33B0-45EA7E568C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0EAF137E-7863-A38C-C816-E64B897703CD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1874FDCD-D550-3F5C-F3CE-75B70AC0D13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السابع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26A22CC8-4DE5-DA3D-3D55-941F1B0C69A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6BC1A65D-2091-2789-3018-7988056A92C7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D9E05AE-8B6D-D8C6-94B0-99A28DD7A12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6C881E3F-405B-41A2-7AF9-37C37F2DCF8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E5B43454-FB89-6257-FCCC-62DBB6FED6BA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2DCF56C2-5A7A-C01F-1E5B-FE8C4E398AF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9233673E-6A93-A63C-BD51-E52C05C586B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857EFF71-A8F8-0F3B-E3DF-08CBD609D6AC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813B7B10-34EC-F53F-5365-42A259D976B1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0CCFBA34-BB9E-F6D6-562A-C7F200ECADA2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8B9162BC-E42C-E31E-CDC0-0BFAA7463037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76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8CB10-3A3E-04DA-A1A9-5F3BC8F08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56916449-F96F-0655-68A3-978BB8B92AEF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2F0ED36-C479-A0A1-9E8B-9AFE97CFD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62608"/>
              </p:ext>
            </p:extLst>
          </p:nvPr>
        </p:nvGraphicFramePr>
        <p:xfrm>
          <a:off x="2288275" y="2144221"/>
          <a:ext cx="9450703" cy="41514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204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( ترحيب بالطالبات  وتوزيع الكتب ) + توجيهات عامة لمادة الرياضيات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درس التهيئة للفصل الأول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solidFill>
                            <a:srgbClr val="C10000"/>
                          </a:solidFill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الأنماط العددية والدوال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4300" marR="11430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الخطوات الأربع لحل المسألة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4300" marR="11430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الخطوات الأربع لحل المسألة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4300" marR="11430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العوامل الأولي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أحلل عددا الى عوامل اولية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العوامل الأولي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أحلل عددا الى عوامل اولية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4300" marR="11430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احل المسائل باستعمال الخطوات الأربع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4300" marR="11430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احل المسائل باستعمال الخطوات الأربع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أحلل عددا الى عوامله الأولية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احلل عددا الى عوامله الأولية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una Black"/>
                        </a:rPr>
                        <a:t>3 صفحة 15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una Black"/>
                        </a:rPr>
                        <a:t>4 صفحة 15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1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 صفحة 19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1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24 صفحة 19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0331D66-1BBD-F8D7-32E3-833A08C9D41F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3427081C-8F06-027E-0DEF-17FFDF19B60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EA073728-2699-C5A3-0F77-2952149F620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32394E5A-06D2-64FC-E755-69C109955B10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B7B20E64-9165-3034-1B4E-062E8A7F4D0F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ED4C4D3-E8CC-D764-E976-9C62D1C7F3D1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15CA480B-6DDD-2395-4918-D815C6710C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3A488076-E4AA-A8FC-F8A7-695D3CB67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CFF4940F-6333-64EE-A9E8-B5E88AEB97AD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5708675-F54A-117B-F01B-49A1E0D8D910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8B4D8895-7DBD-C1E1-D27F-8CA3AAC8CFEE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955523EE-82C5-4C8D-A77B-ABF9B6A5EEB9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E73F058B-E4A4-9890-0EFB-B5462CFA179E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84328EE5-6F63-09C3-4C68-CDE831401D72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5E73DCEE-73B0-91B2-D6E3-E72A9A816671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4357E0A-6073-D764-C16A-232DEB89276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6D826A43-6CFB-B838-3F5D-524F53850C95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BEA21294-9B1F-5F77-0E03-3A904DF3AF2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48C95B7D-6F79-DF09-A80A-951140A13EB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10ACDF83-FD66-210B-F5C5-53A22C3F5843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DC0E92D7-5003-38DC-BB5B-1322029BFEF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F700FC70-A6DD-1F52-CC1F-9E571B9138E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229FD609-7010-12AB-66C3-C741DBD2DA77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83594B1A-8E9A-65A6-53FD-DE484B4C135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B7D19CFE-18FD-5799-A18C-8EBD4784342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B09ED1B3-F429-5B9C-3107-FD228F326B3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639BBFFF-AAA5-3A5D-3DF0-669E842008A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الأول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1B6C6605-5698-0562-AE77-BE3E9A148F5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12304FCD-13DA-7E8A-3D43-2541F0DAC6D5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FFDEFA4A-D72B-76D5-3971-98BC7E7723C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37696966-53C7-21F1-E5A7-86D9670389C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90F027B5-8545-8761-B53D-D4EF8A79580B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34DC1945-4FAA-F96D-D386-12AFCA9F101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DF45138B-F7CF-381B-8329-890736ED378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B7F67EFC-C809-A357-37D0-97805DB1D2A2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3A272B48-F936-ED56-713E-58C2E559A98B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1A954139-01B5-9049-2045-D3376F74291C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ABC8C830-065D-F7B5-57A6-90BF790FD2C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D669524A-8828-49ED-BBA8-0CEAF467C73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8" y="3306156"/>
            <a:ext cx="1471930" cy="153352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1EFC46F-C2DD-49A1-AC7D-D55769EB8C70}"/>
              </a:ext>
            </a:extLst>
          </p:cNvPr>
          <p:cNvSpPr txBox="1"/>
          <p:nvPr/>
        </p:nvSpPr>
        <p:spPr>
          <a:xfrm>
            <a:off x="164457" y="2936824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677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960DA-E667-C4BF-66E0-42496AFB7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C3A5B85A-F99B-2ADE-A2B1-A175253F7C7E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591A0DAA-DA3E-6A5E-7417-5BD402B9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825425"/>
              </p:ext>
            </p:extLst>
          </p:nvPr>
        </p:nvGraphicFramePr>
        <p:xfrm>
          <a:off x="2298700" y="2144221"/>
          <a:ext cx="9440278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4162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الثالث 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الثالث 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الرابع 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الرابع 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مراجعة الفصل الخامس </a:t>
                      </a:r>
                    </a:p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995E7B6B-D163-E685-334A-4427619F41E4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0E9FEF4A-E490-797C-1152-C9A89BC7E43D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F74F02D1-6AB2-EC33-25D7-3795D92CD47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46C1C3C8-801A-8093-77A0-AE5FF4E95213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E90714E-ABF0-0174-BF64-24653045002C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66DE3CF-C9B5-6F54-0DCA-CFD5A910B05D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93E1DFEC-72BB-8832-7423-FFFF8821348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BB76185E-C45B-634F-0D20-33F39639D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652109D8-44A7-D182-3637-68B63742E781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47C6D6D8-C409-4D01-BDC3-D622FCC09DC8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EC4E2256-3D05-2FEF-8CEF-5A1CBFC0230C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065E8714-7571-2779-98AE-30FA4BB49E38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CE93B7B-168E-6C82-0E67-F99763C3DABE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FDAAAE69-58F1-F6DA-FC1A-7190B21DC08A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F4A720D0-D902-0904-B8C8-04C9E5DC6AA1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FF230B50-DEA3-87CC-F0D4-312A91D169D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8E5C3A6A-3072-03F5-0812-7B83D72E8B88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B21DC1DD-2F59-9B3B-8B9B-22D8EF880A4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F1AA9439-096C-93DC-7A39-26F18844D9F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53434BF2-469D-75B8-99AA-5168152A9F79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7A314DE0-CB74-18B7-2685-B3999BDA106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F6CEA367-0F8C-0DE7-E14F-80F7AD116F4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0C8E01C2-B2F5-2393-43B9-4A70D741F2DE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8CC28EED-C5E8-B908-323F-D185C30C775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83235E84-A2FD-EA16-4F8A-1F7C2240A8A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81AD7100-A769-F14E-678A-B4D98CD7C658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9AFDD5FA-1C63-67BF-D838-C0365CF7642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الثامن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32057427-0565-E063-143B-00C6195C03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B2607A80-F3C8-55CE-887E-E4059637DAEC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9F2B2362-2C98-D702-7E1B-DE068F5549A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6FDF707D-DEBA-7E14-0A47-3EEFAE08EE4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A2C34ECD-881D-B65F-1A5D-B52B3BFD952B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87B108D2-E547-0CB8-DB53-FB6D6CA123C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66997A44-119B-E861-0F94-89000D181FD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5F6DD866-BF38-9CC0-181E-93A51BA52704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75D2DB8-CF66-5AB0-3523-B128195C7E52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ABB81C7E-DDE5-560B-BFDC-A22423E3801B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C67A9FD2-1325-6786-8482-B372B9489607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33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86D3-04BB-9E9D-6027-0B5C22B44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52DB636D-B4AF-B77F-5E7C-CB8262395502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D5BC1C87-4186-596D-15D1-5C5E4F01F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65705"/>
              </p:ext>
            </p:extLst>
          </p:nvPr>
        </p:nvGraphicFramePr>
        <p:xfrm>
          <a:off x="2286000" y="2144221"/>
          <a:ext cx="9452978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4323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7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D9CE5DF-9878-3126-2A86-F03E0EE0C608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48C2E4F9-6F01-EC94-42A5-23D07A81EAC7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B950807C-B963-31FF-879E-7E4420AFEDA7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6E192127-E490-0123-0478-32997CAFA0D1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DE45EBD-1ADC-9896-9232-DF36021641E5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FAE0C44-A40D-C8F4-CC2B-E8FF400358F8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D6A5C7E4-6A0B-BC95-5F6E-FF304594853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515925F6-5A98-2EF6-18D3-BC04660E2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1C34A46-C03E-EC3A-CF59-6B5D0369651F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31451F0C-86BD-75ED-A558-E551866C3CF2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31C2BF66-FD2D-39AF-6007-3A4E29A90568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A2665490-AEEF-1769-5A36-EBE1D9E1A7FA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3A388B0-BEDE-E9C1-4222-2E3903844DF6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A3CACB0B-E6F9-00DD-02F1-EC5C8BC003C1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B7DAA98-92E5-A6EF-830E-2FF008CE9C84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959995C4-C701-D587-E093-4543B7AB448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050D91A6-48AE-9968-4A9E-229F66221EAD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EF1E5E9F-F619-B86D-0A29-C6B6965AB96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F4EED329-806C-C52D-0678-C3E2B2FE64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850B333A-65A4-9DB6-AA19-17B670BEB68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C8240F4B-9BF1-C791-E00F-AF7C2716178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24D29786-5DCC-F26C-6482-AE18E915735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1CBAE0DD-A5FD-4A7F-C487-DA1CFD8E9470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5B31111F-C284-F761-2365-4C3310ED531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19057B13-AF28-02BB-41DC-9915479D98C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EE0D4C8E-FF32-0116-0414-BE003FE144EA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AD2958E2-CF35-BE8C-D89B-1BA639BD2E6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التاسع عشر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92F3E7F6-6CE5-821D-B507-EA1B5BFB26D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0DFCF5AB-836A-709B-7D31-4CFD1742B4B9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691CBBBA-0A46-97C1-BD43-0CBD5A7B62B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6621A043-2E68-92B3-9AE3-868A00D593F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8B8726A9-68B5-4F35-5CD6-EE6F34B05289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892267BB-C582-2111-B661-9F846DB95C7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729AE3B5-E9DF-DBCB-F803-18284008FD2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4F28CE54-3F19-E77C-C0EE-1FE791E8AEA1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7699A77-0961-D5B4-C1A3-B9B7D68721CF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CEF9EA6F-2EFD-9DC3-B952-59C1EFA3F8B0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417FBECC-52F0-9329-714B-9D25FE87F5D4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E485B6F-2603-4461-BFF1-EBCCAAC72DC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906" y="3676783"/>
            <a:ext cx="1600200" cy="16002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AC9483A-13E6-1A61-8E87-F8F75819F9F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3556" y="3695772"/>
            <a:ext cx="1600200" cy="1600200"/>
          </a:xfrm>
          <a:prstGeom prst="rect">
            <a:avLst/>
          </a:prstGeom>
        </p:spPr>
      </p:pic>
      <p:sp>
        <p:nvSpPr>
          <p:cNvPr id="2" name="Freeform 50">
            <a:extLst>
              <a:ext uri="{FF2B5EF4-FFF2-40B4-BE49-F238E27FC236}">
                <a16:creationId xmlns:a16="http://schemas.microsoft.com/office/drawing/2014/main" id="{DE9C703D-C4E2-B59A-FDC3-7430F13B16DD}"/>
              </a:ext>
            </a:extLst>
          </p:cNvPr>
          <p:cNvSpPr/>
          <p:nvPr/>
        </p:nvSpPr>
        <p:spPr>
          <a:xfrm>
            <a:off x="3242199" y="3297508"/>
            <a:ext cx="6316830" cy="2358750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endParaRPr lang="ar-SA" sz="14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الاختبارات النهائية</a:t>
            </a:r>
          </a:p>
          <a:p>
            <a:pPr algn="ctr" defTabSz="609630" rtl="0"/>
            <a:r>
              <a:rPr lang="ar-SA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11904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0D6F3-0B18-7874-E776-573EDC277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1D795B45-925D-B2DC-B46D-ABC6F0168E3D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E122044E-A947-7FE4-3E69-B86F073BE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87809"/>
              </p:ext>
            </p:extLst>
          </p:nvPr>
        </p:nvGraphicFramePr>
        <p:xfrm>
          <a:off x="2297373" y="2144221"/>
          <a:ext cx="9441605" cy="39587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42950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القوى والأسس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القوى  والاسس في كتابه العبارات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4300" marR="11430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القوى والأسس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القوى  والاسس في كتابه العبارات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  ترتيب </a:t>
                      </a:r>
                      <a:r>
                        <a:rPr lang="ar-SA" sz="1100" b="1" dirty="0" err="1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العمليا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ت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أجد قيمة عبارة عددية باستعمال ترتيب العمليات 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  ترتيب </a:t>
                      </a:r>
                      <a:r>
                        <a:rPr lang="ar-SA" sz="1100" b="1" dirty="0" err="1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العمليا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ت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أجد قيمة عبارة عددية باستعمال ترتيب العمليات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اختبار منتصف الفصل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الجبر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المتغيرات </a:t>
                      </a:r>
                      <a:r>
                        <a:rPr lang="ar-SA" sz="1100" b="1" dirty="0" err="1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والعبارا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ت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القوى والأسس في كتابة العبارات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القوى والأسس في كتابة العبارات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اجد قيمة عبارة عددية باستعمال ترتيب العمليات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اجد قيمة عبارة عددية باستعمال ترتيب العمليات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أكون جدول الدالة وأجد قاعدتها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1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 صفحة 24 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1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3 صفحة 24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1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8 صفحة 29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1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 صفحة 29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1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8 صفحة 35</a:t>
                      </a:r>
                      <a:endParaRPr sz="11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6594DF41-F17C-BC92-F239-1D1F462BBC5E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E6DF7849-80C5-C2B5-CD0F-52F2187AAC00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0ED8B7C0-E25A-02C9-4143-120D00DC7CE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6D0FA6D9-3BE0-85FE-FAB9-4746D2499390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683EF9FB-CCDF-0B46-3946-F8FD42859690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676402AC-2CD7-2CE5-6791-4A233574B960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FF100728-3306-3F44-3F20-C943980ECD6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1756C3F0-6F5F-5C8B-F3EF-80C61AC72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7EB0A9A8-0090-206B-206B-776E5ECD9CE1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81C4F43E-D0B7-0656-D206-09550BE5F0A0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E64E8FF-AE43-E68C-EB7C-692342B3187A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6BDE6AAC-2A0E-D080-3EA5-FDCA744B6A7F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A821485-258A-6E42-E2C5-1ED6AE34C6C1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32D1ABA4-4A57-6832-1777-0D54C58481FB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43F9891-C0F5-44C7-8C3A-AB183314F98B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89118481-396E-2A03-3575-82B5E8F92DB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9E1D591D-1B50-FF07-39F2-E9E127CA962F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6B2D7606-58B2-0F6A-C472-379BEEC6BB9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05CEBE99-DD82-D687-938D-62B9F65652B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1B7CC3D6-78AD-C98A-BBB7-F7EEE5FDEE29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FE5442C2-9D7A-0AA4-3EB0-7CCBA52AF97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94C6D0D4-D7BB-FE8B-CAA5-78BFCE8F767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A7A57E0-C1D5-FA34-BEDF-DC3FBCB2E192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1A111B50-5AB2-BF7D-0B99-F830426FC66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A0B671DA-0D93-E85E-F303-7ACA287E6A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DF276732-D7CC-CD62-613E-C982234D3E7D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52521F5D-EDD9-6395-A7D6-F9A4D80E70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05100C8-8EA1-7CF6-E3C4-EFDC8F8C65D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33D858C4-BDD8-B6BF-012A-0458E21F879E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1F7754F1-7D0A-696F-B67A-D838F3537E1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FF78AC96-D69D-D92B-B94F-FF020161CD9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1487CF3-0025-0A51-15F4-0A49CFD92109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31CC76DC-7D60-C717-0336-EA76B393501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0018703C-FB88-894C-3374-88A499C6E0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D98DAAB3-DF54-16DE-6FDE-90046CFAE447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610FBE9-4C85-A19C-18FA-7BF067242D13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3573E568-6BAA-A025-9A18-8D9E1681F373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378C2816-57F5-08B4-4CA3-4468890ACC0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224941B1-367D-49A3-95EE-42B32809E1B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1" y="3358087"/>
            <a:ext cx="1471930" cy="153352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1402514-FE35-402D-9D14-261576CB9A36}"/>
              </a:ext>
            </a:extLst>
          </p:cNvPr>
          <p:cNvSpPr txBox="1"/>
          <p:nvPr/>
        </p:nvSpPr>
        <p:spPr>
          <a:xfrm>
            <a:off x="207462" y="2860465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8460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6E1DA-0653-4FC9-3E8F-2034E684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3954D82-228F-CB6E-2BF3-E4CEEE7FE98A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23DAA2E-3F04-192D-B033-82703BF08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66176"/>
              </p:ext>
            </p:extLst>
          </p:nvPr>
        </p:nvGraphicFramePr>
        <p:xfrm>
          <a:off x="2283725" y="2144221"/>
          <a:ext cx="9455253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659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الجبر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الدوا ل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أكون قاعدة الدالة  وأجد قاعدتها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4300" marR="11430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الجبر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الدوا ل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أكون قاعدة الدالة  وأجد قاعدتها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4300" marR="11430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خطة حل المسألة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التخمين والتحقق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أحل المسائل باستعمال خطة التخمين والتحقق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   الجبر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 err="1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المعادلا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ت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أحل المعادلة باستعمال الحساب الذهني  وخطة التخمي والتحقق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 :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   الجبر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 err="1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المعادلا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ت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أحل المعادلة باستعمال الحساب الذهني  وخطة التخمي والتحقق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أكون جدول الدالة وأجد قاعدتها 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أكون جدول الدالة وأجد قاعدتها 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حل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المسأله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باستعمال الخطوات الأربع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أحل المعادلة باستعمال الحساب الذهني وخطة التخمين والتحقق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أحل المعادلة باستعمال الحساب الذهني وخطة التخمين والتحقق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6 ص 40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8 ص 40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 ص 44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 ص 47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21 ص 47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ECDA63A2-7C2D-46ED-97E9-29037B3E39DF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2F1B5DDB-71EF-2A71-AEDB-B5CE9F8A4041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6DEE2356-E280-8CA4-C829-217EF9456756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EAC6181F-0028-B630-9BDF-44B3DACC1912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77D4C13C-A51C-F90E-419A-58AD1D9F9D55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3D7D395A-D6EE-2F85-35D6-DE75E35E04E1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E0CB930A-0319-8A9F-5FF5-3806B813D59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104678B8-7B17-137C-7AD6-2DC0FD561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9B450DA5-64D8-8483-4A7F-0C219F3ABEEE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476C3DE8-95A1-23DF-EFB2-98E392A26259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2FFF0496-8F0D-3FB4-9298-8837B466501B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58BF812A-F834-CB8B-81D5-1D00267DB9DE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C235FF14-CE7D-48BD-9256-F730762D0E7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F8EF2440-EF96-3130-D9BA-587120AE5BF2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41E8ED2B-2FAB-F74E-4DBA-E515BB04D4C2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042CE54A-D99C-D548-C198-74F23A0CD6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443A044B-88BE-7DE5-ED4C-B3B447D1CD73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9B2734CB-A57D-E971-DBD4-813824A0688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46E34132-1642-E810-4AB3-305CEC026C9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0A2BC0B3-6A20-A296-16CE-5A3B4FB2910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AA502AF2-1C70-E276-2E49-55E4A784609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AF474967-D8EA-FF1A-54C5-071649AEBBD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23DCF5FB-4D0B-8190-8901-483C6A482468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7DCD8620-4548-49D3-0FA9-43A16D29112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E1BFBD1F-54CE-FD02-BA2A-76420FA3C7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1A365A54-AD4C-BD1F-6C16-34D0791FD50D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45E210D9-9D75-5BB0-43E1-8FF6D1BFE8E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الثالث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82BBBDBC-E738-DF30-1FEB-56B55328A6B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FDD810ED-65B8-5B39-9251-D0449A26672A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2DBBEB78-2CEF-DD2C-E235-C0D75EADE75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4145CD60-385F-36BC-6A17-05524821B51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B82F88F6-2718-5D87-5CAC-7F086E6C2656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910E27EB-8E2A-DA1F-E3E0-00DCC67EAA3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524E0C61-B0C3-8512-9EAD-32D794604F4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57A0754D-A448-84D7-31D7-53AC8309DBDB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5E571FC-2C44-CA0F-E518-686D65CDFFA3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00C15338-B881-9003-E350-6444212D7C5B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56EDCF46-0441-FA67-BB2C-D3DDD3861906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E250BD7C-AE3A-4A8E-852E-9F0AFED6AD3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3" y="3369103"/>
            <a:ext cx="1471930" cy="153352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932FD00-0FD3-4707-AC44-AB99CD92DC2D}"/>
              </a:ext>
            </a:extLst>
          </p:cNvPr>
          <p:cNvSpPr txBox="1"/>
          <p:nvPr/>
        </p:nvSpPr>
        <p:spPr>
          <a:xfrm>
            <a:off x="231108" y="2967618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491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C24D3-4B5B-F928-C9DA-6EDAFA90A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F1934056-4441-FEEF-DCE7-0C1BC4143A81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AE77E08C-8D79-185E-1D03-20D60A036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697999"/>
              </p:ext>
            </p:extLst>
          </p:nvPr>
        </p:nvGraphicFramePr>
        <p:xfrm>
          <a:off x="2283725" y="2144221"/>
          <a:ext cx="9455253" cy="39587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659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 :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   الجبر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 err="1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المعادلا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ت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أحل المعادلة باستعمال الحساب الذهني  وخطة التخمي والتحقق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 درس :   اختبار الفصل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الاختبار التراكمي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+ المقدمة والتهيئة للفصل الثاني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الإحصاء والتمثيلات البيانية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خطة حل المسألة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إنشاء جدول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أحل المسائل باستعمال خطة إنشاء جدول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التمثيل بالأعمدة وبالخطو 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أعرض البيانات واحللها بالتمثيل بالأعمدة وبالخطوط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التمثيل بالأعمدة وبالخطو 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أعرض البيانات واحللها بالتمثيل بالأعمدة وبالخطوط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أحل المعادلة باستعمال الحساب الذهني وخطة التخمين والتحقق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متابعة تقدم الطالبات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حل </a:t>
                      </a:r>
                      <a:r>
                        <a:rPr lang="ar-SA" sz="14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المسأله</a:t>
                      </a: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باستعمال الخطوات الأربع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أعرض البيانات وأحللها بالتمثيل بالأعمدة وبالخطوط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أعرض البيانات وأحللها بالتمثيل بالأعمدة وبالخطوط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22 ص 47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14 ص 53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8 ص 55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 ص 55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4 ص 59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B3B32F54-E829-5EBA-D70D-E6DF17DDF4EC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8452159E-2118-C4E0-B73C-834EA7924AFA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117E62DA-2CF4-8119-F2C4-CFF20672E1EC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8BB8ED21-BFFF-A1F7-5E2B-0FC2FED9EEF4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C49F7768-481C-E374-B815-F2E15F9549EA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EBA13CF1-5C12-F7E4-882A-579ED12CD62C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655B5215-88E8-EC22-8124-854842BF361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7DA5A7E0-49A8-1C4B-2A29-016CA2A95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739AB6A-CD10-A15C-A703-38645F992FC2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28626510-3B01-253A-2E17-A952AB3E2E00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7B70DA23-9BB4-3C5E-A411-AD0C28BBD07D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7B857012-8497-1A57-5B57-D4DE186516BD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7188797-A2C7-8E4B-0105-35F367E85E35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617E6D20-0511-9809-3927-6EC1771600D3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429C25A9-6158-D7FE-44D8-C812CEB34DFC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148DBB4C-8E81-4169-ABE9-532748CF022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5F7D2A38-3E9A-0CC8-0EF6-CCD876985489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CAD4D83F-BAFE-6964-694E-3BFF790B898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03124420-0C8F-68A3-CE34-B53DAD64EBB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D157027A-1272-CB92-8170-BE6B3A807B4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C4C03473-3F64-05A8-AE53-215CC816732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9300A842-F4BA-1BDB-AFF1-DAF0569B62C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3F75FE4E-7E2C-1774-5901-A4A8A0421B9B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9002E873-6315-3519-8B8C-2E572AD0FF1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D9CAF628-2E32-A870-FAB7-ED3406072E0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4315E6B9-D9AD-791E-7A6D-2DE35D3830BF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335C175B-A741-7752-37D4-35D40E7819A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الرابع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F19B2AE6-1BC8-E864-AE78-7BA5828EF24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25C585A3-8C81-3899-E042-C0BD786AF82B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17AB267-8AC4-AB9B-02EE-1DE61E13735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F2F88B3C-B739-ED5C-1A54-B627A0FB9A9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61CF097-90A6-F1C8-4E87-79CF2612A1B6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4EDF0E9E-3240-6EEB-F218-B38E6B1CA49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1EAEE8E5-C48E-D15E-77F2-C5D378916D1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B25477E8-AC52-643E-AA9B-4BAE3D295C9A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D1860B0-0884-7A36-A70B-533B5D7A74D0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B0927471-21FD-6118-8A2D-4DA5E80ECB7A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C9B7FB09-FD14-B18B-8842-1A8A1B044503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8775C995-9006-4F7E-9D23-A711E863B27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8" y="3266610"/>
            <a:ext cx="1471930" cy="153352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49D8FA7-6852-4C2E-A70D-0EB64922A669}"/>
              </a:ext>
            </a:extLst>
          </p:cNvPr>
          <p:cNvSpPr txBox="1"/>
          <p:nvPr/>
        </p:nvSpPr>
        <p:spPr>
          <a:xfrm>
            <a:off x="214722" y="2914612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84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2B4FF-A322-1539-36E9-ABDDBB0D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2E9EAE21-81EE-15D8-FFC3-A307B2F6C2A1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5C2820A-50E2-B37A-FD5E-94031608F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10762"/>
              </p:ext>
            </p:extLst>
          </p:nvPr>
        </p:nvGraphicFramePr>
        <p:xfrm>
          <a:off x="2288275" y="2144221"/>
          <a:ext cx="9450703" cy="42530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204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3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التمثيل بالأعمدة وبالخطو 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أعرض البيانات واحللها بالتمثيل بالأعمدة وبالخطوط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التمثيل بالأعمدة وبالخطو 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أعرض البيانات واحللها بالتمثيل بالأعمدة وبالخطوط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  توسع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التمثيل بالأعمدة وبالخطو 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استعمل البرمجيات </a:t>
                      </a:r>
                      <a:r>
                        <a:rPr lang="ar-SA" sz="1100" b="1" dirty="0" err="1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لامثل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البيانات بالأعمدة والخطوط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التمثيل بالنقاط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اعرض البيانات واحللها وافسرها باستعمال التمثيل  بالنقاط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أعرض البيانات وأحللها بالتمثيل بالأعمدة وبالخطوط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أعرض البيانات وأحللها بالتمثيل بالأعمدة وبالخطوط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البرمجيات لأمثل البيانات بالأعمدة والخطوط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اعرض البيانات وأحللها وأفسرها باستعمال التمثيل بالنقاط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5 ص 59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 ص 59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 ص 62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5 ص 65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CA00F286-39C5-0423-4805-1387230D9C10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F93CAD73-FEEB-D153-B186-3B7E953A5E74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1159B42B-A344-4E45-314F-A8B342E8E697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AE71678D-7624-EB5B-50AB-B7BAD7B58E26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1C67B37-38F6-9B0A-D107-775A568FBAB5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CF78F992-B6B0-DA70-5502-307D0F173AFB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AAD97BD-9CDF-01B0-FDC5-FC6DB166A5C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BE1F6C1C-20F8-0481-0E5D-527564097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C2DBBED2-C1DF-EA91-B3B9-CC08D7489A40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043630F2-BCB9-A5E0-7676-6D4B01A39DE1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F94BE60-FE7A-60D3-C469-ABC2FE404809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4346BD39-82F3-E67F-A31B-44DC6FF7B346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BBCED4F-CA94-2F3A-60DF-C2E8CA03C9E3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1B71140A-085C-4118-0C98-B50BCF9711FE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F0E81B28-9A18-6E38-3DE5-907B6588E2C2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0AFDA54A-0464-B775-FBBB-632689829C8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3265CB79-4F65-803E-8671-05B9E369E494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2EEF571A-CA6F-2033-B3EF-C049F87FE8F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28F1BBE5-1953-7D8A-DAF2-9C23765D841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D50A4A3F-1498-A93B-AF1A-54F599FD53B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88A3CCB1-7A55-AE05-912B-0D204CD6B10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D01DEFD6-9F81-E63F-401D-96BB8F48254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AAF54F96-6851-FAD4-471C-14B1A0288041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FFE7B09F-7C76-8235-12B8-D80BDE78517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8FBACAF9-6409-10A0-C1ED-F2A7D4F1261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9E75F1BB-B160-6B70-F51A-824EF2B413E8}"/>
                </a:ext>
              </a:extLst>
            </p:cNvPr>
            <p:cNvGrpSpPr/>
            <p:nvPr/>
          </p:nvGrpSpPr>
          <p:grpSpPr>
            <a:xfrm>
              <a:off x="8149317" y="1292769"/>
              <a:ext cx="1705217" cy="409752"/>
              <a:chOff x="0" y="-47625"/>
              <a:chExt cx="916667" cy="220269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839D7EE1-7706-FB73-108C-AD3EE35046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الخامس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877D24B-9324-13D2-1FEA-DF3EA61C544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426933E0-9663-7858-62D9-0761E522889A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2DC1DB35-184E-FAD9-C07A-A5EBC90CD42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4E6A3A3A-7F5C-6169-2A5E-B20A86716D9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FC898562-DF02-F512-2015-ADBFE4C30FB0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4537B6A5-5FFD-8D3F-70B8-CCB1AF2AC70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3ECE6656-D58B-3FF0-46F0-60B95A82122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6C851342-88EA-585C-4A46-A596C33A298B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3A3AA6A-4091-7045-D248-D66910D46F0B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C2CC3EA5-38D7-7664-FD94-0CEF75EA17B4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69EFF089-7DD5-A210-17D2-8D38B54EA594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E3132B4-CA42-AFBC-B380-E788DDA52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0057" y="3119522"/>
            <a:ext cx="1471577" cy="179338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6769571-FF67-4418-CC3B-B515B0208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84" t="11601" r="12644" b="39033"/>
          <a:stretch>
            <a:fillRect/>
          </a:stretch>
        </p:blipFill>
        <p:spPr>
          <a:xfrm>
            <a:off x="5869275" y="4957791"/>
            <a:ext cx="887608" cy="1043186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19BAE873-799E-4609-90A1-94E375D7D743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4" y="3328721"/>
            <a:ext cx="1471930" cy="1533525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C96B3A3C-A264-4A96-B109-249A39C2C221}"/>
              </a:ext>
            </a:extLst>
          </p:cNvPr>
          <p:cNvSpPr txBox="1"/>
          <p:nvPr/>
        </p:nvSpPr>
        <p:spPr>
          <a:xfrm>
            <a:off x="171148" y="2925757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642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AF524-52D2-4EDD-05BD-94A1FE61E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A6889432-D9C0-8E10-1D16-B7250A12B18B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4F82D1FF-51B7-382B-5F1D-1DD3AB05A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647836"/>
              </p:ext>
            </p:extLst>
          </p:nvPr>
        </p:nvGraphicFramePr>
        <p:xfrm>
          <a:off x="2306472" y="2144221"/>
          <a:ext cx="9432506" cy="444587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3385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التمثيل بالنقاط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اعرض البيانات واحللها وافسرها باستعمال التمثيل  بالنقاط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التمثيل بالنقاط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اعرض البيانات واحللها وافسرها باستعمال التمثيل  بالنقاط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المتوسط الحساب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ي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أجد المتوسط الحسابي لمجموعة بيانات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الوسيط والمنوال والمدى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أجد وافسر الوسيط والمنوال  والمدى لمجموعة بيانات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 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الوسيط والمنوال والمدى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أجد وافسر الوسيط والمنوال  والمدى لمجموعة بيانات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اختبار الفصل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اعرض البيانات وأحللها وأفسرها باستعمال التمثيل بالنقاط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اعرض البيانات وأحللها وأفسرها باستعمال التمثيل بالنقاط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اجد المتوسط الحسابي لمجموعة بيانات 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أجد وأفسر الوسيط والمنوال والمدى لمجموعة بيانات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أجد وأفسر الوسيط والمنوال والمدى لمجموعة بيانات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5 ص 65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6 ص 72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6 ص 78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9- 8 ص 78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BF02D31B-4BD4-262C-81DB-AEAB0AEB8FCB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076D6C0A-F5DB-5346-F6D1-A9FBCFC6931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1E8702EB-5BD2-7376-A6A8-76B02DE2A36F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97790CA9-4D01-533D-E12A-CDB21A0B1B0C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F90D6F35-F3F1-4D16-2053-5336621833AA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B69579B-63F6-5927-F51D-8072F8F22F4A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1DAFF70E-A853-D9C9-66A6-BA0765BBAF5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F80C93A5-ECF2-53A1-1C46-8AF1B974D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27AB5BCE-587F-7858-2BF9-B2C406EDBB01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CF6EA00-BFEB-966C-95C0-678846D3FBBE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77AC2FEB-F997-E159-08E5-FA3B2B920CC4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14E45F36-AD09-C2DE-1455-4CB294F6B81A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D5C5544-9990-5AA8-3A77-E41D88D86879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634AB8C5-7855-92BC-4723-6BBB71794345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932FFC13-E723-6A91-2EAE-FD050B8150AE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CBC2F446-6398-EFF8-6E77-AC2FB647B0C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DFC15000-44AC-2857-4654-656845238AFD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BBACC55-440C-7ED0-59D0-85605289020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066C4C61-5F31-6936-9E2B-8F89B736EFD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8268AB74-FE52-5825-91D8-A22E0E7C72C2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53C0E8D7-EB75-784C-2F24-A354A6D7BD7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93409F92-6B02-7D49-B5EC-6EFBB2C969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569B5BBA-855A-D41D-C0C8-EF877AB715E4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E116DCCB-CF3C-3605-BE81-DE88ABA6989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4C0DBD09-F339-3355-7C83-43F797A31A5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0B6E8641-B64B-39EF-DADB-6A3E1B7123B3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5BC0F109-D066-49FB-6613-5BBF8153BDD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السادس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1C855FA-C9F1-0FB1-8EB1-8EDC03F05DD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84546077-7267-597B-DF25-EDAD578F54D9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551A7B7D-B0CE-FCD0-8E65-0E3E0363D68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77727ABD-303A-627E-E264-4D1077AC66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373E2746-96A1-2CFF-A177-3526B53AE78A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0DBD8E24-FDF3-C9E4-9030-BC87073E50F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8EDD9A9C-AC69-B0B4-D2D7-4460AB306DB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9FB2FB4F-A4EC-893B-8857-31703D624E47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216010F-E490-77C7-976C-C2C2E99F3687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43369BF8-444C-5D61-0DA3-A37BBA4EF3A5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CB17826B-BEBC-02D1-5656-051DC25F1D15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B56196BF-B012-4444-BF22-1ECC3E60498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3" y="3460301"/>
            <a:ext cx="1471930" cy="153352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A90CE9E-356B-447B-AC76-04EFED638C7C}"/>
              </a:ext>
            </a:extLst>
          </p:cNvPr>
          <p:cNvSpPr txBox="1"/>
          <p:nvPr/>
        </p:nvSpPr>
        <p:spPr>
          <a:xfrm>
            <a:off x="166306" y="3027783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0173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9C66-4697-43E3-25D5-3C329AFBA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B0C1A5CE-E035-6CD6-2ED6-877F7AF7145C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F9F57C2D-275F-A0FE-2AE6-EA21AE3DC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10083"/>
              </p:ext>
            </p:extLst>
          </p:nvPr>
        </p:nvGraphicFramePr>
        <p:xfrm>
          <a:off x="2270078" y="2144221"/>
          <a:ext cx="9468900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70245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درس :  الاختبار التراكمي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المقدمة والتهيئة للفصل الثالث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العمليات على الكسور العشرية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تمثيل الكسور العشري</a:t>
                      </a: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امثل الكسور العشرية  بالصيغ اللفظية والقياسية والتحليلية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 : مقارنة الكسور العشرية وترتيبها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أقارن بين الكسور العشرية وارتبها 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    مقارنة الكسور العشرية وترتيبها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أقارن بين الكسور العشرية وارتبها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: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    تقريب الكسور العشرية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اقرب الكسور العشرية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أمثل الكسور العشرية بالصيغ اللفظية والقياسية والتحليلية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أقارن بين الكسور العشرية وارتبها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أقارن بين الكسور العشرية وارتبها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اقرب الكسور العشرية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14 ص 85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 ص 88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7 ص 92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13 ص 92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17 ص 96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434F806-A12A-9F64-8A0C-A0ADBD828489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BAD843A0-5B97-6AD3-8C34-02A292E90E44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C8967668-8C7B-9326-0612-98097AEB3225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4F76FEB8-65C7-30D6-4A9C-90A8B2DC96A3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0762F5E3-C865-94FA-2F6C-FAAA06E059B3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64ECC9D-8935-12E9-D3FE-F4232E304F94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4F268C16-F797-A707-C3CA-6014F3D54B6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FA411C28-CF91-7149-A823-1A96B1372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EEF0FA1F-2640-4322-7522-2532B5398DBE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EFA035C1-142D-07A1-E7A5-3FD5CA69BF0B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ECABE9C-8883-B93E-E9EF-676C9A888F9A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FF04E40B-82AA-0D92-C84F-2F584A5273D2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6452D22-7040-8825-9170-62149CAE1AD8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5288F25-7E20-DFCC-2225-F35A666A51DE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72207035-2EA0-F468-A44E-C95AABD71DF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2F7EBABA-E016-8C85-03D5-3D6D6C3C7FA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512F55AD-9B7F-CF87-0550-289EC6CAA149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D930DC2C-9C15-6931-C70E-6F078BE8C55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CD2BA082-D248-8E2A-2F11-F0259A89F28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E97710EE-8B92-77ED-60E0-AE553DDD4F7B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0AB51C44-9784-4B38-CAA9-790A8941786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BE5F4F06-2325-BB10-46C0-BC041B654F5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132599C0-7EF9-B86E-B829-DAEEEED5281E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DBFF485B-5946-4EBD-7A3D-0FC9A8D660F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24BDFE94-FA5E-B0A8-45D7-35995B29520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38B72FCF-B030-BE3A-3B34-2432EF88ABA8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C3399323-CEFD-D326-57F2-8B1A7F38BFE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السابع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0F6D46AD-65A7-3B99-BB31-E5C6D1EF017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1DF49ECD-71A4-13F7-D201-237C0FA374A1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413C37CD-0467-C9D7-4063-3BA6DCAAF6D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7CBF3B6B-E9B8-6A5A-4C00-88E2AE4F508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CD6C25B9-19D1-6377-C58C-CA9D81407225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57336811-B892-1295-0588-604525CBE04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4AAB9069-2DD6-9199-845A-ADBC53867A5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240E62FB-58E1-FFFB-65C8-974C47B2A560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F01C682D-D61C-6C24-9A6C-711533848CC3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3B991F05-4E28-7656-1BB0-9D9B5928821B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84F87AD9-4CFF-A7A4-2A79-398AC87CA1A5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601F73C3-FCB0-499A-B77D-54259D3F15A1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0" y="3358087"/>
            <a:ext cx="1471930" cy="1533525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8F3A6B3A-E0B0-480E-837D-C5DC48096E55}"/>
              </a:ext>
            </a:extLst>
          </p:cNvPr>
          <p:cNvSpPr txBox="1"/>
          <p:nvPr/>
        </p:nvSpPr>
        <p:spPr>
          <a:xfrm>
            <a:off x="194191" y="2885764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22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CFC2D-FF56-3A82-0F32-DC11C3A9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ED1CDB17-B3D7-CD07-F3B8-F3AFC2F56492}"/>
              </a:ext>
            </a:extLst>
          </p:cNvPr>
          <p:cNvSpPr/>
          <p:nvPr/>
        </p:nvSpPr>
        <p:spPr>
          <a:xfrm>
            <a:off x="2160104" y="2030060"/>
            <a:ext cx="9733601" cy="4103494"/>
          </a:xfrm>
          <a:prstGeom prst="roundRect">
            <a:avLst>
              <a:gd name="adj" fmla="val 6488"/>
            </a:avLst>
          </a:prstGeom>
          <a:noFill/>
          <a:ln w="19050" cap="sq">
            <a:solidFill>
              <a:srgbClr val="B88967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E4273D16-D7DF-4797-2E09-9147042DD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75723"/>
              </p:ext>
            </p:extLst>
          </p:nvPr>
        </p:nvGraphicFramePr>
        <p:xfrm>
          <a:off x="2288275" y="2144221"/>
          <a:ext cx="9450703" cy="40498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652048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4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SA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درس : 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 تقدير ناتج جمع الكسور العشرية وطرحها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اقدر ناتج جمع الكسور العشرية وطرحها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   استكشاف</a:t>
                      </a:r>
                      <a:r>
                        <a:rPr lang="en-US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جمع الكسور العشرية وطرحها باستعمال النماذج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استعمل النماذج لجمع الكسور العرية وطرحها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درس :جمع الكسور العشرية وطرحها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اجمع الكسور العشرية واطرحها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درس : </a:t>
                      </a: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:جمع الكسور العشرية وطرحها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SakkalMajalla-Bold"/>
                          <a:ea typeface="Calibri" panose="020F0502020204030204" pitchFamily="34" charset="0"/>
                          <a:cs typeface="+mn-cs"/>
                        </a:rPr>
                        <a:t>اجمع الكسور العشرية واطرحها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+ اختبار منتصف الفصل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اقدر ناتج جمع الكسور العشرية وطرحها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استعمل النماذج لجمع الكسور العشرية وطرحها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اجمع الكسور العشرية واطرحها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متابعة تقدم الطالبات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DB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16 ص 100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 ص 107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400">
                          <a:latin typeface="Muna Black"/>
                          <a:ea typeface="Muna Black"/>
                          <a:cs typeface="Muna Black"/>
                          <a:sym typeface="Muna Black"/>
                        </a:defRPr>
                      </a:pPr>
                      <a:r>
                        <a:rPr lang="ar-SA" sz="14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18 ص 107</a:t>
                      </a:r>
                      <a:endParaRPr sz="14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DB4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8FD0AA75-BAD1-BCF9-4F75-48F80FB1352B}"/>
              </a:ext>
            </a:extLst>
          </p:cNvPr>
          <p:cNvGrpSpPr/>
          <p:nvPr/>
        </p:nvGrpSpPr>
        <p:grpSpPr>
          <a:xfrm>
            <a:off x="142206" y="1981200"/>
            <a:ext cx="1910832" cy="3542390"/>
            <a:chOff x="89640" y="1536897"/>
            <a:chExt cx="2038209" cy="4695025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6F9A0080-CED7-E50D-27C0-85CEDD20456F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A227CA3B-0A46-72C2-18BF-15ED34B868BA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prstGeom prst="roundRect">
                <a:avLst/>
              </a:prstGeom>
              <a:solidFill>
                <a:srgbClr val="F9F7F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F89CA644-B46E-4912-051D-BE6CFF2C94D9}"/>
                  </a:ext>
                </a:extLst>
              </p:cNvPr>
              <p:cNvSpPr txBox="1"/>
              <p:nvPr/>
            </p:nvSpPr>
            <p:spPr>
              <a:xfrm>
                <a:off x="59163" y="-47625"/>
                <a:ext cx="2793772" cy="815554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D94DC5EF-DB6B-440A-C62B-9E36467D2893}"/>
                </a:ext>
              </a:extLst>
            </p:cNvPr>
            <p:cNvGrpSpPr/>
            <p:nvPr/>
          </p:nvGrpSpPr>
          <p:grpSpPr>
            <a:xfrm>
              <a:off x="256134" y="1536897"/>
              <a:ext cx="1714860" cy="711964"/>
              <a:chOff x="0" y="-47625"/>
              <a:chExt cx="921851" cy="220269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AA9BE99-A772-E640-F145-45C4CD74024C}"/>
                  </a:ext>
                </a:extLst>
              </p:cNvPr>
              <p:cNvSpPr/>
              <p:nvPr/>
            </p:nvSpPr>
            <p:spPr>
              <a:xfrm>
                <a:off x="5184" y="-8086"/>
                <a:ext cx="916667" cy="172644"/>
              </a:xfrm>
              <a:prstGeom prst="roundRect">
                <a:avLst>
                  <a:gd name="adj" fmla="val 50000"/>
                </a:avLst>
              </a:prstGeom>
              <a:solidFill>
                <a:srgbClr val="E7DBD1"/>
              </a:solidFill>
              <a:ln w="1905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FBA9382-A3F0-A320-9D2F-BA54013B9EA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6" name="صورة 65">
            <a:extLst>
              <a:ext uri="{FF2B5EF4-FFF2-40B4-BE49-F238E27FC236}">
                <a16:creationId xmlns:a16="http://schemas.microsoft.com/office/drawing/2014/main" id="{E716C86E-2733-7617-C7FD-B8CF943B7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5842910"/>
            <a:ext cx="910096" cy="760775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09BF627D-3ABF-6A90-EC87-F71664295EFF}"/>
              </a:ext>
            </a:extLst>
          </p:cNvPr>
          <p:cNvSpPr/>
          <p:nvPr/>
        </p:nvSpPr>
        <p:spPr>
          <a:xfrm>
            <a:off x="10575524" y="-539576"/>
            <a:ext cx="2081970" cy="1987790"/>
          </a:xfrm>
          <a:custGeom>
            <a:avLst/>
            <a:gdLst/>
            <a:ahLst/>
            <a:cxnLst/>
            <a:rect l="l" t="t" r="r" b="b"/>
            <a:pathLst>
              <a:path w="7255146" h="7450728">
                <a:moveTo>
                  <a:pt x="0" y="0"/>
                </a:moveTo>
                <a:lnTo>
                  <a:pt x="7255146" y="0"/>
                </a:lnTo>
                <a:lnTo>
                  <a:pt x="7255146" y="7450727"/>
                </a:lnTo>
                <a:lnTo>
                  <a:pt x="0" y="7450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CDBE7C94-2E3D-83D6-2B3B-22386CC27B91}"/>
              </a:ext>
            </a:extLst>
          </p:cNvPr>
          <p:cNvSpPr/>
          <p:nvPr/>
        </p:nvSpPr>
        <p:spPr>
          <a:xfrm rot="-8218215">
            <a:off x="-753175" y="5809706"/>
            <a:ext cx="2557134" cy="1171341"/>
          </a:xfrm>
          <a:custGeom>
            <a:avLst/>
            <a:gdLst/>
            <a:ahLst/>
            <a:cxnLst/>
            <a:rect l="l" t="t" r="r" b="b"/>
            <a:pathLst>
              <a:path w="7207525" h="4306496">
                <a:moveTo>
                  <a:pt x="0" y="0"/>
                </a:moveTo>
                <a:lnTo>
                  <a:pt x="7207525" y="0"/>
                </a:lnTo>
                <a:lnTo>
                  <a:pt x="7207525" y="4306496"/>
                </a:lnTo>
                <a:lnTo>
                  <a:pt x="0" y="4306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98B9E385-677E-0C29-C19B-E09E8269187B}"/>
              </a:ext>
            </a:extLst>
          </p:cNvPr>
          <p:cNvSpPr txBox="1"/>
          <p:nvPr/>
        </p:nvSpPr>
        <p:spPr>
          <a:xfrm>
            <a:off x="5237129" y="1651533"/>
            <a:ext cx="6630030" cy="3834112"/>
          </a:xfrm>
          <a:prstGeom prst="round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6758703C-2D41-0DF2-8196-5A09CCFA8703}"/>
              </a:ext>
            </a:extLst>
          </p:cNvPr>
          <p:cNvSpPr/>
          <p:nvPr/>
        </p:nvSpPr>
        <p:spPr>
          <a:xfrm>
            <a:off x="3357257" y="6207967"/>
            <a:ext cx="6833665" cy="556248"/>
          </a:xfrm>
          <a:prstGeom prst="roundRect">
            <a:avLst>
              <a:gd name="adj" fmla="val 50000"/>
            </a:avLst>
          </a:prstGeom>
          <a:solidFill>
            <a:srgbClr val="E4DFC7">
              <a:alpha val="49804"/>
            </a:srgbClr>
          </a:solidFill>
          <a:ln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r>
              <a:rPr lang="ar-SA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معلم/ة المادة : .....................                    مدير/ة المدرسة : ....................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AF9097C-2FAB-7C75-FC67-7F45F8141617}"/>
              </a:ext>
            </a:extLst>
          </p:cNvPr>
          <p:cNvGrpSpPr/>
          <p:nvPr/>
        </p:nvGrpSpPr>
        <p:grpSpPr>
          <a:xfrm>
            <a:off x="2486610" y="918881"/>
            <a:ext cx="8247610" cy="996105"/>
            <a:chOff x="2794672" y="819324"/>
            <a:chExt cx="7469163" cy="996105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A227A5E8-3C73-8510-8A15-FF25B78C07AD}"/>
                </a:ext>
              </a:extLst>
            </p:cNvPr>
            <p:cNvGrpSpPr/>
            <p:nvPr/>
          </p:nvGrpSpPr>
          <p:grpSpPr>
            <a:xfrm>
              <a:off x="2794672" y="819324"/>
              <a:ext cx="7469163" cy="996105"/>
              <a:chOff x="0" y="-47625"/>
              <a:chExt cx="1153538" cy="1858297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4952C221-111D-8512-5EFC-B15E47FF620B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prstGeom prst="roundRect">
                <a:avLst>
                  <a:gd name="adj" fmla="val 41927"/>
                </a:avLst>
              </a:prstGeom>
              <a:solidFill>
                <a:srgbClr val="F7F5EE">
                  <a:alpha val="80000"/>
                </a:srgbClr>
              </a:solidFill>
              <a:ln w="19050" cap="sq">
                <a:solidFill>
                  <a:srgbClr val="B88967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CD5CAEE7-63FE-31F4-F714-C4A3BCB28B9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5F31CB44-7CD1-EFD8-2901-5ADF9C8FF5DA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76" name="Freeform 33">
                <a:extLst>
                  <a:ext uri="{FF2B5EF4-FFF2-40B4-BE49-F238E27FC236}">
                    <a16:creationId xmlns:a16="http://schemas.microsoft.com/office/drawing/2014/main" id="{A3708E0A-3E3E-E594-DBF5-17E80A3A460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77" name="TextBox 34">
                <a:extLst>
                  <a:ext uri="{FF2B5EF4-FFF2-40B4-BE49-F238E27FC236}">
                    <a16:creationId xmlns:a16="http://schemas.microsoft.com/office/drawing/2014/main" id="{39D7CF04-FE5F-C6BD-F061-0BB4D161771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Group 36">
              <a:extLst>
                <a:ext uri="{FF2B5EF4-FFF2-40B4-BE49-F238E27FC236}">
                  <a16:creationId xmlns:a16="http://schemas.microsoft.com/office/drawing/2014/main" id="{2BD7C184-C2A3-01CC-1F11-3E79E4C80BC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A4553CCF-ABF1-F1F7-4B40-2F2634C67EF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75" name="TextBox 38">
                <a:extLst>
                  <a:ext uri="{FF2B5EF4-FFF2-40B4-BE49-F238E27FC236}">
                    <a16:creationId xmlns:a16="http://schemas.microsoft.com/office/drawing/2014/main" id="{E8CD57A2-EA18-AF5F-E3B0-729A6C6124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3" name="Group 40">
              <a:extLst>
                <a:ext uri="{FF2B5EF4-FFF2-40B4-BE49-F238E27FC236}">
                  <a16:creationId xmlns:a16="http://schemas.microsoft.com/office/drawing/2014/main" id="{51DC6858-AFA3-A245-DB50-4BCBAF126E2B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F4B539F9-65B0-17B0-D1D5-AEDFA4172CA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rgbClr val="E7DBD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73" name="TextBox 42">
                <a:extLst>
                  <a:ext uri="{FF2B5EF4-FFF2-40B4-BE49-F238E27FC236}">
                    <a16:creationId xmlns:a16="http://schemas.microsoft.com/office/drawing/2014/main" id="{C6F59E9D-B6C7-8217-5E39-CB28AF00833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D469492A-6AA9-0870-0418-3EDE82913DA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70" name="Freeform 37">
                <a:extLst>
                  <a:ext uri="{FF2B5EF4-FFF2-40B4-BE49-F238E27FC236}">
                    <a16:creationId xmlns:a16="http://schemas.microsoft.com/office/drawing/2014/main" id="{CCB19CB2-A109-E5B4-467C-70C5B4B4BD6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الثامن</a:t>
                </a:r>
              </a:p>
            </p:txBody>
          </p:sp>
          <p:sp>
            <p:nvSpPr>
              <p:cNvPr id="71" name="TextBox 38">
                <a:extLst>
                  <a:ext uri="{FF2B5EF4-FFF2-40B4-BE49-F238E27FC236}">
                    <a16:creationId xmlns:a16="http://schemas.microsoft.com/office/drawing/2014/main" id="{C9A2E3E9-932E-EA8D-9AA9-C29A8341CDD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EC1AED28-B40A-8D11-29E1-0798BC0D7C93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293A44A0-D06F-208B-9431-61CBBC72403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xtBox 38">
                <a:extLst>
                  <a:ext uri="{FF2B5EF4-FFF2-40B4-BE49-F238E27FC236}">
                    <a16:creationId xmlns:a16="http://schemas.microsoft.com/office/drawing/2014/main" id="{DE933849-F2A2-9867-B9E8-A4265CDF47A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36">
              <a:extLst>
                <a:ext uri="{FF2B5EF4-FFF2-40B4-BE49-F238E27FC236}">
                  <a16:creationId xmlns:a16="http://schemas.microsoft.com/office/drawing/2014/main" id="{A66FFC0C-E5AC-8605-378D-162ED26619CD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58" name="Freeform 37">
                <a:extLst>
                  <a:ext uri="{FF2B5EF4-FFF2-40B4-BE49-F238E27FC236}">
                    <a16:creationId xmlns:a16="http://schemas.microsoft.com/office/drawing/2014/main" id="{BEB4085E-76BD-876C-8412-D4159D3D695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prstGeom prst="roundRect">
                <a:avLst/>
              </a:prstGeom>
              <a:solidFill>
                <a:schemeClr val="bg1"/>
              </a:solidFill>
              <a:ln w="12700" cap="sq">
                <a:solidFill>
                  <a:srgbClr val="ADB4B9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TextBox 38">
                <a:extLst>
                  <a:ext uri="{FF2B5EF4-FFF2-40B4-BE49-F238E27FC236}">
                    <a16:creationId xmlns:a16="http://schemas.microsoft.com/office/drawing/2014/main" id="{0E2A0C6C-B507-F71A-305B-EAB8E128822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1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0" name="Freeform 6">
            <a:extLst>
              <a:ext uri="{FF2B5EF4-FFF2-40B4-BE49-F238E27FC236}">
                <a16:creationId xmlns:a16="http://schemas.microsoft.com/office/drawing/2014/main" id="{E9B6ADE8-9BF0-39D2-F6C0-90D31BC7939E}"/>
              </a:ext>
            </a:extLst>
          </p:cNvPr>
          <p:cNvSpPr/>
          <p:nvPr/>
        </p:nvSpPr>
        <p:spPr>
          <a:xfrm>
            <a:off x="3242199" y="167581"/>
            <a:ext cx="6630030" cy="6280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 cap="sq">
            <a:solidFill>
              <a:srgbClr val="ADB4B9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FC1221B-080F-65F9-FD83-8159EF75C88F}"/>
              </a:ext>
            </a:extLst>
          </p:cNvPr>
          <p:cNvSpPr txBox="1"/>
          <p:nvPr/>
        </p:nvSpPr>
        <p:spPr>
          <a:xfrm>
            <a:off x="3163359" y="250761"/>
            <a:ext cx="673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خطة التعلم الأسبوعية الفصل الدراسي الأول لعام 1447هـ</a:t>
            </a:r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49246A95-6DF6-2ABE-C166-2789E334EF22}"/>
              </a:ext>
            </a:extLst>
          </p:cNvPr>
          <p:cNvSpPr/>
          <p:nvPr/>
        </p:nvSpPr>
        <p:spPr>
          <a:xfrm>
            <a:off x="0" y="-69070"/>
            <a:ext cx="1225826" cy="1288270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64DFB7AF-7C30-F5AA-68F6-95E287A57478}"/>
              </a:ext>
            </a:extLst>
          </p:cNvPr>
          <p:cNvSpPr/>
          <p:nvPr/>
        </p:nvSpPr>
        <p:spPr>
          <a:xfrm>
            <a:off x="-28974" y="749380"/>
            <a:ext cx="555044" cy="499186"/>
          </a:xfrm>
          <a:custGeom>
            <a:avLst/>
            <a:gdLst/>
            <a:ahLst/>
            <a:cxnLst/>
            <a:rect l="l" t="t" r="r" b="b"/>
            <a:pathLst>
              <a:path w="850470" h="850470">
                <a:moveTo>
                  <a:pt x="0" y="0"/>
                </a:moveTo>
                <a:lnTo>
                  <a:pt x="850471" y="0"/>
                </a:lnTo>
                <a:lnTo>
                  <a:pt x="850471" y="850471"/>
                </a:lnTo>
                <a:lnTo>
                  <a:pt x="0" y="8504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" name="TextBox 48">
            <a:extLst>
              <a:ext uri="{FF2B5EF4-FFF2-40B4-BE49-F238E27FC236}">
                <a16:creationId xmlns:a16="http://schemas.microsoft.com/office/drawing/2014/main" id="{29BAF4E5-347C-B220-4C5F-186A7BCEDBF6}"/>
              </a:ext>
            </a:extLst>
          </p:cNvPr>
          <p:cNvSpPr txBox="1"/>
          <p:nvPr/>
        </p:nvSpPr>
        <p:spPr>
          <a:xfrm>
            <a:off x="8755832" y="3352578"/>
            <a:ext cx="1526429" cy="2113096"/>
          </a:xfrm>
          <a:prstGeom prst="roundRect">
            <a:avLst>
              <a:gd name="adj" fmla="val 50000"/>
            </a:avLst>
          </a:prstGeom>
          <a:solidFill>
            <a:srgbClr val="F9F7F1"/>
          </a:solidFill>
          <a:ln>
            <a:solidFill>
              <a:srgbClr val="B88967"/>
            </a:solidFill>
          </a:ln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</a:t>
            </a: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1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إضافية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9070AFE-7039-AF52-A23E-E0710624D78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-8541" t="-16172" r="-11077" b="39302"/>
          <a:stretch>
            <a:fillRect/>
          </a:stretch>
        </p:blipFill>
        <p:spPr>
          <a:xfrm>
            <a:off x="8942303" y="4701195"/>
            <a:ext cx="1153486" cy="698007"/>
          </a:xfrm>
          <a:prstGeom prst="ellipse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3BFE297B-FCB0-4E82-A47F-E20B9D545D2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" y="3358087"/>
            <a:ext cx="1471930" cy="1533525"/>
          </a:xfrm>
          <a:prstGeom prst="rect">
            <a:avLst/>
          </a:prstGeom>
        </p:spPr>
      </p:pic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613D877-E669-4B2F-B103-9BCC288624C5}"/>
              </a:ext>
            </a:extLst>
          </p:cNvPr>
          <p:cNvSpPr txBox="1"/>
          <p:nvPr/>
        </p:nvSpPr>
        <p:spPr>
          <a:xfrm>
            <a:off x="180844" y="2839788"/>
            <a:ext cx="152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المهمة </a:t>
            </a:r>
            <a:r>
              <a:rPr lang="ar-S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الآدائية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4013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2728</Words>
  <Application>Microsoft Office PowerPoint</Application>
  <PresentationFormat>شاشة عريضة</PresentationFormat>
  <Paragraphs>805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SakkalMajalla-Bold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إبتسام بنت المصعبي</cp:lastModifiedBy>
  <cp:revision>6</cp:revision>
  <dcterms:created xsi:type="dcterms:W3CDTF">2025-08-16T11:18:44Z</dcterms:created>
  <dcterms:modified xsi:type="dcterms:W3CDTF">2025-08-20T17:30:49Z</dcterms:modified>
</cp:coreProperties>
</file>