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1"/>
  </p:notesMasterIdLst>
  <p:sldIdLst>
    <p:sldId id="379" r:id="rId2"/>
    <p:sldId id="466" r:id="rId3"/>
    <p:sldId id="380" r:id="rId4"/>
    <p:sldId id="467" r:id="rId5"/>
    <p:sldId id="381" r:id="rId6"/>
    <p:sldId id="382" r:id="rId7"/>
    <p:sldId id="383" r:id="rId8"/>
    <p:sldId id="384" r:id="rId9"/>
    <p:sldId id="385" r:id="rId10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00FF"/>
    <a:srgbClr val="6600FF"/>
    <a:srgbClr val="006600"/>
    <a:srgbClr val="00FF00"/>
    <a:srgbClr val="FF6699"/>
    <a:srgbClr val="FF0000"/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83333" autoAdjust="0"/>
    <p:restoredTop sz="94660"/>
  </p:normalViewPr>
  <p:slideViewPr>
    <p:cSldViewPr>
      <p:cViewPr>
        <p:scale>
          <a:sx n="74" d="100"/>
          <a:sy n="74" d="100"/>
        </p:scale>
        <p:origin x="-16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C0C837-2C42-4D4C-982F-04BF6378B711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56182C-4E09-448A-AD0D-237EE38714EE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2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2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3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4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6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7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8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9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0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A318-B584-41CE-8307-83C4981E433F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D3D1D-978A-4B78-8040-85815C085C30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FBBF3-C780-4A8A-8C66-3BBE0756BE35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4BFB0-D33B-41F7-ABA8-0ADD8E5CD48C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9F7D7-0BE7-4376-8E7E-2FE3FD431E87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82F81-2FCF-4F85-A568-DEB5FC43869E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28B76-88C1-4721-BB1B-F94F480EE52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9E1F9-9E1A-4215-8181-8579F06B51B7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5C771-4420-47B1-8027-2DE40DBEDDA2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243A-2339-4647-B7CA-77F801E06084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3613C-864C-4B53-8BC7-80920FE298D4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28AD2C-EAE5-4B43-8E06-0EF13B5C7C66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3715E-DE3A-4E9B-8FB5-9D0343FF2E53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2F15B-DC43-4C45-AE4C-00A4AFE9BACC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2F10D-333D-42B4-B481-EF996FA4B3B1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B548C-3476-4763-B8B3-5657B871972C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3B904-7FB7-4BA9-8D60-53AF65177582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A0D6A-749E-497C-9AA1-2B021F618861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8A9FB-1380-4C02-8072-E356EF2FB0D8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B3FB-37FD-4C69-9C4D-6109D4D931EF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CE4A0-D4EC-403C-B335-172F2D126DD7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ED037-7185-458F-9037-BE61CE0149E0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Ovr>
    <a:masterClrMapping/>
  </p:clrMapOvr>
  <p:transition>
    <p:random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091A44-8E36-4AB3-AF10-B1AD46AD21D5}" type="datetimeFigureOut">
              <a:rPr lang="ar-SA"/>
              <a:pPr>
                <a:defRPr/>
              </a:pPr>
              <a:t>11/01/1440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1A0550-9E7D-4F64-B143-7E248C4E69BD}" type="slidenum">
              <a:rPr lang="ar-SA"/>
              <a:pPr>
                <a:defRPr/>
              </a:pPr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  <p:sndAc>
      <p:stSnd>
        <p:snd r:embed="rId13" name="chimes.wav" builtIn="1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audio" Target="../media/audio13.wav"/><Relationship Id="rId7" Type="http://schemas.openxmlformats.org/officeDocument/2006/relationships/audio" Target="../media/audio16.wav"/><Relationship Id="rId12" Type="http://schemas.openxmlformats.org/officeDocument/2006/relationships/audio" Target="../media/audio1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audio" Target="../media/audio18.wav"/><Relationship Id="rId5" Type="http://schemas.openxmlformats.org/officeDocument/2006/relationships/audio" Target="../media/audio15.wav"/><Relationship Id="rId10" Type="http://schemas.openxmlformats.org/officeDocument/2006/relationships/image" Target="../media/image4.png"/><Relationship Id="rId4" Type="http://schemas.openxmlformats.org/officeDocument/2006/relationships/audio" Target="../media/audio14.wav"/><Relationship Id="rId9" Type="http://schemas.openxmlformats.org/officeDocument/2006/relationships/audio" Target="../media/audio17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13" Type="http://schemas.openxmlformats.org/officeDocument/2006/relationships/image" Target="../media/image6.png"/><Relationship Id="rId3" Type="http://schemas.openxmlformats.org/officeDocument/2006/relationships/audio" Target="../media/audio20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audio" Target="../media/audio3.wav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6.wav"/><Relationship Id="rId11" Type="http://schemas.openxmlformats.org/officeDocument/2006/relationships/audio" Target="../media/audio19.wav"/><Relationship Id="rId5" Type="http://schemas.openxmlformats.org/officeDocument/2006/relationships/image" Target="../media/image2.gif"/><Relationship Id="rId15" Type="http://schemas.openxmlformats.org/officeDocument/2006/relationships/image" Target="../media/image8.png"/><Relationship Id="rId10" Type="http://schemas.openxmlformats.org/officeDocument/2006/relationships/audio" Target="../media/audio18.wav"/><Relationship Id="rId4" Type="http://schemas.openxmlformats.org/officeDocument/2006/relationships/audio" Target="../media/audio21.wav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audio" Target="../media/audio22.wav"/><Relationship Id="rId7" Type="http://schemas.openxmlformats.org/officeDocument/2006/relationships/audio" Target="../media/audio16.wav"/><Relationship Id="rId12" Type="http://schemas.openxmlformats.org/officeDocument/2006/relationships/audio" Target="../media/audio1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audio" Target="../media/audio18.wav"/><Relationship Id="rId5" Type="http://schemas.openxmlformats.org/officeDocument/2006/relationships/audio" Target="../media/audio24.wav"/><Relationship Id="rId10" Type="http://schemas.openxmlformats.org/officeDocument/2006/relationships/image" Target="../media/image4.png"/><Relationship Id="rId4" Type="http://schemas.openxmlformats.org/officeDocument/2006/relationships/audio" Target="../media/audio23.wav"/><Relationship Id="rId9" Type="http://schemas.openxmlformats.org/officeDocument/2006/relationships/audio" Target="../media/audio1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18" Type="http://schemas.openxmlformats.org/officeDocument/2006/relationships/image" Target="../media/image15.png"/><Relationship Id="rId3" Type="http://schemas.openxmlformats.org/officeDocument/2006/relationships/audio" Target="../media/audio25.wav"/><Relationship Id="rId21" Type="http://schemas.openxmlformats.org/officeDocument/2006/relationships/image" Target="../media/image18.png"/><Relationship Id="rId7" Type="http://schemas.openxmlformats.org/officeDocument/2006/relationships/audio" Target="../media/audio16.wav"/><Relationship Id="rId12" Type="http://schemas.openxmlformats.org/officeDocument/2006/relationships/audio" Target="../media/audio19.wav"/><Relationship Id="rId17" Type="http://schemas.openxmlformats.org/officeDocument/2006/relationships/image" Target="../media/image14.png"/><Relationship Id="rId2" Type="http://schemas.openxmlformats.org/officeDocument/2006/relationships/audio" Target="../media/audio3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audio" Target="../media/audio18.wav"/><Relationship Id="rId5" Type="http://schemas.openxmlformats.org/officeDocument/2006/relationships/audio" Target="../media/audio27.wav"/><Relationship Id="rId15" Type="http://schemas.openxmlformats.org/officeDocument/2006/relationships/image" Target="../media/image12.png"/><Relationship Id="rId10" Type="http://schemas.openxmlformats.org/officeDocument/2006/relationships/image" Target="../media/image4.png"/><Relationship Id="rId19" Type="http://schemas.openxmlformats.org/officeDocument/2006/relationships/image" Target="../media/image16.png"/><Relationship Id="rId4" Type="http://schemas.openxmlformats.org/officeDocument/2006/relationships/audio" Target="../media/audio26.wav"/><Relationship Id="rId9" Type="http://schemas.openxmlformats.org/officeDocument/2006/relationships/audio" Target="../media/audio17.wav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28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6.wav"/><Relationship Id="rId11" Type="http://schemas.openxmlformats.org/officeDocument/2006/relationships/audio" Target="../media/audio19.wav"/><Relationship Id="rId5" Type="http://schemas.openxmlformats.org/officeDocument/2006/relationships/image" Target="../media/image2.gif"/><Relationship Id="rId10" Type="http://schemas.openxmlformats.org/officeDocument/2006/relationships/audio" Target="../media/audio18.wav"/><Relationship Id="rId4" Type="http://schemas.openxmlformats.org/officeDocument/2006/relationships/audio" Target="../media/audio29.wav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audio" Target="../media/audio19.wav"/><Relationship Id="rId3" Type="http://schemas.openxmlformats.org/officeDocument/2006/relationships/audio" Target="../media/audio30.wav"/><Relationship Id="rId7" Type="http://schemas.openxmlformats.org/officeDocument/2006/relationships/image" Target="../media/image2.gif"/><Relationship Id="rId12" Type="http://schemas.openxmlformats.org/officeDocument/2006/relationships/audio" Target="../media/audio1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4.png"/><Relationship Id="rId5" Type="http://schemas.openxmlformats.org/officeDocument/2006/relationships/audio" Target="../media/audio32.wav"/><Relationship Id="rId10" Type="http://schemas.openxmlformats.org/officeDocument/2006/relationships/audio" Target="../media/audio17.wav"/><Relationship Id="rId4" Type="http://schemas.openxmlformats.org/officeDocument/2006/relationships/audio" Target="../media/audio31.wav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6.wav"/><Relationship Id="rId13" Type="http://schemas.openxmlformats.org/officeDocument/2006/relationships/audio" Target="../media/audio19.wav"/><Relationship Id="rId3" Type="http://schemas.openxmlformats.org/officeDocument/2006/relationships/audio" Target="../media/audio33.wav"/><Relationship Id="rId7" Type="http://schemas.openxmlformats.org/officeDocument/2006/relationships/image" Target="../media/image2.gif"/><Relationship Id="rId12" Type="http://schemas.openxmlformats.org/officeDocument/2006/relationships/audio" Target="../media/audio18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6.wav"/><Relationship Id="rId11" Type="http://schemas.openxmlformats.org/officeDocument/2006/relationships/image" Target="../media/image4.png"/><Relationship Id="rId5" Type="http://schemas.openxmlformats.org/officeDocument/2006/relationships/audio" Target="../media/audio35.wav"/><Relationship Id="rId10" Type="http://schemas.openxmlformats.org/officeDocument/2006/relationships/audio" Target="../media/audio17.wav"/><Relationship Id="rId4" Type="http://schemas.openxmlformats.org/officeDocument/2006/relationships/audio" Target="../media/audio34.wav"/><Relationship Id="rId9" Type="http://schemas.openxmlformats.org/officeDocument/2006/relationships/image" Target="../media/image3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7.wav"/><Relationship Id="rId3" Type="http://schemas.openxmlformats.org/officeDocument/2006/relationships/audio" Target="../media/audio37.wav"/><Relationship Id="rId7" Type="http://schemas.openxmlformats.org/officeDocument/2006/relationships/image" Target="../media/image3.png"/><Relationship Id="rId12" Type="http://schemas.openxmlformats.org/officeDocument/2006/relationships/image" Target="../media/image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6.wav"/><Relationship Id="rId11" Type="http://schemas.openxmlformats.org/officeDocument/2006/relationships/audio" Target="../media/audio19.wav"/><Relationship Id="rId5" Type="http://schemas.openxmlformats.org/officeDocument/2006/relationships/image" Target="../media/image2.gif"/><Relationship Id="rId10" Type="http://schemas.openxmlformats.org/officeDocument/2006/relationships/audio" Target="../media/audio18.wav"/><Relationship Id="rId4" Type="http://schemas.openxmlformats.org/officeDocument/2006/relationships/audio" Target="../media/audio38.wav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audio" Target="../media/audio39.wav"/><Relationship Id="rId7" Type="http://schemas.openxmlformats.org/officeDocument/2006/relationships/audio" Target="../media/audio16.wav"/><Relationship Id="rId12" Type="http://schemas.openxmlformats.org/officeDocument/2006/relationships/audio" Target="../media/audio19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gif"/><Relationship Id="rId11" Type="http://schemas.openxmlformats.org/officeDocument/2006/relationships/audio" Target="../media/audio18.wav"/><Relationship Id="rId5" Type="http://schemas.openxmlformats.org/officeDocument/2006/relationships/audio" Target="../media/audio41.wav"/><Relationship Id="rId10" Type="http://schemas.openxmlformats.org/officeDocument/2006/relationships/image" Target="../media/image4.png"/><Relationship Id="rId4" Type="http://schemas.openxmlformats.org/officeDocument/2006/relationships/audio" Target="../media/audio40.wav"/><Relationship Id="rId9" Type="http://schemas.openxmlformats.org/officeDocument/2006/relationships/audio" Target="../media/audio1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جسم مشطوف الحواف 4"/>
          <p:cNvSpPr/>
          <p:nvPr/>
        </p:nvSpPr>
        <p:spPr>
          <a:xfrm>
            <a:off x="1143004" y="714362"/>
            <a:ext cx="7572400" cy="85725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FFFF00"/>
                </a:solidFill>
              </a:rPr>
              <a:t>الدرس الحادي </a:t>
            </a:r>
            <a:r>
              <a:rPr lang="ar-EG" sz="3200" dirty="0" smtClean="0">
                <a:solidFill>
                  <a:srgbClr val="FFFF00"/>
                </a:solidFill>
              </a:rPr>
              <a:t>والعشرون: </a:t>
            </a:r>
            <a:r>
              <a:rPr lang="ar-EG" sz="3200" dirty="0">
                <a:solidFill>
                  <a:srgbClr val="FFFF00"/>
                </a:solidFill>
              </a:rPr>
              <a:t>الحوار وتقبل الرأي الأخر  </a:t>
            </a:r>
          </a:p>
        </p:txBody>
      </p:sp>
      <p:sp>
        <p:nvSpPr>
          <p:cNvPr id="6" name="مخطط انسيابي: عرض 5"/>
          <p:cNvSpPr/>
          <p:nvPr/>
        </p:nvSpPr>
        <p:spPr>
          <a:xfrm>
            <a:off x="4786313" y="1643056"/>
            <a:ext cx="4286250" cy="785812"/>
          </a:xfrm>
          <a:prstGeom prst="flowChartDisplay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مفهوم الحوار 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000125" y="2527300"/>
            <a:ext cx="81438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هو مراجعة الكلام بين اثنين أو أكثر فلا يستأثر به احدهما دون الأخر ويجب فيه الهدوء والبعد عن التعصب .</a:t>
            </a:r>
          </a:p>
        </p:txBody>
      </p:sp>
      <p:sp>
        <p:nvSpPr>
          <p:cNvPr id="8" name="مخطط انسيابي: محطة طرفية 7"/>
          <p:cNvSpPr/>
          <p:nvPr/>
        </p:nvSpPr>
        <p:spPr>
          <a:xfrm>
            <a:off x="4429125" y="3500442"/>
            <a:ext cx="4643438" cy="642938"/>
          </a:xfrm>
          <a:prstGeom prst="flowChartTerminator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SA" sz="4000" dirty="0">
                <a:solidFill>
                  <a:srgbClr val="FFFF00"/>
                </a:solidFill>
              </a:rPr>
              <a:t>آ</a:t>
            </a:r>
            <a:r>
              <a:rPr lang="ar-EG" sz="4000" dirty="0">
                <a:solidFill>
                  <a:srgbClr val="FFFF00"/>
                </a:solidFill>
              </a:rPr>
              <a:t>د</a:t>
            </a:r>
            <a:r>
              <a:rPr lang="ar-SA" sz="4000" dirty="0">
                <a:solidFill>
                  <a:srgbClr val="FFFF00"/>
                </a:solidFill>
              </a:rPr>
              <a:t>ا</a:t>
            </a:r>
            <a:r>
              <a:rPr lang="ar-EG" sz="4000" dirty="0">
                <a:solidFill>
                  <a:srgbClr val="FFFF00"/>
                </a:solidFill>
              </a:rPr>
              <a:t>ب </a:t>
            </a:r>
            <a:r>
              <a:rPr lang="ar-EG" sz="4000" dirty="0">
                <a:solidFill>
                  <a:srgbClr val="FFFF00"/>
                </a:solidFill>
              </a:rPr>
              <a:t>الحوار 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642938" y="4119563"/>
            <a:ext cx="8501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إخلاص النية لله : فالمحاور يجب أن يجب أن يكون حسن النية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143000" y="4548188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العلم : يجب أن يكون علي علم بموضوع الحوار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928688" y="5024438"/>
            <a:ext cx="821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الصدق : لأنه يودي الي هدوء النفس .  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4572000" y="5405438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التدرج والبدء بالأهم .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-71438" y="5286375"/>
            <a:ext cx="492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الاعتراف برأي الأخر واحترامه .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1571625" y="46434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القدوة .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5429250" y="6334125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حسن الاستماع .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-428625" y="5905500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المعرفة المسبقة بالطرف الأخر .</a:t>
            </a: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3429000" y="590550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اختيار الظرف المناسب .</a:t>
            </a: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142875" y="6334125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التحكم الي احد يرضي به الطرفين .</a:t>
            </a:r>
          </a:p>
        </p:txBody>
      </p:sp>
      <p:pic>
        <p:nvPicPr>
          <p:cNvPr id="197654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7655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97656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657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97659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لحوار وتقبل الرأي الأخ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مفهوم الحو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دأب الحو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جسم مشطوف الحواف 4"/>
          <p:cNvSpPr/>
          <p:nvPr/>
        </p:nvSpPr>
        <p:spPr>
          <a:xfrm>
            <a:off x="1143004" y="714362"/>
            <a:ext cx="7572400" cy="85725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FFFF00"/>
                </a:solidFill>
              </a:rPr>
              <a:t>الدرس الحادي </a:t>
            </a:r>
            <a:r>
              <a:rPr lang="ar-EG" sz="3200" dirty="0" smtClean="0">
                <a:solidFill>
                  <a:srgbClr val="FFFF00"/>
                </a:solidFill>
              </a:rPr>
              <a:t>والعشرون: </a:t>
            </a:r>
            <a:r>
              <a:rPr lang="ar-EG" sz="3200" dirty="0">
                <a:solidFill>
                  <a:srgbClr val="FFFF00"/>
                </a:solidFill>
              </a:rPr>
              <a:t>الحوار وتقبل الرأي الأخر  </a:t>
            </a:r>
          </a:p>
        </p:txBody>
      </p:sp>
      <p:pic>
        <p:nvPicPr>
          <p:cNvPr id="198661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8662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98668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69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98671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7639" name="Picture 1" descr="Screen Clippi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80288" y="1628775"/>
            <a:ext cx="10001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0" name="Picture 2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35375" y="2071688"/>
            <a:ext cx="4745038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41" name="Picture 3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35375" y="3921125"/>
            <a:ext cx="48704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143000" y="2697163"/>
            <a:ext cx="721677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143000" y="4718050"/>
            <a:ext cx="7329488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رايك ما مدى تطبيق مبدأ الح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برايك العوامل التي من شأنها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2571750" y="785799"/>
            <a:ext cx="6357938" cy="714375"/>
          </a:xfrm>
          <a:prstGeom prst="round2Diag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0000FF"/>
                </a:solidFill>
              </a:rPr>
              <a:t>مركز الملك عبد العزيز للحوار الوطني </a:t>
            </a:r>
          </a:p>
        </p:txBody>
      </p:sp>
      <p:sp>
        <p:nvSpPr>
          <p:cNvPr id="5" name="مخطط انسيابي: عرض 4"/>
          <p:cNvSpPr/>
          <p:nvPr/>
        </p:nvSpPr>
        <p:spPr>
          <a:xfrm>
            <a:off x="5357818" y="1785930"/>
            <a:ext cx="3714750" cy="571500"/>
          </a:xfrm>
          <a:prstGeom prst="flowChartDispla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أهداف المركز :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000125" y="2357438"/>
            <a:ext cx="7929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1- تكريس الوحدة الوطنية في إطار العقيدة الإسلامية .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-214313" y="2857500"/>
            <a:ext cx="94297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2- الإسهام في صياغة الخطاب الإسلامي الصحيح المبني علي الوسطية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2286000" y="3286125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3- معالجة القضايا الوطنية من خلال الحوار الفكري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5572125" y="3714750"/>
            <a:ext cx="350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4- ترسيخ مفهوم الحوار .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2928938" y="4214813"/>
            <a:ext cx="6215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5- توسيع المشاركة في الحوار لأفراد المجتمع .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857375" y="3786188"/>
            <a:ext cx="407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6- تفعيل الحوار الوطني .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642938" y="4286250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7-تعزيز قنوات الاتصال .</a:t>
            </a:r>
          </a:p>
        </p:txBody>
      </p:sp>
      <p:sp>
        <p:nvSpPr>
          <p:cNvPr id="13" name="مخطط انسيابي: عرض 12"/>
          <p:cNvSpPr/>
          <p:nvPr/>
        </p:nvSpPr>
        <p:spPr>
          <a:xfrm>
            <a:off x="4143407" y="4786326"/>
            <a:ext cx="4929187" cy="571500"/>
          </a:xfrm>
          <a:prstGeom prst="flowChartDisplay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0000FF"/>
                </a:solidFill>
              </a:rPr>
              <a:t>تقبل الرأي الأخر 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714375" y="5402263"/>
            <a:ext cx="84296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chemeClr val="accent2"/>
                </a:solidFill>
              </a:rPr>
              <a:t>يقصد الأخر هو من دونك من بني البشر , ويختلف عنك في الاعتقاد الديني أو رأي ما , وقد علمنا الإسلام كيفية التعامل مع غير المسلمين وكيفية الحوار والمعايشة معهم ,.</a:t>
            </a:r>
          </a:p>
        </p:txBody>
      </p:sp>
      <p:pic>
        <p:nvPicPr>
          <p:cNvPr id="199699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9700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199701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2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199704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مركز الملك عبد العزيز للحوار الوط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هداف المرك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تقبل الرأي الأخ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جسم مشطوف الحواف 4"/>
          <p:cNvSpPr/>
          <p:nvPr/>
        </p:nvSpPr>
        <p:spPr>
          <a:xfrm>
            <a:off x="1143004" y="714362"/>
            <a:ext cx="7572400" cy="857250"/>
          </a:xfrm>
          <a:prstGeom prst="beve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200" dirty="0">
                <a:solidFill>
                  <a:srgbClr val="FFFF00"/>
                </a:solidFill>
              </a:rPr>
              <a:t>الدرس الحادي </a:t>
            </a:r>
            <a:r>
              <a:rPr lang="ar-EG" sz="3200" dirty="0" smtClean="0">
                <a:solidFill>
                  <a:srgbClr val="FFFF00"/>
                </a:solidFill>
              </a:rPr>
              <a:t>والعشرون: </a:t>
            </a:r>
            <a:r>
              <a:rPr lang="ar-EG" sz="3200" dirty="0">
                <a:solidFill>
                  <a:srgbClr val="FFFF00"/>
                </a:solidFill>
              </a:rPr>
              <a:t>الحوار وتقبل الرأي الأخر  </a:t>
            </a:r>
          </a:p>
        </p:txBody>
      </p:sp>
      <p:pic>
        <p:nvPicPr>
          <p:cNvPr id="200709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0710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200719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0720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200722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9687" name="Picture 5" descr="Screen Clippi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96175" y="1571625"/>
            <a:ext cx="1219200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8" name="Picture 6" descr="Screen Clippin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995738" y="2149475"/>
            <a:ext cx="4719637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9" name="Picture 7" descr="Screen Clippi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427538" y="3860800"/>
            <a:ext cx="4287837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90" name="Picture 8" descr="Screen Clippi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639050" y="4999038"/>
            <a:ext cx="11144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91" name="Picture 9" descr="Screen Clippin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40088" y="5041900"/>
            <a:ext cx="428783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143000" y="2559050"/>
            <a:ext cx="7542213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143000" y="4292600"/>
            <a:ext cx="754221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143000" y="5591175"/>
            <a:ext cx="7610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عبر عن شعوري تجاه انشاء مركز الحو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كيف استفيد من هذا المرك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9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كتب بحدود سطرين واجبي نحو الاخ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500298" y="500042"/>
            <a:ext cx="3624710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ar-EG" sz="6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اجابة التقويم</a:t>
            </a:r>
            <a:endParaRPr lang="ar-SA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خطط انسيابي: متعدد المستندات 4"/>
          <p:cNvSpPr/>
          <p:nvPr/>
        </p:nvSpPr>
        <p:spPr>
          <a:xfrm>
            <a:off x="7715282" y="1486904"/>
            <a:ext cx="1357312" cy="642937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س1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3857625" y="1558925"/>
            <a:ext cx="3857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chemeClr val="accent2"/>
                </a:solidFill>
              </a:rPr>
              <a:t>أكمل الفراغات التالية :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857250" y="2117725"/>
            <a:ext cx="8215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*- الحوار هو : مراجعة </a:t>
            </a:r>
            <a:r>
              <a:rPr lang="ar-EG" sz="2800"/>
              <a:t>الكلام</a:t>
            </a:r>
            <a:r>
              <a:rPr lang="ar-EG" sz="2800">
                <a:solidFill>
                  <a:srgbClr val="0000FF"/>
                </a:solidFill>
              </a:rPr>
              <a:t> بين </a:t>
            </a:r>
            <a:r>
              <a:rPr lang="ar-EG" sz="2800"/>
              <a:t>اثنين</a:t>
            </a:r>
            <a:r>
              <a:rPr lang="ar-EG" sz="2800">
                <a:solidFill>
                  <a:srgbClr val="0000FF"/>
                </a:solidFill>
              </a:rPr>
              <a:t> أو أكثر فلا </a:t>
            </a:r>
            <a:r>
              <a:rPr lang="ar-EG" sz="2800"/>
              <a:t>يستأثر به </a:t>
            </a:r>
            <a:r>
              <a:rPr lang="ar-EG" sz="2800">
                <a:solidFill>
                  <a:srgbClr val="0000FF"/>
                </a:solidFill>
              </a:rPr>
              <a:t>احدهما دون الأخر ويجب فيه </a:t>
            </a:r>
            <a:r>
              <a:rPr lang="ar-EG" sz="2800"/>
              <a:t>الهدوء</a:t>
            </a:r>
            <a:r>
              <a:rPr lang="ar-EG" sz="2800">
                <a:solidFill>
                  <a:srgbClr val="0000FF"/>
                </a:solidFill>
              </a:rPr>
              <a:t> والبعد عن الخصومة و </a:t>
            </a:r>
            <a:r>
              <a:rPr lang="ar-EG" sz="2800"/>
              <a:t>التعصب</a:t>
            </a:r>
            <a:r>
              <a:rPr lang="ar-EG" sz="2800">
                <a:solidFill>
                  <a:srgbClr val="0000FF"/>
                </a:solidFill>
              </a:rPr>
              <a:t>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714375" y="3046413"/>
            <a:ext cx="8358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- أنشي مركز عبد العزيز للحوار الوطني بتاريخ :</a:t>
            </a:r>
            <a:r>
              <a:rPr lang="ar-EG" sz="2800"/>
              <a:t>15</a:t>
            </a:r>
            <a:r>
              <a:rPr lang="ar-EG" sz="2800">
                <a:solidFill>
                  <a:srgbClr val="FF0000"/>
                </a:solidFill>
              </a:rPr>
              <a:t> / </a:t>
            </a:r>
            <a:r>
              <a:rPr lang="ar-EG" sz="2800"/>
              <a:t>جماد الأخر </a:t>
            </a:r>
            <a:r>
              <a:rPr lang="ar-EG" sz="2800">
                <a:solidFill>
                  <a:srgbClr val="FF0000"/>
                </a:solidFill>
              </a:rPr>
              <a:t>/ </a:t>
            </a:r>
            <a:r>
              <a:rPr lang="ar-EG" sz="2800"/>
              <a:t>1424</a:t>
            </a:r>
            <a:r>
              <a:rPr lang="ar-EG" sz="2800">
                <a:solidFill>
                  <a:srgbClr val="FF0000"/>
                </a:solidFill>
              </a:rPr>
              <a:t> ه , ومقره مدينة </a:t>
            </a:r>
            <a:r>
              <a:rPr lang="ar-EG" sz="2800"/>
              <a:t>الرياض</a:t>
            </a:r>
            <a:r>
              <a:rPr lang="ar-EG" sz="2800">
                <a:solidFill>
                  <a:srgbClr val="FF0000"/>
                </a:solidFill>
              </a:rPr>
              <a:t>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357188" y="3975100"/>
            <a:ext cx="8715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- يقصد بالأخر : المجتمعات </a:t>
            </a:r>
            <a:r>
              <a:rPr lang="ar-EG" sz="2800"/>
              <a:t>المختلفة</a:t>
            </a:r>
            <a:r>
              <a:rPr lang="ar-EG" sz="2800">
                <a:solidFill>
                  <a:srgbClr val="00B050"/>
                </a:solidFill>
              </a:rPr>
              <a:t> , بجميع </a:t>
            </a:r>
            <a:r>
              <a:rPr lang="ar-EG" sz="2800"/>
              <a:t>ألوانها</a:t>
            </a:r>
            <a:r>
              <a:rPr lang="ar-EG" sz="2800">
                <a:solidFill>
                  <a:srgbClr val="00B050"/>
                </a:solidFill>
              </a:rPr>
              <a:t> , وحضارتها , </a:t>
            </a:r>
            <a:r>
              <a:rPr lang="ar-EG" sz="2800"/>
              <a:t>وديانتها</a:t>
            </a:r>
            <a:r>
              <a:rPr lang="ar-EG" sz="2800">
                <a:solidFill>
                  <a:srgbClr val="00B050"/>
                </a:solidFill>
              </a:rPr>
              <a:t> .</a:t>
            </a:r>
          </a:p>
        </p:txBody>
      </p:sp>
      <p:sp>
        <p:nvSpPr>
          <p:cNvPr id="11" name="مخطط انسيابي: متعدد المستندات 10"/>
          <p:cNvSpPr/>
          <p:nvPr/>
        </p:nvSpPr>
        <p:spPr>
          <a:xfrm>
            <a:off x="7715250" y="4963553"/>
            <a:ext cx="1357313" cy="571500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س</a:t>
            </a:r>
            <a:r>
              <a:rPr lang="ar-SA" sz="3600" dirty="0">
                <a:solidFill>
                  <a:srgbClr val="FFFF00"/>
                </a:solidFill>
              </a:rPr>
              <a:t>2</a:t>
            </a:r>
            <a:endParaRPr lang="ar-EG" sz="3600" dirty="0">
              <a:solidFill>
                <a:srgbClr val="FFFF00"/>
              </a:solidFill>
            </a:endParaRP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500063" y="4987925"/>
            <a:ext cx="7143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chemeClr val="accent2"/>
                </a:solidFill>
              </a:rPr>
              <a:t>أذكر خمس من آداب الحوار ؟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143000" y="5762625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القدوة .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1428750" y="5762625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حسن الاستماع .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3429000" y="5691188"/>
            <a:ext cx="5643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المعرفة المسبقة بالطرف الأخر .</a:t>
            </a:r>
          </a:p>
        </p:txBody>
      </p:sp>
      <p:sp>
        <p:nvSpPr>
          <p:cNvPr id="16" name="مربع نص 15"/>
          <p:cNvSpPr txBox="1">
            <a:spLocks noChangeArrowheads="1"/>
          </p:cNvSpPr>
          <p:nvPr/>
        </p:nvSpPr>
        <p:spPr bwMode="auto">
          <a:xfrm>
            <a:off x="928688" y="6215063"/>
            <a:ext cx="3714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اختيار الظرف المناسب .</a:t>
            </a: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3429000" y="6215063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التحكم الي احد يرضي به الطرفين .</a:t>
            </a:r>
          </a:p>
        </p:txBody>
      </p:sp>
      <p:pic>
        <p:nvPicPr>
          <p:cNvPr id="201747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1748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201749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1750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201752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اكمل الفراغات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ذكر خمسا من اداب الحو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571572" y="500042"/>
            <a:ext cx="4684296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ar-EG" sz="6600" b="1" dirty="0">
                <a:ln/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حل تقويم الوحدة</a:t>
            </a:r>
            <a:endParaRPr lang="ar-SA" sz="6600" b="1" dirty="0">
              <a:ln/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مخطط انسيابي: متعدد المستندات 4"/>
          <p:cNvSpPr/>
          <p:nvPr/>
        </p:nvSpPr>
        <p:spPr>
          <a:xfrm>
            <a:off x="7929563" y="1285860"/>
            <a:ext cx="1214437" cy="642937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س1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1214438" y="2003425"/>
            <a:ext cx="7929562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الشوري : هو تبادل الرأي بين مجموعة من الناس في أمر معين , أما ما يتعلق بأمر الأمة فهنا اجتماع أهل الحل والعقد نيابة عن الأمة . 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214438" y="2906713"/>
            <a:ext cx="78581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الحوار :هو مراجعة الكلام بين اثنين أو أكثر فلا يستأثر به احدهما دون الأخر ويجب فيه الهدوء والبعد عن التعصب .</a:t>
            </a: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714375" y="3789363"/>
            <a:ext cx="835818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 الأخر: هو من دونك من بني البشر , ويختلف عنك في الاعتقاد الديني أو رأي ما </a:t>
            </a:r>
          </a:p>
        </p:txBody>
      </p:sp>
      <p:sp>
        <p:nvSpPr>
          <p:cNvPr id="10" name="مخطط انسيابي: متعدد المستندات 9"/>
          <p:cNvSpPr/>
          <p:nvPr/>
        </p:nvSpPr>
        <p:spPr>
          <a:xfrm>
            <a:off x="6429396" y="4429132"/>
            <a:ext cx="1143000" cy="642937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FFFF00"/>
                </a:solidFill>
              </a:rPr>
              <a:t>س2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928688" y="4476750"/>
            <a:ext cx="542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chemeClr val="accent2"/>
                </a:solidFill>
              </a:rPr>
              <a:t>أذكر دليل علي مشروعية الشوري ؟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25" y="5357813"/>
            <a:ext cx="7929563" cy="14287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3643313" y="1357313"/>
            <a:ext cx="4214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chemeClr val="accent2"/>
                </a:solidFill>
              </a:rPr>
              <a:t>عرف ما يلي :</a:t>
            </a:r>
          </a:p>
        </p:txBody>
      </p:sp>
      <p:pic>
        <p:nvPicPr>
          <p:cNvPr id="202767" name="صورة 12" descr="1256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2768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202769" name="Picture 11" descr="D:\Work2\arrow_right.png">
              <a:hlinkClick r:id="" action="ppaction://hlinkshowjump?jump=previousslide"/>
              <a:hlinkHover r:id="" action="ppaction://noaction" highlightClick="1">
                <a:snd r:embed="rId8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2770" name="Picture 12" descr="D:\Work2\arrow_next.png">
              <a:hlinkClick r:id="" action="ppaction://hlinkshowjump?jump=nextslide"/>
              <a:hlinkHover r:id="" action="ppaction://noaction" highlightClick="1">
                <a:snd r:embed="rId10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مخطط انسيابي: محطة طرفية 5">
              <a:hlinkHover r:id="" action="ppaction://noaction" highlightClick="1">
                <a:snd r:embed="rId12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202772" name="Picture 8" descr="D:\Work2\exxit.png">
              <a:hlinkClick r:id="" action="ppaction://hlinkshowjump?jump=endshow"/>
              <a:hlinkHover r:id="" action="ppaction://noaction" highlightClick="1">
                <a:snd r:embed="rId13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عرف ما يل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لشورى  منفصل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ذكر دليل علي مشروعية الشو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تعدد المستندات 3"/>
          <p:cNvSpPr/>
          <p:nvPr/>
        </p:nvSpPr>
        <p:spPr>
          <a:xfrm>
            <a:off x="7786719" y="714356"/>
            <a:ext cx="1285875" cy="642937"/>
          </a:xfrm>
          <a:prstGeom prst="flowChartMultidocumen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0000FF"/>
                </a:solidFill>
              </a:rPr>
              <a:t>س3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2714625" y="714375"/>
            <a:ext cx="500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chemeClr val="accent2"/>
                </a:solidFill>
              </a:rPr>
              <a:t>أعدد أربع فوائد للشوري .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285750" y="1428750"/>
            <a:ext cx="4357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سبب في الاستقرار والنجاح .</a:t>
            </a:r>
          </a:p>
        </p:txBody>
      </p:sp>
      <p:sp>
        <p:nvSpPr>
          <p:cNvPr id="7" name="مربع نص 6"/>
          <p:cNvSpPr txBox="1">
            <a:spLocks noChangeArrowheads="1"/>
          </p:cNvSpPr>
          <p:nvPr/>
        </p:nvSpPr>
        <p:spPr bwMode="auto">
          <a:xfrm>
            <a:off x="3714750" y="1500188"/>
            <a:ext cx="5429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اشتراك الأمة في التفكير في قضاياها .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3929063" y="1976438"/>
            <a:ext cx="5214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موجبة للمحبة وصفاء القلوب .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357188" y="1976438"/>
            <a:ext cx="4000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تقليل نسبة حدوث اخطأ .</a:t>
            </a:r>
          </a:p>
        </p:txBody>
      </p:sp>
      <p:sp>
        <p:nvSpPr>
          <p:cNvPr id="10" name="مخطط انسيابي: متعدد المستندات 9"/>
          <p:cNvSpPr/>
          <p:nvPr/>
        </p:nvSpPr>
        <p:spPr>
          <a:xfrm>
            <a:off x="7858157" y="2428868"/>
            <a:ext cx="1214437" cy="571500"/>
          </a:xfrm>
          <a:prstGeom prst="flowChartMultidocumen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0000FF"/>
                </a:solidFill>
              </a:rPr>
              <a:t>س4</a:t>
            </a:r>
          </a:p>
        </p:txBody>
      </p:sp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928813" y="2500313"/>
            <a:ext cx="5929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chemeClr val="accent2"/>
                </a:solidFill>
              </a:rPr>
              <a:t>أذكر أربع من صفات أهل الشوري .</a:t>
            </a:r>
          </a:p>
        </p:txBody>
      </p: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-214313" y="3176588"/>
            <a:ext cx="3357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النية الصادقة .</a:t>
            </a: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5572125" y="3071813"/>
            <a:ext cx="3571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الحكمة وسديد الري .</a:t>
            </a: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2928938" y="3071813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الشجاعة في ابدأ الري .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4786313" y="3533775"/>
            <a:ext cx="4286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الخبرة الواسعة والممارسة الجيدة .</a:t>
            </a:r>
          </a:p>
        </p:txBody>
      </p:sp>
      <p:sp>
        <p:nvSpPr>
          <p:cNvPr id="16" name="مخطط انسيابي: متعدد المستندات 15"/>
          <p:cNvSpPr/>
          <p:nvPr/>
        </p:nvSpPr>
        <p:spPr>
          <a:xfrm>
            <a:off x="3357536" y="3643314"/>
            <a:ext cx="1428750" cy="571500"/>
          </a:xfrm>
          <a:prstGeom prst="flowChartMultidocumen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4000" dirty="0">
                <a:solidFill>
                  <a:srgbClr val="0000FF"/>
                </a:solidFill>
              </a:rPr>
              <a:t>س5</a:t>
            </a:r>
          </a:p>
        </p:txBody>
      </p:sp>
      <p:sp>
        <p:nvSpPr>
          <p:cNvPr id="17" name="مربع نص 16"/>
          <p:cNvSpPr txBox="1">
            <a:spLocks noChangeArrowheads="1"/>
          </p:cNvSpPr>
          <p:nvPr/>
        </p:nvSpPr>
        <p:spPr bwMode="auto">
          <a:xfrm>
            <a:off x="785813" y="371475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600">
                <a:solidFill>
                  <a:schemeClr val="accent2"/>
                </a:solidFill>
              </a:rPr>
              <a:t>علل :</a:t>
            </a:r>
          </a:p>
        </p:txBody>
      </p:sp>
      <p:sp>
        <p:nvSpPr>
          <p:cNvPr id="18" name="مربع نص 17"/>
          <p:cNvSpPr txBox="1">
            <a:spLocks noChangeArrowheads="1"/>
          </p:cNvSpPr>
          <p:nvPr/>
        </p:nvSpPr>
        <p:spPr bwMode="auto">
          <a:xfrm>
            <a:off x="2857500" y="4071938"/>
            <a:ext cx="628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1- استشارة الرسول أصحابه رغم نزول الوحي . </a:t>
            </a:r>
          </a:p>
        </p:txBody>
      </p:sp>
      <p:sp>
        <p:nvSpPr>
          <p:cNvPr id="20" name="مربع نص 19"/>
          <p:cNvSpPr txBox="1">
            <a:spLocks noChangeArrowheads="1"/>
          </p:cNvSpPr>
          <p:nvPr/>
        </p:nvSpPr>
        <p:spPr bwMode="auto">
          <a:xfrm>
            <a:off x="357188" y="4572000"/>
            <a:ext cx="8786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- حتي يعلمهم التشاور في أمورهم وإنها دائما فيها مصلحة للأمة .</a:t>
            </a:r>
          </a:p>
        </p:txBody>
      </p: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785813" y="5072063"/>
            <a:ext cx="8358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2- أنشأ مركز الملك عبد العزيز للحوار الوطني .</a:t>
            </a:r>
          </a:p>
        </p:txBody>
      </p:sp>
      <p:sp>
        <p:nvSpPr>
          <p:cNvPr id="22" name="مربع نص 21"/>
          <p:cNvSpPr txBox="1">
            <a:spLocks noChangeArrowheads="1"/>
          </p:cNvSpPr>
          <p:nvPr/>
        </p:nvSpPr>
        <p:spPr bwMode="auto">
          <a:xfrm>
            <a:off x="1214438" y="5572125"/>
            <a:ext cx="79295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1- تكريس الوحدة الوطنية في إطار العقيدة الإسلامية .</a:t>
            </a:r>
          </a:p>
        </p:txBody>
      </p:sp>
      <p:sp>
        <p:nvSpPr>
          <p:cNvPr id="23" name="مربع نص 22"/>
          <p:cNvSpPr txBox="1">
            <a:spLocks noChangeArrowheads="1"/>
          </p:cNvSpPr>
          <p:nvPr/>
        </p:nvSpPr>
        <p:spPr bwMode="auto">
          <a:xfrm>
            <a:off x="5643563" y="6119813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2- ترسيخ مفهوم الحوار .</a:t>
            </a:r>
          </a:p>
        </p:txBody>
      </p:sp>
      <p:sp>
        <p:nvSpPr>
          <p:cNvPr id="24" name="مربع نص 23"/>
          <p:cNvSpPr txBox="1">
            <a:spLocks noChangeArrowheads="1"/>
          </p:cNvSpPr>
          <p:nvPr/>
        </p:nvSpPr>
        <p:spPr bwMode="auto">
          <a:xfrm>
            <a:off x="1214438" y="6119813"/>
            <a:ext cx="407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3- تفعيل الحوار الوطني .</a:t>
            </a:r>
          </a:p>
        </p:txBody>
      </p:sp>
      <p:pic>
        <p:nvPicPr>
          <p:cNvPr id="203804" name="صورة 12" descr="1256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14313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3805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203807" name="Picture 11" descr="D:\Work2\arrow_right.png">
              <a:hlinkClick r:id="" action="ppaction://hlinkshowjump?jump=previousslide"/>
              <a:hlinkHover r:id="" action="ppaction://noaction" highlightClick="1">
                <a:snd r:embed="rId8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3808" name="Picture 12" descr="D:\Work2\arrow_next.png">
              <a:hlinkClick r:id="" action="ppaction://hlinkshowjump?jump=nextslide"/>
              <a:hlinkHover r:id="" action="ppaction://noaction" highlightClick="1">
                <a:snd r:embed="rId10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مخطط انسيابي: محطة طرفية 5">
              <a:hlinkHover r:id="" action="ppaction://noaction" highlightClick="1">
                <a:snd r:embed="rId12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203810" name="Picture 8" descr="D:\Work2\exxit.png">
              <a:hlinkClick r:id="" action="ppaction://hlinkshowjump?jump=endshow"/>
              <a:hlinkHover r:id="" action="ppaction://noaction" highlightClick="1">
                <a:snd r:embed="rId13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9" name="رابط مستقيم 38"/>
          <p:cNvCxnSpPr/>
          <p:nvPr/>
        </p:nvCxnSpPr>
        <p:spPr>
          <a:xfrm rot="10800000">
            <a:off x="4429125" y="4071938"/>
            <a:ext cx="4714875" cy="1587"/>
          </a:xfrm>
          <a:prstGeom prst="line">
            <a:avLst/>
          </a:prstGeom>
          <a:ln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عدد أربع فوائد للشو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أذكر أربع من صفات أهل الشور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استشارة الرسول أصحابه رغم نزو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أنشأ مركز الملك عبد العزيز للحوار الوطن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مخطط انسيابي: متعدد المستندات 28"/>
          <p:cNvSpPr/>
          <p:nvPr/>
        </p:nvSpPr>
        <p:spPr>
          <a:xfrm>
            <a:off x="8072438" y="5476886"/>
            <a:ext cx="1071562" cy="571500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س7</a:t>
            </a:r>
          </a:p>
        </p:txBody>
      </p:sp>
      <p:sp>
        <p:nvSpPr>
          <p:cNvPr id="30" name="مربع نص 29"/>
          <p:cNvSpPr txBox="1">
            <a:spLocks noChangeArrowheads="1"/>
          </p:cNvSpPr>
          <p:nvPr/>
        </p:nvSpPr>
        <p:spPr bwMode="auto">
          <a:xfrm>
            <a:off x="928688" y="5524500"/>
            <a:ext cx="7143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006600"/>
                </a:solidFill>
              </a:rPr>
              <a:t>اكتب ثلاث مما يلي : </a:t>
            </a:r>
          </a:p>
        </p:txBody>
      </p:sp>
      <p:sp>
        <p:nvSpPr>
          <p:cNvPr id="31" name="مربع نص 30"/>
          <p:cNvSpPr txBox="1">
            <a:spLocks noChangeArrowheads="1"/>
          </p:cNvSpPr>
          <p:nvPr/>
        </p:nvSpPr>
        <p:spPr bwMode="auto">
          <a:xfrm>
            <a:off x="1071563" y="5619750"/>
            <a:ext cx="4214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chemeClr val="accent2"/>
                </a:solidFill>
              </a:rPr>
              <a:t>1- آداب الحوار :</a:t>
            </a:r>
          </a:p>
        </p:txBody>
      </p:sp>
      <p:sp>
        <p:nvSpPr>
          <p:cNvPr id="33" name="مربع نص 32"/>
          <p:cNvSpPr txBox="1">
            <a:spLocks noChangeArrowheads="1"/>
          </p:cNvSpPr>
          <p:nvPr/>
        </p:nvSpPr>
        <p:spPr bwMode="auto">
          <a:xfrm>
            <a:off x="1428750" y="561975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* القدوة .</a:t>
            </a:r>
          </a:p>
        </p:txBody>
      </p:sp>
      <p:sp>
        <p:nvSpPr>
          <p:cNvPr id="34" name="مربع نص 33"/>
          <p:cNvSpPr txBox="1">
            <a:spLocks noChangeArrowheads="1"/>
          </p:cNvSpPr>
          <p:nvPr/>
        </p:nvSpPr>
        <p:spPr bwMode="auto">
          <a:xfrm>
            <a:off x="-642938" y="6191250"/>
            <a:ext cx="371475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7030A0"/>
                </a:solidFill>
              </a:rPr>
              <a:t>* حسن الاستماع .</a:t>
            </a:r>
          </a:p>
        </p:txBody>
      </p:sp>
      <p:sp>
        <p:nvSpPr>
          <p:cNvPr id="40" name="مخطط انسيابي: متعدد المستندات 39"/>
          <p:cNvSpPr/>
          <p:nvPr/>
        </p:nvSpPr>
        <p:spPr>
          <a:xfrm>
            <a:off x="8143875" y="698488"/>
            <a:ext cx="1000125" cy="500066"/>
          </a:xfrm>
          <a:prstGeom prst="flowChartMultidocumen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chemeClr val="tx1"/>
                </a:solidFill>
              </a:rPr>
              <a:t>س6</a:t>
            </a:r>
          </a:p>
        </p:txBody>
      </p:sp>
      <p:sp>
        <p:nvSpPr>
          <p:cNvPr id="41" name="مربع نص 40"/>
          <p:cNvSpPr txBox="1">
            <a:spLocks noChangeArrowheads="1"/>
          </p:cNvSpPr>
          <p:nvPr/>
        </p:nvSpPr>
        <p:spPr bwMode="auto">
          <a:xfrm>
            <a:off x="2857500" y="674688"/>
            <a:ext cx="51435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006600"/>
                </a:solidFill>
              </a:rPr>
              <a:t>ضع علامة (      ) أو (      ) .</a:t>
            </a:r>
          </a:p>
        </p:txBody>
      </p:sp>
      <p:sp>
        <p:nvSpPr>
          <p:cNvPr id="45" name="مربع نص 44"/>
          <p:cNvSpPr txBox="1">
            <a:spLocks noChangeArrowheads="1"/>
          </p:cNvSpPr>
          <p:nvPr/>
        </p:nvSpPr>
        <p:spPr bwMode="auto">
          <a:xfrm>
            <a:off x="1428750" y="1262063"/>
            <a:ext cx="728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أ- لم يكن احد أكثر مشورة لأصحابه من رسول الله (     ) .</a:t>
            </a:r>
          </a:p>
        </p:txBody>
      </p:sp>
      <p:sp>
        <p:nvSpPr>
          <p:cNvPr id="46" name="مربع نص 45"/>
          <p:cNvSpPr txBox="1">
            <a:spLocks noChangeArrowheads="1"/>
          </p:cNvSpPr>
          <p:nvPr/>
        </p:nvSpPr>
        <p:spPr bwMode="auto">
          <a:xfrm>
            <a:off x="500063" y="1833563"/>
            <a:ext cx="7715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ب- استخدم الرسول الحوار في حياته معا الصحابة (      ) . </a:t>
            </a:r>
          </a:p>
        </p:txBody>
      </p:sp>
      <p:sp>
        <p:nvSpPr>
          <p:cNvPr id="47" name="مربع نص 46"/>
          <p:cNvSpPr txBox="1">
            <a:spLocks noChangeArrowheads="1"/>
          </p:cNvSpPr>
          <p:nvPr/>
        </p:nvSpPr>
        <p:spPr bwMode="auto">
          <a:xfrm>
            <a:off x="857250" y="2278063"/>
            <a:ext cx="8215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ج- عند استخدام الشوري تنعدم الأخطاء تماما (      ) .     </a:t>
            </a:r>
          </a:p>
        </p:txBody>
      </p:sp>
      <p:sp>
        <p:nvSpPr>
          <p:cNvPr id="48" name="مربع نص 47"/>
          <p:cNvSpPr txBox="1">
            <a:spLocks noChangeArrowheads="1"/>
          </p:cNvSpPr>
          <p:nvPr/>
        </p:nvSpPr>
        <p:spPr bwMode="auto">
          <a:xfrm>
            <a:off x="-428625" y="2746375"/>
            <a:ext cx="8858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د- الشوري من العبادات التي يتقرب بها الإنسان الي الله (     ) .</a:t>
            </a:r>
          </a:p>
        </p:txBody>
      </p:sp>
      <p:sp>
        <p:nvSpPr>
          <p:cNvPr id="49" name="مربع نص 48"/>
          <p:cNvSpPr txBox="1">
            <a:spLocks noChangeArrowheads="1"/>
          </p:cNvSpPr>
          <p:nvPr/>
        </p:nvSpPr>
        <p:spPr bwMode="auto">
          <a:xfrm>
            <a:off x="1928813" y="320675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ه- اطلب الاستشارة من إي وأحد من الناس (     ) .</a:t>
            </a:r>
          </a:p>
        </p:txBody>
      </p:sp>
      <p:sp>
        <p:nvSpPr>
          <p:cNvPr id="50" name="مربع نص 49"/>
          <p:cNvSpPr txBox="1">
            <a:spLocks noChangeArrowheads="1"/>
          </p:cNvSpPr>
          <p:nvPr/>
        </p:nvSpPr>
        <p:spPr bwMode="auto">
          <a:xfrm>
            <a:off x="1071563" y="369887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و- بعد المشاورة فان المسلمين يأخذوا  بري الأكثرية (      ) . </a:t>
            </a:r>
          </a:p>
        </p:txBody>
      </p:sp>
      <p:sp>
        <p:nvSpPr>
          <p:cNvPr id="51" name="مربع نص 50"/>
          <p:cNvSpPr txBox="1">
            <a:spLocks noChangeArrowheads="1"/>
          </p:cNvSpPr>
          <p:nvPr/>
        </p:nvSpPr>
        <p:spPr bwMode="auto">
          <a:xfrm>
            <a:off x="928688" y="4270375"/>
            <a:ext cx="7215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ز- غرس الإسلام في نفوسنا الاعتقاد بكرامة الإنسان (     ) .</a:t>
            </a:r>
          </a:p>
        </p:txBody>
      </p:sp>
      <p:sp>
        <p:nvSpPr>
          <p:cNvPr id="52" name="مربع نص 51"/>
          <p:cNvSpPr txBox="1">
            <a:spLocks noChangeArrowheads="1"/>
          </p:cNvSpPr>
          <p:nvPr/>
        </p:nvSpPr>
        <p:spPr bwMode="auto">
          <a:xfrm>
            <a:off x="1714500" y="4833938"/>
            <a:ext cx="7215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ح-أنشئ مركز الحوار في عهد الملك عبد الله (     ) .</a:t>
            </a:r>
          </a:p>
        </p:txBody>
      </p:sp>
      <p:sp>
        <p:nvSpPr>
          <p:cNvPr id="68" name="مربع نص 67"/>
          <p:cNvSpPr txBox="1">
            <a:spLocks noChangeArrowheads="1"/>
          </p:cNvSpPr>
          <p:nvPr/>
        </p:nvSpPr>
        <p:spPr bwMode="auto">
          <a:xfrm>
            <a:off x="4572000" y="6119813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* التدرج والبدء بالأهم .</a:t>
            </a:r>
          </a:p>
        </p:txBody>
      </p:sp>
      <p:sp>
        <p:nvSpPr>
          <p:cNvPr id="70" name="مربع نص 69"/>
          <p:cNvSpPr txBox="1">
            <a:spLocks noChangeArrowheads="1"/>
          </p:cNvSpPr>
          <p:nvPr/>
        </p:nvSpPr>
        <p:spPr bwMode="auto">
          <a:xfrm>
            <a:off x="2286000" y="6191250"/>
            <a:ext cx="3929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FF0000"/>
                </a:solidFill>
              </a:rPr>
              <a:t>* اختيار الظرف المناسب .</a:t>
            </a:r>
          </a:p>
        </p:txBody>
      </p:sp>
      <p:pic>
        <p:nvPicPr>
          <p:cNvPr id="204823" name="صورة 12" descr="1256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4824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204835" name="Picture 11" descr="D:\Work2\arrow_right.png">
              <a:hlinkClick r:id="" action="ppaction://hlinkshowjump?jump=previousslide"/>
              <a:hlinkHover r:id="" action="ppaction://noaction" highlightClick="1">
                <a:snd r:embed="rId6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36" name="Picture 12" descr="D:\Work2\arrow_next.png">
              <a:hlinkClick r:id="" action="ppaction://hlinkshowjump?jump=nextslide"/>
              <a:hlinkHover r:id="" action="ppaction://noaction" highlightClick="1">
                <a:snd r:embed="rId8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مخطط انسيابي: محطة طرفية 5">
              <a:hlinkHover r:id="" action="ppaction://noaction" highlightClick="1">
                <a:snd r:embed="rId10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204838" name="Picture 8" descr="D:\Work2\exxit.png">
              <a:hlinkClick r:id="" action="ppaction://hlinkshowjump?jump=endshow"/>
              <a:hlinkHover r:id="" action="ppaction://noaction" highlightClick="1">
                <a:snd r:embed="rId11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3429000" y="4627563"/>
            <a:ext cx="357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latin typeface="Calibri" pitchFamily="34" charset="0"/>
              </a:rPr>
              <a:t>×</a:t>
            </a:r>
            <a:endParaRPr lang="ar-EG" sz="6000"/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5715000" y="484188"/>
            <a:ext cx="5286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6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6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25"/>
          <p:cNvSpPr>
            <a:spLocks noChangeArrowheads="1"/>
          </p:cNvSpPr>
          <p:nvPr/>
        </p:nvSpPr>
        <p:spPr bwMode="auto">
          <a:xfrm>
            <a:off x="3500438" y="3000375"/>
            <a:ext cx="357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latin typeface="Calibri" pitchFamily="34" charset="0"/>
              </a:rPr>
              <a:t>×</a:t>
            </a:r>
            <a:endParaRPr lang="ar-EG" sz="6000"/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1500188" y="3984625"/>
            <a:ext cx="571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6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6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25"/>
          <p:cNvSpPr>
            <a:spLocks noChangeArrowheads="1"/>
          </p:cNvSpPr>
          <p:nvPr/>
        </p:nvSpPr>
        <p:spPr bwMode="auto">
          <a:xfrm>
            <a:off x="1714500" y="2555875"/>
            <a:ext cx="357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solidFill>
                  <a:srgbClr val="FF0000"/>
                </a:solidFill>
                <a:latin typeface="Calibri" pitchFamily="34" charset="0"/>
              </a:rPr>
              <a:t>×</a:t>
            </a:r>
            <a:endParaRPr lang="ar-EG" sz="6000">
              <a:solidFill>
                <a:srgbClr val="FF0000"/>
              </a:solidFill>
            </a:endParaRP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428875" y="3341688"/>
            <a:ext cx="5286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6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6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25"/>
          <p:cNvSpPr>
            <a:spLocks noChangeArrowheads="1"/>
          </p:cNvSpPr>
          <p:nvPr/>
        </p:nvSpPr>
        <p:spPr bwMode="auto">
          <a:xfrm>
            <a:off x="3429000" y="2071688"/>
            <a:ext cx="357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solidFill>
                  <a:srgbClr val="FF0000"/>
                </a:solidFill>
                <a:latin typeface="Calibri" pitchFamily="34" charset="0"/>
              </a:rPr>
              <a:t>×</a:t>
            </a:r>
            <a:endParaRPr lang="ar-EG" sz="6000">
              <a:solidFill>
                <a:srgbClr val="FF0000"/>
              </a:solidFill>
            </a:endParaRP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1828800" y="1627188"/>
            <a:ext cx="5286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6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6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25"/>
          <p:cNvSpPr>
            <a:spLocks noChangeArrowheads="1"/>
          </p:cNvSpPr>
          <p:nvPr/>
        </p:nvSpPr>
        <p:spPr bwMode="auto">
          <a:xfrm>
            <a:off x="4429125" y="484188"/>
            <a:ext cx="3571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ar-EG" sz="6000">
                <a:solidFill>
                  <a:srgbClr val="FF0000"/>
                </a:solidFill>
                <a:latin typeface="Calibri" pitchFamily="34" charset="0"/>
              </a:rPr>
              <a:t>×</a:t>
            </a:r>
            <a:endParaRPr lang="ar-EG" sz="6000">
              <a:solidFill>
                <a:srgbClr val="FF0000"/>
              </a:solidFill>
            </a:endParaRP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2357438" y="1000125"/>
            <a:ext cx="5286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ar-SA" sz="6000" i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√</a:t>
            </a:r>
            <a:endParaRPr lang="ar-SA" sz="60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ضع علامة (     ) أو علام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7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2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اكتب ثلاث مما يل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7" dur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2" dur="1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7" dur="1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2" dur="1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7" dur="1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41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68" grpId="0"/>
      <p:bldP spid="70" grpId="0"/>
      <p:bldP spid="44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خطط انسيابي: متعدد المستندات 3"/>
          <p:cNvSpPr/>
          <p:nvPr/>
        </p:nvSpPr>
        <p:spPr>
          <a:xfrm>
            <a:off x="7500969" y="1928811"/>
            <a:ext cx="1571625" cy="571500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س 8</a:t>
            </a:r>
          </a:p>
        </p:txBody>
      </p:sp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1000125" y="1987550"/>
            <a:ext cx="6429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rgbClr val="FF0000"/>
                </a:solidFill>
              </a:rPr>
              <a:t>عبر عن أهمية الحوار في حدود سطرين .</a:t>
            </a:r>
          </a:p>
        </p:txBody>
      </p:sp>
      <p:sp>
        <p:nvSpPr>
          <p:cNvPr id="6" name="مربع نص 5"/>
          <p:cNvSpPr txBox="1">
            <a:spLocks noChangeArrowheads="1"/>
          </p:cNvSpPr>
          <p:nvPr/>
        </p:nvSpPr>
        <p:spPr bwMode="auto">
          <a:xfrm>
            <a:off x="1143000" y="2571750"/>
            <a:ext cx="7929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للحوار أهمية كبيرة منها الوصول الي أفكار جديدة عن الموضوعات المختلفة كما أنها تزيد من معرفتك بالأشخاص وتزيد من معلوماتك .</a:t>
            </a:r>
          </a:p>
        </p:txBody>
      </p:sp>
      <p:sp>
        <p:nvSpPr>
          <p:cNvPr id="7" name="مخطط انسيابي: متعدد المستندات 6"/>
          <p:cNvSpPr/>
          <p:nvPr/>
        </p:nvSpPr>
        <p:spPr>
          <a:xfrm>
            <a:off x="7286657" y="3500443"/>
            <a:ext cx="1785937" cy="642937"/>
          </a:xfrm>
          <a:prstGeom prst="flowChartMultidocumen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ar-EG" sz="3600" dirty="0">
                <a:solidFill>
                  <a:srgbClr val="FFFF00"/>
                </a:solidFill>
              </a:rPr>
              <a:t>س 9</a:t>
            </a:r>
          </a:p>
        </p:txBody>
      </p:sp>
      <p:sp>
        <p:nvSpPr>
          <p:cNvPr id="8" name="مربع نص 7"/>
          <p:cNvSpPr txBox="1">
            <a:spLocks noChangeArrowheads="1"/>
          </p:cNvSpPr>
          <p:nvPr/>
        </p:nvSpPr>
        <p:spPr bwMode="auto">
          <a:xfrm>
            <a:off x="1643063" y="3643313"/>
            <a:ext cx="55721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chemeClr val="accent2"/>
                </a:solidFill>
              </a:rPr>
              <a:t>أختر العبارة الصحيحة : </a:t>
            </a:r>
          </a:p>
        </p:txBody>
      </p: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642938" y="4214813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1- وضع الإسلام قواعد للتعامل مع الغير تقوم علي : </a:t>
            </a:r>
          </a:p>
        </p:txBody>
      </p: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571500" y="4786313"/>
            <a:ext cx="8429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6600FF"/>
                </a:solidFill>
              </a:rPr>
              <a:t>( الإحسان والبر     - القوة والكرم        - الغلظة والجفاء   ) </a:t>
            </a:r>
          </a:p>
        </p:txBody>
      </p:sp>
      <p:sp>
        <p:nvSpPr>
          <p:cNvPr id="12" name="إطار 11"/>
          <p:cNvSpPr/>
          <p:nvPr/>
        </p:nvSpPr>
        <p:spPr>
          <a:xfrm>
            <a:off x="5786438" y="6072188"/>
            <a:ext cx="1714500" cy="642937"/>
          </a:xfrm>
          <a:prstGeom prst="frame">
            <a:avLst>
              <a:gd name="adj1" fmla="val 294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800">
              <a:solidFill>
                <a:schemeClr val="tx1"/>
              </a:solidFill>
            </a:endParaRPr>
          </a:p>
        </p:txBody>
      </p:sp>
      <p:sp>
        <p:nvSpPr>
          <p:cNvPr id="13" name="إطار 12"/>
          <p:cNvSpPr/>
          <p:nvPr/>
        </p:nvSpPr>
        <p:spPr>
          <a:xfrm>
            <a:off x="6715125" y="4786313"/>
            <a:ext cx="2071688" cy="500062"/>
          </a:xfrm>
          <a:prstGeom prst="frame">
            <a:avLst>
              <a:gd name="adj1" fmla="val 294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ar-EG" sz="2800">
              <a:solidFill>
                <a:schemeClr val="tx1"/>
              </a:solidFill>
            </a:endParaRPr>
          </a:p>
        </p:txBody>
      </p:sp>
      <p:sp>
        <p:nvSpPr>
          <p:cNvPr id="14" name="مربع نص 13"/>
          <p:cNvSpPr txBox="1">
            <a:spLocks noChangeArrowheads="1"/>
          </p:cNvSpPr>
          <p:nvPr/>
        </p:nvSpPr>
        <p:spPr bwMode="auto">
          <a:xfrm>
            <a:off x="571500" y="5429250"/>
            <a:ext cx="8501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2- التحاور مع الأخر من سمات : </a:t>
            </a:r>
          </a:p>
        </p:txBody>
      </p:sp>
      <p:sp>
        <p:nvSpPr>
          <p:cNvPr id="15" name="مربع نص 14"/>
          <p:cNvSpPr txBox="1">
            <a:spLocks noChangeArrowheads="1"/>
          </p:cNvSpPr>
          <p:nvPr/>
        </p:nvSpPr>
        <p:spPr bwMode="auto">
          <a:xfrm>
            <a:off x="642938" y="6072188"/>
            <a:ext cx="8215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( التأخر   -   التحضر   -     الخضوع   ) </a:t>
            </a:r>
          </a:p>
        </p:txBody>
      </p:sp>
      <p:pic>
        <p:nvPicPr>
          <p:cNvPr id="205841" name="صورة 12" descr="1256.gif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731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842" name="مجموعة 7"/>
          <p:cNvGrpSpPr>
            <a:grpSpLocks/>
          </p:cNvGrpSpPr>
          <p:nvPr/>
        </p:nvGrpSpPr>
        <p:grpSpPr bwMode="auto">
          <a:xfrm>
            <a:off x="-71438" y="1143000"/>
            <a:ext cx="928688" cy="5715000"/>
            <a:chOff x="-55292" y="566455"/>
            <a:chExt cx="1036020" cy="6003513"/>
          </a:xfrm>
        </p:grpSpPr>
        <p:pic>
          <p:nvPicPr>
            <p:cNvPr id="205847" name="Picture 11" descr="D:\Work2\arrow_right.png">
              <a:hlinkClick r:id="" action="ppaction://hlinkshowjump?jump=previousslide"/>
              <a:hlinkHover r:id="" action="ppaction://noaction" highlightClick="1">
                <a:snd r:embed="rId7" name="السابق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6941670">
              <a:off x="-223843" y="735006"/>
              <a:ext cx="1343118" cy="1006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848" name="Picture 12" descr="D:\Work2\arrow_next.png">
              <a:hlinkClick r:id="" action="ppaction://hlinkshowjump?jump=nextslide"/>
              <a:hlinkHover r:id="" action="ppaction://noaction" highlightClick="1">
                <a:snd r:embed="rId9" name="التالي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-3900995">
              <a:off x="-131881" y="4022468"/>
              <a:ext cx="1234952" cy="939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مخطط انسيابي: محطة طرفية 5">
              <a:hlinkHover r:id="" action="ppaction://noaction" highlightClick="1">
                <a:snd r:embed="rId11" name="الترجمة من Google.wav"/>
              </a:hlinkHover>
            </p:cNvPr>
            <p:cNvSpPr/>
            <p:nvPr/>
          </p:nvSpPr>
          <p:spPr>
            <a:xfrm rot="16200000">
              <a:off x="-539676" y="2637169"/>
              <a:ext cx="1942804" cy="502956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الرئيسية</a:t>
              </a:r>
            </a:p>
          </p:txBody>
        </p:sp>
        <p:pic>
          <p:nvPicPr>
            <p:cNvPr id="205850" name="Picture 8" descr="D:\Work2\exxit.png">
              <a:hlinkClick r:id="" action="ppaction://hlinkshowjump?jump=endshow"/>
              <a:hlinkHover r:id="" action="ppaction://noaction" highlightClick="1">
                <a:snd r:embed="rId12" name="الترجمة من Google_2.wav"/>
              </a:hlinkHover>
            </p:cNvPr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5589240"/>
              <a:ext cx="980728" cy="980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مربع نص 18"/>
          <p:cNvSpPr txBox="1">
            <a:spLocks noChangeArrowheads="1"/>
          </p:cNvSpPr>
          <p:nvPr/>
        </p:nvSpPr>
        <p:spPr bwMode="auto">
          <a:xfrm>
            <a:off x="3000375" y="642938"/>
            <a:ext cx="6215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3200">
                <a:solidFill>
                  <a:schemeClr val="accent2"/>
                </a:solidFill>
              </a:rPr>
              <a:t>2- أهداف مركز الملك عبد العزيز للحوار :</a:t>
            </a:r>
          </a:p>
        </p:txBody>
      </p: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>
            <a:off x="357188" y="976313"/>
            <a:ext cx="3500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00FF"/>
                </a:solidFill>
              </a:rPr>
              <a:t>1- ترسيخ مفهوم الحوار .</a:t>
            </a:r>
          </a:p>
        </p:txBody>
      </p:sp>
      <p:sp>
        <p:nvSpPr>
          <p:cNvPr id="22" name="مربع نص 21"/>
          <p:cNvSpPr txBox="1">
            <a:spLocks noChangeArrowheads="1"/>
          </p:cNvSpPr>
          <p:nvPr/>
        </p:nvSpPr>
        <p:spPr bwMode="auto">
          <a:xfrm>
            <a:off x="5072063" y="1333500"/>
            <a:ext cx="4071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6600FF"/>
                </a:solidFill>
              </a:rPr>
              <a:t>2- تفعيل الحوار الوطني .</a:t>
            </a:r>
          </a:p>
        </p:txBody>
      </p:sp>
      <p:sp>
        <p:nvSpPr>
          <p:cNvPr id="23" name="مربع نص 22"/>
          <p:cNvSpPr txBox="1">
            <a:spLocks noChangeArrowheads="1"/>
          </p:cNvSpPr>
          <p:nvPr/>
        </p:nvSpPr>
        <p:spPr bwMode="auto">
          <a:xfrm>
            <a:off x="2857500" y="1404938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EG" sz="2800">
                <a:solidFill>
                  <a:srgbClr val="00B050"/>
                </a:solidFill>
              </a:rPr>
              <a:t>3-تعزيز قنوات الاتصال .</a:t>
            </a:r>
          </a:p>
        </p:txBody>
      </p:sp>
    </p:spTree>
  </p:cSld>
  <p:clrMapOvr>
    <a:masterClrMapping/>
  </p:clrMapOvr>
  <p:transition>
    <p:random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هداف مركز الملك عبد العزيز للحوار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عبر عن أهمية الحوار في حدود سطري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أختر العبارة الصحيحة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4" grpId="0"/>
      <p:bldP spid="15" grpId="0"/>
      <p:bldP spid="19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4933</TotalTime>
  <Words>752</Words>
  <Application>Microsoft Office PowerPoint</Application>
  <PresentationFormat>Affichage à l'écran (4:3)</PresentationFormat>
  <Paragraphs>117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Wingdings 2</vt:lpstr>
      <vt:lpstr>سمة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ALRUSHDIT</dc:creator>
  <cp:lastModifiedBy>Abdelhafid Touil</cp:lastModifiedBy>
  <cp:revision>384</cp:revision>
  <dcterms:created xsi:type="dcterms:W3CDTF">2011-04-24T14:41:33Z</dcterms:created>
  <dcterms:modified xsi:type="dcterms:W3CDTF">2018-09-21T10:02:01Z</dcterms:modified>
</cp:coreProperties>
</file>