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9" r:id="rId2"/>
    <p:sldId id="261" r:id="rId3"/>
    <p:sldId id="260" r:id="rId4"/>
    <p:sldId id="257" r:id="rId5"/>
    <p:sldId id="256" r:id="rId6"/>
    <p:sldId id="258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C0C8E2F-3D5D-5CA9-4D76-7F18322E64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246FD6FB-9570-EBD8-4E78-6B969AEB67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11" indent="0" algn="ctr">
              <a:buNone/>
              <a:defRPr sz="2000"/>
            </a:lvl2pPr>
            <a:lvl3pPr marL="914423" indent="0" algn="ctr">
              <a:buNone/>
              <a:defRPr sz="1801"/>
            </a:lvl3pPr>
            <a:lvl4pPr marL="1371634" indent="0" algn="ctr">
              <a:buNone/>
              <a:defRPr sz="1600"/>
            </a:lvl4pPr>
            <a:lvl5pPr marL="1828846" indent="0" algn="ctr">
              <a:buNone/>
              <a:defRPr sz="1600"/>
            </a:lvl5pPr>
            <a:lvl6pPr marL="2286057" indent="0" algn="ctr">
              <a:buNone/>
              <a:defRPr sz="1600"/>
            </a:lvl6pPr>
            <a:lvl7pPr marL="2743269" indent="0" algn="ctr">
              <a:buNone/>
              <a:defRPr sz="1600"/>
            </a:lvl7pPr>
            <a:lvl8pPr marL="3200480" indent="0" algn="ctr">
              <a:buNone/>
              <a:defRPr sz="1600"/>
            </a:lvl8pPr>
            <a:lvl9pPr marL="3657691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119D049-C1B5-18E8-BFD4-961389E09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0808D-593F-4D18-8AA9-989E3EB08E37}" type="datetimeFigureOut">
              <a:rPr lang="ar-SA" smtClean="0"/>
              <a:t>16/02/47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C1A1A40-18B7-C480-B405-0EAFB726B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87E6E57-B1DE-9458-7F3F-916F00316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E1073-76D3-4E5C-8FC7-5270AEB0D8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99055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2CB00F4-4FBB-F1B1-2DD0-E2EF84FF4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1E29DF1-41DA-D297-59AB-6FEB458326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D3F0CB4-AD60-2B39-0460-A73A38425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0808D-593F-4D18-8AA9-989E3EB08E37}" type="datetimeFigureOut">
              <a:rPr lang="ar-SA" smtClean="0"/>
              <a:t>16/02/47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FD267D0-6F47-DAF5-4C6E-3669CF876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2CEB96C-B173-D8E8-8416-E394EF0AC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E1073-76D3-4E5C-8FC7-5270AEB0D8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62217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5C16E7FB-E586-CFE2-10BB-D73325E110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D2D3BE6-14A5-4887-2997-4868D3B9D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2E33359-5AEC-DBB3-27EC-EC5FF6B57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0808D-593F-4D18-8AA9-989E3EB08E37}" type="datetimeFigureOut">
              <a:rPr lang="ar-SA" smtClean="0"/>
              <a:t>16/02/47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27DA3BA-1E54-33B4-72DC-29986D725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1FC9205-FBE2-8295-CA28-C1B647B70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E1073-76D3-4E5C-8FC7-5270AEB0D8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9466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EAF268A-6530-8C1B-515A-FC59E7432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6A85903-8175-9623-1F04-7E8C6D7CBF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9420976-57D6-416A-9DC9-FFF924639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0808D-593F-4D18-8AA9-989E3EB08E37}" type="datetimeFigureOut">
              <a:rPr lang="ar-SA" smtClean="0"/>
              <a:t>16/02/47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43C0D5E-B1AE-B4B6-0AC3-F74E8120B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0867968-B7B3-E669-C400-DA8E405EF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E1073-76D3-4E5C-8FC7-5270AEB0D8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88455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1087BBE-D924-425B-2ABE-AF5112C6B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549C820-2F0A-C510-A07C-8B97AA9BFB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1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23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5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2E45B24-058F-34F2-A507-CA1935CD2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0808D-593F-4D18-8AA9-989E3EB08E37}" type="datetimeFigureOut">
              <a:rPr lang="ar-SA" smtClean="0"/>
              <a:t>16/02/47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3815BB5-0E9F-3B60-8E5F-9830B9504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4AFF97E-55D5-D511-7721-FC7E5E2C1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E1073-76D3-4E5C-8FC7-5270AEB0D8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65578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E481B24-0641-2C2C-9608-FB0BE3204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ECF4546-0892-3699-C63F-C047284744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9307F29-5646-9BF4-8DD7-3978813669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DF4EEEF-2887-E4AD-ED23-B2F6DF16E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0808D-593F-4D18-8AA9-989E3EB08E37}" type="datetimeFigureOut">
              <a:rPr lang="ar-SA" smtClean="0"/>
              <a:t>16/02/47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B150195-EEA0-0C37-578E-E10ABE20F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E930CC2-76B7-D71C-454C-6F0507466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E1073-76D3-4E5C-8FC7-5270AEB0D8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358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D536A75-A7FD-2CD9-A80F-7F316F04F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368B2DC-9AFA-6D97-BBF5-E16DC0529E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1" indent="0">
              <a:buNone/>
              <a:defRPr sz="2000" b="1"/>
            </a:lvl2pPr>
            <a:lvl3pPr marL="914423" indent="0">
              <a:buNone/>
              <a:defRPr sz="1801" b="1"/>
            </a:lvl3pPr>
            <a:lvl4pPr marL="1371634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9" indent="0">
              <a:buNone/>
              <a:defRPr sz="1600" b="1"/>
            </a:lvl7pPr>
            <a:lvl8pPr marL="3200480" indent="0">
              <a:buNone/>
              <a:defRPr sz="1600" b="1"/>
            </a:lvl8pPr>
            <a:lvl9pPr marL="3657691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2220782-BFBE-E621-9975-35731DFB85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4AC11144-A19F-38F2-F2AF-A9BD01CF9E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1" indent="0">
              <a:buNone/>
              <a:defRPr sz="2000" b="1"/>
            </a:lvl2pPr>
            <a:lvl3pPr marL="914423" indent="0">
              <a:buNone/>
              <a:defRPr sz="1801" b="1"/>
            </a:lvl3pPr>
            <a:lvl4pPr marL="1371634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9" indent="0">
              <a:buNone/>
              <a:defRPr sz="1600" b="1"/>
            </a:lvl7pPr>
            <a:lvl8pPr marL="3200480" indent="0">
              <a:buNone/>
              <a:defRPr sz="1600" b="1"/>
            </a:lvl8pPr>
            <a:lvl9pPr marL="3657691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F10C37AA-18B7-D956-9626-FF181E555F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1DB7CE2-1B8A-4E7A-FDE3-E2C8FA525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0808D-593F-4D18-8AA9-989E3EB08E37}" type="datetimeFigureOut">
              <a:rPr lang="ar-SA" smtClean="0"/>
              <a:t>16/02/47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BD19E17F-DBE0-B513-BD61-0406908FB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D39FCE87-1E62-1C3D-0CCB-2B22C589F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E1073-76D3-4E5C-8FC7-5270AEB0D8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72020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E502F39-5B78-440A-18C7-ECCEDD6CA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22722CDE-D87E-9A99-C1B7-9852FA4DE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0808D-593F-4D18-8AA9-989E3EB08E37}" type="datetimeFigureOut">
              <a:rPr lang="ar-SA" smtClean="0"/>
              <a:t>16/02/47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8E8E87F2-5B9C-6687-7C8D-C2D8AEF81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428FCF4B-9CDD-24FA-8859-C4C9A8D7A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E1073-76D3-4E5C-8FC7-5270AEB0D8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22130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BD8ABB9-3A4F-3CE9-5166-D4D7F8789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0808D-593F-4D18-8AA9-989E3EB08E37}" type="datetimeFigureOut">
              <a:rPr lang="ar-SA" smtClean="0"/>
              <a:t>16/02/47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5764DE26-DAF8-9027-5FB1-49AD7F1FE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1B3BAB25-D839-70DA-F82F-FE5584A03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E1073-76D3-4E5C-8FC7-5270AEB0D8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00756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3B3BE92-3034-EA4D-77F4-84C2A3853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4B15B1F-5925-C8DC-F6BE-D84AD62BD2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63DA884-CA1A-E13F-C653-AD4518F53C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1" indent="0">
              <a:buNone/>
              <a:defRPr sz="1401"/>
            </a:lvl2pPr>
            <a:lvl3pPr marL="914423" indent="0">
              <a:buNone/>
              <a:defRPr sz="1200"/>
            </a:lvl3pPr>
            <a:lvl4pPr marL="1371634" indent="0">
              <a:buNone/>
              <a:defRPr sz="1001"/>
            </a:lvl4pPr>
            <a:lvl5pPr marL="1828846" indent="0">
              <a:buNone/>
              <a:defRPr sz="1001"/>
            </a:lvl5pPr>
            <a:lvl6pPr marL="2286057" indent="0">
              <a:buNone/>
              <a:defRPr sz="1001"/>
            </a:lvl6pPr>
            <a:lvl7pPr marL="2743269" indent="0">
              <a:buNone/>
              <a:defRPr sz="1001"/>
            </a:lvl7pPr>
            <a:lvl8pPr marL="3200480" indent="0">
              <a:buNone/>
              <a:defRPr sz="1001"/>
            </a:lvl8pPr>
            <a:lvl9pPr marL="3657691" indent="0">
              <a:buNone/>
              <a:defRPr sz="100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107B869-D3AD-E37C-8A7C-7D4279883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0808D-593F-4D18-8AA9-989E3EB08E37}" type="datetimeFigureOut">
              <a:rPr lang="ar-SA" smtClean="0"/>
              <a:t>16/02/47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3638B2C-E25F-41DD-D205-118C1630C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5FF5E09-8A2B-CC6D-9774-41179575D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E1073-76D3-4E5C-8FC7-5270AEB0D8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79181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1B264D4-D301-02ED-BA90-8F83D51D8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27344AE6-9153-E5D6-1A21-2982B8A686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11" indent="0">
              <a:buNone/>
              <a:defRPr sz="2800"/>
            </a:lvl2pPr>
            <a:lvl3pPr marL="914423" indent="0">
              <a:buNone/>
              <a:defRPr sz="2400"/>
            </a:lvl3pPr>
            <a:lvl4pPr marL="1371634" indent="0">
              <a:buNone/>
              <a:defRPr sz="2000"/>
            </a:lvl4pPr>
            <a:lvl5pPr marL="1828846" indent="0">
              <a:buNone/>
              <a:defRPr sz="2000"/>
            </a:lvl5pPr>
            <a:lvl6pPr marL="2286057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628B7CB-1C31-5C2F-D56B-90575912D7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1" indent="0">
              <a:buNone/>
              <a:defRPr sz="1401"/>
            </a:lvl2pPr>
            <a:lvl3pPr marL="914423" indent="0">
              <a:buNone/>
              <a:defRPr sz="1200"/>
            </a:lvl3pPr>
            <a:lvl4pPr marL="1371634" indent="0">
              <a:buNone/>
              <a:defRPr sz="1001"/>
            </a:lvl4pPr>
            <a:lvl5pPr marL="1828846" indent="0">
              <a:buNone/>
              <a:defRPr sz="1001"/>
            </a:lvl5pPr>
            <a:lvl6pPr marL="2286057" indent="0">
              <a:buNone/>
              <a:defRPr sz="1001"/>
            </a:lvl6pPr>
            <a:lvl7pPr marL="2743269" indent="0">
              <a:buNone/>
              <a:defRPr sz="1001"/>
            </a:lvl7pPr>
            <a:lvl8pPr marL="3200480" indent="0">
              <a:buNone/>
              <a:defRPr sz="1001"/>
            </a:lvl8pPr>
            <a:lvl9pPr marL="3657691" indent="0">
              <a:buNone/>
              <a:defRPr sz="100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CEA04F2-8DA5-85EF-41FB-C13C80B64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0808D-593F-4D18-8AA9-989E3EB08E37}" type="datetimeFigureOut">
              <a:rPr lang="ar-SA" smtClean="0"/>
              <a:t>16/02/47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9CD1625-0D0F-43E0-3C74-FF52F38CF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847ABCC-40BD-9950-E385-0A955A885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E1073-76D3-4E5C-8FC7-5270AEB0D8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07736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FB523B38-1AB2-F4DB-067C-D170C66E8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200103A-080F-8F8F-0120-AE60A65C7C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E653B0B-E69D-F8D7-7E44-7A94B24F6B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0808D-593F-4D18-8AA9-989E3EB08E37}" type="datetimeFigureOut">
              <a:rPr lang="ar-SA" smtClean="0"/>
              <a:t>16/02/47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3FC6672-0C77-2297-67C6-901D987A0E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C27E158-C644-B5AC-1B65-077D00ADCC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E1073-76D3-4E5C-8FC7-5270AEB0D8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701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23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6" indent="-228606" algn="r" defTabSz="914423" rtl="1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8" indent="-228606" algn="r" defTabSz="914423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9" indent="-228606" algn="r" defTabSz="914423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1" indent="-228606" algn="r" defTabSz="914423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52" indent="-228606" algn="r" defTabSz="914423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3" indent="-228606" algn="r" defTabSz="914423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5" indent="-228606" algn="r" defTabSz="914423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6" algn="r" defTabSz="914423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8" indent="-228606" algn="r" defTabSz="914423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23" rtl="1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11" algn="r" defTabSz="914423" rtl="1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r" defTabSz="914423" rtl="1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r" defTabSz="914423" rtl="1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6" algn="r" defTabSz="914423" rtl="1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r" defTabSz="914423" rtl="1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algn="r" defTabSz="914423" rtl="1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r" defTabSz="914423" rtl="1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r" defTabSz="914423" rtl="1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.me/Presentationyose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t.me/Presentationyose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t.me/Presentationyose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t.me/Presentationyose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.me/Presentationyose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t.me/Presentationyose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6" name="مجموعة 185">
            <a:extLst>
              <a:ext uri="{FF2B5EF4-FFF2-40B4-BE49-F238E27FC236}">
                <a16:creationId xmlns:a16="http://schemas.microsoft.com/office/drawing/2014/main" id="{112AF1C6-B7A2-7516-5DEC-FD2019E8B623}"/>
              </a:ext>
            </a:extLst>
          </p:cNvPr>
          <p:cNvGrpSpPr/>
          <p:nvPr/>
        </p:nvGrpSpPr>
        <p:grpSpPr>
          <a:xfrm>
            <a:off x="70090" y="589510"/>
            <a:ext cx="12010151" cy="6130604"/>
            <a:chOff x="640728" y="457504"/>
            <a:chExt cx="11992921" cy="5790896"/>
          </a:xfrm>
        </p:grpSpPr>
        <p:grpSp>
          <p:nvGrpSpPr>
            <p:cNvPr id="27" name="مجموعة 26">
              <a:extLst>
                <a:ext uri="{FF2B5EF4-FFF2-40B4-BE49-F238E27FC236}">
                  <a16:creationId xmlns:a16="http://schemas.microsoft.com/office/drawing/2014/main" id="{2B5ED40A-6309-3F15-1C2E-809AB9530DC2}"/>
                </a:ext>
              </a:extLst>
            </p:cNvPr>
            <p:cNvGrpSpPr/>
            <p:nvPr/>
          </p:nvGrpSpPr>
          <p:grpSpPr>
            <a:xfrm>
              <a:off x="10268026" y="457504"/>
              <a:ext cx="2365622" cy="1341688"/>
              <a:chOff x="9219156" y="285088"/>
              <a:chExt cx="2762054" cy="1738164"/>
            </a:xfrm>
          </p:grpSpPr>
          <p:sp>
            <p:nvSpPr>
              <p:cNvPr id="16" name="مستطيل: زوايا مستديرة 15">
                <a:extLst>
                  <a:ext uri="{FF2B5EF4-FFF2-40B4-BE49-F238E27FC236}">
                    <a16:creationId xmlns:a16="http://schemas.microsoft.com/office/drawing/2014/main" id="{6D5AF7E6-E038-9FAB-F010-795169982351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الأول       01  ـــــــ  05 / 03 / 1447هـ </a:t>
                </a:r>
              </a:p>
            </p:txBody>
          </p:sp>
          <p:sp>
            <p:nvSpPr>
              <p:cNvPr id="6" name="مربع نص 5">
                <a:extLst>
                  <a:ext uri="{FF2B5EF4-FFF2-40B4-BE49-F238E27FC236}">
                    <a16:creationId xmlns:a16="http://schemas.microsoft.com/office/drawing/2014/main" id="{9ADCD4B2-2691-992A-F9B7-B6600E95D538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6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التهيئة والاستعداد </a:t>
                </a:r>
              </a:p>
            </p:txBody>
          </p:sp>
          <p:sp>
            <p:nvSpPr>
              <p:cNvPr id="7" name="مربع نص 6">
                <a:extLst>
                  <a:ext uri="{FF2B5EF4-FFF2-40B4-BE49-F238E27FC236}">
                    <a16:creationId xmlns:a16="http://schemas.microsoft.com/office/drawing/2014/main" id="{37CF368C-55C8-E288-3926-0CE0A0A3DC39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112292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20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التهيئة والاستعداد </a:t>
                </a:r>
              </a:p>
            </p:txBody>
          </p:sp>
        </p:grpSp>
        <p:grpSp>
          <p:nvGrpSpPr>
            <p:cNvPr id="28" name="مجموعة 27">
              <a:extLst>
                <a:ext uri="{FF2B5EF4-FFF2-40B4-BE49-F238E27FC236}">
                  <a16:creationId xmlns:a16="http://schemas.microsoft.com/office/drawing/2014/main" id="{C6656F78-7DAC-207C-F7CF-0CB66D94257C}"/>
                </a:ext>
              </a:extLst>
            </p:cNvPr>
            <p:cNvGrpSpPr/>
            <p:nvPr/>
          </p:nvGrpSpPr>
          <p:grpSpPr>
            <a:xfrm>
              <a:off x="7856537" y="457504"/>
              <a:ext cx="2365624" cy="1341689"/>
              <a:chOff x="9219154" y="285088"/>
              <a:chExt cx="2762056" cy="1738164"/>
            </a:xfrm>
          </p:grpSpPr>
          <p:sp>
            <p:nvSpPr>
              <p:cNvPr id="29" name="مستطيل: زوايا مستديرة 28">
                <a:extLst>
                  <a:ext uri="{FF2B5EF4-FFF2-40B4-BE49-F238E27FC236}">
                    <a16:creationId xmlns:a16="http://schemas.microsoft.com/office/drawing/2014/main" id="{EEC55D2B-9D15-1ED5-BC56-B9E258EDF96C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الثاني         08 ـــــــ  12 / 03 / 1447هـ </a:t>
                </a:r>
              </a:p>
            </p:txBody>
          </p:sp>
          <p:sp>
            <p:nvSpPr>
              <p:cNvPr id="30" name="مربع نص 29">
                <a:extLst>
                  <a:ext uri="{FF2B5EF4-FFF2-40B4-BE49-F238E27FC236}">
                    <a16:creationId xmlns:a16="http://schemas.microsoft.com/office/drawing/2014/main" id="{5E55259F-13C9-3D16-D886-18B430E6E8C1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النباتات مخلوقات حية </a:t>
                </a:r>
              </a:p>
            </p:txBody>
          </p:sp>
          <p:sp>
            <p:nvSpPr>
              <p:cNvPr id="32" name="مربع نص 31">
                <a:extLst>
                  <a:ext uri="{FF2B5EF4-FFF2-40B4-BE49-F238E27FC236}">
                    <a16:creationId xmlns:a16="http://schemas.microsoft.com/office/drawing/2014/main" id="{A537F576-1412-6856-243E-5E1DD3B19519}"/>
                  </a:ext>
                </a:extLst>
              </p:cNvPr>
              <p:cNvSpPr txBox="1"/>
              <p:nvPr/>
            </p:nvSpPr>
            <p:spPr>
              <a:xfrm>
                <a:off x="9219154" y="900326"/>
                <a:ext cx="2762055" cy="112292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marL="108003" indent="-36001" defTabSz="914423">
                  <a:spcAft>
                    <a:spcPts val="300"/>
                  </a:spcAft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srgbClr val="000000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المخلوقات الحية  / التهيئة و الاستكشاف </a:t>
                </a:r>
              </a:p>
              <a:p>
                <a:pPr marL="108003" indent="-36001" defTabSz="914423">
                  <a:spcAft>
                    <a:spcPts val="300"/>
                  </a:spcAft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srgbClr val="000000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 ما المخلوقات الحية  الأشياء غير الحية</a:t>
                </a:r>
              </a:p>
              <a:p>
                <a:pPr marL="108003" indent="-36001" defTabSz="914423">
                  <a:spcAft>
                    <a:spcPts val="300"/>
                  </a:spcAft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srgbClr val="000000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أفكر و أتحدث</a:t>
                </a:r>
              </a:p>
            </p:txBody>
          </p:sp>
        </p:grpSp>
        <p:grpSp>
          <p:nvGrpSpPr>
            <p:cNvPr id="35" name="مجموعة 34">
              <a:extLst>
                <a:ext uri="{FF2B5EF4-FFF2-40B4-BE49-F238E27FC236}">
                  <a16:creationId xmlns:a16="http://schemas.microsoft.com/office/drawing/2014/main" id="{05FE65EC-EBCF-1433-05A7-E10739ABBBFB}"/>
                </a:ext>
              </a:extLst>
            </p:cNvPr>
            <p:cNvGrpSpPr/>
            <p:nvPr/>
          </p:nvGrpSpPr>
          <p:grpSpPr>
            <a:xfrm>
              <a:off x="5463710" y="457504"/>
              <a:ext cx="2365622" cy="1322336"/>
              <a:chOff x="9219156" y="285088"/>
              <a:chExt cx="2762054" cy="1713091"/>
            </a:xfrm>
          </p:grpSpPr>
          <p:sp>
            <p:nvSpPr>
              <p:cNvPr id="36" name="مستطيل: زوايا مستديرة 35">
                <a:extLst>
                  <a:ext uri="{FF2B5EF4-FFF2-40B4-BE49-F238E27FC236}">
                    <a16:creationId xmlns:a16="http://schemas.microsoft.com/office/drawing/2014/main" id="{BFB108D4-E12A-45CA-6E4A-5977978BEE02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الثالث   من 15 ـــــــ  19 / 03 / 1447هـ </a:t>
                </a:r>
              </a:p>
            </p:txBody>
          </p:sp>
          <p:sp>
            <p:nvSpPr>
              <p:cNvPr id="37" name="مربع نص 36">
                <a:extLst>
                  <a:ext uri="{FF2B5EF4-FFF2-40B4-BE49-F238E27FC236}">
                    <a16:creationId xmlns:a16="http://schemas.microsoft.com/office/drawing/2014/main" id="{11B3E28C-24E4-FDE8-6CE0-5AF3157F7ADA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النباتات مخلوقات حية </a:t>
                </a:r>
              </a:p>
            </p:txBody>
          </p:sp>
          <p:sp>
            <p:nvSpPr>
              <p:cNvPr id="38" name="مربع نص 37">
                <a:extLst>
                  <a:ext uri="{FF2B5EF4-FFF2-40B4-BE49-F238E27FC236}">
                    <a16:creationId xmlns:a16="http://schemas.microsoft.com/office/drawing/2014/main" id="{01BC7747-B829-027B-CCC8-9142A95E56CB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109785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108003" indent="-108003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النباتات و اجزاؤها / التهيئة و الاستكشاف </a:t>
                </a:r>
              </a:p>
              <a:p>
                <a:pPr marL="108003" indent="-108003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أجزاء النبات</a:t>
                </a:r>
              </a:p>
              <a:p>
                <a:pPr marL="108003" indent="-108003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وظائف أجزاء النبات – </a:t>
                </a:r>
              </a:p>
            </p:txBody>
          </p:sp>
        </p:grpSp>
        <p:grpSp>
          <p:nvGrpSpPr>
            <p:cNvPr id="42" name="مجموعة 41">
              <a:extLst>
                <a:ext uri="{FF2B5EF4-FFF2-40B4-BE49-F238E27FC236}">
                  <a16:creationId xmlns:a16="http://schemas.microsoft.com/office/drawing/2014/main" id="{8164A365-786A-8DDA-4E36-658CA71A84DE}"/>
                </a:ext>
              </a:extLst>
            </p:cNvPr>
            <p:cNvGrpSpPr/>
            <p:nvPr/>
          </p:nvGrpSpPr>
          <p:grpSpPr>
            <a:xfrm>
              <a:off x="3070880" y="457504"/>
              <a:ext cx="2365622" cy="1322335"/>
              <a:chOff x="9219156" y="285088"/>
              <a:chExt cx="2762054" cy="1713093"/>
            </a:xfrm>
          </p:grpSpPr>
          <p:sp>
            <p:nvSpPr>
              <p:cNvPr id="43" name="مستطيل: زوايا مستديرة 42">
                <a:extLst>
                  <a:ext uri="{FF2B5EF4-FFF2-40B4-BE49-F238E27FC236}">
                    <a16:creationId xmlns:a16="http://schemas.microsoft.com/office/drawing/2014/main" id="{AF28CD69-526C-4B19-3A6E-337889C605E1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الرابع   من 22 ـــــــ  26 / 03 / 1447هـ </a:t>
                </a:r>
              </a:p>
            </p:txBody>
          </p:sp>
          <p:sp>
            <p:nvSpPr>
              <p:cNvPr id="44" name="مربع نص 43">
                <a:extLst>
                  <a:ext uri="{FF2B5EF4-FFF2-40B4-BE49-F238E27FC236}">
                    <a16:creationId xmlns:a16="http://schemas.microsoft.com/office/drawing/2014/main" id="{232ACDD5-C381-B174-7E0C-0629FD09FDE5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النباتات تنمو و تتغير </a:t>
                </a:r>
              </a:p>
            </p:txBody>
          </p:sp>
          <p:sp>
            <p:nvSpPr>
              <p:cNvPr id="45" name="مربع نص 44">
                <a:extLst>
                  <a:ext uri="{FF2B5EF4-FFF2-40B4-BE49-F238E27FC236}">
                    <a16:creationId xmlns:a16="http://schemas.microsoft.com/office/drawing/2014/main" id="{578D8CB4-DD89-CB3B-C43A-95142A3B2FDD}"/>
                  </a:ext>
                </a:extLst>
              </p:cNvPr>
              <p:cNvSpPr txBox="1"/>
              <p:nvPr/>
            </p:nvSpPr>
            <p:spPr>
              <a:xfrm>
                <a:off x="9219157" y="900325"/>
                <a:ext cx="2740269" cy="109785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marL="108003" indent="-108003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أفكر و أتحدث</a:t>
                </a:r>
              </a:p>
              <a:p>
                <a:pPr marL="108003" indent="-108003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مراجعة الفصل الأول  </a:t>
                </a:r>
              </a:p>
              <a:p>
                <a:pPr marL="108003" indent="-108003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نمو النباتات – تهيئة و استكشاف</a:t>
                </a:r>
              </a:p>
              <a:p>
                <a:pPr marL="108003" indent="-108003" defTabSz="914423">
                  <a:buFont typeface="+mj-lt"/>
                  <a:buAutoNum type="arabicPeriod"/>
                  <a:defRPr/>
                </a:pPr>
                <a:endParaRPr lang="ar-SA" sz="1200" b="1" dirty="0">
                  <a:solidFill>
                    <a:prstClr val="black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</p:txBody>
          </p:sp>
        </p:grpSp>
        <p:grpSp>
          <p:nvGrpSpPr>
            <p:cNvPr id="49" name="مجموعة 48">
              <a:extLst>
                <a:ext uri="{FF2B5EF4-FFF2-40B4-BE49-F238E27FC236}">
                  <a16:creationId xmlns:a16="http://schemas.microsoft.com/office/drawing/2014/main" id="{D0AB4EE1-CFAE-643D-2341-ADDDE9D9D91A}"/>
                </a:ext>
              </a:extLst>
            </p:cNvPr>
            <p:cNvGrpSpPr/>
            <p:nvPr/>
          </p:nvGrpSpPr>
          <p:grpSpPr>
            <a:xfrm>
              <a:off x="640729" y="457504"/>
              <a:ext cx="2365623" cy="1341691"/>
              <a:chOff x="9219155" y="285088"/>
              <a:chExt cx="2762055" cy="1738167"/>
            </a:xfrm>
          </p:grpSpPr>
          <p:sp>
            <p:nvSpPr>
              <p:cNvPr id="50" name="مستطيل: زوايا مستديرة 49">
                <a:extLst>
                  <a:ext uri="{FF2B5EF4-FFF2-40B4-BE49-F238E27FC236}">
                    <a16:creationId xmlns:a16="http://schemas.microsoft.com/office/drawing/2014/main" id="{97BF0AA7-55DB-2304-5E3A-8C1A05B12257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الخامس   من 29 / 03   ـــــــ  03 / 04 / 1447هـ </a:t>
                </a:r>
              </a:p>
            </p:txBody>
          </p:sp>
          <p:sp>
            <p:nvSpPr>
              <p:cNvPr id="51" name="مربع نص 50">
                <a:extLst>
                  <a:ext uri="{FF2B5EF4-FFF2-40B4-BE49-F238E27FC236}">
                    <a16:creationId xmlns:a16="http://schemas.microsoft.com/office/drawing/2014/main" id="{3B8EEC8A-DE16-5E55-1BD3-73CE7CFCA6BC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1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النباتات تنمو و تتغير </a:t>
                </a:r>
              </a:p>
            </p:txBody>
          </p:sp>
          <p:sp>
            <p:nvSpPr>
              <p:cNvPr id="52" name="مربع نص 51">
                <a:extLst>
                  <a:ext uri="{FF2B5EF4-FFF2-40B4-BE49-F238E27FC236}">
                    <a16:creationId xmlns:a16="http://schemas.microsoft.com/office/drawing/2014/main" id="{342E837F-3237-9DCA-7355-3E90FCAD4FB4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57358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72002" indent="-108003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أهمية الزهرة</a:t>
                </a:r>
              </a:p>
              <a:p>
                <a:pPr marL="72002" indent="-108003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تنمو النباتات من البذور -</a:t>
                </a:r>
              </a:p>
            </p:txBody>
          </p:sp>
          <p:sp>
            <p:nvSpPr>
              <p:cNvPr id="54" name="مربع نص 53">
                <a:extLst>
                  <a:ext uri="{FF2B5EF4-FFF2-40B4-BE49-F238E27FC236}">
                    <a16:creationId xmlns:a16="http://schemas.microsoft.com/office/drawing/2014/main" id="{F0A5DF02-5F84-0BF5-D876-E8A745568F9A}"/>
                  </a:ext>
                </a:extLst>
              </p:cNvPr>
              <p:cNvSpPr txBox="1"/>
              <p:nvPr/>
            </p:nvSpPr>
            <p:spPr>
              <a:xfrm>
                <a:off x="9219155" y="1506523"/>
                <a:ext cx="2762054" cy="241068"/>
              </a:xfrm>
              <a:prstGeom prst="rect">
                <a:avLst/>
              </a:prstGeom>
              <a:solidFill>
                <a:srgbClr val="04DAB1"/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401" b="1" dirty="0">
                    <a:solidFill>
                      <a:prstClr val="white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 اليوم الوطني </a:t>
                </a:r>
              </a:p>
            </p:txBody>
          </p:sp>
          <p:sp>
            <p:nvSpPr>
              <p:cNvPr id="55" name="مربع نص 54">
                <a:extLst>
                  <a:ext uri="{FF2B5EF4-FFF2-40B4-BE49-F238E27FC236}">
                    <a16:creationId xmlns:a16="http://schemas.microsoft.com/office/drawing/2014/main" id="{7D4160F7-E164-BAC0-ACB1-405355AB1445}"/>
                  </a:ext>
                </a:extLst>
              </p:cNvPr>
              <p:cNvSpPr txBox="1"/>
              <p:nvPr/>
            </p:nvSpPr>
            <p:spPr>
              <a:xfrm>
                <a:off x="9219155" y="178218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marL="228606" indent="-228606" defTabSz="914423">
                  <a:buFont typeface="+mj-lt"/>
                  <a:buAutoNum type="arabicPeriod" startAt="3"/>
                  <a:defRPr/>
                </a:pPr>
                <a:r>
                  <a:rPr lang="ar-SA" sz="11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أفكر و أتحدث </a:t>
                </a:r>
              </a:p>
            </p:txBody>
          </p:sp>
        </p:grpSp>
        <p:grpSp>
          <p:nvGrpSpPr>
            <p:cNvPr id="58" name="مجموعة 57">
              <a:extLst>
                <a:ext uri="{FF2B5EF4-FFF2-40B4-BE49-F238E27FC236}">
                  <a16:creationId xmlns:a16="http://schemas.microsoft.com/office/drawing/2014/main" id="{59745D94-4060-D8F0-3B97-73E6D79B3815}"/>
                </a:ext>
              </a:extLst>
            </p:cNvPr>
            <p:cNvGrpSpPr/>
            <p:nvPr/>
          </p:nvGrpSpPr>
          <p:grpSpPr>
            <a:xfrm>
              <a:off x="10268026" y="1940572"/>
              <a:ext cx="2365622" cy="1341691"/>
              <a:chOff x="9219156" y="285088"/>
              <a:chExt cx="2762054" cy="1738166"/>
            </a:xfrm>
          </p:grpSpPr>
          <p:sp>
            <p:nvSpPr>
              <p:cNvPr id="87" name="مستطيل: زوايا مستديرة 86">
                <a:extLst>
                  <a:ext uri="{FF2B5EF4-FFF2-40B4-BE49-F238E27FC236}">
                    <a16:creationId xmlns:a16="http://schemas.microsoft.com/office/drawing/2014/main" id="{A9FB321C-4CBF-872D-5B57-50E223D23570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السادس         06  _  10/ 04 / 1447هـ </a:t>
                </a:r>
              </a:p>
            </p:txBody>
          </p:sp>
          <p:sp>
            <p:nvSpPr>
              <p:cNvPr id="88" name="مربع نص 87">
                <a:extLst>
                  <a:ext uri="{FF2B5EF4-FFF2-40B4-BE49-F238E27FC236}">
                    <a16:creationId xmlns:a16="http://schemas.microsoft.com/office/drawing/2014/main" id="{D0D1C092-5B05-1247-704E-B0D5619106CB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النباتات تنمو و تتغير </a:t>
                </a:r>
              </a:p>
            </p:txBody>
          </p:sp>
          <p:sp>
            <p:nvSpPr>
              <p:cNvPr id="89" name="مربع نص 88">
                <a:extLst>
                  <a:ext uri="{FF2B5EF4-FFF2-40B4-BE49-F238E27FC236}">
                    <a16:creationId xmlns:a16="http://schemas.microsoft.com/office/drawing/2014/main" id="{22260E6A-863E-DB41-3B0F-A9EBB9F82E8B}"/>
                  </a:ext>
                </a:extLst>
              </p:cNvPr>
              <p:cNvSpPr txBox="1"/>
              <p:nvPr/>
            </p:nvSpPr>
            <p:spPr>
              <a:xfrm>
                <a:off x="9219156" y="900327"/>
                <a:ext cx="2762054" cy="112292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108003" indent="-108003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تعيش النباتات في أماكن كثيرة التهيئة و الاستكشاف </a:t>
                </a:r>
              </a:p>
              <a:p>
                <a:pPr marL="108003" indent="-108003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أين تعيش النباتات</a:t>
                </a:r>
              </a:p>
              <a:p>
                <a:pPr marL="108003" indent="-108003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- أفكر و أتحدث </a:t>
                </a:r>
              </a:p>
            </p:txBody>
          </p:sp>
        </p:grpSp>
        <p:grpSp>
          <p:nvGrpSpPr>
            <p:cNvPr id="59" name="مجموعة 58">
              <a:extLst>
                <a:ext uri="{FF2B5EF4-FFF2-40B4-BE49-F238E27FC236}">
                  <a16:creationId xmlns:a16="http://schemas.microsoft.com/office/drawing/2014/main" id="{6E8BA294-DF5D-1DDD-A4D0-BC07230379A3}"/>
                </a:ext>
              </a:extLst>
            </p:cNvPr>
            <p:cNvGrpSpPr/>
            <p:nvPr/>
          </p:nvGrpSpPr>
          <p:grpSpPr>
            <a:xfrm>
              <a:off x="7856537" y="1940572"/>
              <a:ext cx="2365622" cy="1341689"/>
              <a:chOff x="9219156" y="285088"/>
              <a:chExt cx="2762054" cy="1738163"/>
            </a:xfrm>
          </p:grpSpPr>
          <p:sp>
            <p:nvSpPr>
              <p:cNvPr id="81" name="مستطيل: زوايا مستديرة 80">
                <a:extLst>
                  <a:ext uri="{FF2B5EF4-FFF2-40B4-BE49-F238E27FC236}">
                    <a16:creationId xmlns:a16="http://schemas.microsoft.com/office/drawing/2014/main" id="{FF027E41-EC5B-49CA-3FB2-4CABBEAEFC5E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السابع         13 ـــــــ  17 / 04 / 1447هـ </a:t>
                </a:r>
              </a:p>
            </p:txBody>
          </p:sp>
          <p:sp>
            <p:nvSpPr>
              <p:cNvPr id="82" name="مربع نص 81">
                <a:extLst>
                  <a:ext uri="{FF2B5EF4-FFF2-40B4-BE49-F238E27FC236}">
                    <a16:creationId xmlns:a16="http://schemas.microsoft.com/office/drawing/2014/main" id="{0DDC5300-BD90-0717-D1A9-9F98C554048E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الحيوانات من حولنا </a:t>
                </a:r>
              </a:p>
            </p:txBody>
          </p:sp>
          <p:sp>
            <p:nvSpPr>
              <p:cNvPr id="83" name="مربع نص 82">
                <a:extLst>
                  <a:ext uri="{FF2B5EF4-FFF2-40B4-BE49-F238E27FC236}">
                    <a16:creationId xmlns:a16="http://schemas.microsoft.com/office/drawing/2014/main" id="{3D055B1D-90FF-3D71-8045-849A11B3C361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112292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marL="72002" indent="-72002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مراجعة الفصل الثاني  </a:t>
                </a:r>
              </a:p>
              <a:p>
                <a:pPr marL="72002" indent="-72002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الحيوانات ومساكنها -  التهيئة و الاستكشاف </a:t>
                </a:r>
              </a:p>
              <a:p>
                <a:pPr marL="72002" indent="-72002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الثدييات ؟ ما الطيور ؟ </a:t>
                </a:r>
              </a:p>
            </p:txBody>
          </p:sp>
        </p:grpSp>
        <p:grpSp>
          <p:nvGrpSpPr>
            <p:cNvPr id="60" name="مجموعة 59">
              <a:extLst>
                <a:ext uri="{FF2B5EF4-FFF2-40B4-BE49-F238E27FC236}">
                  <a16:creationId xmlns:a16="http://schemas.microsoft.com/office/drawing/2014/main" id="{A82DFA93-0DA3-851C-031E-1EE892E76C1C}"/>
                </a:ext>
              </a:extLst>
            </p:cNvPr>
            <p:cNvGrpSpPr/>
            <p:nvPr/>
          </p:nvGrpSpPr>
          <p:grpSpPr>
            <a:xfrm>
              <a:off x="5463710" y="1940572"/>
              <a:ext cx="2365623" cy="1340346"/>
              <a:chOff x="9219155" y="285088"/>
              <a:chExt cx="2762055" cy="1736425"/>
            </a:xfrm>
          </p:grpSpPr>
          <p:sp>
            <p:nvSpPr>
              <p:cNvPr id="75" name="مستطيل: زوايا مستديرة 74">
                <a:extLst>
                  <a:ext uri="{FF2B5EF4-FFF2-40B4-BE49-F238E27FC236}">
                    <a16:creationId xmlns:a16="http://schemas.microsoft.com/office/drawing/2014/main" id="{BA95E4DD-22D2-CB6C-1A98-5E96CAD32B55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الثامن    من 20 / 04   ـــــــ  24 / 04 / 1447هـ </a:t>
                </a:r>
              </a:p>
            </p:txBody>
          </p:sp>
          <p:sp>
            <p:nvSpPr>
              <p:cNvPr id="76" name="مربع نص 75">
                <a:extLst>
                  <a:ext uri="{FF2B5EF4-FFF2-40B4-BE49-F238E27FC236}">
                    <a16:creationId xmlns:a16="http://schemas.microsoft.com/office/drawing/2014/main" id="{1E120F60-864B-14EF-D279-38B80DECA28A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الحيوانات من حولنا </a:t>
                </a:r>
              </a:p>
            </p:txBody>
          </p:sp>
          <p:sp>
            <p:nvSpPr>
              <p:cNvPr id="77" name="مربع نص 76">
                <a:extLst>
                  <a:ext uri="{FF2B5EF4-FFF2-40B4-BE49-F238E27FC236}">
                    <a16:creationId xmlns:a16="http://schemas.microsoft.com/office/drawing/2014/main" id="{ABDB95D9-EF2B-E789-4506-9C8796A0DBCC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24106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401" b="1" dirty="0">
                    <a:solidFill>
                      <a:prstClr val="white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إجازة إضافية</a:t>
                </a:r>
              </a:p>
            </p:txBody>
          </p:sp>
          <p:sp>
            <p:nvSpPr>
              <p:cNvPr id="78" name="مربع نص 77">
                <a:extLst>
                  <a:ext uri="{FF2B5EF4-FFF2-40B4-BE49-F238E27FC236}">
                    <a16:creationId xmlns:a16="http://schemas.microsoft.com/office/drawing/2014/main" id="{2C75A2BC-7250-606E-7D15-A844529EBEC1}"/>
                  </a:ext>
                </a:extLst>
              </p:cNvPr>
              <p:cNvSpPr txBox="1"/>
              <p:nvPr/>
            </p:nvSpPr>
            <p:spPr>
              <a:xfrm>
                <a:off x="9219155" y="1206264"/>
                <a:ext cx="2762054" cy="815249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64607" indent="-228606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الزواحف  ؟ ما البرمائيات  ؟ </a:t>
                </a:r>
              </a:p>
              <a:p>
                <a:pPr marL="264607" indent="-228606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الأسماك  ؟ ما الحشرات</a:t>
                </a:r>
              </a:p>
              <a:p>
                <a:pPr marL="264607" indent="-228606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أفكر و أتحدث</a:t>
                </a:r>
              </a:p>
            </p:txBody>
          </p:sp>
        </p:grpSp>
        <p:grpSp>
          <p:nvGrpSpPr>
            <p:cNvPr id="61" name="مجموعة 60">
              <a:extLst>
                <a:ext uri="{FF2B5EF4-FFF2-40B4-BE49-F238E27FC236}">
                  <a16:creationId xmlns:a16="http://schemas.microsoft.com/office/drawing/2014/main" id="{601274A6-B170-1889-A726-E372AD3CE99A}"/>
                </a:ext>
              </a:extLst>
            </p:cNvPr>
            <p:cNvGrpSpPr/>
            <p:nvPr/>
          </p:nvGrpSpPr>
          <p:grpSpPr>
            <a:xfrm>
              <a:off x="3029055" y="1940572"/>
              <a:ext cx="2407448" cy="1337380"/>
              <a:chOff x="9170321" y="285088"/>
              <a:chExt cx="2810889" cy="1732584"/>
            </a:xfrm>
          </p:grpSpPr>
          <p:sp>
            <p:nvSpPr>
              <p:cNvPr id="69" name="مستطيل: زوايا مستديرة 68">
                <a:extLst>
                  <a:ext uri="{FF2B5EF4-FFF2-40B4-BE49-F238E27FC236}">
                    <a16:creationId xmlns:a16="http://schemas.microsoft.com/office/drawing/2014/main" id="{32EF4788-CAFE-1815-A616-01A260A98EF8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التاسع        27 / 04   ـــــــ  01 / 05 / 1447هـ </a:t>
                </a:r>
              </a:p>
            </p:txBody>
          </p:sp>
          <p:sp>
            <p:nvSpPr>
              <p:cNvPr id="70" name="مربع نص 69">
                <a:extLst>
                  <a:ext uri="{FF2B5EF4-FFF2-40B4-BE49-F238E27FC236}">
                    <a16:creationId xmlns:a16="http://schemas.microsoft.com/office/drawing/2014/main" id="{D0D22F97-4631-6900-206C-C499C2654B73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الحيوانات من حولنا </a:t>
                </a:r>
              </a:p>
            </p:txBody>
          </p:sp>
          <p:sp>
            <p:nvSpPr>
              <p:cNvPr id="71" name="مربع نص 70">
                <a:extLst>
                  <a:ext uri="{FF2B5EF4-FFF2-40B4-BE49-F238E27FC236}">
                    <a16:creationId xmlns:a16="http://schemas.microsoft.com/office/drawing/2014/main" id="{43BB206C-FAB3-C49F-D605-D64820541353}"/>
                  </a:ext>
                </a:extLst>
              </p:cNvPr>
              <p:cNvSpPr txBox="1"/>
              <p:nvPr/>
            </p:nvSpPr>
            <p:spPr>
              <a:xfrm>
                <a:off x="9170321" y="900325"/>
                <a:ext cx="2810889" cy="111734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marL="108003" indent="-72002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- التهيئة و الاستكشاف  حاجات الحيوانات</a:t>
                </a:r>
              </a:p>
              <a:p>
                <a:pPr marL="108003" indent="-72002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حيوانات تأكل النباتات </a:t>
                </a:r>
              </a:p>
              <a:p>
                <a:pPr marL="108003" indent="-72002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حيوانات تأكل اللحوم / أفكر و أتحدث </a:t>
                </a:r>
              </a:p>
            </p:txBody>
          </p:sp>
        </p:grpSp>
        <p:grpSp>
          <p:nvGrpSpPr>
            <p:cNvPr id="62" name="مجموعة 61">
              <a:extLst>
                <a:ext uri="{FF2B5EF4-FFF2-40B4-BE49-F238E27FC236}">
                  <a16:creationId xmlns:a16="http://schemas.microsoft.com/office/drawing/2014/main" id="{38C46DAF-AD2A-46D5-0BE0-CB98E235502A}"/>
                </a:ext>
              </a:extLst>
            </p:cNvPr>
            <p:cNvGrpSpPr/>
            <p:nvPr/>
          </p:nvGrpSpPr>
          <p:grpSpPr>
            <a:xfrm>
              <a:off x="640728" y="1940572"/>
              <a:ext cx="2369695" cy="1358352"/>
              <a:chOff x="9219155" y="285088"/>
              <a:chExt cx="2766810" cy="1759750"/>
            </a:xfrm>
          </p:grpSpPr>
          <p:sp>
            <p:nvSpPr>
              <p:cNvPr id="63" name="مستطيل: زوايا مستديرة 62">
                <a:extLst>
                  <a:ext uri="{FF2B5EF4-FFF2-40B4-BE49-F238E27FC236}">
                    <a16:creationId xmlns:a16="http://schemas.microsoft.com/office/drawing/2014/main" id="{16FB6D3B-3CB3-BD01-695E-DE18FA29D765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العاشر   4   -  8   / 05/ 1447هـ </a:t>
                </a:r>
              </a:p>
            </p:txBody>
          </p:sp>
          <p:sp>
            <p:nvSpPr>
              <p:cNvPr id="64" name="مربع نص 63">
                <a:extLst>
                  <a:ext uri="{FF2B5EF4-FFF2-40B4-BE49-F238E27FC236}">
                    <a16:creationId xmlns:a16="http://schemas.microsoft.com/office/drawing/2014/main" id="{3CBA626F-ED51-C58B-2BE2-891C61379C0D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الحيوانات من حولنا </a:t>
                </a:r>
              </a:p>
            </p:txBody>
          </p:sp>
          <p:sp>
            <p:nvSpPr>
              <p:cNvPr id="65" name="مربع نص 64">
                <a:extLst>
                  <a:ext uri="{FF2B5EF4-FFF2-40B4-BE49-F238E27FC236}">
                    <a16:creationId xmlns:a16="http://schemas.microsoft.com/office/drawing/2014/main" id="{F73E852C-4879-BF34-CF17-FAB1C1E17F91}"/>
                  </a:ext>
                </a:extLst>
              </p:cNvPr>
              <p:cNvSpPr txBox="1"/>
              <p:nvPr/>
            </p:nvSpPr>
            <p:spPr>
              <a:xfrm>
                <a:off x="9223911" y="907133"/>
                <a:ext cx="2762054" cy="82048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srgbClr val="000000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مراجعة الفصل الثالث </a:t>
                </a:r>
              </a:p>
              <a:p>
                <a:pPr marL="228606" indent="-228606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srgbClr val="000000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تقويم منتصف الفصل </a:t>
                </a:r>
              </a:p>
            </p:txBody>
          </p:sp>
          <p:sp>
            <p:nvSpPr>
              <p:cNvPr id="68" name="مربع نص 67">
                <a:extLst>
                  <a:ext uri="{FF2B5EF4-FFF2-40B4-BE49-F238E27FC236}">
                    <a16:creationId xmlns:a16="http://schemas.microsoft.com/office/drawing/2014/main" id="{7BCF1A42-29E9-190F-A0F3-2429B17E5E20}"/>
                  </a:ext>
                </a:extLst>
              </p:cNvPr>
              <p:cNvSpPr txBox="1"/>
              <p:nvPr/>
            </p:nvSpPr>
            <p:spPr>
              <a:xfrm>
                <a:off x="9219155" y="1742393"/>
                <a:ext cx="2762054" cy="302445"/>
              </a:xfrm>
              <a:prstGeom prst="rect">
                <a:avLst/>
              </a:prstGeom>
              <a:solidFill>
                <a:srgbClr val="F92FA2">
                  <a:alpha val="28000"/>
                </a:srgb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401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اختبار تقويم </a:t>
                </a:r>
              </a:p>
            </p:txBody>
          </p:sp>
        </p:grpSp>
        <p:grpSp>
          <p:nvGrpSpPr>
            <p:cNvPr id="94" name="مجموعة 93">
              <a:extLst>
                <a:ext uri="{FF2B5EF4-FFF2-40B4-BE49-F238E27FC236}">
                  <a16:creationId xmlns:a16="http://schemas.microsoft.com/office/drawing/2014/main" id="{E31C388E-EB05-392E-536F-0C7AD11535F1}"/>
                </a:ext>
              </a:extLst>
            </p:cNvPr>
            <p:cNvGrpSpPr/>
            <p:nvPr/>
          </p:nvGrpSpPr>
          <p:grpSpPr>
            <a:xfrm>
              <a:off x="10268026" y="3423639"/>
              <a:ext cx="2365622" cy="1341692"/>
              <a:chOff x="9219156" y="285088"/>
              <a:chExt cx="2762054" cy="1738160"/>
            </a:xfrm>
          </p:grpSpPr>
          <p:sp>
            <p:nvSpPr>
              <p:cNvPr id="123" name="مستطيل: زوايا مستديرة 122">
                <a:extLst>
                  <a:ext uri="{FF2B5EF4-FFF2-40B4-BE49-F238E27FC236}">
                    <a16:creationId xmlns:a16="http://schemas.microsoft.com/office/drawing/2014/main" id="{95578308-3FB4-F647-94A8-BB4475ECE2FC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الحادي عشر      11  ـــــــ 15 / 05 / 1447هـ </a:t>
                </a:r>
              </a:p>
            </p:txBody>
          </p:sp>
          <p:sp>
            <p:nvSpPr>
              <p:cNvPr id="124" name="مربع نص 123">
                <a:extLst>
                  <a:ext uri="{FF2B5EF4-FFF2-40B4-BE49-F238E27FC236}">
                    <a16:creationId xmlns:a16="http://schemas.microsoft.com/office/drawing/2014/main" id="{65978EE4-E818-5BB3-AF2D-C95674E0E0F5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أماكن العيش </a:t>
                </a:r>
              </a:p>
            </p:txBody>
          </p:sp>
          <p:sp>
            <p:nvSpPr>
              <p:cNvPr id="125" name="مربع نص 124">
                <a:extLst>
                  <a:ext uri="{FF2B5EF4-FFF2-40B4-BE49-F238E27FC236}">
                    <a16:creationId xmlns:a16="http://schemas.microsoft.com/office/drawing/2014/main" id="{EF9F4C6A-7244-82E8-8AC8-6B45F63603EE}"/>
                  </a:ext>
                </a:extLst>
              </p:cNvPr>
              <p:cNvSpPr txBox="1"/>
              <p:nvPr/>
            </p:nvSpPr>
            <p:spPr>
              <a:xfrm>
                <a:off x="9219156" y="900328"/>
                <a:ext cx="2762054" cy="112292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marL="144004" indent="-72002" defTabSz="914423">
                  <a:spcAft>
                    <a:spcPts val="300"/>
                  </a:spcAft>
                  <a:buFont typeface="+mj-lt"/>
                  <a:buAutoNum type="arabicPeriod"/>
                  <a:defRPr/>
                </a:pPr>
                <a:r>
                  <a:rPr lang="ar-SA" sz="11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موطن الصحراء  - التهيئة و الاستكشاف </a:t>
                </a:r>
              </a:p>
              <a:p>
                <a:pPr marL="144004" indent="-72002">
                  <a:spcAft>
                    <a:spcPts val="300"/>
                  </a:spcAft>
                  <a:buFont typeface="+mj-lt"/>
                  <a:buAutoNum type="arabicPeriod"/>
                  <a:defRPr/>
                </a:pPr>
                <a:r>
                  <a:rPr lang="ar-SA" sz="11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المناطق العشبية – الغابة أفكر و أتحدث </a:t>
                </a:r>
              </a:p>
              <a:p>
                <a:pPr marL="144004" indent="-144004" defTabSz="914423">
                  <a:buFont typeface="+mj-lt"/>
                  <a:buAutoNum type="arabicPeriod"/>
                  <a:defRPr/>
                </a:pPr>
                <a:r>
                  <a:rPr lang="ar-SA" sz="11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مواطن الماء -   تهيئة واستكشاف </a:t>
                </a:r>
              </a:p>
            </p:txBody>
          </p:sp>
        </p:grpSp>
        <p:grpSp>
          <p:nvGrpSpPr>
            <p:cNvPr id="95" name="مجموعة 94">
              <a:extLst>
                <a:ext uri="{FF2B5EF4-FFF2-40B4-BE49-F238E27FC236}">
                  <a16:creationId xmlns:a16="http://schemas.microsoft.com/office/drawing/2014/main" id="{3D0491E4-A14C-BA4C-9136-608C317265BF}"/>
                </a:ext>
              </a:extLst>
            </p:cNvPr>
            <p:cNvGrpSpPr/>
            <p:nvPr/>
          </p:nvGrpSpPr>
          <p:grpSpPr>
            <a:xfrm>
              <a:off x="7856537" y="3423640"/>
              <a:ext cx="2365622" cy="1341687"/>
              <a:chOff x="9219156" y="285088"/>
              <a:chExt cx="2762054" cy="1738160"/>
            </a:xfrm>
          </p:grpSpPr>
          <p:sp>
            <p:nvSpPr>
              <p:cNvPr id="117" name="مستطيل: زوايا مستديرة 116">
                <a:extLst>
                  <a:ext uri="{FF2B5EF4-FFF2-40B4-BE49-F238E27FC236}">
                    <a16:creationId xmlns:a16="http://schemas.microsoft.com/office/drawing/2014/main" id="{08DAB847-3D62-EFB9-3F3D-87E6BCED5919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الثاني  عشر      18   ـــــــ 22 / 05 / 1447هـ </a:t>
                </a:r>
              </a:p>
            </p:txBody>
          </p:sp>
          <p:sp>
            <p:nvSpPr>
              <p:cNvPr id="118" name="مربع نص 117">
                <a:extLst>
                  <a:ext uri="{FF2B5EF4-FFF2-40B4-BE49-F238E27FC236}">
                    <a16:creationId xmlns:a16="http://schemas.microsoft.com/office/drawing/2014/main" id="{DB2E5518-3D3E-5808-3684-AE5B1783E714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أماكن العيش </a:t>
                </a:r>
              </a:p>
            </p:txBody>
          </p:sp>
          <p:sp>
            <p:nvSpPr>
              <p:cNvPr id="119" name="مربع نص 118">
                <a:extLst>
                  <a:ext uri="{FF2B5EF4-FFF2-40B4-BE49-F238E27FC236}">
                    <a16:creationId xmlns:a16="http://schemas.microsoft.com/office/drawing/2014/main" id="{E813D1C6-198A-C972-7424-AF8A905DA52D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1122923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marL="144004" indent="-144004">
                  <a:buFont typeface="+mj-lt"/>
                  <a:buAutoNum type="arabicPeriod"/>
                  <a:defRPr/>
                </a:pPr>
                <a:r>
                  <a:rPr lang="ar-SA" sz="11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مما موطن البحيرة   -   وطن المحيط أفكر و أتحدث  </a:t>
                </a:r>
              </a:p>
              <a:p>
                <a:pPr marL="228606" indent="-228606">
                  <a:buFont typeface="+mj-lt"/>
                  <a:buAutoNum type="arabicPeriod"/>
                  <a:defRPr/>
                </a:pPr>
                <a:r>
                  <a:rPr lang="ar-SA" sz="11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مراجعة الفصل الرابع</a:t>
                </a:r>
              </a:p>
              <a:p>
                <a:pPr marL="228606" indent="-228606">
                  <a:buFont typeface="+mj-lt"/>
                  <a:buAutoNum type="arabicPeriod"/>
                  <a:defRPr/>
                </a:pPr>
                <a:r>
                  <a:rPr lang="ar-SA" sz="11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موارد الأرض - تهيئة و استكشاف</a:t>
                </a:r>
              </a:p>
            </p:txBody>
          </p:sp>
        </p:grpSp>
        <p:grpSp>
          <p:nvGrpSpPr>
            <p:cNvPr id="96" name="مجموعة 95">
              <a:extLst>
                <a:ext uri="{FF2B5EF4-FFF2-40B4-BE49-F238E27FC236}">
                  <a16:creationId xmlns:a16="http://schemas.microsoft.com/office/drawing/2014/main" id="{993559E0-62AC-A8BE-D0D9-C8515E6E4D8F}"/>
                </a:ext>
              </a:extLst>
            </p:cNvPr>
            <p:cNvGrpSpPr/>
            <p:nvPr/>
          </p:nvGrpSpPr>
          <p:grpSpPr>
            <a:xfrm>
              <a:off x="5463710" y="3423640"/>
              <a:ext cx="2365622" cy="1341188"/>
              <a:chOff x="9219156" y="285088"/>
              <a:chExt cx="2762054" cy="1737514"/>
            </a:xfrm>
          </p:grpSpPr>
          <p:sp>
            <p:nvSpPr>
              <p:cNvPr id="111" name="مستطيل: زوايا مستديرة 110">
                <a:extLst>
                  <a:ext uri="{FF2B5EF4-FFF2-40B4-BE49-F238E27FC236}">
                    <a16:creationId xmlns:a16="http://schemas.microsoft.com/office/drawing/2014/main" id="{7C547B22-4455-FC70-1E87-D1C773F05C7D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الثالث   عشر من 25   ـــــــ 29 / 05 / 1447هـ</a:t>
                </a:r>
              </a:p>
            </p:txBody>
          </p:sp>
          <p:sp>
            <p:nvSpPr>
              <p:cNvPr id="112" name="مربع نص 111">
                <a:extLst>
                  <a:ext uri="{FF2B5EF4-FFF2-40B4-BE49-F238E27FC236}">
                    <a16:creationId xmlns:a16="http://schemas.microsoft.com/office/drawing/2014/main" id="{F0794605-F8EC-E15D-0060-2D64906848D8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موارد الأرض </a:t>
                </a:r>
              </a:p>
            </p:txBody>
          </p:sp>
          <p:sp>
            <p:nvSpPr>
              <p:cNvPr id="113" name="مربع نص 112">
                <a:extLst>
                  <a:ext uri="{FF2B5EF4-FFF2-40B4-BE49-F238E27FC236}">
                    <a16:creationId xmlns:a16="http://schemas.microsoft.com/office/drawing/2014/main" id="{9739ADE2-C284-97B1-84C6-BEE3D0366838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112227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الموارد الطبيعية </a:t>
                </a:r>
              </a:p>
              <a:p>
                <a:pPr marL="228606" indent="-228606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أهمية التربة</a:t>
                </a:r>
              </a:p>
              <a:p>
                <a:pPr marL="228606" indent="-228606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أفكر و أتحدث </a:t>
                </a:r>
              </a:p>
            </p:txBody>
          </p:sp>
        </p:grpSp>
        <p:grpSp>
          <p:nvGrpSpPr>
            <p:cNvPr id="97" name="مجموعة 96">
              <a:extLst>
                <a:ext uri="{FF2B5EF4-FFF2-40B4-BE49-F238E27FC236}">
                  <a16:creationId xmlns:a16="http://schemas.microsoft.com/office/drawing/2014/main" id="{5B06C169-D2C5-835D-6F4A-BD11BDA40AAC}"/>
                </a:ext>
              </a:extLst>
            </p:cNvPr>
            <p:cNvGrpSpPr/>
            <p:nvPr/>
          </p:nvGrpSpPr>
          <p:grpSpPr>
            <a:xfrm>
              <a:off x="3070880" y="3423640"/>
              <a:ext cx="2365623" cy="1341691"/>
              <a:chOff x="9219155" y="285088"/>
              <a:chExt cx="2762055" cy="1738167"/>
            </a:xfrm>
          </p:grpSpPr>
          <p:sp>
            <p:nvSpPr>
              <p:cNvPr id="105" name="مستطيل: زوايا مستديرة 104">
                <a:extLst>
                  <a:ext uri="{FF2B5EF4-FFF2-40B4-BE49-F238E27FC236}">
                    <a16:creationId xmlns:a16="http://schemas.microsoft.com/office/drawing/2014/main" id="{25362F0A-9234-9344-2CEC-5ADF461B7AD0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tIns="0" rIns="0" bIns="0" rtlCol="1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الرابع  عشر   09    ـــــــ  13 / 06 / 1447هـ </a:t>
                </a:r>
              </a:p>
            </p:txBody>
          </p:sp>
          <p:sp>
            <p:nvSpPr>
              <p:cNvPr id="106" name="مربع نص 105">
                <a:extLst>
                  <a:ext uri="{FF2B5EF4-FFF2-40B4-BE49-F238E27FC236}">
                    <a16:creationId xmlns:a16="http://schemas.microsoft.com/office/drawing/2014/main" id="{19280EF1-4CE2-9767-445C-A7FD19A5D0B0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موارد الأرض </a:t>
                </a:r>
              </a:p>
            </p:txBody>
          </p:sp>
          <p:sp>
            <p:nvSpPr>
              <p:cNvPr id="110" name="مربع نص 109">
                <a:extLst>
                  <a:ext uri="{FF2B5EF4-FFF2-40B4-BE49-F238E27FC236}">
                    <a16:creationId xmlns:a16="http://schemas.microsoft.com/office/drawing/2014/main" id="{21E87598-E610-0A68-0B68-4EB43B2C6E33}"/>
                  </a:ext>
                </a:extLst>
              </p:cNvPr>
              <p:cNvSpPr txBox="1"/>
              <p:nvPr/>
            </p:nvSpPr>
            <p:spPr>
              <a:xfrm>
                <a:off x="9219155" y="919815"/>
                <a:ext cx="2762054" cy="110344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تغذي راجعة – بعد الاجازة</a:t>
                </a:r>
              </a:p>
              <a:p>
                <a:pPr marL="228606" indent="-228606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الاستفادة من موارد الأرض - تهيئة و استكشاف</a:t>
                </a:r>
              </a:p>
              <a:p>
                <a:pPr marL="228606" indent="-228606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أهمية الماء و الهواء  </a:t>
                </a:r>
              </a:p>
            </p:txBody>
          </p:sp>
        </p:grpSp>
        <p:grpSp>
          <p:nvGrpSpPr>
            <p:cNvPr id="98" name="مجموعة 97">
              <a:extLst>
                <a:ext uri="{FF2B5EF4-FFF2-40B4-BE49-F238E27FC236}">
                  <a16:creationId xmlns:a16="http://schemas.microsoft.com/office/drawing/2014/main" id="{401BD935-EFAD-9F4B-1B46-3B3EAE10C68A}"/>
                </a:ext>
              </a:extLst>
            </p:cNvPr>
            <p:cNvGrpSpPr/>
            <p:nvPr/>
          </p:nvGrpSpPr>
          <p:grpSpPr>
            <a:xfrm>
              <a:off x="640729" y="3423640"/>
              <a:ext cx="2365623" cy="1341691"/>
              <a:chOff x="9219155" y="285088"/>
              <a:chExt cx="2762055" cy="1738167"/>
            </a:xfrm>
          </p:grpSpPr>
          <p:sp>
            <p:nvSpPr>
              <p:cNvPr id="99" name="مستطيل: زوايا مستديرة 98">
                <a:extLst>
                  <a:ext uri="{FF2B5EF4-FFF2-40B4-BE49-F238E27FC236}">
                    <a16:creationId xmlns:a16="http://schemas.microsoft.com/office/drawing/2014/main" id="{838DED36-0105-3CFA-AD78-E1975D4A7027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الخامس عشر   16 _ 20 / 06 / 1447هـ </a:t>
                </a:r>
              </a:p>
            </p:txBody>
          </p:sp>
          <p:sp>
            <p:nvSpPr>
              <p:cNvPr id="100" name="مربع نص 99">
                <a:extLst>
                  <a:ext uri="{FF2B5EF4-FFF2-40B4-BE49-F238E27FC236}">
                    <a16:creationId xmlns:a16="http://schemas.microsoft.com/office/drawing/2014/main" id="{F3F8D1BD-4351-B167-5271-3F8DB9C2011F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موارد الأرض </a:t>
                </a:r>
              </a:p>
            </p:txBody>
          </p:sp>
          <p:sp>
            <p:nvSpPr>
              <p:cNvPr id="101" name="مربع نص 100">
                <a:extLst>
                  <a:ext uri="{FF2B5EF4-FFF2-40B4-BE49-F238E27FC236}">
                    <a16:creationId xmlns:a16="http://schemas.microsoft.com/office/drawing/2014/main" id="{394DA171-499D-80C7-3CC1-B521C1A4A138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88186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التلوث أفكر و أتحدث</a:t>
                </a:r>
              </a:p>
              <a:p>
                <a:pPr marL="228606" indent="-228606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المحافظة على  موارد الأرض - تهيئة و استكشاف</a:t>
                </a:r>
              </a:p>
              <a:p>
                <a:pPr marL="228606" indent="-228606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نعيد استخدام الموارد </a:t>
                </a:r>
              </a:p>
            </p:txBody>
          </p:sp>
          <p:sp>
            <p:nvSpPr>
              <p:cNvPr id="104" name="مربع نص 103">
                <a:extLst>
                  <a:ext uri="{FF2B5EF4-FFF2-40B4-BE49-F238E27FC236}">
                    <a16:creationId xmlns:a16="http://schemas.microsoft.com/office/drawing/2014/main" id="{5EA9A378-C2A0-65AD-6E9F-A6982288237E}"/>
                  </a:ext>
                </a:extLst>
              </p:cNvPr>
              <p:cNvSpPr txBox="1"/>
              <p:nvPr/>
            </p:nvSpPr>
            <p:spPr>
              <a:xfrm>
                <a:off x="9219155" y="1782187"/>
                <a:ext cx="2762054" cy="24106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600" b="1" dirty="0">
                    <a:solidFill>
                      <a:prstClr val="white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إجازة إضافية</a:t>
                </a:r>
              </a:p>
            </p:txBody>
          </p:sp>
        </p:grpSp>
        <p:grpSp>
          <p:nvGrpSpPr>
            <p:cNvPr id="130" name="مجموعة 129">
              <a:extLst>
                <a:ext uri="{FF2B5EF4-FFF2-40B4-BE49-F238E27FC236}">
                  <a16:creationId xmlns:a16="http://schemas.microsoft.com/office/drawing/2014/main" id="{9F233256-AA5B-6F34-B7DE-ACFC7DDA099B}"/>
                </a:ext>
              </a:extLst>
            </p:cNvPr>
            <p:cNvGrpSpPr/>
            <p:nvPr/>
          </p:nvGrpSpPr>
          <p:grpSpPr>
            <a:xfrm>
              <a:off x="10268026" y="4906709"/>
              <a:ext cx="2365623" cy="1341691"/>
              <a:chOff x="9219155" y="285088"/>
              <a:chExt cx="2762055" cy="1738167"/>
            </a:xfrm>
          </p:grpSpPr>
          <p:sp>
            <p:nvSpPr>
              <p:cNvPr id="159" name="مستطيل: زوايا مستديرة 158">
                <a:extLst>
                  <a:ext uri="{FF2B5EF4-FFF2-40B4-BE49-F238E27FC236}">
                    <a16:creationId xmlns:a16="http://schemas.microsoft.com/office/drawing/2014/main" id="{30E17962-1543-AB2F-C526-D7315B8DECC0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السادس  عشر     23  ـــــــ  27 / 06 / 1447هـ </a:t>
                </a:r>
              </a:p>
            </p:txBody>
          </p:sp>
          <p:sp>
            <p:nvSpPr>
              <p:cNvPr id="160" name="مربع نص 159">
                <a:extLst>
                  <a:ext uri="{FF2B5EF4-FFF2-40B4-BE49-F238E27FC236}">
                    <a16:creationId xmlns:a16="http://schemas.microsoft.com/office/drawing/2014/main" id="{C5F54D5D-0D49-46DE-D167-90A0E1F3C886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موارد الأرض</a:t>
                </a:r>
              </a:p>
            </p:txBody>
          </p:sp>
          <p:sp>
            <p:nvSpPr>
              <p:cNvPr id="161" name="مربع نص 160">
                <a:extLst>
                  <a:ext uri="{FF2B5EF4-FFF2-40B4-BE49-F238E27FC236}">
                    <a16:creationId xmlns:a16="http://schemas.microsoft.com/office/drawing/2014/main" id="{A67D9A2D-66B5-848B-FA21-6AB682C3C3AC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24106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600" b="1" dirty="0">
                    <a:solidFill>
                      <a:prstClr val="white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إجازة إضافية</a:t>
                </a:r>
              </a:p>
            </p:txBody>
          </p:sp>
          <p:sp>
            <p:nvSpPr>
              <p:cNvPr id="162" name="مربع نص 161">
                <a:extLst>
                  <a:ext uri="{FF2B5EF4-FFF2-40B4-BE49-F238E27FC236}">
                    <a16:creationId xmlns:a16="http://schemas.microsoft.com/office/drawing/2014/main" id="{4FA97910-B9B1-10F4-7212-CCAC12C12146}"/>
                  </a:ext>
                </a:extLst>
              </p:cNvPr>
              <p:cNvSpPr txBox="1"/>
              <p:nvPr/>
            </p:nvSpPr>
            <p:spPr>
              <a:xfrm>
                <a:off x="9219155" y="1206264"/>
                <a:ext cx="2762054" cy="81699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نحافظ على الموارد</a:t>
                </a:r>
              </a:p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أفكر و أتحدث</a:t>
                </a:r>
              </a:p>
            </p:txBody>
          </p:sp>
        </p:grpSp>
        <p:grpSp>
          <p:nvGrpSpPr>
            <p:cNvPr id="131" name="مجموعة 130">
              <a:extLst>
                <a:ext uri="{FF2B5EF4-FFF2-40B4-BE49-F238E27FC236}">
                  <a16:creationId xmlns:a16="http://schemas.microsoft.com/office/drawing/2014/main" id="{9F273418-C921-C5FA-2C5D-BE9F43E04924}"/>
                </a:ext>
              </a:extLst>
            </p:cNvPr>
            <p:cNvGrpSpPr/>
            <p:nvPr/>
          </p:nvGrpSpPr>
          <p:grpSpPr>
            <a:xfrm>
              <a:off x="7856537" y="4906709"/>
              <a:ext cx="2365622" cy="1341690"/>
              <a:chOff x="9219156" y="285088"/>
              <a:chExt cx="2762054" cy="1738168"/>
            </a:xfrm>
          </p:grpSpPr>
          <p:sp>
            <p:nvSpPr>
              <p:cNvPr id="153" name="مستطيل: زوايا مستديرة 152">
                <a:extLst>
                  <a:ext uri="{FF2B5EF4-FFF2-40B4-BE49-F238E27FC236}">
                    <a16:creationId xmlns:a16="http://schemas.microsoft.com/office/drawing/2014/main" id="{BE838FE4-1859-BEF2-F2E6-EA4D6F6B1D60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السابع  عشر       01 ــــــ   ـ 05 / 07 / 1447هـ </a:t>
                </a:r>
              </a:p>
            </p:txBody>
          </p:sp>
          <p:sp>
            <p:nvSpPr>
              <p:cNvPr id="154" name="مربع نص 153">
                <a:extLst>
                  <a:ext uri="{FF2B5EF4-FFF2-40B4-BE49-F238E27FC236}">
                    <a16:creationId xmlns:a16="http://schemas.microsoft.com/office/drawing/2014/main" id="{F56FD305-DE49-3BFE-5315-3A893C4C20C4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موارد الأرض</a:t>
                </a:r>
              </a:p>
            </p:txBody>
          </p:sp>
          <p:sp>
            <p:nvSpPr>
              <p:cNvPr id="155" name="مربع نص 154">
                <a:extLst>
                  <a:ext uri="{FF2B5EF4-FFF2-40B4-BE49-F238E27FC236}">
                    <a16:creationId xmlns:a16="http://schemas.microsoft.com/office/drawing/2014/main" id="{8D182B94-B5EF-C37D-1A48-ABD9651872D2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112293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مراجعة الفصل الخامس</a:t>
                </a:r>
              </a:p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تغذية راج</a:t>
                </a:r>
                <a:r>
                  <a:rPr lang="ar-SA" sz="1200" b="1" dirty="0" err="1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عة</a:t>
                </a: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</a:t>
                </a:r>
              </a:p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اختبار تقويم </a:t>
                </a:r>
              </a:p>
              <a:p>
                <a:pPr marL="228606" indent="-228606">
                  <a:buFont typeface="+mj-lt"/>
                  <a:buAutoNum type="arabicPeriod"/>
                </a:pPr>
                <a:endParaRPr lang="ar-SA" sz="1200" b="1" dirty="0">
                  <a:solidFill>
                    <a:prstClr val="black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</p:txBody>
          </p:sp>
        </p:grpSp>
        <p:grpSp>
          <p:nvGrpSpPr>
            <p:cNvPr id="132" name="مجموعة 131">
              <a:extLst>
                <a:ext uri="{FF2B5EF4-FFF2-40B4-BE49-F238E27FC236}">
                  <a16:creationId xmlns:a16="http://schemas.microsoft.com/office/drawing/2014/main" id="{D314AF6A-C148-2460-C219-DBE701674A4B}"/>
                </a:ext>
              </a:extLst>
            </p:cNvPr>
            <p:cNvGrpSpPr/>
            <p:nvPr/>
          </p:nvGrpSpPr>
          <p:grpSpPr>
            <a:xfrm>
              <a:off x="5463710" y="4906709"/>
              <a:ext cx="2365622" cy="1308188"/>
              <a:chOff x="9219156" y="285088"/>
              <a:chExt cx="2762054" cy="1694761"/>
            </a:xfrm>
          </p:grpSpPr>
          <p:sp>
            <p:nvSpPr>
              <p:cNvPr id="147" name="مستطيل: زوايا مستديرة 146">
                <a:extLst>
                  <a:ext uri="{FF2B5EF4-FFF2-40B4-BE49-F238E27FC236}">
                    <a16:creationId xmlns:a16="http://schemas.microsoft.com/office/drawing/2014/main" id="{074345A7-54DF-7C60-5E3C-689CED0BA1FE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الثامن  عشر من 08   ـــــــ  12 / 07 / 1447هـ </a:t>
                </a:r>
              </a:p>
            </p:txBody>
          </p:sp>
          <p:sp>
            <p:nvSpPr>
              <p:cNvPr id="148" name="مربع نص 147">
                <a:extLst>
                  <a:ext uri="{FF2B5EF4-FFF2-40B4-BE49-F238E27FC236}">
                    <a16:creationId xmlns:a16="http://schemas.microsoft.com/office/drawing/2014/main" id="{06BE99C1-17C0-D376-1B50-7A01C27E6BBA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801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خطط علاجية </a:t>
                </a:r>
              </a:p>
            </p:txBody>
          </p:sp>
          <p:sp>
            <p:nvSpPr>
              <p:cNvPr id="149" name="مربع نص 148">
                <a:extLst>
                  <a:ext uri="{FF2B5EF4-FFF2-40B4-BE49-F238E27FC236}">
                    <a16:creationId xmlns:a16="http://schemas.microsoft.com/office/drawing/2014/main" id="{015B810F-A734-3119-D5CA-D0AA6E5FAAEF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107952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801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خطط علاجية </a:t>
                </a:r>
              </a:p>
            </p:txBody>
          </p:sp>
        </p:grpSp>
        <p:grpSp>
          <p:nvGrpSpPr>
            <p:cNvPr id="133" name="مجموعة 132">
              <a:extLst>
                <a:ext uri="{FF2B5EF4-FFF2-40B4-BE49-F238E27FC236}">
                  <a16:creationId xmlns:a16="http://schemas.microsoft.com/office/drawing/2014/main" id="{1E0E70BE-400D-50C9-1C1C-78931CB0B623}"/>
                </a:ext>
              </a:extLst>
            </p:cNvPr>
            <p:cNvGrpSpPr/>
            <p:nvPr/>
          </p:nvGrpSpPr>
          <p:grpSpPr>
            <a:xfrm>
              <a:off x="3070880" y="4906709"/>
              <a:ext cx="2365622" cy="1341691"/>
              <a:chOff x="9219156" y="285088"/>
              <a:chExt cx="2762054" cy="1738167"/>
            </a:xfrm>
          </p:grpSpPr>
          <p:sp>
            <p:nvSpPr>
              <p:cNvPr id="141" name="مستطيل: زوايا مستديرة 140">
                <a:extLst>
                  <a:ext uri="{FF2B5EF4-FFF2-40B4-BE49-F238E27FC236}">
                    <a16:creationId xmlns:a16="http://schemas.microsoft.com/office/drawing/2014/main" id="{97EF2431-1031-180A-8418-8F9AFBA6EFCF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التاسع عشر    15   ـــــــ  19 / 07 / 1447هـ </a:t>
                </a:r>
              </a:p>
            </p:txBody>
          </p:sp>
          <p:sp>
            <p:nvSpPr>
              <p:cNvPr id="142" name="مربع نص 141">
                <a:extLst>
                  <a:ext uri="{FF2B5EF4-FFF2-40B4-BE49-F238E27FC236}">
                    <a16:creationId xmlns:a16="http://schemas.microsoft.com/office/drawing/2014/main" id="{B058171E-F8F6-D7B5-47E3-E037BDC36106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1405308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6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اختبار نهاية </a:t>
                </a:r>
              </a:p>
              <a:p>
                <a:pPr algn="ctr" defTabSz="914423">
                  <a:defRPr/>
                </a:pPr>
                <a:r>
                  <a:rPr lang="ar-SA" sz="16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الفصل الدراسي الأول </a:t>
                </a:r>
              </a:p>
            </p:txBody>
          </p:sp>
        </p:grpSp>
        <p:sp>
          <p:nvSpPr>
            <p:cNvPr id="135" name="مستطيل: زوايا مستديرة 134">
              <a:extLst>
                <a:ext uri="{FF2B5EF4-FFF2-40B4-BE49-F238E27FC236}">
                  <a16:creationId xmlns:a16="http://schemas.microsoft.com/office/drawing/2014/main" id="{EB2B4620-F180-606D-2AEE-15EF8D45A507}"/>
                </a:ext>
              </a:extLst>
            </p:cNvPr>
            <p:cNvSpPr/>
            <p:nvPr/>
          </p:nvSpPr>
          <p:spPr>
            <a:xfrm>
              <a:off x="640730" y="4937055"/>
              <a:ext cx="2365622" cy="1084758"/>
            </a:xfrm>
            <a:prstGeom prst="roundRect">
              <a:avLst>
                <a:gd name="adj" fmla="val 0"/>
              </a:avLst>
            </a:prstGeom>
            <a:solidFill>
              <a:srgbClr val="00B0F0">
                <a:alpha val="40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>
              <a:noAutofit/>
            </a:bodyPr>
            <a:lstStyle/>
            <a:p>
              <a:pPr algn="ctr" defTabSz="914423">
                <a:defRPr/>
              </a:pPr>
              <a:r>
                <a:rPr lang="ar-SA" sz="1801" b="1" dirty="0">
                  <a:solidFill>
                    <a:prstClr val="black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إجازة منتصف العام</a:t>
              </a:r>
            </a:p>
            <a:p>
              <a:pPr algn="ctr" defTabSz="914423">
                <a:defRPr/>
              </a:pPr>
              <a:r>
                <a:rPr lang="ar-SA" sz="1801" b="1" dirty="0">
                  <a:solidFill>
                    <a:prstClr val="black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20 / 07  / 1447 هـ</a:t>
              </a:r>
            </a:p>
            <a:p>
              <a:pPr algn="ctr" defTabSz="914423">
                <a:defRPr/>
              </a:pPr>
              <a:endParaRPr lang="ar-SA" sz="5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  <a:p>
              <a:pPr algn="ctr" defTabSz="914423">
                <a:defRPr/>
              </a:pPr>
              <a:r>
                <a:rPr lang="ar-SA" sz="1801" b="1" dirty="0">
                  <a:solidFill>
                    <a:prstClr val="black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بداية الفصل الثاني</a:t>
              </a:r>
            </a:p>
            <a:p>
              <a:pPr algn="ctr" defTabSz="914423">
                <a:defRPr/>
              </a:pPr>
              <a:r>
                <a:rPr lang="ar-SA" sz="1801" b="1" dirty="0">
                  <a:solidFill>
                    <a:prstClr val="black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28 / 07  / 1447 هـ</a:t>
              </a:r>
            </a:p>
          </p:txBody>
        </p:sp>
      </p:grpSp>
      <p:sp>
        <p:nvSpPr>
          <p:cNvPr id="225" name="مربع نص 224">
            <a:extLst>
              <a:ext uri="{FF2B5EF4-FFF2-40B4-BE49-F238E27FC236}">
                <a16:creationId xmlns:a16="http://schemas.microsoft.com/office/drawing/2014/main" id="{38C9C258-B950-F53F-D689-C102304467E5}"/>
              </a:ext>
            </a:extLst>
          </p:cNvPr>
          <p:cNvSpPr txBox="1"/>
          <p:nvPr/>
        </p:nvSpPr>
        <p:spPr>
          <a:xfrm>
            <a:off x="2151530" y="116517"/>
            <a:ext cx="6723530" cy="3694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423">
              <a:defRPr/>
            </a:pPr>
            <a:r>
              <a:rPr lang="ar-SA" sz="1801" b="1" dirty="0">
                <a:solidFill>
                  <a:srgbClr val="0070C0"/>
                </a:solidFill>
                <a:latin typeface="Arial,Bold"/>
                <a:cs typeface="Arial" panose="020B0604020202020204" pitchFamily="34" charset="0"/>
              </a:rPr>
              <a:t>توزيع مادة العلوم للصف   </a:t>
            </a:r>
            <a:r>
              <a:rPr lang="ar-SA" sz="1801" b="1" dirty="0">
                <a:solidFill>
                  <a:srgbClr val="D519BA"/>
                </a:solidFill>
                <a:latin typeface="Arial,Bold"/>
                <a:cs typeface="Arial" panose="020B0604020202020204" pitchFamily="34" charset="0"/>
              </a:rPr>
              <a:t>الأول  </a:t>
            </a:r>
            <a:r>
              <a:rPr lang="ar-SA" sz="1801" b="1" dirty="0">
                <a:solidFill>
                  <a:srgbClr val="0070C0"/>
                </a:solidFill>
                <a:latin typeface="Arial,Bold"/>
                <a:cs typeface="Arial" panose="020B0604020202020204" pitchFamily="34" charset="0"/>
              </a:rPr>
              <a:t> الابتدائي الفصل الدراسي </a:t>
            </a:r>
            <a:r>
              <a:rPr lang="ar-SA" sz="1801" b="1" dirty="0">
                <a:solidFill>
                  <a:srgbClr val="D519BA"/>
                </a:solidFill>
                <a:latin typeface="Arial,Bold"/>
                <a:cs typeface="Arial" panose="020B0604020202020204" pitchFamily="34" charset="0"/>
              </a:rPr>
              <a:t>الأول </a:t>
            </a:r>
            <a:r>
              <a:rPr lang="ar-SA" sz="1801" b="1" dirty="0">
                <a:solidFill>
                  <a:srgbClr val="0070C0"/>
                </a:solidFill>
                <a:latin typeface="Arial,Bold"/>
                <a:cs typeface="Arial" panose="020B0604020202020204" pitchFamily="34" charset="0"/>
              </a:rPr>
              <a:t>  لعام 1447  هــ</a:t>
            </a:r>
            <a:endParaRPr lang="ar-SA" sz="1801" dirty="0">
              <a:solidFill>
                <a:srgbClr val="0070C0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227" name="مربع نص 226">
            <a:extLst>
              <a:ext uri="{FF2B5EF4-FFF2-40B4-BE49-F238E27FC236}">
                <a16:creationId xmlns:a16="http://schemas.microsoft.com/office/drawing/2014/main" id="{D83779BF-3A5A-7E0C-741B-36FB59D504A5}"/>
              </a:ext>
            </a:extLst>
          </p:cNvPr>
          <p:cNvSpPr txBox="1"/>
          <p:nvPr/>
        </p:nvSpPr>
        <p:spPr>
          <a:xfrm>
            <a:off x="9197788" y="74836"/>
            <a:ext cx="185661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23">
              <a:defRPr/>
            </a:pPr>
            <a:r>
              <a:rPr lang="ar-SA" sz="1400" b="1" dirty="0">
                <a:solidFill>
                  <a:srgbClr val="70AD47">
                    <a:lumMod val="50000"/>
                  </a:srgbClr>
                </a:solidFill>
                <a:latin typeface="Arial,Bold"/>
                <a:cs typeface="Arial" panose="020B0604020202020204" pitchFamily="34" charset="0"/>
              </a:rPr>
              <a:t>الإدارة العامة للتعليم بــ</a:t>
            </a:r>
          </a:p>
          <a:p>
            <a:pPr defTabSz="914423">
              <a:defRPr/>
            </a:pPr>
            <a:r>
              <a:rPr lang="ar-SA" sz="1400" b="1" dirty="0">
                <a:solidFill>
                  <a:srgbClr val="70AD47">
                    <a:lumMod val="50000"/>
                  </a:srgbClr>
                </a:solidFill>
                <a:latin typeface="Arial,Bold"/>
                <a:cs typeface="Arial" panose="020B0604020202020204" pitchFamily="34" charset="0"/>
              </a:rPr>
              <a:t>مدرسة </a:t>
            </a:r>
            <a:endParaRPr lang="ar-SA" sz="1400" dirty="0">
              <a:solidFill>
                <a:srgbClr val="70AD47">
                  <a:lumMod val="50000"/>
                </a:srgbClr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pic>
        <p:nvPicPr>
          <p:cNvPr id="228" name="صورة 227">
            <a:extLst>
              <a:ext uri="{FF2B5EF4-FFF2-40B4-BE49-F238E27FC236}">
                <a16:creationId xmlns:a16="http://schemas.microsoft.com/office/drawing/2014/main" id="{F7F2A32E-724C-28BF-65A7-48A7B0E816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64845" y="65866"/>
            <a:ext cx="570185" cy="433456"/>
          </a:xfrm>
          <a:prstGeom prst="rect">
            <a:avLst/>
          </a:prstGeom>
        </p:spPr>
      </p:pic>
      <p:pic>
        <p:nvPicPr>
          <p:cNvPr id="235" name="صورة 234">
            <a:hlinkClick r:id="rId3"/>
            <a:extLst>
              <a:ext uri="{FF2B5EF4-FFF2-40B4-BE49-F238E27FC236}">
                <a16:creationId xmlns:a16="http://schemas.microsoft.com/office/drawing/2014/main" id="{D0E0504F-C885-277A-41AC-61CC1EF07F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024" y="6496774"/>
            <a:ext cx="977042" cy="187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64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6" name="مجموعة 185">
            <a:extLst>
              <a:ext uri="{FF2B5EF4-FFF2-40B4-BE49-F238E27FC236}">
                <a16:creationId xmlns:a16="http://schemas.microsoft.com/office/drawing/2014/main" id="{112AF1C6-B7A2-7516-5DEC-FD2019E8B623}"/>
              </a:ext>
            </a:extLst>
          </p:cNvPr>
          <p:cNvGrpSpPr/>
          <p:nvPr/>
        </p:nvGrpSpPr>
        <p:grpSpPr>
          <a:xfrm>
            <a:off x="69860" y="589510"/>
            <a:ext cx="12010380" cy="6130604"/>
            <a:chOff x="640499" y="457504"/>
            <a:chExt cx="11993150" cy="5790896"/>
          </a:xfrm>
        </p:grpSpPr>
        <p:grpSp>
          <p:nvGrpSpPr>
            <p:cNvPr id="27" name="مجموعة 26">
              <a:extLst>
                <a:ext uri="{FF2B5EF4-FFF2-40B4-BE49-F238E27FC236}">
                  <a16:creationId xmlns:a16="http://schemas.microsoft.com/office/drawing/2014/main" id="{2B5ED40A-6309-3F15-1C2E-809AB9530DC2}"/>
                </a:ext>
              </a:extLst>
            </p:cNvPr>
            <p:cNvGrpSpPr/>
            <p:nvPr/>
          </p:nvGrpSpPr>
          <p:grpSpPr>
            <a:xfrm>
              <a:off x="10268026" y="457504"/>
              <a:ext cx="2365622" cy="1341688"/>
              <a:chOff x="9219156" y="285088"/>
              <a:chExt cx="2762054" cy="1738164"/>
            </a:xfrm>
          </p:grpSpPr>
          <p:sp>
            <p:nvSpPr>
              <p:cNvPr id="16" name="مستطيل: زوايا مستديرة 15">
                <a:extLst>
                  <a:ext uri="{FF2B5EF4-FFF2-40B4-BE49-F238E27FC236}">
                    <a16:creationId xmlns:a16="http://schemas.microsoft.com/office/drawing/2014/main" id="{6D5AF7E6-E038-9FAB-F010-795169982351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الأول       01  ـــــــ  05 / 03 / 1447هـ </a:t>
                </a:r>
              </a:p>
            </p:txBody>
          </p:sp>
          <p:sp>
            <p:nvSpPr>
              <p:cNvPr id="6" name="مربع نص 5">
                <a:extLst>
                  <a:ext uri="{FF2B5EF4-FFF2-40B4-BE49-F238E27FC236}">
                    <a16:creationId xmlns:a16="http://schemas.microsoft.com/office/drawing/2014/main" id="{9ADCD4B2-2691-992A-F9B7-B6600E95D538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   التهيئة والاستعداد </a:t>
                </a:r>
              </a:p>
            </p:txBody>
          </p:sp>
          <p:sp>
            <p:nvSpPr>
              <p:cNvPr id="7" name="مربع نص 6">
                <a:extLst>
                  <a:ext uri="{FF2B5EF4-FFF2-40B4-BE49-F238E27FC236}">
                    <a16:creationId xmlns:a16="http://schemas.microsoft.com/office/drawing/2014/main" id="{37CF368C-55C8-E288-3926-0CE0A0A3DC39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112292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التهيئة والاستعداد</a:t>
                </a:r>
              </a:p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 startAt="2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 اختبارات تشخيصية</a:t>
                </a:r>
              </a:p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 startAt="2"/>
                  <a:tabLst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الطريقة العلمية </a:t>
                </a: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  </a:t>
                </a:r>
              </a:p>
            </p:txBody>
          </p:sp>
        </p:grpSp>
        <p:grpSp>
          <p:nvGrpSpPr>
            <p:cNvPr id="28" name="مجموعة 27">
              <a:extLst>
                <a:ext uri="{FF2B5EF4-FFF2-40B4-BE49-F238E27FC236}">
                  <a16:creationId xmlns:a16="http://schemas.microsoft.com/office/drawing/2014/main" id="{C6656F78-7DAC-207C-F7CF-0CB66D94257C}"/>
                </a:ext>
              </a:extLst>
            </p:cNvPr>
            <p:cNvGrpSpPr/>
            <p:nvPr/>
          </p:nvGrpSpPr>
          <p:grpSpPr>
            <a:xfrm>
              <a:off x="7856537" y="457504"/>
              <a:ext cx="2365624" cy="1341689"/>
              <a:chOff x="9219154" y="285088"/>
              <a:chExt cx="2762056" cy="1738164"/>
            </a:xfrm>
          </p:grpSpPr>
          <p:sp>
            <p:nvSpPr>
              <p:cNvPr id="29" name="مستطيل: زوايا مستديرة 28">
                <a:extLst>
                  <a:ext uri="{FF2B5EF4-FFF2-40B4-BE49-F238E27FC236}">
                    <a16:creationId xmlns:a16="http://schemas.microsoft.com/office/drawing/2014/main" id="{EEC55D2B-9D15-1ED5-BC56-B9E258EDF96C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الثاني         08 ـــــــ  12 / 03 / 1447هـ </a:t>
                </a:r>
              </a:p>
            </p:txBody>
          </p:sp>
          <p:sp>
            <p:nvSpPr>
              <p:cNvPr id="30" name="مربع نص 29">
                <a:extLst>
                  <a:ext uri="{FF2B5EF4-FFF2-40B4-BE49-F238E27FC236}">
                    <a16:creationId xmlns:a16="http://schemas.microsoft.com/office/drawing/2014/main" id="{5E55259F-13C9-3D16-D886-18B430E6E8C1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النباتات</a:t>
                </a:r>
              </a:p>
            </p:txBody>
          </p:sp>
          <p:sp>
            <p:nvSpPr>
              <p:cNvPr id="32" name="مربع نص 31">
                <a:extLst>
                  <a:ext uri="{FF2B5EF4-FFF2-40B4-BE49-F238E27FC236}">
                    <a16:creationId xmlns:a16="http://schemas.microsoft.com/office/drawing/2014/main" id="{A537F576-1412-6856-243E-5E1DD3B19519}"/>
                  </a:ext>
                </a:extLst>
              </p:cNvPr>
              <p:cNvSpPr txBox="1"/>
              <p:nvPr/>
            </p:nvSpPr>
            <p:spPr>
              <a:xfrm>
                <a:off x="9219154" y="900326"/>
                <a:ext cx="2762055" cy="112292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marL="108000" marR="0" lvl="0" indent="-36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حاجات المخلوقات الحية  / التهيئة و الاستكشاف </a:t>
                </a:r>
              </a:p>
              <a:p>
                <a:pPr marL="108000" marR="0" lvl="0" indent="-36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ما حاجات المخلوقات الحية</a:t>
                </a:r>
              </a:p>
              <a:p>
                <a:pPr marL="108000" marR="0" lvl="0" indent="-36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كيف تصنع النباتات غذائها - أفكر و أتحدث</a:t>
                </a:r>
              </a:p>
            </p:txBody>
          </p:sp>
        </p:grpSp>
        <p:grpSp>
          <p:nvGrpSpPr>
            <p:cNvPr id="35" name="مجموعة 34">
              <a:extLst>
                <a:ext uri="{FF2B5EF4-FFF2-40B4-BE49-F238E27FC236}">
                  <a16:creationId xmlns:a16="http://schemas.microsoft.com/office/drawing/2014/main" id="{05FE65EC-EBCF-1433-05A7-E10739ABBBFB}"/>
                </a:ext>
              </a:extLst>
            </p:cNvPr>
            <p:cNvGrpSpPr/>
            <p:nvPr/>
          </p:nvGrpSpPr>
          <p:grpSpPr>
            <a:xfrm>
              <a:off x="5463710" y="457504"/>
              <a:ext cx="2365622" cy="1322336"/>
              <a:chOff x="9219156" y="285088"/>
              <a:chExt cx="2762054" cy="1713091"/>
            </a:xfrm>
          </p:grpSpPr>
          <p:sp>
            <p:nvSpPr>
              <p:cNvPr id="36" name="مستطيل: زوايا مستديرة 35">
                <a:extLst>
                  <a:ext uri="{FF2B5EF4-FFF2-40B4-BE49-F238E27FC236}">
                    <a16:creationId xmlns:a16="http://schemas.microsoft.com/office/drawing/2014/main" id="{BFB108D4-E12A-45CA-6E4A-5977978BEE02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الثالث   من 15 ـــــــ  19 / 03 / 1447هـ </a:t>
                </a:r>
              </a:p>
            </p:txBody>
          </p:sp>
          <p:sp>
            <p:nvSpPr>
              <p:cNvPr id="37" name="مربع نص 36">
                <a:extLst>
                  <a:ext uri="{FF2B5EF4-FFF2-40B4-BE49-F238E27FC236}">
                    <a16:creationId xmlns:a16="http://schemas.microsoft.com/office/drawing/2014/main" id="{11B3E28C-24E4-FDE8-6CE0-5AF3157F7ADA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النباتات</a:t>
                </a:r>
              </a:p>
            </p:txBody>
          </p:sp>
          <p:sp>
            <p:nvSpPr>
              <p:cNvPr id="38" name="مربع نص 37">
                <a:extLst>
                  <a:ext uri="{FF2B5EF4-FFF2-40B4-BE49-F238E27FC236}">
                    <a16:creationId xmlns:a16="http://schemas.microsoft.com/office/drawing/2014/main" id="{01BC7747-B829-027B-CCC8-9142A95E56CB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109785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108000" marR="0" lvl="0" indent="-108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النباتات تنتج نباتات جديدة / التهيئة والاستكشاف</a:t>
                </a:r>
              </a:p>
              <a:p>
                <a:pPr marL="108000" marR="0" lvl="0" indent="-108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من أين تأتي البذور / كيف تبدو البذور</a:t>
                </a:r>
              </a:p>
              <a:p>
                <a:pPr marL="108000" indent="-108000">
                  <a:buFont typeface="+mj-lt"/>
                  <a:buAutoNum type="arabicPeriod"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كيف تنــمو  البذور/ أفكر و أتحدث</a:t>
                </a:r>
              </a:p>
            </p:txBody>
          </p:sp>
        </p:grpSp>
        <p:grpSp>
          <p:nvGrpSpPr>
            <p:cNvPr id="42" name="مجموعة 41">
              <a:extLst>
                <a:ext uri="{FF2B5EF4-FFF2-40B4-BE49-F238E27FC236}">
                  <a16:creationId xmlns:a16="http://schemas.microsoft.com/office/drawing/2014/main" id="{8164A365-786A-8DDA-4E36-658CA71A84DE}"/>
                </a:ext>
              </a:extLst>
            </p:cNvPr>
            <p:cNvGrpSpPr/>
            <p:nvPr/>
          </p:nvGrpSpPr>
          <p:grpSpPr>
            <a:xfrm>
              <a:off x="3070880" y="457504"/>
              <a:ext cx="2365622" cy="1322335"/>
              <a:chOff x="9219156" y="285088"/>
              <a:chExt cx="2762054" cy="1713093"/>
            </a:xfrm>
          </p:grpSpPr>
          <p:sp>
            <p:nvSpPr>
              <p:cNvPr id="43" name="مستطيل: زوايا مستديرة 42">
                <a:extLst>
                  <a:ext uri="{FF2B5EF4-FFF2-40B4-BE49-F238E27FC236}">
                    <a16:creationId xmlns:a16="http://schemas.microsoft.com/office/drawing/2014/main" id="{AF28CD69-526C-4B19-3A6E-337889C605E1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الرابع   من 22 ـــــــ  26 / 03 / 1447هـ </a:t>
                </a:r>
              </a:p>
            </p:txBody>
          </p:sp>
          <p:sp>
            <p:nvSpPr>
              <p:cNvPr id="44" name="مربع نص 43">
                <a:extLst>
                  <a:ext uri="{FF2B5EF4-FFF2-40B4-BE49-F238E27FC236}">
                    <a16:creationId xmlns:a16="http://schemas.microsoft.com/office/drawing/2014/main" id="{232ACDD5-C381-B174-7E0C-0629FD09FDE5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الحيوانات</a:t>
                </a:r>
              </a:p>
            </p:txBody>
          </p:sp>
          <p:sp>
            <p:nvSpPr>
              <p:cNvPr id="45" name="مربع نص 44">
                <a:extLst>
                  <a:ext uri="{FF2B5EF4-FFF2-40B4-BE49-F238E27FC236}">
                    <a16:creationId xmlns:a16="http://schemas.microsoft.com/office/drawing/2014/main" id="{578D8CB4-DD89-CB3B-C43A-95142A3B2FDD}"/>
                  </a:ext>
                </a:extLst>
              </p:cNvPr>
              <p:cNvSpPr txBox="1"/>
              <p:nvPr/>
            </p:nvSpPr>
            <p:spPr>
              <a:xfrm>
                <a:off x="9219157" y="900325"/>
                <a:ext cx="2740269" cy="109785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marL="108000" marR="0" lvl="0" indent="-108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مراجعة الفصل الأول – نموذج اختبار </a:t>
                </a:r>
              </a:p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مجموعة الحيوانات / التهيئة و الاستكشاف </a:t>
                </a:r>
              </a:p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كيف تصنف الحيوانات في مجموعات </a:t>
                </a:r>
              </a:p>
            </p:txBody>
          </p:sp>
        </p:grpSp>
        <p:grpSp>
          <p:nvGrpSpPr>
            <p:cNvPr id="49" name="مجموعة 48">
              <a:extLst>
                <a:ext uri="{FF2B5EF4-FFF2-40B4-BE49-F238E27FC236}">
                  <a16:creationId xmlns:a16="http://schemas.microsoft.com/office/drawing/2014/main" id="{D0AB4EE1-CFAE-643D-2341-ADDDE9D9D91A}"/>
                </a:ext>
              </a:extLst>
            </p:cNvPr>
            <p:cNvGrpSpPr/>
            <p:nvPr/>
          </p:nvGrpSpPr>
          <p:grpSpPr>
            <a:xfrm>
              <a:off x="640729" y="457504"/>
              <a:ext cx="2365623" cy="1341691"/>
              <a:chOff x="9219155" y="285088"/>
              <a:chExt cx="2762055" cy="1738167"/>
            </a:xfrm>
          </p:grpSpPr>
          <p:sp>
            <p:nvSpPr>
              <p:cNvPr id="50" name="مستطيل: زوايا مستديرة 49">
                <a:extLst>
                  <a:ext uri="{FF2B5EF4-FFF2-40B4-BE49-F238E27FC236}">
                    <a16:creationId xmlns:a16="http://schemas.microsoft.com/office/drawing/2014/main" id="{97BF0AA7-55DB-2304-5E3A-8C1A05B12257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الخامس   من 29 / 03   ـــــــ  03 / 04 / 1447هـ </a:t>
                </a:r>
              </a:p>
            </p:txBody>
          </p:sp>
          <p:sp>
            <p:nvSpPr>
              <p:cNvPr id="51" name="مربع نص 50">
                <a:extLst>
                  <a:ext uri="{FF2B5EF4-FFF2-40B4-BE49-F238E27FC236}">
                    <a16:creationId xmlns:a16="http://schemas.microsoft.com/office/drawing/2014/main" id="{3B8EEC8A-DE16-5E55-1BD3-73CE7CFCA6BC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1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الحيوانات</a:t>
                </a:r>
              </a:p>
            </p:txBody>
          </p:sp>
          <p:sp>
            <p:nvSpPr>
              <p:cNvPr id="52" name="مربع نص 51">
                <a:extLst>
                  <a:ext uri="{FF2B5EF4-FFF2-40B4-BE49-F238E27FC236}">
                    <a16:creationId xmlns:a16="http://schemas.microsoft.com/office/drawing/2014/main" id="{342E837F-3237-9DCA-7355-3E90FCAD4FB4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57358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72000" marR="0" lvl="0" indent="-108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ما بعض الحيوانات الفقارية - أفكر و أتحدث</a:t>
                </a:r>
              </a:p>
            </p:txBody>
          </p:sp>
          <p:sp>
            <p:nvSpPr>
              <p:cNvPr id="54" name="مربع نص 53">
                <a:extLst>
                  <a:ext uri="{FF2B5EF4-FFF2-40B4-BE49-F238E27FC236}">
                    <a16:creationId xmlns:a16="http://schemas.microsoft.com/office/drawing/2014/main" id="{F0A5DF02-5F84-0BF5-D876-E8A745568F9A}"/>
                  </a:ext>
                </a:extLst>
              </p:cNvPr>
              <p:cNvSpPr txBox="1"/>
              <p:nvPr/>
            </p:nvSpPr>
            <p:spPr>
              <a:xfrm>
                <a:off x="9219155" y="1506523"/>
                <a:ext cx="2762054" cy="241068"/>
              </a:xfrm>
              <a:prstGeom prst="rect">
                <a:avLst/>
              </a:prstGeom>
              <a:solidFill>
                <a:srgbClr val="04DAB1"/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    اليوم الوطني </a:t>
                </a:r>
              </a:p>
            </p:txBody>
          </p:sp>
          <p:sp>
            <p:nvSpPr>
              <p:cNvPr id="55" name="مربع نص 54">
                <a:extLst>
                  <a:ext uri="{FF2B5EF4-FFF2-40B4-BE49-F238E27FC236}">
                    <a16:creationId xmlns:a16="http://schemas.microsoft.com/office/drawing/2014/main" id="{7D4160F7-E164-BAC0-ACB1-405355AB1445}"/>
                  </a:ext>
                </a:extLst>
              </p:cNvPr>
              <p:cNvSpPr txBox="1"/>
              <p:nvPr/>
            </p:nvSpPr>
            <p:spPr>
              <a:xfrm>
                <a:off x="9219155" y="178218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 startAt="4"/>
                  <a:tabLst/>
                  <a:defRPr/>
                </a:pPr>
                <a:r>
                  <a:rPr kumimoji="0" lang="ar-SA" sz="11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تغذية راجعة </a:t>
                </a:r>
              </a:p>
            </p:txBody>
          </p:sp>
        </p:grpSp>
        <p:grpSp>
          <p:nvGrpSpPr>
            <p:cNvPr id="58" name="مجموعة 57">
              <a:extLst>
                <a:ext uri="{FF2B5EF4-FFF2-40B4-BE49-F238E27FC236}">
                  <a16:creationId xmlns:a16="http://schemas.microsoft.com/office/drawing/2014/main" id="{59745D94-4060-D8F0-3B97-73E6D79B3815}"/>
                </a:ext>
              </a:extLst>
            </p:cNvPr>
            <p:cNvGrpSpPr/>
            <p:nvPr/>
          </p:nvGrpSpPr>
          <p:grpSpPr>
            <a:xfrm>
              <a:off x="10268026" y="1940572"/>
              <a:ext cx="2365622" cy="1341691"/>
              <a:chOff x="9219156" y="285088"/>
              <a:chExt cx="2762054" cy="1738166"/>
            </a:xfrm>
          </p:grpSpPr>
          <p:sp>
            <p:nvSpPr>
              <p:cNvPr id="87" name="مستطيل: زوايا مستديرة 86">
                <a:extLst>
                  <a:ext uri="{FF2B5EF4-FFF2-40B4-BE49-F238E27FC236}">
                    <a16:creationId xmlns:a16="http://schemas.microsoft.com/office/drawing/2014/main" id="{A9FB321C-4CBF-872D-5B57-50E223D23570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السادس         06  _  10/ 04 / 1447هـ </a:t>
                </a:r>
              </a:p>
            </p:txBody>
          </p:sp>
          <p:sp>
            <p:nvSpPr>
              <p:cNvPr id="88" name="مربع نص 87">
                <a:extLst>
                  <a:ext uri="{FF2B5EF4-FFF2-40B4-BE49-F238E27FC236}">
                    <a16:creationId xmlns:a16="http://schemas.microsoft.com/office/drawing/2014/main" id="{D0D1C092-5B05-1247-704E-B0D5619106CB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الحيوانات</a:t>
                </a:r>
              </a:p>
            </p:txBody>
          </p:sp>
          <p:sp>
            <p:nvSpPr>
              <p:cNvPr id="89" name="مربع نص 88">
                <a:extLst>
                  <a:ext uri="{FF2B5EF4-FFF2-40B4-BE49-F238E27FC236}">
                    <a16:creationId xmlns:a16="http://schemas.microsoft.com/office/drawing/2014/main" id="{22260E6A-863E-DB41-3B0F-A9EBB9F82E8B}"/>
                  </a:ext>
                </a:extLst>
              </p:cNvPr>
              <p:cNvSpPr txBox="1"/>
              <p:nvPr/>
            </p:nvSpPr>
            <p:spPr>
              <a:xfrm>
                <a:off x="9219156" y="900327"/>
                <a:ext cx="2762054" cy="112292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الحيوانات تنمو وتتغير التهيئة و الاستكشاف </a:t>
                </a:r>
              </a:p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 </a:t>
                </a:r>
                <a:r>
                  <a:rPr kumimoji="0" lang="ar-SA" sz="12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مادورة</a:t>
                </a: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 الحياة </a:t>
                </a:r>
              </a:p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ما دورات حياة بعض الحيوانات - أفكر  و أتحدث</a:t>
                </a:r>
              </a:p>
            </p:txBody>
          </p:sp>
        </p:grpSp>
        <p:grpSp>
          <p:nvGrpSpPr>
            <p:cNvPr id="59" name="مجموعة 58">
              <a:extLst>
                <a:ext uri="{FF2B5EF4-FFF2-40B4-BE49-F238E27FC236}">
                  <a16:creationId xmlns:a16="http://schemas.microsoft.com/office/drawing/2014/main" id="{6E8BA294-DF5D-1DDD-A4D0-BC07230379A3}"/>
                </a:ext>
              </a:extLst>
            </p:cNvPr>
            <p:cNvGrpSpPr/>
            <p:nvPr/>
          </p:nvGrpSpPr>
          <p:grpSpPr>
            <a:xfrm>
              <a:off x="7856537" y="1940572"/>
              <a:ext cx="2365622" cy="1341689"/>
              <a:chOff x="9219156" y="285088"/>
              <a:chExt cx="2762054" cy="1738163"/>
            </a:xfrm>
          </p:grpSpPr>
          <p:sp>
            <p:nvSpPr>
              <p:cNvPr id="81" name="مستطيل: زوايا مستديرة 80">
                <a:extLst>
                  <a:ext uri="{FF2B5EF4-FFF2-40B4-BE49-F238E27FC236}">
                    <a16:creationId xmlns:a16="http://schemas.microsoft.com/office/drawing/2014/main" id="{FF027E41-EC5B-49CA-3FB2-4CABBEAEFC5E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السابع         13 ـــــــ  17 / 04 / 1447هـ </a:t>
                </a:r>
              </a:p>
            </p:txBody>
          </p:sp>
          <p:sp>
            <p:nvSpPr>
              <p:cNvPr id="82" name="مربع نص 81">
                <a:extLst>
                  <a:ext uri="{FF2B5EF4-FFF2-40B4-BE49-F238E27FC236}">
                    <a16:creationId xmlns:a16="http://schemas.microsoft.com/office/drawing/2014/main" id="{0DDC5300-BD90-0717-D1A9-9F98C554048E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نظرة إلى الموطن </a:t>
                </a:r>
              </a:p>
            </p:txBody>
          </p:sp>
          <p:sp>
            <p:nvSpPr>
              <p:cNvPr id="83" name="مربع نص 82">
                <a:extLst>
                  <a:ext uri="{FF2B5EF4-FFF2-40B4-BE49-F238E27FC236}">
                    <a16:creationId xmlns:a16="http://schemas.microsoft.com/office/drawing/2014/main" id="{3D055B1D-90FF-3D71-8045-849A11B3C361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112292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marL="72000" marR="0" lvl="0" indent="-72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مراجعة الفصل الثاني </a:t>
                </a:r>
              </a:p>
              <a:p>
                <a:pPr marL="72000" marR="0" lvl="0" indent="-72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أماكن العيش– التهيئة و الاستكشاف</a:t>
                </a:r>
              </a:p>
              <a:p>
                <a:pPr marL="108000" marR="0" lvl="0" indent="-72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ما الموطن</a:t>
                </a:r>
              </a:p>
            </p:txBody>
          </p:sp>
        </p:grpSp>
        <p:grpSp>
          <p:nvGrpSpPr>
            <p:cNvPr id="60" name="مجموعة 59">
              <a:extLst>
                <a:ext uri="{FF2B5EF4-FFF2-40B4-BE49-F238E27FC236}">
                  <a16:creationId xmlns:a16="http://schemas.microsoft.com/office/drawing/2014/main" id="{A82DFA93-0DA3-851C-031E-1EE892E76C1C}"/>
                </a:ext>
              </a:extLst>
            </p:cNvPr>
            <p:cNvGrpSpPr/>
            <p:nvPr/>
          </p:nvGrpSpPr>
          <p:grpSpPr>
            <a:xfrm>
              <a:off x="5463710" y="1940572"/>
              <a:ext cx="2365623" cy="1340346"/>
              <a:chOff x="9219155" y="285088"/>
              <a:chExt cx="2762055" cy="1736425"/>
            </a:xfrm>
          </p:grpSpPr>
          <p:sp>
            <p:nvSpPr>
              <p:cNvPr id="75" name="مستطيل: زوايا مستديرة 74">
                <a:extLst>
                  <a:ext uri="{FF2B5EF4-FFF2-40B4-BE49-F238E27FC236}">
                    <a16:creationId xmlns:a16="http://schemas.microsoft.com/office/drawing/2014/main" id="{BA95E4DD-22D2-CB6C-1A98-5E96CAD32B55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الثامن    من 20 / 04   ـــــــ  24 / 04 / 1447هـ </a:t>
                </a:r>
              </a:p>
            </p:txBody>
          </p:sp>
          <p:sp>
            <p:nvSpPr>
              <p:cNvPr id="76" name="مربع نص 75">
                <a:extLst>
                  <a:ext uri="{FF2B5EF4-FFF2-40B4-BE49-F238E27FC236}">
                    <a16:creationId xmlns:a16="http://schemas.microsoft.com/office/drawing/2014/main" id="{1E120F60-864B-14EF-D279-38B80DECA28A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نظرة إلى الموطن </a:t>
                </a:r>
              </a:p>
            </p:txBody>
          </p:sp>
          <p:sp>
            <p:nvSpPr>
              <p:cNvPr id="77" name="مربع نص 76">
                <a:extLst>
                  <a:ext uri="{FF2B5EF4-FFF2-40B4-BE49-F238E27FC236}">
                    <a16:creationId xmlns:a16="http://schemas.microsoft.com/office/drawing/2014/main" id="{ABDB95D9-EF2B-E789-4506-9C8796A0DBCC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24106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إجازة إضافية</a:t>
                </a:r>
              </a:p>
            </p:txBody>
          </p:sp>
          <p:sp>
            <p:nvSpPr>
              <p:cNvPr id="78" name="مربع نص 77">
                <a:extLst>
                  <a:ext uri="{FF2B5EF4-FFF2-40B4-BE49-F238E27FC236}">
                    <a16:creationId xmlns:a16="http://schemas.microsoft.com/office/drawing/2014/main" id="{2C75A2BC-7250-606E-7D15-A844529EBEC1}"/>
                  </a:ext>
                </a:extLst>
              </p:cNvPr>
              <p:cNvSpPr txBox="1"/>
              <p:nvPr/>
            </p:nvSpPr>
            <p:spPr>
              <a:xfrm>
                <a:off x="9219155" y="1206264"/>
                <a:ext cx="2762054" cy="815249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108000" marR="0" lvl="0" indent="-72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 startAt="2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كيف تستخدم المخلوقات مواطنها /أفكر و أتحدث</a:t>
                </a:r>
              </a:p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 startAt="2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سلاسل الغذاء /  التهيئة و الاستكشاف</a:t>
                </a:r>
              </a:p>
            </p:txBody>
          </p:sp>
        </p:grpSp>
        <p:grpSp>
          <p:nvGrpSpPr>
            <p:cNvPr id="61" name="مجموعة 60">
              <a:extLst>
                <a:ext uri="{FF2B5EF4-FFF2-40B4-BE49-F238E27FC236}">
                  <a16:creationId xmlns:a16="http://schemas.microsoft.com/office/drawing/2014/main" id="{601274A6-B170-1889-A726-E372AD3CE99A}"/>
                </a:ext>
              </a:extLst>
            </p:cNvPr>
            <p:cNvGrpSpPr/>
            <p:nvPr/>
          </p:nvGrpSpPr>
          <p:grpSpPr>
            <a:xfrm>
              <a:off x="3029055" y="1940572"/>
              <a:ext cx="2407448" cy="1337380"/>
              <a:chOff x="9170321" y="285088"/>
              <a:chExt cx="2810889" cy="1732584"/>
            </a:xfrm>
          </p:grpSpPr>
          <p:sp>
            <p:nvSpPr>
              <p:cNvPr id="69" name="مستطيل: زوايا مستديرة 68">
                <a:extLst>
                  <a:ext uri="{FF2B5EF4-FFF2-40B4-BE49-F238E27FC236}">
                    <a16:creationId xmlns:a16="http://schemas.microsoft.com/office/drawing/2014/main" id="{32EF4788-CAFE-1815-A616-01A260A98EF8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التاسع        27 / 04   ـــــــ  01 / 05 / 1447هـ </a:t>
                </a:r>
              </a:p>
            </p:txBody>
          </p:sp>
          <p:sp>
            <p:nvSpPr>
              <p:cNvPr id="70" name="مربع نص 69">
                <a:extLst>
                  <a:ext uri="{FF2B5EF4-FFF2-40B4-BE49-F238E27FC236}">
                    <a16:creationId xmlns:a16="http://schemas.microsoft.com/office/drawing/2014/main" id="{D0D22F97-4631-6900-206C-C499C2654B73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نظرة إلى الموطن </a:t>
                </a:r>
              </a:p>
            </p:txBody>
          </p:sp>
          <p:sp>
            <p:nvSpPr>
              <p:cNvPr id="71" name="مربع نص 70">
                <a:extLst>
                  <a:ext uri="{FF2B5EF4-FFF2-40B4-BE49-F238E27FC236}">
                    <a16:creationId xmlns:a16="http://schemas.microsoft.com/office/drawing/2014/main" id="{43BB206C-FAB3-C49F-D605-D64820541353}"/>
                  </a:ext>
                </a:extLst>
              </p:cNvPr>
              <p:cNvSpPr txBox="1"/>
              <p:nvPr/>
            </p:nvSpPr>
            <p:spPr>
              <a:xfrm>
                <a:off x="9170321" y="900325"/>
                <a:ext cx="2810889" cy="111734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marL="108000" marR="0" lvl="0" indent="-72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ما السلسلة الغذائية - أفكر و أتحدث </a:t>
                </a:r>
              </a:p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 startAt="2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ما السلسلة الغذائية - أفكر و أتحدث </a:t>
                </a:r>
              </a:p>
              <a:p>
                <a:pPr marL="228600" indent="-228600">
                  <a:buFont typeface="+mj-lt"/>
                  <a:buAutoNum type="arabicPeriod" startAt="2"/>
                </a:pPr>
                <a:r>
                  <a:rPr lang="ar-SA" sz="1200" b="1" dirty="0"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مراجعة الفصل الثالث – نموذج اختبار  </a:t>
                </a:r>
              </a:p>
            </p:txBody>
          </p:sp>
        </p:grpSp>
        <p:grpSp>
          <p:nvGrpSpPr>
            <p:cNvPr id="62" name="مجموعة 61">
              <a:extLst>
                <a:ext uri="{FF2B5EF4-FFF2-40B4-BE49-F238E27FC236}">
                  <a16:creationId xmlns:a16="http://schemas.microsoft.com/office/drawing/2014/main" id="{38C46DAF-AD2A-46D5-0BE0-CB98E235502A}"/>
                </a:ext>
              </a:extLst>
            </p:cNvPr>
            <p:cNvGrpSpPr/>
            <p:nvPr/>
          </p:nvGrpSpPr>
          <p:grpSpPr>
            <a:xfrm>
              <a:off x="640499" y="1940572"/>
              <a:ext cx="2388787" cy="1356615"/>
              <a:chOff x="9218886" y="285088"/>
              <a:chExt cx="2789101" cy="1757500"/>
            </a:xfrm>
          </p:grpSpPr>
          <p:sp>
            <p:nvSpPr>
              <p:cNvPr id="63" name="مستطيل: زوايا مستديرة 62">
                <a:extLst>
                  <a:ext uri="{FF2B5EF4-FFF2-40B4-BE49-F238E27FC236}">
                    <a16:creationId xmlns:a16="http://schemas.microsoft.com/office/drawing/2014/main" id="{16FB6D3B-3CB3-BD01-695E-DE18FA29D765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العاشر   4   -  8   / 05/ 1447هـ </a:t>
                </a:r>
              </a:p>
            </p:txBody>
          </p:sp>
          <p:sp>
            <p:nvSpPr>
              <p:cNvPr id="64" name="مربع نص 63">
                <a:extLst>
                  <a:ext uri="{FF2B5EF4-FFF2-40B4-BE49-F238E27FC236}">
                    <a16:creationId xmlns:a16="http://schemas.microsoft.com/office/drawing/2014/main" id="{3CBA626F-ED51-C58B-2BE2-891C61379C0D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أنواع المواطن </a:t>
                </a:r>
              </a:p>
            </p:txBody>
          </p:sp>
          <p:sp>
            <p:nvSpPr>
              <p:cNvPr id="65" name="مربع نص 64">
                <a:extLst>
                  <a:ext uri="{FF2B5EF4-FFF2-40B4-BE49-F238E27FC236}">
                    <a16:creationId xmlns:a16="http://schemas.microsoft.com/office/drawing/2014/main" id="{F73E852C-4879-BF34-CF17-FAB1C1E17F91}"/>
                  </a:ext>
                </a:extLst>
              </p:cNvPr>
              <p:cNvSpPr txBox="1"/>
              <p:nvPr/>
            </p:nvSpPr>
            <p:spPr>
              <a:xfrm>
                <a:off x="9218886" y="1222102"/>
                <a:ext cx="2762054" cy="82048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 startAt="2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الصحاري الحارة والباردة – تهيئة واستكشاف</a:t>
                </a:r>
              </a:p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 startAt="2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ما الصحراء الحارة </a:t>
                </a:r>
              </a:p>
            </p:txBody>
          </p:sp>
          <p:sp>
            <p:nvSpPr>
              <p:cNvPr id="68" name="مربع نص 67">
                <a:extLst>
                  <a:ext uri="{FF2B5EF4-FFF2-40B4-BE49-F238E27FC236}">
                    <a16:creationId xmlns:a16="http://schemas.microsoft.com/office/drawing/2014/main" id="{7BCF1A42-29E9-190F-A0F3-2429B17E5E20}"/>
                  </a:ext>
                </a:extLst>
              </p:cNvPr>
              <p:cNvSpPr txBox="1"/>
              <p:nvPr/>
            </p:nvSpPr>
            <p:spPr>
              <a:xfrm>
                <a:off x="9245933" y="899706"/>
                <a:ext cx="2762054" cy="302446"/>
              </a:xfrm>
              <a:prstGeom prst="rect">
                <a:avLst/>
              </a:prstGeom>
              <a:solidFill>
                <a:srgbClr val="F92FA2">
                  <a:alpha val="28000"/>
                </a:srgb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 اختبار تقويم </a:t>
                </a:r>
              </a:p>
            </p:txBody>
          </p:sp>
        </p:grpSp>
        <p:grpSp>
          <p:nvGrpSpPr>
            <p:cNvPr id="94" name="مجموعة 93">
              <a:extLst>
                <a:ext uri="{FF2B5EF4-FFF2-40B4-BE49-F238E27FC236}">
                  <a16:creationId xmlns:a16="http://schemas.microsoft.com/office/drawing/2014/main" id="{E31C388E-EB05-392E-536F-0C7AD11535F1}"/>
                </a:ext>
              </a:extLst>
            </p:cNvPr>
            <p:cNvGrpSpPr/>
            <p:nvPr/>
          </p:nvGrpSpPr>
          <p:grpSpPr>
            <a:xfrm>
              <a:off x="10268026" y="3423639"/>
              <a:ext cx="2365622" cy="1341692"/>
              <a:chOff x="9219156" y="285088"/>
              <a:chExt cx="2762054" cy="1738160"/>
            </a:xfrm>
          </p:grpSpPr>
          <p:sp>
            <p:nvSpPr>
              <p:cNvPr id="123" name="مستطيل: زوايا مستديرة 122">
                <a:extLst>
                  <a:ext uri="{FF2B5EF4-FFF2-40B4-BE49-F238E27FC236}">
                    <a16:creationId xmlns:a16="http://schemas.microsoft.com/office/drawing/2014/main" id="{95578308-3FB4-F647-94A8-BB4475ECE2FC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الحادي عشر      11  ـــــــ 15 / 05 / 1447هـ </a:t>
                </a:r>
              </a:p>
            </p:txBody>
          </p:sp>
          <p:sp>
            <p:nvSpPr>
              <p:cNvPr id="124" name="مربع نص 123">
                <a:extLst>
                  <a:ext uri="{FF2B5EF4-FFF2-40B4-BE49-F238E27FC236}">
                    <a16:creationId xmlns:a16="http://schemas.microsoft.com/office/drawing/2014/main" id="{65978EE4-E818-5BB3-AF2D-C95674E0E0F5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أنواع المواطن </a:t>
                </a:r>
              </a:p>
            </p:txBody>
          </p:sp>
          <p:sp>
            <p:nvSpPr>
              <p:cNvPr id="125" name="مربع نص 124">
                <a:extLst>
                  <a:ext uri="{FF2B5EF4-FFF2-40B4-BE49-F238E27FC236}">
                    <a16:creationId xmlns:a16="http://schemas.microsoft.com/office/drawing/2014/main" id="{EF9F4C6A-7244-82E8-8AC8-6B45F63603EE}"/>
                  </a:ext>
                </a:extLst>
              </p:cNvPr>
              <p:cNvSpPr txBox="1"/>
              <p:nvPr/>
            </p:nvSpPr>
            <p:spPr>
              <a:xfrm>
                <a:off x="9219156" y="900328"/>
                <a:ext cx="2762054" cy="112292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marL="144000" marR="0" lvl="0" indent="-72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lang="ar-SA" sz="11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الصحراء الباردة - أفكر و أتحدث</a:t>
                </a:r>
              </a:p>
              <a:p>
                <a:pPr marL="144000" marR="0" lvl="0" indent="-72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lang="ar-SA" sz="11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تغذية راجعة </a:t>
                </a:r>
              </a:p>
              <a:p>
                <a:pPr marL="144000" indent="-72000">
                  <a:spcAft>
                    <a:spcPts val="300"/>
                  </a:spcAft>
                  <a:buFont typeface="+mj-lt"/>
                  <a:buAutoNum type="arabicPeriod"/>
                </a:pPr>
                <a:r>
                  <a:rPr kumimoji="0" lang="ar-SA" sz="11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الغابات تهيئة واستكشاف</a:t>
                </a:r>
              </a:p>
            </p:txBody>
          </p:sp>
        </p:grpSp>
        <p:grpSp>
          <p:nvGrpSpPr>
            <p:cNvPr id="95" name="مجموعة 94">
              <a:extLst>
                <a:ext uri="{FF2B5EF4-FFF2-40B4-BE49-F238E27FC236}">
                  <a16:creationId xmlns:a16="http://schemas.microsoft.com/office/drawing/2014/main" id="{3D0491E4-A14C-BA4C-9136-608C317265BF}"/>
                </a:ext>
              </a:extLst>
            </p:cNvPr>
            <p:cNvGrpSpPr/>
            <p:nvPr/>
          </p:nvGrpSpPr>
          <p:grpSpPr>
            <a:xfrm>
              <a:off x="7856537" y="3423640"/>
              <a:ext cx="2365622" cy="1341687"/>
              <a:chOff x="9219156" y="285088"/>
              <a:chExt cx="2762054" cy="1738160"/>
            </a:xfrm>
          </p:grpSpPr>
          <p:sp>
            <p:nvSpPr>
              <p:cNvPr id="117" name="مستطيل: زوايا مستديرة 116">
                <a:extLst>
                  <a:ext uri="{FF2B5EF4-FFF2-40B4-BE49-F238E27FC236}">
                    <a16:creationId xmlns:a16="http://schemas.microsoft.com/office/drawing/2014/main" id="{08DAB847-3D62-EFB9-3F3D-87E6BCED5919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الثاني  عشر      18   ـــــــ 22 / 05 / 1447هـ </a:t>
                </a:r>
              </a:p>
            </p:txBody>
          </p:sp>
          <p:sp>
            <p:nvSpPr>
              <p:cNvPr id="118" name="مربع نص 117">
                <a:extLst>
                  <a:ext uri="{FF2B5EF4-FFF2-40B4-BE49-F238E27FC236}">
                    <a16:creationId xmlns:a16="http://schemas.microsoft.com/office/drawing/2014/main" id="{DB2E5518-3D3E-5808-3684-AE5B1783E714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أنواع المواطن </a:t>
                </a:r>
              </a:p>
            </p:txBody>
          </p:sp>
          <p:sp>
            <p:nvSpPr>
              <p:cNvPr id="119" name="مربع نص 118">
                <a:extLst>
                  <a:ext uri="{FF2B5EF4-FFF2-40B4-BE49-F238E27FC236}">
                    <a16:creationId xmlns:a16="http://schemas.microsoft.com/office/drawing/2014/main" id="{E813D1C6-198A-C972-7424-AF8A905DA52D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1122923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marL="144000" marR="0" lvl="0" indent="-144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1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كيف تبدو الغابة</a:t>
                </a:r>
              </a:p>
              <a:p>
                <a:pPr marL="144000" marR="0" lvl="0" indent="-144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1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الغابة المطيرة  - أفكر و أتحدث</a:t>
                </a:r>
              </a:p>
              <a:p>
                <a:pPr marL="144000" indent="-144000">
                  <a:buFont typeface="+mj-lt"/>
                  <a:buAutoNum type="arabicPeriod"/>
                </a:pPr>
                <a:r>
                  <a:rPr kumimoji="0" lang="ar-SA" sz="11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مراجعة الفصل الرابع / نموذج اختبار </a:t>
                </a:r>
              </a:p>
            </p:txBody>
          </p:sp>
        </p:grpSp>
        <p:grpSp>
          <p:nvGrpSpPr>
            <p:cNvPr id="96" name="مجموعة 95">
              <a:extLst>
                <a:ext uri="{FF2B5EF4-FFF2-40B4-BE49-F238E27FC236}">
                  <a16:creationId xmlns:a16="http://schemas.microsoft.com/office/drawing/2014/main" id="{993559E0-62AC-A8BE-D0D9-C8515E6E4D8F}"/>
                </a:ext>
              </a:extLst>
            </p:cNvPr>
            <p:cNvGrpSpPr/>
            <p:nvPr/>
          </p:nvGrpSpPr>
          <p:grpSpPr>
            <a:xfrm>
              <a:off x="5463710" y="3423640"/>
              <a:ext cx="2365622" cy="1341188"/>
              <a:chOff x="9219156" y="285088"/>
              <a:chExt cx="2762054" cy="1737514"/>
            </a:xfrm>
          </p:grpSpPr>
          <p:sp>
            <p:nvSpPr>
              <p:cNvPr id="111" name="مستطيل: زوايا مستديرة 110">
                <a:extLst>
                  <a:ext uri="{FF2B5EF4-FFF2-40B4-BE49-F238E27FC236}">
                    <a16:creationId xmlns:a16="http://schemas.microsoft.com/office/drawing/2014/main" id="{7C547B22-4455-FC70-1E87-D1C773F05C7D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الثالث   عشر من 25   ـــــــ 29 / 05 / 1447هـ</a:t>
                </a:r>
              </a:p>
            </p:txBody>
          </p:sp>
          <p:sp>
            <p:nvSpPr>
              <p:cNvPr id="112" name="مربع نص 111">
                <a:extLst>
                  <a:ext uri="{FF2B5EF4-FFF2-40B4-BE49-F238E27FC236}">
                    <a16:creationId xmlns:a16="http://schemas.microsoft.com/office/drawing/2014/main" id="{F0794605-F8EC-E15D-0060-2D64906848D8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اليابسة و الماء </a:t>
                </a:r>
              </a:p>
            </p:txBody>
          </p:sp>
          <p:sp>
            <p:nvSpPr>
              <p:cNvPr id="113" name="مربع نص 112">
                <a:extLst>
                  <a:ext uri="{FF2B5EF4-FFF2-40B4-BE49-F238E27FC236}">
                    <a16:creationId xmlns:a16="http://schemas.microsoft.com/office/drawing/2014/main" id="{9739ADE2-C284-97B1-84C6-BEE3D0366838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112227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اليابسة  - تهيئة و استكشاف  </a:t>
                </a:r>
              </a:p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ما اغلفة الأرض – اشكال اليابسة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ما الذي تخبرنا به الخرائط ؟ أفكر و أتحدث  </a:t>
                </a:r>
              </a:p>
            </p:txBody>
          </p:sp>
        </p:grpSp>
        <p:grpSp>
          <p:nvGrpSpPr>
            <p:cNvPr id="97" name="مجموعة 96">
              <a:extLst>
                <a:ext uri="{FF2B5EF4-FFF2-40B4-BE49-F238E27FC236}">
                  <a16:creationId xmlns:a16="http://schemas.microsoft.com/office/drawing/2014/main" id="{5B06C169-D2C5-835D-6F4A-BD11BDA40AAC}"/>
                </a:ext>
              </a:extLst>
            </p:cNvPr>
            <p:cNvGrpSpPr/>
            <p:nvPr/>
          </p:nvGrpSpPr>
          <p:grpSpPr>
            <a:xfrm>
              <a:off x="3070880" y="3423640"/>
              <a:ext cx="2365623" cy="1341691"/>
              <a:chOff x="9219155" y="285088"/>
              <a:chExt cx="2762055" cy="1738167"/>
            </a:xfrm>
          </p:grpSpPr>
          <p:sp>
            <p:nvSpPr>
              <p:cNvPr id="105" name="مستطيل: زوايا مستديرة 104">
                <a:extLst>
                  <a:ext uri="{FF2B5EF4-FFF2-40B4-BE49-F238E27FC236}">
                    <a16:creationId xmlns:a16="http://schemas.microsoft.com/office/drawing/2014/main" id="{25362F0A-9234-9344-2CEC-5ADF461B7AD0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tIns="0" rIns="0" bIns="0" rtlCol="1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الرابع  عشر   09    ـــــــ  13 / 06 / 1447هـ </a:t>
                </a:r>
              </a:p>
            </p:txBody>
          </p:sp>
          <p:sp>
            <p:nvSpPr>
              <p:cNvPr id="106" name="مربع نص 105">
                <a:extLst>
                  <a:ext uri="{FF2B5EF4-FFF2-40B4-BE49-F238E27FC236}">
                    <a16:creationId xmlns:a16="http://schemas.microsoft.com/office/drawing/2014/main" id="{19280EF1-4CE2-9767-445C-A7FD19A5D0B0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اليابسة و الماء </a:t>
                </a:r>
              </a:p>
            </p:txBody>
          </p:sp>
          <p:sp>
            <p:nvSpPr>
              <p:cNvPr id="110" name="مربع نص 109">
                <a:extLst>
                  <a:ext uri="{FF2B5EF4-FFF2-40B4-BE49-F238E27FC236}">
                    <a16:creationId xmlns:a16="http://schemas.microsoft.com/office/drawing/2014/main" id="{21E87598-E610-0A68-0B68-4EB43B2C6E33}"/>
                  </a:ext>
                </a:extLst>
              </p:cNvPr>
              <p:cNvSpPr txBox="1"/>
              <p:nvPr/>
            </p:nvSpPr>
            <p:spPr>
              <a:xfrm>
                <a:off x="9219155" y="919815"/>
                <a:ext cx="2762054" cy="110344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الماء على الأرض - تهيئة الاستكشاف  </a:t>
                </a:r>
              </a:p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ما أهمية الماء 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أين توجد معظم المياه  ؟ فكر و أتحدث</a:t>
                </a:r>
              </a:p>
            </p:txBody>
          </p:sp>
        </p:grpSp>
        <p:grpSp>
          <p:nvGrpSpPr>
            <p:cNvPr id="98" name="مجموعة 97">
              <a:extLst>
                <a:ext uri="{FF2B5EF4-FFF2-40B4-BE49-F238E27FC236}">
                  <a16:creationId xmlns:a16="http://schemas.microsoft.com/office/drawing/2014/main" id="{401BD935-EFAD-9F4B-1B46-3B3EAE10C68A}"/>
                </a:ext>
              </a:extLst>
            </p:cNvPr>
            <p:cNvGrpSpPr/>
            <p:nvPr/>
          </p:nvGrpSpPr>
          <p:grpSpPr>
            <a:xfrm>
              <a:off x="640729" y="3423640"/>
              <a:ext cx="2365623" cy="1341691"/>
              <a:chOff x="9219155" y="285088"/>
              <a:chExt cx="2762055" cy="1738167"/>
            </a:xfrm>
          </p:grpSpPr>
          <p:sp>
            <p:nvSpPr>
              <p:cNvPr id="99" name="مستطيل: زوايا مستديرة 98">
                <a:extLst>
                  <a:ext uri="{FF2B5EF4-FFF2-40B4-BE49-F238E27FC236}">
                    <a16:creationId xmlns:a16="http://schemas.microsoft.com/office/drawing/2014/main" id="{838DED36-0105-3CFA-AD78-E1975D4A7027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الخامس عشر   16 _ 20 / 06 / 1447هـ </a:t>
                </a:r>
              </a:p>
            </p:txBody>
          </p:sp>
          <p:sp>
            <p:nvSpPr>
              <p:cNvPr id="100" name="مربع نص 99">
                <a:extLst>
                  <a:ext uri="{FF2B5EF4-FFF2-40B4-BE49-F238E27FC236}">
                    <a16:creationId xmlns:a16="http://schemas.microsoft.com/office/drawing/2014/main" id="{F3F8D1BD-4351-B167-5271-3F8DB9C2011F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موارد الأرض </a:t>
                </a:r>
              </a:p>
            </p:txBody>
          </p:sp>
          <p:sp>
            <p:nvSpPr>
              <p:cNvPr id="101" name="مربع نص 100">
                <a:extLst>
                  <a:ext uri="{FF2B5EF4-FFF2-40B4-BE49-F238E27FC236}">
                    <a16:creationId xmlns:a16="http://schemas.microsoft.com/office/drawing/2014/main" id="{394DA171-499D-80C7-3CC1-B521C1A4A138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88186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مراجعة الفصل الخامس – نموذج اختبار  </a:t>
                </a:r>
              </a:p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الصخور والمعادن – تهيئة و استكشاف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ما الصخور                                 </a:t>
                </a:r>
              </a:p>
            </p:txBody>
          </p:sp>
          <p:sp>
            <p:nvSpPr>
              <p:cNvPr id="104" name="مربع نص 103">
                <a:extLst>
                  <a:ext uri="{FF2B5EF4-FFF2-40B4-BE49-F238E27FC236}">
                    <a16:creationId xmlns:a16="http://schemas.microsoft.com/office/drawing/2014/main" id="{5EA9A378-C2A0-65AD-6E9F-A6982288237E}"/>
                  </a:ext>
                </a:extLst>
              </p:cNvPr>
              <p:cNvSpPr txBox="1"/>
              <p:nvPr/>
            </p:nvSpPr>
            <p:spPr>
              <a:xfrm>
                <a:off x="9219155" y="1782187"/>
                <a:ext cx="2762054" cy="24106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إجازة إضافية</a:t>
                </a:r>
              </a:p>
            </p:txBody>
          </p:sp>
        </p:grpSp>
        <p:grpSp>
          <p:nvGrpSpPr>
            <p:cNvPr id="130" name="مجموعة 129">
              <a:extLst>
                <a:ext uri="{FF2B5EF4-FFF2-40B4-BE49-F238E27FC236}">
                  <a16:creationId xmlns:a16="http://schemas.microsoft.com/office/drawing/2014/main" id="{9F233256-AA5B-6F34-B7DE-ACFC7DDA099B}"/>
                </a:ext>
              </a:extLst>
            </p:cNvPr>
            <p:cNvGrpSpPr/>
            <p:nvPr/>
          </p:nvGrpSpPr>
          <p:grpSpPr>
            <a:xfrm>
              <a:off x="10268026" y="4906709"/>
              <a:ext cx="2365623" cy="1341691"/>
              <a:chOff x="9219155" y="285088"/>
              <a:chExt cx="2762055" cy="1738167"/>
            </a:xfrm>
          </p:grpSpPr>
          <p:sp>
            <p:nvSpPr>
              <p:cNvPr id="159" name="مستطيل: زوايا مستديرة 158">
                <a:extLst>
                  <a:ext uri="{FF2B5EF4-FFF2-40B4-BE49-F238E27FC236}">
                    <a16:creationId xmlns:a16="http://schemas.microsoft.com/office/drawing/2014/main" id="{30E17962-1543-AB2F-C526-D7315B8DECC0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السادس  عشر     23  ـــــــ  27 / 06 / 1447هـ </a:t>
                </a:r>
              </a:p>
            </p:txBody>
          </p:sp>
          <p:sp>
            <p:nvSpPr>
              <p:cNvPr id="160" name="مربع نص 159">
                <a:extLst>
                  <a:ext uri="{FF2B5EF4-FFF2-40B4-BE49-F238E27FC236}">
                    <a16:creationId xmlns:a16="http://schemas.microsoft.com/office/drawing/2014/main" id="{C5F54D5D-0D49-46DE-D167-90A0E1F3C886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موارد الأرض</a:t>
                </a:r>
              </a:p>
            </p:txBody>
          </p:sp>
          <p:sp>
            <p:nvSpPr>
              <p:cNvPr id="161" name="مربع نص 160">
                <a:extLst>
                  <a:ext uri="{FF2B5EF4-FFF2-40B4-BE49-F238E27FC236}">
                    <a16:creationId xmlns:a16="http://schemas.microsoft.com/office/drawing/2014/main" id="{A67D9A2D-66B5-848B-FA21-6AB682C3C3AC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24106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إجازة إضافية</a:t>
                </a:r>
              </a:p>
            </p:txBody>
          </p:sp>
          <p:sp>
            <p:nvSpPr>
              <p:cNvPr id="162" name="مربع نص 161">
                <a:extLst>
                  <a:ext uri="{FF2B5EF4-FFF2-40B4-BE49-F238E27FC236}">
                    <a16:creationId xmlns:a16="http://schemas.microsoft.com/office/drawing/2014/main" id="{4FA97910-B9B1-10F4-7212-CCAC12C12146}"/>
                  </a:ext>
                </a:extLst>
              </p:cNvPr>
              <p:cNvSpPr txBox="1"/>
              <p:nvPr/>
            </p:nvSpPr>
            <p:spPr>
              <a:xfrm>
                <a:off x="9219155" y="1206264"/>
                <a:ext cx="2762054" cy="81699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ما المعادن  ؟   أفكر و أتحدث </a:t>
                </a:r>
              </a:p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 التربة   ؟    تهيئة و استكشاف </a:t>
                </a:r>
              </a:p>
            </p:txBody>
          </p:sp>
        </p:grpSp>
        <p:grpSp>
          <p:nvGrpSpPr>
            <p:cNvPr id="131" name="مجموعة 130">
              <a:extLst>
                <a:ext uri="{FF2B5EF4-FFF2-40B4-BE49-F238E27FC236}">
                  <a16:creationId xmlns:a16="http://schemas.microsoft.com/office/drawing/2014/main" id="{9F273418-C921-C5FA-2C5D-BE9F43E04924}"/>
                </a:ext>
              </a:extLst>
            </p:cNvPr>
            <p:cNvGrpSpPr/>
            <p:nvPr/>
          </p:nvGrpSpPr>
          <p:grpSpPr>
            <a:xfrm>
              <a:off x="7856537" y="4906709"/>
              <a:ext cx="2365622" cy="1341690"/>
              <a:chOff x="9219156" y="285088"/>
              <a:chExt cx="2762054" cy="1738168"/>
            </a:xfrm>
          </p:grpSpPr>
          <p:sp>
            <p:nvSpPr>
              <p:cNvPr id="153" name="مستطيل: زوايا مستديرة 152">
                <a:extLst>
                  <a:ext uri="{FF2B5EF4-FFF2-40B4-BE49-F238E27FC236}">
                    <a16:creationId xmlns:a16="http://schemas.microsoft.com/office/drawing/2014/main" id="{BE838FE4-1859-BEF2-F2E6-EA4D6F6B1D60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السابع  عشر       01 ــــــ   ـ 05 / 07 / 1447هـ </a:t>
                </a:r>
              </a:p>
            </p:txBody>
          </p:sp>
          <p:sp>
            <p:nvSpPr>
              <p:cNvPr id="154" name="مربع نص 153">
                <a:extLst>
                  <a:ext uri="{FF2B5EF4-FFF2-40B4-BE49-F238E27FC236}">
                    <a16:creationId xmlns:a16="http://schemas.microsoft.com/office/drawing/2014/main" id="{F56FD305-DE49-3BFE-5315-3A893C4C20C4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موارد الأرض</a:t>
                </a:r>
              </a:p>
            </p:txBody>
          </p:sp>
          <p:sp>
            <p:nvSpPr>
              <p:cNvPr id="155" name="مربع نص 154">
                <a:extLst>
                  <a:ext uri="{FF2B5EF4-FFF2-40B4-BE49-F238E27FC236}">
                    <a16:creationId xmlns:a16="http://schemas.microsoft.com/office/drawing/2014/main" id="{8D182B94-B5EF-C37D-1A48-ABD9651872D2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112293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ما التربة ؟</a:t>
                </a:r>
              </a:p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كيف تتكون التربة ؟ أفكر و أتحدث </a:t>
                </a:r>
              </a:p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مراجعة الفصل السادس  نموذج اختبار </a:t>
                </a:r>
              </a:p>
            </p:txBody>
          </p:sp>
        </p:grpSp>
        <p:grpSp>
          <p:nvGrpSpPr>
            <p:cNvPr id="132" name="مجموعة 131">
              <a:extLst>
                <a:ext uri="{FF2B5EF4-FFF2-40B4-BE49-F238E27FC236}">
                  <a16:creationId xmlns:a16="http://schemas.microsoft.com/office/drawing/2014/main" id="{D314AF6A-C148-2460-C219-DBE701674A4B}"/>
                </a:ext>
              </a:extLst>
            </p:cNvPr>
            <p:cNvGrpSpPr/>
            <p:nvPr/>
          </p:nvGrpSpPr>
          <p:grpSpPr>
            <a:xfrm>
              <a:off x="5463710" y="4906709"/>
              <a:ext cx="2365623" cy="1341691"/>
              <a:chOff x="9219155" y="285088"/>
              <a:chExt cx="2762055" cy="1738167"/>
            </a:xfrm>
          </p:grpSpPr>
          <p:sp>
            <p:nvSpPr>
              <p:cNvPr id="147" name="مستطيل: زوايا مستديرة 146">
                <a:extLst>
                  <a:ext uri="{FF2B5EF4-FFF2-40B4-BE49-F238E27FC236}">
                    <a16:creationId xmlns:a16="http://schemas.microsoft.com/office/drawing/2014/main" id="{074345A7-54DF-7C60-5E3C-689CED0BA1FE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الثامن  عشر من 08   ـــــــ  12 / 07 / 1447هـ </a:t>
                </a:r>
              </a:p>
            </p:txBody>
          </p:sp>
          <p:sp>
            <p:nvSpPr>
              <p:cNvPr id="148" name="مربع نص 147">
                <a:extLst>
                  <a:ext uri="{FF2B5EF4-FFF2-40B4-BE49-F238E27FC236}">
                    <a16:creationId xmlns:a16="http://schemas.microsoft.com/office/drawing/2014/main" id="{06BE99C1-17C0-D376-1B50-7A01C27E6BBA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   مراجعة شاملة </a:t>
                </a:r>
              </a:p>
            </p:txBody>
          </p:sp>
          <p:sp>
            <p:nvSpPr>
              <p:cNvPr id="149" name="مربع نص 148">
                <a:extLst>
                  <a:ext uri="{FF2B5EF4-FFF2-40B4-BE49-F238E27FC236}">
                    <a16:creationId xmlns:a16="http://schemas.microsoft.com/office/drawing/2014/main" id="{015B810F-A734-3119-D5CA-D0AA6E5FAAEF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302443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- مراجعة شاملة </a:t>
                </a:r>
              </a:p>
            </p:txBody>
          </p:sp>
          <p:sp>
            <p:nvSpPr>
              <p:cNvPr id="150" name="مربع نص 149">
                <a:extLst>
                  <a:ext uri="{FF2B5EF4-FFF2-40B4-BE49-F238E27FC236}">
                    <a16:creationId xmlns:a16="http://schemas.microsoft.com/office/drawing/2014/main" id="{1E08BBBB-1A76-D06B-B360-52F11060812E}"/>
                  </a:ext>
                </a:extLst>
              </p:cNvPr>
              <p:cNvSpPr txBox="1"/>
              <p:nvPr/>
            </p:nvSpPr>
            <p:spPr>
              <a:xfrm>
                <a:off x="9219155" y="1206264"/>
                <a:ext cx="2762054" cy="287963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1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- مراجعة شاملة </a:t>
                </a:r>
              </a:p>
            </p:txBody>
          </p:sp>
          <p:sp>
            <p:nvSpPr>
              <p:cNvPr id="151" name="مربع نص 150">
                <a:extLst>
                  <a:ext uri="{FF2B5EF4-FFF2-40B4-BE49-F238E27FC236}">
                    <a16:creationId xmlns:a16="http://schemas.microsoft.com/office/drawing/2014/main" id="{94212D87-B426-DC50-538F-2907D9E1E7FC}"/>
                  </a:ext>
                </a:extLst>
              </p:cNvPr>
              <p:cNvSpPr txBox="1"/>
              <p:nvPr/>
            </p:nvSpPr>
            <p:spPr>
              <a:xfrm>
                <a:off x="9219155" y="1494227"/>
                <a:ext cx="2762054" cy="28796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- مراجعة شاملة </a:t>
                </a:r>
              </a:p>
            </p:txBody>
          </p:sp>
          <p:sp>
            <p:nvSpPr>
              <p:cNvPr id="152" name="مربع نص 151">
                <a:extLst>
                  <a:ext uri="{FF2B5EF4-FFF2-40B4-BE49-F238E27FC236}">
                    <a16:creationId xmlns:a16="http://schemas.microsoft.com/office/drawing/2014/main" id="{BE7B9EFA-2C28-0579-5E3A-25D2D9205AC9}"/>
                  </a:ext>
                </a:extLst>
              </p:cNvPr>
              <p:cNvSpPr txBox="1"/>
              <p:nvPr/>
            </p:nvSpPr>
            <p:spPr>
              <a:xfrm>
                <a:off x="9219155" y="178218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   - مراجعة شاملة</a:t>
                </a:r>
              </a:p>
            </p:txBody>
          </p:sp>
        </p:grpSp>
        <p:grpSp>
          <p:nvGrpSpPr>
            <p:cNvPr id="133" name="مجموعة 132">
              <a:extLst>
                <a:ext uri="{FF2B5EF4-FFF2-40B4-BE49-F238E27FC236}">
                  <a16:creationId xmlns:a16="http://schemas.microsoft.com/office/drawing/2014/main" id="{1E0E70BE-400D-50C9-1C1C-78931CB0B623}"/>
                </a:ext>
              </a:extLst>
            </p:cNvPr>
            <p:cNvGrpSpPr/>
            <p:nvPr/>
          </p:nvGrpSpPr>
          <p:grpSpPr>
            <a:xfrm>
              <a:off x="3070880" y="4906709"/>
              <a:ext cx="2365622" cy="1341691"/>
              <a:chOff x="9219156" y="285088"/>
              <a:chExt cx="2762054" cy="1738167"/>
            </a:xfrm>
          </p:grpSpPr>
          <p:sp>
            <p:nvSpPr>
              <p:cNvPr id="141" name="مستطيل: زوايا مستديرة 140">
                <a:extLst>
                  <a:ext uri="{FF2B5EF4-FFF2-40B4-BE49-F238E27FC236}">
                    <a16:creationId xmlns:a16="http://schemas.microsoft.com/office/drawing/2014/main" id="{97EF2431-1031-180A-8418-8F9AFBA6EFCF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التاسع عشر    15   ـــــــ  19 / 07 / 1447هـ </a:t>
                </a:r>
              </a:p>
            </p:txBody>
          </p:sp>
          <p:sp>
            <p:nvSpPr>
              <p:cNvPr id="142" name="مربع نص 141">
                <a:extLst>
                  <a:ext uri="{FF2B5EF4-FFF2-40B4-BE49-F238E27FC236}">
                    <a16:creationId xmlns:a16="http://schemas.microsoft.com/office/drawing/2014/main" id="{B058171E-F8F6-D7B5-47E3-E037BDC36106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1405308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اختبار نهاية </a:t>
                </a:r>
              </a:p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الفصل الدراسي الأول </a:t>
                </a:r>
              </a:p>
            </p:txBody>
          </p:sp>
        </p:grpSp>
        <p:sp>
          <p:nvSpPr>
            <p:cNvPr id="135" name="مستطيل: زوايا مستديرة 134">
              <a:extLst>
                <a:ext uri="{FF2B5EF4-FFF2-40B4-BE49-F238E27FC236}">
                  <a16:creationId xmlns:a16="http://schemas.microsoft.com/office/drawing/2014/main" id="{EB2B4620-F180-606D-2AEE-15EF8D45A507}"/>
                </a:ext>
              </a:extLst>
            </p:cNvPr>
            <p:cNvSpPr/>
            <p:nvPr/>
          </p:nvSpPr>
          <p:spPr>
            <a:xfrm>
              <a:off x="640730" y="4937055"/>
              <a:ext cx="2365622" cy="1084758"/>
            </a:xfrm>
            <a:prstGeom prst="roundRect">
              <a:avLst>
                <a:gd name="adj" fmla="val 0"/>
              </a:avLst>
            </a:prstGeom>
            <a:solidFill>
              <a:srgbClr val="00B0F0">
                <a:alpha val="40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rPr>
                <a:t>إجازة منتصف العام</a:t>
              </a:r>
            </a:p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rPr>
                <a:t>20 / 07  / 1447 هـ</a:t>
              </a:r>
            </a:p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endParaRPr>
            </a:p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rPr>
                <a:t>بداية الفصل الثاني</a:t>
              </a:r>
            </a:p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rPr>
                <a:t>28 / 07  / 1447 هـ</a:t>
              </a:r>
            </a:p>
          </p:txBody>
        </p:sp>
      </p:grpSp>
      <p:sp>
        <p:nvSpPr>
          <p:cNvPr id="225" name="مربع نص 224">
            <a:extLst>
              <a:ext uri="{FF2B5EF4-FFF2-40B4-BE49-F238E27FC236}">
                <a16:creationId xmlns:a16="http://schemas.microsoft.com/office/drawing/2014/main" id="{38C9C258-B950-F53F-D689-C102304467E5}"/>
              </a:ext>
            </a:extLst>
          </p:cNvPr>
          <p:cNvSpPr txBox="1"/>
          <p:nvPr/>
        </p:nvSpPr>
        <p:spPr>
          <a:xfrm>
            <a:off x="2151529" y="116515"/>
            <a:ext cx="722852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,Bold"/>
                <a:ea typeface="+mn-ea"/>
                <a:cs typeface="Arial" panose="020B0604020202020204" pitchFamily="34" charset="0"/>
              </a:rPr>
              <a:t>توزيع مادة العلوم للصف </a:t>
            </a:r>
            <a:r>
              <a:rPr kumimoji="0" lang="ar-SA" sz="2000" b="1" i="0" u="none" strike="noStrike" kern="1200" cap="none" spc="0" normalizeH="0" baseline="0" noProof="0" dirty="0">
                <a:ln>
                  <a:noFill/>
                </a:ln>
                <a:solidFill>
                  <a:srgbClr val="D519BA"/>
                </a:solidFill>
                <a:effectLst/>
                <a:uLnTx/>
                <a:uFillTx/>
                <a:latin typeface="Arial,Bold"/>
                <a:ea typeface="+mn-ea"/>
                <a:cs typeface="Arial" panose="020B0604020202020204" pitchFamily="34" charset="0"/>
              </a:rPr>
              <a:t>الثاني </a:t>
            </a:r>
            <a:r>
              <a:rPr kumimoji="0" lang="ar-SA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,Bold"/>
                <a:ea typeface="+mn-ea"/>
                <a:cs typeface="Arial" panose="020B0604020202020204" pitchFamily="34" charset="0"/>
              </a:rPr>
              <a:t> الابتدائي الفصل الدراسي </a:t>
            </a:r>
            <a:r>
              <a:rPr kumimoji="0" lang="ar-SA" sz="2000" b="1" i="0" u="none" strike="noStrike" kern="1200" cap="none" spc="0" normalizeH="0" baseline="0" noProof="0" dirty="0">
                <a:ln>
                  <a:noFill/>
                </a:ln>
                <a:solidFill>
                  <a:srgbClr val="D519BA"/>
                </a:solidFill>
                <a:effectLst/>
                <a:uLnTx/>
                <a:uFillTx/>
                <a:latin typeface="Arial,Bold"/>
                <a:ea typeface="+mn-ea"/>
                <a:cs typeface="Arial" panose="020B0604020202020204" pitchFamily="34" charset="0"/>
              </a:rPr>
              <a:t>الأول </a:t>
            </a:r>
            <a:r>
              <a:rPr kumimoji="0" lang="ar-SA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,Bold"/>
                <a:ea typeface="+mn-ea"/>
                <a:cs typeface="Arial" panose="020B0604020202020204" pitchFamily="34" charset="0"/>
              </a:rPr>
              <a:t>  لعام 1447  هــ</a:t>
            </a:r>
            <a:endParaRPr kumimoji="0" lang="ar-SA" sz="20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27" name="مربع نص 226">
            <a:extLst>
              <a:ext uri="{FF2B5EF4-FFF2-40B4-BE49-F238E27FC236}">
                <a16:creationId xmlns:a16="http://schemas.microsoft.com/office/drawing/2014/main" id="{D83779BF-3A5A-7E0C-741B-36FB59D504A5}"/>
              </a:ext>
            </a:extLst>
          </p:cNvPr>
          <p:cNvSpPr txBox="1"/>
          <p:nvPr/>
        </p:nvSpPr>
        <p:spPr>
          <a:xfrm>
            <a:off x="9380053" y="74834"/>
            <a:ext cx="16743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,Bold"/>
                <a:ea typeface="+mn-ea"/>
                <a:cs typeface="Arial" panose="020B0604020202020204" pitchFamily="34" charset="0"/>
              </a:rPr>
              <a:t>الإدارة العامة للتعليم بــ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,Bold"/>
                <a:ea typeface="+mn-ea"/>
                <a:cs typeface="Arial" panose="020B0604020202020204" pitchFamily="34" charset="0"/>
              </a:rPr>
              <a:t>مدرسة </a:t>
            </a:r>
            <a:endParaRPr kumimoji="0" lang="ar-SA" sz="1200" b="0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228" name="صورة 227">
            <a:extLst>
              <a:ext uri="{FF2B5EF4-FFF2-40B4-BE49-F238E27FC236}">
                <a16:creationId xmlns:a16="http://schemas.microsoft.com/office/drawing/2014/main" id="{F7F2A32E-724C-28BF-65A7-48A7B0E816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64844" y="65865"/>
            <a:ext cx="570184" cy="433456"/>
          </a:xfrm>
          <a:prstGeom prst="rect">
            <a:avLst/>
          </a:prstGeom>
        </p:spPr>
      </p:pic>
      <p:pic>
        <p:nvPicPr>
          <p:cNvPr id="235" name="صورة 234">
            <a:hlinkClick r:id="rId3"/>
            <a:extLst>
              <a:ext uri="{FF2B5EF4-FFF2-40B4-BE49-F238E27FC236}">
                <a16:creationId xmlns:a16="http://schemas.microsoft.com/office/drawing/2014/main" id="{D0E0504F-C885-277A-41AC-61CC1EF07F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022" y="6496773"/>
            <a:ext cx="977043" cy="187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8152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6" name="مجموعة 185">
            <a:extLst>
              <a:ext uri="{FF2B5EF4-FFF2-40B4-BE49-F238E27FC236}">
                <a16:creationId xmlns:a16="http://schemas.microsoft.com/office/drawing/2014/main" id="{112AF1C6-B7A2-7516-5DEC-FD2019E8B623}"/>
              </a:ext>
            </a:extLst>
          </p:cNvPr>
          <p:cNvGrpSpPr/>
          <p:nvPr/>
        </p:nvGrpSpPr>
        <p:grpSpPr>
          <a:xfrm>
            <a:off x="69860" y="589510"/>
            <a:ext cx="12010380" cy="6130604"/>
            <a:chOff x="640499" y="457504"/>
            <a:chExt cx="11993150" cy="5790896"/>
          </a:xfrm>
        </p:grpSpPr>
        <p:grpSp>
          <p:nvGrpSpPr>
            <p:cNvPr id="27" name="مجموعة 26">
              <a:extLst>
                <a:ext uri="{FF2B5EF4-FFF2-40B4-BE49-F238E27FC236}">
                  <a16:creationId xmlns:a16="http://schemas.microsoft.com/office/drawing/2014/main" id="{2B5ED40A-6309-3F15-1C2E-809AB9530DC2}"/>
                </a:ext>
              </a:extLst>
            </p:cNvPr>
            <p:cNvGrpSpPr/>
            <p:nvPr/>
          </p:nvGrpSpPr>
          <p:grpSpPr>
            <a:xfrm>
              <a:off x="10268026" y="457504"/>
              <a:ext cx="2365623" cy="1341691"/>
              <a:chOff x="9219155" y="285088"/>
              <a:chExt cx="2762055" cy="1738167"/>
            </a:xfrm>
          </p:grpSpPr>
          <p:sp>
            <p:nvSpPr>
              <p:cNvPr id="16" name="مستطيل: زوايا مستديرة 15">
                <a:extLst>
                  <a:ext uri="{FF2B5EF4-FFF2-40B4-BE49-F238E27FC236}">
                    <a16:creationId xmlns:a16="http://schemas.microsoft.com/office/drawing/2014/main" id="{6D5AF7E6-E038-9FAB-F010-795169982351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الأول       01  ـــــــ  05 / 03 / 1447هـ </a:t>
                </a:r>
              </a:p>
            </p:txBody>
          </p:sp>
          <p:sp>
            <p:nvSpPr>
              <p:cNvPr id="6" name="مربع نص 5">
                <a:extLst>
                  <a:ext uri="{FF2B5EF4-FFF2-40B4-BE49-F238E27FC236}">
                    <a16:creationId xmlns:a16="http://schemas.microsoft.com/office/drawing/2014/main" id="{9ADCD4B2-2691-992A-F9B7-B6600E95D538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6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التهيئة والاستعداد </a:t>
                </a:r>
              </a:p>
            </p:txBody>
          </p:sp>
          <p:sp>
            <p:nvSpPr>
              <p:cNvPr id="7" name="مربع نص 6">
                <a:extLst>
                  <a:ext uri="{FF2B5EF4-FFF2-40B4-BE49-F238E27FC236}">
                    <a16:creationId xmlns:a16="http://schemas.microsoft.com/office/drawing/2014/main" id="{37CF368C-55C8-E288-3926-0CE0A0A3DC39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36584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التهيئة والاستعداد </a:t>
                </a:r>
              </a:p>
            </p:txBody>
          </p:sp>
          <p:sp>
            <p:nvSpPr>
              <p:cNvPr id="24" name="مربع نص 23">
                <a:extLst>
                  <a:ext uri="{FF2B5EF4-FFF2-40B4-BE49-F238E27FC236}">
                    <a16:creationId xmlns:a16="http://schemas.microsoft.com/office/drawing/2014/main" id="{6BE9BC00-95E7-C973-D235-FF74426D3C0D}"/>
                  </a:ext>
                </a:extLst>
              </p:cNvPr>
              <p:cNvSpPr txBox="1"/>
              <p:nvPr/>
            </p:nvSpPr>
            <p:spPr>
              <a:xfrm>
                <a:off x="9219155" y="1206264"/>
                <a:ext cx="2762054" cy="287963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 defTabSz="914423">
                  <a:buFont typeface="+mj-lt"/>
                  <a:buAutoNum type="arabicPeriod" startAt="2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اختبارات تشخيصية </a:t>
                </a:r>
              </a:p>
            </p:txBody>
          </p:sp>
          <p:sp>
            <p:nvSpPr>
              <p:cNvPr id="25" name="مربع نص 24">
                <a:extLst>
                  <a:ext uri="{FF2B5EF4-FFF2-40B4-BE49-F238E27FC236}">
                    <a16:creationId xmlns:a16="http://schemas.microsoft.com/office/drawing/2014/main" id="{4A2975B3-611F-8C7B-DF80-1A2EB78D57D0}"/>
                  </a:ext>
                </a:extLst>
              </p:cNvPr>
              <p:cNvSpPr txBox="1"/>
              <p:nvPr/>
            </p:nvSpPr>
            <p:spPr>
              <a:xfrm>
                <a:off x="9219155" y="1494227"/>
                <a:ext cx="2762054" cy="32625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 defTabSz="914423">
                  <a:buFont typeface="+mj-lt"/>
                  <a:buAutoNum type="arabicPeriod" startAt="3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اختبارات تشخيصية </a:t>
                </a:r>
              </a:p>
            </p:txBody>
          </p:sp>
          <p:sp>
            <p:nvSpPr>
              <p:cNvPr id="26" name="مربع نص 25">
                <a:extLst>
                  <a:ext uri="{FF2B5EF4-FFF2-40B4-BE49-F238E27FC236}">
                    <a16:creationId xmlns:a16="http://schemas.microsoft.com/office/drawing/2014/main" id="{43D75C7D-7A8F-A294-AB88-B0B60F1A69E9}"/>
                  </a:ext>
                </a:extLst>
              </p:cNvPr>
              <p:cNvSpPr txBox="1"/>
              <p:nvPr/>
            </p:nvSpPr>
            <p:spPr>
              <a:xfrm>
                <a:off x="9219155" y="178218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 defTabSz="914423">
                  <a:buFont typeface="+mj-lt"/>
                  <a:buAutoNum type="arabicPeriod" startAt="4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الطريقة العلمية</a:t>
                </a:r>
              </a:p>
            </p:txBody>
          </p:sp>
        </p:grpSp>
        <p:grpSp>
          <p:nvGrpSpPr>
            <p:cNvPr id="28" name="مجموعة 27">
              <a:extLst>
                <a:ext uri="{FF2B5EF4-FFF2-40B4-BE49-F238E27FC236}">
                  <a16:creationId xmlns:a16="http://schemas.microsoft.com/office/drawing/2014/main" id="{C6656F78-7DAC-207C-F7CF-0CB66D94257C}"/>
                </a:ext>
              </a:extLst>
            </p:cNvPr>
            <p:cNvGrpSpPr/>
            <p:nvPr/>
          </p:nvGrpSpPr>
          <p:grpSpPr>
            <a:xfrm>
              <a:off x="7856537" y="457504"/>
              <a:ext cx="2365624" cy="1341689"/>
              <a:chOff x="9219154" y="285088"/>
              <a:chExt cx="2762056" cy="1738164"/>
            </a:xfrm>
          </p:grpSpPr>
          <p:sp>
            <p:nvSpPr>
              <p:cNvPr id="29" name="مستطيل: زوايا مستديرة 28">
                <a:extLst>
                  <a:ext uri="{FF2B5EF4-FFF2-40B4-BE49-F238E27FC236}">
                    <a16:creationId xmlns:a16="http://schemas.microsoft.com/office/drawing/2014/main" id="{EEC55D2B-9D15-1ED5-BC56-B9E258EDF96C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الثاني         08 ـــــــ  12 / 03 / 1447هـ </a:t>
                </a:r>
              </a:p>
            </p:txBody>
          </p:sp>
          <p:sp>
            <p:nvSpPr>
              <p:cNvPr id="30" name="مربع نص 29">
                <a:extLst>
                  <a:ext uri="{FF2B5EF4-FFF2-40B4-BE49-F238E27FC236}">
                    <a16:creationId xmlns:a16="http://schemas.microsoft.com/office/drawing/2014/main" id="{5E55259F-13C9-3D16-D886-18B430E6E8C1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التعرف على المخلوقات الحية </a:t>
                </a:r>
              </a:p>
            </p:txBody>
          </p:sp>
          <p:sp>
            <p:nvSpPr>
              <p:cNvPr id="32" name="مربع نص 31">
                <a:extLst>
                  <a:ext uri="{FF2B5EF4-FFF2-40B4-BE49-F238E27FC236}">
                    <a16:creationId xmlns:a16="http://schemas.microsoft.com/office/drawing/2014/main" id="{A537F576-1412-6856-243E-5E1DD3B19519}"/>
                  </a:ext>
                </a:extLst>
              </p:cNvPr>
              <p:cNvSpPr txBox="1"/>
              <p:nvPr/>
            </p:nvSpPr>
            <p:spPr>
              <a:xfrm>
                <a:off x="9219154" y="900326"/>
                <a:ext cx="2762055" cy="112292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marL="108003" indent="-36001" defTabSz="914423">
                  <a:spcAft>
                    <a:spcPts val="300"/>
                  </a:spcAft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srgbClr val="000000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التهيئة و الاستكشاف</a:t>
                </a:r>
              </a:p>
              <a:p>
                <a:pPr marL="108003" indent="-36001" defTabSz="914423">
                  <a:spcAft>
                    <a:spcPts val="300"/>
                  </a:spcAft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srgbClr val="000000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المخلوقات الحية و الأشياء غير الحية </a:t>
                </a:r>
              </a:p>
              <a:p>
                <a:pPr marL="108003" indent="-36001" defTabSz="914423">
                  <a:spcAft>
                    <a:spcPts val="300"/>
                  </a:spcAft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srgbClr val="000000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الذي تحتاج اليه المخلوقات الحية </a:t>
                </a:r>
              </a:p>
              <a:p>
                <a:pPr marL="108003" indent="-36001" defTabSz="914423">
                  <a:spcAft>
                    <a:spcPts val="300"/>
                  </a:spcAft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srgbClr val="000000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مما تتركب أجسام المخلوقات/مراجعة الدرس</a:t>
                </a:r>
              </a:p>
            </p:txBody>
          </p:sp>
        </p:grpSp>
        <p:grpSp>
          <p:nvGrpSpPr>
            <p:cNvPr id="35" name="مجموعة 34">
              <a:extLst>
                <a:ext uri="{FF2B5EF4-FFF2-40B4-BE49-F238E27FC236}">
                  <a16:creationId xmlns:a16="http://schemas.microsoft.com/office/drawing/2014/main" id="{05FE65EC-EBCF-1433-05A7-E10739ABBBFB}"/>
                </a:ext>
              </a:extLst>
            </p:cNvPr>
            <p:cNvGrpSpPr/>
            <p:nvPr/>
          </p:nvGrpSpPr>
          <p:grpSpPr>
            <a:xfrm>
              <a:off x="5463710" y="457504"/>
              <a:ext cx="2365622" cy="1322336"/>
              <a:chOff x="9219156" y="285088"/>
              <a:chExt cx="2762054" cy="1713091"/>
            </a:xfrm>
          </p:grpSpPr>
          <p:sp>
            <p:nvSpPr>
              <p:cNvPr id="36" name="مستطيل: زوايا مستديرة 35">
                <a:extLst>
                  <a:ext uri="{FF2B5EF4-FFF2-40B4-BE49-F238E27FC236}">
                    <a16:creationId xmlns:a16="http://schemas.microsoft.com/office/drawing/2014/main" id="{BFB108D4-E12A-45CA-6E4A-5977978BEE02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الثالث   من 15 ـــــــ  19 / 03 / 1447هـ </a:t>
                </a:r>
              </a:p>
            </p:txBody>
          </p:sp>
          <p:sp>
            <p:nvSpPr>
              <p:cNvPr id="37" name="مربع نص 36">
                <a:extLst>
                  <a:ext uri="{FF2B5EF4-FFF2-40B4-BE49-F238E27FC236}">
                    <a16:creationId xmlns:a16="http://schemas.microsoft.com/office/drawing/2014/main" id="{11B3E28C-24E4-FDE8-6CE0-5AF3157F7ADA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التعرف على المخلوقات الحية </a:t>
                </a:r>
              </a:p>
            </p:txBody>
          </p:sp>
          <p:sp>
            <p:nvSpPr>
              <p:cNvPr id="38" name="مربع نص 37">
                <a:extLst>
                  <a:ext uri="{FF2B5EF4-FFF2-40B4-BE49-F238E27FC236}">
                    <a16:creationId xmlns:a16="http://schemas.microsoft.com/office/drawing/2014/main" id="{01BC7747-B829-027B-CCC8-9142A95E56CB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109785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108003" indent="-108003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النباتات و أجزائها  / التهيئة و الاستكشاف /</a:t>
                </a:r>
              </a:p>
              <a:p>
                <a:pPr marL="108003" indent="-108003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أهمية الجذور و السيقان </a:t>
                </a:r>
              </a:p>
              <a:p>
                <a:pPr marL="108003" indent="-108003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أهمية الأوراق / مراجعة الدرس</a:t>
                </a:r>
              </a:p>
              <a:p>
                <a:pPr marL="108003" indent="-108003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مراجعة الفصل الأول – نموذج اختبار </a:t>
                </a:r>
              </a:p>
            </p:txBody>
          </p:sp>
        </p:grpSp>
        <p:grpSp>
          <p:nvGrpSpPr>
            <p:cNvPr id="42" name="مجموعة 41">
              <a:extLst>
                <a:ext uri="{FF2B5EF4-FFF2-40B4-BE49-F238E27FC236}">
                  <a16:creationId xmlns:a16="http://schemas.microsoft.com/office/drawing/2014/main" id="{8164A365-786A-8DDA-4E36-658CA71A84DE}"/>
                </a:ext>
              </a:extLst>
            </p:cNvPr>
            <p:cNvGrpSpPr/>
            <p:nvPr/>
          </p:nvGrpSpPr>
          <p:grpSpPr>
            <a:xfrm>
              <a:off x="3070880" y="457504"/>
              <a:ext cx="2365622" cy="1322335"/>
              <a:chOff x="9219156" y="285088"/>
              <a:chExt cx="2762054" cy="1713093"/>
            </a:xfrm>
          </p:grpSpPr>
          <p:sp>
            <p:nvSpPr>
              <p:cNvPr id="43" name="مستطيل: زوايا مستديرة 42">
                <a:extLst>
                  <a:ext uri="{FF2B5EF4-FFF2-40B4-BE49-F238E27FC236}">
                    <a16:creationId xmlns:a16="http://schemas.microsoft.com/office/drawing/2014/main" id="{AF28CD69-526C-4B19-3A6E-337889C605E1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الرابع   من 22 ـــــــ  26 / 03 / 1447هـ </a:t>
                </a:r>
              </a:p>
            </p:txBody>
          </p:sp>
          <p:sp>
            <p:nvSpPr>
              <p:cNvPr id="44" name="مربع نص 43">
                <a:extLst>
                  <a:ext uri="{FF2B5EF4-FFF2-40B4-BE49-F238E27FC236}">
                    <a16:creationId xmlns:a16="http://schemas.microsoft.com/office/drawing/2014/main" id="{232ACDD5-C381-B174-7E0C-0629FD09FDE5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المخلوقات الحية تنمو وتتغير </a:t>
                </a:r>
              </a:p>
            </p:txBody>
          </p:sp>
          <p:sp>
            <p:nvSpPr>
              <p:cNvPr id="45" name="مربع نص 44">
                <a:extLst>
                  <a:ext uri="{FF2B5EF4-FFF2-40B4-BE49-F238E27FC236}">
                    <a16:creationId xmlns:a16="http://schemas.microsoft.com/office/drawing/2014/main" id="{578D8CB4-DD89-CB3B-C43A-95142A3B2FDD}"/>
                  </a:ext>
                </a:extLst>
              </p:cNvPr>
              <p:cNvSpPr txBox="1"/>
              <p:nvPr/>
            </p:nvSpPr>
            <p:spPr>
              <a:xfrm>
                <a:off x="9219157" y="900325"/>
                <a:ext cx="2740269" cy="109785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marL="228606" indent="-228606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تغذية راجعة </a:t>
                </a:r>
              </a:p>
              <a:p>
                <a:pPr marL="72002" indent="-108003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اختبار تشخيصي</a:t>
                </a:r>
              </a:p>
              <a:p>
                <a:pPr marL="72002" indent="-108003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دورة حياة النباتات  / التهيئة و الاستكشاف </a:t>
                </a:r>
              </a:p>
              <a:p>
                <a:pPr marL="72002" indent="-108003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تنمو النباتات </a:t>
                </a:r>
              </a:p>
            </p:txBody>
          </p:sp>
        </p:grpSp>
        <p:grpSp>
          <p:nvGrpSpPr>
            <p:cNvPr id="49" name="مجموعة 48">
              <a:extLst>
                <a:ext uri="{FF2B5EF4-FFF2-40B4-BE49-F238E27FC236}">
                  <a16:creationId xmlns:a16="http://schemas.microsoft.com/office/drawing/2014/main" id="{D0AB4EE1-CFAE-643D-2341-ADDDE9D9D91A}"/>
                </a:ext>
              </a:extLst>
            </p:cNvPr>
            <p:cNvGrpSpPr/>
            <p:nvPr/>
          </p:nvGrpSpPr>
          <p:grpSpPr>
            <a:xfrm>
              <a:off x="640729" y="457504"/>
              <a:ext cx="2365623" cy="1341691"/>
              <a:chOff x="9219155" y="285088"/>
              <a:chExt cx="2762055" cy="1738167"/>
            </a:xfrm>
          </p:grpSpPr>
          <p:sp>
            <p:nvSpPr>
              <p:cNvPr id="50" name="مستطيل: زوايا مستديرة 49">
                <a:extLst>
                  <a:ext uri="{FF2B5EF4-FFF2-40B4-BE49-F238E27FC236}">
                    <a16:creationId xmlns:a16="http://schemas.microsoft.com/office/drawing/2014/main" id="{97BF0AA7-55DB-2304-5E3A-8C1A05B12257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الخامس   من 29 / 03   ـــــــ  03 / 04 / 1447هـ </a:t>
                </a:r>
              </a:p>
            </p:txBody>
          </p:sp>
          <p:sp>
            <p:nvSpPr>
              <p:cNvPr id="51" name="مربع نص 50">
                <a:extLst>
                  <a:ext uri="{FF2B5EF4-FFF2-40B4-BE49-F238E27FC236}">
                    <a16:creationId xmlns:a16="http://schemas.microsoft.com/office/drawing/2014/main" id="{3B8EEC8A-DE16-5E55-1BD3-73CE7CFCA6BC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1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المخلوقات الحية تنمو وتتغير </a:t>
                </a:r>
              </a:p>
            </p:txBody>
          </p:sp>
          <p:sp>
            <p:nvSpPr>
              <p:cNvPr id="52" name="مربع نص 51">
                <a:extLst>
                  <a:ext uri="{FF2B5EF4-FFF2-40B4-BE49-F238E27FC236}">
                    <a16:creationId xmlns:a16="http://schemas.microsoft.com/office/drawing/2014/main" id="{342E837F-3237-9DCA-7355-3E90FCAD4FB4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57358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72002" indent="-108003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تكون النباتات البذور </a:t>
                </a:r>
              </a:p>
              <a:p>
                <a:pPr marL="72002" indent="-108003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حياة النباتات الزهرية – مراجعة الدرس</a:t>
                </a:r>
              </a:p>
            </p:txBody>
          </p:sp>
          <p:sp>
            <p:nvSpPr>
              <p:cNvPr id="54" name="مربع نص 53">
                <a:extLst>
                  <a:ext uri="{FF2B5EF4-FFF2-40B4-BE49-F238E27FC236}">
                    <a16:creationId xmlns:a16="http://schemas.microsoft.com/office/drawing/2014/main" id="{F0A5DF02-5F84-0BF5-D876-E8A745568F9A}"/>
                  </a:ext>
                </a:extLst>
              </p:cNvPr>
              <p:cNvSpPr txBox="1"/>
              <p:nvPr/>
            </p:nvSpPr>
            <p:spPr>
              <a:xfrm>
                <a:off x="9219155" y="1506523"/>
                <a:ext cx="2762054" cy="241068"/>
              </a:xfrm>
              <a:prstGeom prst="rect">
                <a:avLst/>
              </a:prstGeom>
              <a:solidFill>
                <a:srgbClr val="04DAB1"/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401" b="1" dirty="0">
                    <a:solidFill>
                      <a:prstClr val="white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 اليوم الوطني </a:t>
                </a:r>
              </a:p>
            </p:txBody>
          </p:sp>
          <p:sp>
            <p:nvSpPr>
              <p:cNvPr id="55" name="مربع نص 54">
                <a:extLst>
                  <a:ext uri="{FF2B5EF4-FFF2-40B4-BE49-F238E27FC236}">
                    <a16:creationId xmlns:a16="http://schemas.microsoft.com/office/drawing/2014/main" id="{7D4160F7-E164-BAC0-ACB1-405355AB1445}"/>
                  </a:ext>
                </a:extLst>
              </p:cNvPr>
              <p:cNvSpPr txBox="1"/>
              <p:nvPr/>
            </p:nvSpPr>
            <p:spPr>
              <a:xfrm>
                <a:off x="9219155" y="178218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marL="228606" indent="-228606" defTabSz="914423">
                  <a:buFont typeface="+mj-lt"/>
                  <a:buAutoNum type="arabicPeriod" startAt="4"/>
                  <a:defRPr/>
                </a:pPr>
                <a:r>
                  <a:rPr lang="ar-SA" sz="11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مراجعة الدرس</a:t>
                </a:r>
              </a:p>
            </p:txBody>
          </p:sp>
        </p:grpSp>
        <p:grpSp>
          <p:nvGrpSpPr>
            <p:cNvPr id="58" name="مجموعة 57">
              <a:extLst>
                <a:ext uri="{FF2B5EF4-FFF2-40B4-BE49-F238E27FC236}">
                  <a16:creationId xmlns:a16="http://schemas.microsoft.com/office/drawing/2014/main" id="{59745D94-4060-D8F0-3B97-73E6D79B3815}"/>
                </a:ext>
              </a:extLst>
            </p:cNvPr>
            <p:cNvGrpSpPr/>
            <p:nvPr/>
          </p:nvGrpSpPr>
          <p:grpSpPr>
            <a:xfrm>
              <a:off x="10268026" y="1940572"/>
              <a:ext cx="2365622" cy="1341691"/>
              <a:chOff x="9219156" y="285088"/>
              <a:chExt cx="2762054" cy="1738166"/>
            </a:xfrm>
          </p:grpSpPr>
          <p:sp>
            <p:nvSpPr>
              <p:cNvPr id="87" name="مستطيل: زوايا مستديرة 86">
                <a:extLst>
                  <a:ext uri="{FF2B5EF4-FFF2-40B4-BE49-F238E27FC236}">
                    <a16:creationId xmlns:a16="http://schemas.microsoft.com/office/drawing/2014/main" id="{A9FB321C-4CBF-872D-5B57-50E223D23570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السادس         06  _  10/ 04 / 1447هـ </a:t>
                </a:r>
              </a:p>
            </p:txBody>
          </p:sp>
          <p:sp>
            <p:nvSpPr>
              <p:cNvPr id="88" name="مربع نص 87">
                <a:extLst>
                  <a:ext uri="{FF2B5EF4-FFF2-40B4-BE49-F238E27FC236}">
                    <a16:creationId xmlns:a16="http://schemas.microsoft.com/office/drawing/2014/main" id="{D0D1C092-5B05-1247-704E-B0D5619106CB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المخلوقات الحية تنمو وتتغير </a:t>
                </a:r>
              </a:p>
            </p:txBody>
          </p:sp>
          <p:sp>
            <p:nvSpPr>
              <p:cNvPr id="89" name="مربع نص 88">
                <a:extLst>
                  <a:ext uri="{FF2B5EF4-FFF2-40B4-BE49-F238E27FC236}">
                    <a16:creationId xmlns:a16="http://schemas.microsoft.com/office/drawing/2014/main" id="{22260E6A-863E-DB41-3B0F-A9EBB9F82E8B}"/>
                  </a:ext>
                </a:extLst>
              </p:cNvPr>
              <p:cNvSpPr txBox="1"/>
              <p:nvPr/>
            </p:nvSpPr>
            <p:spPr>
              <a:xfrm>
                <a:off x="9219156" y="900327"/>
                <a:ext cx="2762054" cy="112292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دورة حياة الحيوانات  / التهيئة و الاستكشاف </a:t>
                </a:r>
              </a:p>
              <a:p>
                <a:pPr marL="228606" indent="-228606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دورة حياة بعض الحيوانات </a:t>
                </a:r>
              </a:p>
              <a:p>
                <a:pPr marL="228606" indent="-228606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تنمو الزواحف و الأسماك والطيور</a:t>
                </a:r>
              </a:p>
              <a:p>
                <a:pPr marL="228606" indent="-228606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دورة حياة الثديات – مراجعة الدرس </a:t>
                </a:r>
              </a:p>
            </p:txBody>
          </p:sp>
        </p:grpSp>
        <p:grpSp>
          <p:nvGrpSpPr>
            <p:cNvPr id="59" name="مجموعة 58">
              <a:extLst>
                <a:ext uri="{FF2B5EF4-FFF2-40B4-BE49-F238E27FC236}">
                  <a16:creationId xmlns:a16="http://schemas.microsoft.com/office/drawing/2014/main" id="{6E8BA294-DF5D-1DDD-A4D0-BC07230379A3}"/>
                </a:ext>
              </a:extLst>
            </p:cNvPr>
            <p:cNvGrpSpPr/>
            <p:nvPr/>
          </p:nvGrpSpPr>
          <p:grpSpPr>
            <a:xfrm>
              <a:off x="7856537" y="1940572"/>
              <a:ext cx="2365622" cy="1341689"/>
              <a:chOff x="9219156" y="285088"/>
              <a:chExt cx="2762054" cy="1738163"/>
            </a:xfrm>
          </p:grpSpPr>
          <p:sp>
            <p:nvSpPr>
              <p:cNvPr id="81" name="مستطيل: زوايا مستديرة 80">
                <a:extLst>
                  <a:ext uri="{FF2B5EF4-FFF2-40B4-BE49-F238E27FC236}">
                    <a16:creationId xmlns:a16="http://schemas.microsoft.com/office/drawing/2014/main" id="{FF027E41-EC5B-49CA-3FB2-4CABBEAEFC5E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السابع         13 ـــــــ  17 / 04 / 1447هـ </a:t>
                </a:r>
              </a:p>
            </p:txBody>
          </p:sp>
          <p:sp>
            <p:nvSpPr>
              <p:cNvPr id="82" name="مربع نص 81">
                <a:extLst>
                  <a:ext uri="{FF2B5EF4-FFF2-40B4-BE49-F238E27FC236}">
                    <a16:creationId xmlns:a16="http://schemas.microsoft.com/office/drawing/2014/main" id="{0DDC5300-BD90-0717-D1A9-9F98C554048E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المخلوقات الحية في النظام البيئي </a:t>
                </a:r>
              </a:p>
            </p:txBody>
          </p:sp>
          <p:sp>
            <p:nvSpPr>
              <p:cNvPr id="83" name="مربع نص 82">
                <a:extLst>
                  <a:ext uri="{FF2B5EF4-FFF2-40B4-BE49-F238E27FC236}">
                    <a16:creationId xmlns:a16="http://schemas.microsoft.com/office/drawing/2014/main" id="{3D055B1D-90FF-3D71-8045-849A11B3C361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112292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marL="72002" indent="-72002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مراجعة  الفصل الثاني / نموذج اختبار</a:t>
                </a:r>
              </a:p>
              <a:p>
                <a:pPr marL="72002" indent="-72002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المخلوقات الحية في النظام البيئي / </a:t>
                </a:r>
                <a:r>
                  <a:rPr lang="ar-SA" sz="105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تهيئة و استكشاف </a:t>
                </a:r>
                <a:endParaRPr lang="ar-SA" sz="1200" b="1" dirty="0">
                  <a:solidFill>
                    <a:prstClr val="black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  <a:p>
                <a:pPr marL="72002" indent="-72002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النظام البيئي </a:t>
                </a:r>
              </a:p>
              <a:p>
                <a:pPr marL="72002" indent="-72002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السلسة الغذائية </a:t>
                </a:r>
              </a:p>
            </p:txBody>
          </p:sp>
        </p:grpSp>
        <p:grpSp>
          <p:nvGrpSpPr>
            <p:cNvPr id="60" name="مجموعة 59">
              <a:extLst>
                <a:ext uri="{FF2B5EF4-FFF2-40B4-BE49-F238E27FC236}">
                  <a16:creationId xmlns:a16="http://schemas.microsoft.com/office/drawing/2014/main" id="{A82DFA93-0DA3-851C-031E-1EE892E76C1C}"/>
                </a:ext>
              </a:extLst>
            </p:cNvPr>
            <p:cNvGrpSpPr/>
            <p:nvPr/>
          </p:nvGrpSpPr>
          <p:grpSpPr>
            <a:xfrm>
              <a:off x="5463710" y="1940572"/>
              <a:ext cx="2365623" cy="1340346"/>
              <a:chOff x="9219155" y="285088"/>
              <a:chExt cx="2762055" cy="1736425"/>
            </a:xfrm>
          </p:grpSpPr>
          <p:sp>
            <p:nvSpPr>
              <p:cNvPr id="75" name="مستطيل: زوايا مستديرة 74">
                <a:extLst>
                  <a:ext uri="{FF2B5EF4-FFF2-40B4-BE49-F238E27FC236}">
                    <a16:creationId xmlns:a16="http://schemas.microsoft.com/office/drawing/2014/main" id="{BA95E4DD-22D2-CB6C-1A98-5E96CAD32B55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الثامن    من 20 / 04   ـــــــ  24 / 04 / 1447هـ </a:t>
                </a:r>
              </a:p>
            </p:txBody>
          </p:sp>
          <p:sp>
            <p:nvSpPr>
              <p:cNvPr id="76" name="مربع نص 75">
                <a:extLst>
                  <a:ext uri="{FF2B5EF4-FFF2-40B4-BE49-F238E27FC236}">
                    <a16:creationId xmlns:a16="http://schemas.microsoft.com/office/drawing/2014/main" id="{1E120F60-864B-14EF-D279-38B80DECA28A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المخلوقات الحية في النظام البيئي </a:t>
                </a:r>
              </a:p>
            </p:txBody>
          </p:sp>
          <p:sp>
            <p:nvSpPr>
              <p:cNvPr id="77" name="مربع نص 76">
                <a:extLst>
                  <a:ext uri="{FF2B5EF4-FFF2-40B4-BE49-F238E27FC236}">
                    <a16:creationId xmlns:a16="http://schemas.microsoft.com/office/drawing/2014/main" id="{ABDB95D9-EF2B-E789-4506-9C8796A0DBCC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24106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401" b="1" dirty="0">
                    <a:solidFill>
                      <a:prstClr val="white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إجازة إضافية</a:t>
                </a:r>
              </a:p>
            </p:txBody>
          </p:sp>
          <p:sp>
            <p:nvSpPr>
              <p:cNvPr id="78" name="مربع نص 77">
                <a:extLst>
                  <a:ext uri="{FF2B5EF4-FFF2-40B4-BE49-F238E27FC236}">
                    <a16:creationId xmlns:a16="http://schemas.microsoft.com/office/drawing/2014/main" id="{2C75A2BC-7250-606E-7D15-A844529EBEC1}"/>
                  </a:ext>
                </a:extLst>
              </p:cNvPr>
              <p:cNvSpPr txBox="1"/>
              <p:nvPr/>
            </p:nvSpPr>
            <p:spPr>
              <a:xfrm>
                <a:off x="9219155" y="1206264"/>
                <a:ext cx="2762054" cy="815249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108003" indent="-72002" defTabSz="914423">
                  <a:buFont typeface="+mj-lt"/>
                  <a:buAutoNum type="arabicPeriod" startAt="2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الشبكة الغذائية – مراجعة الدرس </a:t>
                </a:r>
              </a:p>
              <a:p>
                <a:pPr marL="108003" indent="-72002" defTabSz="914423">
                  <a:buFont typeface="+mj-lt"/>
                  <a:buAutoNum type="arabicPeriod" startAt="2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التكيف / التهيئة و الاستكشاف</a:t>
                </a:r>
              </a:p>
              <a:p>
                <a:pPr marL="108003" indent="-72002" defTabSz="914423">
                  <a:buFont typeface="+mj-lt"/>
                  <a:buAutoNum type="arabicPeriod" startAt="2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تساعد تراكيب المخلوقات الحية على البقاء</a:t>
                </a:r>
              </a:p>
            </p:txBody>
          </p:sp>
        </p:grpSp>
        <p:grpSp>
          <p:nvGrpSpPr>
            <p:cNvPr id="61" name="مجموعة 60">
              <a:extLst>
                <a:ext uri="{FF2B5EF4-FFF2-40B4-BE49-F238E27FC236}">
                  <a16:creationId xmlns:a16="http://schemas.microsoft.com/office/drawing/2014/main" id="{601274A6-B170-1889-A726-E372AD3CE99A}"/>
                </a:ext>
              </a:extLst>
            </p:cNvPr>
            <p:cNvGrpSpPr/>
            <p:nvPr/>
          </p:nvGrpSpPr>
          <p:grpSpPr>
            <a:xfrm>
              <a:off x="3029055" y="1940572"/>
              <a:ext cx="2407448" cy="1337380"/>
              <a:chOff x="9170321" y="285088"/>
              <a:chExt cx="2810889" cy="1732584"/>
            </a:xfrm>
          </p:grpSpPr>
          <p:sp>
            <p:nvSpPr>
              <p:cNvPr id="69" name="مستطيل: زوايا مستديرة 68">
                <a:extLst>
                  <a:ext uri="{FF2B5EF4-FFF2-40B4-BE49-F238E27FC236}">
                    <a16:creationId xmlns:a16="http://schemas.microsoft.com/office/drawing/2014/main" id="{32EF4788-CAFE-1815-A616-01A260A98EF8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التاسع        27 / 04   ـــــــ  01 / 05 / 1447هـ </a:t>
                </a:r>
              </a:p>
            </p:txBody>
          </p:sp>
          <p:sp>
            <p:nvSpPr>
              <p:cNvPr id="70" name="مربع نص 69">
                <a:extLst>
                  <a:ext uri="{FF2B5EF4-FFF2-40B4-BE49-F238E27FC236}">
                    <a16:creationId xmlns:a16="http://schemas.microsoft.com/office/drawing/2014/main" id="{D0D22F97-4631-6900-206C-C499C2654B73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المخلوقات الحية في النظام البيئي </a:t>
                </a:r>
              </a:p>
            </p:txBody>
          </p:sp>
          <p:sp>
            <p:nvSpPr>
              <p:cNvPr id="71" name="مربع نص 70">
                <a:extLst>
                  <a:ext uri="{FF2B5EF4-FFF2-40B4-BE49-F238E27FC236}">
                    <a16:creationId xmlns:a16="http://schemas.microsoft.com/office/drawing/2014/main" id="{43BB206C-FAB3-C49F-D605-D64820541353}"/>
                  </a:ext>
                </a:extLst>
              </p:cNvPr>
              <p:cNvSpPr txBox="1"/>
              <p:nvPr/>
            </p:nvSpPr>
            <p:spPr>
              <a:xfrm>
                <a:off x="9170321" y="900325"/>
                <a:ext cx="2810889" cy="111734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marL="108003" indent="-72002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تكيفات  التي تساعد نباتات الصحراء وحيواناتها</a:t>
                </a:r>
              </a:p>
              <a:p>
                <a:pPr marL="108003" indent="-72002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تكيف نباتات وحيوانات المحيطات/مراجعة الدرس </a:t>
                </a:r>
              </a:p>
              <a:p>
                <a:pPr marL="108003" indent="-72002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مراجعة الفصل الثالث نموذج اختبار</a:t>
                </a:r>
              </a:p>
              <a:p>
                <a:pPr marL="108003" indent="-72002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تغذية راجعة </a:t>
                </a:r>
              </a:p>
            </p:txBody>
          </p:sp>
        </p:grpSp>
        <p:grpSp>
          <p:nvGrpSpPr>
            <p:cNvPr id="62" name="مجموعة 61">
              <a:extLst>
                <a:ext uri="{FF2B5EF4-FFF2-40B4-BE49-F238E27FC236}">
                  <a16:creationId xmlns:a16="http://schemas.microsoft.com/office/drawing/2014/main" id="{38C46DAF-AD2A-46D5-0BE0-CB98E235502A}"/>
                </a:ext>
              </a:extLst>
            </p:cNvPr>
            <p:cNvGrpSpPr/>
            <p:nvPr/>
          </p:nvGrpSpPr>
          <p:grpSpPr>
            <a:xfrm>
              <a:off x="640499" y="1940572"/>
              <a:ext cx="2388787" cy="1356614"/>
              <a:chOff x="9218886" y="285088"/>
              <a:chExt cx="2789101" cy="1757500"/>
            </a:xfrm>
          </p:grpSpPr>
          <p:sp>
            <p:nvSpPr>
              <p:cNvPr id="63" name="مستطيل: زوايا مستديرة 62">
                <a:extLst>
                  <a:ext uri="{FF2B5EF4-FFF2-40B4-BE49-F238E27FC236}">
                    <a16:creationId xmlns:a16="http://schemas.microsoft.com/office/drawing/2014/main" id="{16FB6D3B-3CB3-BD01-695E-DE18FA29D765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العاشر   4   -  8   / 05/ 1447هـ </a:t>
                </a:r>
              </a:p>
            </p:txBody>
          </p:sp>
          <p:sp>
            <p:nvSpPr>
              <p:cNvPr id="64" name="مربع نص 63">
                <a:extLst>
                  <a:ext uri="{FF2B5EF4-FFF2-40B4-BE49-F238E27FC236}">
                    <a16:creationId xmlns:a16="http://schemas.microsoft.com/office/drawing/2014/main" id="{3CBA626F-ED51-C58B-2BE2-891C61379C0D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التغيرات  النظام البيئي البيئية</a:t>
                </a:r>
              </a:p>
            </p:txBody>
          </p:sp>
          <p:sp>
            <p:nvSpPr>
              <p:cNvPr id="65" name="مربع نص 64">
                <a:extLst>
                  <a:ext uri="{FF2B5EF4-FFF2-40B4-BE49-F238E27FC236}">
                    <a16:creationId xmlns:a16="http://schemas.microsoft.com/office/drawing/2014/main" id="{F73E852C-4879-BF34-CF17-FAB1C1E17F91}"/>
                  </a:ext>
                </a:extLst>
              </p:cNvPr>
              <p:cNvSpPr txBox="1"/>
              <p:nvPr/>
            </p:nvSpPr>
            <p:spPr>
              <a:xfrm>
                <a:off x="9218886" y="1222102"/>
                <a:ext cx="2762054" cy="82048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 defTabSz="914423">
                  <a:buFont typeface="+mj-lt"/>
                  <a:buAutoNum type="arabicPeriod" startAt="2"/>
                  <a:defRPr/>
                </a:pPr>
                <a:r>
                  <a:rPr lang="ar-SA" sz="1200" b="1" dirty="0">
                    <a:solidFill>
                      <a:srgbClr val="000000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التغيرات في النظام البيئي / التهيئة و الاستكشاف </a:t>
                </a:r>
              </a:p>
              <a:p>
                <a:pPr marL="228606" indent="-228606" defTabSz="914423">
                  <a:buFont typeface="+mj-lt"/>
                  <a:buAutoNum type="arabicPeriod" startAt="2"/>
                  <a:defRPr/>
                </a:pPr>
                <a:r>
                  <a:rPr lang="ar-SA" sz="1200" b="1" dirty="0">
                    <a:solidFill>
                      <a:srgbClr val="000000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تحدث المخلوقات تغيير اً في بيئتها </a:t>
                </a:r>
              </a:p>
              <a:p>
                <a:pPr marL="228606" indent="-228606" defTabSz="914423">
                  <a:buFont typeface="+mj-lt"/>
                  <a:buAutoNum type="arabicPeriod" startAt="2"/>
                  <a:defRPr/>
                </a:pPr>
                <a:r>
                  <a:rPr lang="ar-SA" sz="1200" b="1" dirty="0">
                    <a:solidFill>
                      <a:srgbClr val="000000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يحدث الانسان تغير </a:t>
                </a:r>
              </a:p>
            </p:txBody>
          </p:sp>
          <p:sp>
            <p:nvSpPr>
              <p:cNvPr id="68" name="مربع نص 67">
                <a:extLst>
                  <a:ext uri="{FF2B5EF4-FFF2-40B4-BE49-F238E27FC236}">
                    <a16:creationId xmlns:a16="http://schemas.microsoft.com/office/drawing/2014/main" id="{7BCF1A42-29E9-190F-A0F3-2429B17E5E20}"/>
                  </a:ext>
                </a:extLst>
              </p:cNvPr>
              <p:cNvSpPr txBox="1"/>
              <p:nvPr/>
            </p:nvSpPr>
            <p:spPr>
              <a:xfrm>
                <a:off x="9245933" y="899706"/>
                <a:ext cx="2762054" cy="302446"/>
              </a:xfrm>
              <a:prstGeom prst="rect">
                <a:avLst/>
              </a:prstGeom>
              <a:solidFill>
                <a:srgbClr val="F92FA2">
                  <a:alpha val="28000"/>
                </a:srgb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401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اختبار منتصف الفصل </a:t>
                </a:r>
              </a:p>
            </p:txBody>
          </p:sp>
        </p:grpSp>
        <p:grpSp>
          <p:nvGrpSpPr>
            <p:cNvPr id="94" name="مجموعة 93">
              <a:extLst>
                <a:ext uri="{FF2B5EF4-FFF2-40B4-BE49-F238E27FC236}">
                  <a16:creationId xmlns:a16="http://schemas.microsoft.com/office/drawing/2014/main" id="{E31C388E-EB05-392E-536F-0C7AD11535F1}"/>
                </a:ext>
              </a:extLst>
            </p:cNvPr>
            <p:cNvGrpSpPr/>
            <p:nvPr/>
          </p:nvGrpSpPr>
          <p:grpSpPr>
            <a:xfrm>
              <a:off x="10268026" y="3423640"/>
              <a:ext cx="2365622" cy="1341691"/>
              <a:chOff x="9219156" y="285088"/>
              <a:chExt cx="2762054" cy="1738158"/>
            </a:xfrm>
          </p:grpSpPr>
          <p:sp>
            <p:nvSpPr>
              <p:cNvPr id="123" name="مستطيل: زوايا مستديرة 122">
                <a:extLst>
                  <a:ext uri="{FF2B5EF4-FFF2-40B4-BE49-F238E27FC236}">
                    <a16:creationId xmlns:a16="http://schemas.microsoft.com/office/drawing/2014/main" id="{95578308-3FB4-F647-94A8-BB4475ECE2FC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الحادي عشر      11  ـــــــ 15 / 05 / 1447هـ </a:t>
                </a:r>
              </a:p>
            </p:txBody>
          </p:sp>
          <p:sp>
            <p:nvSpPr>
              <p:cNvPr id="124" name="مربع نص 123">
                <a:extLst>
                  <a:ext uri="{FF2B5EF4-FFF2-40B4-BE49-F238E27FC236}">
                    <a16:creationId xmlns:a16="http://schemas.microsoft.com/office/drawing/2014/main" id="{65978EE4-E818-5BB3-AF2D-C95674E0E0F5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التغيرات  النظام البيئي البيئية</a:t>
                </a:r>
              </a:p>
            </p:txBody>
          </p:sp>
          <p:sp>
            <p:nvSpPr>
              <p:cNvPr id="125" name="مربع نص 124">
                <a:extLst>
                  <a:ext uri="{FF2B5EF4-FFF2-40B4-BE49-F238E27FC236}">
                    <a16:creationId xmlns:a16="http://schemas.microsoft.com/office/drawing/2014/main" id="{EF9F4C6A-7244-82E8-8AC8-6B45F63603EE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112292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marL="144004" indent="-72002" defTabSz="914423">
                  <a:spcAft>
                    <a:spcPts val="300"/>
                  </a:spcAft>
                  <a:buFont typeface="+mj-lt"/>
                  <a:buAutoNum type="arabicPeriod"/>
                  <a:defRPr/>
                </a:pPr>
                <a:r>
                  <a:rPr lang="ar-SA" sz="11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يمكن  للإنسان حماية بيئته-مراجعة الدرس</a:t>
                </a:r>
              </a:p>
              <a:p>
                <a:pPr marL="144004" indent="-72002" defTabSz="914423">
                  <a:spcAft>
                    <a:spcPts val="300"/>
                  </a:spcAft>
                  <a:buFont typeface="+mj-lt"/>
                  <a:buAutoNum type="arabicPeriod"/>
                  <a:defRPr/>
                </a:pPr>
                <a:r>
                  <a:rPr lang="ar-SA" sz="11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تغيرات تؤثر في المخلوقات الحية التهيئة و الاستكشاف </a:t>
                </a:r>
              </a:p>
              <a:p>
                <a:pPr marL="144004" indent="-72002" defTabSz="914423">
                  <a:spcAft>
                    <a:spcPts val="300"/>
                  </a:spcAft>
                  <a:buFont typeface="+mj-lt"/>
                  <a:buAutoNum type="arabicPeriod"/>
                  <a:defRPr/>
                </a:pPr>
                <a:r>
                  <a:rPr lang="ar-SA" sz="11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تتغير البيئة ؟</a:t>
                </a:r>
              </a:p>
              <a:p>
                <a:pPr marL="144004" indent="-72002">
                  <a:spcAft>
                    <a:spcPts val="300"/>
                  </a:spcAft>
                  <a:buFont typeface="+mj-lt"/>
                  <a:buAutoNum type="arabicPeriod"/>
                </a:pPr>
                <a:r>
                  <a:rPr lang="ar-SA" sz="11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تستجيب المخلوقات </a:t>
                </a:r>
              </a:p>
            </p:txBody>
          </p:sp>
        </p:grpSp>
        <p:grpSp>
          <p:nvGrpSpPr>
            <p:cNvPr id="95" name="مجموعة 94">
              <a:extLst>
                <a:ext uri="{FF2B5EF4-FFF2-40B4-BE49-F238E27FC236}">
                  <a16:creationId xmlns:a16="http://schemas.microsoft.com/office/drawing/2014/main" id="{3D0491E4-A14C-BA4C-9136-608C317265BF}"/>
                </a:ext>
              </a:extLst>
            </p:cNvPr>
            <p:cNvGrpSpPr/>
            <p:nvPr/>
          </p:nvGrpSpPr>
          <p:grpSpPr>
            <a:xfrm>
              <a:off x="7856537" y="3423640"/>
              <a:ext cx="2365622" cy="1341687"/>
              <a:chOff x="9219156" y="285088"/>
              <a:chExt cx="2762054" cy="1738160"/>
            </a:xfrm>
          </p:grpSpPr>
          <p:sp>
            <p:nvSpPr>
              <p:cNvPr id="117" name="مستطيل: زوايا مستديرة 116">
                <a:extLst>
                  <a:ext uri="{FF2B5EF4-FFF2-40B4-BE49-F238E27FC236}">
                    <a16:creationId xmlns:a16="http://schemas.microsoft.com/office/drawing/2014/main" id="{08DAB847-3D62-EFB9-3F3D-87E6BCED5919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الثاني  عشر      18   ـــــــ 22 / 05 / 1447هـ </a:t>
                </a:r>
              </a:p>
            </p:txBody>
          </p:sp>
          <p:sp>
            <p:nvSpPr>
              <p:cNvPr id="118" name="مربع نص 117">
                <a:extLst>
                  <a:ext uri="{FF2B5EF4-FFF2-40B4-BE49-F238E27FC236}">
                    <a16:creationId xmlns:a16="http://schemas.microsoft.com/office/drawing/2014/main" id="{DB2E5518-3D3E-5808-3684-AE5B1783E714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الأرض تتغير </a:t>
                </a:r>
              </a:p>
            </p:txBody>
          </p:sp>
          <p:sp>
            <p:nvSpPr>
              <p:cNvPr id="119" name="مربع نص 118">
                <a:extLst>
                  <a:ext uri="{FF2B5EF4-FFF2-40B4-BE49-F238E27FC236}">
                    <a16:creationId xmlns:a16="http://schemas.microsoft.com/office/drawing/2014/main" id="{E813D1C6-198A-C972-7424-AF8A905DA52D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1122923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marL="144004" indent="-144004" defTabSz="914423">
                  <a:buFont typeface="+mj-lt"/>
                  <a:buAutoNum type="arabicPeriod"/>
                  <a:defRPr/>
                </a:pPr>
                <a:r>
                  <a:rPr lang="ar-SA" sz="11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يصبح المخلوق مهددا بالانقراض -مراجعة الدرس</a:t>
                </a:r>
              </a:p>
              <a:p>
                <a:pPr marL="144004" indent="-144004" defTabSz="914423">
                  <a:buFont typeface="+mj-lt"/>
                  <a:buAutoNum type="arabicPeriod"/>
                  <a:defRPr/>
                </a:pPr>
                <a:r>
                  <a:rPr lang="ar-SA" sz="11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تغيرات الأرض الفجائية - تهيئة و استكشاف </a:t>
                </a:r>
              </a:p>
              <a:p>
                <a:pPr marL="144004" indent="-144004" defTabSz="914423">
                  <a:buFont typeface="+mj-lt"/>
                  <a:buAutoNum type="arabicPeriod"/>
                  <a:defRPr/>
                </a:pPr>
                <a:r>
                  <a:rPr lang="ar-SA" sz="11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الزلازل</a:t>
                </a:r>
              </a:p>
              <a:p>
                <a:pPr marL="144004" indent="-144004">
                  <a:buFont typeface="+mj-lt"/>
                  <a:buAutoNum type="arabicPeriod"/>
                  <a:defRPr/>
                </a:pPr>
                <a:r>
                  <a:rPr lang="ar-SA" sz="11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البراكين  </a:t>
                </a:r>
              </a:p>
            </p:txBody>
          </p:sp>
        </p:grpSp>
        <p:grpSp>
          <p:nvGrpSpPr>
            <p:cNvPr id="96" name="مجموعة 95">
              <a:extLst>
                <a:ext uri="{FF2B5EF4-FFF2-40B4-BE49-F238E27FC236}">
                  <a16:creationId xmlns:a16="http://schemas.microsoft.com/office/drawing/2014/main" id="{993559E0-62AC-A8BE-D0D9-C8515E6E4D8F}"/>
                </a:ext>
              </a:extLst>
            </p:cNvPr>
            <p:cNvGrpSpPr/>
            <p:nvPr/>
          </p:nvGrpSpPr>
          <p:grpSpPr>
            <a:xfrm>
              <a:off x="5463710" y="3423640"/>
              <a:ext cx="2365622" cy="1341188"/>
              <a:chOff x="9219156" y="285088"/>
              <a:chExt cx="2762054" cy="1737514"/>
            </a:xfrm>
          </p:grpSpPr>
          <p:sp>
            <p:nvSpPr>
              <p:cNvPr id="111" name="مستطيل: زوايا مستديرة 110">
                <a:extLst>
                  <a:ext uri="{FF2B5EF4-FFF2-40B4-BE49-F238E27FC236}">
                    <a16:creationId xmlns:a16="http://schemas.microsoft.com/office/drawing/2014/main" id="{7C547B22-4455-FC70-1E87-D1C773F05C7D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الثالث   عشر من 25   ـــــــ 29 / 05 / 1447هـ</a:t>
                </a:r>
              </a:p>
            </p:txBody>
          </p:sp>
          <p:sp>
            <p:nvSpPr>
              <p:cNvPr id="112" name="مربع نص 111">
                <a:extLst>
                  <a:ext uri="{FF2B5EF4-FFF2-40B4-BE49-F238E27FC236}">
                    <a16:creationId xmlns:a16="http://schemas.microsoft.com/office/drawing/2014/main" id="{F0794605-F8EC-E15D-0060-2D64906848D8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الأرض تتغير </a:t>
                </a:r>
              </a:p>
            </p:txBody>
          </p:sp>
          <p:sp>
            <p:nvSpPr>
              <p:cNvPr id="113" name="مربع نص 112">
                <a:extLst>
                  <a:ext uri="{FF2B5EF4-FFF2-40B4-BE49-F238E27FC236}">
                    <a16:creationId xmlns:a16="http://schemas.microsoft.com/office/drawing/2014/main" id="{9739ADE2-C284-97B1-84C6-BEE3D0366838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112227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آثار البراكين – مراجعة الدرس              </a:t>
                </a:r>
              </a:p>
              <a:p>
                <a:pPr marL="228606" indent="-228606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التجوية و التعرية - تهيئة و استكشاف   </a:t>
                </a:r>
              </a:p>
              <a:p>
                <a:pPr marL="228606" indent="-228606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ما التجوية</a:t>
                </a:r>
              </a:p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التعرية  - مراجعة الدرس                 </a:t>
                </a:r>
              </a:p>
            </p:txBody>
          </p:sp>
        </p:grpSp>
        <p:grpSp>
          <p:nvGrpSpPr>
            <p:cNvPr id="97" name="مجموعة 96">
              <a:extLst>
                <a:ext uri="{FF2B5EF4-FFF2-40B4-BE49-F238E27FC236}">
                  <a16:creationId xmlns:a16="http://schemas.microsoft.com/office/drawing/2014/main" id="{5B06C169-D2C5-835D-6F4A-BD11BDA40AAC}"/>
                </a:ext>
              </a:extLst>
            </p:cNvPr>
            <p:cNvGrpSpPr/>
            <p:nvPr/>
          </p:nvGrpSpPr>
          <p:grpSpPr>
            <a:xfrm>
              <a:off x="3070880" y="3423640"/>
              <a:ext cx="2365623" cy="1341691"/>
              <a:chOff x="9219155" y="285088"/>
              <a:chExt cx="2762055" cy="1738167"/>
            </a:xfrm>
          </p:grpSpPr>
          <p:sp>
            <p:nvSpPr>
              <p:cNvPr id="105" name="مستطيل: زوايا مستديرة 104">
                <a:extLst>
                  <a:ext uri="{FF2B5EF4-FFF2-40B4-BE49-F238E27FC236}">
                    <a16:creationId xmlns:a16="http://schemas.microsoft.com/office/drawing/2014/main" id="{25362F0A-9234-9344-2CEC-5ADF461B7AD0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tIns="0" rIns="0" bIns="0" rtlCol="1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الرابع  عشر   09    ـــــــ  13 / 06 / 1447هـ </a:t>
                </a:r>
              </a:p>
            </p:txBody>
          </p:sp>
          <p:sp>
            <p:nvSpPr>
              <p:cNvPr id="106" name="مربع نص 105">
                <a:extLst>
                  <a:ext uri="{FF2B5EF4-FFF2-40B4-BE49-F238E27FC236}">
                    <a16:creationId xmlns:a16="http://schemas.microsoft.com/office/drawing/2014/main" id="{19280EF1-4CE2-9767-445C-A7FD19A5D0B0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الأرض تتغير </a:t>
                </a:r>
              </a:p>
            </p:txBody>
          </p:sp>
          <p:sp>
            <p:nvSpPr>
              <p:cNvPr id="110" name="مربع نص 109">
                <a:extLst>
                  <a:ext uri="{FF2B5EF4-FFF2-40B4-BE49-F238E27FC236}">
                    <a16:creationId xmlns:a16="http://schemas.microsoft.com/office/drawing/2014/main" id="{21E87598-E610-0A68-0B68-4EB43B2C6E33}"/>
                  </a:ext>
                </a:extLst>
              </p:cNvPr>
              <p:cNvSpPr txBox="1"/>
              <p:nvPr/>
            </p:nvSpPr>
            <p:spPr>
              <a:xfrm>
                <a:off x="9219155" y="919815"/>
                <a:ext cx="2762054" cy="110344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تغذية راجعة </a:t>
                </a:r>
              </a:p>
              <a:p>
                <a:pPr marL="228606" indent="-228606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تغذية راجعة </a:t>
                </a:r>
              </a:p>
              <a:p>
                <a:pPr marL="228606" indent="-228606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مراجعة الفصل الخامس – نموذج اختبار </a:t>
                </a:r>
              </a:p>
              <a:p>
                <a:pPr marL="228606" indent="-228606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التربة - تهيئة و استكشاف</a:t>
                </a:r>
              </a:p>
            </p:txBody>
          </p:sp>
        </p:grpSp>
        <p:grpSp>
          <p:nvGrpSpPr>
            <p:cNvPr id="98" name="مجموعة 97">
              <a:extLst>
                <a:ext uri="{FF2B5EF4-FFF2-40B4-BE49-F238E27FC236}">
                  <a16:creationId xmlns:a16="http://schemas.microsoft.com/office/drawing/2014/main" id="{401BD935-EFAD-9F4B-1B46-3B3EAE10C68A}"/>
                </a:ext>
              </a:extLst>
            </p:cNvPr>
            <p:cNvGrpSpPr/>
            <p:nvPr/>
          </p:nvGrpSpPr>
          <p:grpSpPr>
            <a:xfrm>
              <a:off x="640729" y="3423640"/>
              <a:ext cx="2365623" cy="1341691"/>
              <a:chOff x="9219155" y="285088"/>
              <a:chExt cx="2762055" cy="1738167"/>
            </a:xfrm>
          </p:grpSpPr>
          <p:sp>
            <p:nvSpPr>
              <p:cNvPr id="99" name="مستطيل: زوايا مستديرة 98">
                <a:extLst>
                  <a:ext uri="{FF2B5EF4-FFF2-40B4-BE49-F238E27FC236}">
                    <a16:creationId xmlns:a16="http://schemas.microsoft.com/office/drawing/2014/main" id="{838DED36-0105-3CFA-AD78-E1975D4A7027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الخامس عشر   16 _ 20 / 06 / 1447هـ </a:t>
                </a:r>
              </a:p>
            </p:txBody>
          </p:sp>
          <p:sp>
            <p:nvSpPr>
              <p:cNvPr id="100" name="مربع نص 99">
                <a:extLst>
                  <a:ext uri="{FF2B5EF4-FFF2-40B4-BE49-F238E27FC236}">
                    <a16:creationId xmlns:a16="http://schemas.microsoft.com/office/drawing/2014/main" id="{F3F8D1BD-4351-B167-5271-3F8DB9C2011F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موارد الأرض </a:t>
                </a:r>
              </a:p>
            </p:txBody>
          </p:sp>
          <p:sp>
            <p:nvSpPr>
              <p:cNvPr id="101" name="مربع نص 100">
                <a:extLst>
                  <a:ext uri="{FF2B5EF4-FFF2-40B4-BE49-F238E27FC236}">
                    <a16:creationId xmlns:a16="http://schemas.microsoft.com/office/drawing/2014/main" id="{394DA171-499D-80C7-3CC1-B521C1A4A138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88186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التربة – تكون التربة </a:t>
                </a:r>
              </a:p>
              <a:p>
                <a:pPr marL="228606" indent="-228606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فيم تختلف أنواع التربة </a:t>
                </a:r>
              </a:p>
              <a:p>
                <a:pPr marL="228606" indent="-228606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أهمية التربة - مراجعة الدرس </a:t>
                </a:r>
              </a:p>
            </p:txBody>
          </p:sp>
          <p:sp>
            <p:nvSpPr>
              <p:cNvPr id="104" name="مربع نص 103">
                <a:extLst>
                  <a:ext uri="{FF2B5EF4-FFF2-40B4-BE49-F238E27FC236}">
                    <a16:creationId xmlns:a16="http://schemas.microsoft.com/office/drawing/2014/main" id="{5EA9A378-C2A0-65AD-6E9F-A6982288237E}"/>
                  </a:ext>
                </a:extLst>
              </p:cNvPr>
              <p:cNvSpPr txBox="1"/>
              <p:nvPr/>
            </p:nvSpPr>
            <p:spPr>
              <a:xfrm>
                <a:off x="9219155" y="1782187"/>
                <a:ext cx="2762054" cy="24106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600" b="1" dirty="0">
                    <a:solidFill>
                      <a:prstClr val="white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إجازة إضافية</a:t>
                </a:r>
              </a:p>
            </p:txBody>
          </p:sp>
        </p:grpSp>
        <p:grpSp>
          <p:nvGrpSpPr>
            <p:cNvPr id="130" name="مجموعة 129">
              <a:extLst>
                <a:ext uri="{FF2B5EF4-FFF2-40B4-BE49-F238E27FC236}">
                  <a16:creationId xmlns:a16="http://schemas.microsoft.com/office/drawing/2014/main" id="{9F233256-AA5B-6F34-B7DE-ACFC7DDA099B}"/>
                </a:ext>
              </a:extLst>
            </p:cNvPr>
            <p:cNvGrpSpPr/>
            <p:nvPr/>
          </p:nvGrpSpPr>
          <p:grpSpPr>
            <a:xfrm>
              <a:off x="10268026" y="4906709"/>
              <a:ext cx="2365623" cy="1341691"/>
              <a:chOff x="9219155" y="285088"/>
              <a:chExt cx="2762055" cy="1738167"/>
            </a:xfrm>
          </p:grpSpPr>
          <p:sp>
            <p:nvSpPr>
              <p:cNvPr id="159" name="مستطيل: زوايا مستديرة 158">
                <a:extLst>
                  <a:ext uri="{FF2B5EF4-FFF2-40B4-BE49-F238E27FC236}">
                    <a16:creationId xmlns:a16="http://schemas.microsoft.com/office/drawing/2014/main" id="{30E17962-1543-AB2F-C526-D7315B8DECC0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السادس  عشر     23  ـــــــ  27 / 06 / 1447هـ </a:t>
                </a:r>
              </a:p>
            </p:txBody>
          </p:sp>
          <p:sp>
            <p:nvSpPr>
              <p:cNvPr id="160" name="مربع نص 159">
                <a:extLst>
                  <a:ext uri="{FF2B5EF4-FFF2-40B4-BE49-F238E27FC236}">
                    <a16:creationId xmlns:a16="http://schemas.microsoft.com/office/drawing/2014/main" id="{C5F54D5D-0D49-46DE-D167-90A0E1F3C886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موارد الأرض</a:t>
                </a:r>
              </a:p>
            </p:txBody>
          </p:sp>
          <p:sp>
            <p:nvSpPr>
              <p:cNvPr id="161" name="مربع نص 160">
                <a:extLst>
                  <a:ext uri="{FF2B5EF4-FFF2-40B4-BE49-F238E27FC236}">
                    <a16:creationId xmlns:a16="http://schemas.microsoft.com/office/drawing/2014/main" id="{A67D9A2D-66B5-848B-FA21-6AB682C3C3AC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24106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600" b="1" dirty="0">
                    <a:solidFill>
                      <a:prstClr val="white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إجازة إضافية</a:t>
                </a:r>
              </a:p>
            </p:txBody>
          </p:sp>
          <p:sp>
            <p:nvSpPr>
              <p:cNvPr id="162" name="مربع نص 161">
                <a:extLst>
                  <a:ext uri="{FF2B5EF4-FFF2-40B4-BE49-F238E27FC236}">
                    <a16:creationId xmlns:a16="http://schemas.microsoft.com/office/drawing/2014/main" id="{4FA97910-B9B1-10F4-7212-CCAC12C12146}"/>
                  </a:ext>
                </a:extLst>
              </p:cNvPr>
              <p:cNvSpPr txBox="1"/>
              <p:nvPr/>
            </p:nvSpPr>
            <p:spPr>
              <a:xfrm>
                <a:off x="9219155" y="1206264"/>
                <a:ext cx="2762054" cy="81699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 defTabSz="914423">
                  <a:buFont typeface="+mj-lt"/>
                  <a:buAutoNum type="arabicPeriod" startAt="2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الأحافير و الوقود الأحفوري -تهيئة واستكشاف  </a:t>
                </a:r>
              </a:p>
              <a:p>
                <a:pPr marL="228606" indent="-228606" defTabSz="914423">
                  <a:buFont typeface="+mj-lt"/>
                  <a:buAutoNum type="arabicPeriod" startAt="2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تكونت الأحافير </a:t>
                </a:r>
              </a:p>
              <a:p>
                <a:pPr marL="228606" indent="-228606" defTabSz="914423">
                  <a:buFont typeface="+mj-lt"/>
                  <a:buAutoNum type="arabicPeriod" startAt="2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الوقود الأحفوري                              </a:t>
                </a:r>
              </a:p>
            </p:txBody>
          </p:sp>
        </p:grpSp>
        <p:grpSp>
          <p:nvGrpSpPr>
            <p:cNvPr id="131" name="مجموعة 130">
              <a:extLst>
                <a:ext uri="{FF2B5EF4-FFF2-40B4-BE49-F238E27FC236}">
                  <a16:creationId xmlns:a16="http://schemas.microsoft.com/office/drawing/2014/main" id="{9F273418-C921-C5FA-2C5D-BE9F43E04924}"/>
                </a:ext>
              </a:extLst>
            </p:cNvPr>
            <p:cNvGrpSpPr/>
            <p:nvPr/>
          </p:nvGrpSpPr>
          <p:grpSpPr>
            <a:xfrm>
              <a:off x="7856537" y="4906709"/>
              <a:ext cx="2365622" cy="1341690"/>
              <a:chOff x="9219156" y="285088"/>
              <a:chExt cx="2762054" cy="1738168"/>
            </a:xfrm>
          </p:grpSpPr>
          <p:sp>
            <p:nvSpPr>
              <p:cNvPr id="153" name="مستطيل: زوايا مستديرة 152">
                <a:extLst>
                  <a:ext uri="{FF2B5EF4-FFF2-40B4-BE49-F238E27FC236}">
                    <a16:creationId xmlns:a16="http://schemas.microsoft.com/office/drawing/2014/main" id="{BE838FE4-1859-BEF2-F2E6-EA4D6F6B1D60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السابع  عشر       01 ــــــ   ـ 05 / 07 / 1447هـ </a:t>
                </a:r>
              </a:p>
            </p:txBody>
          </p:sp>
          <p:sp>
            <p:nvSpPr>
              <p:cNvPr id="154" name="مربع نص 153">
                <a:extLst>
                  <a:ext uri="{FF2B5EF4-FFF2-40B4-BE49-F238E27FC236}">
                    <a16:creationId xmlns:a16="http://schemas.microsoft.com/office/drawing/2014/main" id="{F56FD305-DE49-3BFE-5315-3A893C4C20C4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موارد الأرض</a:t>
                </a:r>
              </a:p>
            </p:txBody>
          </p:sp>
          <p:sp>
            <p:nvSpPr>
              <p:cNvPr id="155" name="مربع نص 154">
                <a:extLst>
                  <a:ext uri="{FF2B5EF4-FFF2-40B4-BE49-F238E27FC236}">
                    <a16:creationId xmlns:a16="http://schemas.microsoft.com/office/drawing/2014/main" id="{8D182B94-B5EF-C37D-1A48-ABD9651872D2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112293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ما الوقود الأحفوري</a:t>
                </a:r>
              </a:p>
              <a:p>
                <a:pPr marL="228606" indent="-228606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موارد الطاقة الأخرى – مراجعة الدرس </a:t>
                </a:r>
              </a:p>
              <a:p>
                <a:pPr marL="228606" indent="-228606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مراجعة الفصل السادس – نموذج اختبار </a:t>
                </a:r>
              </a:p>
              <a:p>
                <a:pPr marL="228606" indent="-228606" defTabSz="914423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تغذية راجعة </a:t>
                </a:r>
              </a:p>
            </p:txBody>
          </p:sp>
        </p:grpSp>
        <p:grpSp>
          <p:nvGrpSpPr>
            <p:cNvPr id="132" name="مجموعة 131">
              <a:extLst>
                <a:ext uri="{FF2B5EF4-FFF2-40B4-BE49-F238E27FC236}">
                  <a16:creationId xmlns:a16="http://schemas.microsoft.com/office/drawing/2014/main" id="{D314AF6A-C148-2460-C219-DBE701674A4B}"/>
                </a:ext>
              </a:extLst>
            </p:cNvPr>
            <p:cNvGrpSpPr/>
            <p:nvPr/>
          </p:nvGrpSpPr>
          <p:grpSpPr>
            <a:xfrm>
              <a:off x="5463710" y="4906709"/>
              <a:ext cx="2365623" cy="1341691"/>
              <a:chOff x="9219155" y="285088"/>
              <a:chExt cx="2762055" cy="1738167"/>
            </a:xfrm>
          </p:grpSpPr>
          <p:sp>
            <p:nvSpPr>
              <p:cNvPr id="147" name="مستطيل: زوايا مستديرة 146">
                <a:extLst>
                  <a:ext uri="{FF2B5EF4-FFF2-40B4-BE49-F238E27FC236}">
                    <a16:creationId xmlns:a16="http://schemas.microsoft.com/office/drawing/2014/main" id="{074345A7-54DF-7C60-5E3C-689CED0BA1FE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الثامن  عشر من 08   ـــــــ  12 / 07 / 1447هـ </a:t>
                </a:r>
              </a:p>
            </p:txBody>
          </p:sp>
          <p:sp>
            <p:nvSpPr>
              <p:cNvPr id="148" name="مربع نص 147">
                <a:extLst>
                  <a:ext uri="{FF2B5EF4-FFF2-40B4-BE49-F238E27FC236}">
                    <a16:creationId xmlns:a16="http://schemas.microsoft.com/office/drawing/2014/main" id="{06BE99C1-17C0-D376-1B50-7A01C27E6BBA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801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مراجعة شاملة </a:t>
                </a:r>
              </a:p>
            </p:txBody>
          </p:sp>
          <p:sp>
            <p:nvSpPr>
              <p:cNvPr id="149" name="مربع نص 148">
                <a:extLst>
                  <a:ext uri="{FF2B5EF4-FFF2-40B4-BE49-F238E27FC236}">
                    <a16:creationId xmlns:a16="http://schemas.microsoft.com/office/drawing/2014/main" id="{015B810F-A734-3119-D5CA-D0AA6E5FAAEF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302443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- مراجعة شاملة </a:t>
                </a:r>
              </a:p>
            </p:txBody>
          </p:sp>
          <p:sp>
            <p:nvSpPr>
              <p:cNvPr id="150" name="مربع نص 149">
                <a:extLst>
                  <a:ext uri="{FF2B5EF4-FFF2-40B4-BE49-F238E27FC236}">
                    <a16:creationId xmlns:a16="http://schemas.microsoft.com/office/drawing/2014/main" id="{1E08BBBB-1A76-D06B-B360-52F11060812E}"/>
                  </a:ext>
                </a:extLst>
              </p:cNvPr>
              <p:cNvSpPr txBox="1"/>
              <p:nvPr/>
            </p:nvSpPr>
            <p:spPr>
              <a:xfrm>
                <a:off x="9219155" y="1206264"/>
                <a:ext cx="2762054" cy="287963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1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- مراجعة شاملة </a:t>
                </a:r>
              </a:p>
            </p:txBody>
          </p:sp>
          <p:sp>
            <p:nvSpPr>
              <p:cNvPr id="151" name="مربع نص 150">
                <a:extLst>
                  <a:ext uri="{FF2B5EF4-FFF2-40B4-BE49-F238E27FC236}">
                    <a16:creationId xmlns:a16="http://schemas.microsoft.com/office/drawing/2014/main" id="{94212D87-B426-DC50-538F-2907D9E1E7FC}"/>
                  </a:ext>
                </a:extLst>
              </p:cNvPr>
              <p:cNvSpPr txBox="1"/>
              <p:nvPr/>
            </p:nvSpPr>
            <p:spPr>
              <a:xfrm>
                <a:off x="9219155" y="1494227"/>
                <a:ext cx="2762054" cy="28796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- مراجعة شاملة </a:t>
                </a:r>
              </a:p>
            </p:txBody>
          </p:sp>
          <p:sp>
            <p:nvSpPr>
              <p:cNvPr id="152" name="مربع نص 151">
                <a:extLst>
                  <a:ext uri="{FF2B5EF4-FFF2-40B4-BE49-F238E27FC236}">
                    <a16:creationId xmlns:a16="http://schemas.microsoft.com/office/drawing/2014/main" id="{BE7B9EFA-2C28-0579-5E3A-25D2D9205AC9}"/>
                  </a:ext>
                </a:extLst>
              </p:cNvPr>
              <p:cNvSpPr txBox="1"/>
              <p:nvPr/>
            </p:nvSpPr>
            <p:spPr>
              <a:xfrm>
                <a:off x="9219155" y="178218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- مراجعة شاملة</a:t>
                </a:r>
              </a:p>
            </p:txBody>
          </p:sp>
        </p:grpSp>
        <p:grpSp>
          <p:nvGrpSpPr>
            <p:cNvPr id="133" name="مجموعة 132">
              <a:extLst>
                <a:ext uri="{FF2B5EF4-FFF2-40B4-BE49-F238E27FC236}">
                  <a16:creationId xmlns:a16="http://schemas.microsoft.com/office/drawing/2014/main" id="{1E0E70BE-400D-50C9-1C1C-78931CB0B623}"/>
                </a:ext>
              </a:extLst>
            </p:cNvPr>
            <p:cNvGrpSpPr/>
            <p:nvPr/>
          </p:nvGrpSpPr>
          <p:grpSpPr>
            <a:xfrm>
              <a:off x="3070880" y="4906709"/>
              <a:ext cx="2365622" cy="1341691"/>
              <a:chOff x="9219156" y="285088"/>
              <a:chExt cx="2762054" cy="1738167"/>
            </a:xfrm>
          </p:grpSpPr>
          <p:sp>
            <p:nvSpPr>
              <p:cNvPr id="141" name="مستطيل: زوايا مستديرة 140">
                <a:extLst>
                  <a:ext uri="{FF2B5EF4-FFF2-40B4-BE49-F238E27FC236}">
                    <a16:creationId xmlns:a16="http://schemas.microsoft.com/office/drawing/2014/main" id="{97EF2431-1031-180A-8418-8F9AFBA6EFCF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التاسع عشر    15   ـــــــ  19 / 07 / 1447هـ </a:t>
                </a:r>
              </a:p>
            </p:txBody>
          </p:sp>
          <p:sp>
            <p:nvSpPr>
              <p:cNvPr id="142" name="مربع نص 141">
                <a:extLst>
                  <a:ext uri="{FF2B5EF4-FFF2-40B4-BE49-F238E27FC236}">
                    <a16:creationId xmlns:a16="http://schemas.microsoft.com/office/drawing/2014/main" id="{B058171E-F8F6-D7B5-47E3-E037BDC36106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1405308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6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اختبار نهاية </a:t>
                </a:r>
              </a:p>
              <a:p>
                <a:pPr algn="ctr" defTabSz="914423">
                  <a:defRPr/>
                </a:pPr>
                <a:r>
                  <a:rPr lang="ar-SA" sz="16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الفصل الدراسي الأول </a:t>
                </a:r>
              </a:p>
            </p:txBody>
          </p:sp>
        </p:grpSp>
        <p:sp>
          <p:nvSpPr>
            <p:cNvPr id="135" name="مستطيل: زوايا مستديرة 134">
              <a:extLst>
                <a:ext uri="{FF2B5EF4-FFF2-40B4-BE49-F238E27FC236}">
                  <a16:creationId xmlns:a16="http://schemas.microsoft.com/office/drawing/2014/main" id="{EB2B4620-F180-606D-2AEE-15EF8D45A507}"/>
                </a:ext>
              </a:extLst>
            </p:cNvPr>
            <p:cNvSpPr/>
            <p:nvPr/>
          </p:nvSpPr>
          <p:spPr>
            <a:xfrm>
              <a:off x="640730" y="4937055"/>
              <a:ext cx="2365622" cy="1084758"/>
            </a:xfrm>
            <a:prstGeom prst="roundRect">
              <a:avLst>
                <a:gd name="adj" fmla="val 0"/>
              </a:avLst>
            </a:prstGeom>
            <a:solidFill>
              <a:srgbClr val="00B0F0">
                <a:alpha val="40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>
              <a:noAutofit/>
            </a:bodyPr>
            <a:lstStyle/>
            <a:p>
              <a:pPr algn="ctr" defTabSz="914423">
                <a:defRPr/>
              </a:pPr>
              <a:r>
                <a:rPr lang="ar-SA" sz="1801" b="1" dirty="0">
                  <a:solidFill>
                    <a:prstClr val="black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إجازة منتصف العام</a:t>
              </a:r>
            </a:p>
            <a:p>
              <a:pPr algn="ctr" defTabSz="914423">
                <a:defRPr/>
              </a:pPr>
              <a:r>
                <a:rPr lang="ar-SA" sz="1801" b="1" dirty="0">
                  <a:solidFill>
                    <a:prstClr val="black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20 / 07  / 1447 هـ</a:t>
              </a:r>
            </a:p>
            <a:p>
              <a:pPr algn="ctr" defTabSz="914423">
                <a:defRPr/>
              </a:pPr>
              <a:endParaRPr lang="ar-SA" sz="5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  <a:p>
              <a:pPr algn="ctr" defTabSz="914423">
                <a:defRPr/>
              </a:pPr>
              <a:r>
                <a:rPr lang="ar-SA" sz="1801" b="1" dirty="0">
                  <a:solidFill>
                    <a:prstClr val="black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بداية الفصل الثاني</a:t>
              </a:r>
            </a:p>
            <a:p>
              <a:pPr algn="ctr" defTabSz="914423">
                <a:defRPr/>
              </a:pPr>
              <a:r>
                <a:rPr lang="ar-SA" sz="1801" b="1" dirty="0">
                  <a:solidFill>
                    <a:prstClr val="black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28 / 07  / 1447 هـ</a:t>
              </a:r>
            </a:p>
          </p:txBody>
        </p:sp>
      </p:grpSp>
      <p:sp>
        <p:nvSpPr>
          <p:cNvPr id="225" name="مربع نص 224">
            <a:extLst>
              <a:ext uri="{FF2B5EF4-FFF2-40B4-BE49-F238E27FC236}">
                <a16:creationId xmlns:a16="http://schemas.microsoft.com/office/drawing/2014/main" id="{38C9C258-B950-F53F-D689-C102304467E5}"/>
              </a:ext>
            </a:extLst>
          </p:cNvPr>
          <p:cNvSpPr txBox="1"/>
          <p:nvPr/>
        </p:nvSpPr>
        <p:spPr>
          <a:xfrm>
            <a:off x="2682240" y="116516"/>
            <a:ext cx="62735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423">
              <a:defRPr/>
            </a:pPr>
            <a:r>
              <a:rPr lang="ar-SA" b="1" dirty="0">
                <a:solidFill>
                  <a:srgbClr val="0070C0"/>
                </a:solidFill>
                <a:latin typeface="Arial,Bold"/>
                <a:cs typeface="Arial" panose="020B0604020202020204" pitchFamily="34" charset="0"/>
              </a:rPr>
              <a:t>توزيع مادة العلوم للصف </a:t>
            </a:r>
            <a:r>
              <a:rPr lang="ar-SA" b="1" dirty="0">
                <a:solidFill>
                  <a:srgbClr val="D519BA"/>
                </a:solidFill>
                <a:latin typeface="Arial,Bold"/>
                <a:cs typeface="Arial" panose="020B0604020202020204" pitchFamily="34" charset="0"/>
              </a:rPr>
              <a:t>الثالث</a:t>
            </a:r>
            <a:r>
              <a:rPr lang="ar-SA" b="1" dirty="0">
                <a:solidFill>
                  <a:srgbClr val="0070C0"/>
                </a:solidFill>
                <a:latin typeface="Arial,Bold"/>
                <a:cs typeface="Arial" panose="020B0604020202020204" pitchFamily="34" charset="0"/>
              </a:rPr>
              <a:t> الابتدائي الفصل الدراسي </a:t>
            </a:r>
            <a:r>
              <a:rPr lang="ar-SA" b="1" dirty="0">
                <a:solidFill>
                  <a:srgbClr val="D519BA"/>
                </a:solidFill>
                <a:latin typeface="Arial,Bold"/>
                <a:cs typeface="Arial" panose="020B0604020202020204" pitchFamily="34" charset="0"/>
              </a:rPr>
              <a:t>الأول </a:t>
            </a:r>
            <a:r>
              <a:rPr lang="ar-SA" b="1" dirty="0">
                <a:solidFill>
                  <a:srgbClr val="0070C0"/>
                </a:solidFill>
                <a:latin typeface="Arial,Bold"/>
                <a:cs typeface="Arial" panose="020B0604020202020204" pitchFamily="34" charset="0"/>
              </a:rPr>
              <a:t>  لعام 1447  هــ</a:t>
            </a:r>
            <a:endParaRPr lang="ar-SA" dirty="0">
              <a:solidFill>
                <a:srgbClr val="0070C0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227" name="مربع نص 226">
            <a:extLst>
              <a:ext uri="{FF2B5EF4-FFF2-40B4-BE49-F238E27FC236}">
                <a16:creationId xmlns:a16="http://schemas.microsoft.com/office/drawing/2014/main" id="{D83779BF-3A5A-7E0C-741B-36FB59D504A5}"/>
              </a:ext>
            </a:extLst>
          </p:cNvPr>
          <p:cNvSpPr txBox="1"/>
          <p:nvPr/>
        </p:nvSpPr>
        <p:spPr>
          <a:xfrm>
            <a:off x="9380053" y="74836"/>
            <a:ext cx="16743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23">
              <a:defRPr/>
            </a:pPr>
            <a:r>
              <a:rPr lang="ar-SA" sz="1200" b="1" dirty="0">
                <a:solidFill>
                  <a:srgbClr val="70AD47">
                    <a:lumMod val="50000"/>
                  </a:srgbClr>
                </a:solidFill>
                <a:latin typeface="Arial,Bold"/>
                <a:cs typeface="Arial" panose="020B0604020202020204" pitchFamily="34" charset="0"/>
              </a:rPr>
              <a:t>الإدارة العامة للتعليم بــ</a:t>
            </a:r>
          </a:p>
          <a:p>
            <a:pPr defTabSz="914423">
              <a:defRPr/>
            </a:pPr>
            <a:r>
              <a:rPr lang="ar-SA" sz="1200" b="1" dirty="0">
                <a:solidFill>
                  <a:srgbClr val="70AD47">
                    <a:lumMod val="50000"/>
                  </a:srgbClr>
                </a:solidFill>
                <a:latin typeface="Arial,Bold"/>
                <a:cs typeface="Arial" panose="020B0604020202020204" pitchFamily="34" charset="0"/>
              </a:rPr>
              <a:t>مدرسة </a:t>
            </a:r>
            <a:endParaRPr lang="ar-SA" sz="1200" dirty="0">
              <a:solidFill>
                <a:srgbClr val="70AD47">
                  <a:lumMod val="50000"/>
                </a:srgbClr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pic>
        <p:nvPicPr>
          <p:cNvPr id="228" name="صورة 227">
            <a:extLst>
              <a:ext uri="{FF2B5EF4-FFF2-40B4-BE49-F238E27FC236}">
                <a16:creationId xmlns:a16="http://schemas.microsoft.com/office/drawing/2014/main" id="{F7F2A32E-724C-28BF-65A7-48A7B0E816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64845" y="65866"/>
            <a:ext cx="570185" cy="433456"/>
          </a:xfrm>
          <a:prstGeom prst="rect">
            <a:avLst/>
          </a:prstGeom>
        </p:spPr>
      </p:pic>
      <p:pic>
        <p:nvPicPr>
          <p:cNvPr id="235" name="صورة 234">
            <a:hlinkClick r:id="rId3"/>
            <a:extLst>
              <a:ext uri="{FF2B5EF4-FFF2-40B4-BE49-F238E27FC236}">
                <a16:creationId xmlns:a16="http://schemas.microsoft.com/office/drawing/2014/main" id="{D0E0504F-C885-277A-41AC-61CC1EF07F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024" y="6496774"/>
            <a:ext cx="977042" cy="187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638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6D5AF7E6-E038-9FAB-F010-795169982351}"/>
              </a:ext>
            </a:extLst>
          </p:cNvPr>
          <p:cNvSpPr/>
          <p:nvPr/>
        </p:nvSpPr>
        <p:spPr>
          <a:xfrm>
            <a:off x="9711219" y="589510"/>
            <a:ext cx="2369022" cy="247152"/>
          </a:xfrm>
          <a:prstGeom prst="roundRect">
            <a:avLst>
              <a:gd name="adj" fmla="val 0"/>
            </a:avLst>
          </a:prstGeom>
          <a:solidFill>
            <a:srgbClr val="00B0F0">
              <a:alpha val="4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>
            <a:noAutofit/>
          </a:bodyPr>
          <a:lstStyle/>
          <a:p>
            <a:pPr defTabSz="914423">
              <a:defRPr/>
            </a:pPr>
            <a:r>
              <a:rPr lang="ar-SA" sz="1200" b="1" dirty="0">
                <a:solidFill>
                  <a:schemeClr val="tx1"/>
                </a:solidFill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الأسبوع  الأول       01  ـــــــ  05 / 03 / 1447هـ 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9ADCD4B2-2691-992A-F9B7-B6600E95D538}"/>
              </a:ext>
            </a:extLst>
          </p:cNvPr>
          <p:cNvSpPr txBox="1"/>
          <p:nvPr/>
        </p:nvSpPr>
        <p:spPr>
          <a:xfrm>
            <a:off x="9711219" y="861516"/>
            <a:ext cx="2369020" cy="2141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wrap="square" anchor="ctr">
            <a:noAutofit/>
          </a:bodyPr>
          <a:lstStyle/>
          <a:p>
            <a:pPr algn="ctr"/>
            <a:r>
              <a:rPr lang="ar-SA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 التهيئة والاستعداد 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37CF368C-55C8-E288-3926-0CE0A0A3DC39}"/>
              </a:ext>
            </a:extLst>
          </p:cNvPr>
          <p:cNvSpPr txBox="1"/>
          <p:nvPr/>
        </p:nvSpPr>
        <p:spPr>
          <a:xfrm>
            <a:off x="9711219" y="1092271"/>
            <a:ext cx="2369022" cy="2989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0" tIns="0" rIns="36000" bIns="0" anchor="ctr">
            <a:noAutofit/>
          </a:bodyPr>
          <a:lstStyle/>
          <a:p>
            <a:pPr marL="228606" indent="-228606">
              <a:buFont typeface="+mj-lt"/>
              <a:buAutoNum type="arabicPeriod"/>
            </a:pPr>
            <a:r>
              <a:rPr lang="ar-SA" sz="1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التهيئة والاستعداد </a:t>
            </a:r>
          </a:p>
        </p:txBody>
      </p:sp>
      <p:sp>
        <p:nvSpPr>
          <p:cNvPr id="24" name="مربع نص 23">
            <a:extLst>
              <a:ext uri="{FF2B5EF4-FFF2-40B4-BE49-F238E27FC236}">
                <a16:creationId xmlns:a16="http://schemas.microsoft.com/office/drawing/2014/main" id="{6BE9BC00-95E7-C973-D235-FF74426D3C0D}"/>
              </a:ext>
            </a:extLst>
          </p:cNvPr>
          <p:cNvSpPr txBox="1"/>
          <p:nvPr/>
        </p:nvSpPr>
        <p:spPr>
          <a:xfrm>
            <a:off x="9711218" y="1342278"/>
            <a:ext cx="2369022" cy="2353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0" tIns="0" rIns="36000" bIns="0" anchor="ctr">
            <a:noAutofit/>
          </a:bodyPr>
          <a:lstStyle/>
          <a:p>
            <a:pPr marL="228606" indent="-228606">
              <a:buFont typeface="+mj-lt"/>
              <a:buAutoNum type="arabicPeriod" startAt="2"/>
            </a:pPr>
            <a:r>
              <a:rPr lang="ar-SA" sz="1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اختبارات تشخيصية 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4A2975B3-611F-8C7B-DF80-1A2EB78D57D0}"/>
              </a:ext>
            </a:extLst>
          </p:cNvPr>
          <p:cNvSpPr txBox="1"/>
          <p:nvPr/>
        </p:nvSpPr>
        <p:spPr>
          <a:xfrm>
            <a:off x="9711218" y="1577596"/>
            <a:ext cx="2369022" cy="2666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0" tIns="0" rIns="36000" bIns="0" anchor="ctr">
            <a:noAutofit/>
          </a:bodyPr>
          <a:lstStyle/>
          <a:p>
            <a:pPr marL="228606" indent="-228606">
              <a:buFont typeface="+mj-lt"/>
              <a:buAutoNum type="arabicPeriod" startAt="3"/>
            </a:pPr>
            <a:r>
              <a:rPr lang="ar-SA" sz="1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اختبارات تشخيصية </a:t>
            </a: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43D75C7D-7A8F-A294-AB88-B0B60F1A69E9}"/>
              </a:ext>
            </a:extLst>
          </p:cNvPr>
          <p:cNvSpPr txBox="1"/>
          <p:nvPr/>
        </p:nvSpPr>
        <p:spPr>
          <a:xfrm>
            <a:off x="9711218" y="1812913"/>
            <a:ext cx="2369022" cy="1969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0" tIns="0" rIns="36000" bIns="0" anchor="ctr">
            <a:noAutofit/>
          </a:bodyPr>
          <a:lstStyle/>
          <a:p>
            <a:pPr marL="228606" indent="-228606">
              <a:buFont typeface="+mj-lt"/>
              <a:buAutoNum type="arabicPeriod" startAt="4"/>
            </a:pPr>
            <a:r>
              <a:rPr lang="ar-SA" sz="1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 الطريقة العلمية</a:t>
            </a:r>
          </a:p>
        </p:txBody>
      </p:sp>
      <p:grpSp>
        <p:nvGrpSpPr>
          <p:cNvPr id="28" name="مجموعة 27">
            <a:extLst>
              <a:ext uri="{FF2B5EF4-FFF2-40B4-BE49-F238E27FC236}">
                <a16:creationId xmlns:a16="http://schemas.microsoft.com/office/drawing/2014/main" id="{C6656F78-7DAC-207C-F7CF-0CB66D94257C}"/>
              </a:ext>
            </a:extLst>
          </p:cNvPr>
          <p:cNvGrpSpPr/>
          <p:nvPr/>
        </p:nvGrpSpPr>
        <p:grpSpPr>
          <a:xfrm>
            <a:off x="7296266" y="589510"/>
            <a:ext cx="2369023" cy="1420396"/>
            <a:chOff x="9219154" y="285088"/>
            <a:chExt cx="2762056" cy="1738164"/>
          </a:xfrm>
        </p:grpSpPr>
        <p:sp>
          <p:nvSpPr>
            <p:cNvPr id="29" name="مستطيل: زوايا مستديرة 28">
              <a:extLst>
                <a:ext uri="{FF2B5EF4-FFF2-40B4-BE49-F238E27FC236}">
                  <a16:creationId xmlns:a16="http://schemas.microsoft.com/office/drawing/2014/main" id="{EEC55D2B-9D15-1ED5-BC56-B9E258EDF96C}"/>
                </a:ext>
              </a:extLst>
            </p:cNvPr>
            <p:cNvSpPr/>
            <p:nvPr/>
          </p:nvSpPr>
          <p:spPr>
            <a:xfrm>
              <a:off x="9219156" y="285088"/>
              <a:ext cx="2762054" cy="302445"/>
            </a:xfrm>
            <a:prstGeom prst="roundRect">
              <a:avLst>
                <a:gd name="adj" fmla="val 0"/>
              </a:avLst>
            </a:prstGeom>
            <a:solidFill>
              <a:srgbClr val="00B0F0">
                <a:alpha val="40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>
              <a:noAutofit/>
            </a:bodyPr>
            <a:lstStyle/>
            <a:p>
              <a:pPr defTabSz="914423">
                <a:defRPr/>
              </a:pPr>
              <a:r>
                <a:rPr lang="ar-SA" sz="1200" b="1" dirty="0">
                  <a:solidFill>
                    <a:schemeClr val="tx1"/>
                  </a:solidFill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الأسبوع  الثاني         08 ـــــــ  12 / 03 / 1447هـ </a:t>
              </a:r>
            </a:p>
          </p:txBody>
        </p:sp>
        <p:sp>
          <p:nvSpPr>
            <p:cNvPr id="30" name="مربع نص 29">
              <a:extLst>
                <a:ext uri="{FF2B5EF4-FFF2-40B4-BE49-F238E27FC236}">
                  <a16:creationId xmlns:a16="http://schemas.microsoft.com/office/drawing/2014/main" id="{5E55259F-13C9-3D16-D886-18B430E6E8C1}"/>
                </a:ext>
              </a:extLst>
            </p:cNvPr>
            <p:cNvSpPr txBox="1"/>
            <p:nvPr/>
          </p:nvSpPr>
          <p:spPr>
            <a:xfrm>
              <a:off x="9219156" y="617947"/>
              <a:ext cx="2762053" cy="26205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anchor="ctr">
              <a:noAutofit/>
            </a:bodyPr>
            <a:lstStyle/>
            <a:p>
              <a:pPr algn="ctr"/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ممالك المخلوقات الحية </a:t>
              </a:r>
            </a:p>
          </p:txBody>
        </p:sp>
        <p:sp>
          <p:nvSpPr>
            <p:cNvPr id="32" name="مربع نص 31">
              <a:extLst>
                <a:ext uri="{FF2B5EF4-FFF2-40B4-BE49-F238E27FC236}">
                  <a16:creationId xmlns:a16="http://schemas.microsoft.com/office/drawing/2014/main" id="{A537F576-1412-6856-243E-5E1DD3B19519}"/>
                </a:ext>
              </a:extLst>
            </p:cNvPr>
            <p:cNvSpPr txBox="1"/>
            <p:nvPr/>
          </p:nvSpPr>
          <p:spPr>
            <a:xfrm>
              <a:off x="9219154" y="900326"/>
              <a:ext cx="2762055" cy="112292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wrap="square" lIns="0" tIns="0" rIns="0" bIns="0" anchor="ctr">
              <a:noAutofit/>
            </a:bodyPr>
            <a:lstStyle/>
            <a:p>
              <a:pPr marL="108003" indent="-36001">
                <a:spcAft>
                  <a:spcPts val="300"/>
                </a:spcAft>
                <a:buFont typeface="+mj-lt"/>
                <a:buAutoNum type="arabicPeriod"/>
              </a:pPr>
              <a:r>
                <a:rPr lang="ar-SA" sz="1200" b="1" dirty="0">
                  <a:solidFill>
                    <a:srgbClr val="00000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الخلايا - التهيئة والاستكشاف</a:t>
              </a:r>
            </a:p>
            <a:p>
              <a:pPr marL="108003" indent="-36001">
                <a:spcAft>
                  <a:spcPts val="300"/>
                </a:spcAft>
                <a:buFont typeface="+mj-lt"/>
                <a:buAutoNum type="arabicPeriod"/>
              </a:pPr>
              <a:r>
                <a:rPr lang="ar-SA" sz="1200" b="1" dirty="0">
                  <a:solidFill>
                    <a:srgbClr val="00000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ما المخلوقات الحية ؟</a:t>
              </a:r>
            </a:p>
            <a:p>
              <a:pPr marL="108003" indent="-36001">
                <a:spcAft>
                  <a:spcPts val="300"/>
                </a:spcAft>
                <a:buFont typeface="+mj-lt"/>
                <a:buAutoNum type="arabicPeriod"/>
              </a:pPr>
              <a:r>
                <a:rPr lang="ar-SA" sz="1200" b="1" dirty="0">
                  <a:solidFill>
                    <a:srgbClr val="00000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فيم تتشابه الخلايا النباتية الحيوانية </a:t>
              </a:r>
            </a:p>
            <a:p>
              <a:pPr marL="108003" indent="-36001">
                <a:spcAft>
                  <a:spcPts val="300"/>
                </a:spcAft>
                <a:buFont typeface="+mj-lt"/>
                <a:buAutoNum type="arabicPeriod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كيف يمكن مشاهدة الخلايا ؟ - مراجعة الدرس</a:t>
              </a:r>
            </a:p>
          </p:txBody>
        </p:sp>
      </p:grpSp>
      <p:grpSp>
        <p:nvGrpSpPr>
          <p:cNvPr id="35" name="مجموعة 34">
            <a:extLst>
              <a:ext uri="{FF2B5EF4-FFF2-40B4-BE49-F238E27FC236}">
                <a16:creationId xmlns:a16="http://schemas.microsoft.com/office/drawing/2014/main" id="{05FE65EC-EBCF-1433-05A7-E10739ABBBFB}"/>
              </a:ext>
            </a:extLst>
          </p:cNvPr>
          <p:cNvGrpSpPr/>
          <p:nvPr/>
        </p:nvGrpSpPr>
        <p:grpSpPr>
          <a:xfrm>
            <a:off x="4900000" y="589511"/>
            <a:ext cx="2369022" cy="1399906"/>
            <a:chOff x="9219156" y="285088"/>
            <a:chExt cx="2762054" cy="1713091"/>
          </a:xfrm>
        </p:grpSpPr>
        <p:sp>
          <p:nvSpPr>
            <p:cNvPr id="36" name="مستطيل: زوايا مستديرة 35">
              <a:extLst>
                <a:ext uri="{FF2B5EF4-FFF2-40B4-BE49-F238E27FC236}">
                  <a16:creationId xmlns:a16="http://schemas.microsoft.com/office/drawing/2014/main" id="{BFB108D4-E12A-45CA-6E4A-5977978BEE02}"/>
                </a:ext>
              </a:extLst>
            </p:cNvPr>
            <p:cNvSpPr/>
            <p:nvPr/>
          </p:nvSpPr>
          <p:spPr>
            <a:xfrm>
              <a:off x="9219156" y="285088"/>
              <a:ext cx="2762054" cy="302445"/>
            </a:xfrm>
            <a:prstGeom prst="roundRect">
              <a:avLst>
                <a:gd name="adj" fmla="val 0"/>
              </a:avLst>
            </a:prstGeom>
            <a:solidFill>
              <a:srgbClr val="00B0F0">
                <a:alpha val="40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>
              <a:noAutofit/>
            </a:bodyPr>
            <a:lstStyle/>
            <a:p>
              <a:pPr defTabSz="914423">
                <a:defRPr/>
              </a:pPr>
              <a:r>
                <a:rPr lang="ar-SA" sz="1200" b="1" dirty="0">
                  <a:solidFill>
                    <a:schemeClr val="tx1"/>
                  </a:solidFill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الأسبوع  الثالث   من 15 ـــــــ  19 / 03 / 1447هـ </a:t>
              </a:r>
            </a:p>
          </p:txBody>
        </p:sp>
        <p:sp>
          <p:nvSpPr>
            <p:cNvPr id="37" name="مربع نص 36">
              <a:extLst>
                <a:ext uri="{FF2B5EF4-FFF2-40B4-BE49-F238E27FC236}">
                  <a16:creationId xmlns:a16="http://schemas.microsoft.com/office/drawing/2014/main" id="{11B3E28C-24E4-FDE8-6CE0-5AF3157F7ADA}"/>
                </a:ext>
              </a:extLst>
            </p:cNvPr>
            <p:cNvSpPr txBox="1"/>
            <p:nvPr/>
          </p:nvSpPr>
          <p:spPr>
            <a:xfrm>
              <a:off x="9219156" y="617947"/>
              <a:ext cx="2762053" cy="26205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anchor="ctr">
              <a:noAutofit/>
            </a:bodyPr>
            <a:lstStyle/>
            <a:p>
              <a:pPr algn="ctr"/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ممالك المخلوقات الحية </a:t>
              </a:r>
            </a:p>
          </p:txBody>
        </p:sp>
        <p:sp>
          <p:nvSpPr>
            <p:cNvPr id="38" name="مربع نص 37">
              <a:extLst>
                <a:ext uri="{FF2B5EF4-FFF2-40B4-BE49-F238E27FC236}">
                  <a16:creationId xmlns:a16="http://schemas.microsoft.com/office/drawing/2014/main" id="{01BC7747-B829-027B-CCC8-9142A95E56CB}"/>
                </a:ext>
              </a:extLst>
            </p:cNvPr>
            <p:cNvSpPr txBox="1"/>
            <p:nvPr/>
          </p:nvSpPr>
          <p:spPr>
            <a:xfrm>
              <a:off x="9219156" y="900325"/>
              <a:ext cx="2762054" cy="10978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wrap="square" lIns="0" tIns="0" rIns="36000" bIns="0" anchor="ctr">
              <a:noAutofit/>
            </a:bodyPr>
            <a:lstStyle/>
            <a:p>
              <a:pPr marL="108003" indent="-108003">
                <a:buFont typeface="+mj-lt"/>
                <a:buAutoNum type="arabicPeriod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تصنيف المخلوقات الحية - التهيئة والاستكشاف</a:t>
              </a:r>
            </a:p>
            <a:p>
              <a:pPr marL="108003" indent="-108003">
                <a:buFont typeface="+mj-lt"/>
                <a:buAutoNum type="arabicPeriod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كيف تصنف المخلوقات الحية ؟</a:t>
              </a:r>
            </a:p>
            <a:p>
              <a:pPr marL="108003" indent="-108003">
                <a:buFont typeface="+mj-lt"/>
                <a:buAutoNum type="arabicPeriod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كيف تنظم المخلوقات الحية في مملكة </a:t>
              </a:r>
            </a:p>
            <a:p>
              <a:pPr marL="108003" indent="-108003">
                <a:buFont typeface="+mj-lt"/>
                <a:buAutoNum type="arabicPeriod"/>
              </a:pPr>
              <a:r>
                <a:rPr lang="ar-SA" sz="11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ما خصائص ممالك المخلوقات الحية ؟مراجعة الدرس -</a:t>
              </a:r>
            </a:p>
          </p:txBody>
        </p:sp>
      </p:grpSp>
      <p:grpSp>
        <p:nvGrpSpPr>
          <p:cNvPr id="42" name="مجموعة 41">
            <a:extLst>
              <a:ext uri="{FF2B5EF4-FFF2-40B4-BE49-F238E27FC236}">
                <a16:creationId xmlns:a16="http://schemas.microsoft.com/office/drawing/2014/main" id="{8164A365-786A-8DDA-4E36-658CA71A84DE}"/>
              </a:ext>
            </a:extLst>
          </p:cNvPr>
          <p:cNvGrpSpPr/>
          <p:nvPr/>
        </p:nvGrpSpPr>
        <p:grpSpPr>
          <a:xfrm>
            <a:off x="2503731" y="589510"/>
            <a:ext cx="2369022" cy="1399906"/>
            <a:chOff x="9219156" y="285088"/>
            <a:chExt cx="2762054" cy="1713093"/>
          </a:xfrm>
        </p:grpSpPr>
        <p:sp>
          <p:nvSpPr>
            <p:cNvPr id="43" name="مستطيل: زوايا مستديرة 42">
              <a:extLst>
                <a:ext uri="{FF2B5EF4-FFF2-40B4-BE49-F238E27FC236}">
                  <a16:creationId xmlns:a16="http://schemas.microsoft.com/office/drawing/2014/main" id="{AF28CD69-526C-4B19-3A6E-337889C605E1}"/>
                </a:ext>
              </a:extLst>
            </p:cNvPr>
            <p:cNvSpPr/>
            <p:nvPr/>
          </p:nvSpPr>
          <p:spPr>
            <a:xfrm>
              <a:off x="9219156" y="285088"/>
              <a:ext cx="2762054" cy="302445"/>
            </a:xfrm>
            <a:prstGeom prst="roundRect">
              <a:avLst>
                <a:gd name="adj" fmla="val 0"/>
              </a:avLst>
            </a:prstGeom>
            <a:solidFill>
              <a:srgbClr val="00B0F0">
                <a:alpha val="40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>
              <a:noAutofit/>
            </a:bodyPr>
            <a:lstStyle/>
            <a:p>
              <a:pPr defTabSz="914423">
                <a:defRPr/>
              </a:pPr>
              <a:r>
                <a:rPr lang="ar-SA" sz="1200" b="1" dirty="0">
                  <a:solidFill>
                    <a:schemeClr val="tx1"/>
                  </a:solidFill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الأسبوع  الرابع   من 22 ـــــــ  26 / 03 / 1447هـ </a:t>
              </a:r>
            </a:p>
          </p:txBody>
        </p:sp>
        <p:sp>
          <p:nvSpPr>
            <p:cNvPr id="44" name="مربع نص 43">
              <a:extLst>
                <a:ext uri="{FF2B5EF4-FFF2-40B4-BE49-F238E27FC236}">
                  <a16:creationId xmlns:a16="http://schemas.microsoft.com/office/drawing/2014/main" id="{232ACDD5-C381-B174-7E0C-0629FD09FDE5}"/>
                </a:ext>
              </a:extLst>
            </p:cNvPr>
            <p:cNvSpPr txBox="1"/>
            <p:nvPr/>
          </p:nvSpPr>
          <p:spPr>
            <a:xfrm>
              <a:off x="9219156" y="617947"/>
              <a:ext cx="2762053" cy="26205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anchor="ctr">
              <a:noAutofit/>
            </a:bodyPr>
            <a:lstStyle/>
            <a:p>
              <a:pPr algn="ctr"/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ممالك المخلوقات الحية </a:t>
              </a:r>
            </a:p>
          </p:txBody>
        </p:sp>
        <p:sp>
          <p:nvSpPr>
            <p:cNvPr id="45" name="مربع نص 44">
              <a:extLst>
                <a:ext uri="{FF2B5EF4-FFF2-40B4-BE49-F238E27FC236}">
                  <a16:creationId xmlns:a16="http://schemas.microsoft.com/office/drawing/2014/main" id="{578D8CB4-DD89-CB3B-C43A-95142A3B2FDD}"/>
                </a:ext>
              </a:extLst>
            </p:cNvPr>
            <p:cNvSpPr txBox="1"/>
            <p:nvPr/>
          </p:nvSpPr>
          <p:spPr>
            <a:xfrm>
              <a:off x="9219156" y="900326"/>
              <a:ext cx="2762054" cy="109785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wrap="square" lIns="0" tIns="0" rIns="0" bIns="0" anchor="ctr">
              <a:noAutofit/>
            </a:bodyPr>
            <a:lstStyle/>
            <a:p>
              <a:pPr marL="72002" indent="-108003">
                <a:buFont typeface="+mj-lt"/>
                <a:buAutoNum type="arabicPeriod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مراجعة الفصل الأول ونموذج الاختبار</a:t>
              </a:r>
            </a:p>
            <a:p>
              <a:pPr marL="72002" indent="-108003">
                <a:buFont typeface="+mj-lt"/>
                <a:buAutoNum type="arabicPeriod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الحيوانات اللافقارية - التهيئة والاستكشاف</a:t>
              </a:r>
            </a:p>
            <a:p>
              <a:pPr marL="72002" indent="-108003">
                <a:buFont typeface="+mj-lt"/>
                <a:buAutoNum type="arabicPeriod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ما اللافقاريات ؟</a:t>
              </a:r>
            </a:p>
            <a:p>
              <a:pPr marL="72002" indent="-108003">
                <a:buFont typeface="+mj-lt"/>
                <a:buAutoNum type="arabicPeriod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اما بعض الحيوانات اللافقارية ؟</a:t>
              </a:r>
            </a:p>
          </p:txBody>
        </p:sp>
      </p:grpSp>
      <p:grpSp>
        <p:nvGrpSpPr>
          <p:cNvPr id="49" name="مجموعة 48">
            <a:extLst>
              <a:ext uri="{FF2B5EF4-FFF2-40B4-BE49-F238E27FC236}">
                <a16:creationId xmlns:a16="http://schemas.microsoft.com/office/drawing/2014/main" id="{D0AB4EE1-CFAE-643D-2341-ADDDE9D9D91A}"/>
              </a:ext>
            </a:extLst>
          </p:cNvPr>
          <p:cNvGrpSpPr/>
          <p:nvPr/>
        </p:nvGrpSpPr>
        <p:grpSpPr>
          <a:xfrm>
            <a:off x="70090" y="589511"/>
            <a:ext cx="2369022" cy="1420398"/>
            <a:chOff x="9219155" y="285088"/>
            <a:chExt cx="2762055" cy="1738167"/>
          </a:xfrm>
        </p:grpSpPr>
        <p:sp>
          <p:nvSpPr>
            <p:cNvPr id="50" name="مستطيل: زوايا مستديرة 49">
              <a:extLst>
                <a:ext uri="{FF2B5EF4-FFF2-40B4-BE49-F238E27FC236}">
                  <a16:creationId xmlns:a16="http://schemas.microsoft.com/office/drawing/2014/main" id="{97BF0AA7-55DB-2304-5E3A-8C1A05B12257}"/>
                </a:ext>
              </a:extLst>
            </p:cNvPr>
            <p:cNvSpPr/>
            <p:nvPr/>
          </p:nvSpPr>
          <p:spPr>
            <a:xfrm>
              <a:off x="9219156" y="285088"/>
              <a:ext cx="2762054" cy="302445"/>
            </a:xfrm>
            <a:prstGeom prst="roundRect">
              <a:avLst>
                <a:gd name="adj" fmla="val 0"/>
              </a:avLst>
            </a:prstGeom>
            <a:solidFill>
              <a:srgbClr val="00B0F0">
                <a:alpha val="40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rIns="0" rtlCol="1" anchor="ctr">
              <a:noAutofit/>
            </a:bodyPr>
            <a:lstStyle/>
            <a:p>
              <a:pPr defTabSz="914423">
                <a:defRPr/>
              </a:pPr>
              <a:r>
                <a:rPr lang="ar-SA" sz="1200" b="1" dirty="0">
                  <a:solidFill>
                    <a:schemeClr val="tx1"/>
                  </a:solidFill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الأسبوع  الخامس   من 29 / 03   ـــــــ  03 / 04 / 1447هـ </a:t>
              </a:r>
            </a:p>
          </p:txBody>
        </p:sp>
        <p:sp>
          <p:nvSpPr>
            <p:cNvPr id="51" name="مربع نص 50">
              <a:extLst>
                <a:ext uri="{FF2B5EF4-FFF2-40B4-BE49-F238E27FC236}">
                  <a16:creationId xmlns:a16="http://schemas.microsoft.com/office/drawing/2014/main" id="{3B8EEC8A-DE16-5E55-1BD3-73CE7CFCA6BC}"/>
                </a:ext>
              </a:extLst>
            </p:cNvPr>
            <p:cNvSpPr txBox="1"/>
            <p:nvPr/>
          </p:nvSpPr>
          <p:spPr>
            <a:xfrm>
              <a:off x="9219156" y="617947"/>
              <a:ext cx="2762053" cy="26205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anchor="ctr">
              <a:noAutofit/>
            </a:bodyPr>
            <a:lstStyle/>
            <a:p>
              <a:pPr algn="ctr"/>
              <a:r>
                <a:rPr lang="ar-SA" sz="11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المملكة الحيوانية</a:t>
              </a:r>
            </a:p>
          </p:txBody>
        </p:sp>
        <p:sp>
          <p:nvSpPr>
            <p:cNvPr id="52" name="مربع نص 51">
              <a:extLst>
                <a:ext uri="{FF2B5EF4-FFF2-40B4-BE49-F238E27FC236}">
                  <a16:creationId xmlns:a16="http://schemas.microsoft.com/office/drawing/2014/main" id="{342E837F-3237-9DCA-7355-3E90FCAD4FB4}"/>
                </a:ext>
              </a:extLst>
            </p:cNvPr>
            <p:cNvSpPr txBox="1"/>
            <p:nvPr/>
          </p:nvSpPr>
          <p:spPr>
            <a:xfrm>
              <a:off x="9219156" y="900326"/>
              <a:ext cx="2762054" cy="57358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wrap="square" lIns="0" tIns="0" rIns="36000" bIns="0" anchor="ctr">
              <a:noAutofit/>
            </a:bodyPr>
            <a:lstStyle/>
            <a:p>
              <a:pPr marL="228606" indent="-228606">
                <a:buFont typeface="+mj-lt"/>
                <a:buAutoNum type="arabicPeriod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ما المفصليات ؟</a:t>
              </a:r>
            </a:p>
            <a:p>
              <a:pPr marL="228606" indent="-228606">
                <a:buFont typeface="+mj-lt"/>
                <a:buAutoNum type="arabicPeriod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كيف تصنف الديدان ؟</a:t>
              </a:r>
            </a:p>
          </p:txBody>
        </p:sp>
        <p:sp>
          <p:nvSpPr>
            <p:cNvPr id="54" name="مربع نص 53">
              <a:extLst>
                <a:ext uri="{FF2B5EF4-FFF2-40B4-BE49-F238E27FC236}">
                  <a16:creationId xmlns:a16="http://schemas.microsoft.com/office/drawing/2014/main" id="{F0A5DF02-5F84-0BF5-D876-E8A745568F9A}"/>
                </a:ext>
              </a:extLst>
            </p:cNvPr>
            <p:cNvSpPr txBox="1"/>
            <p:nvPr/>
          </p:nvSpPr>
          <p:spPr>
            <a:xfrm>
              <a:off x="9219155" y="1506523"/>
              <a:ext cx="2762054" cy="241068"/>
            </a:xfrm>
            <a:prstGeom prst="rect">
              <a:avLst/>
            </a:prstGeom>
            <a:solidFill>
              <a:srgbClr val="04DAB1"/>
            </a:solidFill>
            <a:ln>
              <a:noFill/>
            </a:ln>
          </p:spPr>
          <p:txBody>
            <a:bodyPr wrap="square" lIns="0" tIns="0" rIns="36000" bIns="0" anchor="ctr">
              <a:noAutofit/>
            </a:bodyPr>
            <a:lstStyle/>
            <a:p>
              <a:pPr algn="ctr"/>
              <a:r>
                <a:rPr lang="ar-SA" sz="1401" b="1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   اليوم الوطني </a:t>
              </a:r>
            </a:p>
          </p:txBody>
        </p:sp>
        <p:sp>
          <p:nvSpPr>
            <p:cNvPr id="55" name="مربع نص 54">
              <a:extLst>
                <a:ext uri="{FF2B5EF4-FFF2-40B4-BE49-F238E27FC236}">
                  <a16:creationId xmlns:a16="http://schemas.microsoft.com/office/drawing/2014/main" id="{7D4160F7-E164-BAC0-ACB1-405355AB1445}"/>
                </a:ext>
              </a:extLst>
            </p:cNvPr>
            <p:cNvSpPr txBox="1"/>
            <p:nvPr/>
          </p:nvSpPr>
          <p:spPr>
            <a:xfrm>
              <a:off x="9219155" y="1782187"/>
              <a:ext cx="2762054" cy="24106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wrap="square" lIns="0" tIns="0" rIns="0" bIns="0" anchor="ctr">
              <a:noAutofit/>
            </a:bodyPr>
            <a:lstStyle/>
            <a:p>
              <a:pPr marL="228606" indent="-228606">
                <a:buFont typeface="+mj-lt"/>
                <a:buAutoNum type="arabicPeriod" startAt="4"/>
              </a:pPr>
              <a:r>
                <a:rPr lang="ar-SA" sz="11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مراجعة الدرس</a:t>
              </a:r>
            </a:p>
          </p:txBody>
        </p:sp>
      </p:grpSp>
      <p:grpSp>
        <p:nvGrpSpPr>
          <p:cNvPr id="58" name="مجموعة 57">
            <a:extLst>
              <a:ext uri="{FF2B5EF4-FFF2-40B4-BE49-F238E27FC236}">
                <a16:creationId xmlns:a16="http://schemas.microsoft.com/office/drawing/2014/main" id="{59745D94-4060-D8F0-3B97-73E6D79B3815}"/>
              </a:ext>
            </a:extLst>
          </p:cNvPr>
          <p:cNvGrpSpPr/>
          <p:nvPr/>
        </p:nvGrpSpPr>
        <p:grpSpPr>
          <a:xfrm>
            <a:off x="9711218" y="2159579"/>
            <a:ext cx="2369022" cy="1420398"/>
            <a:chOff x="9219156" y="285088"/>
            <a:chExt cx="2762054" cy="1738166"/>
          </a:xfrm>
        </p:grpSpPr>
        <p:sp>
          <p:nvSpPr>
            <p:cNvPr id="87" name="مستطيل: زوايا مستديرة 86">
              <a:extLst>
                <a:ext uri="{FF2B5EF4-FFF2-40B4-BE49-F238E27FC236}">
                  <a16:creationId xmlns:a16="http://schemas.microsoft.com/office/drawing/2014/main" id="{A9FB321C-4CBF-872D-5B57-50E223D23570}"/>
                </a:ext>
              </a:extLst>
            </p:cNvPr>
            <p:cNvSpPr/>
            <p:nvPr/>
          </p:nvSpPr>
          <p:spPr>
            <a:xfrm>
              <a:off x="9219156" y="285088"/>
              <a:ext cx="2762054" cy="302445"/>
            </a:xfrm>
            <a:prstGeom prst="roundRect">
              <a:avLst>
                <a:gd name="adj" fmla="val 0"/>
              </a:avLst>
            </a:prstGeom>
            <a:solidFill>
              <a:srgbClr val="00B0F0">
                <a:alpha val="40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>
              <a:noAutofit/>
            </a:bodyPr>
            <a:lstStyle/>
            <a:p>
              <a:pPr defTabSz="914423">
                <a:defRPr/>
              </a:pPr>
              <a:r>
                <a:rPr lang="ar-SA" sz="1200" b="1" dirty="0">
                  <a:solidFill>
                    <a:schemeClr val="tx1"/>
                  </a:solidFill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الأسبوع  السادس         06  _  10/ 04 / 1447هـ </a:t>
              </a:r>
            </a:p>
          </p:txBody>
        </p:sp>
        <p:sp>
          <p:nvSpPr>
            <p:cNvPr id="88" name="مربع نص 87">
              <a:extLst>
                <a:ext uri="{FF2B5EF4-FFF2-40B4-BE49-F238E27FC236}">
                  <a16:creationId xmlns:a16="http://schemas.microsoft.com/office/drawing/2014/main" id="{D0D1C092-5B05-1247-704E-B0D5619106CB}"/>
                </a:ext>
              </a:extLst>
            </p:cNvPr>
            <p:cNvSpPr txBox="1"/>
            <p:nvPr/>
          </p:nvSpPr>
          <p:spPr>
            <a:xfrm>
              <a:off x="9219156" y="617947"/>
              <a:ext cx="2762053" cy="26205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anchor="ctr">
              <a:noAutofit/>
            </a:bodyPr>
            <a:lstStyle/>
            <a:p>
              <a:pPr algn="ctr"/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المملكة الحيوانية</a:t>
              </a:r>
            </a:p>
          </p:txBody>
        </p:sp>
        <p:sp>
          <p:nvSpPr>
            <p:cNvPr id="89" name="مربع نص 88">
              <a:extLst>
                <a:ext uri="{FF2B5EF4-FFF2-40B4-BE49-F238E27FC236}">
                  <a16:creationId xmlns:a16="http://schemas.microsoft.com/office/drawing/2014/main" id="{22260E6A-863E-DB41-3B0F-A9EBB9F82E8B}"/>
                </a:ext>
              </a:extLst>
            </p:cNvPr>
            <p:cNvSpPr txBox="1"/>
            <p:nvPr/>
          </p:nvSpPr>
          <p:spPr>
            <a:xfrm>
              <a:off x="9219156" y="900327"/>
              <a:ext cx="2762054" cy="112292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wrap="square" lIns="0" tIns="0" rIns="36000" bIns="0" anchor="ctr">
              <a:noAutofit/>
            </a:bodyPr>
            <a:lstStyle/>
            <a:p>
              <a:pPr marL="228606" indent="-228606">
                <a:buFont typeface="+mj-lt"/>
                <a:buAutoNum type="arabicPeriod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الحيوانات الفقارية - التهيئة والاستكشاف</a:t>
              </a:r>
            </a:p>
            <a:p>
              <a:pPr marL="228606" indent="-228606">
                <a:buFont typeface="+mj-lt"/>
                <a:buAutoNum type="arabicPeriod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هل هناك فقاريات أخرى ؟</a:t>
              </a:r>
            </a:p>
            <a:p>
              <a:pPr marL="228606" indent="-228606">
                <a:buFont typeface="+mj-lt"/>
                <a:buAutoNum type="arabicPeriod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ما الثدييات ؟</a:t>
              </a:r>
            </a:p>
            <a:p>
              <a:pPr marL="228606" indent="-228606">
                <a:buFont typeface="+mj-lt"/>
                <a:buAutoNum type="arabicPeriod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مراجعة الدرس</a:t>
              </a:r>
              <a:endParaRPr lang="ar-SA" sz="1001" b="1" dirty="0"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</p:grpSp>
      <p:grpSp>
        <p:nvGrpSpPr>
          <p:cNvPr id="59" name="مجموعة 58">
            <a:extLst>
              <a:ext uri="{FF2B5EF4-FFF2-40B4-BE49-F238E27FC236}">
                <a16:creationId xmlns:a16="http://schemas.microsoft.com/office/drawing/2014/main" id="{6E8BA294-DF5D-1DDD-A4D0-BC07230379A3}"/>
              </a:ext>
            </a:extLst>
          </p:cNvPr>
          <p:cNvGrpSpPr/>
          <p:nvPr/>
        </p:nvGrpSpPr>
        <p:grpSpPr>
          <a:xfrm>
            <a:off x="7296266" y="2159579"/>
            <a:ext cx="2369022" cy="1420396"/>
            <a:chOff x="9219156" y="285088"/>
            <a:chExt cx="2762054" cy="1738163"/>
          </a:xfrm>
        </p:grpSpPr>
        <p:sp>
          <p:nvSpPr>
            <p:cNvPr id="81" name="مستطيل: زوايا مستديرة 80">
              <a:extLst>
                <a:ext uri="{FF2B5EF4-FFF2-40B4-BE49-F238E27FC236}">
                  <a16:creationId xmlns:a16="http://schemas.microsoft.com/office/drawing/2014/main" id="{FF027E41-EC5B-49CA-3FB2-4CABBEAEFC5E}"/>
                </a:ext>
              </a:extLst>
            </p:cNvPr>
            <p:cNvSpPr/>
            <p:nvPr/>
          </p:nvSpPr>
          <p:spPr>
            <a:xfrm>
              <a:off x="9219156" y="285088"/>
              <a:ext cx="2762054" cy="302445"/>
            </a:xfrm>
            <a:prstGeom prst="roundRect">
              <a:avLst>
                <a:gd name="adj" fmla="val 0"/>
              </a:avLst>
            </a:prstGeom>
            <a:solidFill>
              <a:srgbClr val="00B0F0">
                <a:alpha val="40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>
              <a:noAutofit/>
            </a:bodyPr>
            <a:lstStyle/>
            <a:p>
              <a:pPr defTabSz="914423">
                <a:defRPr/>
              </a:pPr>
              <a:r>
                <a:rPr lang="ar-SA" sz="1200" b="1" dirty="0">
                  <a:solidFill>
                    <a:schemeClr val="tx1"/>
                  </a:solidFill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الأسبوع  السابع         13 ـــــــ  17 / 04 / 1447هـ </a:t>
              </a:r>
            </a:p>
          </p:txBody>
        </p:sp>
        <p:sp>
          <p:nvSpPr>
            <p:cNvPr id="82" name="مربع نص 81">
              <a:extLst>
                <a:ext uri="{FF2B5EF4-FFF2-40B4-BE49-F238E27FC236}">
                  <a16:creationId xmlns:a16="http://schemas.microsoft.com/office/drawing/2014/main" id="{0DDC5300-BD90-0717-D1A9-9F98C554048E}"/>
                </a:ext>
              </a:extLst>
            </p:cNvPr>
            <p:cNvSpPr txBox="1"/>
            <p:nvPr/>
          </p:nvSpPr>
          <p:spPr>
            <a:xfrm>
              <a:off x="9219156" y="617947"/>
              <a:ext cx="2762053" cy="26205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anchor="ctr">
              <a:noAutofit/>
            </a:bodyPr>
            <a:lstStyle/>
            <a:p>
              <a:pPr algn="ctr"/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المملكة الحيوانية</a:t>
              </a:r>
            </a:p>
          </p:txBody>
        </p:sp>
        <p:sp>
          <p:nvSpPr>
            <p:cNvPr id="83" name="مربع نص 82">
              <a:extLst>
                <a:ext uri="{FF2B5EF4-FFF2-40B4-BE49-F238E27FC236}">
                  <a16:creationId xmlns:a16="http://schemas.microsoft.com/office/drawing/2014/main" id="{3D055B1D-90FF-3D71-8045-849A11B3C361}"/>
                </a:ext>
              </a:extLst>
            </p:cNvPr>
            <p:cNvSpPr txBox="1"/>
            <p:nvPr/>
          </p:nvSpPr>
          <p:spPr>
            <a:xfrm>
              <a:off x="9219156" y="900325"/>
              <a:ext cx="2762054" cy="112292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wrap="square" lIns="0" tIns="0" rIns="36000" bIns="0" anchor="ctr">
              <a:noAutofit/>
            </a:bodyPr>
            <a:lstStyle/>
            <a:p>
              <a:pPr marL="72002" indent="-72002">
                <a:buFont typeface="+mj-lt"/>
                <a:buAutoNum type="arabicPeriod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أجهزة أجسام الحيوانات - التهيئة والاستكشاف</a:t>
              </a:r>
            </a:p>
            <a:p>
              <a:pPr marL="72002" indent="-72002">
                <a:buFont typeface="+mj-lt"/>
                <a:buAutoNum type="arabicPeriod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كيف تتحرك الحيوانات ؟ </a:t>
              </a:r>
            </a:p>
            <a:p>
              <a:pPr marL="72002" indent="-72002">
                <a:buFont typeface="+mj-lt"/>
                <a:buAutoNum type="arabicPeriod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- كيف ينتقل الدم والغازات في جسم الحيوانات ؟</a:t>
              </a:r>
            </a:p>
            <a:p>
              <a:pPr marL="72002" indent="-72002">
                <a:buFont typeface="+mj-lt"/>
                <a:buAutoNum type="arabicPeriod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كيف يهضم الطعام ؟ - مراجعة الدرس</a:t>
              </a:r>
            </a:p>
          </p:txBody>
        </p:sp>
      </p:grpSp>
      <p:grpSp>
        <p:nvGrpSpPr>
          <p:cNvPr id="60" name="مجموعة 59">
            <a:extLst>
              <a:ext uri="{FF2B5EF4-FFF2-40B4-BE49-F238E27FC236}">
                <a16:creationId xmlns:a16="http://schemas.microsoft.com/office/drawing/2014/main" id="{A82DFA93-0DA3-851C-031E-1EE892E76C1C}"/>
              </a:ext>
            </a:extLst>
          </p:cNvPr>
          <p:cNvGrpSpPr/>
          <p:nvPr/>
        </p:nvGrpSpPr>
        <p:grpSpPr>
          <a:xfrm>
            <a:off x="4900000" y="2159578"/>
            <a:ext cx="2369022" cy="1418974"/>
            <a:chOff x="9219155" y="285088"/>
            <a:chExt cx="2762055" cy="1736425"/>
          </a:xfrm>
        </p:grpSpPr>
        <p:sp>
          <p:nvSpPr>
            <p:cNvPr id="75" name="مستطيل: زوايا مستديرة 74">
              <a:extLst>
                <a:ext uri="{FF2B5EF4-FFF2-40B4-BE49-F238E27FC236}">
                  <a16:creationId xmlns:a16="http://schemas.microsoft.com/office/drawing/2014/main" id="{BA95E4DD-22D2-CB6C-1A98-5E96CAD32B55}"/>
                </a:ext>
              </a:extLst>
            </p:cNvPr>
            <p:cNvSpPr/>
            <p:nvPr/>
          </p:nvSpPr>
          <p:spPr>
            <a:xfrm>
              <a:off x="9219156" y="285088"/>
              <a:ext cx="2762054" cy="302445"/>
            </a:xfrm>
            <a:prstGeom prst="roundRect">
              <a:avLst>
                <a:gd name="adj" fmla="val 0"/>
              </a:avLst>
            </a:prstGeom>
            <a:solidFill>
              <a:srgbClr val="00B0F0">
                <a:alpha val="40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rIns="0" rtlCol="1" anchor="ctr">
              <a:noAutofit/>
            </a:bodyPr>
            <a:lstStyle/>
            <a:p>
              <a:pPr defTabSz="914423">
                <a:defRPr/>
              </a:pPr>
              <a:r>
                <a:rPr lang="ar-SA" sz="1200" b="1" dirty="0">
                  <a:solidFill>
                    <a:schemeClr val="tx1"/>
                  </a:solidFill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الأسبوع  الثامن    من 20 / 04   ـــــــ  24 / 04 / 1447هـ </a:t>
              </a:r>
            </a:p>
          </p:txBody>
        </p:sp>
        <p:sp>
          <p:nvSpPr>
            <p:cNvPr id="76" name="مربع نص 75">
              <a:extLst>
                <a:ext uri="{FF2B5EF4-FFF2-40B4-BE49-F238E27FC236}">
                  <a16:creationId xmlns:a16="http://schemas.microsoft.com/office/drawing/2014/main" id="{1E120F60-864B-14EF-D279-38B80DECA28A}"/>
                </a:ext>
              </a:extLst>
            </p:cNvPr>
            <p:cNvSpPr txBox="1"/>
            <p:nvPr/>
          </p:nvSpPr>
          <p:spPr>
            <a:xfrm>
              <a:off x="9219156" y="617947"/>
              <a:ext cx="2762053" cy="26205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anchor="ctr">
              <a:noAutofit/>
            </a:bodyPr>
            <a:lstStyle/>
            <a:p>
              <a:pPr algn="ctr"/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استكشاف الأنظمة البيئية</a:t>
              </a:r>
            </a:p>
          </p:txBody>
        </p:sp>
        <p:sp>
          <p:nvSpPr>
            <p:cNvPr id="77" name="مربع نص 76">
              <a:extLst>
                <a:ext uri="{FF2B5EF4-FFF2-40B4-BE49-F238E27FC236}">
                  <a16:creationId xmlns:a16="http://schemas.microsoft.com/office/drawing/2014/main" id="{ABDB95D9-EF2B-E789-4506-9C8796A0DBCC}"/>
                </a:ext>
              </a:extLst>
            </p:cNvPr>
            <p:cNvSpPr txBox="1"/>
            <p:nvPr/>
          </p:nvSpPr>
          <p:spPr>
            <a:xfrm>
              <a:off x="9219156" y="900326"/>
              <a:ext cx="2762054" cy="2410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square" lIns="0" tIns="0" rIns="36000" bIns="0" anchor="ctr">
              <a:noAutofit/>
            </a:bodyPr>
            <a:lstStyle/>
            <a:p>
              <a:pPr algn="ctr"/>
              <a:r>
                <a:rPr lang="ar-SA" sz="1401" b="1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إجازة إضافية</a:t>
              </a:r>
            </a:p>
          </p:txBody>
        </p:sp>
        <p:sp>
          <p:nvSpPr>
            <p:cNvPr id="78" name="مربع نص 77">
              <a:extLst>
                <a:ext uri="{FF2B5EF4-FFF2-40B4-BE49-F238E27FC236}">
                  <a16:creationId xmlns:a16="http://schemas.microsoft.com/office/drawing/2014/main" id="{2C75A2BC-7250-606E-7D15-A844529EBEC1}"/>
                </a:ext>
              </a:extLst>
            </p:cNvPr>
            <p:cNvSpPr txBox="1"/>
            <p:nvPr/>
          </p:nvSpPr>
          <p:spPr>
            <a:xfrm>
              <a:off x="9219155" y="1206264"/>
              <a:ext cx="2762054" cy="81524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wrap="square" lIns="0" tIns="0" rIns="36000" bIns="0" anchor="ctr">
              <a:noAutofit/>
            </a:bodyPr>
            <a:lstStyle/>
            <a:p>
              <a:pPr marL="228606" indent="-228606">
                <a:buFont typeface="+mj-lt"/>
                <a:buAutoNum type="arabicPeriod" startAt="2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مراجعة الفصل الثاني ونموذج الاختبار </a:t>
              </a:r>
            </a:p>
            <a:p>
              <a:pPr marL="228606" indent="-228606">
                <a:buFont typeface="+mj-lt"/>
                <a:buAutoNum type="arabicPeriod" startAt="2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مقدمة في الأنظمة البيئية - التهيئة والاستكشاف</a:t>
              </a:r>
            </a:p>
            <a:p>
              <a:pPr marL="228606" indent="-228606">
                <a:buFont typeface="+mj-lt"/>
                <a:buAutoNum type="arabicPeriod" startAt="2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ما النظام البيئي ؟</a:t>
              </a:r>
            </a:p>
          </p:txBody>
        </p:sp>
      </p:grpSp>
      <p:grpSp>
        <p:nvGrpSpPr>
          <p:cNvPr id="61" name="مجموعة 60">
            <a:extLst>
              <a:ext uri="{FF2B5EF4-FFF2-40B4-BE49-F238E27FC236}">
                <a16:creationId xmlns:a16="http://schemas.microsoft.com/office/drawing/2014/main" id="{601274A6-B170-1889-A726-E372AD3CE99A}"/>
              </a:ext>
            </a:extLst>
          </p:cNvPr>
          <p:cNvGrpSpPr/>
          <p:nvPr/>
        </p:nvGrpSpPr>
        <p:grpSpPr>
          <a:xfrm>
            <a:off x="2503731" y="2159579"/>
            <a:ext cx="2369022" cy="1415834"/>
            <a:chOff x="9219156" y="285088"/>
            <a:chExt cx="2762054" cy="1732584"/>
          </a:xfrm>
        </p:grpSpPr>
        <p:sp>
          <p:nvSpPr>
            <p:cNvPr id="69" name="مستطيل: زوايا مستديرة 68">
              <a:extLst>
                <a:ext uri="{FF2B5EF4-FFF2-40B4-BE49-F238E27FC236}">
                  <a16:creationId xmlns:a16="http://schemas.microsoft.com/office/drawing/2014/main" id="{32EF4788-CAFE-1815-A616-01A260A98EF8}"/>
                </a:ext>
              </a:extLst>
            </p:cNvPr>
            <p:cNvSpPr/>
            <p:nvPr/>
          </p:nvSpPr>
          <p:spPr>
            <a:xfrm>
              <a:off x="9219156" y="285088"/>
              <a:ext cx="2762054" cy="302445"/>
            </a:xfrm>
            <a:prstGeom prst="roundRect">
              <a:avLst>
                <a:gd name="adj" fmla="val 0"/>
              </a:avLst>
            </a:prstGeom>
            <a:solidFill>
              <a:srgbClr val="00B0F0">
                <a:alpha val="40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rIns="0" rtlCol="1" anchor="ctr">
              <a:noAutofit/>
            </a:bodyPr>
            <a:lstStyle/>
            <a:p>
              <a:pPr defTabSz="914423">
                <a:defRPr/>
              </a:pPr>
              <a:r>
                <a:rPr lang="ar-SA" sz="1200" b="1" dirty="0">
                  <a:solidFill>
                    <a:schemeClr val="tx1"/>
                  </a:solidFill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الأسبوع  التاسع        27 / 04   ـــــــ  01 / 05 / 1447هـ </a:t>
              </a:r>
            </a:p>
          </p:txBody>
        </p:sp>
        <p:sp>
          <p:nvSpPr>
            <p:cNvPr id="70" name="مربع نص 69">
              <a:extLst>
                <a:ext uri="{FF2B5EF4-FFF2-40B4-BE49-F238E27FC236}">
                  <a16:creationId xmlns:a16="http://schemas.microsoft.com/office/drawing/2014/main" id="{D0D22F97-4631-6900-206C-C499C2654B73}"/>
                </a:ext>
              </a:extLst>
            </p:cNvPr>
            <p:cNvSpPr txBox="1"/>
            <p:nvPr/>
          </p:nvSpPr>
          <p:spPr>
            <a:xfrm>
              <a:off x="9219156" y="617947"/>
              <a:ext cx="2762053" cy="26205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anchor="ctr">
              <a:noAutofit/>
            </a:bodyPr>
            <a:lstStyle/>
            <a:p>
              <a:pPr algn="ctr"/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استكشاف الأنظمة البيئية</a:t>
              </a:r>
            </a:p>
          </p:txBody>
        </p:sp>
        <p:sp>
          <p:nvSpPr>
            <p:cNvPr id="71" name="مربع نص 70">
              <a:extLst>
                <a:ext uri="{FF2B5EF4-FFF2-40B4-BE49-F238E27FC236}">
                  <a16:creationId xmlns:a16="http://schemas.microsoft.com/office/drawing/2014/main" id="{43BB206C-FAB3-C49F-D605-D64820541353}"/>
                </a:ext>
              </a:extLst>
            </p:cNvPr>
            <p:cNvSpPr txBox="1"/>
            <p:nvPr/>
          </p:nvSpPr>
          <p:spPr>
            <a:xfrm>
              <a:off x="9219156" y="900325"/>
              <a:ext cx="2762054" cy="111734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wrap="square" lIns="0" tIns="0" rIns="36000" bIns="0" anchor="ctr">
              <a:noAutofit/>
            </a:bodyPr>
            <a:lstStyle/>
            <a:p>
              <a:pPr marL="228606" indent="-228606">
                <a:buFont typeface="+mj-lt"/>
                <a:buAutoNum type="arabicPeriod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ما المنطقة الحيوية ؟</a:t>
              </a:r>
            </a:p>
            <a:p>
              <a:pPr marL="228606" indent="-228606">
                <a:buFont typeface="+mj-lt"/>
                <a:buAutoNum type="arabicPeriod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هل هناك مناطق حيوية مائية ؟ - مراجعة الدرس</a:t>
              </a:r>
            </a:p>
            <a:p>
              <a:pPr marL="228606" indent="-228606">
                <a:buFont typeface="+mj-lt"/>
                <a:buAutoNum type="arabicPeriod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العلاقات في الأنظمة البيئية التهيئة والاستكشاف</a:t>
              </a:r>
            </a:p>
            <a:p>
              <a:pPr marL="228606" indent="-228606">
                <a:buFont typeface="+mj-lt"/>
                <a:buAutoNum type="arabicPeriod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كيف تعتمد المخلوقات الحية بعضها على بعض </a:t>
              </a:r>
            </a:p>
          </p:txBody>
        </p:sp>
      </p:grpSp>
      <p:grpSp>
        <p:nvGrpSpPr>
          <p:cNvPr id="62" name="مجموعة 61">
            <a:extLst>
              <a:ext uri="{FF2B5EF4-FFF2-40B4-BE49-F238E27FC236}">
                <a16:creationId xmlns:a16="http://schemas.microsoft.com/office/drawing/2014/main" id="{38C46DAF-AD2A-46D5-0BE0-CB98E235502A}"/>
              </a:ext>
            </a:extLst>
          </p:cNvPr>
          <p:cNvGrpSpPr/>
          <p:nvPr/>
        </p:nvGrpSpPr>
        <p:grpSpPr>
          <a:xfrm>
            <a:off x="70092" y="2159579"/>
            <a:ext cx="2369023" cy="1438577"/>
            <a:chOff x="9219154" y="285088"/>
            <a:chExt cx="2762056" cy="1760413"/>
          </a:xfrm>
        </p:grpSpPr>
        <p:sp>
          <p:nvSpPr>
            <p:cNvPr id="63" name="مستطيل: زوايا مستديرة 62">
              <a:extLst>
                <a:ext uri="{FF2B5EF4-FFF2-40B4-BE49-F238E27FC236}">
                  <a16:creationId xmlns:a16="http://schemas.microsoft.com/office/drawing/2014/main" id="{16FB6D3B-3CB3-BD01-695E-DE18FA29D765}"/>
                </a:ext>
              </a:extLst>
            </p:cNvPr>
            <p:cNvSpPr/>
            <p:nvPr/>
          </p:nvSpPr>
          <p:spPr>
            <a:xfrm>
              <a:off x="9219156" y="285088"/>
              <a:ext cx="2762054" cy="302445"/>
            </a:xfrm>
            <a:prstGeom prst="roundRect">
              <a:avLst>
                <a:gd name="adj" fmla="val 0"/>
              </a:avLst>
            </a:prstGeom>
            <a:solidFill>
              <a:srgbClr val="00B0F0">
                <a:alpha val="40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>
              <a:noAutofit/>
            </a:bodyPr>
            <a:lstStyle/>
            <a:p>
              <a:pPr defTabSz="914423">
                <a:defRPr/>
              </a:pPr>
              <a:r>
                <a:rPr lang="ar-SA" sz="1200" b="1" dirty="0">
                  <a:solidFill>
                    <a:schemeClr val="tx1"/>
                  </a:solidFill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الأسبوع  العاشر   4   -  8   / 05/ 1447هـ </a:t>
              </a:r>
            </a:p>
          </p:txBody>
        </p:sp>
        <p:sp>
          <p:nvSpPr>
            <p:cNvPr id="64" name="مربع نص 63">
              <a:extLst>
                <a:ext uri="{FF2B5EF4-FFF2-40B4-BE49-F238E27FC236}">
                  <a16:creationId xmlns:a16="http://schemas.microsoft.com/office/drawing/2014/main" id="{3CBA626F-ED51-C58B-2BE2-891C61379C0D}"/>
                </a:ext>
              </a:extLst>
            </p:cNvPr>
            <p:cNvSpPr txBox="1"/>
            <p:nvPr/>
          </p:nvSpPr>
          <p:spPr>
            <a:xfrm>
              <a:off x="9219156" y="617947"/>
              <a:ext cx="2762053" cy="26205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anchor="ctr">
              <a:noAutofit/>
            </a:bodyPr>
            <a:lstStyle/>
            <a:p>
              <a:pPr algn="ctr"/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استكشاف الأنظمة البيئية</a:t>
              </a:r>
            </a:p>
          </p:txBody>
        </p:sp>
        <p:sp>
          <p:nvSpPr>
            <p:cNvPr id="65" name="مربع نص 64">
              <a:extLst>
                <a:ext uri="{FF2B5EF4-FFF2-40B4-BE49-F238E27FC236}">
                  <a16:creationId xmlns:a16="http://schemas.microsoft.com/office/drawing/2014/main" id="{F73E852C-4879-BF34-CF17-FAB1C1E17F91}"/>
                </a:ext>
              </a:extLst>
            </p:cNvPr>
            <p:cNvSpPr txBox="1"/>
            <p:nvPr/>
          </p:nvSpPr>
          <p:spPr>
            <a:xfrm>
              <a:off x="9219156" y="900325"/>
              <a:ext cx="2762054" cy="82048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wrap="square" lIns="0" tIns="0" rIns="36000" bIns="0" anchor="ctr">
              <a:noAutofit/>
            </a:bodyPr>
            <a:lstStyle/>
            <a:p>
              <a:pPr marL="228606" indent="-228606">
                <a:buFont typeface="+mj-lt"/>
                <a:buAutoNum type="arabicPeriod"/>
              </a:pPr>
              <a:r>
                <a:rPr lang="ar-SA" sz="1200" b="1" dirty="0">
                  <a:solidFill>
                    <a:srgbClr val="00000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ما سلسلة الغذائية ؟</a:t>
              </a:r>
            </a:p>
            <a:p>
              <a:pPr marL="228606" indent="-228606">
                <a:buFont typeface="+mj-lt"/>
                <a:buAutoNum type="arabicPeriod"/>
              </a:pPr>
              <a:r>
                <a:rPr lang="ar-SA" sz="1200" b="1" dirty="0">
                  <a:solidFill>
                    <a:srgbClr val="00000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ما الشبكة الغذائية ؟</a:t>
              </a:r>
            </a:p>
            <a:p>
              <a:pPr marL="228606" indent="-228606">
                <a:buFont typeface="+mj-lt"/>
                <a:buAutoNum type="arabicPeriod"/>
              </a:pPr>
              <a:r>
                <a:rPr lang="ar-SA" sz="1200" b="1" dirty="0">
                  <a:solidFill>
                    <a:srgbClr val="00000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ما هرم الطاقة ؟ - مراجعة الدرس</a:t>
              </a:r>
            </a:p>
          </p:txBody>
        </p:sp>
        <p:sp>
          <p:nvSpPr>
            <p:cNvPr id="68" name="مربع نص 67">
              <a:extLst>
                <a:ext uri="{FF2B5EF4-FFF2-40B4-BE49-F238E27FC236}">
                  <a16:creationId xmlns:a16="http://schemas.microsoft.com/office/drawing/2014/main" id="{7BCF1A42-29E9-190F-A0F3-2429B17E5E20}"/>
                </a:ext>
              </a:extLst>
            </p:cNvPr>
            <p:cNvSpPr txBox="1"/>
            <p:nvPr/>
          </p:nvSpPr>
          <p:spPr>
            <a:xfrm>
              <a:off x="9219154" y="1661918"/>
              <a:ext cx="2762054" cy="383583"/>
            </a:xfrm>
            <a:prstGeom prst="rect">
              <a:avLst/>
            </a:prstGeom>
            <a:solidFill>
              <a:srgbClr val="F92FA2">
                <a:alpha val="28000"/>
              </a:srgbClr>
            </a:solidFill>
            <a:ln>
              <a:noFill/>
            </a:ln>
          </p:spPr>
          <p:txBody>
            <a:bodyPr wrap="square" lIns="0" tIns="0" rIns="36000" bIns="0" anchor="ctr">
              <a:noAutofit/>
            </a:bodyPr>
            <a:lstStyle/>
            <a:p>
              <a:pPr algn="ctr"/>
              <a:r>
                <a:rPr lang="ar-SA" sz="1401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 اختبار منتصف الفصل </a:t>
              </a:r>
            </a:p>
          </p:txBody>
        </p:sp>
      </p:grpSp>
      <p:grpSp>
        <p:nvGrpSpPr>
          <p:cNvPr id="94" name="مجموعة 93">
            <a:extLst>
              <a:ext uri="{FF2B5EF4-FFF2-40B4-BE49-F238E27FC236}">
                <a16:creationId xmlns:a16="http://schemas.microsoft.com/office/drawing/2014/main" id="{E31C388E-EB05-392E-536F-0C7AD11535F1}"/>
              </a:ext>
            </a:extLst>
          </p:cNvPr>
          <p:cNvGrpSpPr/>
          <p:nvPr/>
        </p:nvGrpSpPr>
        <p:grpSpPr>
          <a:xfrm>
            <a:off x="9711218" y="3729648"/>
            <a:ext cx="2369022" cy="1420398"/>
            <a:chOff x="9219156" y="285088"/>
            <a:chExt cx="2762054" cy="1738158"/>
          </a:xfrm>
        </p:grpSpPr>
        <p:sp>
          <p:nvSpPr>
            <p:cNvPr id="123" name="مستطيل: زوايا مستديرة 122">
              <a:extLst>
                <a:ext uri="{FF2B5EF4-FFF2-40B4-BE49-F238E27FC236}">
                  <a16:creationId xmlns:a16="http://schemas.microsoft.com/office/drawing/2014/main" id="{95578308-3FB4-F647-94A8-BB4475ECE2FC}"/>
                </a:ext>
              </a:extLst>
            </p:cNvPr>
            <p:cNvSpPr/>
            <p:nvPr/>
          </p:nvSpPr>
          <p:spPr>
            <a:xfrm>
              <a:off x="9219156" y="285088"/>
              <a:ext cx="2762054" cy="302445"/>
            </a:xfrm>
            <a:prstGeom prst="roundRect">
              <a:avLst>
                <a:gd name="adj" fmla="val 0"/>
              </a:avLst>
            </a:prstGeom>
            <a:solidFill>
              <a:srgbClr val="00B0F0">
                <a:alpha val="40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>
              <a:noAutofit/>
            </a:bodyPr>
            <a:lstStyle/>
            <a:p>
              <a:pPr defTabSz="914423">
                <a:defRPr/>
              </a:pPr>
              <a:r>
                <a:rPr lang="ar-SA" sz="1200" b="1" dirty="0">
                  <a:solidFill>
                    <a:schemeClr val="tx1"/>
                  </a:solidFill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الأسبوع  الحادي عشر      11  ـــــــ 15 / 05 / 1447هـ </a:t>
              </a:r>
            </a:p>
          </p:txBody>
        </p:sp>
        <p:sp>
          <p:nvSpPr>
            <p:cNvPr id="124" name="مربع نص 123">
              <a:extLst>
                <a:ext uri="{FF2B5EF4-FFF2-40B4-BE49-F238E27FC236}">
                  <a16:creationId xmlns:a16="http://schemas.microsoft.com/office/drawing/2014/main" id="{65978EE4-E818-5BB3-AF2D-C95674E0E0F5}"/>
                </a:ext>
              </a:extLst>
            </p:cNvPr>
            <p:cNvSpPr txBox="1"/>
            <p:nvPr/>
          </p:nvSpPr>
          <p:spPr>
            <a:xfrm>
              <a:off x="9219156" y="617947"/>
              <a:ext cx="2762053" cy="26205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anchor="ctr">
              <a:noAutofit/>
            </a:bodyPr>
            <a:lstStyle/>
            <a:p>
              <a:pPr algn="ctr"/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استكشاف الأنظمة البيئية</a:t>
              </a:r>
            </a:p>
          </p:txBody>
        </p:sp>
        <p:sp>
          <p:nvSpPr>
            <p:cNvPr id="125" name="مربع نص 124">
              <a:extLst>
                <a:ext uri="{FF2B5EF4-FFF2-40B4-BE49-F238E27FC236}">
                  <a16:creationId xmlns:a16="http://schemas.microsoft.com/office/drawing/2014/main" id="{EF9F4C6A-7244-82E8-8AC8-6B45F63603EE}"/>
                </a:ext>
              </a:extLst>
            </p:cNvPr>
            <p:cNvSpPr txBox="1"/>
            <p:nvPr/>
          </p:nvSpPr>
          <p:spPr>
            <a:xfrm>
              <a:off x="9219156" y="900326"/>
              <a:ext cx="2762054" cy="11229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wrap="square" lIns="0" tIns="0" rIns="36000" bIns="0" anchor="ctr">
              <a:noAutofit/>
            </a:bodyPr>
            <a:lstStyle/>
            <a:p>
              <a:pPr marL="228606" indent="-228606">
                <a:buFont typeface="+mj-lt"/>
                <a:buAutoNum type="arabicPeriod"/>
              </a:pPr>
              <a:r>
                <a:rPr lang="ar-SA" sz="11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التغيرات في الأنظمة البيئية - التهيئة والاستكشاف</a:t>
              </a:r>
            </a:p>
            <a:p>
              <a:pPr marL="228606" indent="-228606">
                <a:buFont typeface="+mj-lt"/>
                <a:buAutoNum type="arabicPeriod"/>
              </a:pPr>
              <a:r>
                <a:rPr lang="ar-SA" sz="11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ماذا الذي يسبب تغير النظام البيئي ؟</a:t>
              </a:r>
            </a:p>
            <a:p>
              <a:pPr marL="228606" indent="-228606">
                <a:buFont typeface="+mj-lt"/>
                <a:buAutoNum type="arabicPeriod"/>
              </a:pPr>
              <a:r>
                <a:rPr lang="ar-SA" sz="11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كيف يغير الناس النظام البيئي ؟</a:t>
              </a:r>
            </a:p>
            <a:p>
              <a:pPr marL="228606" indent="-228606">
                <a:buFont typeface="+mj-lt"/>
                <a:buAutoNum type="arabicPeriod"/>
              </a:pPr>
              <a:r>
                <a:rPr lang="ar-SA" sz="11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ماذا يحدث عندما يتغير النظام البيئي ؟</a:t>
              </a:r>
            </a:p>
          </p:txBody>
        </p:sp>
      </p:grpSp>
      <p:grpSp>
        <p:nvGrpSpPr>
          <p:cNvPr id="95" name="مجموعة 94">
            <a:extLst>
              <a:ext uri="{FF2B5EF4-FFF2-40B4-BE49-F238E27FC236}">
                <a16:creationId xmlns:a16="http://schemas.microsoft.com/office/drawing/2014/main" id="{3D0491E4-A14C-BA4C-9136-608C317265BF}"/>
              </a:ext>
            </a:extLst>
          </p:cNvPr>
          <p:cNvGrpSpPr/>
          <p:nvPr/>
        </p:nvGrpSpPr>
        <p:grpSpPr>
          <a:xfrm>
            <a:off x="7296266" y="3729647"/>
            <a:ext cx="2369022" cy="1420394"/>
            <a:chOff x="9219156" y="285088"/>
            <a:chExt cx="2762054" cy="1738160"/>
          </a:xfrm>
        </p:grpSpPr>
        <p:sp>
          <p:nvSpPr>
            <p:cNvPr id="117" name="مستطيل: زوايا مستديرة 116">
              <a:extLst>
                <a:ext uri="{FF2B5EF4-FFF2-40B4-BE49-F238E27FC236}">
                  <a16:creationId xmlns:a16="http://schemas.microsoft.com/office/drawing/2014/main" id="{08DAB847-3D62-EFB9-3F3D-87E6BCED5919}"/>
                </a:ext>
              </a:extLst>
            </p:cNvPr>
            <p:cNvSpPr/>
            <p:nvPr/>
          </p:nvSpPr>
          <p:spPr>
            <a:xfrm>
              <a:off x="9219156" y="285088"/>
              <a:ext cx="2762054" cy="302445"/>
            </a:xfrm>
            <a:prstGeom prst="roundRect">
              <a:avLst>
                <a:gd name="adj" fmla="val 0"/>
              </a:avLst>
            </a:prstGeom>
            <a:solidFill>
              <a:srgbClr val="00B0F0">
                <a:alpha val="40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>
              <a:noAutofit/>
            </a:bodyPr>
            <a:lstStyle/>
            <a:p>
              <a:pPr defTabSz="914423">
                <a:defRPr/>
              </a:pPr>
              <a:r>
                <a:rPr lang="ar-SA" sz="1200" b="1" dirty="0">
                  <a:solidFill>
                    <a:schemeClr val="tx1"/>
                  </a:solidFill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الأسبوع  الثاني  عشر      18   ـــــــ 22 / 05 / 1447هـ </a:t>
              </a:r>
            </a:p>
          </p:txBody>
        </p:sp>
        <p:sp>
          <p:nvSpPr>
            <p:cNvPr id="118" name="مربع نص 117">
              <a:extLst>
                <a:ext uri="{FF2B5EF4-FFF2-40B4-BE49-F238E27FC236}">
                  <a16:creationId xmlns:a16="http://schemas.microsoft.com/office/drawing/2014/main" id="{DB2E5518-3D3E-5808-3684-AE5B1783E714}"/>
                </a:ext>
              </a:extLst>
            </p:cNvPr>
            <p:cNvSpPr txBox="1"/>
            <p:nvPr/>
          </p:nvSpPr>
          <p:spPr>
            <a:xfrm>
              <a:off x="9219156" y="617947"/>
              <a:ext cx="2762053" cy="26205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anchor="ctr">
              <a:noAutofit/>
            </a:bodyPr>
            <a:lstStyle/>
            <a:p>
              <a:pPr algn="ctr"/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الأمراض و العدوى </a:t>
              </a:r>
            </a:p>
          </p:txBody>
        </p:sp>
        <p:sp>
          <p:nvSpPr>
            <p:cNvPr id="119" name="مربع نص 118">
              <a:extLst>
                <a:ext uri="{FF2B5EF4-FFF2-40B4-BE49-F238E27FC236}">
                  <a16:creationId xmlns:a16="http://schemas.microsoft.com/office/drawing/2014/main" id="{E813D1C6-198A-C972-7424-AF8A905DA52D}"/>
                </a:ext>
              </a:extLst>
            </p:cNvPr>
            <p:cNvSpPr txBox="1"/>
            <p:nvPr/>
          </p:nvSpPr>
          <p:spPr>
            <a:xfrm>
              <a:off x="9219156" y="900325"/>
              <a:ext cx="2762054" cy="112292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wrap="square" lIns="0" tIns="0" rIns="36000" bIns="0" anchor="ctr">
              <a:noAutofit/>
            </a:bodyPr>
            <a:lstStyle/>
            <a:p>
              <a:pPr marL="144004" indent="-144004">
                <a:buFont typeface="+mj-lt"/>
                <a:buAutoNum type="arabicPeriod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كيف يمكن للناس منع الانقراض - مراجعة الدرس</a:t>
              </a:r>
            </a:p>
            <a:p>
              <a:pPr marL="144004" indent="-144004">
                <a:buFont typeface="+mj-lt"/>
                <a:buAutoNum type="arabicPeriod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مراجعة الفصل الثالث ونموذج الاختبار</a:t>
              </a:r>
            </a:p>
            <a:p>
              <a:pPr marL="144004" indent="-144004">
                <a:buFont typeface="+mj-lt"/>
                <a:buAutoNum type="arabicPeriod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الأمراض - تهيئة و استكشاف   </a:t>
              </a:r>
            </a:p>
            <a:p>
              <a:pPr marL="144004" indent="-144004">
                <a:buFont typeface="+mj-lt"/>
                <a:buAutoNum type="arabicPeriod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ما المرض  ما الفيروسات – الفطريات</a:t>
              </a:r>
            </a:p>
          </p:txBody>
        </p:sp>
      </p:grpSp>
      <p:grpSp>
        <p:nvGrpSpPr>
          <p:cNvPr id="96" name="مجموعة 95">
            <a:extLst>
              <a:ext uri="{FF2B5EF4-FFF2-40B4-BE49-F238E27FC236}">
                <a16:creationId xmlns:a16="http://schemas.microsoft.com/office/drawing/2014/main" id="{993559E0-62AC-A8BE-D0D9-C8515E6E4D8F}"/>
              </a:ext>
            </a:extLst>
          </p:cNvPr>
          <p:cNvGrpSpPr/>
          <p:nvPr/>
        </p:nvGrpSpPr>
        <p:grpSpPr>
          <a:xfrm>
            <a:off x="4900000" y="3729647"/>
            <a:ext cx="2369022" cy="1419865"/>
            <a:chOff x="9219156" y="285088"/>
            <a:chExt cx="2762054" cy="1737514"/>
          </a:xfrm>
        </p:grpSpPr>
        <p:sp>
          <p:nvSpPr>
            <p:cNvPr id="111" name="مستطيل: زوايا مستديرة 110">
              <a:extLst>
                <a:ext uri="{FF2B5EF4-FFF2-40B4-BE49-F238E27FC236}">
                  <a16:creationId xmlns:a16="http://schemas.microsoft.com/office/drawing/2014/main" id="{7C547B22-4455-FC70-1E87-D1C773F05C7D}"/>
                </a:ext>
              </a:extLst>
            </p:cNvPr>
            <p:cNvSpPr/>
            <p:nvPr/>
          </p:nvSpPr>
          <p:spPr>
            <a:xfrm>
              <a:off x="9219156" y="285088"/>
              <a:ext cx="2762054" cy="302445"/>
            </a:xfrm>
            <a:prstGeom prst="roundRect">
              <a:avLst>
                <a:gd name="adj" fmla="val 0"/>
              </a:avLst>
            </a:prstGeom>
            <a:solidFill>
              <a:srgbClr val="00B0F0">
                <a:alpha val="40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rIns="0" rtlCol="1" anchor="ctr">
              <a:noAutofit/>
            </a:bodyPr>
            <a:lstStyle/>
            <a:p>
              <a:pPr defTabSz="914423">
                <a:defRPr/>
              </a:pPr>
              <a:r>
                <a:rPr lang="ar-SA" sz="1200" b="1" dirty="0">
                  <a:solidFill>
                    <a:schemeClr val="tx1"/>
                  </a:solidFill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الأسبوع  الثالث   عشر من 25   ـــــــ 29 / 05 / 1447هـ</a:t>
              </a:r>
            </a:p>
          </p:txBody>
        </p:sp>
        <p:sp>
          <p:nvSpPr>
            <p:cNvPr id="112" name="مربع نص 111">
              <a:extLst>
                <a:ext uri="{FF2B5EF4-FFF2-40B4-BE49-F238E27FC236}">
                  <a16:creationId xmlns:a16="http://schemas.microsoft.com/office/drawing/2014/main" id="{F0794605-F8EC-E15D-0060-2D64906848D8}"/>
                </a:ext>
              </a:extLst>
            </p:cNvPr>
            <p:cNvSpPr txBox="1"/>
            <p:nvPr/>
          </p:nvSpPr>
          <p:spPr>
            <a:xfrm>
              <a:off x="9219156" y="617947"/>
              <a:ext cx="2762053" cy="26205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lIns="0" rIns="0" anchor="ctr">
              <a:noAutofit/>
            </a:bodyPr>
            <a:lstStyle/>
            <a:p>
              <a:pPr algn="ctr"/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الأمراض و العدوى </a:t>
              </a:r>
            </a:p>
          </p:txBody>
        </p:sp>
        <p:sp>
          <p:nvSpPr>
            <p:cNvPr id="113" name="مربع نص 112">
              <a:extLst>
                <a:ext uri="{FF2B5EF4-FFF2-40B4-BE49-F238E27FC236}">
                  <a16:creationId xmlns:a16="http://schemas.microsoft.com/office/drawing/2014/main" id="{9739ADE2-C284-97B1-84C6-BEE3D0366838}"/>
                </a:ext>
              </a:extLst>
            </p:cNvPr>
            <p:cNvSpPr txBox="1"/>
            <p:nvPr/>
          </p:nvSpPr>
          <p:spPr>
            <a:xfrm>
              <a:off x="9219156" y="900325"/>
              <a:ext cx="2762054" cy="112227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wrap="square" lIns="0" tIns="0" rIns="36000" bIns="0" anchor="ctr">
              <a:noAutofit/>
            </a:bodyPr>
            <a:lstStyle/>
            <a:p>
              <a:pPr marL="228606" indent="-228606">
                <a:buFont typeface="+mj-lt"/>
                <a:buAutoNum type="arabicPeriod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كيف أعرف أنني مصاب – مراجعة الدرس</a:t>
              </a:r>
            </a:p>
            <a:p>
              <a:pPr marL="228606" indent="-228606">
                <a:buFont typeface="+mj-lt"/>
                <a:buAutoNum type="arabicPeriod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 العدوى و انتقالها - تهيئة و استكشاف </a:t>
              </a:r>
            </a:p>
            <a:p>
              <a:pPr marL="228606" indent="-228606">
                <a:buFont typeface="+mj-lt"/>
                <a:buAutoNum type="arabicPeriod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 ما العدوى –طرق انتقال العدوى </a:t>
              </a:r>
            </a:p>
            <a:p>
              <a:pPr marL="228606" indent="-228606">
                <a:buFont typeface="+mj-lt"/>
                <a:buAutoNum type="arabicPeriod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كيف نحمي انفسنا من الأمراض - مراجعة الدرس </a:t>
              </a:r>
            </a:p>
          </p:txBody>
        </p:sp>
      </p:grpSp>
      <p:grpSp>
        <p:nvGrpSpPr>
          <p:cNvPr id="97" name="مجموعة 96">
            <a:extLst>
              <a:ext uri="{FF2B5EF4-FFF2-40B4-BE49-F238E27FC236}">
                <a16:creationId xmlns:a16="http://schemas.microsoft.com/office/drawing/2014/main" id="{5B06C169-D2C5-835D-6F4A-BD11BDA40AAC}"/>
              </a:ext>
            </a:extLst>
          </p:cNvPr>
          <p:cNvGrpSpPr/>
          <p:nvPr/>
        </p:nvGrpSpPr>
        <p:grpSpPr>
          <a:xfrm>
            <a:off x="2503731" y="3729648"/>
            <a:ext cx="2369022" cy="1420398"/>
            <a:chOff x="9219155" y="285088"/>
            <a:chExt cx="2762055" cy="1738167"/>
          </a:xfrm>
        </p:grpSpPr>
        <p:sp>
          <p:nvSpPr>
            <p:cNvPr id="105" name="مستطيل: زوايا مستديرة 104">
              <a:extLst>
                <a:ext uri="{FF2B5EF4-FFF2-40B4-BE49-F238E27FC236}">
                  <a16:creationId xmlns:a16="http://schemas.microsoft.com/office/drawing/2014/main" id="{25362F0A-9234-9344-2CEC-5ADF461B7AD0}"/>
                </a:ext>
              </a:extLst>
            </p:cNvPr>
            <p:cNvSpPr/>
            <p:nvPr/>
          </p:nvSpPr>
          <p:spPr>
            <a:xfrm>
              <a:off x="9219156" y="285088"/>
              <a:ext cx="2762054" cy="302445"/>
            </a:xfrm>
            <a:prstGeom prst="roundRect">
              <a:avLst>
                <a:gd name="adj" fmla="val 0"/>
              </a:avLst>
            </a:prstGeom>
            <a:solidFill>
              <a:srgbClr val="00B0F0">
                <a:alpha val="40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>
              <a:noAutofit/>
            </a:bodyPr>
            <a:lstStyle/>
            <a:p>
              <a:pPr algn="ctr" defTabSz="914423">
                <a:defRPr/>
              </a:pPr>
              <a:r>
                <a:rPr lang="ar-SA" sz="1200" b="1" dirty="0">
                  <a:solidFill>
                    <a:schemeClr val="tx1"/>
                  </a:solidFill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الأسبوع  الرابع  عشر   09    ـــــــ  13 / 06 / 1447هـ </a:t>
              </a:r>
            </a:p>
          </p:txBody>
        </p:sp>
        <p:sp>
          <p:nvSpPr>
            <p:cNvPr id="106" name="مربع نص 105">
              <a:extLst>
                <a:ext uri="{FF2B5EF4-FFF2-40B4-BE49-F238E27FC236}">
                  <a16:creationId xmlns:a16="http://schemas.microsoft.com/office/drawing/2014/main" id="{19280EF1-4CE2-9767-445C-A7FD19A5D0B0}"/>
                </a:ext>
              </a:extLst>
            </p:cNvPr>
            <p:cNvSpPr txBox="1"/>
            <p:nvPr/>
          </p:nvSpPr>
          <p:spPr>
            <a:xfrm>
              <a:off x="9219156" y="617947"/>
              <a:ext cx="2762053" cy="26205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lIns="0" rIns="0" anchor="ctr">
              <a:noAutofit/>
            </a:bodyPr>
            <a:lstStyle/>
            <a:p>
              <a:pPr algn="ctr"/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الأمراض و العدوى </a:t>
              </a:r>
            </a:p>
          </p:txBody>
        </p:sp>
        <p:sp>
          <p:nvSpPr>
            <p:cNvPr id="107" name="مربع نص 106">
              <a:extLst>
                <a:ext uri="{FF2B5EF4-FFF2-40B4-BE49-F238E27FC236}">
                  <a16:creationId xmlns:a16="http://schemas.microsoft.com/office/drawing/2014/main" id="{8D1FF344-02C6-BF74-CAFE-790F7E90CF47}"/>
                </a:ext>
              </a:extLst>
            </p:cNvPr>
            <p:cNvSpPr txBox="1"/>
            <p:nvPr/>
          </p:nvSpPr>
          <p:spPr>
            <a:xfrm>
              <a:off x="9219156" y="900326"/>
              <a:ext cx="2762054" cy="30142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wrap="square" lIns="0" tIns="0" rIns="36000" bIns="0" anchor="ctr">
              <a:noAutofit/>
            </a:bodyPr>
            <a:lstStyle/>
            <a:p>
              <a:pPr marL="228606" indent="-228606">
                <a:buFont typeface="+mj-lt"/>
                <a:buAutoNum type="arabicPeriod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تغذية راجعة </a:t>
              </a:r>
            </a:p>
          </p:txBody>
        </p:sp>
        <p:sp>
          <p:nvSpPr>
            <p:cNvPr id="108" name="مربع نص 107">
              <a:extLst>
                <a:ext uri="{FF2B5EF4-FFF2-40B4-BE49-F238E27FC236}">
                  <a16:creationId xmlns:a16="http://schemas.microsoft.com/office/drawing/2014/main" id="{2A1CD6B0-6749-3588-099F-F5896DE32A3A}"/>
                </a:ext>
              </a:extLst>
            </p:cNvPr>
            <p:cNvSpPr txBox="1"/>
            <p:nvPr/>
          </p:nvSpPr>
          <p:spPr>
            <a:xfrm>
              <a:off x="9219155" y="1206264"/>
              <a:ext cx="2762054" cy="30142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wrap="square" lIns="0" tIns="0" rIns="36000" bIns="0" anchor="ctr">
              <a:noAutofit/>
            </a:bodyPr>
            <a:lstStyle/>
            <a:p>
              <a:pPr marL="228606" indent="-228606">
                <a:buFont typeface="+mj-lt"/>
                <a:buAutoNum type="arabicPeriod" startAt="2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تغذية راجعة</a:t>
              </a:r>
            </a:p>
          </p:txBody>
        </p:sp>
        <p:sp>
          <p:nvSpPr>
            <p:cNvPr id="109" name="مربع نص 108">
              <a:extLst>
                <a:ext uri="{FF2B5EF4-FFF2-40B4-BE49-F238E27FC236}">
                  <a16:creationId xmlns:a16="http://schemas.microsoft.com/office/drawing/2014/main" id="{B5FA328A-10F5-6182-AE5D-EC544D759406}"/>
                </a:ext>
              </a:extLst>
            </p:cNvPr>
            <p:cNvSpPr txBox="1"/>
            <p:nvPr/>
          </p:nvSpPr>
          <p:spPr>
            <a:xfrm>
              <a:off x="9219156" y="1494224"/>
              <a:ext cx="2762054" cy="30142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wrap="square" lIns="0" tIns="0" rIns="36000" bIns="0" anchor="ctr">
              <a:noAutofit/>
            </a:bodyPr>
            <a:lstStyle/>
            <a:p>
              <a:pPr marL="228606" indent="-228606">
                <a:buFont typeface="+mj-lt"/>
                <a:buAutoNum type="arabicPeriod" startAt="3"/>
              </a:pPr>
              <a:r>
                <a:rPr lang="ar-SA" sz="11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مراجعة الفصل الرابع – نموذج اختبار </a:t>
              </a:r>
            </a:p>
          </p:txBody>
        </p:sp>
        <p:sp>
          <p:nvSpPr>
            <p:cNvPr id="110" name="مربع نص 109">
              <a:extLst>
                <a:ext uri="{FF2B5EF4-FFF2-40B4-BE49-F238E27FC236}">
                  <a16:creationId xmlns:a16="http://schemas.microsoft.com/office/drawing/2014/main" id="{21E87598-E610-0A68-0B68-4EB43B2C6E33}"/>
                </a:ext>
              </a:extLst>
            </p:cNvPr>
            <p:cNvSpPr txBox="1"/>
            <p:nvPr/>
          </p:nvSpPr>
          <p:spPr>
            <a:xfrm>
              <a:off x="9219155" y="1782187"/>
              <a:ext cx="2762054" cy="24106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wrap="square" lIns="0" tIns="0" rIns="36000" bIns="0" anchor="ctr">
              <a:noAutofit/>
            </a:bodyPr>
            <a:lstStyle/>
            <a:p>
              <a:pPr marL="228606" indent="-228606">
                <a:buFont typeface="+mj-lt"/>
                <a:buAutoNum type="arabicPeriod" startAt="4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المحافظة على الصحة  - تهيئة و استكشاف </a:t>
              </a:r>
            </a:p>
          </p:txBody>
        </p:sp>
      </p:grpSp>
      <p:grpSp>
        <p:nvGrpSpPr>
          <p:cNvPr id="98" name="مجموعة 97">
            <a:extLst>
              <a:ext uri="{FF2B5EF4-FFF2-40B4-BE49-F238E27FC236}">
                <a16:creationId xmlns:a16="http://schemas.microsoft.com/office/drawing/2014/main" id="{401BD935-EFAD-9F4B-1B46-3B3EAE10C68A}"/>
              </a:ext>
            </a:extLst>
          </p:cNvPr>
          <p:cNvGrpSpPr/>
          <p:nvPr/>
        </p:nvGrpSpPr>
        <p:grpSpPr>
          <a:xfrm>
            <a:off x="70090" y="3729648"/>
            <a:ext cx="2369022" cy="1420398"/>
            <a:chOff x="9219155" y="285088"/>
            <a:chExt cx="2762055" cy="1738167"/>
          </a:xfrm>
        </p:grpSpPr>
        <p:sp>
          <p:nvSpPr>
            <p:cNvPr id="99" name="مستطيل: زوايا مستديرة 98">
              <a:extLst>
                <a:ext uri="{FF2B5EF4-FFF2-40B4-BE49-F238E27FC236}">
                  <a16:creationId xmlns:a16="http://schemas.microsoft.com/office/drawing/2014/main" id="{838DED36-0105-3CFA-AD78-E1975D4A7027}"/>
                </a:ext>
              </a:extLst>
            </p:cNvPr>
            <p:cNvSpPr/>
            <p:nvPr/>
          </p:nvSpPr>
          <p:spPr>
            <a:xfrm>
              <a:off x="9219156" y="285088"/>
              <a:ext cx="2762054" cy="302445"/>
            </a:xfrm>
            <a:prstGeom prst="roundRect">
              <a:avLst>
                <a:gd name="adj" fmla="val 0"/>
              </a:avLst>
            </a:prstGeom>
            <a:solidFill>
              <a:srgbClr val="00B0F0">
                <a:alpha val="40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>
              <a:noAutofit/>
            </a:bodyPr>
            <a:lstStyle/>
            <a:p>
              <a:pPr defTabSz="914423">
                <a:defRPr/>
              </a:pPr>
              <a:r>
                <a:rPr lang="ar-SA" sz="1200" b="1" dirty="0">
                  <a:solidFill>
                    <a:schemeClr val="tx1"/>
                  </a:solidFill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الأسبوع  الخامس عشر   16 _ 20 / 06 / 1447هـ </a:t>
              </a:r>
            </a:p>
          </p:txBody>
        </p:sp>
        <p:sp>
          <p:nvSpPr>
            <p:cNvPr id="100" name="مربع نص 99">
              <a:extLst>
                <a:ext uri="{FF2B5EF4-FFF2-40B4-BE49-F238E27FC236}">
                  <a16:creationId xmlns:a16="http://schemas.microsoft.com/office/drawing/2014/main" id="{F3F8D1BD-4351-B167-5271-3F8DB9C2011F}"/>
                </a:ext>
              </a:extLst>
            </p:cNvPr>
            <p:cNvSpPr txBox="1"/>
            <p:nvPr/>
          </p:nvSpPr>
          <p:spPr>
            <a:xfrm>
              <a:off x="9219156" y="617947"/>
              <a:ext cx="2762053" cy="26205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lIns="0" rIns="0" anchor="ctr">
              <a:noAutofit/>
            </a:bodyPr>
            <a:lstStyle/>
            <a:p>
              <a:pPr algn="ctr"/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التغذية و الصحة </a:t>
              </a:r>
            </a:p>
          </p:txBody>
        </p:sp>
        <p:sp>
          <p:nvSpPr>
            <p:cNvPr id="101" name="مربع نص 100">
              <a:extLst>
                <a:ext uri="{FF2B5EF4-FFF2-40B4-BE49-F238E27FC236}">
                  <a16:creationId xmlns:a16="http://schemas.microsoft.com/office/drawing/2014/main" id="{394DA171-499D-80C7-3CC1-B521C1A4A138}"/>
                </a:ext>
              </a:extLst>
            </p:cNvPr>
            <p:cNvSpPr txBox="1"/>
            <p:nvPr/>
          </p:nvSpPr>
          <p:spPr>
            <a:xfrm>
              <a:off x="9219156" y="900325"/>
              <a:ext cx="2762054" cy="88186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wrap="square" lIns="0" tIns="0" rIns="36000" bIns="0" anchor="ctr">
              <a:noAutofit/>
            </a:bodyPr>
            <a:lstStyle/>
            <a:p>
              <a:pPr marL="228606" indent="-228606">
                <a:buFont typeface="+mj-lt"/>
                <a:buAutoNum type="arabicPeriod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كيف تحافظ على صحة جسمك</a:t>
              </a:r>
            </a:p>
            <a:p>
              <a:pPr marL="228606" indent="-228606">
                <a:buFont typeface="+mj-lt"/>
                <a:buAutoNum type="arabicPeriod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الغذاء الصحي المتوازن</a:t>
              </a:r>
            </a:p>
            <a:p>
              <a:pPr marL="228606" indent="-228606">
                <a:buFont typeface="+mj-lt"/>
                <a:buAutoNum type="arabicPeriod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ما أهمية الرياضة  - مراجعة الدرس</a:t>
              </a:r>
            </a:p>
          </p:txBody>
        </p:sp>
        <p:sp>
          <p:nvSpPr>
            <p:cNvPr id="104" name="مربع نص 103">
              <a:extLst>
                <a:ext uri="{FF2B5EF4-FFF2-40B4-BE49-F238E27FC236}">
                  <a16:creationId xmlns:a16="http://schemas.microsoft.com/office/drawing/2014/main" id="{5EA9A378-C2A0-65AD-6E9F-A6982288237E}"/>
                </a:ext>
              </a:extLst>
            </p:cNvPr>
            <p:cNvSpPr txBox="1"/>
            <p:nvPr/>
          </p:nvSpPr>
          <p:spPr>
            <a:xfrm>
              <a:off x="9219155" y="1782187"/>
              <a:ext cx="2762054" cy="2410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square" lIns="0" tIns="0" rIns="36000" bIns="0" anchor="ctr">
              <a:noAutofit/>
            </a:bodyPr>
            <a:lstStyle/>
            <a:p>
              <a:pPr algn="ctr"/>
              <a:r>
                <a:rPr lang="ar-SA" sz="1600" b="1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إجازة إضافية</a:t>
              </a:r>
            </a:p>
          </p:txBody>
        </p:sp>
      </p:grpSp>
      <p:grpSp>
        <p:nvGrpSpPr>
          <p:cNvPr id="130" name="مجموعة 129">
            <a:extLst>
              <a:ext uri="{FF2B5EF4-FFF2-40B4-BE49-F238E27FC236}">
                <a16:creationId xmlns:a16="http://schemas.microsoft.com/office/drawing/2014/main" id="{9F233256-AA5B-6F34-B7DE-ACFC7DDA099B}"/>
              </a:ext>
            </a:extLst>
          </p:cNvPr>
          <p:cNvGrpSpPr/>
          <p:nvPr/>
        </p:nvGrpSpPr>
        <p:grpSpPr>
          <a:xfrm>
            <a:off x="9711218" y="5299717"/>
            <a:ext cx="2369022" cy="1420398"/>
            <a:chOff x="9219155" y="285088"/>
            <a:chExt cx="2762055" cy="1738167"/>
          </a:xfrm>
        </p:grpSpPr>
        <p:sp>
          <p:nvSpPr>
            <p:cNvPr id="159" name="مستطيل: زوايا مستديرة 158">
              <a:extLst>
                <a:ext uri="{FF2B5EF4-FFF2-40B4-BE49-F238E27FC236}">
                  <a16:creationId xmlns:a16="http://schemas.microsoft.com/office/drawing/2014/main" id="{30E17962-1543-AB2F-C526-D7315B8DECC0}"/>
                </a:ext>
              </a:extLst>
            </p:cNvPr>
            <p:cNvSpPr/>
            <p:nvPr/>
          </p:nvSpPr>
          <p:spPr>
            <a:xfrm>
              <a:off x="9219156" y="285088"/>
              <a:ext cx="2762054" cy="302445"/>
            </a:xfrm>
            <a:prstGeom prst="roundRect">
              <a:avLst>
                <a:gd name="adj" fmla="val 0"/>
              </a:avLst>
            </a:prstGeom>
            <a:solidFill>
              <a:srgbClr val="00B0F0">
                <a:alpha val="40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rIns="0" rtlCol="1" anchor="ctr">
              <a:noAutofit/>
            </a:bodyPr>
            <a:lstStyle/>
            <a:p>
              <a:pPr defTabSz="914423">
                <a:defRPr/>
              </a:pPr>
              <a:r>
                <a:rPr lang="ar-SA" sz="1200" b="1" dirty="0">
                  <a:solidFill>
                    <a:schemeClr val="tx1"/>
                  </a:solidFill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الأسبوع  السادس  عشر     23  ـــــــ  27 / 06 / 1447هـ </a:t>
              </a:r>
            </a:p>
          </p:txBody>
        </p:sp>
        <p:sp>
          <p:nvSpPr>
            <p:cNvPr id="160" name="مربع نص 159">
              <a:extLst>
                <a:ext uri="{FF2B5EF4-FFF2-40B4-BE49-F238E27FC236}">
                  <a16:creationId xmlns:a16="http://schemas.microsoft.com/office/drawing/2014/main" id="{C5F54D5D-0D49-46DE-D167-90A0E1F3C886}"/>
                </a:ext>
              </a:extLst>
            </p:cNvPr>
            <p:cNvSpPr txBox="1"/>
            <p:nvPr/>
          </p:nvSpPr>
          <p:spPr>
            <a:xfrm>
              <a:off x="9219156" y="617947"/>
              <a:ext cx="2762053" cy="26205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lIns="0" rIns="0" anchor="ctr">
              <a:noAutofit/>
            </a:bodyPr>
            <a:lstStyle/>
            <a:p>
              <a:pPr algn="ctr"/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التغذية و الصحة </a:t>
              </a:r>
            </a:p>
          </p:txBody>
        </p:sp>
        <p:sp>
          <p:nvSpPr>
            <p:cNvPr id="161" name="مربع نص 160">
              <a:extLst>
                <a:ext uri="{FF2B5EF4-FFF2-40B4-BE49-F238E27FC236}">
                  <a16:creationId xmlns:a16="http://schemas.microsoft.com/office/drawing/2014/main" id="{A67D9A2D-66B5-848B-FA21-6AB682C3C3AC}"/>
                </a:ext>
              </a:extLst>
            </p:cNvPr>
            <p:cNvSpPr txBox="1"/>
            <p:nvPr/>
          </p:nvSpPr>
          <p:spPr>
            <a:xfrm>
              <a:off x="9219156" y="900326"/>
              <a:ext cx="2762054" cy="2410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square" lIns="0" tIns="0" rIns="36000" bIns="0" anchor="ctr">
              <a:noAutofit/>
            </a:bodyPr>
            <a:lstStyle/>
            <a:p>
              <a:pPr algn="ctr"/>
              <a:r>
                <a:rPr lang="ar-SA" sz="1600" b="1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إجازة إضافية</a:t>
              </a:r>
            </a:p>
          </p:txBody>
        </p:sp>
        <p:sp>
          <p:nvSpPr>
            <p:cNvPr id="162" name="مربع نص 161">
              <a:extLst>
                <a:ext uri="{FF2B5EF4-FFF2-40B4-BE49-F238E27FC236}">
                  <a16:creationId xmlns:a16="http://schemas.microsoft.com/office/drawing/2014/main" id="{4FA97910-B9B1-10F4-7212-CCAC12C12146}"/>
                </a:ext>
              </a:extLst>
            </p:cNvPr>
            <p:cNvSpPr txBox="1"/>
            <p:nvPr/>
          </p:nvSpPr>
          <p:spPr>
            <a:xfrm>
              <a:off x="9219155" y="1206264"/>
              <a:ext cx="2762054" cy="81699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wrap="square" lIns="0" tIns="0" rIns="36000" bIns="0" anchor="ctr">
              <a:noAutofit/>
            </a:bodyPr>
            <a:lstStyle/>
            <a:p>
              <a:pPr marL="228606" indent="-228606">
                <a:buFont typeface="+mj-lt"/>
                <a:buAutoNum type="arabicPeriod" startAt="2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تغذية راجعة  </a:t>
              </a:r>
            </a:p>
            <a:p>
              <a:pPr marL="228606" indent="-228606">
                <a:buFont typeface="+mj-lt"/>
                <a:buAutoNum type="arabicPeriod" startAt="2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الغذاء و التغذية  - تهيئة واستكشاف </a:t>
              </a:r>
            </a:p>
            <a:p>
              <a:pPr marL="228606" indent="-228606">
                <a:buFont typeface="+mj-lt"/>
                <a:buAutoNum type="arabicPeriod" startAt="2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مجموعة المواد الغذائية – الماء</a:t>
              </a:r>
            </a:p>
          </p:txBody>
        </p:sp>
      </p:grpSp>
      <p:grpSp>
        <p:nvGrpSpPr>
          <p:cNvPr id="131" name="مجموعة 130">
            <a:extLst>
              <a:ext uri="{FF2B5EF4-FFF2-40B4-BE49-F238E27FC236}">
                <a16:creationId xmlns:a16="http://schemas.microsoft.com/office/drawing/2014/main" id="{9F273418-C921-C5FA-2C5D-BE9F43E04924}"/>
              </a:ext>
            </a:extLst>
          </p:cNvPr>
          <p:cNvGrpSpPr/>
          <p:nvPr/>
        </p:nvGrpSpPr>
        <p:grpSpPr>
          <a:xfrm>
            <a:off x="7296266" y="5299717"/>
            <a:ext cx="2369022" cy="1420398"/>
            <a:chOff x="9219156" y="285088"/>
            <a:chExt cx="2762054" cy="1738168"/>
          </a:xfrm>
        </p:grpSpPr>
        <p:sp>
          <p:nvSpPr>
            <p:cNvPr id="153" name="مستطيل: زوايا مستديرة 152">
              <a:extLst>
                <a:ext uri="{FF2B5EF4-FFF2-40B4-BE49-F238E27FC236}">
                  <a16:creationId xmlns:a16="http://schemas.microsoft.com/office/drawing/2014/main" id="{BE838FE4-1859-BEF2-F2E6-EA4D6F6B1D60}"/>
                </a:ext>
              </a:extLst>
            </p:cNvPr>
            <p:cNvSpPr/>
            <p:nvPr/>
          </p:nvSpPr>
          <p:spPr>
            <a:xfrm>
              <a:off x="9219156" y="285088"/>
              <a:ext cx="2762054" cy="302445"/>
            </a:xfrm>
            <a:prstGeom prst="roundRect">
              <a:avLst>
                <a:gd name="adj" fmla="val 0"/>
              </a:avLst>
            </a:prstGeom>
            <a:solidFill>
              <a:srgbClr val="00B0F0">
                <a:alpha val="40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rIns="0" rtlCol="1" anchor="ctr">
              <a:noAutofit/>
            </a:bodyPr>
            <a:lstStyle/>
            <a:p>
              <a:pPr defTabSz="914423">
                <a:defRPr/>
              </a:pPr>
              <a:r>
                <a:rPr lang="ar-SA" sz="1200" b="1" dirty="0">
                  <a:solidFill>
                    <a:schemeClr val="tx1"/>
                  </a:solidFill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الأسبوع  السابع  عشر       01 ــــــ   ـ 05 / 07 / 1447هـ </a:t>
              </a:r>
            </a:p>
          </p:txBody>
        </p:sp>
        <p:sp>
          <p:nvSpPr>
            <p:cNvPr id="154" name="مربع نص 153">
              <a:extLst>
                <a:ext uri="{FF2B5EF4-FFF2-40B4-BE49-F238E27FC236}">
                  <a16:creationId xmlns:a16="http://schemas.microsoft.com/office/drawing/2014/main" id="{F56FD305-DE49-3BFE-5315-3A893C4C20C4}"/>
                </a:ext>
              </a:extLst>
            </p:cNvPr>
            <p:cNvSpPr txBox="1"/>
            <p:nvPr/>
          </p:nvSpPr>
          <p:spPr>
            <a:xfrm>
              <a:off x="9219156" y="617947"/>
              <a:ext cx="2762053" cy="26205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lIns="0" rIns="0" anchor="ctr">
              <a:noAutofit/>
            </a:bodyPr>
            <a:lstStyle/>
            <a:p>
              <a:pPr algn="ctr"/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التغذية و الصحة </a:t>
              </a:r>
            </a:p>
          </p:txBody>
        </p:sp>
        <p:sp>
          <p:nvSpPr>
            <p:cNvPr id="155" name="مربع نص 154">
              <a:extLst>
                <a:ext uri="{FF2B5EF4-FFF2-40B4-BE49-F238E27FC236}">
                  <a16:creationId xmlns:a16="http://schemas.microsoft.com/office/drawing/2014/main" id="{8D182B94-B5EF-C37D-1A48-ABD9651872D2}"/>
                </a:ext>
              </a:extLst>
            </p:cNvPr>
            <p:cNvSpPr txBox="1"/>
            <p:nvPr/>
          </p:nvSpPr>
          <p:spPr>
            <a:xfrm>
              <a:off x="9219156" y="900325"/>
              <a:ext cx="2762054" cy="112293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wrap="square" lIns="0" tIns="0" rIns="36000" bIns="0" anchor="ctr">
              <a:noAutofit/>
            </a:bodyPr>
            <a:lstStyle/>
            <a:p>
              <a:pPr marL="228606" indent="-228606">
                <a:buFont typeface="+mj-lt"/>
                <a:buAutoNum type="arabicPeriod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 الهرم الغذائي –  مراجعة الدرس</a:t>
              </a:r>
            </a:p>
            <a:p>
              <a:pPr marL="228606" indent="-228606">
                <a:buFont typeface="+mj-lt"/>
                <a:buAutoNum type="arabicPeriod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 مراجعة الفصل الخامس  – نموذج اختبار</a:t>
              </a:r>
            </a:p>
            <a:p>
              <a:pPr marL="228606" indent="-228606">
                <a:buFont typeface="+mj-lt"/>
                <a:buAutoNum type="arabicPeriod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تغذية راجعة</a:t>
              </a:r>
            </a:p>
            <a:p>
              <a:pPr marL="228606" indent="-228606">
                <a:buFont typeface="+mj-lt"/>
                <a:buAutoNum type="arabicPeriod"/>
              </a:pPr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تغذية راجعة  </a:t>
              </a:r>
            </a:p>
          </p:txBody>
        </p:sp>
      </p:grpSp>
      <p:grpSp>
        <p:nvGrpSpPr>
          <p:cNvPr id="132" name="مجموعة 131">
            <a:extLst>
              <a:ext uri="{FF2B5EF4-FFF2-40B4-BE49-F238E27FC236}">
                <a16:creationId xmlns:a16="http://schemas.microsoft.com/office/drawing/2014/main" id="{D314AF6A-C148-2460-C219-DBE701674A4B}"/>
              </a:ext>
            </a:extLst>
          </p:cNvPr>
          <p:cNvGrpSpPr/>
          <p:nvPr/>
        </p:nvGrpSpPr>
        <p:grpSpPr>
          <a:xfrm>
            <a:off x="4900000" y="5299717"/>
            <a:ext cx="2369022" cy="1420398"/>
            <a:chOff x="9219155" y="285088"/>
            <a:chExt cx="2762055" cy="1738167"/>
          </a:xfrm>
        </p:grpSpPr>
        <p:sp>
          <p:nvSpPr>
            <p:cNvPr id="147" name="مستطيل: زوايا مستديرة 146">
              <a:extLst>
                <a:ext uri="{FF2B5EF4-FFF2-40B4-BE49-F238E27FC236}">
                  <a16:creationId xmlns:a16="http://schemas.microsoft.com/office/drawing/2014/main" id="{074345A7-54DF-7C60-5E3C-689CED0BA1FE}"/>
                </a:ext>
              </a:extLst>
            </p:cNvPr>
            <p:cNvSpPr/>
            <p:nvPr/>
          </p:nvSpPr>
          <p:spPr>
            <a:xfrm>
              <a:off x="9219156" y="285088"/>
              <a:ext cx="2762054" cy="302445"/>
            </a:xfrm>
            <a:prstGeom prst="roundRect">
              <a:avLst>
                <a:gd name="adj" fmla="val 0"/>
              </a:avLst>
            </a:prstGeom>
            <a:solidFill>
              <a:srgbClr val="00B0F0">
                <a:alpha val="40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rIns="0" rtlCol="1" anchor="ctr">
              <a:noAutofit/>
            </a:bodyPr>
            <a:lstStyle/>
            <a:p>
              <a:pPr defTabSz="914423">
                <a:defRPr/>
              </a:pPr>
              <a:r>
                <a:rPr lang="ar-SA" sz="1200" b="1" dirty="0">
                  <a:solidFill>
                    <a:schemeClr val="tx1"/>
                  </a:solidFill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الأسبوع  الثامن  عشر من 08   ـــــــ  12 / 07 / 1447هـ </a:t>
              </a:r>
            </a:p>
          </p:txBody>
        </p:sp>
        <p:sp>
          <p:nvSpPr>
            <p:cNvPr id="148" name="مربع نص 147">
              <a:extLst>
                <a:ext uri="{FF2B5EF4-FFF2-40B4-BE49-F238E27FC236}">
                  <a16:creationId xmlns:a16="http://schemas.microsoft.com/office/drawing/2014/main" id="{06BE99C1-17C0-D376-1B50-7A01C27E6BBA}"/>
                </a:ext>
              </a:extLst>
            </p:cNvPr>
            <p:cNvSpPr txBox="1"/>
            <p:nvPr/>
          </p:nvSpPr>
          <p:spPr>
            <a:xfrm>
              <a:off x="9219156" y="617947"/>
              <a:ext cx="2762053" cy="26205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anchor="ctr">
              <a:noAutofit/>
            </a:bodyPr>
            <a:lstStyle/>
            <a:p>
              <a:pPr algn="ctr"/>
              <a:r>
                <a:rPr lang="ar-SA" sz="1801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   مراجعة شاملة </a:t>
              </a:r>
            </a:p>
          </p:txBody>
        </p:sp>
        <p:sp>
          <p:nvSpPr>
            <p:cNvPr id="149" name="مربع نص 148">
              <a:extLst>
                <a:ext uri="{FF2B5EF4-FFF2-40B4-BE49-F238E27FC236}">
                  <a16:creationId xmlns:a16="http://schemas.microsoft.com/office/drawing/2014/main" id="{015B810F-A734-3119-D5CA-D0AA6E5FAAEF}"/>
                </a:ext>
              </a:extLst>
            </p:cNvPr>
            <p:cNvSpPr txBox="1"/>
            <p:nvPr/>
          </p:nvSpPr>
          <p:spPr>
            <a:xfrm>
              <a:off x="9219156" y="900325"/>
              <a:ext cx="2762054" cy="30244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wrap="square" lIns="0" tIns="0" rIns="36000" bIns="0" anchor="ctr">
              <a:noAutofit/>
            </a:bodyPr>
            <a:lstStyle/>
            <a:p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- مراجعة شاملة </a:t>
              </a:r>
            </a:p>
          </p:txBody>
        </p:sp>
        <p:sp>
          <p:nvSpPr>
            <p:cNvPr id="150" name="مربع نص 149">
              <a:extLst>
                <a:ext uri="{FF2B5EF4-FFF2-40B4-BE49-F238E27FC236}">
                  <a16:creationId xmlns:a16="http://schemas.microsoft.com/office/drawing/2014/main" id="{1E08BBBB-1A76-D06B-B360-52F11060812E}"/>
                </a:ext>
              </a:extLst>
            </p:cNvPr>
            <p:cNvSpPr txBox="1"/>
            <p:nvPr/>
          </p:nvSpPr>
          <p:spPr>
            <a:xfrm>
              <a:off x="9219155" y="1206264"/>
              <a:ext cx="2762054" cy="2879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wrap="square" lIns="0" tIns="0" rIns="36000" bIns="0" anchor="ctr">
              <a:noAutofit/>
            </a:bodyPr>
            <a:lstStyle/>
            <a:p>
              <a:r>
                <a:rPr lang="ar-SA" sz="11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- مراجعة شاملة </a:t>
              </a:r>
            </a:p>
          </p:txBody>
        </p:sp>
        <p:sp>
          <p:nvSpPr>
            <p:cNvPr id="151" name="مربع نص 150">
              <a:extLst>
                <a:ext uri="{FF2B5EF4-FFF2-40B4-BE49-F238E27FC236}">
                  <a16:creationId xmlns:a16="http://schemas.microsoft.com/office/drawing/2014/main" id="{94212D87-B426-DC50-538F-2907D9E1E7FC}"/>
                </a:ext>
              </a:extLst>
            </p:cNvPr>
            <p:cNvSpPr txBox="1"/>
            <p:nvPr/>
          </p:nvSpPr>
          <p:spPr>
            <a:xfrm>
              <a:off x="9219155" y="1494227"/>
              <a:ext cx="2762054" cy="28796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wrap="square" lIns="0" tIns="0" rIns="36000" bIns="0" anchor="ctr">
              <a:noAutofit/>
            </a:bodyPr>
            <a:lstStyle/>
            <a:p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- مراجعة شاملة </a:t>
              </a:r>
            </a:p>
          </p:txBody>
        </p:sp>
        <p:sp>
          <p:nvSpPr>
            <p:cNvPr id="152" name="مربع نص 151">
              <a:extLst>
                <a:ext uri="{FF2B5EF4-FFF2-40B4-BE49-F238E27FC236}">
                  <a16:creationId xmlns:a16="http://schemas.microsoft.com/office/drawing/2014/main" id="{BE7B9EFA-2C28-0579-5E3A-25D2D9205AC9}"/>
                </a:ext>
              </a:extLst>
            </p:cNvPr>
            <p:cNvSpPr txBox="1"/>
            <p:nvPr/>
          </p:nvSpPr>
          <p:spPr>
            <a:xfrm>
              <a:off x="9219155" y="1782187"/>
              <a:ext cx="2762054" cy="24106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wrap="square" lIns="0" tIns="0" rIns="36000" bIns="0" anchor="ctr">
              <a:noAutofit/>
            </a:bodyPr>
            <a:lstStyle/>
            <a:p>
              <a:r>
                <a: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   - مراجعة شاملة</a:t>
              </a:r>
            </a:p>
          </p:txBody>
        </p:sp>
      </p:grpSp>
      <p:grpSp>
        <p:nvGrpSpPr>
          <p:cNvPr id="133" name="مجموعة 132">
            <a:extLst>
              <a:ext uri="{FF2B5EF4-FFF2-40B4-BE49-F238E27FC236}">
                <a16:creationId xmlns:a16="http://schemas.microsoft.com/office/drawing/2014/main" id="{1E0E70BE-400D-50C9-1C1C-78931CB0B623}"/>
              </a:ext>
            </a:extLst>
          </p:cNvPr>
          <p:cNvGrpSpPr/>
          <p:nvPr/>
        </p:nvGrpSpPr>
        <p:grpSpPr>
          <a:xfrm>
            <a:off x="2503731" y="5299717"/>
            <a:ext cx="2369022" cy="1420398"/>
            <a:chOff x="9219156" y="285088"/>
            <a:chExt cx="2762054" cy="1738167"/>
          </a:xfrm>
        </p:grpSpPr>
        <p:sp>
          <p:nvSpPr>
            <p:cNvPr id="141" name="مستطيل: زوايا مستديرة 140">
              <a:extLst>
                <a:ext uri="{FF2B5EF4-FFF2-40B4-BE49-F238E27FC236}">
                  <a16:creationId xmlns:a16="http://schemas.microsoft.com/office/drawing/2014/main" id="{97EF2431-1031-180A-8418-8F9AFBA6EFCF}"/>
                </a:ext>
              </a:extLst>
            </p:cNvPr>
            <p:cNvSpPr/>
            <p:nvPr/>
          </p:nvSpPr>
          <p:spPr>
            <a:xfrm>
              <a:off x="9219156" y="285088"/>
              <a:ext cx="2762054" cy="302445"/>
            </a:xfrm>
            <a:prstGeom prst="roundRect">
              <a:avLst>
                <a:gd name="adj" fmla="val 0"/>
              </a:avLst>
            </a:prstGeom>
            <a:solidFill>
              <a:srgbClr val="00B0F0">
                <a:alpha val="40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>
              <a:noAutofit/>
            </a:bodyPr>
            <a:lstStyle/>
            <a:p>
              <a:pPr defTabSz="914423">
                <a:defRPr/>
              </a:pPr>
              <a:r>
                <a:rPr lang="ar-SA" sz="1200" b="1" dirty="0">
                  <a:solidFill>
                    <a:schemeClr val="tx1"/>
                  </a:solidFill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الأسبوع  التاسع عشر    15   ـــــــ  19 / 07 / 1447هـ </a:t>
              </a:r>
            </a:p>
          </p:txBody>
        </p:sp>
        <p:sp>
          <p:nvSpPr>
            <p:cNvPr id="142" name="مربع نص 141">
              <a:extLst>
                <a:ext uri="{FF2B5EF4-FFF2-40B4-BE49-F238E27FC236}">
                  <a16:creationId xmlns:a16="http://schemas.microsoft.com/office/drawing/2014/main" id="{B058171E-F8F6-D7B5-47E3-E037BDC36106}"/>
                </a:ext>
              </a:extLst>
            </p:cNvPr>
            <p:cNvSpPr txBox="1"/>
            <p:nvPr/>
          </p:nvSpPr>
          <p:spPr>
            <a:xfrm>
              <a:off x="9219156" y="617947"/>
              <a:ext cx="2762053" cy="140530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anchor="ctr">
              <a:noAutofit/>
            </a:bodyPr>
            <a:lstStyle/>
            <a:p>
              <a:pPr algn="ctr"/>
              <a:r>
                <a:rPr lang="ar-SA" sz="16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اختبار نهاية </a:t>
              </a:r>
            </a:p>
            <a:p>
              <a:pPr algn="ctr"/>
              <a:r>
                <a:rPr lang="ar-SA" sz="16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الفصل الدراسي الأول </a:t>
              </a:r>
            </a:p>
          </p:txBody>
        </p:sp>
      </p:grpSp>
      <p:sp>
        <p:nvSpPr>
          <p:cNvPr id="135" name="مستطيل: زوايا مستديرة 134">
            <a:extLst>
              <a:ext uri="{FF2B5EF4-FFF2-40B4-BE49-F238E27FC236}">
                <a16:creationId xmlns:a16="http://schemas.microsoft.com/office/drawing/2014/main" id="{EB2B4620-F180-606D-2AEE-15EF8D45A507}"/>
              </a:ext>
            </a:extLst>
          </p:cNvPr>
          <p:cNvSpPr/>
          <p:nvPr/>
        </p:nvSpPr>
        <p:spPr>
          <a:xfrm>
            <a:off x="70091" y="5331844"/>
            <a:ext cx="2369022" cy="1148393"/>
          </a:xfrm>
          <a:prstGeom prst="roundRect">
            <a:avLst>
              <a:gd name="adj" fmla="val 0"/>
            </a:avLst>
          </a:prstGeom>
          <a:solidFill>
            <a:srgbClr val="00B0F0">
              <a:alpha val="4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>
            <a:noAutofit/>
          </a:bodyPr>
          <a:lstStyle/>
          <a:p>
            <a:pPr algn="ctr"/>
            <a:r>
              <a:rPr lang="ar-SA" sz="1801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إجازة منتصف العام</a:t>
            </a:r>
          </a:p>
          <a:p>
            <a:pPr algn="ctr"/>
            <a:r>
              <a:rPr lang="ar-SA" sz="1801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20 / 07  / 1447 هـ</a:t>
            </a:r>
          </a:p>
          <a:p>
            <a:pPr algn="ctr"/>
            <a:endParaRPr lang="ar-SA" sz="5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r>
              <a:rPr lang="ar-SA" sz="1801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بداية الفصل الثاني</a:t>
            </a:r>
          </a:p>
          <a:p>
            <a:pPr algn="ctr"/>
            <a:r>
              <a:rPr lang="ar-SA" sz="1801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28 / 07  / 1447 هـ</a:t>
            </a:r>
          </a:p>
        </p:txBody>
      </p:sp>
      <p:sp>
        <p:nvSpPr>
          <p:cNvPr id="225" name="مربع نص 224">
            <a:extLst>
              <a:ext uri="{FF2B5EF4-FFF2-40B4-BE49-F238E27FC236}">
                <a16:creationId xmlns:a16="http://schemas.microsoft.com/office/drawing/2014/main" id="{38C9C258-B950-F53F-D689-C102304467E5}"/>
              </a:ext>
            </a:extLst>
          </p:cNvPr>
          <p:cNvSpPr txBox="1"/>
          <p:nvPr/>
        </p:nvSpPr>
        <p:spPr>
          <a:xfrm>
            <a:off x="2601559" y="147344"/>
            <a:ext cx="64873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b="1" dirty="0">
                <a:solidFill>
                  <a:srgbClr val="0070C0"/>
                </a:solidFill>
                <a:latin typeface="Arial,Bold"/>
              </a:rPr>
              <a:t>توزيع مادة العلوم للصف </a:t>
            </a:r>
            <a:r>
              <a:rPr lang="ar-SA" b="1" dirty="0">
                <a:solidFill>
                  <a:srgbClr val="D519BA"/>
                </a:solidFill>
                <a:latin typeface="Arial,Bold"/>
              </a:rPr>
              <a:t>الرابع  </a:t>
            </a:r>
            <a:r>
              <a:rPr lang="ar-SA" b="1" dirty="0">
                <a:solidFill>
                  <a:srgbClr val="0070C0"/>
                </a:solidFill>
                <a:latin typeface="Arial,Bold"/>
              </a:rPr>
              <a:t> الابتدائي الفصل الدراسي </a:t>
            </a:r>
            <a:r>
              <a:rPr lang="ar-SA" b="1" dirty="0">
                <a:solidFill>
                  <a:srgbClr val="D519BA"/>
                </a:solidFill>
                <a:latin typeface="Arial,Bold"/>
              </a:rPr>
              <a:t>الأول </a:t>
            </a:r>
            <a:r>
              <a:rPr lang="ar-SA" b="1" dirty="0">
                <a:solidFill>
                  <a:srgbClr val="0070C0"/>
                </a:solidFill>
                <a:latin typeface="Arial,Bold"/>
              </a:rPr>
              <a:t>  لعام 1447  هــ</a:t>
            </a:r>
            <a:endParaRPr lang="ar-SA" dirty="0">
              <a:solidFill>
                <a:srgbClr val="0070C0"/>
              </a:solidFill>
            </a:endParaRPr>
          </a:p>
        </p:txBody>
      </p:sp>
      <p:sp>
        <p:nvSpPr>
          <p:cNvPr id="227" name="مربع نص 226">
            <a:extLst>
              <a:ext uri="{FF2B5EF4-FFF2-40B4-BE49-F238E27FC236}">
                <a16:creationId xmlns:a16="http://schemas.microsoft.com/office/drawing/2014/main" id="{D83779BF-3A5A-7E0C-741B-36FB59D504A5}"/>
              </a:ext>
            </a:extLst>
          </p:cNvPr>
          <p:cNvSpPr txBox="1"/>
          <p:nvPr/>
        </p:nvSpPr>
        <p:spPr>
          <a:xfrm>
            <a:off x="9380053" y="74836"/>
            <a:ext cx="16743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1200" b="1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الإدارة العامة للتعليم بــ</a:t>
            </a:r>
          </a:p>
          <a:p>
            <a:r>
              <a:rPr lang="ar-SA" sz="1200" b="1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مدرسة </a:t>
            </a:r>
            <a:endParaRPr lang="ar-SA" sz="12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228" name="صورة 227">
            <a:extLst>
              <a:ext uri="{FF2B5EF4-FFF2-40B4-BE49-F238E27FC236}">
                <a16:creationId xmlns:a16="http://schemas.microsoft.com/office/drawing/2014/main" id="{F7F2A32E-724C-28BF-65A7-48A7B0E816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64845" y="65866"/>
            <a:ext cx="570185" cy="433456"/>
          </a:xfrm>
          <a:prstGeom prst="rect">
            <a:avLst/>
          </a:prstGeom>
        </p:spPr>
      </p:pic>
      <p:pic>
        <p:nvPicPr>
          <p:cNvPr id="235" name="صورة 234">
            <a:hlinkClick r:id="rId3"/>
            <a:extLst>
              <a:ext uri="{FF2B5EF4-FFF2-40B4-BE49-F238E27FC236}">
                <a16:creationId xmlns:a16="http://schemas.microsoft.com/office/drawing/2014/main" id="{D0E0504F-C885-277A-41AC-61CC1EF07F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024" y="6496774"/>
            <a:ext cx="977042" cy="187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335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6" name="مجموعة 185">
            <a:extLst>
              <a:ext uri="{FF2B5EF4-FFF2-40B4-BE49-F238E27FC236}">
                <a16:creationId xmlns:a16="http://schemas.microsoft.com/office/drawing/2014/main" id="{112AF1C6-B7A2-7516-5DEC-FD2019E8B623}"/>
              </a:ext>
            </a:extLst>
          </p:cNvPr>
          <p:cNvGrpSpPr/>
          <p:nvPr/>
        </p:nvGrpSpPr>
        <p:grpSpPr>
          <a:xfrm>
            <a:off x="70091" y="589510"/>
            <a:ext cx="12010150" cy="6130604"/>
            <a:chOff x="640729" y="457504"/>
            <a:chExt cx="11992920" cy="5790896"/>
          </a:xfrm>
        </p:grpSpPr>
        <p:grpSp>
          <p:nvGrpSpPr>
            <p:cNvPr id="27" name="مجموعة 26">
              <a:extLst>
                <a:ext uri="{FF2B5EF4-FFF2-40B4-BE49-F238E27FC236}">
                  <a16:creationId xmlns:a16="http://schemas.microsoft.com/office/drawing/2014/main" id="{2B5ED40A-6309-3F15-1C2E-809AB9530DC2}"/>
                </a:ext>
              </a:extLst>
            </p:cNvPr>
            <p:cNvGrpSpPr/>
            <p:nvPr/>
          </p:nvGrpSpPr>
          <p:grpSpPr>
            <a:xfrm>
              <a:off x="10268026" y="457504"/>
              <a:ext cx="2365623" cy="1341691"/>
              <a:chOff x="9219155" y="285088"/>
              <a:chExt cx="2762055" cy="1738167"/>
            </a:xfrm>
          </p:grpSpPr>
          <p:sp>
            <p:nvSpPr>
              <p:cNvPr id="16" name="مستطيل: زوايا مستديرة 15">
                <a:extLst>
                  <a:ext uri="{FF2B5EF4-FFF2-40B4-BE49-F238E27FC236}">
                    <a16:creationId xmlns:a16="http://schemas.microsoft.com/office/drawing/2014/main" id="{6D5AF7E6-E038-9FAB-F010-795169982351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schemeClr val="tx1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الأول       01  ـــــــ  05 / 03 / 1447هـ </a:t>
                </a:r>
              </a:p>
            </p:txBody>
          </p:sp>
          <p:sp>
            <p:nvSpPr>
              <p:cNvPr id="6" name="مربع نص 5">
                <a:extLst>
                  <a:ext uri="{FF2B5EF4-FFF2-40B4-BE49-F238E27FC236}">
                    <a16:creationId xmlns:a16="http://schemas.microsoft.com/office/drawing/2014/main" id="{9ADCD4B2-2691-992A-F9B7-B6600E95D538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ar-SA" sz="16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التهيئة والاستعداد </a:t>
                </a:r>
              </a:p>
            </p:txBody>
          </p:sp>
          <p:sp>
            <p:nvSpPr>
              <p:cNvPr id="7" name="مربع نص 6">
                <a:extLst>
                  <a:ext uri="{FF2B5EF4-FFF2-40B4-BE49-F238E27FC236}">
                    <a16:creationId xmlns:a16="http://schemas.microsoft.com/office/drawing/2014/main" id="{37CF368C-55C8-E288-3926-0CE0A0A3DC39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36584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التهيئة والاستعداد </a:t>
                </a:r>
              </a:p>
            </p:txBody>
          </p:sp>
          <p:sp>
            <p:nvSpPr>
              <p:cNvPr id="24" name="مربع نص 23">
                <a:extLst>
                  <a:ext uri="{FF2B5EF4-FFF2-40B4-BE49-F238E27FC236}">
                    <a16:creationId xmlns:a16="http://schemas.microsoft.com/office/drawing/2014/main" id="{6BE9BC00-95E7-C973-D235-FF74426D3C0D}"/>
                  </a:ext>
                </a:extLst>
              </p:cNvPr>
              <p:cNvSpPr txBox="1"/>
              <p:nvPr/>
            </p:nvSpPr>
            <p:spPr>
              <a:xfrm>
                <a:off x="9219155" y="1206264"/>
                <a:ext cx="2762054" cy="287963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2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اختبارات تشخيصية </a:t>
                </a:r>
              </a:p>
            </p:txBody>
          </p:sp>
          <p:sp>
            <p:nvSpPr>
              <p:cNvPr id="25" name="مربع نص 24">
                <a:extLst>
                  <a:ext uri="{FF2B5EF4-FFF2-40B4-BE49-F238E27FC236}">
                    <a16:creationId xmlns:a16="http://schemas.microsoft.com/office/drawing/2014/main" id="{4A2975B3-611F-8C7B-DF80-1A2EB78D57D0}"/>
                  </a:ext>
                </a:extLst>
              </p:cNvPr>
              <p:cNvSpPr txBox="1"/>
              <p:nvPr/>
            </p:nvSpPr>
            <p:spPr>
              <a:xfrm>
                <a:off x="9219155" y="1494227"/>
                <a:ext cx="2762054" cy="32625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3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اختبارات تشخيصية </a:t>
                </a:r>
              </a:p>
            </p:txBody>
          </p:sp>
          <p:sp>
            <p:nvSpPr>
              <p:cNvPr id="26" name="مربع نص 25">
                <a:extLst>
                  <a:ext uri="{FF2B5EF4-FFF2-40B4-BE49-F238E27FC236}">
                    <a16:creationId xmlns:a16="http://schemas.microsoft.com/office/drawing/2014/main" id="{43D75C7D-7A8F-A294-AB88-B0B60F1A69E9}"/>
                  </a:ext>
                </a:extLst>
              </p:cNvPr>
              <p:cNvSpPr txBox="1"/>
              <p:nvPr/>
            </p:nvSpPr>
            <p:spPr>
              <a:xfrm>
                <a:off x="9219155" y="178218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4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الطريقة العلمية</a:t>
                </a:r>
              </a:p>
            </p:txBody>
          </p:sp>
        </p:grpSp>
        <p:grpSp>
          <p:nvGrpSpPr>
            <p:cNvPr id="28" name="مجموعة 27">
              <a:extLst>
                <a:ext uri="{FF2B5EF4-FFF2-40B4-BE49-F238E27FC236}">
                  <a16:creationId xmlns:a16="http://schemas.microsoft.com/office/drawing/2014/main" id="{C6656F78-7DAC-207C-F7CF-0CB66D94257C}"/>
                </a:ext>
              </a:extLst>
            </p:cNvPr>
            <p:cNvGrpSpPr/>
            <p:nvPr/>
          </p:nvGrpSpPr>
          <p:grpSpPr>
            <a:xfrm>
              <a:off x="7856537" y="457504"/>
              <a:ext cx="2365623" cy="1341689"/>
              <a:chOff x="9219155" y="285088"/>
              <a:chExt cx="2762055" cy="1738164"/>
            </a:xfrm>
          </p:grpSpPr>
          <p:sp>
            <p:nvSpPr>
              <p:cNvPr id="29" name="مستطيل: زوايا مستديرة 28">
                <a:extLst>
                  <a:ext uri="{FF2B5EF4-FFF2-40B4-BE49-F238E27FC236}">
                    <a16:creationId xmlns:a16="http://schemas.microsoft.com/office/drawing/2014/main" id="{EEC55D2B-9D15-1ED5-BC56-B9E258EDF96C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schemeClr val="tx1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الثاني         08 ـــــــ  12 / 03 / 1447هـ </a:t>
                </a:r>
              </a:p>
            </p:txBody>
          </p:sp>
          <p:sp>
            <p:nvSpPr>
              <p:cNvPr id="30" name="مربع نص 29">
                <a:extLst>
                  <a:ext uri="{FF2B5EF4-FFF2-40B4-BE49-F238E27FC236}">
                    <a16:creationId xmlns:a16="http://schemas.microsoft.com/office/drawing/2014/main" id="{5E55259F-13C9-3D16-D886-18B430E6E8C1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ممالك المخلوقات الحية </a:t>
                </a:r>
              </a:p>
            </p:txBody>
          </p:sp>
          <p:sp>
            <p:nvSpPr>
              <p:cNvPr id="32" name="مربع نص 31">
                <a:extLst>
                  <a:ext uri="{FF2B5EF4-FFF2-40B4-BE49-F238E27FC236}">
                    <a16:creationId xmlns:a16="http://schemas.microsoft.com/office/drawing/2014/main" id="{A537F576-1412-6856-243E-5E1DD3B19519}"/>
                  </a:ext>
                </a:extLst>
              </p:cNvPr>
              <p:cNvSpPr txBox="1"/>
              <p:nvPr/>
            </p:nvSpPr>
            <p:spPr>
              <a:xfrm>
                <a:off x="9219155" y="900326"/>
                <a:ext cx="2762054" cy="112292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marL="108003" indent="-36001">
                  <a:spcAft>
                    <a:spcPts val="300"/>
                  </a:spcAft>
                  <a:buFont typeface="+mj-lt"/>
                  <a:buAutoNum type="arabicPeriod"/>
                </a:pPr>
                <a:r>
                  <a:rPr lang="ar-SA" sz="1200" b="1" dirty="0">
                    <a:solidFill>
                      <a:srgbClr val="000000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تصنيف المخلوقات الحية –التهيئة والاستكشاف</a:t>
                </a:r>
              </a:p>
              <a:p>
                <a:pPr marL="108003" indent="-36001">
                  <a:spcAft>
                    <a:spcPts val="300"/>
                  </a:spcAft>
                  <a:buFont typeface="+mj-lt"/>
                  <a:buAutoNum type="arabicPeriod"/>
                </a:pPr>
                <a:r>
                  <a:rPr lang="ar-SA" sz="1200" b="1" dirty="0">
                    <a:solidFill>
                      <a:srgbClr val="000000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تصنف المخلوقات الحية ؟</a:t>
                </a:r>
              </a:p>
              <a:p>
                <a:pPr marL="108003" indent="-36001">
                  <a:spcAft>
                    <a:spcPts val="300"/>
                  </a:spcAft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الحيوانات ؟</a:t>
                </a:r>
              </a:p>
              <a:p>
                <a:pPr marL="108003" indent="-36001">
                  <a:spcAft>
                    <a:spcPts val="300"/>
                  </a:spcAft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النباتات ؟ وما الفطريات ؟</a:t>
                </a:r>
              </a:p>
            </p:txBody>
          </p:sp>
        </p:grpSp>
        <p:grpSp>
          <p:nvGrpSpPr>
            <p:cNvPr id="35" name="مجموعة 34">
              <a:extLst>
                <a:ext uri="{FF2B5EF4-FFF2-40B4-BE49-F238E27FC236}">
                  <a16:creationId xmlns:a16="http://schemas.microsoft.com/office/drawing/2014/main" id="{05FE65EC-EBCF-1433-05A7-E10739ABBBFB}"/>
                </a:ext>
              </a:extLst>
            </p:cNvPr>
            <p:cNvGrpSpPr/>
            <p:nvPr/>
          </p:nvGrpSpPr>
          <p:grpSpPr>
            <a:xfrm>
              <a:off x="5463710" y="457504"/>
              <a:ext cx="2365622" cy="1322336"/>
              <a:chOff x="9219156" y="285088"/>
              <a:chExt cx="2762054" cy="1713091"/>
            </a:xfrm>
          </p:grpSpPr>
          <p:sp>
            <p:nvSpPr>
              <p:cNvPr id="36" name="مستطيل: زوايا مستديرة 35">
                <a:extLst>
                  <a:ext uri="{FF2B5EF4-FFF2-40B4-BE49-F238E27FC236}">
                    <a16:creationId xmlns:a16="http://schemas.microsoft.com/office/drawing/2014/main" id="{BFB108D4-E12A-45CA-6E4A-5977978BEE02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schemeClr val="tx1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الثالث   من 15 ـــــــ  19 / 03 / 1447هـ </a:t>
                </a:r>
              </a:p>
            </p:txBody>
          </p:sp>
          <p:sp>
            <p:nvSpPr>
              <p:cNvPr id="37" name="مربع نص 36">
                <a:extLst>
                  <a:ext uri="{FF2B5EF4-FFF2-40B4-BE49-F238E27FC236}">
                    <a16:creationId xmlns:a16="http://schemas.microsoft.com/office/drawing/2014/main" id="{11B3E28C-24E4-FDE8-6CE0-5AF3157F7ADA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ممالك المخلوقات الحية </a:t>
                </a:r>
              </a:p>
            </p:txBody>
          </p:sp>
          <p:sp>
            <p:nvSpPr>
              <p:cNvPr id="38" name="مربع نص 37">
                <a:extLst>
                  <a:ext uri="{FF2B5EF4-FFF2-40B4-BE49-F238E27FC236}">
                    <a16:creationId xmlns:a16="http://schemas.microsoft.com/office/drawing/2014/main" id="{01BC7747-B829-027B-CCC8-9142A95E56CB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109785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البدائيات ؟ وما البكتيريا ؟- ما الطلائعيات ؟</a:t>
                </a:r>
              </a:p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الفيروسات ؟ - مراجعة الدرس</a:t>
                </a:r>
              </a:p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الدرس الثاني : النباتات - التهيئة والاستكشاف</a:t>
                </a:r>
              </a:p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تصنف النباتات ؟</a:t>
                </a:r>
              </a:p>
            </p:txBody>
          </p:sp>
        </p:grpSp>
        <p:grpSp>
          <p:nvGrpSpPr>
            <p:cNvPr id="42" name="مجموعة 41">
              <a:extLst>
                <a:ext uri="{FF2B5EF4-FFF2-40B4-BE49-F238E27FC236}">
                  <a16:creationId xmlns:a16="http://schemas.microsoft.com/office/drawing/2014/main" id="{8164A365-786A-8DDA-4E36-658CA71A84DE}"/>
                </a:ext>
              </a:extLst>
            </p:cNvPr>
            <p:cNvGrpSpPr/>
            <p:nvPr/>
          </p:nvGrpSpPr>
          <p:grpSpPr>
            <a:xfrm>
              <a:off x="3070880" y="457504"/>
              <a:ext cx="2365622" cy="1322335"/>
              <a:chOff x="9219156" y="285088"/>
              <a:chExt cx="2762054" cy="1713093"/>
            </a:xfrm>
          </p:grpSpPr>
          <p:sp>
            <p:nvSpPr>
              <p:cNvPr id="43" name="مستطيل: زوايا مستديرة 42">
                <a:extLst>
                  <a:ext uri="{FF2B5EF4-FFF2-40B4-BE49-F238E27FC236}">
                    <a16:creationId xmlns:a16="http://schemas.microsoft.com/office/drawing/2014/main" id="{AF28CD69-526C-4B19-3A6E-337889C605E1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schemeClr val="tx1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الرابع   من 22 ـــــــ  26 / 03 / 1447هـ </a:t>
                </a:r>
              </a:p>
            </p:txBody>
          </p:sp>
          <p:sp>
            <p:nvSpPr>
              <p:cNvPr id="44" name="مربع نص 43">
                <a:extLst>
                  <a:ext uri="{FF2B5EF4-FFF2-40B4-BE49-F238E27FC236}">
                    <a16:creationId xmlns:a16="http://schemas.microsoft.com/office/drawing/2014/main" id="{232ACDD5-C381-B174-7E0C-0629FD09FDE5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ممالك المخلوقات الحية </a:t>
                </a:r>
              </a:p>
            </p:txBody>
          </p:sp>
          <p:sp>
            <p:nvSpPr>
              <p:cNvPr id="45" name="مربع نص 44">
                <a:extLst>
                  <a:ext uri="{FF2B5EF4-FFF2-40B4-BE49-F238E27FC236}">
                    <a16:creationId xmlns:a16="http://schemas.microsoft.com/office/drawing/2014/main" id="{578D8CB4-DD89-CB3B-C43A-95142A3B2FDD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109785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الجذور ؟</a:t>
                </a:r>
              </a:p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أهمية الساق في حياة النبات ؟</a:t>
                </a:r>
              </a:p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الأوراق ؟ - مراجعة الدرس</a:t>
                </a:r>
              </a:p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مراجعة الفصل الأول ونموذج الاختبار</a:t>
                </a:r>
              </a:p>
            </p:txBody>
          </p:sp>
        </p:grpSp>
        <p:grpSp>
          <p:nvGrpSpPr>
            <p:cNvPr id="49" name="مجموعة 48">
              <a:extLst>
                <a:ext uri="{FF2B5EF4-FFF2-40B4-BE49-F238E27FC236}">
                  <a16:creationId xmlns:a16="http://schemas.microsoft.com/office/drawing/2014/main" id="{D0AB4EE1-CFAE-643D-2341-ADDDE9D9D91A}"/>
                </a:ext>
              </a:extLst>
            </p:cNvPr>
            <p:cNvGrpSpPr/>
            <p:nvPr/>
          </p:nvGrpSpPr>
          <p:grpSpPr>
            <a:xfrm>
              <a:off x="640729" y="457504"/>
              <a:ext cx="2365623" cy="1341691"/>
              <a:chOff x="9219155" y="285088"/>
              <a:chExt cx="2762055" cy="1738167"/>
            </a:xfrm>
          </p:grpSpPr>
          <p:sp>
            <p:nvSpPr>
              <p:cNvPr id="50" name="مستطيل: زوايا مستديرة 49">
                <a:extLst>
                  <a:ext uri="{FF2B5EF4-FFF2-40B4-BE49-F238E27FC236}">
                    <a16:creationId xmlns:a16="http://schemas.microsoft.com/office/drawing/2014/main" id="{97BF0AA7-55DB-2304-5E3A-8C1A05B12257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schemeClr val="tx1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الخامس   من 29 / 03   ـــــــ  03 / 04 / 1447هـ </a:t>
                </a:r>
              </a:p>
            </p:txBody>
          </p:sp>
          <p:sp>
            <p:nvSpPr>
              <p:cNvPr id="51" name="مربع نص 50">
                <a:extLst>
                  <a:ext uri="{FF2B5EF4-FFF2-40B4-BE49-F238E27FC236}">
                    <a16:creationId xmlns:a16="http://schemas.microsoft.com/office/drawing/2014/main" id="{3B8EEC8A-DE16-5E55-1BD3-73CE7CFCA6BC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ar-SA" sz="11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الآباء  والأبناء</a:t>
                </a:r>
              </a:p>
            </p:txBody>
          </p:sp>
          <p:sp>
            <p:nvSpPr>
              <p:cNvPr id="52" name="مربع نص 51">
                <a:extLst>
                  <a:ext uri="{FF2B5EF4-FFF2-40B4-BE49-F238E27FC236}">
                    <a16:creationId xmlns:a16="http://schemas.microsoft.com/office/drawing/2014/main" id="{342E837F-3237-9DCA-7355-3E90FCAD4FB4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57358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التكاثر - التهيئة والاستكشاف</a:t>
                </a:r>
              </a:p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التكاثر الجنسي ؟ وما التكاثر اللاجنسي ؟</a:t>
                </a:r>
              </a:p>
            </p:txBody>
          </p:sp>
          <p:sp>
            <p:nvSpPr>
              <p:cNvPr id="54" name="مربع نص 53">
                <a:extLst>
                  <a:ext uri="{FF2B5EF4-FFF2-40B4-BE49-F238E27FC236}">
                    <a16:creationId xmlns:a16="http://schemas.microsoft.com/office/drawing/2014/main" id="{F0A5DF02-5F84-0BF5-D876-E8A745568F9A}"/>
                  </a:ext>
                </a:extLst>
              </p:cNvPr>
              <p:cNvSpPr txBox="1"/>
              <p:nvPr/>
            </p:nvSpPr>
            <p:spPr>
              <a:xfrm>
                <a:off x="9219155" y="1506523"/>
                <a:ext cx="2762054" cy="241068"/>
              </a:xfrm>
              <a:prstGeom prst="rect">
                <a:avLst/>
              </a:prstGeom>
              <a:solidFill>
                <a:srgbClr val="04DAB1"/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algn="ctr"/>
                <a:r>
                  <a:rPr lang="ar-SA" sz="1401" b="1" dirty="0">
                    <a:solidFill>
                      <a:schemeClr val="bg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 اليوم الوطني </a:t>
                </a:r>
              </a:p>
            </p:txBody>
          </p:sp>
          <p:sp>
            <p:nvSpPr>
              <p:cNvPr id="55" name="مربع نص 54">
                <a:extLst>
                  <a:ext uri="{FF2B5EF4-FFF2-40B4-BE49-F238E27FC236}">
                    <a16:creationId xmlns:a16="http://schemas.microsoft.com/office/drawing/2014/main" id="{7D4160F7-E164-BAC0-ACB1-405355AB1445}"/>
                  </a:ext>
                </a:extLst>
              </p:cNvPr>
              <p:cNvSpPr txBox="1"/>
              <p:nvPr/>
            </p:nvSpPr>
            <p:spPr>
              <a:xfrm>
                <a:off x="9219155" y="178218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4"/>
                </a:pPr>
                <a:r>
                  <a:rPr lang="ar-SA" sz="11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تكاثر المخلوقات الحية لا جنسيا ؟ - مراجعة الدرس</a:t>
                </a:r>
              </a:p>
            </p:txBody>
          </p:sp>
        </p:grpSp>
        <p:grpSp>
          <p:nvGrpSpPr>
            <p:cNvPr id="58" name="مجموعة 57">
              <a:extLst>
                <a:ext uri="{FF2B5EF4-FFF2-40B4-BE49-F238E27FC236}">
                  <a16:creationId xmlns:a16="http://schemas.microsoft.com/office/drawing/2014/main" id="{59745D94-4060-D8F0-3B97-73E6D79B3815}"/>
                </a:ext>
              </a:extLst>
            </p:cNvPr>
            <p:cNvGrpSpPr/>
            <p:nvPr/>
          </p:nvGrpSpPr>
          <p:grpSpPr>
            <a:xfrm>
              <a:off x="10268026" y="1940572"/>
              <a:ext cx="2365622" cy="1341691"/>
              <a:chOff x="9219156" y="285088"/>
              <a:chExt cx="2762054" cy="1738166"/>
            </a:xfrm>
          </p:grpSpPr>
          <p:sp>
            <p:nvSpPr>
              <p:cNvPr id="87" name="مستطيل: زوايا مستديرة 86">
                <a:extLst>
                  <a:ext uri="{FF2B5EF4-FFF2-40B4-BE49-F238E27FC236}">
                    <a16:creationId xmlns:a16="http://schemas.microsoft.com/office/drawing/2014/main" id="{A9FB321C-4CBF-872D-5B57-50E223D23570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schemeClr val="tx1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السادس         06  _  10/ 04 / 1447هـ </a:t>
                </a:r>
              </a:p>
            </p:txBody>
          </p:sp>
          <p:sp>
            <p:nvSpPr>
              <p:cNvPr id="88" name="مربع نص 87">
                <a:extLst>
                  <a:ext uri="{FF2B5EF4-FFF2-40B4-BE49-F238E27FC236}">
                    <a16:creationId xmlns:a16="http://schemas.microsoft.com/office/drawing/2014/main" id="{D0D1C092-5B05-1247-704E-B0D5619106CB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الآباء  والأبناء</a:t>
                </a:r>
              </a:p>
            </p:txBody>
          </p:sp>
          <p:sp>
            <p:nvSpPr>
              <p:cNvPr id="89" name="مربع نص 88">
                <a:extLst>
                  <a:ext uri="{FF2B5EF4-FFF2-40B4-BE49-F238E27FC236}">
                    <a16:creationId xmlns:a16="http://schemas.microsoft.com/office/drawing/2014/main" id="{22260E6A-863E-DB41-3B0F-A9EBB9F82E8B}"/>
                  </a:ext>
                </a:extLst>
              </p:cNvPr>
              <p:cNvSpPr txBox="1"/>
              <p:nvPr/>
            </p:nvSpPr>
            <p:spPr>
              <a:xfrm>
                <a:off x="9219156" y="900327"/>
                <a:ext cx="2762054" cy="112292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دورات الحياة - التهيئة </a:t>
                </a:r>
                <a:r>
                  <a:rPr lang="ar-SA" sz="1200" b="1" dirty="0" err="1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والأستكشاف</a:t>
                </a:r>
                <a:endPara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دورات حياة الحيوانات ؟</a:t>
                </a:r>
              </a:p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يحدث الإخصاب في الحيوانات</a:t>
                </a:r>
              </a:p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دورة حياة النبات الزهري ؟ - مراجعة الدرس</a:t>
                </a:r>
                <a:endParaRPr lang="ar-SA" sz="1001" b="1" dirty="0"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</p:txBody>
          </p:sp>
        </p:grpSp>
        <p:grpSp>
          <p:nvGrpSpPr>
            <p:cNvPr id="59" name="مجموعة 58">
              <a:extLst>
                <a:ext uri="{FF2B5EF4-FFF2-40B4-BE49-F238E27FC236}">
                  <a16:creationId xmlns:a16="http://schemas.microsoft.com/office/drawing/2014/main" id="{6E8BA294-DF5D-1DDD-A4D0-BC07230379A3}"/>
                </a:ext>
              </a:extLst>
            </p:cNvPr>
            <p:cNvGrpSpPr/>
            <p:nvPr/>
          </p:nvGrpSpPr>
          <p:grpSpPr>
            <a:xfrm>
              <a:off x="7856537" y="1940572"/>
              <a:ext cx="2365622" cy="1341689"/>
              <a:chOff x="9219156" y="285088"/>
              <a:chExt cx="2762054" cy="1738163"/>
            </a:xfrm>
          </p:grpSpPr>
          <p:sp>
            <p:nvSpPr>
              <p:cNvPr id="81" name="مستطيل: زوايا مستديرة 80">
                <a:extLst>
                  <a:ext uri="{FF2B5EF4-FFF2-40B4-BE49-F238E27FC236}">
                    <a16:creationId xmlns:a16="http://schemas.microsoft.com/office/drawing/2014/main" id="{FF027E41-EC5B-49CA-3FB2-4CABBEAEFC5E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schemeClr val="tx1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السابع         13 ـــــــ  17 / 04 / 1447هـ </a:t>
                </a:r>
              </a:p>
            </p:txBody>
          </p:sp>
          <p:sp>
            <p:nvSpPr>
              <p:cNvPr id="82" name="مربع نص 81">
                <a:extLst>
                  <a:ext uri="{FF2B5EF4-FFF2-40B4-BE49-F238E27FC236}">
                    <a16:creationId xmlns:a16="http://schemas.microsoft.com/office/drawing/2014/main" id="{0DDC5300-BD90-0717-D1A9-9F98C554048E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التفاعلات في الأنظمة البيئية </a:t>
                </a:r>
              </a:p>
            </p:txBody>
          </p:sp>
          <p:sp>
            <p:nvSpPr>
              <p:cNvPr id="83" name="مربع نص 82">
                <a:extLst>
                  <a:ext uri="{FF2B5EF4-FFF2-40B4-BE49-F238E27FC236}">
                    <a16:creationId xmlns:a16="http://schemas.microsoft.com/office/drawing/2014/main" id="{3D055B1D-90FF-3D71-8045-849A11B3C361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112292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72002" indent="-72002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مراجعة الفصل الثاني ونموذج الاختبار</a:t>
                </a:r>
              </a:p>
              <a:p>
                <a:pPr marL="72002" indent="-228606">
                  <a:buFont typeface="+mj-lt"/>
                  <a:buAutoNum type="arabicPeriod" startAt="2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تغذية راجعة </a:t>
                </a:r>
              </a:p>
              <a:p>
                <a:pPr marL="72002" indent="-72002">
                  <a:buFont typeface="+mj-lt"/>
                  <a:buAutoNum type="arabicPeriod" startAt="2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العلاقات في الأنظمة البيئية - التهيئة والاستكشاف</a:t>
                </a:r>
              </a:p>
              <a:p>
                <a:pPr marL="72002" indent="-228606">
                  <a:buFont typeface="+mj-lt"/>
                  <a:buAutoNum type="arabicPeriod" startAt="2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لماذا تتنافس المخلوقات الحية ؟</a:t>
                </a:r>
              </a:p>
            </p:txBody>
          </p:sp>
        </p:grpSp>
        <p:grpSp>
          <p:nvGrpSpPr>
            <p:cNvPr id="60" name="مجموعة 59">
              <a:extLst>
                <a:ext uri="{FF2B5EF4-FFF2-40B4-BE49-F238E27FC236}">
                  <a16:creationId xmlns:a16="http://schemas.microsoft.com/office/drawing/2014/main" id="{A82DFA93-0DA3-851C-031E-1EE892E76C1C}"/>
                </a:ext>
              </a:extLst>
            </p:cNvPr>
            <p:cNvGrpSpPr/>
            <p:nvPr/>
          </p:nvGrpSpPr>
          <p:grpSpPr>
            <a:xfrm>
              <a:off x="5463710" y="1940572"/>
              <a:ext cx="2365623" cy="1340346"/>
              <a:chOff x="9219155" y="285088"/>
              <a:chExt cx="2762055" cy="1736425"/>
            </a:xfrm>
          </p:grpSpPr>
          <p:sp>
            <p:nvSpPr>
              <p:cNvPr id="75" name="مستطيل: زوايا مستديرة 74">
                <a:extLst>
                  <a:ext uri="{FF2B5EF4-FFF2-40B4-BE49-F238E27FC236}">
                    <a16:creationId xmlns:a16="http://schemas.microsoft.com/office/drawing/2014/main" id="{BA95E4DD-22D2-CB6C-1A98-5E96CAD32B55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schemeClr val="tx1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الثامن    من 20 / 04   ـــــــ  24 / 04 / 1447هـ </a:t>
                </a:r>
              </a:p>
            </p:txBody>
          </p:sp>
          <p:sp>
            <p:nvSpPr>
              <p:cNvPr id="76" name="مربع نص 75">
                <a:extLst>
                  <a:ext uri="{FF2B5EF4-FFF2-40B4-BE49-F238E27FC236}">
                    <a16:creationId xmlns:a16="http://schemas.microsoft.com/office/drawing/2014/main" id="{1E120F60-864B-14EF-D279-38B80DECA28A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التفاعلات في الأنظمة البيئية </a:t>
                </a:r>
              </a:p>
            </p:txBody>
          </p:sp>
          <p:sp>
            <p:nvSpPr>
              <p:cNvPr id="77" name="مربع نص 76">
                <a:extLst>
                  <a:ext uri="{FF2B5EF4-FFF2-40B4-BE49-F238E27FC236}">
                    <a16:creationId xmlns:a16="http://schemas.microsoft.com/office/drawing/2014/main" id="{ABDB95D9-EF2B-E789-4506-9C8796A0DBCC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24106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algn="ctr"/>
                <a:r>
                  <a:rPr lang="ar-SA" sz="1401" b="1" dirty="0">
                    <a:solidFill>
                      <a:schemeClr val="bg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إجازة إضافية</a:t>
                </a:r>
              </a:p>
            </p:txBody>
          </p:sp>
          <p:sp>
            <p:nvSpPr>
              <p:cNvPr id="78" name="مربع نص 77">
                <a:extLst>
                  <a:ext uri="{FF2B5EF4-FFF2-40B4-BE49-F238E27FC236}">
                    <a16:creationId xmlns:a16="http://schemas.microsoft.com/office/drawing/2014/main" id="{2C75A2BC-7250-606E-7D15-A844529EBEC1}"/>
                  </a:ext>
                </a:extLst>
              </p:cNvPr>
              <p:cNvSpPr txBox="1"/>
              <p:nvPr/>
            </p:nvSpPr>
            <p:spPr>
              <a:xfrm>
                <a:off x="9219155" y="1206264"/>
                <a:ext cx="2762054" cy="815249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2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تستفيد المخلوقات الحية</a:t>
                </a:r>
              </a:p>
              <a:p>
                <a:pPr marL="228606" indent="-228606">
                  <a:buFont typeface="+mj-lt"/>
                  <a:buAutoNum type="arabicPeriod" startAt="3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التطفل ؟ - مراجعة الدرس</a:t>
                </a:r>
              </a:p>
              <a:p>
                <a:pPr marL="228606" indent="-228606">
                  <a:buFont typeface="+mj-lt"/>
                  <a:buAutoNum type="arabicPeriod" startAt="3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التكيف والبقاء - التهيئة </a:t>
                </a:r>
                <a:r>
                  <a:rPr lang="ar-SA" sz="1200" b="1" dirty="0" err="1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والأستكشاف</a:t>
                </a:r>
                <a:endPara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</p:txBody>
          </p:sp>
        </p:grpSp>
        <p:grpSp>
          <p:nvGrpSpPr>
            <p:cNvPr id="61" name="مجموعة 60">
              <a:extLst>
                <a:ext uri="{FF2B5EF4-FFF2-40B4-BE49-F238E27FC236}">
                  <a16:creationId xmlns:a16="http://schemas.microsoft.com/office/drawing/2014/main" id="{601274A6-B170-1889-A726-E372AD3CE99A}"/>
                </a:ext>
              </a:extLst>
            </p:cNvPr>
            <p:cNvGrpSpPr/>
            <p:nvPr/>
          </p:nvGrpSpPr>
          <p:grpSpPr>
            <a:xfrm>
              <a:off x="3070880" y="1940572"/>
              <a:ext cx="2365622" cy="1337380"/>
              <a:chOff x="9219156" y="285088"/>
              <a:chExt cx="2762054" cy="1732584"/>
            </a:xfrm>
          </p:grpSpPr>
          <p:sp>
            <p:nvSpPr>
              <p:cNvPr id="69" name="مستطيل: زوايا مستديرة 68">
                <a:extLst>
                  <a:ext uri="{FF2B5EF4-FFF2-40B4-BE49-F238E27FC236}">
                    <a16:creationId xmlns:a16="http://schemas.microsoft.com/office/drawing/2014/main" id="{32EF4788-CAFE-1815-A616-01A260A98EF8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schemeClr val="tx1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التاسع        27 / 04   ـــــــ  01 / 05 / 1447هـ </a:t>
                </a:r>
              </a:p>
            </p:txBody>
          </p:sp>
          <p:sp>
            <p:nvSpPr>
              <p:cNvPr id="70" name="مربع نص 69">
                <a:extLst>
                  <a:ext uri="{FF2B5EF4-FFF2-40B4-BE49-F238E27FC236}">
                    <a16:creationId xmlns:a16="http://schemas.microsoft.com/office/drawing/2014/main" id="{D0D22F97-4631-6900-206C-C499C2654B73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التفاعلات في الأنظمة البيئية </a:t>
                </a:r>
              </a:p>
            </p:txBody>
          </p:sp>
          <p:sp>
            <p:nvSpPr>
              <p:cNvPr id="71" name="مربع نص 70">
                <a:extLst>
                  <a:ext uri="{FF2B5EF4-FFF2-40B4-BE49-F238E27FC236}">
                    <a16:creationId xmlns:a16="http://schemas.microsoft.com/office/drawing/2014/main" id="{43BB206C-FAB3-C49F-D605-D64820541353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111734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التكيف ؟</a:t>
                </a:r>
              </a:p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بعض تكيفات النبات ؟</a:t>
                </a:r>
              </a:p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بعض تكيفات الحيوانات ؟</a:t>
                </a:r>
              </a:p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المحاكاة ؟ - مراجعة الدرس</a:t>
                </a:r>
              </a:p>
            </p:txBody>
          </p:sp>
        </p:grpSp>
        <p:grpSp>
          <p:nvGrpSpPr>
            <p:cNvPr id="62" name="مجموعة 61">
              <a:extLst>
                <a:ext uri="{FF2B5EF4-FFF2-40B4-BE49-F238E27FC236}">
                  <a16:creationId xmlns:a16="http://schemas.microsoft.com/office/drawing/2014/main" id="{38C46DAF-AD2A-46D5-0BE0-CB98E235502A}"/>
                </a:ext>
              </a:extLst>
            </p:cNvPr>
            <p:cNvGrpSpPr/>
            <p:nvPr/>
          </p:nvGrpSpPr>
          <p:grpSpPr>
            <a:xfrm>
              <a:off x="640729" y="1940572"/>
              <a:ext cx="2365624" cy="1337380"/>
              <a:chOff x="9219154" y="285088"/>
              <a:chExt cx="2762056" cy="1732581"/>
            </a:xfrm>
          </p:grpSpPr>
          <p:sp>
            <p:nvSpPr>
              <p:cNvPr id="63" name="مستطيل: زوايا مستديرة 62">
                <a:extLst>
                  <a:ext uri="{FF2B5EF4-FFF2-40B4-BE49-F238E27FC236}">
                    <a16:creationId xmlns:a16="http://schemas.microsoft.com/office/drawing/2014/main" id="{16FB6D3B-3CB3-BD01-695E-DE18FA29D765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schemeClr val="tx1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العاشر   4   -  8   / 05/ 1447هـ </a:t>
                </a:r>
              </a:p>
            </p:txBody>
          </p:sp>
          <p:sp>
            <p:nvSpPr>
              <p:cNvPr id="64" name="مربع نص 63">
                <a:extLst>
                  <a:ext uri="{FF2B5EF4-FFF2-40B4-BE49-F238E27FC236}">
                    <a16:creationId xmlns:a16="http://schemas.microsoft.com/office/drawing/2014/main" id="{3CBA626F-ED51-C58B-2BE2-891C61379C0D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الدورات والتغيرات  في الأنظمة البيئية </a:t>
                </a:r>
              </a:p>
            </p:txBody>
          </p:sp>
          <p:sp>
            <p:nvSpPr>
              <p:cNvPr id="65" name="مربع نص 64">
                <a:extLst>
                  <a:ext uri="{FF2B5EF4-FFF2-40B4-BE49-F238E27FC236}">
                    <a16:creationId xmlns:a16="http://schemas.microsoft.com/office/drawing/2014/main" id="{F73E852C-4879-BF34-CF17-FAB1C1E17F91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32568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solidFill>
                      <a:srgbClr val="000000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مراجعة الفصل الثالث ونموذج الاختبار</a:t>
                </a:r>
              </a:p>
            </p:txBody>
          </p:sp>
          <p:sp>
            <p:nvSpPr>
              <p:cNvPr id="68" name="مربع نص 67">
                <a:extLst>
                  <a:ext uri="{FF2B5EF4-FFF2-40B4-BE49-F238E27FC236}">
                    <a16:creationId xmlns:a16="http://schemas.microsoft.com/office/drawing/2014/main" id="{7BCF1A42-29E9-190F-A0F3-2429B17E5E20}"/>
                  </a:ext>
                </a:extLst>
              </p:cNvPr>
              <p:cNvSpPr txBox="1"/>
              <p:nvPr/>
            </p:nvSpPr>
            <p:spPr>
              <a:xfrm>
                <a:off x="9219154" y="1241700"/>
                <a:ext cx="2762054" cy="241067"/>
              </a:xfrm>
              <a:prstGeom prst="rect">
                <a:avLst/>
              </a:prstGeom>
              <a:solidFill>
                <a:srgbClr val="F92FA2">
                  <a:alpha val="28000"/>
                </a:srgb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342908" indent="-342908">
                  <a:buFont typeface="+mj-lt"/>
                  <a:buAutoNum type="arabicPeriod" startAt="2"/>
                </a:pPr>
                <a:r>
                  <a:rPr lang="ar-SA" sz="1401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اختبار منتصف الفصل </a:t>
                </a:r>
              </a:p>
            </p:txBody>
          </p:sp>
          <p:sp>
            <p:nvSpPr>
              <p:cNvPr id="12" name="مربع نص 11">
                <a:extLst>
                  <a:ext uri="{FF2B5EF4-FFF2-40B4-BE49-F238E27FC236}">
                    <a16:creationId xmlns:a16="http://schemas.microsoft.com/office/drawing/2014/main" id="{44FA2D07-252C-EBAB-5481-302B7AFA1F2D}"/>
                  </a:ext>
                </a:extLst>
              </p:cNvPr>
              <p:cNvSpPr txBox="1"/>
              <p:nvPr/>
            </p:nvSpPr>
            <p:spPr>
              <a:xfrm>
                <a:off x="9219154" y="1529660"/>
                <a:ext cx="2762054" cy="488009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marL="108003" indent="-108003">
                  <a:buFont typeface="+mj-lt"/>
                  <a:buAutoNum type="arabicPeriod" startAt="3"/>
                </a:pPr>
                <a:r>
                  <a:rPr lang="ar-SA" sz="1200" b="1" dirty="0">
                    <a:solidFill>
                      <a:srgbClr val="000000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الدورات في الأنظمة البيئية - التهيئة والاستكشاف</a:t>
                </a:r>
              </a:p>
              <a:p>
                <a:pPr marL="108003" indent="-108003">
                  <a:buFont typeface="+mj-lt"/>
                  <a:buAutoNum type="arabicPeriod" startAt="3"/>
                </a:pPr>
                <a:r>
                  <a:rPr lang="ar-SA" sz="1200" b="1" dirty="0">
                    <a:solidFill>
                      <a:srgbClr val="000000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دورة الماء ؟</a:t>
                </a:r>
              </a:p>
            </p:txBody>
          </p:sp>
        </p:grpSp>
        <p:grpSp>
          <p:nvGrpSpPr>
            <p:cNvPr id="94" name="مجموعة 93">
              <a:extLst>
                <a:ext uri="{FF2B5EF4-FFF2-40B4-BE49-F238E27FC236}">
                  <a16:creationId xmlns:a16="http://schemas.microsoft.com/office/drawing/2014/main" id="{E31C388E-EB05-392E-536F-0C7AD11535F1}"/>
                </a:ext>
              </a:extLst>
            </p:cNvPr>
            <p:cNvGrpSpPr/>
            <p:nvPr/>
          </p:nvGrpSpPr>
          <p:grpSpPr>
            <a:xfrm>
              <a:off x="10268026" y="3423640"/>
              <a:ext cx="2365622" cy="1341691"/>
              <a:chOff x="9219156" y="285088"/>
              <a:chExt cx="2762054" cy="1738158"/>
            </a:xfrm>
          </p:grpSpPr>
          <p:sp>
            <p:nvSpPr>
              <p:cNvPr id="123" name="مستطيل: زوايا مستديرة 122">
                <a:extLst>
                  <a:ext uri="{FF2B5EF4-FFF2-40B4-BE49-F238E27FC236}">
                    <a16:creationId xmlns:a16="http://schemas.microsoft.com/office/drawing/2014/main" id="{95578308-3FB4-F647-94A8-BB4475ECE2FC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schemeClr val="tx1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الحادي عشر      11  ـــــــ 15 / 05 / 1447هـ </a:t>
                </a:r>
              </a:p>
            </p:txBody>
          </p:sp>
          <p:sp>
            <p:nvSpPr>
              <p:cNvPr id="124" name="مربع نص 123">
                <a:extLst>
                  <a:ext uri="{FF2B5EF4-FFF2-40B4-BE49-F238E27FC236}">
                    <a16:creationId xmlns:a16="http://schemas.microsoft.com/office/drawing/2014/main" id="{65978EE4-E818-5BB3-AF2D-C95674E0E0F5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الدورات والتغيرات  في الأنظمة البيئية </a:t>
                </a:r>
              </a:p>
            </p:txBody>
          </p:sp>
          <p:sp>
            <p:nvSpPr>
              <p:cNvPr id="125" name="مربع نص 124">
                <a:extLst>
                  <a:ext uri="{FF2B5EF4-FFF2-40B4-BE49-F238E27FC236}">
                    <a16:creationId xmlns:a16="http://schemas.microsoft.com/office/drawing/2014/main" id="{EF9F4C6A-7244-82E8-8AC8-6B45F63603EE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112292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/>
                </a:pPr>
                <a:r>
                  <a:rPr lang="ar-SA" sz="11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تتم إعادة تدوير المادة ؟ - مراجعة الدرس</a:t>
                </a:r>
              </a:p>
              <a:p>
                <a:pPr marL="228606" indent="-228606">
                  <a:buFont typeface="+mj-lt"/>
                  <a:buAutoNum type="arabicPeriod"/>
                </a:pPr>
                <a:r>
                  <a:rPr lang="ar-SA" sz="11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التغيرات في الأنظمة البيئية - التهيئة والاستكشاف</a:t>
                </a:r>
              </a:p>
              <a:p>
                <a:pPr marL="228606" indent="-228606">
                  <a:buFont typeface="+mj-lt"/>
                  <a:buAutoNum type="arabicPeriod"/>
                </a:pPr>
                <a:r>
                  <a:rPr lang="ar-SA" sz="11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ماذا يحدث عندما تتغير الأنظمة البيئية ؟</a:t>
                </a:r>
              </a:p>
              <a:p>
                <a:pPr marL="228606" indent="-228606">
                  <a:buFont typeface="+mj-lt"/>
                  <a:buAutoNum type="arabicPeriod"/>
                </a:pPr>
                <a:r>
                  <a:rPr lang="ar-SA" sz="11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تتعاقب الأنظمة البيئية ؟ - مراجعة الدرس</a:t>
                </a:r>
              </a:p>
            </p:txBody>
          </p:sp>
        </p:grpSp>
        <p:grpSp>
          <p:nvGrpSpPr>
            <p:cNvPr id="95" name="مجموعة 94">
              <a:extLst>
                <a:ext uri="{FF2B5EF4-FFF2-40B4-BE49-F238E27FC236}">
                  <a16:creationId xmlns:a16="http://schemas.microsoft.com/office/drawing/2014/main" id="{3D0491E4-A14C-BA4C-9136-608C317265BF}"/>
                </a:ext>
              </a:extLst>
            </p:cNvPr>
            <p:cNvGrpSpPr/>
            <p:nvPr/>
          </p:nvGrpSpPr>
          <p:grpSpPr>
            <a:xfrm>
              <a:off x="7856537" y="3423640"/>
              <a:ext cx="2365623" cy="1341691"/>
              <a:chOff x="9219155" y="285088"/>
              <a:chExt cx="2762055" cy="1738167"/>
            </a:xfrm>
          </p:grpSpPr>
          <p:sp>
            <p:nvSpPr>
              <p:cNvPr id="117" name="مستطيل: زوايا مستديرة 116">
                <a:extLst>
                  <a:ext uri="{FF2B5EF4-FFF2-40B4-BE49-F238E27FC236}">
                    <a16:creationId xmlns:a16="http://schemas.microsoft.com/office/drawing/2014/main" id="{08DAB847-3D62-EFB9-3F3D-87E6BCED5919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schemeClr val="tx1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الثاني  عشر      18   ـــــــ 22 / 05 / 1447هـ </a:t>
                </a:r>
              </a:p>
            </p:txBody>
          </p:sp>
          <p:sp>
            <p:nvSpPr>
              <p:cNvPr id="118" name="مربع نص 117">
                <a:extLst>
                  <a:ext uri="{FF2B5EF4-FFF2-40B4-BE49-F238E27FC236}">
                    <a16:creationId xmlns:a16="http://schemas.microsoft.com/office/drawing/2014/main" id="{DB2E5518-3D3E-5808-3684-AE5B1783E714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أرضنا المتغيرة </a:t>
                </a:r>
              </a:p>
            </p:txBody>
          </p:sp>
          <p:sp>
            <p:nvSpPr>
              <p:cNvPr id="119" name="مربع نص 118">
                <a:extLst>
                  <a:ext uri="{FF2B5EF4-FFF2-40B4-BE49-F238E27FC236}">
                    <a16:creationId xmlns:a16="http://schemas.microsoft.com/office/drawing/2014/main" id="{E813D1C6-198A-C972-7424-AF8A905DA52D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28110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مراجعة الفصل الرابع ونموذج الاختبار</a:t>
                </a:r>
              </a:p>
            </p:txBody>
          </p:sp>
          <p:sp>
            <p:nvSpPr>
              <p:cNvPr id="120" name="مربع نص 119">
                <a:extLst>
                  <a:ext uri="{FF2B5EF4-FFF2-40B4-BE49-F238E27FC236}">
                    <a16:creationId xmlns:a16="http://schemas.microsoft.com/office/drawing/2014/main" id="{3F8E3C41-687E-D6D3-2ED1-A443C3F985C6}"/>
                  </a:ext>
                </a:extLst>
              </p:cNvPr>
              <p:cNvSpPr txBox="1"/>
              <p:nvPr/>
            </p:nvSpPr>
            <p:spPr>
              <a:xfrm>
                <a:off x="9219156" y="1161713"/>
                <a:ext cx="2762054" cy="28561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2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معالم سطح الأرض  - تهيئة و استكشاف    </a:t>
                </a:r>
              </a:p>
            </p:txBody>
          </p:sp>
          <p:sp>
            <p:nvSpPr>
              <p:cNvPr id="121" name="مربع نص 120">
                <a:extLst>
                  <a:ext uri="{FF2B5EF4-FFF2-40B4-BE49-F238E27FC236}">
                    <a16:creationId xmlns:a16="http://schemas.microsoft.com/office/drawing/2014/main" id="{F312C926-2218-F3F6-616A-9365E95E7119}"/>
                  </a:ext>
                </a:extLst>
              </p:cNvPr>
              <p:cNvSpPr txBox="1"/>
              <p:nvPr/>
            </p:nvSpPr>
            <p:spPr>
              <a:xfrm>
                <a:off x="9219155" y="1442821"/>
                <a:ext cx="2762054" cy="29247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3"/>
                </a:pPr>
                <a:r>
                  <a:rPr lang="ar-SA" sz="11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معالم سطح الأرض  -       </a:t>
                </a:r>
              </a:p>
            </p:txBody>
          </p:sp>
          <p:sp>
            <p:nvSpPr>
              <p:cNvPr id="122" name="مربع نص 121">
                <a:extLst>
                  <a:ext uri="{FF2B5EF4-FFF2-40B4-BE49-F238E27FC236}">
                    <a16:creationId xmlns:a16="http://schemas.microsoft.com/office/drawing/2014/main" id="{733CF5C9-6626-58FF-85E0-E4C681D6E6AB}"/>
                  </a:ext>
                </a:extLst>
              </p:cNvPr>
              <p:cNvSpPr txBox="1"/>
              <p:nvPr/>
            </p:nvSpPr>
            <p:spPr>
              <a:xfrm>
                <a:off x="9219155" y="1730781"/>
                <a:ext cx="2762054" cy="29247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4"/>
                </a:pPr>
                <a:r>
                  <a:rPr lang="ar-SA" sz="11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معالم قاع المحيط أغلفة الأرض </a:t>
                </a:r>
              </a:p>
            </p:txBody>
          </p:sp>
        </p:grpSp>
        <p:grpSp>
          <p:nvGrpSpPr>
            <p:cNvPr id="96" name="مجموعة 95">
              <a:extLst>
                <a:ext uri="{FF2B5EF4-FFF2-40B4-BE49-F238E27FC236}">
                  <a16:creationId xmlns:a16="http://schemas.microsoft.com/office/drawing/2014/main" id="{993559E0-62AC-A8BE-D0D9-C8515E6E4D8F}"/>
                </a:ext>
              </a:extLst>
            </p:cNvPr>
            <p:cNvGrpSpPr/>
            <p:nvPr/>
          </p:nvGrpSpPr>
          <p:grpSpPr>
            <a:xfrm>
              <a:off x="5463710" y="3423640"/>
              <a:ext cx="2365623" cy="1341691"/>
              <a:chOff x="9219155" y="285088"/>
              <a:chExt cx="2762055" cy="1738167"/>
            </a:xfrm>
          </p:grpSpPr>
          <p:sp>
            <p:nvSpPr>
              <p:cNvPr id="111" name="مستطيل: زوايا مستديرة 110">
                <a:extLst>
                  <a:ext uri="{FF2B5EF4-FFF2-40B4-BE49-F238E27FC236}">
                    <a16:creationId xmlns:a16="http://schemas.microsoft.com/office/drawing/2014/main" id="{7C547B22-4455-FC70-1E87-D1C773F05C7D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schemeClr val="tx1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الثالث   عشر من 25   ـــــــ 29 / 05 / 1447هـ</a:t>
                </a:r>
              </a:p>
            </p:txBody>
          </p:sp>
          <p:sp>
            <p:nvSpPr>
              <p:cNvPr id="112" name="مربع نص 111">
                <a:extLst>
                  <a:ext uri="{FF2B5EF4-FFF2-40B4-BE49-F238E27FC236}">
                    <a16:creationId xmlns:a16="http://schemas.microsoft.com/office/drawing/2014/main" id="{F0794605-F8EC-E15D-0060-2D64906848D8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pPr algn="ctr"/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أرضنا المتغيرة </a:t>
                </a:r>
              </a:p>
            </p:txBody>
          </p:sp>
          <p:sp>
            <p:nvSpPr>
              <p:cNvPr id="113" name="مربع نص 112">
                <a:extLst>
                  <a:ext uri="{FF2B5EF4-FFF2-40B4-BE49-F238E27FC236}">
                    <a16:creationId xmlns:a16="http://schemas.microsoft.com/office/drawing/2014/main" id="{9739ADE2-C284-97B1-84C6-BEE3D0366838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الصفائح الأرضية –  مراجعة الدرس</a:t>
                </a:r>
              </a:p>
            </p:txBody>
          </p:sp>
          <p:sp>
            <p:nvSpPr>
              <p:cNvPr id="114" name="مربع نص 113">
                <a:extLst>
                  <a:ext uri="{FF2B5EF4-FFF2-40B4-BE49-F238E27FC236}">
                    <a16:creationId xmlns:a16="http://schemas.microsoft.com/office/drawing/2014/main" id="{A92FD397-9890-9E94-27B9-82BBABBF7FCA}"/>
                  </a:ext>
                </a:extLst>
              </p:cNvPr>
              <p:cNvSpPr txBox="1"/>
              <p:nvPr/>
            </p:nvSpPr>
            <p:spPr>
              <a:xfrm>
                <a:off x="9219155" y="1120057"/>
                <a:ext cx="2762054" cy="32727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2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العمليات المؤثرة على الأرض - تهيئة و استكشاف</a:t>
                </a:r>
              </a:p>
            </p:txBody>
          </p:sp>
          <p:sp>
            <p:nvSpPr>
              <p:cNvPr id="115" name="مربع نص 114">
                <a:extLst>
                  <a:ext uri="{FF2B5EF4-FFF2-40B4-BE49-F238E27FC236}">
                    <a16:creationId xmlns:a16="http://schemas.microsoft.com/office/drawing/2014/main" id="{EAA0B15B-5387-8F96-7379-A08222A51FB8}"/>
                  </a:ext>
                </a:extLst>
              </p:cNvPr>
              <p:cNvSpPr txBox="1"/>
              <p:nvPr/>
            </p:nvSpPr>
            <p:spPr>
              <a:xfrm>
                <a:off x="9219155" y="1432850"/>
                <a:ext cx="2762054" cy="30244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3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الزلازل</a:t>
                </a:r>
              </a:p>
            </p:txBody>
          </p:sp>
          <p:sp>
            <p:nvSpPr>
              <p:cNvPr id="116" name="مربع نص 115">
                <a:extLst>
                  <a:ext uri="{FF2B5EF4-FFF2-40B4-BE49-F238E27FC236}">
                    <a16:creationId xmlns:a16="http://schemas.microsoft.com/office/drawing/2014/main" id="{F67DACA7-AF95-836F-3029-929A8F8ABCA2}"/>
                  </a:ext>
                </a:extLst>
              </p:cNvPr>
              <p:cNvSpPr txBox="1"/>
              <p:nvPr/>
            </p:nvSpPr>
            <p:spPr>
              <a:xfrm>
                <a:off x="9219155" y="1720811"/>
                <a:ext cx="2762054" cy="30244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108000" tIns="0" rIns="36000" bIns="0" anchor="ctr">
                <a:noAutofit/>
              </a:bodyPr>
              <a:lstStyle/>
              <a:p>
                <a:pPr marL="72002" indent="-144004">
                  <a:buFont typeface="+mj-lt"/>
                  <a:buAutoNum type="arabicPeriod" startAt="4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نقيس قوة الزلازل – السلامة من الأخطار</a:t>
                </a:r>
              </a:p>
            </p:txBody>
          </p:sp>
        </p:grpSp>
        <p:grpSp>
          <p:nvGrpSpPr>
            <p:cNvPr id="97" name="مجموعة 96">
              <a:extLst>
                <a:ext uri="{FF2B5EF4-FFF2-40B4-BE49-F238E27FC236}">
                  <a16:creationId xmlns:a16="http://schemas.microsoft.com/office/drawing/2014/main" id="{5B06C169-D2C5-835D-6F4A-BD11BDA40AAC}"/>
                </a:ext>
              </a:extLst>
            </p:cNvPr>
            <p:cNvGrpSpPr/>
            <p:nvPr/>
          </p:nvGrpSpPr>
          <p:grpSpPr>
            <a:xfrm>
              <a:off x="3070880" y="3423640"/>
              <a:ext cx="2365623" cy="1341691"/>
              <a:chOff x="9219155" y="285088"/>
              <a:chExt cx="2762055" cy="1738167"/>
            </a:xfrm>
          </p:grpSpPr>
          <p:sp>
            <p:nvSpPr>
              <p:cNvPr id="105" name="مستطيل: زوايا مستديرة 104">
                <a:extLst>
                  <a:ext uri="{FF2B5EF4-FFF2-40B4-BE49-F238E27FC236}">
                    <a16:creationId xmlns:a16="http://schemas.microsoft.com/office/drawing/2014/main" id="{25362F0A-9234-9344-2CEC-5ADF461B7AD0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tIns="0" rIns="0" bIns="0" rtlCol="1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200" b="1" dirty="0">
                    <a:solidFill>
                      <a:schemeClr val="tx1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الرابع  عشر   09    ـــــــ  13 / 06 / 1447هـ </a:t>
                </a:r>
              </a:p>
            </p:txBody>
          </p:sp>
          <p:sp>
            <p:nvSpPr>
              <p:cNvPr id="106" name="مربع نص 105">
                <a:extLst>
                  <a:ext uri="{FF2B5EF4-FFF2-40B4-BE49-F238E27FC236}">
                    <a16:creationId xmlns:a16="http://schemas.microsoft.com/office/drawing/2014/main" id="{19280EF1-4CE2-9767-445C-A7FD19A5D0B0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pPr algn="ctr"/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أرضنا المتغيرة </a:t>
                </a:r>
              </a:p>
            </p:txBody>
          </p:sp>
          <p:sp>
            <p:nvSpPr>
              <p:cNvPr id="107" name="مربع نص 106">
                <a:extLst>
                  <a:ext uri="{FF2B5EF4-FFF2-40B4-BE49-F238E27FC236}">
                    <a16:creationId xmlns:a16="http://schemas.microsoft.com/office/drawing/2014/main" id="{8D1FF344-02C6-BF74-CAFE-790F7E90CF47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30142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البراكين - </a:t>
                </a:r>
              </a:p>
            </p:txBody>
          </p:sp>
          <p:sp>
            <p:nvSpPr>
              <p:cNvPr id="108" name="مربع نص 107">
                <a:extLst>
                  <a:ext uri="{FF2B5EF4-FFF2-40B4-BE49-F238E27FC236}">
                    <a16:creationId xmlns:a16="http://schemas.microsoft.com/office/drawing/2014/main" id="{2A1CD6B0-6749-3588-099F-F5896DE32A3A}"/>
                  </a:ext>
                </a:extLst>
              </p:cNvPr>
              <p:cNvSpPr txBox="1"/>
              <p:nvPr/>
            </p:nvSpPr>
            <p:spPr>
              <a:xfrm>
                <a:off x="9219155" y="1206264"/>
                <a:ext cx="2762054" cy="30142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2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التجوية التعرية و الترسيب  - مراجعة الدرس</a:t>
                </a:r>
              </a:p>
            </p:txBody>
          </p:sp>
          <p:sp>
            <p:nvSpPr>
              <p:cNvPr id="109" name="مربع نص 108">
                <a:extLst>
                  <a:ext uri="{FF2B5EF4-FFF2-40B4-BE49-F238E27FC236}">
                    <a16:creationId xmlns:a16="http://schemas.microsoft.com/office/drawing/2014/main" id="{B5FA328A-10F5-6182-AE5D-EC544D759406}"/>
                  </a:ext>
                </a:extLst>
              </p:cNvPr>
              <p:cNvSpPr txBox="1"/>
              <p:nvPr/>
            </p:nvSpPr>
            <p:spPr>
              <a:xfrm>
                <a:off x="9219156" y="1494224"/>
                <a:ext cx="2762054" cy="30142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3"/>
                </a:pPr>
                <a:r>
                  <a:rPr lang="ar-SA" sz="11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مراجعة الفصل الخامس  – نموذج اختبار </a:t>
                </a:r>
              </a:p>
            </p:txBody>
          </p:sp>
          <p:sp>
            <p:nvSpPr>
              <p:cNvPr id="110" name="مربع نص 109">
                <a:extLst>
                  <a:ext uri="{FF2B5EF4-FFF2-40B4-BE49-F238E27FC236}">
                    <a16:creationId xmlns:a16="http://schemas.microsoft.com/office/drawing/2014/main" id="{21E87598-E610-0A68-0B68-4EB43B2C6E33}"/>
                  </a:ext>
                </a:extLst>
              </p:cNvPr>
              <p:cNvSpPr txBox="1"/>
              <p:nvPr/>
            </p:nvSpPr>
            <p:spPr>
              <a:xfrm>
                <a:off x="9219155" y="178218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4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مصادر الطاقة - تهيئة واستكشاف</a:t>
                </a:r>
              </a:p>
            </p:txBody>
          </p:sp>
        </p:grpSp>
        <p:grpSp>
          <p:nvGrpSpPr>
            <p:cNvPr id="98" name="مجموعة 97">
              <a:extLst>
                <a:ext uri="{FF2B5EF4-FFF2-40B4-BE49-F238E27FC236}">
                  <a16:creationId xmlns:a16="http://schemas.microsoft.com/office/drawing/2014/main" id="{401BD935-EFAD-9F4B-1B46-3B3EAE10C68A}"/>
                </a:ext>
              </a:extLst>
            </p:cNvPr>
            <p:cNvGrpSpPr/>
            <p:nvPr/>
          </p:nvGrpSpPr>
          <p:grpSpPr>
            <a:xfrm>
              <a:off x="640729" y="3423640"/>
              <a:ext cx="2365623" cy="1341691"/>
              <a:chOff x="9219155" y="285088"/>
              <a:chExt cx="2762055" cy="1738167"/>
            </a:xfrm>
          </p:grpSpPr>
          <p:sp>
            <p:nvSpPr>
              <p:cNvPr id="99" name="مستطيل: زوايا مستديرة 98">
                <a:extLst>
                  <a:ext uri="{FF2B5EF4-FFF2-40B4-BE49-F238E27FC236}">
                    <a16:creationId xmlns:a16="http://schemas.microsoft.com/office/drawing/2014/main" id="{838DED36-0105-3CFA-AD78-E1975D4A7027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schemeClr val="tx1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الخامس عشر   16 _ 20 / 06 / 1447هـ </a:t>
                </a:r>
              </a:p>
            </p:txBody>
          </p:sp>
          <p:sp>
            <p:nvSpPr>
              <p:cNvPr id="100" name="مربع نص 99">
                <a:extLst>
                  <a:ext uri="{FF2B5EF4-FFF2-40B4-BE49-F238E27FC236}">
                    <a16:creationId xmlns:a16="http://schemas.microsoft.com/office/drawing/2014/main" id="{F3F8D1BD-4351-B167-5271-3F8DB9C2011F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pPr algn="ctr"/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حماية الموارد </a:t>
                </a:r>
              </a:p>
            </p:txBody>
          </p:sp>
          <p:sp>
            <p:nvSpPr>
              <p:cNvPr id="101" name="مربع نص 100">
                <a:extLst>
                  <a:ext uri="{FF2B5EF4-FFF2-40B4-BE49-F238E27FC236}">
                    <a16:creationId xmlns:a16="http://schemas.microsoft.com/office/drawing/2014/main" id="{394DA171-499D-80C7-3CC1-B521C1A4A138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32727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الوقود الأحفوري  </a:t>
                </a:r>
              </a:p>
            </p:txBody>
          </p:sp>
          <p:sp>
            <p:nvSpPr>
              <p:cNvPr id="102" name="مربع نص 101">
                <a:extLst>
                  <a:ext uri="{FF2B5EF4-FFF2-40B4-BE49-F238E27FC236}">
                    <a16:creationId xmlns:a16="http://schemas.microsoft.com/office/drawing/2014/main" id="{DB37F057-A893-DAE1-45C5-E2BD5FE4101F}"/>
                  </a:ext>
                </a:extLst>
              </p:cNvPr>
              <p:cNvSpPr txBox="1"/>
              <p:nvPr/>
            </p:nvSpPr>
            <p:spPr>
              <a:xfrm>
                <a:off x="9219155" y="1206264"/>
                <a:ext cx="2762054" cy="28796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2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انتاج الطاقة من الشمس و الماء والهواء   </a:t>
                </a:r>
              </a:p>
            </p:txBody>
          </p:sp>
          <p:sp>
            <p:nvSpPr>
              <p:cNvPr id="103" name="مربع نص 102">
                <a:extLst>
                  <a:ext uri="{FF2B5EF4-FFF2-40B4-BE49-F238E27FC236}">
                    <a16:creationId xmlns:a16="http://schemas.microsoft.com/office/drawing/2014/main" id="{D271F57D-E116-289E-1A4E-CD68288CD412}"/>
                  </a:ext>
                </a:extLst>
              </p:cNvPr>
              <p:cNvSpPr txBox="1"/>
              <p:nvPr/>
            </p:nvSpPr>
            <p:spPr>
              <a:xfrm>
                <a:off x="9219155" y="1494227"/>
                <a:ext cx="2762054" cy="28796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3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نحافظ على الطاقة –  مراجعة الدرس  </a:t>
                </a:r>
              </a:p>
            </p:txBody>
          </p:sp>
          <p:sp>
            <p:nvSpPr>
              <p:cNvPr id="104" name="مربع نص 103">
                <a:extLst>
                  <a:ext uri="{FF2B5EF4-FFF2-40B4-BE49-F238E27FC236}">
                    <a16:creationId xmlns:a16="http://schemas.microsoft.com/office/drawing/2014/main" id="{5EA9A378-C2A0-65AD-6E9F-A6982288237E}"/>
                  </a:ext>
                </a:extLst>
              </p:cNvPr>
              <p:cNvSpPr txBox="1"/>
              <p:nvPr/>
            </p:nvSpPr>
            <p:spPr>
              <a:xfrm>
                <a:off x="9219155" y="1782187"/>
                <a:ext cx="2762054" cy="24106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algn="ctr"/>
                <a:r>
                  <a:rPr lang="ar-SA" sz="1600" b="1" dirty="0">
                    <a:solidFill>
                      <a:schemeClr val="bg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إجازة إضافية</a:t>
                </a:r>
              </a:p>
            </p:txBody>
          </p:sp>
        </p:grpSp>
        <p:grpSp>
          <p:nvGrpSpPr>
            <p:cNvPr id="130" name="مجموعة 129">
              <a:extLst>
                <a:ext uri="{FF2B5EF4-FFF2-40B4-BE49-F238E27FC236}">
                  <a16:creationId xmlns:a16="http://schemas.microsoft.com/office/drawing/2014/main" id="{9F233256-AA5B-6F34-B7DE-ACFC7DDA099B}"/>
                </a:ext>
              </a:extLst>
            </p:cNvPr>
            <p:cNvGrpSpPr/>
            <p:nvPr/>
          </p:nvGrpSpPr>
          <p:grpSpPr>
            <a:xfrm>
              <a:off x="10268026" y="4906709"/>
              <a:ext cx="2365623" cy="1341691"/>
              <a:chOff x="9219155" y="285088"/>
              <a:chExt cx="2762055" cy="1738167"/>
            </a:xfrm>
          </p:grpSpPr>
          <p:sp>
            <p:nvSpPr>
              <p:cNvPr id="159" name="مستطيل: زوايا مستديرة 158">
                <a:extLst>
                  <a:ext uri="{FF2B5EF4-FFF2-40B4-BE49-F238E27FC236}">
                    <a16:creationId xmlns:a16="http://schemas.microsoft.com/office/drawing/2014/main" id="{30E17962-1543-AB2F-C526-D7315B8DECC0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schemeClr val="tx1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السادس  عشر     23  ـــــــ  27 / 06 / 1447هـ </a:t>
                </a:r>
              </a:p>
            </p:txBody>
          </p:sp>
          <p:sp>
            <p:nvSpPr>
              <p:cNvPr id="160" name="مربع نص 159">
                <a:extLst>
                  <a:ext uri="{FF2B5EF4-FFF2-40B4-BE49-F238E27FC236}">
                    <a16:creationId xmlns:a16="http://schemas.microsoft.com/office/drawing/2014/main" id="{C5F54D5D-0D49-46DE-D167-90A0E1F3C886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pPr algn="ctr"/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حماية الموارد </a:t>
                </a:r>
              </a:p>
            </p:txBody>
          </p:sp>
          <p:sp>
            <p:nvSpPr>
              <p:cNvPr id="161" name="مربع نص 160">
                <a:extLst>
                  <a:ext uri="{FF2B5EF4-FFF2-40B4-BE49-F238E27FC236}">
                    <a16:creationId xmlns:a16="http://schemas.microsoft.com/office/drawing/2014/main" id="{A67D9A2D-66B5-848B-FA21-6AB682C3C3AC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24106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algn="ctr"/>
                <a:r>
                  <a:rPr lang="ar-SA" sz="1600" b="1" dirty="0">
                    <a:solidFill>
                      <a:schemeClr val="bg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إجازة إضافية</a:t>
                </a:r>
              </a:p>
            </p:txBody>
          </p:sp>
          <p:sp>
            <p:nvSpPr>
              <p:cNvPr id="162" name="مربع نص 161">
                <a:extLst>
                  <a:ext uri="{FF2B5EF4-FFF2-40B4-BE49-F238E27FC236}">
                    <a16:creationId xmlns:a16="http://schemas.microsoft.com/office/drawing/2014/main" id="{4FA97910-B9B1-10F4-7212-CCAC12C12146}"/>
                  </a:ext>
                </a:extLst>
              </p:cNvPr>
              <p:cNvSpPr txBox="1"/>
              <p:nvPr/>
            </p:nvSpPr>
            <p:spPr>
              <a:xfrm>
                <a:off x="9219155" y="1206264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2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الهواء و الماء تهيئة </a:t>
                </a:r>
                <a:r>
                  <a:rPr lang="ar-SA" sz="1200" b="1" dirty="0" err="1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ولستكشاف</a:t>
                </a:r>
                <a:endPara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</p:txBody>
          </p:sp>
          <p:sp>
            <p:nvSpPr>
              <p:cNvPr id="163" name="مربع نص 162">
                <a:extLst>
                  <a:ext uri="{FF2B5EF4-FFF2-40B4-BE49-F238E27FC236}">
                    <a16:creationId xmlns:a16="http://schemas.microsoft.com/office/drawing/2014/main" id="{B414BF6E-D8D1-059A-B2D2-B1BFD6D89130}"/>
                  </a:ext>
                </a:extLst>
              </p:cNvPr>
              <p:cNvSpPr txBox="1"/>
              <p:nvPr/>
            </p:nvSpPr>
            <p:spPr>
              <a:xfrm>
                <a:off x="9219155" y="149422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3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مصادر الماء العذب</a:t>
                </a:r>
              </a:p>
            </p:txBody>
          </p:sp>
          <p:sp>
            <p:nvSpPr>
              <p:cNvPr id="164" name="مربع نص 163">
                <a:extLst>
                  <a:ext uri="{FF2B5EF4-FFF2-40B4-BE49-F238E27FC236}">
                    <a16:creationId xmlns:a16="http://schemas.microsoft.com/office/drawing/2014/main" id="{B9952C86-01C2-3A13-9E5E-CEE7F1BEB516}"/>
                  </a:ext>
                </a:extLst>
              </p:cNvPr>
              <p:cNvSpPr txBox="1"/>
              <p:nvPr/>
            </p:nvSpPr>
            <p:spPr>
              <a:xfrm>
                <a:off x="9219155" y="178218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4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ننقي المياه ونرشد  الاستهلاك </a:t>
                </a:r>
              </a:p>
            </p:txBody>
          </p:sp>
        </p:grpSp>
        <p:grpSp>
          <p:nvGrpSpPr>
            <p:cNvPr id="131" name="مجموعة 130">
              <a:extLst>
                <a:ext uri="{FF2B5EF4-FFF2-40B4-BE49-F238E27FC236}">
                  <a16:creationId xmlns:a16="http://schemas.microsoft.com/office/drawing/2014/main" id="{9F273418-C921-C5FA-2C5D-BE9F43E04924}"/>
                </a:ext>
              </a:extLst>
            </p:cNvPr>
            <p:cNvGrpSpPr/>
            <p:nvPr/>
          </p:nvGrpSpPr>
          <p:grpSpPr>
            <a:xfrm>
              <a:off x="7856537" y="4906709"/>
              <a:ext cx="2365623" cy="1341691"/>
              <a:chOff x="9219155" y="285088"/>
              <a:chExt cx="2762055" cy="1738167"/>
            </a:xfrm>
          </p:grpSpPr>
          <p:sp>
            <p:nvSpPr>
              <p:cNvPr id="153" name="مستطيل: زوايا مستديرة 152">
                <a:extLst>
                  <a:ext uri="{FF2B5EF4-FFF2-40B4-BE49-F238E27FC236}">
                    <a16:creationId xmlns:a16="http://schemas.microsoft.com/office/drawing/2014/main" id="{BE838FE4-1859-BEF2-F2E6-EA4D6F6B1D60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schemeClr val="tx1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السابع  عشر       01 ــــــ   ـ 05 / 07 / 1447هـ </a:t>
                </a:r>
              </a:p>
            </p:txBody>
          </p:sp>
          <p:sp>
            <p:nvSpPr>
              <p:cNvPr id="154" name="مربع نص 153">
                <a:extLst>
                  <a:ext uri="{FF2B5EF4-FFF2-40B4-BE49-F238E27FC236}">
                    <a16:creationId xmlns:a16="http://schemas.microsoft.com/office/drawing/2014/main" id="{F56FD305-DE49-3BFE-5315-3A893C4C20C4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pPr algn="ctr"/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حماية الموارد </a:t>
                </a:r>
              </a:p>
            </p:txBody>
          </p:sp>
          <p:sp>
            <p:nvSpPr>
              <p:cNvPr id="155" name="مربع نص 154">
                <a:extLst>
                  <a:ext uri="{FF2B5EF4-FFF2-40B4-BE49-F238E27FC236}">
                    <a16:creationId xmlns:a16="http://schemas.microsoft.com/office/drawing/2014/main" id="{8D182B94-B5EF-C37D-1A48-ABD9651872D2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241069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كيف يتلوث الهواء </a:t>
                </a:r>
              </a:p>
            </p:txBody>
          </p:sp>
          <p:sp>
            <p:nvSpPr>
              <p:cNvPr id="156" name="مربع نص 155">
                <a:extLst>
                  <a:ext uri="{FF2B5EF4-FFF2-40B4-BE49-F238E27FC236}">
                    <a16:creationId xmlns:a16="http://schemas.microsoft.com/office/drawing/2014/main" id="{F3D48396-4E41-55CC-5A60-39BA4B84CC1E}"/>
                  </a:ext>
                </a:extLst>
              </p:cNvPr>
              <p:cNvSpPr txBox="1"/>
              <p:nvPr/>
            </p:nvSpPr>
            <p:spPr>
              <a:xfrm>
                <a:off x="9219155" y="1137736"/>
                <a:ext cx="2762054" cy="30959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2"/>
                </a:pPr>
                <a:r>
                  <a:rPr lang="ar-SA" sz="105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كيف نحمي الهواء من التلوث - مراجعة الدرس </a:t>
                </a:r>
              </a:p>
            </p:txBody>
          </p:sp>
          <p:sp>
            <p:nvSpPr>
              <p:cNvPr id="157" name="مربع نص 156">
                <a:extLst>
                  <a:ext uri="{FF2B5EF4-FFF2-40B4-BE49-F238E27FC236}">
                    <a16:creationId xmlns:a16="http://schemas.microsoft.com/office/drawing/2014/main" id="{E78FD6C7-B915-75CC-2F5D-04D248BD6A52}"/>
                  </a:ext>
                </a:extLst>
              </p:cNvPr>
              <p:cNvSpPr txBox="1"/>
              <p:nvPr/>
            </p:nvSpPr>
            <p:spPr>
              <a:xfrm>
                <a:off x="9219155" y="1447332"/>
                <a:ext cx="2762054" cy="33485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3"/>
                </a:pPr>
                <a:r>
                  <a:rPr lang="ar-SA" sz="11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- مراجعة الفصل السادس - نموذج اختبار</a:t>
                </a:r>
              </a:p>
            </p:txBody>
          </p:sp>
          <p:sp>
            <p:nvSpPr>
              <p:cNvPr id="158" name="مربع نص 157">
                <a:extLst>
                  <a:ext uri="{FF2B5EF4-FFF2-40B4-BE49-F238E27FC236}">
                    <a16:creationId xmlns:a16="http://schemas.microsoft.com/office/drawing/2014/main" id="{5643E42F-2BC1-7337-FC79-3A3F650266F1}"/>
                  </a:ext>
                </a:extLst>
              </p:cNvPr>
              <p:cNvSpPr txBox="1"/>
              <p:nvPr/>
            </p:nvSpPr>
            <p:spPr>
              <a:xfrm>
                <a:off x="9219155" y="178218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4"/>
                </a:pPr>
                <a:r>
                  <a:rPr lang="ar-SA" sz="11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تغذية راجعة </a:t>
                </a:r>
              </a:p>
            </p:txBody>
          </p:sp>
        </p:grpSp>
        <p:grpSp>
          <p:nvGrpSpPr>
            <p:cNvPr id="132" name="مجموعة 131">
              <a:extLst>
                <a:ext uri="{FF2B5EF4-FFF2-40B4-BE49-F238E27FC236}">
                  <a16:creationId xmlns:a16="http://schemas.microsoft.com/office/drawing/2014/main" id="{D314AF6A-C148-2460-C219-DBE701674A4B}"/>
                </a:ext>
              </a:extLst>
            </p:cNvPr>
            <p:cNvGrpSpPr/>
            <p:nvPr/>
          </p:nvGrpSpPr>
          <p:grpSpPr>
            <a:xfrm>
              <a:off x="5463710" y="4906709"/>
              <a:ext cx="2365623" cy="1341691"/>
              <a:chOff x="9219155" y="285088"/>
              <a:chExt cx="2762055" cy="1738167"/>
            </a:xfrm>
          </p:grpSpPr>
          <p:sp>
            <p:nvSpPr>
              <p:cNvPr id="147" name="مستطيل: زوايا مستديرة 146">
                <a:extLst>
                  <a:ext uri="{FF2B5EF4-FFF2-40B4-BE49-F238E27FC236}">
                    <a16:creationId xmlns:a16="http://schemas.microsoft.com/office/drawing/2014/main" id="{074345A7-54DF-7C60-5E3C-689CED0BA1FE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schemeClr val="tx1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الثامن  عشر من 08   ـــــــ  12 / 07 / 1447هـ </a:t>
                </a:r>
              </a:p>
            </p:txBody>
          </p:sp>
          <p:sp>
            <p:nvSpPr>
              <p:cNvPr id="148" name="مربع نص 147">
                <a:extLst>
                  <a:ext uri="{FF2B5EF4-FFF2-40B4-BE49-F238E27FC236}">
                    <a16:creationId xmlns:a16="http://schemas.microsoft.com/office/drawing/2014/main" id="{06BE99C1-17C0-D376-1B50-7A01C27E6BBA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ar-SA" sz="1801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مراجعة شاملة </a:t>
                </a:r>
              </a:p>
            </p:txBody>
          </p:sp>
          <p:sp>
            <p:nvSpPr>
              <p:cNvPr id="149" name="مربع نص 148">
                <a:extLst>
                  <a:ext uri="{FF2B5EF4-FFF2-40B4-BE49-F238E27FC236}">
                    <a16:creationId xmlns:a16="http://schemas.microsoft.com/office/drawing/2014/main" id="{015B810F-A734-3119-D5CA-D0AA6E5FAAEF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302443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- مراجعة شاملة </a:t>
                </a:r>
              </a:p>
            </p:txBody>
          </p:sp>
          <p:sp>
            <p:nvSpPr>
              <p:cNvPr id="150" name="مربع نص 149">
                <a:extLst>
                  <a:ext uri="{FF2B5EF4-FFF2-40B4-BE49-F238E27FC236}">
                    <a16:creationId xmlns:a16="http://schemas.microsoft.com/office/drawing/2014/main" id="{1E08BBBB-1A76-D06B-B360-52F11060812E}"/>
                  </a:ext>
                </a:extLst>
              </p:cNvPr>
              <p:cNvSpPr txBox="1"/>
              <p:nvPr/>
            </p:nvSpPr>
            <p:spPr>
              <a:xfrm>
                <a:off x="9219155" y="1206264"/>
                <a:ext cx="2762054" cy="287963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r>
                  <a:rPr lang="ar-SA" sz="11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- مراجعة شاملة </a:t>
                </a:r>
              </a:p>
            </p:txBody>
          </p:sp>
          <p:sp>
            <p:nvSpPr>
              <p:cNvPr id="151" name="مربع نص 150">
                <a:extLst>
                  <a:ext uri="{FF2B5EF4-FFF2-40B4-BE49-F238E27FC236}">
                    <a16:creationId xmlns:a16="http://schemas.microsoft.com/office/drawing/2014/main" id="{94212D87-B426-DC50-538F-2907D9E1E7FC}"/>
                  </a:ext>
                </a:extLst>
              </p:cNvPr>
              <p:cNvSpPr txBox="1"/>
              <p:nvPr/>
            </p:nvSpPr>
            <p:spPr>
              <a:xfrm>
                <a:off x="9219155" y="1494227"/>
                <a:ext cx="2762054" cy="28796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- مراجعة شاملة </a:t>
                </a:r>
              </a:p>
            </p:txBody>
          </p:sp>
          <p:sp>
            <p:nvSpPr>
              <p:cNvPr id="152" name="مربع نص 151">
                <a:extLst>
                  <a:ext uri="{FF2B5EF4-FFF2-40B4-BE49-F238E27FC236}">
                    <a16:creationId xmlns:a16="http://schemas.microsoft.com/office/drawing/2014/main" id="{BE7B9EFA-2C28-0579-5E3A-25D2D9205AC9}"/>
                  </a:ext>
                </a:extLst>
              </p:cNvPr>
              <p:cNvSpPr txBox="1"/>
              <p:nvPr/>
            </p:nvSpPr>
            <p:spPr>
              <a:xfrm>
                <a:off x="9219155" y="178218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- مراجعة شاملة</a:t>
                </a:r>
              </a:p>
            </p:txBody>
          </p:sp>
        </p:grpSp>
        <p:grpSp>
          <p:nvGrpSpPr>
            <p:cNvPr id="133" name="مجموعة 132">
              <a:extLst>
                <a:ext uri="{FF2B5EF4-FFF2-40B4-BE49-F238E27FC236}">
                  <a16:creationId xmlns:a16="http://schemas.microsoft.com/office/drawing/2014/main" id="{1E0E70BE-400D-50C9-1C1C-78931CB0B623}"/>
                </a:ext>
              </a:extLst>
            </p:cNvPr>
            <p:cNvGrpSpPr/>
            <p:nvPr/>
          </p:nvGrpSpPr>
          <p:grpSpPr>
            <a:xfrm>
              <a:off x="3070880" y="4906709"/>
              <a:ext cx="2365622" cy="1341691"/>
              <a:chOff x="9219156" y="285088"/>
              <a:chExt cx="2762054" cy="1738167"/>
            </a:xfrm>
          </p:grpSpPr>
          <p:sp>
            <p:nvSpPr>
              <p:cNvPr id="141" name="مستطيل: زوايا مستديرة 140">
                <a:extLst>
                  <a:ext uri="{FF2B5EF4-FFF2-40B4-BE49-F238E27FC236}">
                    <a16:creationId xmlns:a16="http://schemas.microsoft.com/office/drawing/2014/main" id="{97EF2431-1031-180A-8418-8F9AFBA6EFCF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schemeClr val="tx1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التاسع عشر    15   ـــــــ  19 / 07 / 1447هـ </a:t>
                </a:r>
              </a:p>
            </p:txBody>
          </p:sp>
          <p:sp>
            <p:nvSpPr>
              <p:cNvPr id="142" name="مربع نص 141">
                <a:extLst>
                  <a:ext uri="{FF2B5EF4-FFF2-40B4-BE49-F238E27FC236}">
                    <a16:creationId xmlns:a16="http://schemas.microsoft.com/office/drawing/2014/main" id="{B058171E-F8F6-D7B5-47E3-E037BDC36106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1405308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ar-SA" sz="16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اختبار نهاية </a:t>
                </a:r>
              </a:p>
              <a:p>
                <a:pPr algn="ctr"/>
                <a:r>
                  <a:rPr lang="ar-SA" sz="16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الفصل الدراسي الأول </a:t>
                </a:r>
              </a:p>
            </p:txBody>
          </p:sp>
        </p:grpSp>
        <p:sp>
          <p:nvSpPr>
            <p:cNvPr id="135" name="مستطيل: زوايا مستديرة 134">
              <a:extLst>
                <a:ext uri="{FF2B5EF4-FFF2-40B4-BE49-F238E27FC236}">
                  <a16:creationId xmlns:a16="http://schemas.microsoft.com/office/drawing/2014/main" id="{EB2B4620-F180-606D-2AEE-15EF8D45A507}"/>
                </a:ext>
              </a:extLst>
            </p:cNvPr>
            <p:cNvSpPr/>
            <p:nvPr/>
          </p:nvSpPr>
          <p:spPr>
            <a:xfrm>
              <a:off x="640730" y="4937055"/>
              <a:ext cx="2365622" cy="1084758"/>
            </a:xfrm>
            <a:prstGeom prst="roundRect">
              <a:avLst>
                <a:gd name="adj" fmla="val 0"/>
              </a:avLst>
            </a:prstGeom>
            <a:solidFill>
              <a:srgbClr val="00B0F0">
                <a:alpha val="40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>
              <a:noAutofit/>
            </a:bodyPr>
            <a:lstStyle/>
            <a:p>
              <a:pPr algn="ctr"/>
              <a:r>
                <a:rPr lang="ar-SA" sz="1801" b="1" dirty="0">
                  <a:solidFill>
                    <a:schemeClr val="tx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إجازة منتصف العام</a:t>
              </a:r>
            </a:p>
            <a:p>
              <a:pPr algn="ctr"/>
              <a:r>
                <a:rPr lang="ar-SA" sz="1801" b="1" dirty="0">
                  <a:solidFill>
                    <a:schemeClr val="tx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20 / 07  / </a:t>
              </a:r>
              <a:r>
                <a:rPr lang="ar-SA" sz="1801" b="1">
                  <a:solidFill>
                    <a:schemeClr val="tx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1447 هـ</a:t>
              </a:r>
              <a:endParaRPr lang="ar-SA" sz="5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  <a:p>
              <a:pPr algn="ctr"/>
              <a:r>
                <a:rPr lang="ar-SA" sz="1801" b="1" dirty="0">
                  <a:solidFill>
                    <a:schemeClr val="tx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بداية الفصل الثاني</a:t>
              </a:r>
            </a:p>
            <a:p>
              <a:pPr algn="ctr"/>
              <a:r>
                <a:rPr lang="ar-SA" sz="1801" b="1" dirty="0">
                  <a:solidFill>
                    <a:schemeClr val="tx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28 / 07  / 1447 هـ</a:t>
              </a:r>
            </a:p>
          </p:txBody>
        </p:sp>
      </p:grpSp>
      <p:sp>
        <p:nvSpPr>
          <p:cNvPr id="225" name="مربع نص 224">
            <a:extLst>
              <a:ext uri="{FF2B5EF4-FFF2-40B4-BE49-F238E27FC236}">
                <a16:creationId xmlns:a16="http://schemas.microsoft.com/office/drawing/2014/main" id="{38C9C258-B950-F53F-D689-C102304467E5}"/>
              </a:ext>
            </a:extLst>
          </p:cNvPr>
          <p:cNvSpPr txBox="1"/>
          <p:nvPr/>
        </p:nvSpPr>
        <p:spPr>
          <a:xfrm>
            <a:off x="2682240" y="116516"/>
            <a:ext cx="64873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b="1" dirty="0">
                <a:solidFill>
                  <a:srgbClr val="0070C0"/>
                </a:solidFill>
                <a:latin typeface="Arial,Bold"/>
              </a:rPr>
              <a:t>توزيع مادة العلوم للصف </a:t>
            </a:r>
            <a:r>
              <a:rPr lang="ar-SA" b="1" dirty="0">
                <a:solidFill>
                  <a:srgbClr val="D519BA"/>
                </a:solidFill>
                <a:latin typeface="Arial,Bold"/>
              </a:rPr>
              <a:t>الخامس</a:t>
            </a:r>
            <a:r>
              <a:rPr lang="ar-SA" b="1" dirty="0">
                <a:solidFill>
                  <a:srgbClr val="0070C0"/>
                </a:solidFill>
                <a:latin typeface="Arial,Bold"/>
              </a:rPr>
              <a:t> الابتدائي الفصل الدراسي </a:t>
            </a:r>
            <a:r>
              <a:rPr lang="ar-SA" b="1" dirty="0">
                <a:solidFill>
                  <a:srgbClr val="D519BA"/>
                </a:solidFill>
                <a:latin typeface="Arial,Bold"/>
              </a:rPr>
              <a:t>الأول </a:t>
            </a:r>
            <a:r>
              <a:rPr lang="ar-SA" b="1" dirty="0">
                <a:solidFill>
                  <a:srgbClr val="0070C0"/>
                </a:solidFill>
                <a:latin typeface="Arial,Bold"/>
              </a:rPr>
              <a:t>  لعام 1447  هــ</a:t>
            </a:r>
            <a:endParaRPr lang="ar-SA" dirty="0">
              <a:solidFill>
                <a:srgbClr val="0070C0"/>
              </a:solidFill>
            </a:endParaRPr>
          </a:p>
        </p:txBody>
      </p:sp>
      <p:sp>
        <p:nvSpPr>
          <p:cNvPr id="227" name="مربع نص 226">
            <a:extLst>
              <a:ext uri="{FF2B5EF4-FFF2-40B4-BE49-F238E27FC236}">
                <a16:creationId xmlns:a16="http://schemas.microsoft.com/office/drawing/2014/main" id="{D83779BF-3A5A-7E0C-741B-36FB59D504A5}"/>
              </a:ext>
            </a:extLst>
          </p:cNvPr>
          <p:cNvSpPr txBox="1"/>
          <p:nvPr/>
        </p:nvSpPr>
        <p:spPr>
          <a:xfrm>
            <a:off x="9380053" y="74836"/>
            <a:ext cx="16743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1200" b="1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الإدارة العامة للتعليم بــ</a:t>
            </a:r>
          </a:p>
          <a:p>
            <a:r>
              <a:rPr lang="ar-SA" sz="1200" b="1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مدرسة </a:t>
            </a:r>
            <a:endParaRPr lang="ar-SA" sz="12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228" name="صورة 227">
            <a:extLst>
              <a:ext uri="{FF2B5EF4-FFF2-40B4-BE49-F238E27FC236}">
                <a16:creationId xmlns:a16="http://schemas.microsoft.com/office/drawing/2014/main" id="{F7F2A32E-724C-28BF-65A7-48A7B0E816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64845" y="65866"/>
            <a:ext cx="570185" cy="433456"/>
          </a:xfrm>
          <a:prstGeom prst="rect">
            <a:avLst/>
          </a:prstGeom>
        </p:spPr>
      </p:pic>
      <p:pic>
        <p:nvPicPr>
          <p:cNvPr id="11" name="صورة 10">
            <a:hlinkClick r:id="rId3"/>
            <a:extLst>
              <a:ext uri="{FF2B5EF4-FFF2-40B4-BE49-F238E27FC236}">
                <a16:creationId xmlns:a16="http://schemas.microsoft.com/office/drawing/2014/main" id="{47C6A201-32E6-E3E4-6171-F0C20A65FC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024" y="6496774"/>
            <a:ext cx="977042" cy="187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755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6" name="مجموعة 185">
            <a:extLst>
              <a:ext uri="{FF2B5EF4-FFF2-40B4-BE49-F238E27FC236}">
                <a16:creationId xmlns:a16="http://schemas.microsoft.com/office/drawing/2014/main" id="{112AF1C6-B7A2-7516-5DEC-FD2019E8B623}"/>
              </a:ext>
            </a:extLst>
          </p:cNvPr>
          <p:cNvGrpSpPr/>
          <p:nvPr/>
        </p:nvGrpSpPr>
        <p:grpSpPr>
          <a:xfrm>
            <a:off x="70091" y="589510"/>
            <a:ext cx="12010150" cy="6130604"/>
            <a:chOff x="640729" y="457504"/>
            <a:chExt cx="11992920" cy="5790896"/>
          </a:xfrm>
        </p:grpSpPr>
        <p:grpSp>
          <p:nvGrpSpPr>
            <p:cNvPr id="27" name="مجموعة 26">
              <a:extLst>
                <a:ext uri="{FF2B5EF4-FFF2-40B4-BE49-F238E27FC236}">
                  <a16:creationId xmlns:a16="http://schemas.microsoft.com/office/drawing/2014/main" id="{2B5ED40A-6309-3F15-1C2E-809AB9530DC2}"/>
                </a:ext>
              </a:extLst>
            </p:cNvPr>
            <p:cNvGrpSpPr/>
            <p:nvPr/>
          </p:nvGrpSpPr>
          <p:grpSpPr>
            <a:xfrm>
              <a:off x="10268026" y="457504"/>
              <a:ext cx="2365623" cy="1341691"/>
              <a:chOff x="9219155" y="285088"/>
              <a:chExt cx="2762055" cy="1738167"/>
            </a:xfrm>
          </p:grpSpPr>
          <p:sp>
            <p:nvSpPr>
              <p:cNvPr id="16" name="مستطيل: زوايا مستديرة 15">
                <a:extLst>
                  <a:ext uri="{FF2B5EF4-FFF2-40B4-BE49-F238E27FC236}">
                    <a16:creationId xmlns:a16="http://schemas.microsoft.com/office/drawing/2014/main" id="{6D5AF7E6-E038-9FAB-F010-795169982351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schemeClr val="tx1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الأول       01  ـــــــ  05 / 03 / 1447هـ </a:t>
                </a:r>
              </a:p>
            </p:txBody>
          </p:sp>
          <p:sp>
            <p:nvSpPr>
              <p:cNvPr id="6" name="مربع نص 5">
                <a:extLst>
                  <a:ext uri="{FF2B5EF4-FFF2-40B4-BE49-F238E27FC236}">
                    <a16:creationId xmlns:a16="http://schemas.microsoft.com/office/drawing/2014/main" id="{9ADCD4B2-2691-992A-F9B7-B6600E95D538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r>
                  <a:rPr lang="ar-SA" sz="16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التهيئة والاستعداد </a:t>
                </a:r>
              </a:p>
            </p:txBody>
          </p:sp>
          <p:sp>
            <p:nvSpPr>
              <p:cNvPr id="7" name="مربع نص 6">
                <a:extLst>
                  <a:ext uri="{FF2B5EF4-FFF2-40B4-BE49-F238E27FC236}">
                    <a16:creationId xmlns:a16="http://schemas.microsoft.com/office/drawing/2014/main" id="{37CF368C-55C8-E288-3926-0CE0A0A3DC39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التهيئة والاستعداد </a:t>
                </a:r>
              </a:p>
            </p:txBody>
          </p:sp>
          <p:sp>
            <p:nvSpPr>
              <p:cNvPr id="24" name="مربع نص 23">
                <a:extLst>
                  <a:ext uri="{FF2B5EF4-FFF2-40B4-BE49-F238E27FC236}">
                    <a16:creationId xmlns:a16="http://schemas.microsoft.com/office/drawing/2014/main" id="{6BE9BC00-95E7-C973-D235-FF74426D3C0D}"/>
                  </a:ext>
                </a:extLst>
              </p:cNvPr>
              <p:cNvSpPr txBox="1"/>
              <p:nvPr/>
            </p:nvSpPr>
            <p:spPr>
              <a:xfrm>
                <a:off x="9219155" y="1206264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2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اختبارات تشخيصية </a:t>
                </a:r>
              </a:p>
            </p:txBody>
          </p:sp>
          <p:sp>
            <p:nvSpPr>
              <p:cNvPr id="25" name="مربع نص 24">
                <a:extLst>
                  <a:ext uri="{FF2B5EF4-FFF2-40B4-BE49-F238E27FC236}">
                    <a16:creationId xmlns:a16="http://schemas.microsoft.com/office/drawing/2014/main" id="{4A2975B3-611F-8C7B-DF80-1A2EB78D57D0}"/>
                  </a:ext>
                </a:extLst>
              </p:cNvPr>
              <p:cNvSpPr txBox="1"/>
              <p:nvPr/>
            </p:nvSpPr>
            <p:spPr>
              <a:xfrm>
                <a:off x="9219155" y="149422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3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اختبارات تشخيصية </a:t>
                </a:r>
              </a:p>
            </p:txBody>
          </p:sp>
          <p:sp>
            <p:nvSpPr>
              <p:cNvPr id="26" name="مربع نص 25">
                <a:extLst>
                  <a:ext uri="{FF2B5EF4-FFF2-40B4-BE49-F238E27FC236}">
                    <a16:creationId xmlns:a16="http://schemas.microsoft.com/office/drawing/2014/main" id="{43D75C7D-7A8F-A294-AB88-B0B60F1A69E9}"/>
                  </a:ext>
                </a:extLst>
              </p:cNvPr>
              <p:cNvSpPr txBox="1"/>
              <p:nvPr/>
            </p:nvSpPr>
            <p:spPr>
              <a:xfrm>
                <a:off x="9219155" y="178218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4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الطريقة العلمية</a:t>
                </a:r>
              </a:p>
            </p:txBody>
          </p:sp>
        </p:grpSp>
        <p:grpSp>
          <p:nvGrpSpPr>
            <p:cNvPr id="28" name="مجموعة 27">
              <a:extLst>
                <a:ext uri="{FF2B5EF4-FFF2-40B4-BE49-F238E27FC236}">
                  <a16:creationId xmlns:a16="http://schemas.microsoft.com/office/drawing/2014/main" id="{C6656F78-7DAC-207C-F7CF-0CB66D94257C}"/>
                </a:ext>
              </a:extLst>
            </p:cNvPr>
            <p:cNvGrpSpPr/>
            <p:nvPr/>
          </p:nvGrpSpPr>
          <p:grpSpPr>
            <a:xfrm>
              <a:off x="7856537" y="457504"/>
              <a:ext cx="2365623" cy="1341691"/>
              <a:chOff x="9219155" y="285088"/>
              <a:chExt cx="2762055" cy="1738167"/>
            </a:xfrm>
          </p:grpSpPr>
          <p:sp>
            <p:nvSpPr>
              <p:cNvPr id="29" name="مستطيل: زوايا مستديرة 28">
                <a:extLst>
                  <a:ext uri="{FF2B5EF4-FFF2-40B4-BE49-F238E27FC236}">
                    <a16:creationId xmlns:a16="http://schemas.microsoft.com/office/drawing/2014/main" id="{EEC55D2B-9D15-1ED5-BC56-B9E258EDF96C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schemeClr val="tx1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الثاني         08 ـــــــ  12 / 03 / 1447هـ </a:t>
                </a:r>
              </a:p>
            </p:txBody>
          </p:sp>
          <p:sp>
            <p:nvSpPr>
              <p:cNvPr id="30" name="مربع نص 29">
                <a:extLst>
                  <a:ext uri="{FF2B5EF4-FFF2-40B4-BE49-F238E27FC236}">
                    <a16:creationId xmlns:a16="http://schemas.microsoft.com/office/drawing/2014/main" id="{5E55259F-13C9-3D16-D886-18B430E6E8C1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الوحدة الأولى / تنوع الحياة - الفصل الأول</a:t>
                </a:r>
              </a:p>
            </p:txBody>
          </p:sp>
          <p:sp>
            <p:nvSpPr>
              <p:cNvPr id="31" name="مربع نص 30">
                <a:extLst>
                  <a:ext uri="{FF2B5EF4-FFF2-40B4-BE49-F238E27FC236}">
                    <a16:creationId xmlns:a16="http://schemas.microsoft.com/office/drawing/2014/main" id="{1F877616-8879-02E7-1D60-DD9F4AC35EC0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نظرية الخلية - التهيئة والاستكشاف</a:t>
                </a:r>
              </a:p>
            </p:txBody>
          </p:sp>
          <p:sp>
            <p:nvSpPr>
              <p:cNvPr id="32" name="مربع نص 31">
                <a:extLst>
                  <a:ext uri="{FF2B5EF4-FFF2-40B4-BE49-F238E27FC236}">
                    <a16:creationId xmlns:a16="http://schemas.microsoft.com/office/drawing/2014/main" id="{A537F576-1412-6856-243E-5E1DD3B19519}"/>
                  </a:ext>
                </a:extLst>
              </p:cNvPr>
              <p:cNvSpPr txBox="1"/>
              <p:nvPr/>
            </p:nvSpPr>
            <p:spPr>
              <a:xfrm>
                <a:off x="9219155" y="1206264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2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كيف اكتشفت الخلايا ؟</a:t>
                </a:r>
              </a:p>
            </p:txBody>
          </p:sp>
          <p:sp>
            <p:nvSpPr>
              <p:cNvPr id="33" name="مربع نص 32">
                <a:extLst>
                  <a:ext uri="{FF2B5EF4-FFF2-40B4-BE49-F238E27FC236}">
                    <a16:creationId xmlns:a16="http://schemas.microsoft.com/office/drawing/2014/main" id="{B4F7F281-6558-24C6-A8EF-9065F54D0EC1}"/>
                  </a:ext>
                </a:extLst>
              </p:cNvPr>
              <p:cNvSpPr txBox="1"/>
              <p:nvPr/>
            </p:nvSpPr>
            <p:spPr>
              <a:xfrm>
                <a:off x="9219155" y="149422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3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مستويات التنظيم في المخلوقات الحية ؟</a:t>
                </a:r>
              </a:p>
            </p:txBody>
          </p:sp>
          <p:sp>
            <p:nvSpPr>
              <p:cNvPr id="34" name="مربع نص 33">
                <a:extLst>
                  <a:ext uri="{FF2B5EF4-FFF2-40B4-BE49-F238E27FC236}">
                    <a16:creationId xmlns:a16="http://schemas.microsoft.com/office/drawing/2014/main" id="{42360E13-8A15-ACAC-4A89-E7B669572255}"/>
                  </a:ext>
                </a:extLst>
              </p:cNvPr>
              <p:cNvSpPr txBox="1"/>
              <p:nvPr/>
            </p:nvSpPr>
            <p:spPr>
              <a:xfrm>
                <a:off x="9219155" y="178218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4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ما الموجودة في جميع المخلوقات الحية</a:t>
                </a:r>
              </a:p>
            </p:txBody>
          </p:sp>
        </p:grpSp>
        <p:grpSp>
          <p:nvGrpSpPr>
            <p:cNvPr id="35" name="مجموعة 34">
              <a:extLst>
                <a:ext uri="{FF2B5EF4-FFF2-40B4-BE49-F238E27FC236}">
                  <a16:creationId xmlns:a16="http://schemas.microsoft.com/office/drawing/2014/main" id="{05FE65EC-EBCF-1433-05A7-E10739ABBBFB}"/>
                </a:ext>
              </a:extLst>
            </p:cNvPr>
            <p:cNvGrpSpPr/>
            <p:nvPr/>
          </p:nvGrpSpPr>
          <p:grpSpPr>
            <a:xfrm>
              <a:off x="5463710" y="457504"/>
              <a:ext cx="2365623" cy="1341691"/>
              <a:chOff x="9219155" y="285088"/>
              <a:chExt cx="2762055" cy="1738167"/>
            </a:xfrm>
          </p:grpSpPr>
          <p:sp>
            <p:nvSpPr>
              <p:cNvPr id="36" name="مستطيل: زوايا مستديرة 35">
                <a:extLst>
                  <a:ext uri="{FF2B5EF4-FFF2-40B4-BE49-F238E27FC236}">
                    <a16:creationId xmlns:a16="http://schemas.microsoft.com/office/drawing/2014/main" id="{BFB108D4-E12A-45CA-6E4A-5977978BEE02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schemeClr val="tx1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الثالث   من 15 ـــــــ  19 / 03 / 1447هـ </a:t>
                </a:r>
              </a:p>
            </p:txBody>
          </p:sp>
          <p:sp>
            <p:nvSpPr>
              <p:cNvPr id="37" name="مربع نص 36">
                <a:extLst>
                  <a:ext uri="{FF2B5EF4-FFF2-40B4-BE49-F238E27FC236}">
                    <a16:creationId xmlns:a16="http://schemas.microsoft.com/office/drawing/2014/main" id="{11B3E28C-24E4-FDE8-6CE0-5AF3157F7ADA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 الوحدة الأولى / تنوع الحياة - الفصل الأول</a:t>
                </a:r>
              </a:p>
            </p:txBody>
          </p:sp>
          <p:sp>
            <p:nvSpPr>
              <p:cNvPr id="38" name="مربع نص 37">
                <a:extLst>
                  <a:ext uri="{FF2B5EF4-FFF2-40B4-BE49-F238E27FC236}">
                    <a16:creationId xmlns:a16="http://schemas.microsoft.com/office/drawing/2014/main" id="{01BC7747-B829-027B-CCC8-9142A95E56CB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مراجعة الدرس</a:t>
                </a:r>
              </a:p>
            </p:txBody>
          </p:sp>
          <p:sp>
            <p:nvSpPr>
              <p:cNvPr id="39" name="مربع نص 38">
                <a:extLst>
                  <a:ext uri="{FF2B5EF4-FFF2-40B4-BE49-F238E27FC236}">
                    <a16:creationId xmlns:a16="http://schemas.microsoft.com/office/drawing/2014/main" id="{A7BF716F-6EB7-3559-1FCD-7F7246E85064}"/>
                  </a:ext>
                </a:extLst>
              </p:cNvPr>
              <p:cNvSpPr txBox="1"/>
              <p:nvPr/>
            </p:nvSpPr>
            <p:spPr>
              <a:xfrm>
                <a:off x="9219155" y="1206264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2"/>
                </a:pPr>
                <a:r>
                  <a:rPr lang="ar-SA" sz="11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الخلية النباتية و الحيوانية - التهيئة والاستكشاف</a:t>
                </a:r>
              </a:p>
            </p:txBody>
          </p:sp>
          <p:sp>
            <p:nvSpPr>
              <p:cNvPr id="40" name="مربع نص 39">
                <a:extLst>
                  <a:ext uri="{FF2B5EF4-FFF2-40B4-BE49-F238E27FC236}">
                    <a16:creationId xmlns:a16="http://schemas.microsoft.com/office/drawing/2014/main" id="{1613A013-58DA-A563-F361-0787E88A7642}"/>
                  </a:ext>
                </a:extLst>
              </p:cNvPr>
              <p:cNvSpPr txBox="1"/>
              <p:nvPr/>
            </p:nvSpPr>
            <p:spPr>
              <a:xfrm>
                <a:off x="9219155" y="149422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3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أقارن بين الخلايا النباتية و الحيوانية</a:t>
                </a:r>
              </a:p>
            </p:txBody>
          </p:sp>
          <p:sp>
            <p:nvSpPr>
              <p:cNvPr id="41" name="مربع نص 40">
                <a:extLst>
                  <a:ext uri="{FF2B5EF4-FFF2-40B4-BE49-F238E27FC236}">
                    <a16:creationId xmlns:a16="http://schemas.microsoft.com/office/drawing/2014/main" id="{44DFBC6E-A09C-3C89-1213-F1A15A6CB2D9}"/>
                  </a:ext>
                </a:extLst>
              </p:cNvPr>
              <p:cNvSpPr txBox="1"/>
              <p:nvPr/>
            </p:nvSpPr>
            <p:spPr>
              <a:xfrm>
                <a:off x="9219155" y="178218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4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ما النقل السلبي ؟</a:t>
                </a:r>
              </a:p>
            </p:txBody>
          </p:sp>
        </p:grpSp>
        <p:grpSp>
          <p:nvGrpSpPr>
            <p:cNvPr id="42" name="مجموعة 41">
              <a:extLst>
                <a:ext uri="{FF2B5EF4-FFF2-40B4-BE49-F238E27FC236}">
                  <a16:creationId xmlns:a16="http://schemas.microsoft.com/office/drawing/2014/main" id="{8164A365-786A-8DDA-4E36-658CA71A84DE}"/>
                </a:ext>
              </a:extLst>
            </p:cNvPr>
            <p:cNvGrpSpPr/>
            <p:nvPr/>
          </p:nvGrpSpPr>
          <p:grpSpPr>
            <a:xfrm>
              <a:off x="3070880" y="457504"/>
              <a:ext cx="2365623" cy="1341691"/>
              <a:chOff x="9219155" y="285088"/>
              <a:chExt cx="2762055" cy="1738167"/>
            </a:xfrm>
          </p:grpSpPr>
          <p:sp>
            <p:nvSpPr>
              <p:cNvPr id="43" name="مستطيل: زوايا مستديرة 42">
                <a:extLst>
                  <a:ext uri="{FF2B5EF4-FFF2-40B4-BE49-F238E27FC236}">
                    <a16:creationId xmlns:a16="http://schemas.microsoft.com/office/drawing/2014/main" id="{AF28CD69-526C-4B19-3A6E-337889C605E1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schemeClr val="tx1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الرابع   من 22 ـــــــ  26 / 03 / 1447هـ </a:t>
                </a:r>
              </a:p>
            </p:txBody>
          </p:sp>
          <p:sp>
            <p:nvSpPr>
              <p:cNvPr id="44" name="مربع نص 43">
                <a:extLst>
                  <a:ext uri="{FF2B5EF4-FFF2-40B4-BE49-F238E27FC236}">
                    <a16:creationId xmlns:a16="http://schemas.microsoft.com/office/drawing/2014/main" id="{232ACDD5-C381-B174-7E0C-0629FD09FDE5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 الوحدة الأولى / تنوع الحياة - الفصل الأول</a:t>
                </a:r>
              </a:p>
            </p:txBody>
          </p:sp>
          <p:sp>
            <p:nvSpPr>
              <p:cNvPr id="45" name="مربع نص 44">
                <a:extLst>
                  <a:ext uri="{FF2B5EF4-FFF2-40B4-BE49-F238E27FC236}">
                    <a16:creationId xmlns:a16="http://schemas.microsoft.com/office/drawing/2014/main" id="{578D8CB4-DD89-CB3B-C43A-95142A3B2FDD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البناء الضوئي ؟ وما التنفس الخلوي ؟</a:t>
                </a:r>
              </a:p>
            </p:txBody>
          </p:sp>
          <p:sp>
            <p:nvSpPr>
              <p:cNvPr id="46" name="مربع نص 45">
                <a:extLst>
                  <a:ext uri="{FF2B5EF4-FFF2-40B4-BE49-F238E27FC236}">
                    <a16:creationId xmlns:a16="http://schemas.microsoft.com/office/drawing/2014/main" id="{7A31170D-DEC7-2CD0-21A7-4DCCD0C58EF9}"/>
                  </a:ext>
                </a:extLst>
              </p:cNvPr>
              <p:cNvSpPr txBox="1"/>
              <p:nvPr/>
            </p:nvSpPr>
            <p:spPr>
              <a:xfrm>
                <a:off x="9219155" y="1206264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2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النقل النشط ؟ - مراجعة الدرس</a:t>
                </a:r>
              </a:p>
            </p:txBody>
          </p:sp>
          <p:sp>
            <p:nvSpPr>
              <p:cNvPr id="47" name="مربع نص 46">
                <a:extLst>
                  <a:ext uri="{FF2B5EF4-FFF2-40B4-BE49-F238E27FC236}">
                    <a16:creationId xmlns:a16="http://schemas.microsoft.com/office/drawing/2014/main" id="{245C0673-F0D0-CF63-3007-31716C75A866}"/>
                  </a:ext>
                </a:extLst>
              </p:cNvPr>
              <p:cNvSpPr txBox="1"/>
              <p:nvPr/>
            </p:nvSpPr>
            <p:spPr>
              <a:xfrm>
                <a:off x="9219155" y="149422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3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مراجعة الفصل الأول ونموذج الاختبار</a:t>
                </a:r>
              </a:p>
            </p:txBody>
          </p:sp>
          <p:sp>
            <p:nvSpPr>
              <p:cNvPr id="48" name="مربع نص 47">
                <a:extLst>
                  <a:ext uri="{FF2B5EF4-FFF2-40B4-BE49-F238E27FC236}">
                    <a16:creationId xmlns:a16="http://schemas.microsoft.com/office/drawing/2014/main" id="{702093C8-3D35-D2E0-0E70-CCAC9217D575}"/>
                  </a:ext>
                </a:extLst>
              </p:cNvPr>
              <p:cNvSpPr txBox="1"/>
              <p:nvPr/>
            </p:nvSpPr>
            <p:spPr>
              <a:xfrm>
                <a:off x="9219155" y="178218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4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تغذية راجعة</a:t>
                </a:r>
              </a:p>
            </p:txBody>
          </p:sp>
        </p:grpSp>
        <p:grpSp>
          <p:nvGrpSpPr>
            <p:cNvPr id="49" name="مجموعة 48">
              <a:extLst>
                <a:ext uri="{FF2B5EF4-FFF2-40B4-BE49-F238E27FC236}">
                  <a16:creationId xmlns:a16="http://schemas.microsoft.com/office/drawing/2014/main" id="{D0AB4EE1-CFAE-643D-2341-ADDDE9D9D91A}"/>
                </a:ext>
              </a:extLst>
            </p:cNvPr>
            <p:cNvGrpSpPr/>
            <p:nvPr/>
          </p:nvGrpSpPr>
          <p:grpSpPr>
            <a:xfrm>
              <a:off x="640729" y="457504"/>
              <a:ext cx="2365623" cy="1341691"/>
              <a:chOff x="9219155" y="285088"/>
              <a:chExt cx="2762055" cy="1738167"/>
            </a:xfrm>
          </p:grpSpPr>
          <p:sp>
            <p:nvSpPr>
              <p:cNvPr id="50" name="مستطيل: زوايا مستديرة 49">
                <a:extLst>
                  <a:ext uri="{FF2B5EF4-FFF2-40B4-BE49-F238E27FC236}">
                    <a16:creationId xmlns:a16="http://schemas.microsoft.com/office/drawing/2014/main" id="{97BF0AA7-55DB-2304-5E3A-8C1A05B12257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schemeClr val="tx1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الخامس   من 29 / 03   ـــــــ  03 / 04 / 1447هـ </a:t>
                </a:r>
              </a:p>
            </p:txBody>
          </p:sp>
          <p:sp>
            <p:nvSpPr>
              <p:cNvPr id="51" name="مربع نص 50">
                <a:extLst>
                  <a:ext uri="{FF2B5EF4-FFF2-40B4-BE49-F238E27FC236}">
                    <a16:creationId xmlns:a16="http://schemas.microsoft.com/office/drawing/2014/main" id="{3B8EEC8A-DE16-5E55-1BD3-73CE7CFCA6BC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ar-SA" sz="11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الوحدة الأولى / تنوع الحياة -الفصل الثاني</a:t>
                </a:r>
              </a:p>
            </p:txBody>
          </p:sp>
          <p:sp>
            <p:nvSpPr>
              <p:cNvPr id="52" name="مربع نص 51">
                <a:extLst>
                  <a:ext uri="{FF2B5EF4-FFF2-40B4-BE49-F238E27FC236}">
                    <a16:creationId xmlns:a16="http://schemas.microsoft.com/office/drawing/2014/main" id="{342E837F-3237-9DCA-7355-3E90FCAD4FB4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انقسام الخلايا - التهيئة والاستكشاف</a:t>
                </a:r>
              </a:p>
            </p:txBody>
          </p:sp>
          <p:sp>
            <p:nvSpPr>
              <p:cNvPr id="53" name="مربع نص 52">
                <a:extLst>
                  <a:ext uri="{FF2B5EF4-FFF2-40B4-BE49-F238E27FC236}">
                    <a16:creationId xmlns:a16="http://schemas.microsoft.com/office/drawing/2014/main" id="{F46949C8-6D65-9D39-8680-8CAFA23D70F3}"/>
                  </a:ext>
                </a:extLst>
              </p:cNvPr>
              <p:cNvSpPr txBox="1"/>
              <p:nvPr/>
            </p:nvSpPr>
            <p:spPr>
              <a:xfrm>
                <a:off x="9219155" y="1206264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2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ما دورة الخلية ؟ - ما الانقسام المتساوي ؟</a:t>
                </a:r>
              </a:p>
            </p:txBody>
          </p:sp>
          <p:sp>
            <p:nvSpPr>
              <p:cNvPr id="54" name="مربع نص 53">
                <a:extLst>
                  <a:ext uri="{FF2B5EF4-FFF2-40B4-BE49-F238E27FC236}">
                    <a16:creationId xmlns:a16="http://schemas.microsoft.com/office/drawing/2014/main" id="{F0A5DF02-5F84-0BF5-D876-E8A745568F9A}"/>
                  </a:ext>
                </a:extLst>
              </p:cNvPr>
              <p:cNvSpPr txBox="1"/>
              <p:nvPr/>
            </p:nvSpPr>
            <p:spPr>
              <a:xfrm>
                <a:off x="9219155" y="1494227"/>
                <a:ext cx="2762054" cy="241068"/>
              </a:xfrm>
              <a:prstGeom prst="rect">
                <a:avLst/>
              </a:prstGeom>
              <a:solidFill>
                <a:srgbClr val="04DAB1"/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algn="ctr"/>
                <a:r>
                  <a:rPr lang="ar-SA" sz="1401" b="1" dirty="0">
                    <a:solidFill>
                      <a:schemeClr val="bg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 اليوم الوطني </a:t>
                </a:r>
              </a:p>
            </p:txBody>
          </p:sp>
          <p:sp>
            <p:nvSpPr>
              <p:cNvPr id="55" name="مربع نص 54">
                <a:extLst>
                  <a:ext uri="{FF2B5EF4-FFF2-40B4-BE49-F238E27FC236}">
                    <a16:creationId xmlns:a16="http://schemas.microsoft.com/office/drawing/2014/main" id="{7D4160F7-E164-BAC0-ACB1-405355AB1445}"/>
                  </a:ext>
                </a:extLst>
              </p:cNvPr>
              <p:cNvSpPr txBox="1"/>
              <p:nvPr/>
            </p:nvSpPr>
            <p:spPr>
              <a:xfrm>
                <a:off x="9219155" y="178218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4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ما الانقسام المنصف ؟</a:t>
                </a:r>
              </a:p>
            </p:txBody>
          </p:sp>
        </p:grpSp>
        <p:grpSp>
          <p:nvGrpSpPr>
            <p:cNvPr id="58" name="مجموعة 57">
              <a:extLst>
                <a:ext uri="{FF2B5EF4-FFF2-40B4-BE49-F238E27FC236}">
                  <a16:creationId xmlns:a16="http://schemas.microsoft.com/office/drawing/2014/main" id="{59745D94-4060-D8F0-3B97-73E6D79B3815}"/>
                </a:ext>
              </a:extLst>
            </p:cNvPr>
            <p:cNvGrpSpPr/>
            <p:nvPr/>
          </p:nvGrpSpPr>
          <p:grpSpPr>
            <a:xfrm>
              <a:off x="10268026" y="1940572"/>
              <a:ext cx="2365623" cy="1341691"/>
              <a:chOff x="9219155" y="285088"/>
              <a:chExt cx="2762055" cy="1738167"/>
            </a:xfrm>
          </p:grpSpPr>
          <p:sp>
            <p:nvSpPr>
              <p:cNvPr id="87" name="مستطيل: زوايا مستديرة 86">
                <a:extLst>
                  <a:ext uri="{FF2B5EF4-FFF2-40B4-BE49-F238E27FC236}">
                    <a16:creationId xmlns:a16="http://schemas.microsoft.com/office/drawing/2014/main" id="{A9FB321C-4CBF-872D-5B57-50E223D23570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schemeClr val="tx1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السادس         06  _  10/ 04 / 1447هـ </a:t>
                </a:r>
              </a:p>
            </p:txBody>
          </p:sp>
          <p:sp>
            <p:nvSpPr>
              <p:cNvPr id="88" name="مربع نص 87">
                <a:extLst>
                  <a:ext uri="{FF2B5EF4-FFF2-40B4-BE49-F238E27FC236}">
                    <a16:creationId xmlns:a16="http://schemas.microsoft.com/office/drawing/2014/main" id="{D0D1C092-5B05-1247-704E-B0D5619106CB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 الوحدة الأولى / تنوع الحياة -الفصل الثاني</a:t>
                </a:r>
              </a:p>
            </p:txBody>
          </p:sp>
          <p:sp>
            <p:nvSpPr>
              <p:cNvPr id="89" name="مربع نص 88">
                <a:extLst>
                  <a:ext uri="{FF2B5EF4-FFF2-40B4-BE49-F238E27FC236}">
                    <a16:creationId xmlns:a16="http://schemas.microsoft.com/office/drawing/2014/main" id="{22260E6A-863E-DB41-3B0F-A9EBB9F82E8B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 ما مدة الحياة ؟ - مراجعة الدرس</a:t>
                </a:r>
              </a:p>
            </p:txBody>
          </p:sp>
          <p:sp>
            <p:nvSpPr>
              <p:cNvPr id="90" name="مربع نص 89">
                <a:extLst>
                  <a:ext uri="{FF2B5EF4-FFF2-40B4-BE49-F238E27FC236}">
                    <a16:creationId xmlns:a16="http://schemas.microsoft.com/office/drawing/2014/main" id="{285AE7A6-6E28-BBE3-8B68-CBB6BC48B727}"/>
                  </a:ext>
                </a:extLst>
              </p:cNvPr>
              <p:cNvSpPr txBox="1"/>
              <p:nvPr/>
            </p:nvSpPr>
            <p:spPr>
              <a:xfrm>
                <a:off x="9219155" y="1206264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2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الوراثة والصفات - التهيئة والاستكشاف</a:t>
                </a:r>
              </a:p>
            </p:txBody>
          </p:sp>
          <p:sp>
            <p:nvSpPr>
              <p:cNvPr id="91" name="مربع نص 90">
                <a:extLst>
                  <a:ext uri="{FF2B5EF4-FFF2-40B4-BE49-F238E27FC236}">
                    <a16:creationId xmlns:a16="http://schemas.microsoft.com/office/drawing/2014/main" id="{DA93A0F8-EFAC-17A5-C3B1-D599313E96B1}"/>
                  </a:ext>
                </a:extLst>
              </p:cNvPr>
              <p:cNvSpPr txBox="1"/>
              <p:nvPr/>
            </p:nvSpPr>
            <p:spPr>
              <a:xfrm>
                <a:off x="9219155" y="149422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3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 كيف تورث الصفات ؟</a:t>
                </a:r>
              </a:p>
            </p:txBody>
          </p:sp>
          <p:sp>
            <p:nvSpPr>
              <p:cNvPr id="92" name="مربع نص 91">
                <a:extLst>
                  <a:ext uri="{FF2B5EF4-FFF2-40B4-BE49-F238E27FC236}">
                    <a16:creationId xmlns:a16="http://schemas.microsoft.com/office/drawing/2014/main" id="{C917C96A-3AD5-9803-0EBE-2E60D42F94A1}"/>
                  </a:ext>
                </a:extLst>
              </p:cNvPr>
              <p:cNvSpPr txBox="1"/>
              <p:nvPr/>
            </p:nvSpPr>
            <p:spPr>
              <a:xfrm>
                <a:off x="9219155" y="178218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4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نتتبع الصفات الوراثية ؟ مراجعة الدرس</a:t>
                </a:r>
              </a:p>
            </p:txBody>
          </p:sp>
        </p:grpSp>
        <p:grpSp>
          <p:nvGrpSpPr>
            <p:cNvPr id="59" name="مجموعة 58">
              <a:extLst>
                <a:ext uri="{FF2B5EF4-FFF2-40B4-BE49-F238E27FC236}">
                  <a16:creationId xmlns:a16="http://schemas.microsoft.com/office/drawing/2014/main" id="{6E8BA294-DF5D-1DDD-A4D0-BC07230379A3}"/>
                </a:ext>
              </a:extLst>
            </p:cNvPr>
            <p:cNvGrpSpPr/>
            <p:nvPr/>
          </p:nvGrpSpPr>
          <p:grpSpPr>
            <a:xfrm>
              <a:off x="7856537" y="1940572"/>
              <a:ext cx="2365623" cy="1341691"/>
              <a:chOff x="9219155" y="285088"/>
              <a:chExt cx="2762055" cy="1738167"/>
            </a:xfrm>
          </p:grpSpPr>
          <p:sp>
            <p:nvSpPr>
              <p:cNvPr id="81" name="مستطيل: زوايا مستديرة 80">
                <a:extLst>
                  <a:ext uri="{FF2B5EF4-FFF2-40B4-BE49-F238E27FC236}">
                    <a16:creationId xmlns:a16="http://schemas.microsoft.com/office/drawing/2014/main" id="{FF027E41-EC5B-49CA-3FB2-4CABBEAEFC5E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schemeClr val="tx1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السابع         13 ـــــــ  17 / 04 / 1447هـ </a:t>
                </a:r>
              </a:p>
            </p:txBody>
          </p:sp>
          <p:sp>
            <p:nvSpPr>
              <p:cNvPr id="82" name="مربع نص 81">
                <a:extLst>
                  <a:ext uri="{FF2B5EF4-FFF2-40B4-BE49-F238E27FC236}">
                    <a16:creationId xmlns:a16="http://schemas.microsoft.com/office/drawing/2014/main" id="{0DDC5300-BD90-0717-D1A9-9F98C554048E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الوحدة الثانية عمليات الحياة - الفصل الثالث</a:t>
                </a:r>
              </a:p>
            </p:txBody>
          </p:sp>
          <p:sp>
            <p:nvSpPr>
              <p:cNvPr id="83" name="مربع نص 82">
                <a:extLst>
                  <a:ext uri="{FF2B5EF4-FFF2-40B4-BE49-F238E27FC236}">
                    <a16:creationId xmlns:a16="http://schemas.microsoft.com/office/drawing/2014/main" id="{3D055B1D-90FF-3D71-8045-849A11B3C361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 مراجعة الفصل الثاني ونموذج الاختبار</a:t>
                </a:r>
              </a:p>
            </p:txBody>
          </p:sp>
          <p:sp>
            <p:nvSpPr>
              <p:cNvPr id="84" name="مربع نص 83">
                <a:extLst>
                  <a:ext uri="{FF2B5EF4-FFF2-40B4-BE49-F238E27FC236}">
                    <a16:creationId xmlns:a16="http://schemas.microsoft.com/office/drawing/2014/main" id="{75C281C7-D7A6-82D1-A0CF-F32964FC0481}"/>
                  </a:ext>
                </a:extLst>
              </p:cNvPr>
              <p:cNvSpPr txBox="1"/>
              <p:nvPr/>
            </p:nvSpPr>
            <p:spPr>
              <a:xfrm>
                <a:off x="9219155" y="1206264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2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تغذية راجعة </a:t>
                </a:r>
              </a:p>
            </p:txBody>
          </p:sp>
          <p:sp>
            <p:nvSpPr>
              <p:cNvPr id="85" name="مربع نص 84">
                <a:extLst>
                  <a:ext uri="{FF2B5EF4-FFF2-40B4-BE49-F238E27FC236}">
                    <a16:creationId xmlns:a16="http://schemas.microsoft.com/office/drawing/2014/main" id="{1F749AEC-7CCE-D138-D81A-20508425F54F}"/>
                  </a:ext>
                </a:extLst>
              </p:cNvPr>
              <p:cNvSpPr txBox="1"/>
              <p:nvPr/>
            </p:nvSpPr>
            <p:spPr>
              <a:xfrm>
                <a:off x="9219155" y="149422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3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عمليات الحياة  - التهيئة والاستكشاف</a:t>
                </a:r>
              </a:p>
            </p:txBody>
          </p:sp>
          <p:sp>
            <p:nvSpPr>
              <p:cNvPr id="86" name="مربع نص 85">
                <a:extLst>
                  <a:ext uri="{FF2B5EF4-FFF2-40B4-BE49-F238E27FC236}">
                    <a16:creationId xmlns:a16="http://schemas.microsoft.com/office/drawing/2014/main" id="{B95D274D-D0A3-1497-C561-9C6D010C7F3E}"/>
                  </a:ext>
                </a:extLst>
              </p:cNvPr>
              <p:cNvSpPr txBox="1"/>
              <p:nvPr/>
            </p:nvSpPr>
            <p:spPr>
              <a:xfrm>
                <a:off x="9219155" y="178218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2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عمليات الحياة في النباتات</a:t>
                </a:r>
              </a:p>
            </p:txBody>
          </p:sp>
        </p:grpSp>
        <p:grpSp>
          <p:nvGrpSpPr>
            <p:cNvPr id="60" name="مجموعة 59">
              <a:extLst>
                <a:ext uri="{FF2B5EF4-FFF2-40B4-BE49-F238E27FC236}">
                  <a16:creationId xmlns:a16="http://schemas.microsoft.com/office/drawing/2014/main" id="{A82DFA93-0DA3-851C-031E-1EE892E76C1C}"/>
                </a:ext>
              </a:extLst>
            </p:cNvPr>
            <p:cNvGrpSpPr/>
            <p:nvPr/>
          </p:nvGrpSpPr>
          <p:grpSpPr>
            <a:xfrm>
              <a:off x="5463710" y="1940572"/>
              <a:ext cx="2365623" cy="1341691"/>
              <a:chOff x="9219155" y="285088"/>
              <a:chExt cx="2762055" cy="1738167"/>
            </a:xfrm>
          </p:grpSpPr>
          <p:sp>
            <p:nvSpPr>
              <p:cNvPr id="75" name="مستطيل: زوايا مستديرة 74">
                <a:extLst>
                  <a:ext uri="{FF2B5EF4-FFF2-40B4-BE49-F238E27FC236}">
                    <a16:creationId xmlns:a16="http://schemas.microsoft.com/office/drawing/2014/main" id="{BA95E4DD-22D2-CB6C-1A98-5E96CAD32B55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schemeClr val="tx1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الثامن    من 20 / 04   ـــــــ  24 / 04 / 1447هـ </a:t>
                </a:r>
              </a:p>
            </p:txBody>
          </p:sp>
          <p:sp>
            <p:nvSpPr>
              <p:cNvPr id="76" name="مربع نص 75">
                <a:extLst>
                  <a:ext uri="{FF2B5EF4-FFF2-40B4-BE49-F238E27FC236}">
                    <a16:creationId xmlns:a16="http://schemas.microsoft.com/office/drawing/2014/main" id="{1E120F60-864B-14EF-D279-38B80DECA28A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 الوحدة الثانية عمليات الحياة - الفصل الثالث </a:t>
                </a:r>
              </a:p>
            </p:txBody>
          </p:sp>
          <p:sp>
            <p:nvSpPr>
              <p:cNvPr id="77" name="مربع نص 76">
                <a:extLst>
                  <a:ext uri="{FF2B5EF4-FFF2-40B4-BE49-F238E27FC236}">
                    <a16:creationId xmlns:a16="http://schemas.microsoft.com/office/drawing/2014/main" id="{ABDB95D9-EF2B-E789-4506-9C8796A0DBCC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24106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algn="ctr"/>
                <a:r>
                  <a:rPr lang="ar-SA" sz="1401" b="1" dirty="0">
                    <a:solidFill>
                      <a:schemeClr val="bg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إجازة إضافية</a:t>
                </a:r>
              </a:p>
            </p:txBody>
          </p:sp>
          <p:sp>
            <p:nvSpPr>
              <p:cNvPr id="78" name="مربع نص 77">
                <a:extLst>
                  <a:ext uri="{FF2B5EF4-FFF2-40B4-BE49-F238E27FC236}">
                    <a16:creationId xmlns:a16="http://schemas.microsoft.com/office/drawing/2014/main" id="{2C75A2BC-7250-606E-7D15-A844529EBEC1}"/>
                  </a:ext>
                </a:extLst>
              </p:cNvPr>
              <p:cNvSpPr txBox="1"/>
              <p:nvPr/>
            </p:nvSpPr>
            <p:spPr>
              <a:xfrm>
                <a:off x="9219155" y="1206264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3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ما أهمية السيقان والجذور للنباتات</a:t>
                </a:r>
              </a:p>
            </p:txBody>
          </p:sp>
          <p:sp>
            <p:nvSpPr>
              <p:cNvPr id="79" name="مربع نص 78">
                <a:extLst>
                  <a:ext uri="{FF2B5EF4-FFF2-40B4-BE49-F238E27FC236}">
                    <a16:creationId xmlns:a16="http://schemas.microsoft.com/office/drawing/2014/main" id="{B363A1D7-8EC7-6CF2-F464-D3877D527710}"/>
                  </a:ext>
                </a:extLst>
              </p:cNvPr>
              <p:cNvSpPr txBox="1"/>
              <p:nvPr/>
            </p:nvSpPr>
            <p:spPr>
              <a:xfrm>
                <a:off x="9219155" y="149422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4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كيف تعمل أوراق النباتات ؟  </a:t>
                </a:r>
              </a:p>
            </p:txBody>
          </p:sp>
          <p:sp>
            <p:nvSpPr>
              <p:cNvPr id="80" name="مربع نص 79">
                <a:extLst>
                  <a:ext uri="{FF2B5EF4-FFF2-40B4-BE49-F238E27FC236}">
                    <a16:creationId xmlns:a16="http://schemas.microsoft.com/office/drawing/2014/main" id="{49B3BEFC-DB5E-CE5E-78F0-465BF35C76DB}"/>
                  </a:ext>
                </a:extLst>
              </p:cNvPr>
              <p:cNvSpPr txBox="1"/>
              <p:nvPr/>
            </p:nvSpPr>
            <p:spPr>
              <a:xfrm>
                <a:off x="9219155" y="178218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كيف تتكاثر النباتات ؟</a:t>
                </a:r>
              </a:p>
            </p:txBody>
          </p:sp>
        </p:grpSp>
        <p:grpSp>
          <p:nvGrpSpPr>
            <p:cNvPr id="61" name="مجموعة 60">
              <a:extLst>
                <a:ext uri="{FF2B5EF4-FFF2-40B4-BE49-F238E27FC236}">
                  <a16:creationId xmlns:a16="http://schemas.microsoft.com/office/drawing/2014/main" id="{601274A6-B170-1889-A726-E372AD3CE99A}"/>
                </a:ext>
              </a:extLst>
            </p:cNvPr>
            <p:cNvGrpSpPr/>
            <p:nvPr/>
          </p:nvGrpSpPr>
          <p:grpSpPr>
            <a:xfrm>
              <a:off x="3070880" y="1940572"/>
              <a:ext cx="2365623" cy="1341691"/>
              <a:chOff x="9219155" y="285088"/>
              <a:chExt cx="2762055" cy="1738167"/>
            </a:xfrm>
          </p:grpSpPr>
          <p:sp>
            <p:nvSpPr>
              <p:cNvPr id="69" name="مستطيل: زوايا مستديرة 68">
                <a:extLst>
                  <a:ext uri="{FF2B5EF4-FFF2-40B4-BE49-F238E27FC236}">
                    <a16:creationId xmlns:a16="http://schemas.microsoft.com/office/drawing/2014/main" id="{32EF4788-CAFE-1815-A616-01A260A98EF8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schemeClr val="tx1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التاسع        27 / 04   ـــــــ  01 / 05 / 1447هـ </a:t>
                </a:r>
              </a:p>
            </p:txBody>
          </p:sp>
          <p:sp>
            <p:nvSpPr>
              <p:cNvPr id="70" name="مربع نص 69">
                <a:extLst>
                  <a:ext uri="{FF2B5EF4-FFF2-40B4-BE49-F238E27FC236}">
                    <a16:creationId xmlns:a16="http://schemas.microsoft.com/office/drawing/2014/main" id="{D0D22F97-4631-6900-206C-C499C2654B73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 الوحدة الثانية عمليات الحياة - الفصل الثالث </a:t>
                </a:r>
              </a:p>
            </p:txBody>
          </p:sp>
          <p:sp>
            <p:nvSpPr>
              <p:cNvPr id="71" name="مربع نص 70">
                <a:extLst>
                  <a:ext uri="{FF2B5EF4-FFF2-40B4-BE49-F238E27FC236}">
                    <a16:creationId xmlns:a16="http://schemas.microsoft.com/office/drawing/2014/main" id="{43BB206C-FAB3-C49F-D605-D64820541353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ما دورات حياة بعض النباتات ؟</a:t>
                </a:r>
              </a:p>
            </p:txBody>
          </p:sp>
          <p:sp>
            <p:nvSpPr>
              <p:cNvPr id="72" name="مربع نص 71">
                <a:extLst>
                  <a:ext uri="{FF2B5EF4-FFF2-40B4-BE49-F238E27FC236}">
                    <a16:creationId xmlns:a16="http://schemas.microsoft.com/office/drawing/2014/main" id="{CAE95049-347E-DACB-0B2A-936418A39B0F}"/>
                  </a:ext>
                </a:extLst>
              </p:cNvPr>
              <p:cNvSpPr txBox="1"/>
              <p:nvPr/>
            </p:nvSpPr>
            <p:spPr>
              <a:xfrm>
                <a:off x="9219155" y="1206264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2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تخزن النباتات الغذاء ؟ - مراجعة الدرس</a:t>
                </a:r>
              </a:p>
            </p:txBody>
          </p:sp>
          <p:sp>
            <p:nvSpPr>
              <p:cNvPr id="73" name="مربع نص 72">
                <a:extLst>
                  <a:ext uri="{FF2B5EF4-FFF2-40B4-BE49-F238E27FC236}">
                    <a16:creationId xmlns:a16="http://schemas.microsoft.com/office/drawing/2014/main" id="{5639E8EB-ED85-A0F6-D8D3-838092B7C39A}"/>
                  </a:ext>
                </a:extLst>
              </p:cNvPr>
              <p:cNvSpPr txBox="1"/>
              <p:nvPr/>
            </p:nvSpPr>
            <p:spPr>
              <a:xfrm>
                <a:off x="9219155" y="149422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3"/>
                </a:pPr>
                <a:r>
                  <a:rPr lang="ar-SA" sz="1200" b="1" dirty="0">
                    <a:solidFill>
                      <a:srgbClr val="000000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المخلوقات الدقيقة التهيئة والاستكشاف</a:t>
                </a:r>
                <a:endPara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</p:txBody>
          </p:sp>
          <p:sp>
            <p:nvSpPr>
              <p:cNvPr id="74" name="مربع نص 73">
                <a:extLst>
                  <a:ext uri="{FF2B5EF4-FFF2-40B4-BE49-F238E27FC236}">
                    <a16:creationId xmlns:a16="http://schemas.microsoft.com/office/drawing/2014/main" id="{2DAD1ECF-4A5B-2E7C-0B39-94287917F748}"/>
                  </a:ext>
                </a:extLst>
              </p:cNvPr>
              <p:cNvSpPr txBox="1"/>
              <p:nvPr/>
            </p:nvSpPr>
            <p:spPr>
              <a:xfrm>
                <a:off x="9219155" y="178218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4"/>
                </a:pPr>
                <a:r>
                  <a:rPr lang="ar-SA" sz="1200" b="1" dirty="0">
                    <a:solidFill>
                      <a:srgbClr val="000000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ما المخلوقات الحية الدقيقة ؟</a:t>
                </a:r>
              </a:p>
            </p:txBody>
          </p:sp>
        </p:grpSp>
        <p:grpSp>
          <p:nvGrpSpPr>
            <p:cNvPr id="62" name="مجموعة 61">
              <a:extLst>
                <a:ext uri="{FF2B5EF4-FFF2-40B4-BE49-F238E27FC236}">
                  <a16:creationId xmlns:a16="http://schemas.microsoft.com/office/drawing/2014/main" id="{38C46DAF-AD2A-46D5-0BE0-CB98E235502A}"/>
                </a:ext>
              </a:extLst>
            </p:cNvPr>
            <p:cNvGrpSpPr/>
            <p:nvPr/>
          </p:nvGrpSpPr>
          <p:grpSpPr>
            <a:xfrm>
              <a:off x="640729" y="1940572"/>
              <a:ext cx="2365623" cy="1341691"/>
              <a:chOff x="9219155" y="285088"/>
              <a:chExt cx="2762055" cy="1738167"/>
            </a:xfrm>
          </p:grpSpPr>
          <p:sp>
            <p:nvSpPr>
              <p:cNvPr id="63" name="مستطيل: زوايا مستديرة 62">
                <a:extLst>
                  <a:ext uri="{FF2B5EF4-FFF2-40B4-BE49-F238E27FC236}">
                    <a16:creationId xmlns:a16="http://schemas.microsoft.com/office/drawing/2014/main" id="{16FB6D3B-3CB3-BD01-695E-DE18FA29D765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schemeClr val="tx1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العاشر   4   -  8   / 05/ 1447هـ </a:t>
                </a:r>
              </a:p>
            </p:txBody>
          </p:sp>
          <p:sp>
            <p:nvSpPr>
              <p:cNvPr id="64" name="مربع نص 63">
                <a:extLst>
                  <a:ext uri="{FF2B5EF4-FFF2-40B4-BE49-F238E27FC236}">
                    <a16:creationId xmlns:a16="http://schemas.microsoft.com/office/drawing/2014/main" id="{3CBA626F-ED51-C58B-2BE2-891C61379C0D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 الوحدة الثانية عمليات الحياة - الفصل الثالث </a:t>
                </a:r>
              </a:p>
            </p:txBody>
          </p:sp>
          <p:sp>
            <p:nvSpPr>
              <p:cNvPr id="65" name="مربع نص 64">
                <a:extLst>
                  <a:ext uri="{FF2B5EF4-FFF2-40B4-BE49-F238E27FC236}">
                    <a16:creationId xmlns:a16="http://schemas.microsoft.com/office/drawing/2014/main" id="{F73E852C-4879-BF34-CF17-FAB1C1E17F91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solidFill>
                      <a:srgbClr val="000000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كيف تتكاثر المخلوقات الحية الدقيقة ؟</a:t>
                </a:r>
              </a:p>
            </p:txBody>
          </p:sp>
          <p:sp>
            <p:nvSpPr>
              <p:cNvPr id="66" name="مربع نص 65">
                <a:extLst>
                  <a:ext uri="{FF2B5EF4-FFF2-40B4-BE49-F238E27FC236}">
                    <a16:creationId xmlns:a16="http://schemas.microsoft.com/office/drawing/2014/main" id="{0CA6442F-65A7-D585-7EDD-7353EF991A84}"/>
                  </a:ext>
                </a:extLst>
              </p:cNvPr>
              <p:cNvSpPr txBox="1"/>
              <p:nvPr/>
            </p:nvSpPr>
            <p:spPr>
              <a:xfrm>
                <a:off x="9219155" y="1206264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2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ما عفن الخبز ؟ - مراجعة الدرس</a:t>
                </a:r>
              </a:p>
            </p:txBody>
          </p:sp>
          <p:sp>
            <p:nvSpPr>
              <p:cNvPr id="67" name="مربع نص 66">
                <a:extLst>
                  <a:ext uri="{FF2B5EF4-FFF2-40B4-BE49-F238E27FC236}">
                    <a16:creationId xmlns:a16="http://schemas.microsoft.com/office/drawing/2014/main" id="{94C57E8A-68C1-C3B9-B10A-34B2D2F59DBA}"/>
                  </a:ext>
                </a:extLst>
              </p:cNvPr>
              <p:cNvSpPr txBox="1"/>
              <p:nvPr/>
            </p:nvSpPr>
            <p:spPr>
              <a:xfrm>
                <a:off x="9219155" y="149422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3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مراجعة الفصل الثالث ونموذج الاختبار</a:t>
                </a:r>
              </a:p>
            </p:txBody>
          </p:sp>
          <p:sp>
            <p:nvSpPr>
              <p:cNvPr id="68" name="مربع نص 67">
                <a:extLst>
                  <a:ext uri="{FF2B5EF4-FFF2-40B4-BE49-F238E27FC236}">
                    <a16:creationId xmlns:a16="http://schemas.microsoft.com/office/drawing/2014/main" id="{7BCF1A42-29E9-190F-A0F3-2429B17E5E20}"/>
                  </a:ext>
                </a:extLst>
              </p:cNvPr>
              <p:cNvSpPr txBox="1"/>
              <p:nvPr/>
            </p:nvSpPr>
            <p:spPr>
              <a:xfrm>
                <a:off x="9219155" y="1782187"/>
                <a:ext cx="2762054" cy="241068"/>
              </a:xfrm>
              <a:prstGeom prst="rect">
                <a:avLst/>
              </a:prstGeom>
              <a:solidFill>
                <a:srgbClr val="F92FA2">
                  <a:alpha val="28000"/>
                </a:srgb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4"/>
                </a:pPr>
                <a:r>
                  <a:rPr lang="ar-SA" sz="16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اختبار منتصف الفصل </a:t>
                </a:r>
              </a:p>
            </p:txBody>
          </p:sp>
        </p:grpSp>
        <p:grpSp>
          <p:nvGrpSpPr>
            <p:cNvPr id="94" name="مجموعة 93">
              <a:extLst>
                <a:ext uri="{FF2B5EF4-FFF2-40B4-BE49-F238E27FC236}">
                  <a16:creationId xmlns:a16="http://schemas.microsoft.com/office/drawing/2014/main" id="{E31C388E-EB05-392E-536F-0C7AD11535F1}"/>
                </a:ext>
              </a:extLst>
            </p:cNvPr>
            <p:cNvGrpSpPr/>
            <p:nvPr/>
          </p:nvGrpSpPr>
          <p:grpSpPr>
            <a:xfrm>
              <a:off x="10268026" y="3423640"/>
              <a:ext cx="2365623" cy="1341692"/>
              <a:chOff x="9219155" y="285088"/>
              <a:chExt cx="2762055" cy="1738160"/>
            </a:xfrm>
          </p:grpSpPr>
          <p:sp>
            <p:nvSpPr>
              <p:cNvPr id="123" name="مستطيل: زوايا مستديرة 122">
                <a:extLst>
                  <a:ext uri="{FF2B5EF4-FFF2-40B4-BE49-F238E27FC236}">
                    <a16:creationId xmlns:a16="http://schemas.microsoft.com/office/drawing/2014/main" id="{95578308-3FB4-F647-94A8-BB4475ECE2FC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schemeClr val="tx1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الحادي عشر      11  ـــــــ 15 / 05 / 1447هـ </a:t>
                </a:r>
              </a:p>
            </p:txBody>
          </p:sp>
          <p:sp>
            <p:nvSpPr>
              <p:cNvPr id="124" name="مربع نص 123">
                <a:extLst>
                  <a:ext uri="{FF2B5EF4-FFF2-40B4-BE49-F238E27FC236}">
                    <a16:creationId xmlns:a16="http://schemas.microsoft.com/office/drawing/2014/main" id="{65978EE4-E818-5BB3-AF2D-C95674E0E0F5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 الوحدة الثانية عمليات الحياة - الفصل الرابع </a:t>
                </a:r>
              </a:p>
            </p:txBody>
          </p:sp>
          <p:sp>
            <p:nvSpPr>
              <p:cNvPr id="125" name="مربع نص 124">
                <a:extLst>
                  <a:ext uri="{FF2B5EF4-FFF2-40B4-BE49-F238E27FC236}">
                    <a16:creationId xmlns:a16="http://schemas.microsoft.com/office/drawing/2014/main" id="{EF9F4C6A-7244-82E8-8AC8-6B45F63603EE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/>
                </a:pPr>
                <a:r>
                  <a:rPr lang="ar-SA" sz="11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الهضم والإخراج والتنفس - التهيئة والاستكشاف</a:t>
                </a:r>
              </a:p>
            </p:txBody>
          </p:sp>
          <p:sp>
            <p:nvSpPr>
              <p:cNvPr id="126" name="مربع نص 125">
                <a:extLst>
                  <a:ext uri="{FF2B5EF4-FFF2-40B4-BE49-F238E27FC236}">
                    <a16:creationId xmlns:a16="http://schemas.microsoft.com/office/drawing/2014/main" id="{7D9220F4-BD8E-5B1A-C10F-DDB9EACC9278}"/>
                  </a:ext>
                </a:extLst>
              </p:cNvPr>
              <p:cNvSpPr txBox="1"/>
              <p:nvPr/>
            </p:nvSpPr>
            <p:spPr>
              <a:xfrm>
                <a:off x="9219155" y="1206260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2"/>
                </a:pPr>
                <a:r>
                  <a:rPr lang="ar-SA" sz="11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الهضم والإخراج</a:t>
                </a:r>
              </a:p>
            </p:txBody>
          </p:sp>
          <p:sp>
            <p:nvSpPr>
              <p:cNvPr id="127" name="مربع نص 126">
                <a:extLst>
                  <a:ext uri="{FF2B5EF4-FFF2-40B4-BE49-F238E27FC236}">
                    <a16:creationId xmlns:a16="http://schemas.microsoft.com/office/drawing/2014/main" id="{C1F60DF7-4FE5-86EC-542F-FAC646EAE6D4}"/>
                  </a:ext>
                </a:extLst>
              </p:cNvPr>
              <p:cNvSpPr txBox="1"/>
              <p:nvPr/>
            </p:nvSpPr>
            <p:spPr>
              <a:xfrm>
                <a:off x="9219155" y="1494221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3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ما التنفس ؟ ما الدوران ؟</a:t>
                </a:r>
              </a:p>
            </p:txBody>
          </p:sp>
          <p:sp>
            <p:nvSpPr>
              <p:cNvPr id="128" name="مربع نص 127">
                <a:extLst>
                  <a:ext uri="{FF2B5EF4-FFF2-40B4-BE49-F238E27FC236}">
                    <a16:creationId xmlns:a16="http://schemas.microsoft.com/office/drawing/2014/main" id="{94DAAD57-E1F4-CA26-32BD-DF15A44B64E9}"/>
                  </a:ext>
                </a:extLst>
              </p:cNvPr>
              <p:cNvSpPr txBox="1"/>
              <p:nvPr/>
            </p:nvSpPr>
            <p:spPr>
              <a:xfrm>
                <a:off x="9219155" y="1782180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4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الدورة الدموية - مراجعة الدرس</a:t>
                </a:r>
              </a:p>
            </p:txBody>
          </p:sp>
        </p:grpSp>
        <p:grpSp>
          <p:nvGrpSpPr>
            <p:cNvPr id="95" name="مجموعة 94">
              <a:extLst>
                <a:ext uri="{FF2B5EF4-FFF2-40B4-BE49-F238E27FC236}">
                  <a16:creationId xmlns:a16="http://schemas.microsoft.com/office/drawing/2014/main" id="{3D0491E4-A14C-BA4C-9136-608C317265BF}"/>
                </a:ext>
              </a:extLst>
            </p:cNvPr>
            <p:cNvGrpSpPr/>
            <p:nvPr/>
          </p:nvGrpSpPr>
          <p:grpSpPr>
            <a:xfrm>
              <a:off x="7856537" y="3423640"/>
              <a:ext cx="2365623" cy="1341691"/>
              <a:chOff x="9219155" y="285088"/>
              <a:chExt cx="2762055" cy="1738167"/>
            </a:xfrm>
          </p:grpSpPr>
          <p:sp>
            <p:nvSpPr>
              <p:cNvPr id="117" name="مستطيل: زوايا مستديرة 116">
                <a:extLst>
                  <a:ext uri="{FF2B5EF4-FFF2-40B4-BE49-F238E27FC236}">
                    <a16:creationId xmlns:a16="http://schemas.microsoft.com/office/drawing/2014/main" id="{08DAB847-3D62-EFB9-3F3D-87E6BCED5919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schemeClr val="tx1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الثاني  عشر      18   ـــــــ 22 / 05 / 1447هـ </a:t>
                </a:r>
              </a:p>
            </p:txBody>
          </p:sp>
          <p:sp>
            <p:nvSpPr>
              <p:cNvPr id="118" name="مربع نص 117">
                <a:extLst>
                  <a:ext uri="{FF2B5EF4-FFF2-40B4-BE49-F238E27FC236}">
                    <a16:creationId xmlns:a16="http://schemas.microsoft.com/office/drawing/2014/main" id="{DB2E5518-3D3E-5808-3684-AE5B1783E714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 الوحدة الثانية عمليات الحياة - الفصل الرابع </a:t>
                </a:r>
              </a:p>
            </p:txBody>
          </p:sp>
          <p:sp>
            <p:nvSpPr>
              <p:cNvPr id="119" name="مربع نص 118">
                <a:extLst>
                  <a:ext uri="{FF2B5EF4-FFF2-40B4-BE49-F238E27FC236}">
                    <a16:creationId xmlns:a16="http://schemas.microsoft.com/office/drawing/2014/main" id="{E813D1C6-198A-C972-7424-AF8A905DA52D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الحركة والإحساس - التهيئة والاستكشاف</a:t>
                </a:r>
              </a:p>
            </p:txBody>
          </p:sp>
          <p:sp>
            <p:nvSpPr>
              <p:cNvPr id="120" name="مربع نص 119">
                <a:extLst>
                  <a:ext uri="{FF2B5EF4-FFF2-40B4-BE49-F238E27FC236}">
                    <a16:creationId xmlns:a16="http://schemas.microsoft.com/office/drawing/2014/main" id="{3F8E3C41-687E-D6D3-2ED1-A443C3F985C6}"/>
                  </a:ext>
                </a:extLst>
              </p:cNvPr>
              <p:cNvSpPr txBox="1"/>
              <p:nvPr/>
            </p:nvSpPr>
            <p:spPr>
              <a:xfrm>
                <a:off x="9219156" y="1206264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2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ما الأجهزة العصبية ؟</a:t>
                </a:r>
              </a:p>
            </p:txBody>
          </p:sp>
          <p:sp>
            <p:nvSpPr>
              <p:cNvPr id="121" name="مربع نص 120">
                <a:extLst>
                  <a:ext uri="{FF2B5EF4-FFF2-40B4-BE49-F238E27FC236}">
                    <a16:creationId xmlns:a16="http://schemas.microsoft.com/office/drawing/2014/main" id="{F312C926-2218-F3F6-616A-9365E95E7119}"/>
                  </a:ext>
                </a:extLst>
              </p:cNvPr>
              <p:cNvSpPr txBox="1"/>
              <p:nvPr/>
            </p:nvSpPr>
            <p:spPr>
              <a:xfrm>
                <a:off x="9219155" y="149422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3"/>
                </a:pPr>
                <a:r>
                  <a:rPr lang="ar-SA" sz="11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يتكامل عمل أجهزة الجسم مراجعة الدرس</a:t>
                </a:r>
              </a:p>
            </p:txBody>
          </p:sp>
          <p:sp>
            <p:nvSpPr>
              <p:cNvPr id="122" name="مربع نص 121">
                <a:extLst>
                  <a:ext uri="{FF2B5EF4-FFF2-40B4-BE49-F238E27FC236}">
                    <a16:creationId xmlns:a16="http://schemas.microsoft.com/office/drawing/2014/main" id="{733CF5C9-6626-58FF-85E0-E4C681D6E6AB}"/>
                  </a:ext>
                </a:extLst>
              </p:cNvPr>
              <p:cNvSpPr txBox="1"/>
              <p:nvPr/>
            </p:nvSpPr>
            <p:spPr>
              <a:xfrm>
                <a:off x="9219155" y="178218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4"/>
                </a:pPr>
                <a:r>
                  <a:rPr lang="ar-SA" sz="11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مراجعة الفصل الرابع ونموذج الاختبار</a:t>
                </a:r>
              </a:p>
            </p:txBody>
          </p:sp>
        </p:grpSp>
        <p:grpSp>
          <p:nvGrpSpPr>
            <p:cNvPr id="96" name="مجموعة 95">
              <a:extLst>
                <a:ext uri="{FF2B5EF4-FFF2-40B4-BE49-F238E27FC236}">
                  <a16:creationId xmlns:a16="http://schemas.microsoft.com/office/drawing/2014/main" id="{993559E0-62AC-A8BE-D0D9-C8515E6E4D8F}"/>
                </a:ext>
              </a:extLst>
            </p:cNvPr>
            <p:cNvGrpSpPr/>
            <p:nvPr/>
          </p:nvGrpSpPr>
          <p:grpSpPr>
            <a:xfrm>
              <a:off x="5463710" y="3423640"/>
              <a:ext cx="2365623" cy="1341691"/>
              <a:chOff x="9219155" y="285088"/>
              <a:chExt cx="2762055" cy="1738167"/>
            </a:xfrm>
          </p:grpSpPr>
          <p:sp>
            <p:nvSpPr>
              <p:cNvPr id="111" name="مستطيل: زوايا مستديرة 110">
                <a:extLst>
                  <a:ext uri="{FF2B5EF4-FFF2-40B4-BE49-F238E27FC236}">
                    <a16:creationId xmlns:a16="http://schemas.microsoft.com/office/drawing/2014/main" id="{7C547B22-4455-FC70-1E87-D1C773F05C7D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schemeClr val="tx1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الثالث   عشر من 25   ـــــــ 29 / 05 / 1447هـ</a:t>
                </a:r>
              </a:p>
            </p:txBody>
          </p:sp>
          <p:sp>
            <p:nvSpPr>
              <p:cNvPr id="112" name="مربع نص 111">
                <a:extLst>
                  <a:ext uri="{FF2B5EF4-FFF2-40B4-BE49-F238E27FC236}">
                    <a16:creationId xmlns:a16="http://schemas.microsoft.com/office/drawing/2014/main" id="{F0794605-F8EC-E15D-0060-2D64906848D8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 الوحدة الثانية عمليات الحياة - الفصل الخامس </a:t>
                </a:r>
              </a:p>
            </p:txBody>
          </p:sp>
          <p:sp>
            <p:nvSpPr>
              <p:cNvPr id="113" name="مربع نص 112">
                <a:extLst>
                  <a:ext uri="{FF2B5EF4-FFF2-40B4-BE49-F238E27FC236}">
                    <a16:creationId xmlns:a16="http://schemas.microsoft.com/office/drawing/2014/main" id="{9739ADE2-C284-97B1-84C6-BEE3D0366838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السلاسل والشبكات التهيئة والاستكشاف</a:t>
                </a:r>
              </a:p>
            </p:txBody>
          </p:sp>
          <p:sp>
            <p:nvSpPr>
              <p:cNvPr id="114" name="مربع نص 113">
                <a:extLst>
                  <a:ext uri="{FF2B5EF4-FFF2-40B4-BE49-F238E27FC236}">
                    <a16:creationId xmlns:a16="http://schemas.microsoft.com/office/drawing/2014/main" id="{A92FD397-9890-9E94-27B9-82BBABBF7FCA}"/>
                  </a:ext>
                </a:extLst>
              </p:cNvPr>
              <p:cNvSpPr txBox="1"/>
              <p:nvPr/>
            </p:nvSpPr>
            <p:spPr>
              <a:xfrm>
                <a:off x="9219155" y="1206264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2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ما السلاسل الغذائية</a:t>
                </a:r>
              </a:p>
            </p:txBody>
          </p:sp>
          <p:sp>
            <p:nvSpPr>
              <p:cNvPr id="115" name="مربع نص 114">
                <a:extLst>
                  <a:ext uri="{FF2B5EF4-FFF2-40B4-BE49-F238E27FC236}">
                    <a16:creationId xmlns:a16="http://schemas.microsoft.com/office/drawing/2014/main" id="{EAA0B15B-5387-8F96-7379-A08222A51FB8}"/>
                  </a:ext>
                </a:extLst>
              </p:cNvPr>
              <p:cNvSpPr txBox="1"/>
              <p:nvPr/>
            </p:nvSpPr>
            <p:spPr>
              <a:xfrm>
                <a:off x="9219155" y="149422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3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ما الشبكة  الغذائية</a:t>
                </a:r>
              </a:p>
            </p:txBody>
          </p:sp>
          <p:sp>
            <p:nvSpPr>
              <p:cNvPr id="116" name="مربع نص 115">
                <a:extLst>
                  <a:ext uri="{FF2B5EF4-FFF2-40B4-BE49-F238E27FC236}">
                    <a16:creationId xmlns:a16="http://schemas.microsoft.com/office/drawing/2014/main" id="{F67DACA7-AF95-836F-3029-929A8F8ABCA2}"/>
                  </a:ext>
                </a:extLst>
              </p:cNvPr>
              <p:cNvSpPr txBox="1"/>
              <p:nvPr/>
            </p:nvSpPr>
            <p:spPr>
              <a:xfrm>
                <a:off x="9219155" y="178218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72002" indent="-342908">
                  <a:buFont typeface="+mj-lt"/>
                  <a:buAutoNum type="arabicPeriod" startAt="4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هرم الطاقة – مراجعة الدرس</a:t>
                </a:r>
              </a:p>
            </p:txBody>
          </p:sp>
        </p:grpSp>
        <p:grpSp>
          <p:nvGrpSpPr>
            <p:cNvPr id="97" name="مجموعة 96">
              <a:extLst>
                <a:ext uri="{FF2B5EF4-FFF2-40B4-BE49-F238E27FC236}">
                  <a16:creationId xmlns:a16="http://schemas.microsoft.com/office/drawing/2014/main" id="{5B06C169-D2C5-835D-6F4A-BD11BDA40AAC}"/>
                </a:ext>
              </a:extLst>
            </p:cNvPr>
            <p:cNvGrpSpPr/>
            <p:nvPr/>
          </p:nvGrpSpPr>
          <p:grpSpPr>
            <a:xfrm>
              <a:off x="3070880" y="3423640"/>
              <a:ext cx="2365623" cy="1341691"/>
              <a:chOff x="9219155" y="285088"/>
              <a:chExt cx="2762055" cy="1738167"/>
            </a:xfrm>
          </p:grpSpPr>
          <p:sp>
            <p:nvSpPr>
              <p:cNvPr id="105" name="مستطيل: زوايا مستديرة 104">
                <a:extLst>
                  <a:ext uri="{FF2B5EF4-FFF2-40B4-BE49-F238E27FC236}">
                    <a16:creationId xmlns:a16="http://schemas.microsoft.com/office/drawing/2014/main" id="{25362F0A-9234-9344-2CEC-5ADF461B7AD0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tIns="0" rIns="0" bIns="0" rtlCol="1" anchor="ctr">
                <a:noAutofit/>
              </a:bodyPr>
              <a:lstStyle/>
              <a:p>
                <a:pPr algn="ctr" defTabSz="914423">
                  <a:defRPr/>
                </a:pPr>
                <a:r>
                  <a:rPr lang="ar-SA" sz="1200" b="1" dirty="0">
                    <a:solidFill>
                      <a:schemeClr val="tx1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الرابع  عشر   09    ـــــــ  13 / 06 / 1447هـ </a:t>
                </a:r>
              </a:p>
            </p:txBody>
          </p:sp>
          <p:sp>
            <p:nvSpPr>
              <p:cNvPr id="106" name="مربع نص 105">
                <a:extLst>
                  <a:ext uri="{FF2B5EF4-FFF2-40B4-BE49-F238E27FC236}">
                    <a16:creationId xmlns:a16="http://schemas.microsoft.com/office/drawing/2014/main" id="{19280EF1-4CE2-9767-445C-A7FD19A5D0B0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 الوحدة الثانية عمليات الحياة - الفصل الخامس </a:t>
                </a:r>
              </a:p>
            </p:txBody>
          </p:sp>
          <p:sp>
            <p:nvSpPr>
              <p:cNvPr id="107" name="مربع نص 106">
                <a:extLst>
                  <a:ext uri="{FF2B5EF4-FFF2-40B4-BE49-F238E27FC236}">
                    <a16:creationId xmlns:a16="http://schemas.microsoft.com/office/drawing/2014/main" id="{8D1FF344-02C6-BF74-CAFE-790F7E90CF47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مقارنة الأنظمة البيئية – تهيئة واستكشاف</a:t>
                </a:r>
              </a:p>
            </p:txBody>
          </p:sp>
          <p:sp>
            <p:nvSpPr>
              <p:cNvPr id="108" name="مربع نص 107">
                <a:extLst>
                  <a:ext uri="{FF2B5EF4-FFF2-40B4-BE49-F238E27FC236}">
                    <a16:creationId xmlns:a16="http://schemas.microsoft.com/office/drawing/2014/main" id="{2A1CD6B0-6749-3588-099F-F5896DE32A3A}"/>
                  </a:ext>
                </a:extLst>
              </p:cNvPr>
              <p:cNvSpPr txBox="1"/>
              <p:nvPr/>
            </p:nvSpPr>
            <p:spPr>
              <a:xfrm>
                <a:off x="9219155" y="1206264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2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النظام البيئي -الأنظمة البيئية على اليابسة</a:t>
                </a:r>
              </a:p>
            </p:txBody>
          </p:sp>
          <p:sp>
            <p:nvSpPr>
              <p:cNvPr id="109" name="مربع نص 108">
                <a:extLst>
                  <a:ext uri="{FF2B5EF4-FFF2-40B4-BE49-F238E27FC236}">
                    <a16:creationId xmlns:a16="http://schemas.microsoft.com/office/drawing/2014/main" id="{B5FA328A-10F5-6182-AE5D-EC544D759406}"/>
                  </a:ext>
                </a:extLst>
              </p:cNvPr>
              <p:cNvSpPr txBox="1"/>
              <p:nvPr/>
            </p:nvSpPr>
            <p:spPr>
              <a:xfrm>
                <a:off x="9219156" y="1494226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3"/>
                </a:pPr>
                <a:r>
                  <a:rPr lang="ar-SA" sz="11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التندرا ؟ و ما </a:t>
                </a:r>
                <a:r>
                  <a:rPr lang="ar-SA" sz="1100" b="1" dirty="0" err="1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التايجا</a:t>
                </a:r>
                <a:r>
                  <a:rPr lang="ar-SA" sz="11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؟ و ما الصحراء</a:t>
                </a:r>
              </a:p>
            </p:txBody>
          </p:sp>
          <p:sp>
            <p:nvSpPr>
              <p:cNvPr id="110" name="مربع نص 109">
                <a:extLst>
                  <a:ext uri="{FF2B5EF4-FFF2-40B4-BE49-F238E27FC236}">
                    <a16:creationId xmlns:a16="http://schemas.microsoft.com/office/drawing/2014/main" id="{21E87598-E610-0A68-0B68-4EB43B2C6E33}"/>
                  </a:ext>
                </a:extLst>
              </p:cNvPr>
              <p:cNvSpPr txBox="1"/>
              <p:nvPr/>
            </p:nvSpPr>
            <p:spPr>
              <a:xfrm>
                <a:off x="9219155" y="178218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4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الذي يعيش في المحيط – مراجعة الدرس </a:t>
                </a:r>
              </a:p>
            </p:txBody>
          </p:sp>
        </p:grpSp>
        <p:grpSp>
          <p:nvGrpSpPr>
            <p:cNvPr id="98" name="مجموعة 97">
              <a:extLst>
                <a:ext uri="{FF2B5EF4-FFF2-40B4-BE49-F238E27FC236}">
                  <a16:creationId xmlns:a16="http://schemas.microsoft.com/office/drawing/2014/main" id="{401BD935-EFAD-9F4B-1B46-3B3EAE10C68A}"/>
                </a:ext>
              </a:extLst>
            </p:cNvPr>
            <p:cNvGrpSpPr/>
            <p:nvPr/>
          </p:nvGrpSpPr>
          <p:grpSpPr>
            <a:xfrm>
              <a:off x="640729" y="3423640"/>
              <a:ext cx="2365623" cy="1341691"/>
              <a:chOff x="9219155" y="285088"/>
              <a:chExt cx="2762055" cy="1738167"/>
            </a:xfrm>
          </p:grpSpPr>
          <p:sp>
            <p:nvSpPr>
              <p:cNvPr id="99" name="مستطيل: زوايا مستديرة 98">
                <a:extLst>
                  <a:ext uri="{FF2B5EF4-FFF2-40B4-BE49-F238E27FC236}">
                    <a16:creationId xmlns:a16="http://schemas.microsoft.com/office/drawing/2014/main" id="{838DED36-0105-3CFA-AD78-E1975D4A7027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schemeClr val="tx1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الخامس عشر   16 _ 20 / 06 / 1447هـ </a:t>
                </a:r>
              </a:p>
            </p:txBody>
          </p:sp>
          <p:sp>
            <p:nvSpPr>
              <p:cNvPr id="100" name="مربع نص 99">
                <a:extLst>
                  <a:ext uri="{FF2B5EF4-FFF2-40B4-BE49-F238E27FC236}">
                    <a16:creationId xmlns:a16="http://schemas.microsoft.com/office/drawing/2014/main" id="{F3F8D1BD-4351-B167-5271-3F8DB9C2011F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 الوحدة الثانية عمليات الحياة - الفصل الخامس </a:t>
                </a:r>
              </a:p>
            </p:txBody>
          </p:sp>
          <p:sp>
            <p:nvSpPr>
              <p:cNvPr id="101" name="مربع نص 100">
                <a:extLst>
                  <a:ext uri="{FF2B5EF4-FFF2-40B4-BE49-F238E27FC236}">
                    <a16:creationId xmlns:a16="http://schemas.microsoft.com/office/drawing/2014/main" id="{394DA171-499D-80C7-3CC1-B521C1A4A138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مراجعة الفصل الخامس  – نموذج اختبار</a:t>
                </a:r>
              </a:p>
            </p:txBody>
          </p:sp>
          <p:sp>
            <p:nvSpPr>
              <p:cNvPr id="102" name="مربع نص 101">
                <a:extLst>
                  <a:ext uri="{FF2B5EF4-FFF2-40B4-BE49-F238E27FC236}">
                    <a16:creationId xmlns:a16="http://schemas.microsoft.com/office/drawing/2014/main" id="{DB37F057-A893-DAE1-45C5-E2BD5FE4101F}"/>
                  </a:ext>
                </a:extLst>
              </p:cNvPr>
              <p:cNvSpPr txBox="1"/>
              <p:nvPr/>
            </p:nvSpPr>
            <p:spPr>
              <a:xfrm>
                <a:off x="9219155" y="1206264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2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التربة - تهيئة و والاستكشاف </a:t>
                </a:r>
              </a:p>
            </p:txBody>
          </p:sp>
          <p:sp>
            <p:nvSpPr>
              <p:cNvPr id="103" name="مربع نص 102">
                <a:extLst>
                  <a:ext uri="{FF2B5EF4-FFF2-40B4-BE49-F238E27FC236}">
                    <a16:creationId xmlns:a16="http://schemas.microsoft.com/office/drawing/2014/main" id="{D271F57D-E116-289E-1A4E-CD68288CD412}"/>
                  </a:ext>
                </a:extLst>
              </p:cNvPr>
              <p:cNvSpPr txBox="1"/>
              <p:nvPr/>
            </p:nvSpPr>
            <p:spPr>
              <a:xfrm>
                <a:off x="9219155" y="149422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3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ما التربة  - نطاق التربة </a:t>
                </a:r>
              </a:p>
            </p:txBody>
          </p:sp>
          <p:sp>
            <p:nvSpPr>
              <p:cNvPr id="104" name="مربع نص 103">
                <a:extLst>
                  <a:ext uri="{FF2B5EF4-FFF2-40B4-BE49-F238E27FC236}">
                    <a16:creationId xmlns:a16="http://schemas.microsoft.com/office/drawing/2014/main" id="{5EA9A378-C2A0-65AD-6E9F-A6982288237E}"/>
                  </a:ext>
                </a:extLst>
              </p:cNvPr>
              <p:cNvSpPr txBox="1"/>
              <p:nvPr/>
            </p:nvSpPr>
            <p:spPr>
              <a:xfrm>
                <a:off x="9219155" y="1782187"/>
                <a:ext cx="2762054" cy="24106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algn="ctr"/>
                <a:r>
                  <a:rPr lang="ar-SA" sz="1600" b="1" dirty="0">
                    <a:solidFill>
                      <a:schemeClr val="bg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إجازة إضافية</a:t>
                </a:r>
              </a:p>
            </p:txBody>
          </p:sp>
        </p:grpSp>
        <p:grpSp>
          <p:nvGrpSpPr>
            <p:cNvPr id="130" name="مجموعة 129">
              <a:extLst>
                <a:ext uri="{FF2B5EF4-FFF2-40B4-BE49-F238E27FC236}">
                  <a16:creationId xmlns:a16="http://schemas.microsoft.com/office/drawing/2014/main" id="{9F233256-AA5B-6F34-B7DE-ACFC7DDA099B}"/>
                </a:ext>
              </a:extLst>
            </p:cNvPr>
            <p:cNvGrpSpPr/>
            <p:nvPr/>
          </p:nvGrpSpPr>
          <p:grpSpPr>
            <a:xfrm>
              <a:off x="10268026" y="4906709"/>
              <a:ext cx="2365623" cy="1341691"/>
              <a:chOff x="9219155" y="285088"/>
              <a:chExt cx="2762055" cy="1738167"/>
            </a:xfrm>
          </p:grpSpPr>
          <p:sp>
            <p:nvSpPr>
              <p:cNvPr id="159" name="مستطيل: زوايا مستديرة 158">
                <a:extLst>
                  <a:ext uri="{FF2B5EF4-FFF2-40B4-BE49-F238E27FC236}">
                    <a16:creationId xmlns:a16="http://schemas.microsoft.com/office/drawing/2014/main" id="{30E17962-1543-AB2F-C526-D7315B8DECC0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schemeClr val="tx1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السادس  عشر     23  ـــــــ  27 / 06 / 1447هـ </a:t>
                </a:r>
              </a:p>
            </p:txBody>
          </p:sp>
          <p:sp>
            <p:nvSpPr>
              <p:cNvPr id="160" name="مربع نص 159">
                <a:extLst>
                  <a:ext uri="{FF2B5EF4-FFF2-40B4-BE49-F238E27FC236}">
                    <a16:creationId xmlns:a16="http://schemas.microsoft.com/office/drawing/2014/main" id="{C5F54D5D-0D49-46DE-D167-90A0E1F3C886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 الوحدة الثانية عمليات الحياة - الفصل السادس </a:t>
                </a:r>
              </a:p>
            </p:txBody>
          </p:sp>
          <p:sp>
            <p:nvSpPr>
              <p:cNvPr id="161" name="مربع نص 160">
                <a:extLst>
                  <a:ext uri="{FF2B5EF4-FFF2-40B4-BE49-F238E27FC236}">
                    <a16:creationId xmlns:a16="http://schemas.microsoft.com/office/drawing/2014/main" id="{A67D9A2D-66B5-848B-FA21-6AB682C3C3AC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24106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algn="ctr"/>
                <a:r>
                  <a:rPr lang="ar-SA" sz="1600" b="1" dirty="0">
                    <a:solidFill>
                      <a:schemeClr val="bg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إجازة إضافية</a:t>
                </a:r>
              </a:p>
            </p:txBody>
          </p:sp>
          <p:sp>
            <p:nvSpPr>
              <p:cNvPr id="162" name="مربع نص 161">
                <a:extLst>
                  <a:ext uri="{FF2B5EF4-FFF2-40B4-BE49-F238E27FC236}">
                    <a16:creationId xmlns:a16="http://schemas.microsoft.com/office/drawing/2014/main" id="{4FA97910-B9B1-10F4-7212-CCAC12C12146}"/>
                  </a:ext>
                </a:extLst>
              </p:cNvPr>
              <p:cNvSpPr txBox="1"/>
              <p:nvPr/>
            </p:nvSpPr>
            <p:spPr>
              <a:xfrm>
                <a:off x="9219155" y="1206264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2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كيف تستعمل التربة </a:t>
                </a:r>
              </a:p>
            </p:txBody>
          </p:sp>
          <p:sp>
            <p:nvSpPr>
              <p:cNvPr id="163" name="مربع نص 162">
                <a:extLst>
                  <a:ext uri="{FF2B5EF4-FFF2-40B4-BE49-F238E27FC236}">
                    <a16:creationId xmlns:a16="http://schemas.microsoft.com/office/drawing/2014/main" id="{B414BF6E-D8D1-059A-B2D2-B1BFD6D89130}"/>
                  </a:ext>
                </a:extLst>
              </p:cNvPr>
              <p:cNvSpPr txBox="1"/>
              <p:nvPr/>
            </p:nvSpPr>
            <p:spPr>
              <a:xfrm>
                <a:off x="9219155" y="149422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3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المحافظة على التربة - مراجعة الدرس </a:t>
                </a:r>
              </a:p>
            </p:txBody>
          </p:sp>
          <p:sp>
            <p:nvSpPr>
              <p:cNvPr id="164" name="مربع نص 163">
                <a:extLst>
                  <a:ext uri="{FF2B5EF4-FFF2-40B4-BE49-F238E27FC236}">
                    <a16:creationId xmlns:a16="http://schemas.microsoft.com/office/drawing/2014/main" id="{B9952C86-01C2-3A13-9E5E-CEE7F1BEB516}"/>
                  </a:ext>
                </a:extLst>
              </p:cNvPr>
              <p:cNvSpPr txBox="1"/>
              <p:nvPr/>
            </p:nvSpPr>
            <p:spPr>
              <a:xfrm>
                <a:off x="9219155" y="178218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4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حماية الموارد - تهيئة واستكشاف </a:t>
                </a:r>
              </a:p>
            </p:txBody>
          </p:sp>
        </p:grpSp>
        <p:grpSp>
          <p:nvGrpSpPr>
            <p:cNvPr id="131" name="مجموعة 130">
              <a:extLst>
                <a:ext uri="{FF2B5EF4-FFF2-40B4-BE49-F238E27FC236}">
                  <a16:creationId xmlns:a16="http://schemas.microsoft.com/office/drawing/2014/main" id="{9F273418-C921-C5FA-2C5D-BE9F43E04924}"/>
                </a:ext>
              </a:extLst>
            </p:cNvPr>
            <p:cNvGrpSpPr/>
            <p:nvPr/>
          </p:nvGrpSpPr>
          <p:grpSpPr>
            <a:xfrm>
              <a:off x="7856537" y="4906709"/>
              <a:ext cx="2365623" cy="1341691"/>
              <a:chOff x="9219155" y="285088"/>
              <a:chExt cx="2762055" cy="1738167"/>
            </a:xfrm>
          </p:grpSpPr>
          <p:sp>
            <p:nvSpPr>
              <p:cNvPr id="153" name="مستطيل: زوايا مستديرة 152">
                <a:extLst>
                  <a:ext uri="{FF2B5EF4-FFF2-40B4-BE49-F238E27FC236}">
                    <a16:creationId xmlns:a16="http://schemas.microsoft.com/office/drawing/2014/main" id="{BE838FE4-1859-BEF2-F2E6-EA4D6F6B1D60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schemeClr val="tx1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السابع  عشر       01 ــــــ   ـ 05 / 07 / 1447هـ </a:t>
                </a:r>
              </a:p>
            </p:txBody>
          </p:sp>
          <p:sp>
            <p:nvSpPr>
              <p:cNvPr id="154" name="مربع نص 153">
                <a:extLst>
                  <a:ext uri="{FF2B5EF4-FFF2-40B4-BE49-F238E27FC236}">
                    <a16:creationId xmlns:a16="http://schemas.microsoft.com/office/drawing/2014/main" id="{F56FD305-DE49-3BFE-5315-3A893C4C20C4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 الوحدة الثانية عمليات الحياة - الفصل السادس </a:t>
                </a:r>
              </a:p>
            </p:txBody>
          </p:sp>
          <p:sp>
            <p:nvSpPr>
              <p:cNvPr id="155" name="مربع نص 154">
                <a:extLst>
                  <a:ext uri="{FF2B5EF4-FFF2-40B4-BE49-F238E27FC236}">
                    <a16:creationId xmlns:a16="http://schemas.microsoft.com/office/drawing/2014/main" id="{8D182B94-B5EF-C37D-1A48-ABD9651872D2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كيف نحافظ على اليابسة والماء والهواء</a:t>
                </a:r>
              </a:p>
            </p:txBody>
          </p:sp>
          <p:sp>
            <p:nvSpPr>
              <p:cNvPr id="156" name="مربع نص 155">
                <a:extLst>
                  <a:ext uri="{FF2B5EF4-FFF2-40B4-BE49-F238E27FC236}">
                    <a16:creationId xmlns:a16="http://schemas.microsoft.com/office/drawing/2014/main" id="{F3D48396-4E41-55CC-5A60-39BA4B84CC1E}"/>
                  </a:ext>
                </a:extLst>
              </p:cNvPr>
              <p:cNvSpPr txBox="1"/>
              <p:nvPr/>
            </p:nvSpPr>
            <p:spPr>
              <a:xfrm>
                <a:off x="9219155" y="1206264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2"/>
                </a:pPr>
                <a:r>
                  <a:rPr lang="ar-SA" sz="105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نقلل من حرق الوقود الأحفوري</a:t>
                </a:r>
              </a:p>
            </p:txBody>
          </p:sp>
          <p:sp>
            <p:nvSpPr>
              <p:cNvPr id="157" name="مربع نص 156">
                <a:extLst>
                  <a:ext uri="{FF2B5EF4-FFF2-40B4-BE49-F238E27FC236}">
                    <a16:creationId xmlns:a16="http://schemas.microsoft.com/office/drawing/2014/main" id="{E78FD6C7-B915-75CC-2F5D-04D248BD6A52}"/>
                  </a:ext>
                </a:extLst>
              </p:cNvPr>
              <p:cNvSpPr txBox="1"/>
              <p:nvPr/>
            </p:nvSpPr>
            <p:spPr>
              <a:xfrm>
                <a:off x="9219155" y="149422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3"/>
                </a:pPr>
                <a:r>
                  <a:rPr lang="ar-SA" sz="11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القواعد في المحافظة على البيئة  مراجعة الدرس</a:t>
                </a:r>
              </a:p>
            </p:txBody>
          </p:sp>
          <p:sp>
            <p:nvSpPr>
              <p:cNvPr id="158" name="مربع نص 157">
                <a:extLst>
                  <a:ext uri="{FF2B5EF4-FFF2-40B4-BE49-F238E27FC236}">
                    <a16:creationId xmlns:a16="http://schemas.microsoft.com/office/drawing/2014/main" id="{5643E42F-2BC1-7337-FC79-3A3F650266F1}"/>
                  </a:ext>
                </a:extLst>
              </p:cNvPr>
              <p:cNvSpPr txBox="1"/>
              <p:nvPr/>
            </p:nvSpPr>
            <p:spPr>
              <a:xfrm>
                <a:off x="9219155" y="178218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6" indent="-228606">
                  <a:buFont typeface="+mj-lt"/>
                  <a:buAutoNum type="arabicPeriod" startAt="4"/>
                </a:pPr>
                <a:r>
                  <a:rPr lang="ar-SA" sz="11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- مراجعة الفصل السادس - نموذج اختبار</a:t>
                </a:r>
              </a:p>
            </p:txBody>
          </p:sp>
        </p:grpSp>
        <p:grpSp>
          <p:nvGrpSpPr>
            <p:cNvPr id="132" name="مجموعة 131">
              <a:extLst>
                <a:ext uri="{FF2B5EF4-FFF2-40B4-BE49-F238E27FC236}">
                  <a16:creationId xmlns:a16="http://schemas.microsoft.com/office/drawing/2014/main" id="{D314AF6A-C148-2460-C219-DBE701674A4B}"/>
                </a:ext>
              </a:extLst>
            </p:cNvPr>
            <p:cNvGrpSpPr/>
            <p:nvPr/>
          </p:nvGrpSpPr>
          <p:grpSpPr>
            <a:xfrm>
              <a:off x="5463710" y="4906709"/>
              <a:ext cx="2365623" cy="1341691"/>
              <a:chOff x="9219155" y="285088"/>
              <a:chExt cx="2762055" cy="1738167"/>
            </a:xfrm>
          </p:grpSpPr>
          <p:sp>
            <p:nvSpPr>
              <p:cNvPr id="147" name="مستطيل: زوايا مستديرة 146">
                <a:extLst>
                  <a:ext uri="{FF2B5EF4-FFF2-40B4-BE49-F238E27FC236}">
                    <a16:creationId xmlns:a16="http://schemas.microsoft.com/office/drawing/2014/main" id="{074345A7-54DF-7C60-5E3C-689CED0BA1FE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schemeClr val="tx1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الثامن  عشر من 08   ـــــــ  12 / 07 / 1447هـ </a:t>
                </a:r>
              </a:p>
            </p:txBody>
          </p:sp>
          <p:sp>
            <p:nvSpPr>
              <p:cNvPr id="148" name="مربع نص 147">
                <a:extLst>
                  <a:ext uri="{FF2B5EF4-FFF2-40B4-BE49-F238E27FC236}">
                    <a16:creationId xmlns:a16="http://schemas.microsoft.com/office/drawing/2014/main" id="{06BE99C1-17C0-D376-1B50-7A01C27E6BBA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ar-SA" sz="1801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مراجعة شاملة </a:t>
                </a:r>
              </a:p>
            </p:txBody>
          </p:sp>
          <p:sp>
            <p:nvSpPr>
              <p:cNvPr id="149" name="مربع نص 148">
                <a:extLst>
                  <a:ext uri="{FF2B5EF4-FFF2-40B4-BE49-F238E27FC236}">
                    <a16:creationId xmlns:a16="http://schemas.microsoft.com/office/drawing/2014/main" id="{015B810F-A734-3119-D5CA-D0AA6E5FAAEF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- مراجعة شاملة </a:t>
                </a:r>
              </a:p>
            </p:txBody>
          </p:sp>
          <p:sp>
            <p:nvSpPr>
              <p:cNvPr id="150" name="مربع نص 149">
                <a:extLst>
                  <a:ext uri="{FF2B5EF4-FFF2-40B4-BE49-F238E27FC236}">
                    <a16:creationId xmlns:a16="http://schemas.microsoft.com/office/drawing/2014/main" id="{1E08BBBB-1A76-D06B-B360-52F11060812E}"/>
                  </a:ext>
                </a:extLst>
              </p:cNvPr>
              <p:cNvSpPr txBox="1"/>
              <p:nvPr/>
            </p:nvSpPr>
            <p:spPr>
              <a:xfrm>
                <a:off x="9219155" y="1206264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r>
                  <a:rPr lang="ar-SA" sz="11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- مراجعة شاملة </a:t>
                </a:r>
              </a:p>
            </p:txBody>
          </p:sp>
          <p:sp>
            <p:nvSpPr>
              <p:cNvPr id="151" name="مربع نص 150">
                <a:extLst>
                  <a:ext uri="{FF2B5EF4-FFF2-40B4-BE49-F238E27FC236}">
                    <a16:creationId xmlns:a16="http://schemas.microsoft.com/office/drawing/2014/main" id="{94212D87-B426-DC50-538F-2907D9E1E7FC}"/>
                  </a:ext>
                </a:extLst>
              </p:cNvPr>
              <p:cNvSpPr txBox="1"/>
              <p:nvPr/>
            </p:nvSpPr>
            <p:spPr>
              <a:xfrm>
                <a:off x="9219155" y="149422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- مراجعة شاملة </a:t>
                </a:r>
              </a:p>
            </p:txBody>
          </p:sp>
          <p:sp>
            <p:nvSpPr>
              <p:cNvPr id="152" name="مربع نص 151">
                <a:extLst>
                  <a:ext uri="{FF2B5EF4-FFF2-40B4-BE49-F238E27FC236}">
                    <a16:creationId xmlns:a16="http://schemas.microsoft.com/office/drawing/2014/main" id="{BE7B9EFA-2C28-0579-5E3A-25D2D9205AC9}"/>
                  </a:ext>
                </a:extLst>
              </p:cNvPr>
              <p:cNvSpPr txBox="1"/>
              <p:nvPr/>
            </p:nvSpPr>
            <p:spPr>
              <a:xfrm>
                <a:off x="9219155" y="178218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- مراجعة شاملة</a:t>
                </a:r>
              </a:p>
            </p:txBody>
          </p:sp>
        </p:grpSp>
        <p:grpSp>
          <p:nvGrpSpPr>
            <p:cNvPr id="133" name="مجموعة 132">
              <a:extLst>
                <a:ext uri="{FF2B5EF4-FFF2-40B4-BE49-F238E27FC236}">
                  <a16:creationId xmlns:a16="http://schemas.microsoft.com/office/drawing/2014/main" id="{1E0E70BE-400D-50C9-1C1C-78931CB0B623}"/>
                </a:ext>
              </a:extLst>
            </p:cNvPr>
            <p:cNvGrpSpPr/>
            <p:nvPr/>
          </p:nvGrpSpPr>
          <p:grpSpPr>
            <a:xfrm>
              <a:off x="3070880" y="4906709"/>
              <a:ext cx="2365622" cy="1341691"/>
              <a:chOff x="9219156" y="285088"/>
              <a:chExt cx="2762054" cy="1738167"/>
            </a:xfrm>
          </p:grpSpPr>
          <p:sp>
            <p:nvSpPr>
              <p:cNvPr id="141" name="مستطيل: زوايا مستديرة 140">
                <a:extLst>
                  <a:ext uri="{FF2B5EF4-FFF2-40B4-BE49-F238E27FC236}">
                    <a16:creationId xmlns:a16="http://schemas.microsoft.com/office/drawing/2014/main" id="{97EF2431-1031-180A-8418-8F9AFBA6EFCF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defTabSz="914423">
                  <a:defRPr/>
                </a:pPr>
                <a:r>
                  <a:rPr lang="ar-SA" sz="1200" b="1" dirty="0">
                    <a:solidFill>
                      <a:schemeClr val="tx1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التاسع عشر    15   ـــــــ  19 / 07 / 1447هـ </a:t>
                </a:r>
              </a:p>
            </p:txBody>
          </p:sp>
          <p:sp>
            <p:nvSpPr>
              <p:cNvPr id="142" name="مربع نص 141">
                <a:extLst>
                  <a:ext uri="{FF2B5EF4-FFF2-40B4-BE49-F238E27FC236}">
                    <a16:creationId xmlns:a16="http://schemas.microsoft.com/office/drawing/2014/main" id="{B058171E-F8F6-D7B5-47E3-E037BDC36106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1405308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ar-SA" sz="16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اختبار نهاية </a:t>
                </a:r>
              </a:p>
              <a:p>
                <a:pPr algn="ctr"/>
                <a:r>
                  <a:rPr lang="ar-SA" sz="16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الفصل الدراسي الأول </a:t>
                </a:r>
              </a:p>
            </p:txBody>
          </p:sp>
        </p:grpSp>
        <p:sp>
          <p:nvSpPr>
            <p:cNvPr id="135" name="مستطيل: زوايا مستديرة 134">
              <a:extLst>
                <a:ext uri="{FF2B5EF4-FFF2-40B4-BE49-F238E27FC236}">
                  <a16:creationId xmlns:a16="http://schemas.microsoft.com/office/drawing/2014/main" id="{EB2B4620-F180-606D-2AEE-15EF8D45A507}"/>
                </a:ext>
              </a:extLst>
            </p:cNvPr>
            <p:cNvSpPr/>
            <p:nvPr/>
          </p:nvSpPr>
          <p:spPr>
            <a:xfrm>
              <a:off x="640730" y="4937055"/>
              <a:ext cx="2365622" cy="1084758"/>
            </a:xfrm>
            <a:prstGeom prst="roundRect">
              <a:avLst>
                <a:gd name="adj" fmla="val 0"/>
              </a:avLst>
            </a:prstGeom>
            <a:solidFill>
              <a:srgbClr val="00B0F0">
                <a:alpha val="40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t">
              <a:noAutofit/>
            </a:bodyPr>
            <a:lstStyle/>
            <a:p>
              <a:pPr algn="ctr"/>
              <a:r>
                <a:rPr lang="ar-SA" sz="1801" b="1" dirty="0">
                  <a:solidFill>
                    <a:schemeClr val="tx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إجازة منتصف العام</a:t>
              </a:r>
            </a:p>
            <a:p>
              <a:pPr algn="ctr"/>
              <a:r>
                <a:rPr lang="ar-SA" sz="1801" b="1" dirty="0">
                  <a:solidFill>
                    <a:schemeClr val="tx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20 / 07  / 1447 هـ</a:t>
              </a:r>
            </a:p>
            <a:p>
              <a:pPr algn="ctr"/>
              <a:r>
                <a:rPr lang="ar-SA" sz="1801" b="1" dirty="0">
                  <a:solidFill>
                    <a:schemeClr val="tx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بداية الفصل الثاني</a:t>
              </a:r>
            </a:p>
            <a:p>
              <a:pPr algn="ctr"/>
              <a:r>
                <a:rPr lang="ar-SA" sz="1801" b="1" dirty="0">
                  <a:solidFill>
                    <a:schemeClr val="tx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28 / 07  / 1447 هـ</a:t>
              </a:r>
            </a:p>
          </p:txBody>
        </p:sp>
      </p:grpSp>
      <p:sp>
        <p:nvSpPr>
          <p:cNvPr id="225" name="مربع نص 224">
            <a:extLst>
              <a:ext uri="{FF2B5EF4-FFF2-40B4-BE49-F238E27FC236}">
                <a16:creationId xmlns:a16="http://schemas.microsoft.com/office/drawing/2014/main" id="{38C9C258-B950-F53F-D689-C102304467E5}"/>
              </a:ext>
            </a:extLst>
          </p:cNvPr>
          <p:cNvSpPr txBox="1"/>
          <p:nvPr/>
        </p:nvSpPr>
        <p:spPr>
          <a:xfrm>
            <a:off x="2682240" y="116516"/>
            <a:ext cx="64873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b="1" dirty="0">
                <a:solidFill>
                  <a:srgbClr val="0070C0"/>
                </a:solidFill>
                <a:latin typeface="Arial,Bold"/>
              </a:rPr>
              <a:t>توزيع مادة العلوم للصف </a:t>
            </a:r>
            <a:r>
              <a:rPr lang="ar-SA" b="1" dirty="0">
                <a:solidFill>
                  <a:srgbClr val="D519BA"/>
                </a:solidFill>
                <a:latin typeface="Arial,Bold"/>
              </a:rPr>
              <a:t>السادس</a:t>
            </a:r>
            <a:r>
              <a:rPr lang="ar-SA" b="1" dirty="0">
                <a:solidFill>
                  <a:srgbClr val="0070C0"/>
                </a:solidFill>
                <a:latin typeface="Arial,Bold"/>
              </a:rPr>
              <a:t> الابتدائي الفصل الدراسي </a:t>
            </a:r>
            <a:r>
              <a:rPr lang="ar-SA" b="1" dirty="0">
                <a:solidFill>
                  <a:srgbClr val="D519BA"/>
                </a:solidFill>
                <a:latin typeface="Arial,Bold"/>
              </a:rPr>
              <a:t>الأول </a:t>
            </a:r>
            <a:r>
              <a:rPr lang="ar-SA" b="1" dirty="0">
                <a:solidFill>
                  <a:srgbClr val="0070C0"/>
                </a:solidFill>
                <a:latin typeface="Arial,Bold"/>
              </a:rPr>
              <a:t>  لعام 1447  هــ</a:t>
            </a:r>
            <a:endParaRPr lang="ar-SA" dirty="0">
              <a:solidFill>
                <a:srgbClr val="0070C0"/>
              </a:solidFill>
            </a:endParaRPr>
          </a:p>
        </p:txBody>
      </p:sp>
      <p:sp>
        <p:nvSpPr>
          <p:cNvPr id="227" name="مربع نص 226">
            <a:extLst>
              <a:ext uri="{FF2B5EF4-FFF2-40B4-BE49-F238E27FC236}">
                <a16:creationId xmlns:a16="http://schemas.microsoft.com/office/drawing/2014/main" id="{D83779BF-3A5A-7E0C-741B-36FB59D504A5}"/>
              </a:ext>
            </a:extLst>
          </p:cNvPr>
          <p:cNvSpPr txBox="1"/>
          <p:nvPr/>
        </p:nvSpPr>
        <p:spPr>
          <a:xfrm>
            <a:off x="9380053" y="74836"/>
            <a:ext cx="16743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1200" b="1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الإدارة العامة للتعليم بــ</a:t>
            </a:r>
          </a:p>
          <a:p>
            <a:r>
              <a:rPr lang="ar-SA" sz="1200" b="1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مدرسة </a:t>
            </a:r>
            <a:endParaRPr lang="ar-SA" sz="12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228" name="صورة 227">
            <a:extLst>
              <a:ext uri="{FF2B5EF4-FFF2-40B4-BE49-F238E27FC236}">
                <a16:creationId xmlns:a16="http://schemas.microsoft.com/office/drawing/2014/main" id="{F7F2A32E-724C-28BF-65A7-48A7B0E816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64845" y="65866"/>
            <a:ext cx="570185" cy="433456"/>
          </a:xfrm>
          <a:prstGeom prst="rect">
            <a:avLst/>
          </a:prstGeom>
        </p:spPr>
      </p:pic>
      <p:pic>
        <p:nvPicPr>
          <p:cNvPr id="11" name="صورة 10">
            <a:hlinkClick r:id="rId3"/>
            <a:extLst>
              <a:ext uri="{FF2B5EF4-FFF2-40B4-BE49-F238E27FC236}">
                <a16:creationId xmlns:a16="http://schemas.microsoft.com/office/drawing/2014/main" id="{B3EB826B-A099-7E11-E792-C56A172977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024" y="6496774"/>
            <a:ext cx="977042" cy="187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5687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82</TotalTime>
  <Words>3745</Words>
  <Application>Microsoft Office PowerPoint</Application>
  <PresentationFormat>شاشة عريضة</PresentationFormat>
  <Paragraphs>677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2" baseType="lpstr">
      <vt:lpstr>Arial</vt:lpstr>
      <vt:lpstr>Arial,Bold</vt:lpstr>
      <vt:lpstr>Calibri</vt:lpstr>
      <vt:lpstr>Calibri Light</vt:lpstr>
      <vt:lpstr>Sakkal Majalla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يوسف البلوي</dc:creator>
  <cp:lastModifiedBy>يوسف البلوي</cp:lastModifiedBy>
  <cp:revision>6</cp:revision>
  <dcterms:created xsi:type="dcterms:W3CDTF">2025-08-08T03:08:23Z</dcterms:created>
  <dcterms:modified xsi:type="dcterms:W3CDTF">2025-08-10T04:14:05Z</dcterms:modified>
</cp:coreProperties>
</file>