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sldIdLst>
    <p:sldId id="300" r:id="rId3"/>
    <p:sldId id="299" r:id="rId4"/>
    <p:sldId id="257" r:id="rId5"/>
    <p:sldId id="277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22127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83363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53518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9484115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xmlns="" val="1905575730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C940B-A705-41F2-9C2E-F2FF1FA54844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3558E-53E2-4700-A1EF-54C7E4C9B99B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327916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تحضير 7">
            <a:hlinkClick r:id="rId2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الفهرس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9" name="شارة رتبة 8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السابق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0" name="شارة رتبة 9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التالي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1" name="Picture 8" descr="D:\Work2\exxit.png">
            <a:hlinkHover r:id="" action="ppaction://hlinkshowjump?jump=endshow" highlightClick="1">
              <a:snd r:embed="rId3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04"/>
          <a:stretch/>
        </p:blipFill>
        <p:spPr>
          <a:xfrm>
            <a:off x="-108520" y="-55860"/>
            <a:ext cx="9324528" cy="154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7183527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EA747-23B9-4B77-BD76-8D6225EDDABC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DF437-2A62-4EFD-9891-F800DE2AA7EE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59379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9A95B-C627-4E5C-860F-91907ACC4BDF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0BF8B-0BF8-4FAB-876F-EF9EEF4B3894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69059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26E9F-4CDC-48BB-BDCB-54858415C095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49AC9-85D5-4CD7-B7CB-68EB4A03ACFF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257074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تحضير 7">
            <a:hlinkClick r:id="rId2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الفهرس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شارة رتبة 8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السابق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" name="شارة رتبة 9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التالي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8" descr="D:\Work2\exxit.png">
            <a:hlinkHover r:id="" action="ppaction://hlinkshowjump?jump=endshow" highlightClick="1">
              <a:snd r:embed="rId3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6070546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983817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 userDrawn="1"/>
        </p:nvSpPr>
        <p:spPr>
          <a:xfrm>
            <a:off x="1115616" y="-72008"/>
            <a:ext cx="8100392" cy="623731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412630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2815F-5EAE-4EE4-93F6-350B7680E0AB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81D7A-9E1C-4504-8842-6FAE2A7BA93C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37165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B8C5D-BB34-4724-8E56-A6A06EE04A0A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17A39-A0B3-4C2A-8703-D36A2C8E5B74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388824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0"/>
            <a:ext cx="3309803" cy="1260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5" y="1516829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01/02/38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0F6FC6"/>
                </a:solidFill>
              </a:rPr>
              <a:pPr/>
              <a:t>‹#›</a:t>
            </a:fld>
            <a:endParaRPr lang="ar-SA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2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4251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70944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71344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7896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79749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49088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04684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تحضير 6">
            <a:hlinkClick r:id="rId15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الفهرس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" name="شارة رتبة 7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السابق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شارة رتبة 8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التالي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8" descr="D:\Work2\exxit.png">
            <a:hlinkHover r:id="" action="ppaction://hlinkshowjump?jump=endshow" highlightClick="1">
              <a:snd r:embed="rId1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17" b="12152"/>
          <a:stretch/>
        </p:blipFill>
        <p:spPr>
          <a:xfrm>
            <a:off x="0" y="0"/>
            <a:ext cx="9121956" cy="111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0836"/>
            <a:ext cx="1850596" cy="161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52937"/>
            <a:ext cx="1728192" cy="146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 userDrawn="1"/>
        </p:nvSpPr>
        <p:spPr>
          <a:xfrm>
            <a:off x="1043608" y="836712"/>
            <a:ext cx="8208912" cy="5474142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77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cover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NUL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NUL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NUL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www.google.com.sa/url?sa=i&amp;source=images&amp;cd=&amp;cad=rja&amp;docid=PZZe_BHN29WocM&amp;tbnid=P-cuN-H59NgF8M:&amp;ved=0CAgQjRwwAA&amp;url=http://www.qariya.com/electronics/atome.htm&amp;ei=SwcvUfTzOYWitAayioGoBg&amp;psig=AFQjCNHoE_qEeuSdV3avRZB7xhKa4tevew&amp;ust=1362122955986073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6"/>
          <p:cNvGrpSpPr/>
          <p:nvPr/>
        </p:nvGrpSpPr>
        <p:grpSpPr>
          <a:xfrm>
            <a:off x="1691680" y="44624"/>
            <a:ext cx="4812028" cy="1121235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8" name="صورة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" name="مستطيل 8"/>
            <p:cNvSpPr/>
            <p:nvPr/>
          </p:nvSpPr>
          <p:spPr>
            <a:xfrm>
              <a:off x="2981053" y="116632"/>
              <a:ext cx="2881135" cy="568810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pPr algn="ctr" defTabSz="913432" fontAlgn="auto">
                <a:spcBef>
                  <a:spcPts val="0"/>
                </a:spcBef>
                <a:spcAft>
                  <a:spcPts val="0"/>
                </a:spcAft>
              </a:pPr>
              <a:r>
                <a:rPr lang="ar-SA" sz="2600" b="1" dirty="0" smtClean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استراتيجية : الطاولة المستديرة</a:t>
              </a:r>
              <a:endParaRPr lang="ar-EG" sz="2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22" name="صورة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1979712" y="5949280"/>
            <a:ext cx="881484" cy="88148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027192"/>
            <a:ext cx="840817" cy="840817"/>
          </a:xfrm>
          <a:prstGeom prst="rect">
            <a:avLst/>
          </a:prstGeom>
        </p:spPr>
      </p:pic>
      <p:grpSp>
        <p:nvGrpSpPr>
          <p:cNvPr id="3" name="مجموعة 23"/>
          <p:cNvGrpSpPr/>
          <p:nvPr/>
        </p:nvGrpSpPr>
        <p:grpSpPr>
          <a:xfrm>
            <a:off x="948321" y="998153"/>
            <a:ext cx="7296087" cy="4932664"/>
            <a:chOff x="948321" y="998153"/>
            <a:chExt cx="7296087" cy="4932664"/>
          </a:xfrm>
        </p:grpSpPr>
        <p:grpSp>
          <p:nvGrpSpPr>
            <p:cNvPr id="4" name="مجموعة 24"/>
            <p:cNvGrpSpPr/>
            <p:nvPr/>
          </p:nvGrpSpPr>
          <p:grpSpPr>
            <a:xfrm>
              <a:off x="948321" y="998153"/>
              <a:ext cx="7296087" cy="4932664"/>
              <a:chOff x="523875" y="1116452"/>
              <a:chExt cx="8096250" cy="5120860"/>
            </a:xfrm>
          </p:grpSpPr>
          <p:pic>
            <p:nvPicPr>
              <p:cNvPr id="27" name="صورة 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3875" y="1116452"/>
                <a:ext cx="8096250" cy="5120860"/>
              </a:xfrm>
              <a:prstGeom prst="rect">
                <a:avLst/>
              </a:prstGeom>
            </p:spPr>
          </p:pic>
          <p:sp>
            <p:nvSpPr>
              <p:cNvPr id="28" name="مربع نص 27"/>
              <p:cNvSpPr txBox="1"/>
              <p:nvPr/>
            </p:nvSpPr>
            <p:spPr>
              <a:xfrm>
                <a:off x="4492094" y="1239426"/>
                <a:ext cx="3808410" cy="476083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u="sng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خطوات الاستراتيجية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تقسيم الطلاب إلي مجاميع صغيرة 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يختار المعلم طالب البداية من كل حلقة باستخدام قلم الرصاص والورقة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يطلب المعلم منهم تصميم مشروع أو خطوات عمل أو مشكلة لها عدة حلول أو موضوع معين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يبدأ طالب البداية بالكتابة وعندما ينتهي يبدأ الثاني والثالث وهكذا ويتناقشون بعد ذلك عن حلولهم ويصححون إن اقتضت الحاجة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يقيم المعلم النتائج بعد ذلك 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في حالة وجود مجموعة لم تحل بشكل جيد أو لم تكن اجابتها مثالية فيعاد توزيع الطلاب بحيث يذهب كل طالب إلي مجموعة جديدة</a:t>
                </a:r>
              </a:p>
            </p:txBody>
          </p:sp>
        </p:grpSp>
        <p:pic>
          <p:nvPicPr>
            <p:cNvPr id="26" name="صورة 25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48" y="1178484"/>
              <a:ext cx="3168352" cy="4572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669412696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2339752" y="1665"/>
            <a:ext cx="6624735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2958912" y="102352"/>
            <a:ext cx="588142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خطوط </a:t>
            </a:r>
            <a:r>
              <a:rPr lang="ar-SA" sz="3500" b="1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فهرنهوفر</a:t>
            </a:r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 في طيف الامتصاص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مخدوش من كلا الطرفين 5"/>
          <p:cNvSpPr/>
          <p:nvPr/>
        </p:nvSpPr>
        <p:spPr>
          <a:xfrm>
            <a:off x="1285454" y="4365103"/>
            <a:ext cx="6840760" cy="1663467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تظهر خطوط </a:t>
            </a:r>
            <a:r>
              <a:rPr lang="ar-SA" sz="3000" b="1" dirty="0" err="1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فرنهوفر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في طيف الامتصاص للشمس. توجد خطوط كثيرة إلا أن بعض هذه الخطوات خافت وبعضها قائم جدًا؛ اعتمادًا على تراكيز العناصر في الشمس.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973445"/>
            <a:ext cx="8516810" cy="324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0816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580112" y="116632"/>
            <a:ext cx="3384376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835695" y="217319"/>
            <a:ext cx="300464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طيف الامتصاص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23528" y="980728"/>
            <a:ext cx="8616300" cy="2088232"/>
            <a:chOff x="6123040" y="863000"/>
            <a:chExt cx="3020960" cy="720080"/>
          </a:xfrm>
        </p:grpSpPr>
        <p:sp>
          <p:nvSpPr>
            <p:cNvPr id="7" name="مستطيل 6"/>
            <p:cNvSpPr/>
            <p:nvPr/>
          </p:nvSpPr>
          <p:spPr>
            <a:xfrm>
              <a:off x="7131839" y="865174"/>
              <a:ext cx="2012161" cy="716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568650" y="1303600"/>
            <a:ext cx="803154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ar-SA" sz="3000" b="1" dirty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هو مجموعة مميزة من الأطوال الموجية </a:t>
            </a:r>
            <a:r>
              <a:rPr lang="ar-SA" sz="3000" b="1" dirty="0" smtClean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تنتج </a:t>
            </a:r>
            <a:r>
              <a:rPr lang="ar-SA" sz="3000" b="1" dirty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عند امتصاص الغاز جزء </a:t>
            </a:r>
            <a:r>
              <a:rPr lang="ar-SA" sz="3000" b="1" dirty="0" smtClean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من الطيف، </a:t>
            </a:r>
          </a:p>
          <a:p>
            <a:pPr eaLnBrk="0" hangingPunct="0"/>
            <a:r>
              <a:rPr lang="ar-SA" sz="3000" b="1" dirty="0" smtClean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وتستخدم </a:t>
            </a:r>
            <a:r>
              <a:rPr lang="ar-SA" sz="3000" b="1" dirty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للتعرف على نوع </a:t>
            </a:r>
            <a:r>
              <a:rPr lang="ar-SA" sz="3000" b="1" dirty="0" smtClean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الغاز.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4705834" y="3212976"/>
            <a:ext cx="4258654" cy="764704"/>
            <a:chOff x="2339752" y="0"/>
            <a:chExt cx="4536504" cy="764704"/>
          </a:xfrm>
        </p:grpSpPr>
        <p:sp>
          <p:nvSpPr>
            <p:cNvPr id="34" name="مستطيل مستدير الزوايا 33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5" name="مستطيل مستدير الزوايا 34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6" name="مربع نص 35"/>
          <p:cNvSpPr txBox="1"/>
          <p:nvPr/>
        </p:nvSpPr>
        <p:spPr>
          <a:xfrm>
            <a:off x="5059513" y="3313663"/>
            <a:ext cx="37808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إنتاج طيف الامتصاص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" name="مستطيل مخدوش من كلا الطرفين 36"/>
          <p:cNvSpPr/>
          <p:nvPr/>
        </p:nvSpPr>
        <p:spPr>
          <a:xfrm>
            <a:off x="827584" y="4149080"/>
            <a:ext cx="7772611" cy="1807483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يستخدم هذا الجهاز لإنتاج طيف الامتصاص لغاز الصوديوم (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 يتكون طيف الانبعاث للصوديوم من العديد من الخطوط المميزة (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b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 بينما يكون طيف الامتصاص للصوديوم مستمرًا تقريبًا (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c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7605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529" y="764704"/>
            <a:ext cx="8270866" cy="4752528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9390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5835694" y="116632"/>
            <a:ext cx="3128793" cy="764704"/>
            <a:chOff x="2339752" y="0"/>
            <a:chExt cx="4536504" cy="764704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5" name="مستطيل مستدير الزوايا 14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6062601" y="217319"/>
            <a:ext cx="277773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نموذج بور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323528" y="1015568"/>
            <a:ext cx="8616300" cy="2048168"/>
            <a:chOff x="323528" y="1015568"/>
            <a:chExt cx="8616300" cy="2048168"/>
          </a:xfrm>
        </p:grpSpPr>
        <p:grpSp>
          <p:nvGrpSpPr>
            <p:cNvPr id="17" name="مجموعة 16"/>
            <p:cNvGrpSpPr/>
            <p:nvPr/>
          </p:nvGrpSpPr>
          <p:grpSpPr>
            <a:xfrm>
              <a:off x="323528" y="1015568"/>
              <a:ext cx="8616300" cy="2048168"/>
              <a:chOff x="6123040" y="863000"/>
              <a:chExt cx="3020960" cy="720080"/>
            </a:xfrm>
          </p:grpSpPr>
          <p:sp>
            <p:nvSpPr>
              <p:cNvPr id="18" name="مستطيل 17"/>
              <p:cNvSpPr/>
              <p:nvPr/>
            </p:nvSpPr>
            <p:spPr>
              <a:xfrm>
                <a:off x="7131839" y="865174"/>
                <a:ext cx="2012161" cy="716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مخطط انسيابي: معالجة متعاقبة 18"/>
              <p:cNvSpPr/>
              <p:nvPr/>
            </p:nvSpPr>
            <p:spPr>
              <a:xfrm>
                <a:off x="6123040" y="863000"/>
                <a:ext cx="2987824" cy="720080"/>
              </a:xfrm>
              <a:prstGeom prst="flowChartAlternate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مربع نص 20"/>
            <p:cNvSpPr txBox="1"/>
            <p:nvPr/>
          </p:nvSpPr>
          <p:spPr>
            <a:xfrm>
              <a:off x="568650" y="1124744"/>
              <a:ext cx="8031545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defRPr/>
              </a:pPr>
              <a:r>
                <a:rPr lang="ar-EG" sz="3000" b="1" dirty="0" smtClean="0">
                  <a:latin typeface="Sakkal Majalla" pitchFamily="2" charset="-78"/>
                  <a:cs typeface="Sakkal Majalla" pitchFamily="2" charset="-78"/>
                </a:rPr>
                <a:t>أظهر </a:t>
              </a:r>
              <a:r>
                <a:rPr lang="ar-EG" sz="3000" b="1" dirty="0">
                  <a:latin typeface="Sakkal Majalla" pitchFamily="2" charset="-78"/>
                  <a:cs typeface="Sakkal Majalla" pitchFamily="2" charset="-78"/>
                </a:rPr>
                <a:t>نموذج </a:t>
              </a:r>
              <a:r>
                <a:rPr lang="ar-EG" sz="3000" b="1" dirty="0" err="1">
                  <a:latin typeface="Sakkal Majalla" pitchFamily="2" charset="-78"/>
                  <a:cs typeface="Sakkal Majalla" pitchFamily="2" charset="-78"/>
                </a:rPr>
                <a:t>نيلز</a:t>
              </a:r>
              <a:r>
                <a:rPr lang="ar-EG" sz="3000" b="1" dirty="0">
                  <a:latin typeface="Sakkal Majalla" pitchFamily="2" charset="-78"/>
                  <a:cs typeface="Sakkal Majalla" pitchFamily="2" charset="-78"/>
                </a:rPr>
                <a:t> بور للذرة بصورة صحيحة أن طاقة الذرة لها قيم محددة فقط ، لذلك فإنها </a:t>
              </a:r>
              <a:r>
                <a:rPr lang="ar-EG" sz="3000" b="1" dirty="0" err="1">
                  <a:latin typeface="Sakkal Majalla" pitchFamily="2" charset="-78"/>
                  <a:cs typeface="Sakkal Majalla" pitchFamily="2" charset="-78"/>
                </a:rPr>
                <a:t>مكماة</a:t>
              </a:r>
              <a:r>
                <a:rPr lang="ar-EG" sz="3000" b="1" dirty="0">
                  <a:latin typeface="Sakkal Majalla" pitchFamily="2" charset="-78"/>
                  <a:cs typeface="Sakkal Majalla" pitchFamily="2" charset="-78"/>
                </a:rPr>
                <a:t> . وأن طاقة </a:t>
              </a:r>
              <a:endParaRPr lang="ar-SA" sz="3000" b="1" dirty="0" smtClean="0">
                <a:latin typeface="Sakkal Majalla" pitchFamily="2" charset="-78"/>
                <a:cs typeface="Sakkal Majalla" pitchFamily="2" charset="-78"/>
              </a:endParaRPr>
            </a:p>
            <a:p>
              <a:pPr>
                <a:defRPr/>
              </a:pPr>
              <a:r>
                <a:rPr lang="ar-EG" sz="3000" b="1" dirty="0" smtClean="0">
                  <a:latin typeface="Sakkal Majalla" pitchFamily="2" charset="-78"/>
                  <a:cs typeface="Sakkal Majalla" pitchFamily="2" charset="-78"/>
                </a:rPr>
                <a:t>ذرة </a:t>
              </a:r>
              <a:r>
                <a:rPr lang="ar-EG" sz="3000" b="1" dirty="0">
                  <a:latin typeface="Sakkal Majalla" pitchFamily="2" charset="-78"/>
                  <a:cs typeface="Sakkal Majalla" pitchFamily="2" charset="-78"/>
                </a:rPr>
                <a:t>الهيدروجين في مستوى طاقة </a:t>
              </a:r>
              <a:r>
                <a:rPr lang="en-US" sz="3000" b="1" dirty="0">
                  <a:latin typeface="Sakkal Majalla" pitchFamily="2" charset="-78"/>
                  <a:cs typeface="Sakkal Majalla" pitchFamily="2" charset="-78"/>
                </a:rPr>
                <a:t>n</a:t>
              </a:r>
              <a:r>
                <a:rPr lang="ar-EG" sz="3000" b="1" dirty="0"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EG" sz="3000" b="1" dirty="0" smtClean="0">
                  <a:latin typeface="Sakkal Majalla" pitchFamily="2" charset="-78"/>
                  <a:cs typeface="Sakkal Majalla" pitchFamily="2" charset="-78"/>
                </a:rPr>
                <a:t>تساوي</a:t>
              </a:r>
              <a:r>
                <a:rPr lang="ar-SA" sz="3000" b="1" dirty="0" smtClean="0">
                  <a:latin typeface="Sakkal Majalla" pitchFamily="2" charset="-78"/>
                  <a:cs typeface="Sakkal Majalla" pitchFamily="2" charset="-78"/>
                </a:rPr>
                <a:t> </a:t>
              </a:r>
            </a:p>
            <a:p>
              <a:pPr>
                <a:defRPr/>
              </a:pPr>
              <a:r>
                <a:rPr lang="ar-SA" sz="3000" b="1" dirty="0" err="1" smtClean="0">
                  <a:latin typeface="Sakkal Majalla" pitchFamily="2" charset="-78"/>
                  <a:cs typeface="Sakkal Majalla" pitchFamily="2" charset="-78"/>
                </a:rPr>
                <a:t>حا</a:t>
              </a:r>
              <a:r>
                <a:rPr lang="ar-EG" sz="3000" b="1" dirty="0" smtClean="0">
                  <a:latin typeface="Sakkal Majalla" pitchFamily="2" charset="-78"/>
                  <a:cs typeface="Sakkal Majalla" pitchFamily="2" charset="-78"/>
                </a:rPr>
                <a:t>صل </a:t>
              </a:r>
              <a:r>
                <a:rPr lang="ar-EG" sz="3000" b="1" dirty="0">
                  <a:latin typeface="Sakkal Majalla" pitchFamily="2" charset="-78"/>
                  <a:cs typeface="Sakkal Majalla" pitchFamily="2" charset="-78"/>
                </a:rPr>
                <a:t>ضرب </a:t>
              </a:r>
              <a:r>
                <a:rPr lang="en-US" sz="3000" b="1" dirty="0">
                  <a:latin typeface="Sakkal Majalla" pitchFamily="2" charset="-78"/>
                  <a:cs typeface="Sakkal Majalla" pitchFamily="2" charset="-78"/>
                </a:rPr>
                <a:t>-13.6 </a:t>
              </a:r>
              <a:r>
                <a:rPr lang="en-US" sz="3000" b="1" dirty="0" err="1">
                  <a:latin typeface="Sakkal Majalla" pitchFamily="2" charset="-78"/>
                  <a:cs typeface="Sakkal Majalla" pitchFamily="2" charset="-78"/>
                </a:rPr>
                <a:t>ev</a:t>
              </a:r>
              <a:r>
                <a:rPr lang="ar-EG" sz="3000" b="1" dirty="0">
                  <a:latin typeface="Sakkal Majalla" pitchFamily="2" charset="-78"/>
                  <a:cs typeface="Sakkal Majalla" pitchFamily="2" charset="-78"/>
                </a:rPr>
                <a:t> ومعكوس </a:t>
              </a:r>
              <a:r>
                <a:rPr lang="en-US" sz="3000" b="1" dirty="0">
                  <a:latin typeface="Sakkal Majalla" pitchFamily="2" charset="-78"/>
                  <a:cs typeface="Sakkal Majalla" pitchFamily="2" charset="-78"/>
                </a:rPr>
                <a:t>n2</a:t>
              </a:r>
              <a:endParaRPr lang="ar-EG" sz="3000" b="1" dirty="0"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5536" y="1887732"/>
              <a:ext cx="2989360" cy="89319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" name="مجموعة 2"/>
          <p:cNvGrpSpPr/>
          <p:nvPr/>
        </p:nvGrpSpPr>
        <p:grpSpPr>
          <a:xfrm>
            <a:off x="850432" y="3461362"/>
            <a:ext cx="7772611" cy="1983862"/>
            <a:chOff x="850432" y="3461362"/>
            <a:chExt cx="7772611" cy="1983862"/>
          </a:xfrm>
        </p:grpSpPr>
        <p:sp>
          <p:nvSpPr>
            <p:cNvPr id="23" name="مستطيل مخدوش من كلا الطرفين 22"/>
            <p:cNvSpPr/>
            <p:nvPr/>
          </p:nvSpPr>
          <p:spPr>
            <a:xfrm>
              <a:off x="850432" y="3461362"/>
              <a:ext cx="7772611" cy="1983862"/>
            </a:xfrm>
            <a:prstGeom prst="snip2Same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ar-SA" sz="3000" b="1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طاقة ذرة الهيدروجين</a:t>
              </a:r>
            </a:p>
            <a:p>
              <a:endParaRPr lang="ar-SA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r>
                <a:rPr lang="ar-SA" sz="3000" b="1" dirty="0" smtClean="0">
                  <a:solidFill>
                    <a:srgbClr val="00B0F0"/>
                  </a:solidFill>
                  <a:latin typeface="Sakkal Majalla" pitchFamily="2" charset="-78"/>
                  <a:cs typeface="Sakkal Majalla" pitchFamily="2" charset="-78"/>
                </a:rPr>
                <a:t>الطاقة الكلية لذرة عدد الكم الرئيس لها </a:t>
              </a:r>
              <a:r>
                <a:rPr lang="en-US" sz="3000" b="1" dirty="0" smtClean="0">
                  <a:solidFill>
                    <a:srgbClr val="00B0F0"/>
                  </a:solidFill>
                  <a:latin typeface="Sakkal Majalla" pitchFamily="2" charset="-78"/>
                  <a:cs typeface="Sakkal Majalla" pitchFamily="2" charset="-78"/>
                </a:rPr>
                <a:t>n</a:t>
              </a:r>
              <a:r>
                <a:rPr lang="ar-SA" sz="3000" b="1" dirty="0" smtClean="0">
                  <a:solidFill>
                    <a:srgbClr val="00B0F0"/>
                  </a:solidFill>
                  <a:latin typeface="Sakkal Majalla" pitchFamily="2" charset="-78"/>
                  <a:cs typeface="Sakkal Majalla" pitchFamily="2" charset="-78"/>
                </a:rPr>
                <a:t>، تساوي حاصل ضرب </a:t>
              </a:r>
              <a:r>
                <a:rPr lang="en-US" sz="3000" b="1" dirty="0" smtClean="0">
                  <a:solidFill>
                    <a:srgbClr val="00B0F0"/>
                  </a:solidFill>
                  <a:latin typeface="Sakkal Majalla" pitchFamily="2" charset="-78"/>
                  <a:cs typeface="Sakkal Majalla" pitchFamily="2" charset="-78"/>
                </a:rPr>
                <a:t>-13.6ev</a:t>
              </a:r>
              <a:r>
                <a:rPr lang="ar-SA" sz="3000" b="1" dirty="0" smtClean="0">
                  <a:solidFill>
                    <a:srgbClr val="00B0F0"/>
                  </a:solidFill>
                  <a:latin typeface="Sakkal Majalla" pitchFamily="2" charset="-78"/>
                  <a:cs typeface="Sakkal Majalla" pitchFamily="2" charset="-78"/>
                </a:rPr>
                <a:t> في مقلوب </a:t>
              </a:r>
              <a:r>
                <a:rPr lang="en-US" sz="3000" b="1" dirty="0" smtClean="0">
                  <a:solidFill>
                    <a:srgbClr val="00B0F0"/>
                  </a:solidFill>
                  <a:latin typeface="Sakkal Majalla" pitchFamily="2" charset="-78"/>
                  <a:cs typeface="Sakkal Majalla" pitchFamily="2" charset="-78"/>
                </a:rPr>
                <a:t>n</a:t>
              </a:r>
              <a:r>
                <a:rPr lang="en-US" sz="3000" b="1" baseline="30000" dirty="0" smtClean="0">
                  <a:solidFill>
                    <a:srgbClr val="00B0F0"/>
                  </a:solidFill>
                  <a:latin typeface="Sakkal Majalla" pitchFamily="2" charset="-78"/>
                  <a:cs typeface="Sakkal Majalla" pitchFamily="2" charset="-78"/>
                </a:rPr>
                <a:t>2</a:t>
              </a:r>
              <a:r>
                <a:rPr lang="ar-SA" sz="3000" b="1" dirty="0" smtClean="0">
                  <a:solidFill>
                    <a:srgbClr val="00B0F0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  <a:endParaRPr lang="ar-SA" sz="30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63885" y="3559659"/>
              <a:ext cx="2989360" cy="89319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47652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92888" cy="39604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مستطيل مخدوش من كلا الطرفين 24"/>
          <p:cNvSpPr/>
          <p:nvPr/>
        </p:nvSpPr>
        <p:spPr>
          <a:xfrm>
            <a:off x="819528" y="4429829"/>
            <a:ext cx="7772611" cy="1303427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هناك أربعة خطوط في طيف الانبعاث لذرة الهيدروجين</a:t>
            </a:r>
            <a:endParaRPr lang="ar-SA" sz="35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595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5835694" y="116632"/>
            <a:ext cx="3128793" cy="764704"/>
            <a:chOff x="2339752" y="0"/>
            <a:chExt cx="4536504" cy="764704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5" name="مستطيل مستدير الزوايا 14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6062601" y="217319"/>
            <a:ext cx="277773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تابع نموذج بور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0" y="1015568"/>
            <a:ext cx="8939828" cy="2099271"/>
            <a:chOff x="0" y="1015568"/>
            <a:chExt cx="8939828" cy="2099271"/>
          </a:xfrm>
        </p:grpSpPr>
        <p:grpSp>
          <p:nvGrpSpPr>
            <p:cNvPr id="17" name="مجموعة 16"/>
            <p:cNvGrpSpPr/>
            <p:nvPr/>
          </p:nvGrpSpPr>
          <p:grpSpPr>
            <a:xfrm>
              <a:off x="0" y="1015568"/>
              <a:ext cx="8939828" cy="2048168"/>
              <a:chOff x="6123040" y="863000"/>
              <a:chExt cx="3020960" cy="720080"/>
            </a:xfrm>
          </p:grpSpPr>
          <p:sp>
            <p:nvSpPr>
              <p:cNvPr id="18" name="مستطيل 17"/>
              <p:cNvSpPr/>
              <p:nvPr/>
            </p:nvSpPr>
            <p:spPr>
              <a:xfrm>
                <a:off x="7131839" y="865174"/>
                <a:ext cx="2012161" cy="716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مخطط انسيابي: معالجة متعاقبة 18"/>
              <p:cNvSpPr/>
              <p:nvPr/>
            </p:nvSpPr>
            <p:spPr>
              <a:xfrm>
                <a:off x="6123040" y="863000"/>
                <a:ext cx="2987824" cy="720080"/>
              </a:xfrm>
              <a:prstGeom prst="flowChartAlternate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مربع نص 20"/>
            <p:cNvSpPr txBox="1"/>
            <p:nvPr/>
          </p:nvSpPr>
          <p:spPr>
            <a:xfrm>
              <a:off x="0" y="1052736"/>
              <a:ext cx="8748465" cy="20621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defRPr/>
              </a:pPr>
              <a:r>
                <a:rPr lang="ar-EG" sz="3200" b="1" dirty="0">
                  <a:latin typeface="Sakkal Majalla" pitchFamily="2" charset="-78"/>
                  <a:cs typeface="Sakkal Majalla" pitchFamily="2" charset="-78"/>
                </a:rPr>
                <a:t>اعتمادا على نموذج بور ، ينتقل الإلكترون بين مستويات الطاقة المسموح بها ، وهذه الطاقة تمتص أو تبعث على شكل فوتونات (موجات كهرومغناطيسية). طاقة الفوتون </a:t>
              </a:r>
              <a:r>
                <a:rPr lang="ar-EG" sz="3200" b="1" dirty="0" smtClean="0">
                  <a:latin typeface="Sakkal Majalla" pitchFamily="2" charset="-78"/>
                  <a:cs typeface="Sakkal Majalla" pitchFamily="2" charset="-78"/>
                </a:rPr>
                <a:t>تساوي </a:t>
              </a:r>
              <a:endParaRPr lang="ar-SA" sz="3200" b="1" dirty="0" smtClean="0">
                <a:latin typeface="Sakkal Majalla" pitchFamily="2" charset="-78"/>
                <a:cs typeface="Sakkal Majalla" pitchFamily="2" charset="-78"/>
              </a:endParaRPr>
            </a:p>
            <a:p>
              <a:pPr>
                <a:defRPr/>
              </a:pPr>
              <a:r>
                <a:rPr lang="ar-EG" sz="3200" b="1" dirty="0" smtClean="0">
                  <a:latin typeface="Sakkal Majalla" pitchFamily="2" charset="-78"/>
                  <a:cs typeface="Sakkal Majalla" pitchFamily="2" charset="-78"/>
                </a:rPr>
                <a:t>الفرق </a:t>
              </a:r>
              <a:r>
                <a:rPr lang="ar-EG" sz="3200" b="1" dirty="0">
                  <a:latin typeface="Sakkal Majalla" pitchFamily="2" charset="-78"/>
                  <a:cs typeface="Sakkal Majalla" pitchFamily="2" charset="-78"/>
                </a:rPr>
                <a:t>بين الحالتين الابتدائية والنهائية للذرة</a:t>
              </a: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14554"/>
              <a:ext cx="2962293" cy="71039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5" name="مستطيل مخدوش من كلا الطرفين 24"/>
          <p:cNvSpPr/>
          <p:nvPr/>
        </p:nvSpPr>
        <p:spPr>
          <a:xfrm>
            <a:off x="107504" y="3114839"/>
            <a:ext cx="4313381" cy="2841725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هذه الدرجات التي يتناقص البعد بينها تماثل مستويات الطاقة المتاحة في الذرة. لاحظ كيف أن فرق الطاقة بين مستويات الطاقة المتجاورة يتناقص كلما زاد بُعد مستوى الطاقة.</a:t>
            </a:r>
            <a:endParaRPr lang="ar-SA" sz="28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894" y="3114839"/>
            <a:ext cx="4543602" cy="284172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2483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9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5835694" y="116632"/>
            <a:ext cx="3128793" cy="764704"/>
            <a:chOff x="2339752" y="0"/>
            <a:chExt cx="4536504" cy="764704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5" name="مستطيل مستدير الزوايا 14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6062601" y="217319"/>
            <a:ext cx="277773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تابع طاقة الفوتون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مخدوش من كلا الطرفين 24"/>
          <p:cNvSpPr/>
          <p:nvPr/>
        </p:nvSpPr>
        <p:spPr>
          <a:xfrm>
            <a:off x="107504" y="3590164"/>
            <a:ext cx="3384376" cy="2095516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طاقة الفوتون المنبعث تساوي الفرق في الطاقة بين مستويات الطاقة الابتدائية والنهائية للذرة.</a:t>
            </a:r>
            <a:endParaRPr lang="ar-SA" sz="28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0" y="1015568"/>
            <a:ext cx="8939828" cy="2099271"/>
            <a:chOff x="0" y="1015568"/>
            <a:chExt cx="8939828" cy="2099271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0" y="1015568"/>
              <a:ext cx="8939828" cy="2099271"/>
              <a:chOff x="0" y="1015568"/>
              <a:chExt cx="8939828" cy="2099271"/>
            </a:xfrm>
          </p:grpSpPr>
          <p:grpSp>
            <p:nvGrpSpPr>
              <p:cNvPr id="17" name="مجموعة 16"/>
              <p:cNvGrpSpPr/>
              <p:nvPr/>
            </p:nvGrpSpPr>
            <p:grpSpPr>
              <a:xfrm>
                <a:off x="0" y="1015568"/>
                <a:ext cx="8939828" cy="2048168"/>
                <a:chOff x="6123040" y="863000"/>
                <a:chExt cx="3020960" cy="720080"/>
              </a:xfrm>
            </p:grpSpPr>
            <p:sp>
              <p:nvSpPr>
                <p:cNvPr id="18" name="مستطيل 17"/>
                <p:cNvSpPr/>
                <p:nvPr/>
              </p:nvSpPr>
              <p:spPr>
                <a:xfrm>
                  <a:off x="7131839" y="865174"/>
                  <a:ext cx="2012161" cy="7162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مخطط انسيابي: معالجة متعاقبة 18"/>
                <p:cNvSpPr/>
                <p:nvPr/>
              </p:nvSpPr>
              <p:spPr>
                <a:xfrm>
                  <a:off x="6123040" y="863000"/>
                  <a:ext cx="2987824" cy="720080"/>
                </a:xfrm>
                <a:prstGeom prst="flowChartAlternateProcess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" name="مربع نص 20"/>
              <p:cNvSpPr txBox="1"/>
              <p:nvPr/>
            </p:nvSpPr>
            <p:spPr>
              <a:xfrm>
                <a:off x="0" y="1052736"/>
                <a:ext cx="8748465" cy="20621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defRPr/>
                </a:pPr>
                <a:r>
                  <a:rPr lang="ar-SA" sz="32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طاقة الفوتون المنبعث</a:t>
                </a:r>
              </a:p>
              <a:p>
                <a:pPr>
                  <a:defRPr/>
                </a:pPr>
                <a:r>
                  <a:rPr lang="ar-SA" sz="3200" b="1" dirty="0" smtClean="0">
                    <a:latin typeface="Sakkal Majalla" pitchFamily="2" charset="-78"/>
                    <a:cs typeface="Sakkal Majalla" pitchFamily="2" charset="-78"/>
                  </a:rPr>
                  <a:t>طاقة الفوتون المنبعث تساوي حاصل </a:t>
                </a:r>
              </a:p>
              <a:p>
                <a:pPr>
                  <a:defRPr/>
                </a:pPr>
                <a:r>
                  <a:rPr lang="ar-SA" sz="3200" b="1" dirty="0" smtClean="0">
                    <a:latin typeface="Sakkal Majalla" pitchFamily="2" charset="-78"/>
                    <a:cs typeface="Sakkal Majalla" pitchFamily="2" charset="-78"/>
                  </a:rPr>
                  <a:t>ضرب ثابت بلانك وتردد الفوتون المنبعث.</a:t>
                </a:r>
              </a:p>
              <a:p>
                <a:pPr>
                  <a:defRPr/>
                </a:pPr>
                <a:r>
                  <a:rPr lang="ar-SA" sz="3200" b="1" dirty="0" smtClean="0">
                    <a:latin typeface="Sakkal Majalla" pitchFamily="2" charset="-78"/>
                    <a:cs typeface="Sakkal Majalla" pitchFamily="2" charset="-78"/>
                  </a:rPr>
                  <a:t>طاقة الفوتون المنبعث تساوي النقص في طاقة الذرة.</a:t>
                </a:r>
                <a:endParaRPr lang="ar-EG" sz="3200" b="1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85792"/>
              <a:ext cx="3598129" cy="819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5012393" cy="256186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2377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9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4781167" y="116632"/>
            <a:ext cx="4183320" cy="764704"/>
            <a:chOff x="2339752" y="0"/>
            <a:chExt cx="4536504" cy="764704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5" name="مستطيل مستدير الزوايا 14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5126393" y="217319"/>
            <a:ext cx="371394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تنبؤات نموذج بور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0" y="1015568"/>
            <a:ext cx="8939828" cy="1333312"/>
            <a:chOff x="6123040" y="863000"/>
            <a:chExt cx="3020960" cy="720080"/>
          </a:xfrm>
        </p:grpSpPr>
        <p:sp>
          <p:nvSpPr>
            <p:cNvPr id="18" name="مستطيل 17"/>
            <p:cNvSpPr/>
            <p:nvPr/>
          </p:nvSpPr>
          <p:spPr>
            <a:xfrm>
              <a:off x="7131839" y="865174"/>
              <a:ext cx="2012161" cy="716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9" name="مخطط انسيابي: معالجة متعاقبة 18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0" y="1039764"/>
            <a:ext cx="874846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اعتمادًا على نموذج بور، فإن نصف قطر مدار الإلكترون يكون له قيم محددة (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مكماة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).</a:t>
            </a:r>
            <a:endParaRPr lang="ar-EG" sz="32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323529" y="2708920"/>
            <a:ext cx="8616299" cy="3333371"/>
            <a:chOff x="323529" y="2708920"/>
            <a:chExt cx="8616299" cy="333337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مستطيل مخدوش من كلا الطرفين 24"/>
                <p:cNvSpPr/>
                <p:nvPr/>
              </p:nvSpPr>
              <p:spPr>
                <a:xfrm>
                  <a:off x="323529" y="2708920"/>
                  <a:ext cx="8616299" cy="3333371"/>
                </a:xfrm>
                <a:prstGeom prst="snip2Same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r>
                    <a:rPr lang="ar-SA" sz="3000" b="1" dirty="0" smtClean="0">
                      <a:solidFill>
                        <a:srgbClr val="FFFF00"/>
                      </a:solidFill>
                      <a:latin typeface="Sakkal Majalla" pitchFamily="2" charset="-78"/>
                      <a:cs typeface="Sakkal Majalla" pitchFamily="2" charset="-78"/>
                    </a:rPr>
                    <a:t>نصف قطر مستوى إلكترون ذرة الهيدروجين</a:t>
                  </a:r>
                </a:p>
                <a:p>
                  <a:endParaRPr lang="ar-SA" sz="3000" b="1" dirty="0" smtClean="0">
                    <a:solidFill>
                      <a:srgbClr val="FFFF00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  <a:p>
                  <a:pPr algn="ctr"/>
                  <a:r>
                    <a:rPr lang="ar-SA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إن نصف قطر مستوى 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n</a:t>
                  </a:r>
                  <a:r>
                    <a:rPr lang="ar-SA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 للإلكترون يساوي حاصل ضرب مربع ثابت بلانك في مربع العدد الصحيح 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n</a:t>
                  </a:r>
                  <a:r>
                    <a:rPr lang="ar-SA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 مقسومًا على الكمية المتكوّنة من حاصل ضرب 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4</a:t>
                  </a:r>
                  <a:r>
                    <a:rPr lang="ar-SA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 ومربع </a:t>
                  </a:r>
                  <a14:m>
                    <m:oMath xmlns:m="http://schemas.openxmlformats.org/officeDocument/2006/math">
                      <m:r>
                        <a:rPr lang="ar-SA" sz="3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Sakkal Majalla" pitchFamily="2" charset="-78"/>
                        </a:rPr>
                        <m:t>𝝅</m:t>
                      </m:r>
                    </m:oMath>
                  </a14:m>
                  <a:r>
                    <a:rPr lang="ar-SA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، مضروبة في الثابت 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k</a:t>
                  </a:r>
                  <a:r>
                    <a:rPr lang="ar-SA" sz="3000" b="1" dirty="0" smtClean="0">
                      <a:solidFill>
                        <a:schemeClr val="bg1"/>
                      </a:solidFill>
                      <a:latin typeface="Sakkal Majalla" pitchFamily="2" charset="-78"/>
                      <a:cs typeface="Sakkal Majalla" pitchFamily="2" charset="-78"/>
                    </a:rPr>
                    <a:t>، مضروبة بكتلة الإلكترون ومربع شحنته.</a:t>
                  </a:r>
                  <a:endParaRPr lang="ar-SA" sz="3000" b="1" dirty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</mc:Choice>
          <mc:Fallback>
            <p:sp>
              <p:nvSpPr>
                <p:cNvPr id="25" name="مستطيل مخدوش من كلا الطرفين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9" y="2708920"/>
                  <a:ext cx="8616299" cy="3333371"/>
                </a:xfrm>
                <a:prstGeom prst="snip2Same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08" y="3047619"/>
              <a:ext cx="2314900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5515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9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3995936" y="116632"/>
            <a:ext cx="4968551" cy="764704"/>
            <a:chOff x="2339752" y="0"/>
            <a:chExt cx="4536504" cy="764704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5" name="مستطيل مستدير الزوايا 14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4429267" y="217319"/>
            <a:ext cx="441106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سلسلة بالمر ـ اليمان ـ </a:t>
            </a:r>
            <a:r>
              <a:rPr lang="ar-SA" sz="3500" b="1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باشن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مخدوش من كلا الطرفين 24"/>
          <p:cNvSpPr/>
          <p:nvPr/>
        </p:nvSpPr>
        <p:spPr>
          <a:xfrm>
            <a:off x="266872" y="1576010"/>
            <a:ext cx="8616299" cy="3509174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تعرف مجموعة الخطوط الملونة التي تكون طيف ذرة الهيدروجين المرئي بسلسلة بالمر. إن هذا الضوء المرئي ناتج عن الفوتونات المنبعثة عندما تعود الإلكترونات إلى مستوى الطاقة الثاني </a:t>
            </a:r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n = 2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، ونتيجة لانتقال إلكترونات أخرى لذرة الهيدروجين تنبعث كل من الأشعة فوق البنفسجية (سلسلة اليمان) والأشعة تحت الحمراء (سلسلة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باشن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). وهي أشعة كهرومغناطيسية.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5163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496855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4283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39697" y="3573016"/>
            <a:ext cx="4002366" cy="1107996"/>
          </a:xfrm>
          <a:prstGeom prst="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600" b="1" kern="0" dirty="0">
                <a:solidFill>
                  <a:srgbClr val="FFFF00"/>
                </a:solidFill>
                <a:latin typeface="GEFlow-Bold"/>
              </a:rPr>
              <a:t>الدرس </a:t>
            </a:r>
            <a:r>
              <a:rPr lang="ar-SA" sz="6600" b="1" kern="0" dirty="0" smtClean="0">
                <a:solidFill>
                  <a:srgbClr val="FFFF00"/>
                </a:solidFill>
                <a:latin typeface="GEFlow-Bold"/>
              </a:rPr>
              <a:t>الاول </a:t>
            </a:r>
            <a:endParaRPr lang="ar-SA" sz="6600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268706"/>
            <a:ext cx="3929063" cy="1214438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881F">
                <a:shade val="50000"/>
                <a:shade val="95000"/>
                <a:alpha val="9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EG" sz="6600" kern="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الفصل </a:t>
            </a:r>
            <a:r>
              <a:rPr lang="ar-EG" sz="6600" kern="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التاسع</a:t>
            </a:r>
            <a:endParaRPr lang="ar-EG" sz="6600" kern="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598" y="2176289"/>
            <a:ext cx="2714625" cy="996702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881F">
                <a:shade val="50000"/>
                <a:shade val="95000"/>
                <a:alpha val="9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EG" sz="4400" b="1" kern="0" dirty="0" smtClean="0">
                <a:solidFill>
                  <a:prstClr val="black"/>
                </a:solidFill>
                <a:latin typeface="Arial" pitchFamily="34" charset="0"/>
                <a:cs typeface="Times New Roman"/>
              </a:rPr>
              <a:t>الــــذرة</a:t>
            </a:r>
            <a:endParaRPr lang="ar-EG" sz="4400" b="1" kern="0" dirty="0">
              <a:solidFill>
                <a:prstClr val="black"/>
              </a:solidFill>
              <a:latin typeface="Arial" pitchFamily="34" charset="0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7504" y="5157193"/>
            <a:ext cx="3643312" cy="86409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881F">
                <a:shade val="50000"/>
                <a:shade val="95000"/>
                <a:alpha val="9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EG" sz="3000" b="1" kern="0" dirty="0" smtClean="0">
                <a:solidFill>
                  <a:srgbClr val="FF0000"/>
                </a:solidFill>
                <a:latin typeface="Cambria"/>
                <a:cs typeface="Times New Roman"/>
              </a:rPr>
              <a:t>نموذج بور الذري</a:t>
            </a:r>
            <a:endParaRPr lang="ar-EG" sz="3000" b="1" kern="0" dirty="0">
              <a:solidFill>
                <a:srgbClr val="FF0000"/>
              </a:solidFill>
              <a:latin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66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705834" y="116632"/>
            <a:ext cx="4258654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011160" y="217319"/>
            <a:ext cx="382917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تبسيط لنماذج الذرة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23528" y="1052736"/>
            <a:ext cx="8616300" cy="4464496"/>
            <a:chOff x="6123040" y="863000"/>
            <a:chExt cx="3020960" cy="720080"/>
          </a:xfrm>
        </p:grpSpPr>
        <p:sp>
          <p:nvSpPr>
            <p:cNvPr id="7" name="مستطيل 6"/>
            <p:cNvSpPr/>
            <p:nvPr/>
          </p:nvSpPr>
          <p:spPr>
            <a:xfrm>
              <a:off x="7131839" y="865174"/>
              <a:ext cx="2012161" cy="716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584158" y="1154499"/>
            <a:ext cx="8292174" cy="43627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638" eaLnBrk="0" hangingPunct="0">
              <a:spcBef>
                <a:spcPts val="1500"/>
              </a:spcBef>
              <a:defRPr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اعتقد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العلماء الفلاسفة أن جميع المواد تتكون من جسيمات صغيرة .</a:t>
            </a:r>
          </a:p>
          <a:p>
            <a:pPr marL="342900" indent="-342900" eaLnBrk="0" hangingPunct="0">
              <a:spcBef>
                <a:spcPts val="1500"/>
              </a:spcBef>
              <a:buFontTx/>
              <a:buBlip>
                <a:blip r:embed="rId6"/>
              </a:buBlip>
              <a:defRPr/>
            </a:pP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2) اقترح دالتون أن جميع المواد تتكون من ذرات عبارة عن كرات صلبة .</a:t>
            </a:r>
          </a:p>
          <a:p>
            <a:pPr marL="342900" indent="-342900" eaLnBrk="0" hangingPunct="0">
              <a:spcBef>
                <a:spcPts val="1500"/>
              </a:spcBef>
              <a:buFontTx/>
              <a:buBlip>
                <a:blip r:embed="rId6"/>
              </a:buBlip>
              <a:defRPr/>
            </a:pP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3) بين ثومسون أن الجسيمات في أنبوب الأشعة </a:t>
            </a:r>
            <a:r>
              <a:rPr lang="ar-EG" sz="3000" b="1" dirty="0" err="1">
                <a:latin typeface="Sakkal Majalla" pitchFamily="2" charset="-78"/>
                <a:cs typeface="Sakkal Majalla" pitchFamily="2" charset="-78"/>
              </a:rPr>
              <a:t>المهبطية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CRT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كانت سالبة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الشحنة،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وقد سميت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الإلكترونات.</a:t>
            </a:r>
          </a:p>
          <a:p>
            <a:pPr marL="342900" indent="-342900" eaLnBrk="0" hangingPunct="0">
              <a:spcBef>
                <a:spcPts val="1500"/>
              </a:spcBef>
              <a:buFontTx/>
              <a:buBlip>
                <a:blip r:embed="rId6"/>
              </a:buBlip>
              <a:defRPr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4) بين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راذر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فورد أن الشحنة الموجبة توجد في منطقة صغيرة في الذرة تسمى النواة.</a:t>
            </a:r>
            <a:endParaRPr lang="ar-EG" sz="30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6108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722061" y="188640"/>
            <a:ext cx="8242427" cy="2142141"/>
            <a:chOff x="6156176" y="826988"/>
            <a:chExt cx="2987824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722062" y="406155"/>
            <a:ext cx="8178929" cy="16696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hangingPunct="0">
              <a:spcBef>
                <a:spcPts val="1500"/>
              </a:spcBef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5) لتفسير كتلة الذرة تم افتراض وجود النيوترون بوصفه جسيما غير مشحون له نفس كتلة البروتون الموجود في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النواة.</a:t>
            </a:r>
          </a:p>
          <a:p>
            <a:pPr lvl="0" eaLnBrk="0" hangingPunct="0">
              <a:spcBef>
                <a:spcPts val="1500"/>
              </a:spcBef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6)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يعتقد الآن أن الإلكترونات تتحرك حول النواة في سحابة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إلكترونية.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84156" y="2493085"/>
            <a:ext cx="8406579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قذف </a:t>
            </a:r>
            <a:r>
              <a:rPr lang="ar-SA" sz="3000" b="1" dirty="0" err="1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رذرفور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حزمة من جسيمات الفا على صفيحة رقيقة جدًا من الذهب.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 l="22410" t="42938" r="36636" b="15719"/>
          <a:stretch>
            <a:fillRect/>
          </a:stretch>
        </p:blipFill>
        <p:spPr bwMode="auto">
          <a:xfrm>
            <a:off x="673386" y="3212977"/>
            <a:ext cx="8064896" cy="208823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sp>
        <p:nvSpPr>
          <p:cNvPr id="31" name="مستطيل 30"/>
          <p:cNvSpPr/>
          <p:nvPr/>
        </p:nvSpPr>
        <p:spPr>
          <a:xfrm>
            <a:off x="2411760" y="5395282"/>
            <a:ext cx="652073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وسمح للجسيمات بالسقوط على شاشة دائرية فلورية.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4685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580112" y="1665"/>
            <a:ext cx="3384376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835695" y="102352"/>
            <a:ext cx="300464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توقعـــــــــــــــــــــاته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23528" y="937769"/>
            <a:ext cx="8616300" cy="1987175"/>
            <a:chOff x="6123040" y="863000"/>
            <a:chExt cx="3020960" cy="720080"/>
          </a:xfrm>
        </p:grpSpPr>
        <p:sp>
          <p:nvSpPr>
            <p:cNvPr id="7" name="مستطيل 6"/>
            <p:cNvSpPr/>
            <p:nvPr/>
          </p:nvSpPr>
          <p:spPr>
            <a:xfrm>
              <a:off x="7131839" y="865174"/>
              <a:ext cx="2012161" cy="716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584156" y="985952"/>
            <a:ext cx="803154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حدوث انحرافات بسيطة جدا لجسيمات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الفا، عندما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تعبر خلا ل صفيحة الذهب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الرقيقة، وأعتقد أن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مسار جسيمات الفا الثقيلة  ذات السرعة العالية  سوف يتغير بمقدار ضئيل عندما يعبر خلال الشحنة الموجبة الموزعة بانتظام  في صفيحة الذهب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الرقيقة. </a:t>
            </a:r>
            <a:endParaRPr lang="ar-SA" sz="3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5580112" y="3096344"/>
            <a:ext cx="3384376" cy="764704"/>
            <a:chOff x="2339752" y="0"/>
            <a:chExt cx="4536504" cy="764704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5835695" y="3197031"/>
            <a:ext cx="300464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ملاحظــــاته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323528" y="4085783"/>
            <a:ext cx="8616300" cy="1647473"/>
            <a:chOff x="6123040" y="863000"/>
            <a:chExt cx="3020960" cy="720080"/>
          </a:xfrm>
        </p:grpSpPr>
        <p:sp>
          <p:nvSpPr>
            <p:cNvPr id="21" name="مستطيل 20"/>
            <p:cNvSpPr/>
            <p:nvPr/>
          </p:nvSpPr>
          <p:spPr>
            <a:xfrm>
              <a:off x="7131839" y="865174"/>
              <a:ext cx="2012161" cy="716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2" name="مخطط انسيابي: معالجة متعاقبة 21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3" name="مربع نص 22"/>
          <p:cNvSpPr txBox="1"/>
          <p:nvPr/>
        </p:nvSpPr>
        <p:spPr>
          <a:xfrm>
            <a:off x="584156" y="4231464"/>
            <a:ext cx="803154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معظم جسيمات الفا عبرت صفيحة الذهب دون انحراف أو مع انحراف قليل عن مسارها </a:t>
            </a:r>
            <a:endParaRPr lang="en-US" sz="3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eaLnBrk="0" hangingPunct="0"/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بعض جسيمات الفا ارتد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بزاويا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كبيرة جدا .</a:t>
            </a:r>
            <a:endParaRPr lang="en-US" sz="3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0392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580112" y="1665"/>
            <a:ext cx="3384376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835695" y="102352"/>
            <a:ext cx="300464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استنتاجـــــــه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23528" y="836712"/>
            <a:ext cx="8616300" cy="1195087"/>
            <a:chOff x="6123040" y="863000"/>
            <a:chExt cx="3020960" cy="720080"/>
          </a:xfrm>
        </p:grpSpPr>
        <p:sp>
          <p:nvSpPr>
            <p:cNvPr id="7" name="مستطيل 6"/>
            <p:cNvSpPr/>
            <p:nvPr/>
          </p:nvSpPr>
          <p:spPr>
            <a:xfrm>
              <a:off x="7131839" y="865174"/>
              <a:ext cx="2012161" cy="716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584156" y="884895"/>
            <a:ext cx="803154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ان معظم حجم الذرة فراغ جميع شحنة الذرة متمركزة في حيز صغير وثقيل سمي النواة</a:t>
            </a:r>
            <a:endParaRPr lang="en-US" sz="3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7131838" y="2238699"/>
            <a:ext cx="1807989" cy="764704"/>
            <a:chOff x="2339752" y="0"/>
            <a:chExt cx="4536504" cy="764704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7210547" y="2339386"/>
            <a:ext cx="160512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النواة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2682456" y="3108705"/>
            <a:ext cx="6257372" cy="824351"/>
            <a:chOff x="6123040" y="863000"/>
            <a:chExt cx="3020960" cy="720080"/>
          </a:xfrm>
        </p:grpSpPr>
        <p:sp>
          <p:nvSpPr>
            <p:cNvPr id="21" name="مستطيل 20"/>
            <p:cNvSpPr/>
            <p:nvPr/>
          </p:nvSpPr>
          <p:spPr>
            <a:xfrm>
              <a:off x="7131839" y="865174"/>
              <a:ext cx="2012161" cy="716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2" name="مخطط انسيابي: معالجة متعاقبة 21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3" name="مربع نص 22"/>
          <p:cNvSpPr txBox="1"/>
          <p:nvPr/>
        </p:nvSpPr>
        <p:spPr>
          <a:xfrm>
            <a:off x="2483768" y="3254386"/>
            <a:ext cx="613193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في مركز الذرة تتركز فيها شحنة الذرة الموجبة وكتلتها.</a:t>
            </a:r>
            <a:endParaRPr lang="en-US" sz="3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4" name="Picture 4" descr="http://www.qariya.com/electronics/images/atom342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920" y="2259243"/>
            <a:ext cx="2468864" cy="35518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grpSp>
        <p:nvGrpSpPr>
          <p:cNvPr id="25" name="مجموعة 24"/>
          <p:cNvGrpSpPr/>
          <p:nvPr/>
        </p:nvGrpSpPr>
        <p:grpSpPr>
          <a:xfrm>
            <a:off x="6657960" y="4005064"/>
            <a:ext cx="2281867" cy="764704"/>
            <a:chOff x="2339752" y="0"/>
            <a:chExt cx="4536504" cy="764704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7" name="مستطيل مستدير الزوايا 26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8" name="مربع نص 27"/>
          <p:cNvSpPr txBox="1"/>
          <p:nvPr/>
        </p:nvSpPr>
        <p:spPr>
          <a:xfrm>
            <a:off x="6855913" y="4105751"/>
            <a:ext cx="195976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الإلكترونات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9" name="مجموعة 28"/>
          <p:cNvGrpSpPr/>
          <p:nvPr/>
        </p:nvGrpSpPr>
        <p:grpSpPr>
          <a:xfrm>
            <a:off x="2483768" y="4847060"/>
            <a:ext cx="6480720" cy="997465"/>
            <a:chOff x="6123040" y="863000"/>
            <a:chExt cx="3020960" cy="720080"/>
          </a:xfrm>
        </p:grpSpPr>
        <p:sp>
          <p:nvSpPr>
            <p:cNvPr id="30" name="مستطيل 29"/>
            <p:cNvSpPr/>
            <p:nvPr/>
          </p:nvSpPr>
          <p:spPr>
            <a:xfrm>
              <a:off x="7131839" y="865174"/>
              <a:ext cx="2012161" cy="716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خطط انسيابي: معالجة متعاقبة 30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1984382" y="4861609"/>
            <a:ext cx="665597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موزعة خارجًا وبعيدًا عن النواة والفراغ الذي تشغله الالكترونات يحدد الحجم الكلي للذرة.</a:t>
            </a:r>
            <a:endParaRPr lang="en-US" sz="3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2714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  <p:bldP spid="23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355976" y="1665"/>
            <a:ext cx="4608512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748910" y="102352"/>
            <a:ext cx="409142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دور العالم أرنست رذرفورد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998" y="1113627"/>
            <a:ext cx="8572560" cy="4619629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7564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835694" y="1665"/>
            <a:ext cx="3128793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6062601" y="102352"/>
            <a:ext cx="277773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طيف الانبعاث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722061" y="836712"/>
            <a:ext cx="8242427" cy="1770365"/>
            <a:chOff x="6156176" y="826988"/>
            <a:chExt cx="2987824" cy="787896"/>
          </a:xfrm>
        </p:grpSpPr>
        <p:sp>
          <p:nvSpPr>
            <p:cNvPr id="16" name="مستطيل 15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722062" y="952384"/>
            <a:ext cx="817892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200" b="1" dirty="0">
                <a:latin typeface="Sakkal Majalla" pitchFamily="2" charset="-78"/>
                <a:cs typeface="Sakkal Majalla" pitchFamily="2" charset="-78"/>
              </a:rPr>
              <a:t>إذا عبر ضوء أبيض خلال غاز فإن الغاز يمتص الأطوال الموجية نفسها التي سوف يبعثها عندما يثار . وإذا عبر الضوء بعد ذلك خلال المنشور فإن طيف </a:t>
            </a:r>
            <a:r>
              <a:rPr lang="ar-EG" sz="3200" b="1" dirty="0" smtClean="0">
                <a:latin typeface="Sakkal Majalla" pitchFamily="2" charset="-78"/>
                <a:cs typeface="Sakkal Majalla" pitchFamily="2" charset="-78"/>
              </a:rPr>
              <a:t>الامتصاص </a:t>
            </a:r>
            <a:r>
              <a:rPr lang="ar-EG" sz="3200" b="1" dirty="0">
                <a:latin typeface="Sakkal Majalla" pitchFamily="2" charset="-78"/>
                <a:cs typeface="Sakkal Majalla" pitchFamily="2" charset="-78"/>
              </a:rPr>
              <a:t>للغاز يكون مرئيا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15240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32912"/>
            <a:ext cx="14954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523" y="2733674"/>
            <a:ext cx="15335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مخدوش من كلا الطرفين 5"/>
          <p:cNvSpPr/>
          <p:nvPr/>
        </p:nvSpPr>
        <p:spPr>
          <a:xfrm>
            <a:off x="5181798" y="2708919"/>
            <a:ext cx="3782690" cy="3333371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عند تطبيق فرق جهد عال على عينة غاز يبعث الغاز </a:t>
            </a:r>
            <a:r>
              <a:rPr lang="ar-SA" sz="2500" b="1" dirty="0" err="1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ضوءًا</a:t>
            </a:r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ذا توهج خاص به. يتوهج عاز الهيدروجين بضوء أحمر مزرق (</a:t>
            </a:r>
            <a:r>
              <a:rPr lang="en-US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 ويتوهج غاز الزئبق بضوء أزرق (</a:t>
            </a:r>
            <a:r>
              <a:rPr lang="en-US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b</a:t>
            </a:r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)، ويتوهج غاز النيتروجين بضوء برتقالي ـ وردي اللون (</a:t>
            </a:r>
            <a:r>
              <a:rPr lang="en-US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c</a:t>
            </a:r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25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8482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9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6" name="مستطيل مخدوش من كلا الطرفين 5"/>
          <p:cNvSpPr/>
          <p:nvPr/>
        </p:nvSpPr>
        <p:spPr>
          <a:xfrm>
            <a:off x="1403648" y="4219526"/>
            <a:ext cx="6624736" cy="1729754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عند تطبيق فرق جهد عال على عينة غاز يبعث الغاز </a:t>
            </a:r>
            <a:r>
              <a:rPr lang="ar-SA" sz="2500" b="1" dirty="0" err="1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ضوءًا</a:t>
            </a:r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ذا توهج خاص به. يتوهج عاز الهيدروجين بضوء أحمر مزرق (</a:t>
            </a:r>
            <a:r>
              <a:rPr lang="en-US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 ويتوهج غاز الزئبق بضوء أزرق (</a:t>
            </a:r>
            <a:r>
              <a:rPr lang="en-US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b</a:t>
            </a:r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)، ويتوهج غاز النيتروجين بضوء برتقالي ـ وردي اللون (</a:t>
            </a:r>
            <a:r>
              <a:rPr lang="en-US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c</a:t>
            </a:r>
            <a:r>
              <a:rPr lang="ar-SA" sz="25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25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60648"/>
            <a:ext cx="8643978" cy="3796984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1066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848</Words>
  <Application>Microsoft Office PowerPoint</Application>
  <PresentationFormat>عرض على الشاشة (3:4)‏</PresentationFormat>
  <Paragraphs>118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1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0</dc:creator>
  <cp:lastModifiedBy>TSC</cp:lastModifiedBy>
  <cp:revision>37</cp:revision>
  <dcterms:created xsi:type="dcterms:W3CDTF">2015-12-03T05:45:26Z</dcterms:created>
  <dcterms:modified xsi:type="dcterms:W3CDTF">2016-11-01T07:30:08Z</dcterms:modified>
</cp:coreProperties>
</file>