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7" r:id="rId10"/>
    <p:sldId id="264" r:id="rId11"/>
    <p:sldId id="261" r:id="rId12"/>
    <p:sldId id="265" r:id="rId1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1pPr>
    <a:lvl2pPr marL="4572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2pPr>
    <a:lvl3pPr marL="9144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3pPr>
    <a:lvl4pPr marL="13716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4pPr>
    <a:lvl5pPr marL="18288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5pPr>
    <a:lvl6pPr marL="2286000" algn="r" defTabSz="914400" rtl="1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6pPr>
    <a:lvl7pPr marL="2743200" algn="r" defTabSz="914400" rtl="1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7pPr>
    <a:lvl8pPr marL="3200400" algn="r" defTabSz="914400" rtl="1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8pPr>
    <a:lvl9pPr marL="3657600" algn="r" defTabSz="914400" rtl="1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raditional Arabic" panose="02020603050405020304" pitchFamily="18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9F8FB"/>
    <a:srgbClr val="257125"/>
    <a:srgbClr val="DE2A00"/>
    <a:srgbClr val="FF3300"/>
    <a:srgbClr val="FFFFEB"/>
    <a:srgbClr val="FFFF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69" d="100"/>
          <a:sy n="69" d="100"/>
        </p:scale>
        <p:origin x="66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993F3F3-7724-4F0A-852C-DAF215A081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37E54C3-2AC9-4CD8-B897-FBF8DCA141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E264975-C23A-4621-9200-6BB084DBE1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DECBAF5-36D9-4E04-9DE7-416A52E9A0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Arial" panose="020B0604020202020204" pitchFamily="34" charset="0"/>
              </a:defRPr>
            </a:lvl1pPr>
          </a:lstStyle>
          <a:p>
            <a:fld id="{E524A1E7-8F9A-49A1-8258-1CAA9E14F43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01B78A-6FC1-4F3D-9A79-CA1FC3CC95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E19CA3-19BA-48C3-8675-3D9EF226A6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8357476-7C63-45A0-AEC1-6E07E8105AA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D0D0D07-5511-49DE-82C3-E4100C8CA7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14B8597-C851-4ABB-AADC-7735A9617D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373302C-6B91-4510-B1CC-76794BF13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Arial" panose="020B0604020202020204" pitchFamily="34" charset="0"/>
              </a:defRPr>
            </a:lvl1pPr>
          </a:lstStyle>
          <a:p>
            <a:fld id="{72ADBC52-3709-4F46-90F8-C1A65CCB15A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F0DFE2-C534-4F58-9D1F-E71ED8A45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9355294-36D0-4C79-80F7-82923373D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CDE303-82A3-4056-9073-440C9FCD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544B7A-6D23-4AA2-A55C-F1BE6397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F28538-3F16-4516-AF48-DCBA6C48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8744E-B837-481F-B804-A00659BD686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6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1576EB-985A-4494-BC37-B815101A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4D82BB4-7C09-4179-9522-C61211FE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214B3D-887B-40F0-A424-26CE691C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48DCCF-44A9-4D3C-9603-1737F204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344C7A-D1D3-42B8-B174-50F93BC7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EBB8A-432F-45E1-859F-4C43F646EA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72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1B46560-0530-43AC-BB1D-AD46D1451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11FF39-4FB9-438F-97A7-5471A0568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2B2022-44E3-4825-A5D8-FDD37B45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8536A9-EDF7-4934-BFC7-00696A7F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93DE5F-37B2-4E63-9A9A-20D20F61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78999-E08B-42EB-9D99-D18227380E2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14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D26978-7368-4F82-9C01-42047792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F58F08-85DF-42CB-B84D-9659B045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593B0A-753D-4053-B94F-71CACCE3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780874-A550-46CF-85F9-990A7D5D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16D162-9E06-4961-8EA3-7E03CBAF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1D25B-4ADB-4F57-8668-99CD49B9ACF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45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1DD412-806E-46C1-80A1-25EC9DCD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25B7F9-CDF6-401E-A92A-4F751D46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6ACF90-338F-4FF4-B723-07550674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337BF3-5000-4AAB-948C-04E545AB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DDBFAD-BD15-4B8F-8D06-71E6EBD5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2ED3-4CF5-4CFB-A1E9-C726BA334D8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23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2EAFBB-59EF-4AB4-952D-C9956040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CAE8BB7-0B15-4166-8EEB-E64E65BFF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187F7C-A48D-4D99-A587-1ADD9C907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11BE877-499D-4371-9DB4-F9B58116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88B3D5-3ABA-48CA-BFD2-88AFA604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86CBBC-A22D-414A-9975-A31609A6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37C18-BF30-499A-B9DB-B16843D3539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65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E76F3-CDAC-4521-8951-21FC5B0E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9A39A6-253C-4FA7-BCD2-7CC78240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89C3E5C-129C-49C7-8DB1-15313A67B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69F9861-C818-4176-812E-AE2D4BD06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E54B825-1415-407F-A77A-ED0CAFDBC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A088D20-9D2F-4E66-8F67-28AE512D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9F03687-2013-4EAC-A728-A7314FD4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0A58A6F-ABAF-42D1-AB63-BDD5A2F6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215F7-2239-4023-98C9-5779ACCFA7B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9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A74630-118F-4561-9AA2-545F137A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CD71B7E-CFCA-44BE-AC4C-FF2F79C5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A2BCC41-B832-481B-BFBF-0D467120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07C3914-A1FF-4A39-B4EC-AC3616C8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D74B-9C34-42E1-AC83-3398B2D353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44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70B8E20-5A0B-496F-8764-7AC3999F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EDA21F6-3FFE-4664-8771-85E06A16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FE0F19-7DE8-4DB1-B877-DB923ED6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93077-66AD-4961-A569-09F64E700C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47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9A728C-8F0C-47F6-9F6F-6C131D07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465944-880A-426D-871E-586A3E48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4E2EBE-CC2E-4147-B5D2-23A595A54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B75213-1EEC-40EE-9CED-0560A860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746BCB-2452-4439-AB54-1810752A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B19766-4213-4F7B-80E6-1180B7F5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922B-1E51-4051-B94D-A2AF19CFCB7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2C9503-BE6A-49FA-9257-EC2E4F6E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D34E336-FDD6-44B3-9F95-F85F4FAC8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31A5C-40F4-41B9-8536-177CBC58F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214E47-4D62-4DFD-929B-8AAB5383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F9CE4E-819C-4E6B-A19C-A71F13C6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ADF300-F86F-4E15-8A8C-74644569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19A56-D5D8-473F-92BA-7590C773FFF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7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F8FB"/>
            </a:gs>
            <a:gs pos="100000">
              <a:srgbClr val="FFFF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28D1EC-C638-45B8-9DAC-E011084EE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21E34B-F48D-4F1A-AE8F-F1421D384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CB4CD4-5E0E-4EF9-88D8-1669926572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F82961-1256-4ED0-90FF-1CAA1459C5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2C65E1-84BD-4EF1-8F2A-AC6DC6138C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b="0">
                <a:cs typeface="+mn-cs"/>
              </a:defRPr>
            </a:lvl1pPr>
          </a:lstStyle>
          <a:p>
            <a:fld id="{BE61ABD9-4BE4-411A-AB2E-7BF671D61A3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7FD6EAEB-6261-4455-8354-7BBEEDFD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33571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B11F0DE6-8F9A-4D68-A80B-BA2844529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-1179513"/>
            <a:ext cx="2879725" cy="31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0" b="0">
                <a:latin typeface="Arial" panose="020B0604020202020204" pitchFamily="34" charset="0"/>
                <a:cs typeface="Arial" panose="020B0604020202020204" pitchFamily="34" charset="0"/>
                <a:sym typeface="AGA Arabesque" panose="05010101010101010101" pitchFamily="2" charset="2"/>
              </a:rPr>
              <a:t>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04800D31-30B3-47C2-8F3E-805B03BAB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4463"/>
            <a:ext cx="1800225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96E050F6-2A78-4755-9D5A-87100EE1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352901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A34245FB-92E0-496D-8593-98CF35B9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644900"/>
            <a:ext cx="313531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CBF7AD8B-D2C2-4F25-9E8C-8EEB86224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8000"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48421B11-6207-4DAD-A0B2-AA53D38A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88913"/>
            <a:ext cx="4608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DE2A00"/>
                </a:solidFill>
              </a:rPr>
              <a:t>3 ـ صور الأقمار الصناعية :</a:t>
            </a:r>
            <a:endParaRPr lang="en-US" altLang="en-US">
              <a:solidFill>
                <a:srgbClr val="DE2A00"/>
              </a:solidFill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A4B999D8-3F57-4512-A4DE-B05C5D42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88931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بعد أن استطاع الإنسان بما هيأ الله له من وسائل العلم الخروج من الغلاف الجوي للأرض نحو الفضاء  , رأى بعينيه حقيقة شكل الأرض الكروي وقام بتصويرها , وقد استطاع الأمير سلطان بن سلمان رؤية كروية الأرض أثناء دورانه حول الأرض على المركبة الفضائية ديسكفري , في عام 1405 هـ .            </a:t>
            </a:r>
            <a:endParaRPr lang="en-US" altLang="en-US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1E101C5E-4EF3-4B7B-A7EC-04FE896B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1300"/>
            <a:ext cx="8893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DE2A00"/>
                </a:solidFill>
              </a:rPr>
              <a:t>* كم عاماً مضى على هذه الرحلة ؟   </a:t>
            </a:r>
            <a:endParaRPr lang="en-US" altLang="en-US" sz="2800">
              <a:solidFill>
                <a:srgbClr val="DE2A00"/>
              </a:solidFill>
            </a:endParaRPr>
          </a:p>
        </p:txBody>
      </p:sp>
      <p:pic>
        <p:nvPicPr>
          <p:cNvPr id="19469" name="Picture 13">
            <a:extLst>
              <a:ext uri="{FF2B5EF4-FFF2-40B4-BE49-F238E27FC236}">
                <a16:creationId xmlns:a16="http://schemas.microsoft.com/office/drawing/2014/main" id="{4466FCFD-04D3-40EE-BAC3-F14C34E2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2376487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>
            <a:extLst>
              <a:ext uri="{FF2B5EF4-FFF2-40B4-BE49-F238E27FC236}">
                <a16:creationId xmlns:a16="http://schemas.microsoft.com/office/drawing/2014/main" id="{7655CE9C-4D88-4117-863F-B6A8C38C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213100"/>
            <a:ext cx="2457450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>
            <a:extLst>
              <a:ext uri="{FF2B5EF4-FFF2-40B4-BE49-F238E27FC236}">
                <a16:creationId xmlns:a16="http://schemas.microsoft.com/office/drawing/2014/main" id="{1DF21323-A3BF-41EB-97D4-DB8323571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703263"/>
          </a:xfrm>
          <a:solidFill>
            <a:srgbClr val="00FFFF"/>
          </a:solidFill>
          <a:ln/>
        </p:spPr>
        <p:txBody>
          <a:bodyPr/>
          <a:lstStyle/>
          <a:p>
            <a:r>
              <a:rPr lang="ar-SA" altLang="en-US" b="1">
                <a:solidFill>
                  <a:srgbClr val="FF33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 </a:t>
            </a:r>
            <a:endParaRPr lang="en-US" altLang="en-US" b="1">
              <a:solidFill>
                <a:srgbClr val="FF33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94F236E1-D1F9-4427-8193-43FE03771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1052513"/>
            <a:ext cx="5116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800">
                <a:solidFill>
                  <a:srgbClr val="007000"/>
                </a:solidFill>
                <a:latin typeface="Arial" panose="020B0604020202020204" pitchFamily="34" charset="0"/>
              </a:rPr>
              <a:t>س / علل : لا نرى أمامنا تحدب سطح الأرض .    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4B91C857-1123-41C6-8E99-23203058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83518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altLang="en-US" sz="2800">
                <a:solidFill>
                  <a:srgbClr val="000099"/>
                </a:solidFill>
              </a:rPr>
              <a:t>لأن حجم الأرض هائل بالنسبة لنا نحن البشر , فالإنسان مهما سار على سطحها فإنه لا يقع تحت ناظريه سوى جزءٍ صغيرً من مساحتها الكلية , أضف إلى ذلك أن كل ما على الأرض من صخور وماء وما يحيط بها من غازات تتحرك معها بنفس السرعة . </a:t>
            </a:r>
            <a:endParaRPr lang="en-US" altLang="en-US" sz="2800">
              <a:solidFill>
                <a:srgbClr val="000099"/>
              </a:solidFill>
            </a:endParaRPr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82E293AB-7640-4E65-BA5F-C016BEAC3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125788"/>
            <a:ext cx="425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en-US" sz="2800">
                <a:solidFill>
                  <a:srgbClr val="007000"/>
                </a:solidFill>
                <a:latin typeface="Arial" panose="020B0604020202020204" pitchFamily="34" charset="0"/>
              </a:rPr>
              <a:t>س / عدد الأدلة على كروية الأرض ؟     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4ABE23FF-B3F8-4E8B-B85A-E59940F72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4938" y="3716338"/>
            <a:ext cx="995045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000099"/>
                </a:solidFill>
              </a:rPr>
              <a:t>1 ـ اختلاف وقت شروق الشمس وغروبها في الأماكن المختلفة </a:t>
            </a:r>
            <a:endParaRPr lang="en-US" altLang="en-US" sz="2800">
              <a:solidFill>
                <a:srgbClr val="000099"/>
              </a:solidFill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0C5CEDA7-CA02-461B-A553-ED6B0BD78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4219575"/>
            <a:ext cx="352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000099"/>
                </a:solidFill>
              </a:rPr>
              <a:t>2 ـ الدوران حول الأرض </a:t>
            </a:r>
            <a:endParaRPr lang="en-US" altLang="en-US" sz="2800">
              <a:solidFill>
                <a:srgbClr val="000099"/>
              </a:solidFill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7D387446-8CD0-41A7-B545-8A0682A9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4699000"/>
            <a:ext cx="352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000099"/>
                </a:solidFill>
              </a:rPr>
              <a:t>3 ـ صور الأقمار الصناعية </a:t>
            </a:r>
            <a:endParaRPr lang="en-US" altLang="en-US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1" grpId="0"/>
      <p:bldP spid="15372" grpId="0"/>
      <p:bldP spid="15375" grpId="0"/>
      <p:bldP spid="15379" grpId="0"/>
      <p:bldP spid="15380" grpId="0"/>
      <p:bldP spid="153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>
            <a:extLst>
              <a:ext uri="{FF2B5EF4-FFF2-40B4-BE49-F238E27FC236}">
                <a16:creationId xmlns:a16="http://schemas.microsoft.com/office/drawing/2014/main" id="{CF17EC0E-3657-4A5B-9DBE-C23B4460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213100"/>
            <a:ext cx="3887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latin typeface="Arial" panose="020B0604020202020204" pitchFamily="34" charset="0"/>
              </a:rPr>
              <a:t>إعداد المعلم : محمد خضر الحارثي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4E683797-80A7-4EA8-97DB-160C206B5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7825"/>
            <a:ext cx="8218487" cy="7032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ar-SA" altLang="en-US">
                <a:solidFill>
                  <a:srgbClr val="FF0000"/>
                </a:solidFill>
                <a:cs typeface="Traditional Arabic" panose="02020603050405020304" pitchFamily="18" charset="-78"/>
              </a:rPr>
              <a:t>الواجب </a:t>
            </a:r>
            <a:endParaRPr lang="en-US" altLang="en-US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FC34B1E9-D797-4C51-AC47-EF20091F2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223963"/>
            <a:ext cx="42497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>
                <a:latin typeface="Arial" panose="020B0604020202020204" pitchFamily="34" charset="0"/>
              </a:rPr>
              <a:t>السؤال رقم ( 3 , 4 , 7 ) </a:t>
            </a:r>
          </a:p>
          <a:p>
            <a:pPr algn="ctr">
              <a:spcBef>
                <a:spcPct val="50000"/>
              </a:spcBef>
            </a:pPr>
            <a:r>
              <a:rPr lang="ar-SA" altLang="en-US">
                <a:latin typeface="Arial" panose="020B0604020202020204" pitchFamily="34" charset="0"/>
              </a:rPr>
              <a:t>صفحة 26 ـ 27 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1379BB85-0DB3-43E0-A8FC-95AFA08F33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84538"/>
            <a:ext cx="532765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 animBg="1"/>
      <p:bldP spid="215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4C6F71B4-A301-4868-9260-B0D77D1B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7475"/>
            <a:ext cx="29908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9CCDF94B-F01E-4803-AF59-B3769AD9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038225"/>
            <a:ext cx="302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en-US" sz="2800">
                <a:solidFill>
                  <a:srgbClr val="DE2A00"/>
                </a:solidFill>
              </a:rPr>
              <a:t>* ما شكل الأرض ؟</a:t>
            </a:r>
            <a:endParaRPr lang="en-US" altLang="en-US" sz="2800">
              <a:solidFill>
                <a:srgbClr val="DE2A00"/>
              </a:solidFill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061524F-3B80-41B7-8D1C-4877A1A0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0063"/>
            <a:ext cx="89646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كان كثير من الناس في الماضي يعتقدون أن الأرض مستوية السطح ( منبسطة ) , ولكن الحقيقة التي لا جدال فيها أن الأرض كروية الشكل وان سطحها منحني قال تعالى :      </a:t>
            </a:r>
            <a:endParaRPr lang="en-US" altLang="en-US"/>
          </a:p>
        </p:txBody>
      </p:sp>
      <p:sp>
        <p:nvSpPr>
          <p:cNvPr id="11281" name="Rectangle 17">
            <a:extLst>
              <a:ext uri="{FF2B5EF4-FFF2-40B4-BE49-F238E27FC236}">
                <a16:creationId xmlns:a16="http://schemas.microsoft.com/office/drawing/2014/main" id="{288FF196-1217-433D-93A6-45D2EA80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0588" y="2784475"/>
            <a:ext cx="8558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>
                <a:solidFill>
                  <a:srgbClr val="257125"/>
                </a:solidFill>
                <a:sym typeface="AGA Arabesque" panose="05010101010101010101" pitchFamily="2" charset="2"/>
              </a:rPr>
              <a:t></a:t>
            </a:r>
            <a:r>
              <a:rPr lang="ar-SA" altLang="en-US">
                <a:solidFill>
                  <a:srgbClr val="257125"/>
                </a:solidFill>
              </a:rPr>
              <a:t> وَالْأَرْضَ بَعْدَ ذَلِكَ دَحَاهَا (30) </a:t>
            </a:r>
            <a:r>
              <a:rPr lang="en-US" altLang="en-US">
                <a:solidFill>
                  <a:srgbClr val="257125"/>
                </a:solidFill>
                <a:sym typeface="AGA Arabesque" panose="05010101010101010101" pitchFamily="2" charset="2"/>
              </a:rPr>
              <a:t></a:t>
            </a:r>
            <a:r>
              <a:rPr lang="ar-SA" altLang="en-US">
                <a:solidFill>
                  <a:srgbClr val="257125"/>
                </a:solidFill>
              </a:rPr>
              <a:t> </a:t>
            </a:r>
            <a:r>
              <a:rPr lang="ar-SA" altLang="en-US" sz="1800"/>
              <a:t>[ النازعات ]</a:t>
            </a:r>
            <a:r>
              <a:rPr lang="ar-SA" altLang="en-US"/>
              <a:t> , 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EB2EEDB9-03D0-4427-BE29-962A76E7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54388"/>
            <a:ext cx="612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ولكنها ليست كرة تامة التكوير مئة بالمئة , </a:t>
            </a:r>
            <a:endParaRPr lang="en-US" altLang="en-US"/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081E94A4-E4E2-4849-93BD-8E208716C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30650"/>
            <a:ext cx="867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وهذا هو ما توصلت إليه القياسات العلمية لأبعاد الأرض إذ ثبت أن :     </a:t>
            </a:r>
            <a:endParaRPr lang="en-US" altLang="en-US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51CDE448-A274-4F92-A1B3-38B5EC9A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505325"/>
            <a:ext cx="7667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ـ القطر الاستوائي للأرض أطول من القطر القطبي بنحو </a:t>
            </a:r>
            <a:r>
              <a:rPr lang="ar-SA" altLang="en-US">
                <a:solidFill>
                  <a:srgbClr val="DE2A00"/>
                </a:solidFill>
              </a:rPr>
              <a:t>43</a:t>
            </a:r>
            <a:r>
              <a:rPr lang="ar-SA" altLang="en-US"/>
              <a:t> كم . </a:t>
            </a:r>
            <a:endParaRPr lang="en-US" altLang="en-US"/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9E8C9E8F-60B7-4E41-8F87-E4973FDF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1588"/>
            <a:ext cx="8926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ـ المحيط الاستوائي ( دائرة الاستواء ) أطول من المحيط القطبي بنحو </a:t>
            </a:r>
            <a:r>
              <a:rPr lang="ar-SA" altLang="en-US">
                <a:solidFill>
                  <a:srgbClr val="DE2A00"/>
                </a:solidFill>
              </a:rPr>
              <a:t>75</a:t>
            </a:r>
            <a:r>
              <a:rPr lang="ar-SA" altLang="en-US"/>
              <a:t> كم .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81" grpId="0"/>
      <p:bldP spid="11282" grpId="0"/>
      <p:bldP spid="11283" grpId="0"/>
      <p:bldP spid="11284" grpId="0"/>
      <p:bldP spid="112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2">
            <a:extLst>
              <a:ext uri="{FF2B5EF4-FFF2-40B4-BE49-F238E27FC236}">
                <a16:creationId xmlns:a16="http://schemas.microsoft.com/office/drawing/2014/main" id="{431AE528-CD9F-47A0-B783-6D47E481B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2650"/>
            <a:ext cx="89265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   ومع ذلك فهناك أسئلة تتصل بكروية الأرض , يستفسر عنها الكثيرون فهم لا يدركون كيف توجد الأشياء من مياه وبشر على سطحها المحدب , ولا يرون تحدب سطح الأرض من حولهم . فأنت إذا خرجت في رحلة برية , ونظرت من حولك للأرض سوف تجد أن الأرض منبسطة أمام عينيك وليست منحنية .      </a:t>
            </a:r>
            <a:endParaRPr lang="en-US" altLang="en-US"/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A0DCDCC6-38EE-4D3A-9C30-23D05CD71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987675"/>
            <a:ext cx="87487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   وسرعان ما ينكشف الغموض حول هذه الأمور وغيرها عندما ندرك حجم الأرض الهائل بالنسبة لنا نحن البشر , فالإنسان مهما سار على سطحها فإنه لا يقع تحت ناظريه سوى جزءٍ صغير من مساحتها الكلية , أضف إلى ذلك أن كل ما على الأرض من صخور وماء وما يحيط بها من غازات تتحرك معها بنفس السرعة . 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>
            <a:extLst>
              <a:ext uri="{FF2B5EF4-FFF2-40B4-BE49-F238E27FC236}">
                <a16:creationId xmlns:a16="http://schemas.microsoft.com/office/drawing/2014/main" id="{93CF78A2-1A9C-4EA3-9A06-87C77488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628775"/>
            <a:ext cx="5075237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AA20AF78-3922-4A74-AFBA-F4DAFF22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3713163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 Box 10">
            <a:extLst>
              <a:ext uri="{FF2B5EF4-FFF2-40B4-BE49-F238E27FC236}">
                <a16:creationId xmlns:a16="http://schemas.microsoft.com/office/drawing/2014/main" id="{03E340DB-BC89-4A20-BE8C-E87A2DB3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4868863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000099"/>
                </a:solidFill>
              </a:rPr>
              <a:t>كروية</a:t>
            </a:r>
            <a:endParaRPr lang="en-US" altLang="en-US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579378CE-68A8-4CA6-89A8-1AA00BB0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21625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B4E90CB9-BCB6-4013-B296-1F0724CC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644900"/>
            <a:ext cx="4535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000" b="0">
                <a:solidFill>
                  <a:srgbClr val="000099"/>
                </a:solidFill>
              </a:rPr>
              <a:t>ــــــــــــــــــــــــــــــــــــــــــــــــــــــ</a:t>
            </a:r>
            <a:endParaRPr lang="en-US" altLang="en-US" sz="1000" b="0">
              <a:solidFill>
                <a:srgbClr val="000099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9A32C32F-1AB9-4501-AB5B-9505C89D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13100"/>
            <a:ext cx="417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000" b="0">
                <a:solidFill>
                  <a:srgbClr val="000099"/>
                </a:solidFill>
              </a:rPr>
              <a:t>ـــــــــــــــــــــــــــــــــــــــــــــــ</a:t>
            </a:r>
            <a:endParaRPr lang="en-US" altLang="en-US" sz="1000" b="0">
              <a:solidFill>
                <a:srgbClr val="000099"/>
              </a:solidFill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E683CD7E-A745-4410-B99D-52191B75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76700"/>
            <a:ext cx="417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000" b="0">
                <a:solidFill>
                  <a:srgbClr val="000099"/>
                </a:solidFill>
              </a:rPr>
              <a:t>ــــــــــــــــــــــــــــــــــــــــــــــ</a:t>
            </a:r>
            <a:endParaRPr lang="en-US" altLang="en-US" sz="1000" b="0">
              <a:solidFill>
                <a:srgbClr val="000099"/>
              </a:solidFill>
            </a:endParaRP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E0340F04-EC37-4F1B-A28C-5DD34F28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508500"/>
            <a:ext cx="417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000" b="0">
                <a:solidFill>
                  <a:srgbClr val="000099"/>
                </a:solidFill>
              </a:rPr>
              <a:t>ـــــــــــــــــــــــــــــــــــــــــ</a:t>
            </a:r>
            <a:endParaRPr lang="en-US" altLang="en-US" sz="1000" b="0">
              <a:solidFill>
                <a:srgbClr val="000099"/>
              </a:solidFill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A5316B0B-9BF0-4E66-89B8-F13AC3B20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41888"/>
            <a:ext cx="417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000" b="0">
                <a:solidFill>
                  <a:srgbClr val="000099"/>
                </a:solidFill>
              </a:rPr>
              <a:t>ــــــــــــــــــــــــــــــــــــــــ</a:t>
            </a:r>
            <a:endParaRPr lang="en-US" altLang="en-US" sz="1000" b="0">
              <a:solidFill>
                <a:srgbClr val="000099"/>
              </a:solidFill>
            </a:endParaRP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B99B2E71-9AB6-4410-943C-E7C0232A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548063"/>
            <a:ext cx="503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>
                <a:solidFill>
                  <a:srgbClr val="000099"/>
                </a:solidFill>
              </a:rPr>
              <a:t>ا</a:t>
            </a:r>
            <a:endParaRPr lang="en-US" altLang="en-US" sz="2200">
              <a:solidFill>
                <a:srgbClr val="000099"/>
              </a:solidFill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57180CC9-36D2-49A8-891B-A8FB05C14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00438"/>
            <a:ext cx="503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>
                <a:solidFill>
                  <a:srgbClr val="000099"/>
                </a:solidFill>
              </a:rPr>
              <a:t>ب</a:t>
            </a:r>
            <a:endParaRPr lang="en-US" altLang="en-US" sz="2200">
              <a:solidFill>
                <a:srgbClr val="000099"/>
              </a:solidFill>
            </a:endParaRP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A1EA8807-8A21-45CB-A359-F000045CE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500438"/>
            <a:ext cx="503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>
                <a:solidFill>
                  <a:srgbClr val="000099"/>
                </a:solidFill>
              </a:rPr>
              <a:t>ن</a:t>
            </a:r>
            <a:endParaRPr lang="en-US" altLang="en-US" sz="2200">
              <a:solidFill>
                <a:srgbClr val="000099"/>
              </a:solidFill>
            </a:endParaRP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0A19C07E-3FE0-493F-B10C-7A4E70F2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500438"/>
            <a:ext cx="503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>
                <a:solidFill>
                  <a:srgbClr val="000099"/>
                </a:solidFill>
              </a:rPr>
              <a:t>ت</a:t>
            </a:r>
            <a:endParaRPr lang="en-US" altLang="en-US" sz="2200">
              <a:solidFill>
                <a:srgbClr val="000099"/>
              </a:solidFill>
            </a:endParaRP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3D151647-BE6D-4C8A-ADA7-ED8D4D22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476625"/>
            <a:ext cx="5032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>
                <a:solidFill>
                  <a:srgbClr val="000099"/>
                </a:solidFill>
              </a:rPr>
              <a:t>ي</a:t>
            </a:r>
            <a:endParaRPr lang="en-US" altLang="en-US" sz="2200">
              <a:solidFill>
                <a:srgbClr val="000099"/>
              </a:solidFill>
            </a:endParaRP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B470C5BA-BC29-4E9D-83A0-83AB4794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00438"/>
            <a:ext cx="503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>
                <a:solidFill>
                  <a:srgbClr val="000099"/>
                </a:solidFill>
              </a:rPr>
              <a:t>هـ</a:t>
            </a:r>
            <a:endParaRPr lang="en-US" altLang="en-US" sz="2200">
              <a:solidFill>
                <a:srgbClr val="000099"/>
              </a:solidFill>
            </a:endParaRP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C014CCD4-A8FE-4CBD-AC3B-C9A5304C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3506788"/>
            <a:ext cx="503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>
                <a:solidFill>
                  <a:srgbClr val="000099"/>
                </a:solidFill>
              </a:rPr>
              <a:t>م</a:t>
            </a:r>
            <a:endParaRPr lang="en-US" altLang="en-US" sz="2200">
              <a:solidFill>
                <a:srgbClr val="000099"/>
              </a:solidFill>
            </a:endParaRP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8AB54AA6-458B-40BF-86EC-116A09C6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00438"/>
            <a:ext cx="503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>
                <a:solidFill>
                  <a:srgbClr val="000099"/>
                </a:solidFill>
              </a:rPr>
              <a:t>ي</a:t>
            </a:r>
            <a:endParaRPr lang="en-US" altLang="en-US" sz="2200">
              <a:solidFill>
                <a:srgbClr val="000099"/>
              </a:solidFill>
            </a:endParaRP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84B721EE-D28C-4894-9041-5C70D431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340225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>
                <a:solidFill>
                  <a:srgbClr val="000099"/>
                </a:solidFill>
              </a:rPr>
              <a:t>ابن تيميه </a:t>
            </a:r>
            <a:endParaRPr lang="en-US" altLang="en-US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3" grpId="1"/>
      <p:bldP spid="13324" grpId="0"/>
      <p:bldP spid="13325" grpId="0"/>
      <p:bldP spid="13325" grpId="1"/>
      <p:bldP spid="13325" grpId="2"/>
      <p:bldP spid="13326" grpId="0"/>
      <p:bldP spid="13326" grpId="1"/>
      <p:bldP spid="13327" grpId="0"/>
      <p:bldP spid="13328" grpId="0"/>
      <p:bldP spid="13328" grpId="1"/>
      <p:bldP spid="13328" grpId="2"/>
      <p:bldP spid="13329" grpId="0"/>
      <p:bldP spid="13329" grpId="1"/>
      <p:bldP spid="133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C3F75D9D-3213-40B6-A4DB-49B3EF77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94DAB72D-3D14-4EEF-85DC-B910CCA4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450"/>
            <a:ext cx="2987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27132318-C272-40BE-B336-BA3844A3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833438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هناك عدد من الأدلة الحسية على كروية الأرض منها : </a:t>
            </a:r>
            <a:endParaRPr lang="en-US" altLang="en-US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627C24BF-056F-45B2-921A-143EDD4D1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09700"/>
            <a:ext cx="792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DE2A00"/>
                </a:solidFill>
              </a:rPr>
              <a:t>1 ـ اختلاف وقت شروق الشمس وغروبها في الأماكن المختلفة :</a:t>
            </a:r>
            <a:endParaRPr lang="en-US" altLang="en-US">
              <a:solidFill>
                <a:srgbClr val="DE2A00"/>
              </a:solidFill>
            </a:endParaRP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0F732DE1-1F6B-4595-8B4B-7CC2E3A7E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63738"/>
            <a:ext cx="871378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فلو كانت الأرض مسطحة لأشرقت عليها الشمس كلها في وقت واحد , ولغربت كلها في وقت واحد , ولكن الملاحظ أنه في الوقت الذي يكون فيه النهار على البلاد الشرقية مثل المملكة العربية السعودية , يكون الليل على البلاد الغربية مثل الولايات المتحدة الأمريكية .    </a:t>
            </a:r>
            <a:endParaRPr lang="en-US" altLang="en-US"/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840E0DA2-4A5B-4AA7-BF17-2D9645C47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00438"/>
            <a:ext cx="2808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000099"/>
                </a:solidFill>
              </a:rPr>
              <a:t>انظر شكل ( 18 )</a:t>
            </a:r>
            <a:endParaRPr lang="en-US" altLang="en-US" sz="2800">
              <a:solidFill>
                <a:srgbClr val="000099"/>
              </a:solidFill>
            </a:endParaRPr>
          </a:p>
        </p:txBody>
      </p:sp>
      <p:pic>
        <p:nvPicPr>
          <p:cNvPr id="14410" name="Picture 74">
            <a:extLst>
              <a:ext uri="{FF2B5EF4-FFF2-40B4-BE49-F238E27FC236}">
                <a16:creationId xmlns:a16="http://schemas.microsoft.com/office/drawing/2014/main" id="{AA5E0113-4577-4FF4-8FA1-136F804E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60813"/>
            <a:ext cx="42481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11" name="Text Box 75">
            <a:extLst>
              <a:ext uri="{FF2B5EF4-FFF2-40B4-BE49-F238E27FC236}">
                <a16:creationId xmlns:a16="http://schemas.microsoft.com/office/drawing/2014/main" id="{5A89D276-5E68-440D-A600-AE4674C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381750"/>
            <a:ext cx="649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000099"/>
                </a:solidFill>
              </a:rPr>
              <a:t>نهار</a:t>
            </a:r>
            <a:endParaRPr lang="en-US" altLang="en-US" sz="2800">
              <a:solidFill>
                <a:srgbClr val="000099"/>
              </a:solidFill>
            </a:endParaRPr>
          </a:p>
        </p:txBody>
      </p:sp>
      <p:sp>
        <p:nvSpPr>
          <p:cNvPr id="14412" name="Text Box 76">
            <a:extLst>
              <a:ext uri="{FF2B5EF4-FFF2-40B4-BE49-F238E27FC236}">
                <a16:creationId xmlns:a16="http://schemas.microsoft.com/office/drawing/2014/main" id="{2662AD32-734B-4354-9D61-F4EBF915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658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000099"/>
                </a:solidFill>
              </a:rPr>
              <a:t>الغربية</a:t>
            </a:r>
            <a:endParaRPr lang="en-US" altLang="en-US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9" grpId="0"/>
      <p:bldP spid="14411" grpId="0"/>
      <p:bldP spid="14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4E48C59D-79FD-41F4-9325-2AC2F02E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F6FD60C9-0B48-488C-BD6B-B4A1E0804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713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ولو نظرت إلى ورقة التقويم التي أمامك سوف تلاحظ أن الشمس تشرق على الدمام قبل الرياض , قبل مكة المكرمة , وتغرب عنها كذلك بنفس الترتيب وفرق التوقيت .</a:t>
            </a:r>
            <a:endParaRPr lang="en-US" altLang="en-US"/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66144A8E-EB6D-47FE-AEC2-D4AD47AB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08275"/>
            <a:ext cx="27082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F6D198FC-DAEF-4C82-9DCC-4C630FED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4583112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>
            <a:extLst>
              <a:ext uri="{FF2B5EF4-FFF2-40B4-BE49-F238E27FC236}">
                <a16:creationId xmlns:a16="http://schemas.microsoft.com/office/drawing/2014/main" id="{9D8EB752-0DC1-4F0C-B799-A4D57C5B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35150"/>
            <a:ext cx="8893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DE2A00"/>
                </a:solidFill>
              </a:rPr>
              <a:t>* من خلال ورقة التقويم كم يبلغ فارق الوقت في شروق الشمس وفي غروبها بين كل من بريدة , وحائل ؟   </a:t>
            </a:r>
            <a:endParaRPr lang="en-US" altLang="en-US" sz="2800">
              <a:solidFill>
                <a:srgbClr val="DE2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9E1B6EB1-17EC-425F-A3E3-6740D8AB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8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7BF0C8D1-B8E6-46F8-84D4-DFAFBB09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46100"/>
            <a:ext cx="3673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>
                <a:solidFill>
                  <a:srgbClr val="DE2A00"/>
                </a:solidFill>
              </a:rPr>
              <a:t>2 ـ الدوران حول الأرض :</a:t>
            </a:r>
            <a:endParaRPr lang="en-US" altLang="en-US">
              <a:solidFill>
                <a:srgbClr val="DE2A00"/>
              </a:solidFill>
            </a:endParaRP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D9097A9D-274B-4E35-91A7-5F894C45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5063"/>
            <a:ext cx="8893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الشكل الكروي للأرض يتيح للمسافر بحراً أو جواً العودة للنقطة التي بدأ رحلته منها من الاتجاه المعاكس بعد أن يكمل دورة كاملة حول الأرض , </a:t>
            </a:r>
            <a:endParaRPr lang="en-US" altLang="en-US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E92FCD5F-ACAE-4618-B2A0-79AC8051C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214563"/>
            <a:ext cx="6769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ولقد قام الرحالة ماجلان برحلة حول العالم استغرقت عامين ( </a:t>
            </a:r>
            <a:r>
              <a:rPr lang="ar-SA" altLang="en-US">
                <a:solidFill>
                  <a:srgbClr val="FF3300"/>
                </a:solidFill>
              </a:rPr>
              <a:t>925</a:t>
            </a:r>
            <a:r>
              <a:rPr lang="ar-SA" altLang="en-US"/>
              <a:t> ـ </a:t>
            </a:r>
            <a:r>
              <a:rPr lang="ar-SA" altLang="en-US">
                <a:solidFill>
                  <a:srgbClr val="FF3300"/>
                </a:solidFill>
              </a:rPr>
              <a:t>927</a:t>
            </a:r>
            <a:r>
              <a:rPr lang="ar-SA" altLang="en-US"/>
              <a:t> هـ ) بدأها من أسبانيا , </a:t>
            </a:r>
            <a:endParaRPr lang="en-US" altLang="en-US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3606F073-B206-45AF-9C51-726FDB0D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1363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وأثبت الرحلة بطريقة غير مباشرة </a:t>
            </a:r>
            <a:r>
              <a:rPr lang="ar-SA" altLang="en-US" sz="1800"/>
              <a:t>( 1 )</a:t>
            </a:r>
            <a:r>
              <a:rPr lang="ar-SA" altLang="en-US"/>
              <a:t> , كروية الأرض ,  </a:t>
            </a:r>
            <a:endParaRPr lang="en-US" altLang="en-US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5D502097-A0CA-4F2A-B521-314FA33C0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857625"/>
            <a:ext cx="889317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/>
              <a:t>وذلك عندما عادت السفن على اسبانيا من الاتجاه المعاكس .  </a:t>
            </a:r>
            <a:endParaRPr lang="en-US" altLang="en-US"/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6672DA66-07FB-41C4-8930-B7762D5F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949950"/>
            <a:ext cx="88931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800"/>
              <a:t>ـــــــــــــــ</a:t>
            </a:r>
          </a:p>
          <a:p>
            <a:pPr>
              <a:spcBef>
                <a:spcPct val="50000"/>
              </a:spcBef>
            </a:pPr>
            <a:r>
              <a:rPr lang="ar-SA" altLang="en-US" sz="1800"/>
              <a:t>( 1) لم يكن هذف ماجلان الحقيقي هو إثبات كروية الأرض ؛ بل كانت بغرض استكشاف الأراضي الإسلامية تمهيداً للسيطرة عليها .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18440" grpId="0"/>
      <p:bldP spid="18441" grpId="0"/>
      <p:bldP spid="18444" grpId="0"/>
      <p:bldP spid="184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BF6F2054-2669-44CE-A4A2-71798EDB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889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>
                <a:solidFill>
                  <a:srgbClr val="DE2A00"/>
                </a:solidFill>
              </a:rPr>
              <a:t>* تتبع خط سير الرحالة ما جلان على خريطة العالم شكل ( 21 ) . </a:t>
            </a:r>
            <a:endParaRPr lang="en-US" altLang="en-US" sz="2800">
              <a:solidFill>
                <a:srgbClr val="DE2A00"/>
              </a:solidFill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980E5212-140A-44D1-8A70-E969796D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6263"/>
            <a:ext cx="7200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تصميم افتراضي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raditional Arabic" panose="02020603050405020304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raditional Arabic" panose="02020603050405020304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631</Words>
  <Application>Microsoft Office PowerPoint</Application>
  <PresentationFormat>عرض على الشاشة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AGA Arabesque</vt:lpstr>
      <vt:lpstr>Traditional Arabic</vt:lpstr>
      <vt:lpstr>Arabic Typesetting</vt:lpstr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التقويم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17</cp:revision>
  <cp:lastPrinted>1601-01-01T00:00:00Z</cp:lastPrinted>
  <dcterms:created xsi:type="dcterms:W3CDTF">1601-01-01T00:00:00Z</dcterms:created>
  <dcterms:modified xsi:type="dcterms:W3CDTF">2021-08-27T21:50:10Z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