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4" r:id="rId3"/>
    <p:sldId id="263"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90" r:id="rId21"/>
    <p:sldId id="282" r:id="rId22"/>
    <p:sldId id="291" r:id="rId23"/>
    <p:sldId id="283" r:id="rId24"/>
    <p:sldId id="292" r:id="rId25"/>
    <p:sldId id="284" r:id="rId26"/>
    <p:sldId id="28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8" autoAdjust="0"/>
    <p:restoredTop sz="94660"/>
  </p:normalViewPr>
  <p:slideViewPr>
    <p:cSldViewPr snapToGrid="0">
      <p:cViewPr varScale="1">
        <p:scale>
          <a:sx n="73" d="100"/>
          <a:sy n="73" d="100"/>
        </p:scale>
        <p:origin x="6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256513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3710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2183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3DD2-B465-45A0-9262-BED70BCB8794}" type="slidenum">
              <a:rPr lang="ar-SA" altLang="en-US"/>
              <a:pPr>
                <a:defRPr/>
              </a:pPr>
              <a:t>‹#›</a:t>
            </a:fld>
            <a:endParaRPr lang="en-US" altLang="en-US"/>
          </a:p>
        </p:txBody>
      </p:sp>
    </p:spTree>
    <p:extLst>
      <p:ext uri="{BB962C8B-B14F-4D97-AF65-F5344CB8AC3E}">
        <p14:creationId xmlns:p14="http://schemas.microsoft.com/office/powerpoint/2010/main" val="326918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E4E4AC-3C40-4172-A65C-2AA81381B523}" type="slidenum">
              <a:rPr lang="ar-SA" altLang="en-US"/>
              <a:pPr>
                <a:defRPr/>
              </a:pPr>
              <a:t>‹#›</a:t>
            </a:fld>
            <a:endParaRPr lang="en-US" altLang="en-US"/>
          </a:p>
        </p:txBody>
      </p:sp>
    </p:spTree>
    <p:extLst>
      <p:ext uri="{BB962C8B-B14F-4D97-AF65-F5344CB8AC3E}">
        <p14:creationId xmlns:p14="http://schemas.microsoft.com/office/powerpoint/2010/main" val="165561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7B7B60-C46B-4ECB-BBE8-06CC873A4462}" type="slidenum">
              <a:rPr lang="ar-SA" altLang="en-US"/>
              <a:pPr>
                <a:defRPr/>
              </a:pPr>
              <a:t>‹#›</a:t>
            </a:fld>
            <a:endParaRPr lang="en-US" altLang="en-US"/>
          </a:p>
        </p:txBody>
      </p:sp>
    </p:spTree>
    <p:extLst>
      <p:ext uri="{BB962C8B-B14F-4D97-AF65-F5344CB8AC3E}">
        <p14:creationId xmlns:p14="http://schemas.microsoft.com/office/powerpoint/2010/main" val="1167287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68E8AC-DAD1-44C1-9269-96CEF6859975}" type="slidenum">
              <a:rPr lang="ar-SA" altLang="en-US"/>
              <a:pPr>
                <a:defRPr/>
              </a:pPr>
              <a:t>‹#›</a:t>
            </a:fld>
            <a:endParaRPr lang="en-US" altLang="en-US"/>
          </a:p>
        </p:txBody>
      </p:sp>
    </p:spTree>
    <p:extLst>
      <p:ext uri="{BB962C8B-B14F-4D97-AF65-F5344CB8AC3E}">
        <p14:creationId xmlns:p14="http://schemas.microsoft.com/office/powerpoint/2010/main" val="48995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تحرير أنماط النص الرئيسي</a:t>
            </a:r>
          </a:p>
        </p:txBody>
      </p:sp>
      <p:sp>
        <p:nvSpPr>
          <p:cNvPr id="4" name="Content Placeholder 3"/>
          <p:cNvSpPr>
            <a:spLocks noGrp="1"/>
          </p:cNvSpPr>
          <p:nvPr>
            <p:ph sz="half" idx="2"/>
          </p:nvPr>
        </p:nvSpPr>
        <p:spPr>
          <a:xfrm>
            <a:off x="839789"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تحرير أنماط النص الرئيسي</a:t>
            </a:r>
          </a:p>
        </p:txBody>
      </p:sp>
      <p:sp>
        <p:nvSpPr>
          <p:cNvPr id="6" name="Content Placeholder 5"/>
          <p:cNvSpPr>
            <a:spLocks noGrp="1"/>
          </p:cNvSpPr>
          <p:nvPr>
            <p:ph sz="quarter" idx="4"/>
          </p:nvPr>
        </p:nvSpPr>
        <p:spPr>
          <a:xfrm>
            <a:off x="6172201"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1534E0-CA4A-490A-996B-E5A7CD560C4C}" type="slidenum">
              <a:rPr lang="ar-SA" altLang="en-US"/>
              <a:pPr>
                <a:defRPr/>
              </a:pPr>
              <a:t>‹#›</a:t>
            </a:fld>
            <a:endParaRPr lang="en-US" altLang="en-US"/>
          </a:p>
        </p:txBody>
      </p:sp>
    </p:spTree>
    <p:extLst>
      <p:ext uri="{BB962C8B-B14F-4D97-AF65-F5344CB8AC3E}">
        <p14:creationId xmlns:p14="http://schemas.microsoft.com/office/powerpoint/2010/main" val="3262072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A2B1DF-C6DF-4725-871F-65535AB1DC23}" type="slidenum">
              <a:rPr lang="ar-SA" altLang="en-US"/>
              <a:pPr>
                <a:defRPr/>
              </a:pPr>
              <a:t>‹#›</a:t>
            </a:fld>
            <a:endParaRPr lang="en-US" altLang="en-US"/>
          </a:p>
        </p:txBody>
      </p:sp>
    </p:spTree>
    <p:extLst>
      <p:ext uri="{BB962C8B-B14F-4D97-AF65-F5344CB8AC3E}">
        <p14:creationId xmlns:p14="http://schemas.microsoft.com/office/powerpoint/2010/main" val="889194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5F4AB7-1FC5-4389-8FC3-FF7EDE6994C5}" type="slidenum">
              <a:rPr lang="ar-SA" altLang="en-US"/>
              <a:pPr>
                <a:defRPr/>
              </a:pPr>
              <a:t>‹#›</a:t>
            </a:fld>
            <a:endParaRPr lang="en-US" altLang="en-US"/>
          </a:p>
        </p:txBody>
      </p:sp>
    </p:spTree>
    <p:extLst>
      <p:ext uri="{BB962C8B-B14F-4D97-AF65-F5344CB8AC3E}">
        <p14:creationId xmlns:p14="http://schemas.microsoft.com/office/powerpoint/2010/main" val="2562901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تحرير أنماط النص الرئيسي</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4325D4-84C2-48E5-8125-A1E3DFFE25A2}" type="slidenum">
              <a:rPr lang="ar-SA" altLang="en-US"/>
              <a:pPr>
                <a:defRPr/>
              </a:pPr>
              <a:t>‹#›</a:t>
            </a:fld>
            <a:endParaRPr lang="en-US" altLang="en-US"/>
          </a:p>
        </p:txBody>
      </p:sp>
    </p:spTree>
    <p:extLst>
      <p:ext uri="{BB962C8B-B14F-4D97-AF65-F5344CB8AC3E}">
        <p14:creationId xmlns:p14="http://schemas.microsoft.com/office/powerpoint/2010/main" val="205260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703798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ar-SA" noProof="0" smtClean="0"/>
              <a:t>انقر فوق الأيقونة لإضافة صورة</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تحرير أنماط النص الرئيسي</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B5C8DA-C6B0-4305-8964-C40B01DC82D1}" type="slidenum">
              <a:rPr lang="ar-SA" altLang="en-US"/>
              <a:pPr>
                <a:defRPr/>
              </a:pPr>
              <a:t>‹#›</a:t>
            </a:fld>
            <a:endParaRPr lang="en-US" altLang="en-US"/>
          </a:p>
        </p:txBody>
      </p:sp>
    </p:spTree>
    <p:extLst>
      <p:ext uri="{BB962C8B-B14F-4D97-AF65-F5344CB8AC3E}">
        <p14:creationId xmlns:p14="http://schemas.microsoft.com/office/powerpoint/2010/main" val="279277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53D07F-6B9C-4159-B33B-1E394BCD8843}" type="slidenum">
              <a:rPr lang="ar-SA" altLang="en-US"/>
              <a:pPr>
                <a:defRPr/>
              </a:pPr>
              <a:t>‹#›</a:t>
            </a:fld>
            <a:endParaRPr lang="en-US" altLang="en-US"/>
          </a:p>
        </p:txBody>
      </p:sp>
    </p:spTree>
    <p:extLst>
      <p:ext uri="{BB962C8B-B14F-4D97-AF65-F5344CB8AC3E}">
        <p14:creationId xmlns:p14="http://schemas.microsoft.com/office/powerpoint/2010/main" val="3921237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73F7F-09B5-4FA5-B8AF-9140F8A456C7}" type="slidenum">
              <a:rPr lang="ar-SA" altLang="en-US"/>
              <a:pPr>
                <a:defRPr/>
              </a:pPr>
              <a:t>‹#›</a:t>
            </a:fld>
            <a:endParaRPr lang="en-US" altLang="en-US"/>
          </a:p>
        </p:txBody>
      </p:sp>
    </p:spTree>
    <p:extLst>
      <p:ext uri="{BB962C8B-B14F-4D97-AF65-F5344CB8AC3E}">
        <p14:creationId xmlns:p14="http://schemas.microsoft.com/office/powerpoint/2010/main" val="256984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51974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33045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تحرير أنماط النص الرئيسي</a:t>
            </a:r>
          </a:p>
        </p:txBody>
      </p:sp>
      <p:sp>
        <p:nvSpPr>
          <p:cNvPr id="4" name="Content Placeholder 3"/>
          <p:cNvSpPr>
            <a:spLocks noGrp="1"/>
          </p:cNvSpPr>
          <p:nvPr>
            <p:ph sz="half" idx="2"/>
          </p:nvPr>
        </p:nvSpPr>
        <p:spPr>
          <a:xfrm>
            <a:off x="839789"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تحرير أنماط النص الرئيسي</a:t>
            </a:r>
          </a:p>
        </p:txBody>
      </p:sp>
      <p:sp>
        <p:nvSpPr>
          <p:cNvPr id="6" name="Content Placeholder 5"/>
          <p:cNvSpPr>
            <a:spLocks noGrp="1"/>
          </p:cNvSpPr>
          <p:nvPr>
            <p:ph sz="quarter" idx="4"/>
          </p:nvPr>
        </p:nvSpPr>
        <p:spPr>
          <a:xfrm>
            <a:off x="6172201"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3366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64487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233137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91841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ar-SA" noProof="0" smtClean="0"/>
              <a:t>انقر فوق الأيقونة لإضافة صورة</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fld id="{95BB54EE-DF0D-4FA1-B48F-C292469C25C4}" type="datetimeFigureOut">
              <a:rPr lang="en-US" smtClean="0"/>
              <a:t>3/12/2020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217860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endParaRPr lang="en-US"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endParaRPr lang="en-US"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fld id="{95BB54EE-DF0D-4FA1-B48F-C292469C25C4}" type="datetimeFigureOut">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panose="020F0502020204030204"/>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862705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1"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r" defTabSz="685800" rtl="1"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r" defTabSz="685800" rtl="1"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r" defTabSz="685800" rtl="1"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endParaRPr lang="en-US" altLang="en-US" smtClean="0"/>
          </a:p>
        </p:txBody>
      </p:sp>
      <p:sp>
        <p:nvSpPr>
          <p:cNvPr id="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0106E0E-6505-4CB0-8A47-D8554F833044}" type="slidenum">
              <a:rPr lang="ar-SA" altLang="en-US"/>
              <a:pPr>
                <a:defRPr/>
              </a:pPr>
              <a:t>‹#›</a:t>
            </a:fld>
            <a:endParaRPr lang="en-US" altLang="en-US"/>
          </a:p>
        </p:txBody>
      </p:sp>
    </p:spTree>
    <p:extLst>
      <p:ext uri="{BB962C8B-B14F-4D97-AF65-F5344CB8AC3E}">
        <p14:creationId xmlns:p14="http://schemas.microsoft.com/office/powerpoint/2010/main" val="95168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heel spokes="3"/>
    <p:sndAc>
      <p:stSnd>
        <p:snd r:embed="rId1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l" defTabSz="685800" rtl="1"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1" eaLnBrk="1" fontAlgn="base" hangingPunct="1">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r" defTabSz="685800" rtl="1"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r" defTabSz="685800" rtl="1"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r" defTabSz="685800" rtl="1"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a:fillRect/>
          </a:stretch>
        </p:blipFill>
        <p:spPr bwMode="auto">
          <a:xfrm>
            <a:off x="2047875" y="476250"/>
            <a:ext cx="809625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2419350"/>
            <a:ext cx="12192000" cy="2800767"/>
          </a:xfrm>
          <a:prstGeom prst="rect">
            <a:avLst/>
          </a:prstGeom>
          <a:noFill/>
        </p:spPr>
        <p:txBody>
          <a:bodyPr>
            <a:spAutoFit/>
          </a:bodyPr>
          <a:lstStyle/>
          <a:p>
            <a:pPr algn="ctr">
              <a:defRPr/>
            </a:pPr>
            <a:r>
              <a:rPr lang="ar-BH" sz="8800" b="1" dirty="0" smtClean="0">
                <a:solidFill>
                  <a:prstClr val="black"/>
                </a:solidFill>
                <a:effectLst>
                  <a:outerShdw blurRad="38100" dist="38100" dir="2700000" algn="tl">
                    <a:srgbClr val="000000">
                      <a:alpha val="43137"/>
                    </a:srgbClr>
                  </a:outerShdw>
                </a:effectLst>
                <a:latin typeface="Calibri" panose="020F0502020204030204"/>
                <a:cs typeface="Sultan bold" pitchFamily="2" charset="-78"/>
              </a:rPr>
              <a:t>مراجعة </a:t>
            </a:r>
            <a:r>
              <a:rPr lang="ar-BH" sz="8800" b="1" dirty="0">
                <a:solidFill>
                  <a:prstClr val="black"/>
                </a:solidFill>
                <a:effectLst>
                  <a:outerShdw blurRad="38100" dist="38100" dir="2700000" algn="tl">
                    <a:srgbClr val="000000">
                      <a:alpha val="43137"/>
                    </a:srgbClr>
                  </a:outerShdw>
                </a:effectLst>
                <a:latin typeface="Calibri" panose="020F0502020204030204"/>
                <a:cs typeface="Sultan bold" pitchFamily="2" charset="-78"/>
              </a:rPr>
              <a:t>لخطوات الصلاة</a:t>
            </a:r>
          </a:p>
          <a:p>
            <a:pPr algn="ctr" eaLnBrk="1" fontAlgn="auto" hangingPunct="1">
              <a:spcBef>
                <a:spcPts val="0"/>
              </a:spcBef>
              <a:spcAft>
                <a:spcPts val="0"/>
              </a:spcAft>
              <a:defRPr/>
            </a:pPr>
            <a:r>
              <a:rPr lang="ar-BH" sz="8800" b="1" dirty="0" smtClean="0">
                <a:solidFill>
                  <a:prstClr val="black"/>
                </a:solidFill>
                <a:effectLst>
                  <a:outerShdw blurRad="38100" dist="38100" dir="2700000" algn="tl">
                    <a:srgbClr val="000000">
                      <a:alpha val="43137"/>
                    </a:srgbClr>
                  </a:outerShdw>
                </a:effectLst>
                <a:latin typeface="Calibri" panose="020F0502020204030204"/>
                <a:cs typeface="Sultan bold" pitchFamily="2" charset="-78"/>
              </a:rPr>
              <a:t> </a:t>
            </a:r>
            <a:endParaRPr lang="en-US" sz="8800" b="1" dirty="0">
              <a:solidFill>
                <a:prstClr val="black"/>
              </a:solidFill>
              <a:effectLst>
                <a:outerShdw blurRad="38100" dist="38100" dir="2700000" algn="tl">
                  <a:srgbClr val="000000">
                    <a:alpha val="43137"/>
                  </a:srgbClr>
                </a:outerShdw>
              </a:effectLst>
              <a:latin typeface="Calibri" panose="020F0502020204030204"/>
              <a:cs typeface="Sultan bold" pitchFamily="2" charset="-78"/>
            </a:endParaRPr>
          </a:p>
        </p:txBody>
      </p:sp>
      <p:sp>
        <p:nvSpPr>
          <p:cNvPr id="15364" name="Rectangle 1"/>
          <p:cNvSpPr>
            <a:spLocks noChangeArrowheads="1"/>
          </p:cNvSpPr>
          <p:nvPr/>
        </p:nvSpPr>
        <p:spPr bwMode="auto">
          <a:xfrm>
            <a:off x="4295775" y="5199063"/>
            <a:ext cx="3622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buFont typeface="Wingdings 2"/>
              <a:buNone/>
              <a:defRPr/>
            </a:pPr>
            <a:r>
              <a:rPr lang="ar-BH" sz="3200" b="1" dirty="0">
                <a:solidFill>
                  <a:srgbClr val="FF0000"/>
                </a:solidFill>
                <a:latin typeface="Frutiger LT Arabic 55 Roman" panose="01000000000000000000" pitchFamily="2" charset="-78"/>
                <a:cs typeface="Frutiger LT Arabic 55 Roman" panose="01000000000000000000" pitchFamily="2" charset="-78"/>
              </a:rPr>
              <a:t>الرابع الابتدائي </a:t>
            </a:r>
          </a:p>
        </p:txBody>
      </p:sp>
      <p:sp>
        <p:nvSpPr>
          <p:cNvPr id="2" name="مستطيل 1"/>
          <p:cNvSpPr/>
          <p:nvPr/>
        </p:nvSpPr>
        <p:spPr>
          <a:xfrm>
            <a:off x="4343990" y="4592638"/>
            <a:ext cx="3456394" cy="584775"/>
          </a:xfrm>
          <a:prstGeom prst="rect">
            <a:avLst/>
          </a:prstGeom>
        </p:spPr>
        <p:txBody>
          <a:bodyPr wrap="none">
            <a:spAutoFit/>
          </a:bodyPr>
          <a:lstStyle/>
          <a:p>
            <a:pPr algn="ctr" rtl="1" eaLnBrk="1" hangingPunct="1">
              <a:defRPr/>
            </a:pPr>
            <a:r>
              <a:rPr lang="ar-BH" altLang="en-US" sz="3200" b="1" dirty="0" smtClean="0">
                <a:solidFill>
                  <a:schemeClr val="accent6">
                    <a:lumMod val="75000"/>
                  </a:schemeClr>
                </a:solidFill>
                <a:latin typeface="Frutiger LT Arabic 55 Roman" panose="01000000000000000000" pitchFamily="2" charset="-78"/>
                <a:cs typeface="Frutiger LT Arabic 55 Roman" panose="01000000000000000000" pitchFamily="2" charset="-78"/>
              </a:rPr>
              <a:t>التربية </a:t>
            </a:r>
            <a:r>
              <a:rPr lang="ar-BH" altLang="en-US" sz="3200" b="1" dirty="0">
                <a:solidFill>
                  <a:schemeClr val="accent6">
                    <a:lumMod val="75000"/>
                  </a:schemeClr>
                </a:solidFill>
                <a:latin typeface="Frutiger LT Arabic 55 Roman" panose="01000000000000000000" pitchFamily="2" charset="-78"/>
                <a:cs typeface="Frutiger LT Arabic 55 Roman" panose="01000000000000000000" pitchFamily="2" charset="-78"/>
              </a:rPr>
              <a:t>الإسلامية </a:t>
            </a:r>
          </a:p>
        </p:txBody>
      </p:sp>
    </p:spTree>
    <p:extLst>
      <p:ext uri="{BB962C8B-B14F-4D97-AF65-F5344CB8AC3E}">
        <p14:creationId xmlns:p14="http://schemas.microsoft.com/office/powerpoint/2010/main" val="694580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barn(inVertical)">
                                      <p:cBhvr>
                                        <p:cTn id="15"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36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19461"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57429" y="1099932"/>
            <a:ext cx="11277600" cy="167640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7- أقول: ((الله أكبر))، وأسجد السجدة الثانية</a:t>
            </a:r>
            <a:r>
              <a:rPr lang="ar-BH" sz="3600" b="1" dirty="0" smtClean="0">
                <a:solidFill>
                  <a:schemeClr val="tx1"/>
                </a:solidFill>
                <a:latin typeface="Times New Roman" pitchFamily="18" charset="0"/>
                <a:cs typeface="Times New Roman" pitchFamily="18" charset="0"/>
              </a:rPr>
              <a:t>،</a:t>
            </a:r>
          </a:p>
          <a:p>
            <a:pPr marL="63500" indent="-63500" algn="ctr" rtl="1" fontAlgn="auto">
              <a:spcBef>
                <a:spcPts val="0"/>
              </a:spcBef>
              <a:spcAft>
                <a:spcPts val="0"/>
              </a:spcAft>
              <a:buFont typeface="Wingdings 2"/>
              <a:buNone/>
              <a:defRPr/>
            </a:pPr>
            <a:r>
              <a:rPr lang="ar-BH" sz="3600" b="1" dirty="0" smtClean="0">
                <a:solidFill>
                  <a:schemeClr val="tx1"/>
                </a:solidFill>
                <a:latin typeface="Times New Roman" pitchFamily="18" charset="0"/>
                <a:cs typeface="Times New Roman" pitchFamily="18" charset="0"/>
              </a:rPr>
              <a:t> </a:t>
            </a:r>
            <a:r>
              <a:rPr lang="ar-BH" sz="3600" b="1" dirty="0">
                <a:solidFill>
                  <a:schemeClr val="tx1"/>
                </a:solidFill>
                <a:latin typeface="Times New Roman" pitchFamily="18" charset="0"/>
                <a:cs typeface="Times New Roman" pitchFamily="18" charset="0"/>
              </a:rPr>
              <a:t>ثم أقول: ((سبحان ربي الأعلى)) (ثلاث مرات)</a:t>
            </a:r>
          </a:p>
        </p:txBody>
      </p:sp>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339" y="3028125"/>
            <a:ext cx="5115341"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61604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3460655" y="2950849"/>
            <a:ext cx="5330433" cy="3400654"/>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08987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0485"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033672"/>
            <a:ext cx="11277600" cy="167640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8- أقول: ((الله أكبر))، وأقف للركعة الثانية، </a:t>
            </a:r>
            <a:endParaRPr lang="ar-BH" sz="3600" b="1" dirty="0" smtClean="0">
              <a:solidFill>
                <a:schemeClr val="tx1"/>
              </a:solidFill>
              <a:latin typeface="Times New Roman" pitchFamily="18" charset="0"/>
              <a:cs typeface="Times New Roman" pitchFamily="18" charset="0"/>
            </a:endParaRPr>
          </a:p>
          <a:p>
            <a:pPr marL="63500" indent="-63500" algn="ctr" rtl="1" fontAlgn="auto">
              <a:spcBef>
                <a:spcPts val="0"/>
              </a:spcBef>
              <a:spcAft>
                <a:spcPts val="0"/>
              </a:spcAft>
              <a:buFont typeface="Wingdings 2"/>
              <a:buNone/>
              <a:defRPr/>
            </a:pPr>
            <a:r>
              <a:rPr lang="ar-BH" sz="3600" b="1" dirty="0" smtClean="0">
                <a:solidFill>
                  <a:schemeClr val="tx1"/>
                </a:solidFill>
                <a:latin typeface="Times New Roman" pitchFamily="18" charset="0"/>
                <a:cs typeface="Times New Roman" pitchFamily="18" charset="0"/>
              </a:rPr>
              <a:t>وأصلي </a:t>
            </a:r>
            <a:r>
              <a:rPr lang="ar-BH" sz="3600" b="1" dirty="0">
                <a:solidFill>
                  <a:schemeClr val="tx1"/>
                </a:solidFill>
                <a:latin typeface="Times New Roman" pitchFamily="18" charset="0"/>
                <a:cs typeface="Times New Roman" pitchFamily="18" charset="0"/>
              </a:rPr>
              <a:t>الركعة الثانية كما </a:t>
            </a:r>
            <a:r>
              <a:rPr lang="ar-BH" sz="3600" b="1" dirty="0" smtClean="0">
                <a:solidFill>
                  <a:schemeClr val="tx1"/>
                </a:solidFill>
                <a:latin typeface="Times New Roman" pitchFamily="18" charset="0"/>
                <a:cs typeface="Times New Roman" pitchFamily="18" charset="0"/>
              </a:rPr>
              <a:t>صل</a:t>
            </a:r>
            <a:r>
              <a:rPr lang="ar-SA" sz="3600" b="1" dirty="0" smtClean="0">
                <a:solidFill>
                  <a:schemeClr val="tx1"/>
                </a:solidFill>
                <a:latin typeface="Times New Roman" pitchFamily="18" charset="0"/>
                <a:cs typeface="Times New Roman" pitchFamily="18" charset="0"/>
              </a:rPr>
              <a:t>َّ</a:t>
            </a:r>
            <a:r>
              <a:rPr lang="ar-BH" sz="3600" b="1" dirty="0" err="1" smtClean="0">
                <a:solidFill>
                  <a:schemeClr val="tx1"/>
                </a:solidFill>
                <a:latin typeface="Times New Roman" pitchFamily="18" charset="0"/>
                <a:cs typeface="Times New Roman" pitchFamily="18" charset="0"/>
              </a:rPr>
              <a:t>يت</a:t>
            </a:r>
            <a:r>
              <a:rPr lang="ar-BH" sz="3600" b="1" dirty="0" smtClean="0">
                <a:solidFill>
                  <a:schemeClr val="tx1"/>
                </a:solidFill>
                <a:latin typeface="Times New Roman" pitchFamily="18" charset="0"/>
                <a:cs typeface="Times New Roman" pitchFamily="18" charset="0"/>
              </a:rPr>
              <a:t> </a:t>
            </a:r>
            <a:r>
              <a:rPr lang="ar-BH" sz="3600" b="1" dirty="0">
                <a:solidFill>
                  <a:schemeClr val="tx1"/>
                </a:solidFill>
                <a:latin typeface="Times New Roman" pitchFamily="18" charset="0"/>
                <a:cs typeface="Times New Roman" pitchFamily="18" charset="0"/>
              </a:rPr>
              <a:t>الركعة الأولى.</a:t>
            </a:r>
          </a:p>
        </p:txBody>
      </p:sp>
      <p:pic>
        <p:nvPicPr>
          <p:cNvPr id="204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365" y="2971804"/>
            <a:ext cx="4837042"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61604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3615397" y="2873544"/>
            <a:ext cx="5078437" cy="3492024"/>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264279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1509"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219200"/>
            <a:ext cx="11277600" cy="1417983"/>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9- أجلس بعد السجدة الثانية من الركعة </a:t>
            </a:r>
            <a:r>
              <a:rPr lang="ar-BH" sz="3600" b="1" dirty="0" smtClean="0">
                <a:solidFill>
                  <a:schemeClr val="tx1"/>
                </a:solidFill>
                <a:latin typeface="Times New Roman" pitchFamily="18" charset="0"/>
                <a:cs typeface="Times New Roman" pitchFamily="18" charset="0"/>
              </a:rPr>
              <a:t>الثانية، </a:t>
            </a:r>
            <a:r>
              <a:rPr lang="ar-BH" sz="3600" b="1" dirty="0">
                <a:solidFill>
                  <a:schemeClr val="tx1"/>
                </a:solidFill>
                <a:latin typeface="Times New Roman" pitchFamily="18" charset="0"/>
                <a:cs typeface="Times New Roman" pitchFamily="18" charset="0"/>
              </a:rPr>
              <a:t>ثم أتشهد وأصلي على النبي صلى الله عليه وسلم.</a:t>
            </a:r>
          </a:p>
        </p:txBody>
      </p:sp>
      <p:pic>
        <p:nvPicPr>
          <p:cNvPr id="215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566" y="2908856"/>
            <a:ext cx="543560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61604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3319975" y="2832497"/>
            <a:ext cx="5669280" cy="3504276"/>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223739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التشهد والصلاة الإبراهيمية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2533"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219200"/>
            <a:ext cx="11277600" cy="2186609"/>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3600" b="1" dirty="0">
                <a:solidFill>
                  <a:srgbClr val="C00000"/>
                </a:solidFill>
                <a:latin typeface="Times New Roman" pitchFamily="18" charset="0"/>
                <a:cs typeface="Times New Roman" pitchFamily="18" charset="0"/>
              </a:rPr>
              <a:t>التشهد: </a:t>
            </a:r>
            <a:r>
              <a:rPr lang="ar-BH" sz="3600" b="1" dirty="0">
                <a:solidFill>
                  <a:schemeClr val="tx1"/>
                </a:solidFill>
                <a:latin typeface="Times New Roman" pitchFamily="18" charset="0"/>
                <a:cs typeface="Times New Roman" pitchFamily="18" charset="0"/>
              </a:rPr>
              <a:t>التحيات المباركات الصلوات الطيبات لله، السلام عليك أيها النبي ورحمة الله وبركاته، السلام علينا وعلى عباد الله الصالحين، أشهد أن لا إله إلا الله، وأشهد أن </a:t>
            </a:r>
            <a:r>
              <a:rPr lang="ar-BH" sz="3600" b="1" dirty="0" smtClean="0">
                <a:solidFill>
                  <a:schemeClr val="tx1"/>
                </a:solidFill>
                <a:latin typeface="Times New Roman" pitchFamily="18" charset="0"/>
                <a:cs typeface="Times New Roman" pitchFamily="18" charset="0"/>
              </a:rPr>
              <a:t>محمدا </a:t>
            </a:r>
            <a:r>
              <a:rPr lang="ar-BH" sz="3600" b="1" dirty="0">
                <a:solidFill>
                  <a:schemeClr val="tx1"/>
                </a:solidFill>
                <a:latin typeface="Times New Roman" pitchFamily="18" charset="0"/>
                <a:cs typeface="Times New Roman" pitchFamily="18" charset="0"/>
              </a:rPr>
              <a:t>رسول الله.</a:t>
            </a:r>
          </a:p>
        </p:txBody>
      </p:sp>
      <p:sp>
        <p:nvSpPr>
          <p:cNvPr id="10" name="Rounded Rectangle 9"/>
          <p:cNvSpPr/>
          <p:nvPr/>
        </p:nvSpPr>
        <p:spPr>
          <a:xfrm>
            <a:off x="508000" y="3846444"/>
            <a:ext cx="11277600" cy="2156791"/>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3600" b="1" dirty="0">
                <a:solidFill>
                  <a:srgbClr val="C00000"/>
                </a:solidFill>
                <a:latin typeface="Times New Roman" pitchFamily="18" charset="0"/>
                <a:cs typeface="Times New Roman" pitchFamily="18" charset="0"/>
              </a:rPr>
              <a:t>الصلاة الإبراهيمية: </a:t>
            </a:r>
            <a:r>
              <a:rPr lang="ar-BH" sz="3600" b="1" dirty="0">
                <a:solidFill>
                  <a:schemeClr val="tx1"/>
                </a:solidFill>
                <a:latin typeface="Times New Roman" pitchFamily="18" charset="0"/>
                <a:cs typeface="Times New Roman" pitchFamily="18" charset="0"/>
              </a:rPr>
              <a:t>اللهم </a:t>
            </a:r>
            <a:r>
              <a:rPr lang="ar-BH" sz="3600" b="1" dirty="0" smtClean="0">
                <a:solidFill>
                  <a:schemeClr val="tx1"/>
                </a:solidFill>
                <a:latin typeface="Times New Roman" pitchFamily="18" charset="0"/>
                <a:cs typeface="Times New Roman" pitchFamily="18" charset="0"/>
              </a:rPr>
              <a:t>صلِّ </a:t>
            </a:r>
            <a:r>
              <a:rPr lang="ar-BH" sz="3600" b="1" dirty="0">
                <a:solidFill>
                  <a:schemeClr val="tx1"/>
                </a:solidFill>
                <a:latin typeface="Times New Roman" pitchFamily="18" charset="0"/>
                <a:cs typeface="Times New Roman" pitchFamily="18" charset="0"/>
              </a:rPr>
              <a:t>على محمد وعلى آل محمد، كما صليت على إبراهيم وعلى آل إبراهيم، إنك حميد مجيد، اللهم بارك على محمد وعلى آل محمد، كما باركت على إبراهيم وعلى آل إبراهيم، إنك حميد مجيد.</a:t>
            </a:r>
          </a:p>
        </p:txBody>
      </p:sp>
      <p:sp>
        <p:nvSpPr>
          <p:cNvPr id="12" name="مستطيل ذو زوايا قطرية مستديرة 11"/>
          <p:cNvSpPr/>
          <p:nvPr/>
        </p:nvSpPr>
        <p:spPr>
          <a:xfrm>
            <a:off x="667841" y="3626412"/>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7302928" y="5837542"/>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مستطيل ذو زوايا قطرية مستديرة 13"/>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5" name="مستطيل ذو زوايا قطرية مستديرة 14"/>
          <p:cNvSpPr/>
          <p:nvPr/>
        </p:nvSpPr>
        <p:spPr>
          <a:xfrm>
            <a:off x="7302928" y="322095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52573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3557"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219200"/>
            <a:ext cx="11277600" cy="152400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smtClean="0">
                <a:solidFill>
                  <a:schemeClr val="tx1"/>
                </a:solidFill>
                <a:latin typeface="Times New Roman" pitchFamily="18" charset="0"/>
                <a:cs typeface="Times New Roman" pitchFamily="18" charset="0"/>
              </a:rPr>
              <a:t>10- </a:t>
            </a:r>
            <a:r>
              <a:rPr lang="ar-BH" sz="3600" b="1" dirty="0" smtClean="0">
                <a:solidFill>
                  <a:schemeClr val="tx1"/>
                </a:solidFill>
                <a:latin typeface="Times New Roman" pitchFamily="18" charset="0"/>
                <a:cs typeface="Times New Roman" pitchFamily="18" charset="0"/>
              </a:rPr>
              <a:t>ألتفت</a:t>
            </a:r>
            <a:r>
              <a:rPr lang="ar-SA" sz="3600" b="1" dirty="0" smtClean="0">
                <a:solidFill>
                  <a:schemeClr val="tx1"/>
                </a:solidFill>
                <a:latin typeface="Times New Roman" pitchFamily="18" charset="0"/>
                <a:cs typeface="Times New Roman" pitchFamily="18" charset="0"/>
              </a:rPr>
              <a:t>ُ</a:t>
            </a:r>
            <a:r>
              <a:rPr lang="ar-BH" sz="3600" b="1" dirty="0" smtClean="0">
                <a:solidFill>
                  <a:schemeClr val="tx1"/>
                </a:solidFill>
                <a:latin typeface="Times New Roman" pitchFamily="18" charset="0"/>
                <a:cs typeface="Times New Roman" pitchFamily="18" charset="0"/>
              </a:rPr>
              <a:t> </a:t>
            </a:r>
            <a:r>
              <a:rPr lang="ar-BH" sz="3600" b="1" dirty="0">
                <a:solidFill>
                  <a:schemeClr val="tx1"/>
                </a:solidFill>
                <a:latin typeface="Times New Roman" pitchFamily="18" charset="0"/>
                <a:cs typeface="Times New Roman" pitchFamily="18" charset="0"/>
              </a:rPr>
              <a:t>يمينًا قائلاً: </a:t>
            </a:r>
          </a:p>
          <a:p>
            <a:pPr marL="63500" indent="-63500" algn="ctr" rtl="1" fontAlgn="auto">
              <a:spcBef>
                <a:spcPts val="0"/>
              </a:spcBef>
              <a:spcAft>
                <a:spcPts val="0"/>
              </a:spcAft>
              <a:buFont typeface="Wingdings 2"/>
              <a:buNone/>
              <a:defRPr/>
            </a:pPr>
            <a:r>
              <a:rPr lang="ar-BH" sz="3600" b="1" dirty="0" smtClean="0">
                <a:solidFill>
                  <a:schemeClr val="tx1"/>
                </a:solidFill>
                <a:latin typeface="Times New Roman" pitchFamily="18" charset="0"/>
                <a:cs typeface="Times New Roman" pitchFamily="18" charset="0"/>
              </a:rPr>
              <a:t>((السلام </a:t>
            </a:r>
            <a:r>
              <a:rPr lang="ar-BH" sz="3600" b="1" dirty="0">
                <a:solidFill>
                  <a:schemeClr val="tx1"/>
                </a:solidFill>
                <a:latin typeface="Times New Roman" pitchFamily="18" charset="0"/>
                <a:cs typeface="Times New Roman" pitchFamily="18" charset="0"/>
              </a:rPr>
              <a:t>عليكم ورحمة الله)).</a:t>
            </a:r>
          </a:p>
        </p:txBody>
      </p:sp>
      <p:pic>
        <p:nvPicPr>
          <p:cNvPr id="235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282" y="3061253"/>
            <a:ext cx="5423178" cy="311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61604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3094893" y="2981801"/>
            <a:ext cx="5683347" cy="3355634"/>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225481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4581"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219200"/>
            <a:ext cx="11277600" cy="140473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11- ثم </a:t>
            </a:r>
            <a:r>
              <a:rPr lang="ar-BH" sz="3600" b="1" dirty="0" smtClean="0">
                <a:solidFill>
                  <a:schemeClr val="tx1"/>
                </a:solidFill>
                <a:latin typeface="Times New Roman" pitchFamily="18" charset="0"/>
                <a:cs typeface="Times New Roman" pitchFamily="18" charset="0"/>
              </a:rPr>
              <a:t>ألتفت</a:t>
            </a:r>
            <a:r>
              <a:rPr lang="ar-SA" sz="3600" b="1" dirty="0" smtClean="0">
                <a:solidFill>
                  <a:schemeClr val="tx1"/>
                </a:solidFill>
                <a:latin typeface="Times New Roman" pitchFamily="18" charset="0"/>
                <a:cs typeface="Times New Roman" pitchFamily="18" charset="0"/>
              </a:rPr>
              <a:t>ُ</a:t>
            </a:r>
            <a:r>
              <a:rPr lang="ar-BH" sz="3600" b="1" dirty="0" smtClean="0">
                <a:solidFill>
                  <a:schemeClr val="tx1"/>
                </a:solidFill>
                <a:latin typeface="Times New Roman" pitchFamily="18" charset="0"/>
                <a:cs typeface="Times New Roman" pitchFamily="18" charset="0"/>
              </a:rPr>
              <a:t> </a:t>
            </a:r>
            <a:r>
              <a:rPr lang="ar-BH" sz="3600" b="1" dirty="0">
                <a:solidFill>
                  <a:schemeClr val="tx1"/>
                </a:solidFill>
                <a:latin typeface="Times New Roman" pitchFamily="18" charset="0"/>
                <a:cs typeface="Times New Roman" pitchFamily="18" charset="0"/>
              </a:rPr>
              <a:t>شمالاً قائلاً:</a:t>
            </a:r>
          </a:p>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 </a:t>
            </a:r>
            <a:r>
              <a:rPr lang="ar-BH" sz="3600" b="1" dirty="0" smtClean="0">
                <a:solidFill>
                  <a:schemeClr val="tx1"/>
                </a:solidFill>
                <a:latin typeface="Times New Roman" pitchFamily="18" charset="0"/>
                <a:cs typeface="Times New Roman" pitchFamily="18" charset="0"/>
              </a:rPr>
              <a:t>((السلام </a:t>
            </a:r>
            <a:r>
              <a:rPr lang="ar-BH" sz="3600" b="1" dirty="0">
                <a:solidFill>
                  <a:schemeClr val="tx1"/>
                </a:solidFill>
                <a:latin typeface="Times New Roman" pitchFamily="18" charset="0"/>
                <a:cs typeface="Times New Roman" pitchFamily="18" charset="0"/>
              </a:rPr>
              <a:t>عليكم ورحمة الله)).</a:t>
            </a:r>
          </a:p>
        </p:txBody>
      </p:sp>
      <p:pic>
        <p:nvPicPr>
          <p:cNvPr id="245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836" y="2992581"/>
            <a:ext cx="5319737" cy="31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43316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3432519" y="2894108"/>
            <a:ext cx="5542668" cy="3344854"/>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51071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700997" y="658558"/>
            <a:ext cx="5641145" cy="1424475"/>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ملاحظة هامة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5605"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2286000"/>
            <a:ext cx="11277600" cy="251460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جميع الخطوات السابقة تتعلق بصلاة ذات ركعتين كما في صلاة الفجر، وإذا أردنا أن نصلي ثلاثًا نضيف ركعة، وإذا أردنا أن نصلي أربعًا نضيف </a:t>
            </a:r>
            <a:r>
              <a:rPr lang="ar-BH" sz="3600" b="1" dirty="0" smtClean="0">
                <a:solidFill>
                  <a:schemeClr val="tx1"/>
                </a:solidFill>
                <a:latin typeface="Times New Roman" pitchFamily="18" charset="0"/>
                <a:cs typeface="Times New Roman" pitchFamily="18" charset="0"/>
              </a:rPr>
              <a:t>ركعتين.</a:t>
            </a:r>
            <a:endParaRPr lang="ar-BH" sz="3600" b="1" dirty="0">
              <a:solidFill>
                <a:schemeClr val="tx1"/>
              </a:solidFill>
              <a:latin typeface="Times New Roman" pitchFamily="18" charset="0"/>
              <a:cs typeface="Times New Roman" pitchFamily="18" charset="0"/>
            </a:endParaRPr>
          </a:p>
        </p:txBody>
      </p:sp>
      <p:sp>
        <p:nvSpPr>
          <p:cNvPr id="10" name="مستطيل ذو زوايا قطرية مستديرة 9"/>
          <p:cNvSpPr/>
          <p:nvPr/>
        </p:nvSpPr>
        <p:spPr>
          <a:xfrm>
            <a:off x="667841" y="217744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4529248"/>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291117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33378" y="250167"/>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الصلوات الخمس</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6629"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571516100"/>
              </p:ext>
            </p:extLst>
          </p:nvPr>
        </p:nvGraphicFramePr>
        <p:xfrm>
          <a:off x="1828800" y="2006990"/>
          <a:ext cx="8515352" cy="3200400"/>
        </p:xfrm>
        <a:graphic>
          <a:graphicData uri="http://schemas.openxmlformats.org/drawingml/2006/table">
            <a:tbl>
              <a:tblPr rtl="1" firstRow="1" bandRow="1">
                <a:tableStyleId>{7DF18680-E054-41AD-8BC1-D1AEF772440D}</a:tableStyleId>
              </a:tblPr>
              <a:tblGrid>
                <a:gridCol w="4257676">
                  <a:extLst>
                    <a:ext uri="{9D8B030D-6E8A-4147-A177-3AD203B41FA5}">
                      <a16:colId xmlns:a16="http://schemas.microsoft.com/office/drawing/2014/main" val="20000"/>
                    </a:ext>
                  </a:extLst>
                </a:gridCol>
                <a:gridCol w="4257676">
                  <a:extLst>
                    <a:ext uri="{9D8B030D-6E8A-4147-A177-3AD203B41FA5}">
                      <a16:colId xmlns:a16="http://schemas.microsoft.com/office/drawing/2014/main" val="20001"/>
                    </a:ext>
                  </a:extLst>
                </a:gridCol>
              </a:tblGrid>
              <a:tr h="533400">
                <a:tc>
                  <a:txBody>
                    <a:bodyPr/>
                    <a:lstStyle/>
                    <a:p>
                      <a:pPr algn="ctr" rtl="1"/>
                      <a:r>
                        <a:rPr lang="ar-BH" sz="2800" dirty="0" smtClean="0"/>
                        <a:t>الصلاة</a:t>
                      </a:r>
                      <a:endParaRPr lang="ar-BH" sz="2800" b="1" dirty="0">
                        <a:latin typeface="Times New Roman" pitchFamily="18" charset="0"/>
                        <a:cs typeface="Times New Roman" pitchFamily="18" charset="0"/>
                      </a:endParaRPr>
                    </a:p>
                  </a:txBody>
                  <a:tcPr marL="121920" marR="121920"/>
                </a:tc>
                <a:tc>
                  <a:txBody>
                    <a:bodyPr/>
                    <a:lstStyle/>
                    <a:p>
                      <a:pPr algn="ctr" rtl="1"/>
                      <a:r>
                        <a:rPr lang="ar-BH" sz="2800" dirty="0" smtClean="0"/>
                        <a:t>عدد ركعاتها</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0"/>
                  </a:ext>
                </a:extLst>
              </a:tr>
              <a:tr h="533400">
                <a:tc>
                  <a:txBody>
                    <a:bodyPr/>
                    <a:lstStyle/>
                    <a:p>
                      <a:pPr algn="ctr" rtl="1"/>
                      <a:r>
                        <a:rPr lang="ar-BH" sz="2800" b="1" dirty="0" smtClean="0"/>
                        <a:t>الفجر</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ركعتان</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1"/>
                  </a:ext>
                </a:extLst>
              </a:tr>
              <a:tr h="533400">
                <a:tc>
                  <a:txBody>
                    <a:bodyPr/>
                    <a:lstStyle/>
                    <a:p>
                      <a:pPr algn="ctr" rtl="1"/>
                      <a:r>
                        <a:rPr lang="ar-BH" sz="2800" b="1" dirty="0" smtClean="0"/>
                        <a:t>الظهر</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4 ركعات</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2"/>
                  </a:ext>
                </a:extLst>
              </a:tr>
              <a:tr h="533400">
                <a:tc>
                  <a:txBody>
                    <a:bodyPr/>
                    <a:lstStyle/>
                    <a:p>
                      <a:pPr algn="ctr" rtl="1"/>
                      <a:r>
                        <a:rPr lang="ar-BH" sz="2800" b="1" dirty="0" smtClean="0"/>
                        <a:t>العصر</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4 ركعات</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3"/>
                  </a:ext>
                </a:extLst>
              </a:tr>
              <a:tr h="533400">
                <a:tc>
                  <a:txBody>
                    <a:bodyPr/>
                    <a:lstStyle/>
                    <a:p>
                      <a:pPr algn="ctr" rtl="1"/>
                      <a:r>
                        <a:rPr lang="ar-BH" sz="2800" b="1" dirty="0" smtClean="0"/>
                        <a:t>المغرب</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3 ركعات </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4"/>
                  </a:ext>
                </a:extLst>
              </a:tr>
              <a:tr h="533400">
                <a:tc>
                  <a:txBody>
                    <a:bodyPr/>
                    <a:lstStyle/>
                    <a:p>
                      <a:pPr algn="ctr" rtl="1"/>
                      <a:r>
                        <a:rPr lang="ar-BH" sz="2800" b="1" dirty="0" smtClean="0"/>
                        <a:t>العشاء</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4</a:t>
                      </a:r>
                      <a:r>
                        <a:rPr lang="ar-BH" sz="2800" b="1" baseline="0" dirty="0" smtClean="0"/>
                        <a:t> ركعات</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5"/>
                  </a:ext>
                </a:extLst>
              </a:tr>
            </a:tbl>
          </a:graphicData>
        </a:graphic>
      </p:graphicFrame>
      <p:sp>
        <p:nvSpPr>
          <p:cNvPr id="11" name="مستطيل ذو زوايا قطرية مستديرة 10"/>
          <p:cNvSpPr/>
          <p:nvPr/>
        </p:nvSpPr>
        <p:spPr>
          <a:xfrm>
            <a:off x="1029548" y="1824110"/>
            <a:ext cx="2079413"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8751901" y="5024510"/>
            <a:ext cx="1925478"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8541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98321" y="627797"/>
            <a:ext cx="10871200" cy="869371"/>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2400" b="1" dirty="0" smtClean="0">
                <a:solidFill>
                  <a:schemeClr val="tx1"/>
                </a:solidFill>
                <a:latin typeface="Times New Roman" pitchFamily="18" charset="0"/>
                <a:cs typeface="Times New Roman" pitchFamily="18" charset="0"/>
              </a:rPr>
              <a:t>أولاً: </a:t>
            </a:r>
            <a:r>
              <a:rPr lang="ar-BH" sz="2400" b="1" dirty="0" smtClean="0">
                <a:solidFill>
                  <a:schemeClr val="tx1"/>
                </a:solidFill>
                <a:latin typeface="Times New Roman" pitchFamily="18" charset="0"/>
                <a:cs typeface="Times New Roman" pitchFamily="18" charset="0"/>
              </a:rPr>
              <a:t>رت</a:t>
            </a:r>
            <a:r>
              <a:rPr lang="ar-SA" sz="2400" b="1" dirty="0" smtClean="0">
                <a:solidFill>
                  <a:schemeClr val="tx1"/>
                </a:solidFill>
                <a:latin typeface="Times New Roman" pitchFamily="18" charset="0"/>
                <a:cs typeface="Times New Roman" pitchFamily="18" charset="0"/>
              </a:rPr>
              <a:t>ّ</a:t>
            </a:r>
            <a:r>
              <a:rPr lang="ar-BH" sz="2400" b="1" dirty="0" smtClean="0">
                <a:solidFill>
                  <a:schemeClr val="tx1"/>
                </a:solidFill>
                <a:latin typeface="Times New Roman" pitchFamily="18" charset="0"/>
                <a:cs typeface="Times New Roman" pitchFamily="18" charset="0"/>
              </a:rPr>
              <a:t>ب </a:t>
            </a:r>
            <a:r>
              <a:rPr lang="ar-BH" sz="2400" b="1" dirty="0">
                <a:solidFill>
                  <a:schemeClr val="tx1"/>
                </a:solidFill>
                <a:latin typeface="Times New Roman" pitchFamily="18" charset="0"/>
                <a:cs typeface="Times New Roman" pitchFamily="18" charset="0"/>
              </a:rPr>
              <a:t>خطوات الصلاة الآتية بكتابة الرقم التسلسلي أمام  الخطوة المناسبة:</a:t>
            </a:r>
          </a:p>
        </p:txBody>
      </p:sp>
      <p:graphicFrame>
        <p:nvGraphicFramePr>
          <p:cNvPr id="2" name="Table 1"/>
          <p:cNvGraphicFramePr>
            <a:graphicFrameLocks noGrp="1"/>
          </p:cNvGraphicFramePr>
          <p:nvPr>
            <p:extLst>
              <p:ext uri="{D42A27DB-BD31-4B8C-83A1-F6EECF244321}">
                <p14:modId xmlns:p14="http://schemas.microsoft.com/office/powerpoint/2010/main" val="1997134595"/>
              </p:ext>
            </p:extLst>
          </p:nvPr>
        </p:nvGraphicFramePr>
        <p:xfrm>
          <a:off x="1174411" y="1559416"/>
          <a:ext cx="10395814" cy="4764108"/>
        </p:xfrm>
        <a:graphic>
          <a:graphicData uri="http://schemas.openxmlformats.org/drawingml/2006/table">
            <a:tbl>
              <a:tblPr rtl="1"/>
              <a:tblGrid>
                <a:gridCol w="1510095">
                  <a:extLst>
                    <a:ext uri="{9D8B030D-6E8A-4147-A177-3AD203B41FA5}">
                      <a16:colId xmlns:a16="http://schemas.microsoft.com/office/drawing/2014/main" val="20000"/>
                    </a:ext>
                  </a:extLst>
                </a:gridCol>
                <a:gridCol w="8885719">
                  <a:extLst>
                    <a:ext uri="{9D8B030D-6E8A-4147-A177-3AD203B41FA5}">
                      <a16:colId xmlns:a16="http://schemas.microsoft.com/office/drawing/2014/main" val="20001"/>
                    </a:ext>
                  </a:extLst>
                </a:gridCol>
              </a:tblGrid>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dirty="0" smtClean="0">
                          <a:ln>
                            <a:noFill/>
                          </a:ln>
                          <a:solidFill>
                            <a:schemeClr val="tx1"/>
                          </a:solidFill>
                          <a:effectLst/>
                          <a:latin typeface="Times New Roman" pitchFamily="18" charset="0"/>
                          <a:cs typeface="Times New Roman" pitchFamily="18" charset="0"/>
                        </a:rPr>
                        <a:t>الرقم</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dirty="0" smtClean="0">
                          <a:ln>
                            <a:noFill/>
                          </a:ln>
                          <a:solidFill>
                            <a:schemeClr val="tx1"/>
                          </a:solidFill>
                          <a:effectLst/>
                          <a:latin typeface="Calibri" pitchFamily="34" charset="0"/>
                          <a:cs typeface="Times New Roman" pitchFamily="18" charset="0"/>
                        </a:rPr>
                        <a:t>الخطوات</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أقول: ((الله أكبر)) وأركع.</a:t>
                      </a:r>
                      <a:r>
                        <a:rPr kumimoji="0" lang="ar-BH" sz="1800" b="1" i="0" u="none" strike="noStrike" cap="none" normalizeH="0" baseline="0" dirty="0" smtClean="0">
                          <a:ln>
                            <a:noFill/>
                          </a:ln>
                          <a:solidFill>
                            <a:schemeClr val="tx1"/>
                          </a:solidFill>
                          <a:effectLst/>
                          <a:latin typeface="Calibri" pitchFamily="34" charset="0"/>
                          <a:cs typeface="Times New Roman" pitchFamily="18" charset="0"/>
                        </a:rPr>
                        <a:t> </a:t>
                      </a:r>
                      <a:r>
                        <a:rPr kumimoji="0" lang="ar-BH" sz="1800" b="1" i="0" u="none" strike="noStrike" cap="none" normalizeH="0" baseline="0" dirty="0" smtClean="0">
                          <a:ln>
                            <a:noFill/>
                          </a:ln>
                          <a:solidFill>
                            <a:srgbClr val="000000"/>
                          </a:solidFill>
                          <a:effectLst/>
                          <a:latin typeface="Calibri" pitchFamily="34" charset="0"/>
                          <a:cs typeface="Arial" pitchFamily="34" charset="0"/>
                        </a:rPr>
                        <a:t>ثم أقول: ((سبحان ربي العظيم)) (ثلاث مرات)</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Times New Roman" pitchFamily="18" charset="0"/>
                          <a:cs typeface="Arial" pitchFamily="34" charset="0"/>
                        </a:rPr>
                        <a:t>أقول: ((الله أكبر)) وأسجد، ثم أقول: ((سبحان ربي الأعلى)) (ثلاث مرات)</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أستقبلُ القبلة قائمًا، ثم أنوي الصلاة، وأقول: ((الله أكبر))</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ثم ألتفت شمالاً قائلاً:((السلام عليكم ورحمة الله))</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defRPr/>
                      </a:pPr>
                      <a:r>
                        <a:rPr kumimoji="0" lang="ar-BH" sz="1800" b="1" i="0" u="none" strike="noStrike" kern="1200" cap="none" spc="0" normalizeH="0" baseline="0" noProof="0" dirty="0" smtClean="0">
                          <a:ln>
                            <a:noFill/>
                          </a:ln>
                          <a:solidFill>
                            <a:srgbClr val="000000"/>
                          </a:solidFill>
                          <a:effectLst/>
                          <a:uLnTx/>
                          <a:uFillTx/>
                          <a:latin typeface="Calibri" pitchFamily="34" charset="0"/>
                          <a:ea typeface="+mn-ea"/>
                          <a:cs typeface="Arial" pitchFamily="34" charset="0"/>
                        </a:rPr>
                        <a:t>أرفع رأسي من السجود قائلاً: ((الله أكبر))، ثم أستوي جالسًا وأقول: ((ربِّ اغفر لي))</a:t>
                      </a:r>
                      <a:endParaRPr kumimoji="0" lang="en-US" sz="1800" b="0" i="0" u="none" strike="noStrike" kern="1200" cap="none" spc="0" normalizeH="0" baseline="0" noProof="0" dirty="0" smtClean="0">
                        <a:ln>
                          <a:noFill/>
                        </a:ln>
                        <a:solidFill>
                          <a:prstClr val="black"/>
                        </a:solidFill>
                        <a:effectLst/>
                        <a:uLnTx/>
                        <a:uFillTx/>
                        <a:latin typeface="Calibri" pitchFamily="34" charset="0"/>
                        <a:ea typeface="+mn-ea"/>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Times New Roman" pitchFamily="18" charset="0"/>
                          <a:cs typeface="Arial" pitchFamily="34" charset="0"/>
                        </a:rPr>
                        <a:t>أقرأ سورة الفاتحة وبعض آيات القرآن</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أقول: ((الله أكبر))، وأقف للركعة الثانية، وأصلي الركعة الثانية كما صليت الركعة الأولى</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أجلس بعد السجدة الثانية من الركعة الثانية، ثم أتشهد وأصلي على النبي صلى الله عليه وسلم</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أقول: ((الله أكبر))، وأسجد السجدة الثانية، ثم أقول: ((سبحان ربي الأعلى)) (ثلاث مرات)</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أرفع رأسي من الركوع، وأستوي قائمًا قائلاً: ((سمع الله لمن حمده، ربنا ولك الحمد))</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7009">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ألتفت يمينًا قائلاً: (( السلام عليكم ورحمة الله))</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7" name="مستطيل ذو زوايا قطرية مستديرة 6"/>
          <p:cNvSpPr/>
          <p:nvPr/>
        </p:nvSpPr>
        <p:spPr>
          <a:xfrm>
            <a:off x="570963" y="382669"/>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265856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109876"/>
              </p:ext>
            </p:extLst>
          </p:nvPr>
        </p:nvGraphicFramePr>
        <p:xfrm>
          <a:off x="685440" y="1633853"/>
          <a:ext cx="10871201" cy="4937760"/>
        </p:xfrm>
        <a:graphic>
          <a:graphicData uri="http://schemas.openxmlformats.org/drawingml/2006/table">
            <a:tbl>
              <a:tblPr rtl="1"/>
              <a:tblGrid>
                <a:gridCol w="1579150">
                  <a:extLst>
                    <a:ext uri="{9D8B030D-6E8A-4147-A177-3AD203B41FA5}">
                      <a16:colId xmlns:a16="http://schemas.microsoft.com/office/drawing/2014/main" val="20000"/>
                    </a:ext>
                  </a:extLst>
                </a:gridCol>
                <a:gridCol w="9292051">
                  <a:extLst>
                    <a:ext uri="{9D8B030D-6E8A-4147-A177-3AD203B41FA5}">
                      <a16:colId xmlns:a16="http://schemas.microsoft.com/office/drawing/2014/main" val="20001"/>
                    </a:ext>
                  </a:extLst>
                </a:gridCol>
              </a:tblGrid>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dirty="0" smtClean="0">
                          <a:ln>
                            <a:noFill/>
                          </a:ln>
                          <a:solidFill>
                            <a:schemeClr val="tx1"/>
                          </a:solidFill>
                          <a:effectLst/>
                          <a:latin typeface="Times New Roman" pitchFamily="18" charset="0"/>
                          <a:cs typeface="Times New Roman" pitchFamily="18" charset="0"/>
                        </a:rPr>
                        <a:t>الرقم</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Calibri" pitchFamily="34" charset="0"/>
                          <a:cs typeface="Times New Roman" pitchFamily="18" charset="0"/>
                        </a:rPr>
                        <a:t>الخطوات</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أقول: ((الله أكبر)) وأركع.</a:t>
                      </a:r>
                      <a:r>
                        <a:rPr kumimoji="0" lang="ar-BH" sz="1800" b="1" i="0" u="none" strike="noStrike" cap="none" normalizeH="0" baseline="0" dirty="0" smtClean="0">
                          <a:ln>
                            <a:noFill/>
                          </a:ln>
                          <a:solidFill>
                            <a:schemeClr val="tx1"/>
                          </a:solidFill>
                          <a:effectLst/>
                          <a:latin typeface="Calibri" pitchFamily="34" charset="0"/>
                          <a:cs typeface="Times New Roman" pitchFamily="18" charset="0"/>
                        </a:rPr>
                        <a:t> </a:t>
                      </a:r>
                      <a:r>
                        <a:rPr kumimoji="0" lang="ar-BH" sz="1800" b="1" i="0" u="none" strike="noStrike" cap="none" normalizeH="0" baseline="0" dirty="0" smtClean="0">
                          <a:ln>
                            <a:noFill/>
                          </a:ln>
                          <a:solidFill>
                            <a:srgbClr val="000000"/>
                          </a:solidFill>
                          <a:effectLst/>
                          <a:latin typeface="Calibri" pitchFamily="34" charset="0"/>
                          <a:cs typeface="Arial" pitchFamily="34" charset="0"/>
                        </a:rPr>
                        <a:t>ثم أقول: ((سبحان ربي العظيم)) (ثلاث مرات)</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Times New Roman" pitchFamily="18" charset="0"/>
                          <a:cs typeface="Arial" pitchFamily="34" charset="0"/>
                        </a:rPr>
                        <a:t>أقول: ((الله أكبر)) وأسجد، ثم أقول: ((سبحان ربي الأعلى)) (ثلاث مرات)</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BH"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أستقبلُ القبلة قائمًا، ثم أنوي الصلاة، وأقول: ((الله أكبر))</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ثم ألتفت شمالاً قائلاً:((السلام عليكم ورحمة الله))</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defRPr/>
                      </a:pPr>
                      <a:r>
                        <a:rPr kumimoji="0" lang="ar-BH" sz="1800" b="1" i="0" u="none" strike="noStrike" kern="1200" cap="none" spc="0" normalizeH="0" baseline="0" noProof="0" dirty="0" smtClean="0">
                          <a:ln>
                            <a:noFill/>
                          </a:ln>
                          <a:solidFill>
                            <a:srgbClr val="000000"/>
                          </a:solidFill>
                          <a:effectLst/>
                          <a:uLnTx/>
                          <a:uFillTx/>
                          <a:latin typeface="Calibri" pitchFamily="34" charset="0"/>
                          <a:ea typeface="+mn-ea"/>
                          <a:cs typeface="Arial" pitchFamily="34" charset="0"/>
                        </a:rPr>
                        <a:t>أرفع رأسي من السجود قائلاً: ((الله أكبر))، ثم أستوي جالسًا وأقول: ((ربِّ اغفر لي))</a:t>
                      </a:r>
                      <a:endParaRPr kumimoji="0" lang="en-US" sz="1800" b="0" i="0" u="none" strike="noStrike" kern="1200" cap="none" spc="0" normalizeH="0" baseline="0" noProof="0" dirty="0" smtClean="0">
                        <a:ln>
                          <a:noFill/>
                        </a:ln>
                        <a:solidFill>
                          <a:prstClr val="black"/>
                        </a:solidFill>
                        <a:effectLst/>
                        <a:uLnTx/>
                        <a:uFillTx/>
                        <a:latin typeface="Calibri" pitchFamily="34" charset="0"/>
                        <a:ea typeface="+mn-ea"/>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Times New Roman" pitchFamily="18" charset="0"/>
                          <a:cs typeface="Arial" pitchFamily="34" charset="0"/>
                        </a:rPr>
                        <a:t>أقرأ سورة الفاتحة وبعض آيات القرآن</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أقول: ((الله أكبر))، وأقف للركعة الثانية، وأصلي الركعة الثانية كما صليت الركعة الأولى</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أجلس بعد السجدة الثانية من الركعة الثانية، ثم أتشهد وأصلي على النبي صلى الله عليه وسلم</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أقول: ((الله أكبر))، وأسجد السجدة الثانية، ثم أقول: ((سبحان ربي الأعلى)) (ثلاث مرات)</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أرفع رأسي من الركوع، وأستوي قائمًا قائلاً: ((سمع الله لمن حمده، ربنا ولك الحمد))</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661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smtClean="0">
                          <a:ln>
                            <a:noFill/>
                          </a:ln>
                          <a:solidFill>
                            <a:schemeClr val="tx1"/>
                          </a:solidFill>
                          <a:effectLst/>
                          <a:latin typeface="Times New Roman" pitchFamily="18" charset="0"/>
                          <a:cs typeface="Times New Roman" pitchFamily="18" charset="0"/>
                        </a:rPr>
                        <a:t>10</a:t>
                      </a: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63500" algn="ctr" defTabSz="914400" rtl="1" eaLnBrk="1" fontAlgn="base" latinLnBrk="0" hangingPunct="1">
                        <a:lnSpc>
                          <a:spcPct val="150000"/>
                        </a:lnSpc>
                        <a:spcBef>
                          <a:spcPct val="0"/>
                        </a:spcBef>
                        <a:spcAft>
                          <a:spcPct val="0"/>
                        </a:spcAft>
                        <a:buClrTx/>
                        <a:buSzTx/>
                        <a:buFontTx/>
                        <a:buNone/>
                        <a:tabLst/>
                      </a:pPr>
                      <a:r>
                        <a:rPr kumimoji="0" lang="ar-BH" sz="1800" b="1" i="0" u="none" strike="noStrike" cap="none" normalizeH="0" baseline="0" dirty="0" smtClean="0">
                          <a:ln>
                            <a:noFill/>
                          </a:ln>
                          <a:solidFill>
                            <a:srgbClr val="000000"/>
                          </a:solidFill>
                          <a:effectLst/>
                          <a:latin typeface="Calibri" pitchFamily="34" charset="0"/>
                          <a:cs typeface="Arial" pitchFamily="34" charset="0"/>
                        </a:rPr>
                        <a:t>ألتفت يمينًا قائلاً: (( السلام عليكم ورحمة الله))</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9881" marR="69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7" name="Rounded Rectangle 4"/>
          <p:cNvSpPr/>
          <p:nvPr/>
        </p:nvSpPr>
        <p:spPr>
          <a:xfrm>
            <a:off x="698321" y="627797"/>
            <a:ext cx="10871200" cy="869371"/>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2400" b="1" dirty="0" smtClean="0">
                <a:solidFill>
                  <a:schemeClr val="tx1"/>
                </a:solidFill>
                <a:latin typeface="Times New Roman" pitchFamily="18" charset="0"/>
                <a:cs typeface="Times New Roman" pitchFamily="18" charset="0"/>
              </a:rPr>
              <a:t>أولاً: رتب </a:t>
            </a:r>
            <a:r>
              <a:rPr lang="ar-BH" sz="2400" b="1" dirty="0">
                <a:solidFill>
                  <a:schemeClr val="tx1"/>
                </a:solidFill>
                <a:latin typeface="Times New Roman" pitchFamily="18" charset="0"/>
                <a:cs typeface="Times New Roman" pitchFamily="18" charset="0"/>
              </a:rPr>
              <a:t>خطوات الصلاة الآتية بكتابة الرقم التسلسلي أمام  الخطوة المناسبة:</a:t>
            </a:r>
          </a:p>
        </p:txBody>
      </p:sp>
      <p:sp>
        <p:nvSpPr>
          <p:cNvPr id="8" name="مستطيل ذو زوايا قطرية مستديرة 7"/>
          <p:cNvSpPr/>
          <p:nvPr/>
        </p:nvSpPr>
        <p:spPr>
          <a:xfrm>
            <a:off x="570963" y="382669"/>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91464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4" name="Title 3"/>
          <p:cNvSpPr txBox="1">
            <a:spLocks/>
          </p:cNvSpPr>
          <p:nvPr/>
        </p:nvSpPr>
        <p:spPr>
          <a:xfrm>
            <a:off x="5796867" y="55181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r>
              <a:rPr lang="ar-BH" sz="2100" b="1" dirty="0" smtClean="0">
                <a:solidFill>
                  <a:schemeClr val="tx1"/>
                </a:solidFill>
                <a:effectLst>
                  <a:outerShdw blurRad="38100" dist="38100" dir="2700000" algn="tl">
                    <a:srgbClr val="000000">
                      <a:alpha val="43137"/>
                    </a:srgbClr>
                  </a:outerShdw>
                </a:effectLst>
              </a:rPr>
              <a:t/>
            </a:r>
            <a:br>
              <a:rPr lang="ar-BH" sz="2100" b="1" dirty="0" smtClean="0">
                <a:solidFill>
                  <a:schemeClr val="tx1"/>
                </a:solidFill>
                <a:effectLst>
                  <a:outerShdw blurRad="38100" dist="38100" dir="2700000" algn="tl">
                    <a:srgbClr val="000000">
                      <a:alpha val="43137"/>
                    </a:srgbClr>
                  </a:outerShdw>
                </a:effectLst>
              </a:rPr>
            </a:br>
            <a:endParaRPr lang="ar-BH" sz="2100" b="1" dirty="0">
              <a:solidFill>
                <a:schemeClr val="tx2"/>
              </a:solidFill>
              <a:effectLst>
                <a:outerShdw blurRad="38100" dist="38100" dir="2700000" algn="tl">
                  <a:srgbClr val="000000">
                    <a:alpha val="43137"/>
                  </a:srgbClr>
                </a:outerShdw>
              </a:effectLst>
            </a:endParaRPr>
          </a:p>
        </p:txBody>
      </p:sp>
      <p:sp>
        <p:nvSpPr>
          <p:cNvPr id="5"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6" name="Rounded Rectangle 5"/>
          <p:cNvSpPr/>
          <p:nvPr/>
        </p:nvSpPr>
        <p:spPr>
          <a:xfrm>
            <a:off x="457200" y="2308179"/>
            <a:ext cx="11277600" cy="213360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algn="justLow" rtl="1">
              <a:spcBef>
                <a:spcPct val="20000"/>
              </a:spcBef>
              <a:buClr>
                <a:srgbClr val="F0A22E"/>
              </a:buClr>
              <a:buSzPct val="70000"/>
              <a:defRPr/>
            </a:pPr>
            <a:r>
              <a:rPr lang="ar-BH" sz="3600" b="1" dirty="0">
                <a:solidFill>
                  <a:prstClr val="black"/>
                </a:solidFill>
                <a:latin typeface="Times New Roman" pitchFamily="18" charset="0"/>
                <a:cs typeface="Times New Roman" pitchFamily="18" charset="0"/>
              </a:rPr>
              <a:t>درست في صفوف الحلقة الأولى خطوات الصلاة، وعرفت أركان الصلاة وسننها ومكروهاتها ومبطلاتها، وها نحن نذكرك بهذه الخطوات ثانيةً: </a:t>
            </a:r>
          </a:p>
        </p:txBody>
      </p:sp>
      <p:sp>
        <p:nvSpPr>
          <p:cNvPr id="14" name="مستطيل ذو زوايا قطرية مستديرة 13"/>
          <p:cNvSpPr/>
          <p:nvPr/>
        </p:nvSpPr>
        <p:spPr>
          <a:xfrm>
            <a:off x="942534" y="2125299"/>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5" name="مستطيل ذو زوايا قطرية مستديرة 14"/>
          <p:cNvSpPr/>
          <p:nvPr/>
        </p:nvSpPr>
        <p:spPr>
          <a:xfrm>
            <a:off x="7270651" y="4291919"/>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58910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6629"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07867027"/>
              </p:ext>
            </p:extLst>
          </p:nvPr>
        </p:nvGraphicFramePr>
        <p:xfrm>
          <a:off x="1854000" y="2835960"/>
          <a:ext cx="8681479" cy="3200400"/>
        </p:xfrm>
        <a:graphic>
          <a:graphicData uri="http://schemas.openxmlformats.org/drawingml/2006/table">
            <a:tbl>
              <a:tblPr rtl="1" firstRow="1" bandRow="1">
                <a:tableStyleId>{7DF18680-E054-41AD-8BC1-D1AEF772440D}</a:tableStyleId>
              </a:tblPr>
              <a:tblGrid>
                <a:gridCol w="1235747">
                  <a:extLst>
                    <a:ext uri="{9D8B030D-6E8A-4147-A177-3AD203B41FA5}">
                      <a16:colId xmlns:a16="http://schemas.microsoft.com/office/drawing/2014/main" val="20000"/>
                    </a:ext>
                  </a:extLst>
                </a:gridCol>
                <a:gridCol w="3837042">
                  <a:extLst>
                    <a:ext uri="{9D8B030D-6E8A-4147-A177-3AD203B41FA5}">
                      <a16:colId xmlns:a16="http://schemas.microsoft.com/office/drawing/2014/main" val="20001"/>
                    </a:ext>
                  </a:extLst>
                </a:gridCol>
                <a:gridCol w="3608690">
                  <a:extLst>
                    <a:ext uri="{9D8B030D-6E8A-4147-A177-3AD203B41FA5}">
                      <a16:colId xmlns:a16="http://schemas.microsoft.com/office/drawing/2014/main" val="20002"/>
                    </a:ext>
                  </a:extLst>
                </a:gridCol>
              </a:tblGrid>
              <a:tr h="533400">
                <a:tc>
                  <a:txBody>
                    <a:bodyPr/>
                    <a:lstStyle/>
                    <a:p>
                      <a:pPr algn="ctr" rtl="1"/>
                      <a:r>
                        <a:rPr lang="ar-BH" sz="2800" b="1" dirty="0" smtClean="0">
                          <a:latin typeface="Times New Roman" pitchFamily="18" charset="0"/>
                          <a:cs typeface="Times New Roman" pitchFamily="18" charset="0"/>
                        </a:rPr>
                        <a:t>الرقم</a:t>
                      </a:r>
                      <a:endParaRPr lang="ar-BH" sz="2800" b="1" dirty="0">
                        <a:latin typeface="Times New Roman" pitchFamily="18" charset="0"/>
                        <a:cs typeface="Times New Roman" pitchFamily="18" charset="0"/>
                      </a:endParaRPr>
                    </a:p>
                  </a:txBody>
                  <a:tcPr marL="121920" marR="121920"/>
                </a:tc>
                <a:tc>
                  <a:txBody>
                    <a:bodyPr/>
                    <a:lstStyle/>
                    <a:p>
                      <a:pPr algn="ctr" rtl="1"/>
                      <a:r>
                        <a:rPr lang="ar-BH" sz="2800" dirty="0" smtClean="0"/>
                        <a:t>الصلاة</a:t>
                      </a:r>
                      <a:endParaRPr lang="ar-BH" sz="2800" b="1" dirty="0">
                        <a:latin typeface="Times New Roman" pitchFamily="18" charset="0"/>
                        <a:cs typeface="Times New Roman" pitchFamily="18" charset="0"/>
                      </a:endParaRPr>
                    </a:p>
                  </a:txBody>
                  <a:tcPr marL="121920" marR="121920"/>
                </a:tc>
                <a:tc>
                  <a:txBody>
                    <a:bodyPr/>
                    <a:lstStyle/>
                    <a:p>
                      <a:pPr algn="ctr" rtl="1"/>
                      <a:r>
                        <a:rPr lang="ar-BH" sz="2800" dirty="0" smtClean="0"/>
                        <a:t>عدد ركعاتها</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0"/>
                  </a:ext>
                </a:extLst>
              </a:tr>
              <a:tr h="533400">
                <a:tc>
                  <a:txBody>
                    <a:bodyPr/>
                    <a:lstStyle/>
                    <a:p>
                      <a:pPr algn="ctr" rtl="1"/>
                      <a:r>
                        <a:rPr lang="ar-BH" sz="2800" b="1" dirty="0" smtClean="0">
                          <a:latin typeface="Times New Roman" pitchFamily="18" charset="0"/>
                          <a:cs typeface="Times New Roman" pitchFamily="18" charset="0"/>
                        </a:rPr>
                        <a:t>1</a:t>
                      </a:r>
                      <a:endParaRPr lang="ar-BH" sz="2800" b="1" dirty="0">
                        <a:latin typeface="Times New Roman" pitchFamily="18" charset="0"/>
                        <a:cs typeface="Times New Roman" pitchFamily="18" charset="0"/>
                      </a:endParaRPr>
                    </a:p>
                  </a:txBody>
                  <a:tcPr marL="121920" marR="121920"/>
                </a:tc>
                <a:tc>
                  <a:txBody>
                    <a:bodyPr/>
                    <a:lstStyle/>
                    <a:p>
                      <a:pPr algn="ctr" rtl="1"/>
                      <a:r>
                        <a:rPr lang="ar-BH" sz="2800" dirty="0" smtClean="0"/>
                        <a:t>..............</a:t>
                      </a:r>
                      <a:endParaRPr lang="ar-BH" sz="2800" b="1" dirty="0">
                        <a:latin typeface="Times New Roman" pitchFamily="18" charset="0"/>
                        <a:cs typeface="Times New Roman" pitchFamily="18" charset="0"/>
                      </a:endParaRPr>
                    </a:p>
                  </a:txBody>
                  <a:tcPr marL="121920" marR="121920"/>
                </a:tc>
                <a:tc>
                  <a:txBody>
                    <a:bodyPr/>
                    <a:lstStyle/>
                    <a:p>
                      <a:pPr algn="ctr" rtl="1"/>
                      <a:r>
                        <a:rPr kumimoji="0" lang="ar-BH" sz="2800" b="0" i="0" u="none" strike="noStrike" kern="1200" cap="none" spc="0" normalizeH="0" baseline="0" noProof="0" dirty="0" smtClean="0">
                          <a:ln>
                            <a:noFill/>
                          </a:ln>
                          <a:solidFill>
                            <a:prstClr val="black"/>
                          </a:solidFill>
                          <a:effectLst/>
                          <a:uLnTx/>
                          <a:uFillTx/>
                          <a:latin typeface="+mn-lt"/>
                          <a:ea typeface="+mn-ea"/>
                          <a:cs typeface="+mn-cs"/>
                        </a:rPr>
                        <a:t>..............</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1"/>
                  </a:ext>
                </a:extLst>
              </a:tr>
              <a:tr h="533400">
                <a:tc>
                  <a:txBody>
                    <a:bodyPr/>
                    <a:lstStyle/>
                    <a:p>
                      <a:pPr algn="ctr" rtl="1"/>
                      <a:r>
                        <a:rPr lang="ar-BH" sz="2800" b="1" dirty="0" smtClean="0">
                          <a:latin typeface="Times New Roman" pitchFamily="18" charset="0"/>
                          <a:cs typeface="Times New Roman" pitchFamily="18" charset="0"/>
                        </a:rPr>
                        <a:t>2</a:t>
                      </a:r>
                      <a:endParaRPr lang="ar-BH" sz="2800" b="1" dirty="0">
                        <a:latin typeface="Times New Roman" pitchFamily="18" charset="0"/>
                        <a:cs typeface="Times New Roman" pitchFamily="18" charset="0"/>
                      </a:endParaRPr>
                    </a:p>
                  </a:txBody>
                  <a:tcPr marL="121920" marR="121920"/>
                </a:tc>
                <a:tc>
                  <a:txBody>
                    <a:bodyPr/>
                    <a:lstStyle/>
                    <a:p>
                      <a:pPr algn="ctr" rtl="1"/>
                      <a:r>
                        <a:rPr kumimoji="0" lang="ar-BH" sz="2800" b="0" i="0" u="none" strike="noStrike" kern="1200" cap="none" spc="0" normalizeH="0" baseline="0" noProof="0" dirty="0" smtClean="0">
                          <a:ln>
                            <a:noFill/>
                          </a:ln>
                          <a:solidFill>
                            <a:prstClr val="black"/>
                          </a:solidFill>
                          <a:effectLst/>
                          <a:uLnTx/>
                          <a:uFillTx/>
                          <a:latin typeface="+mn-lt"/>
                          <a:ea typeface="+mn-ea"/>
                          <a:cs typeface="+mn-cs"/>
                        </a:rPr>
                        <a:t>..............</a:t>
                      </a:r>
                      <a:endParaRPr lang="ar-BH" sz="2800" b="1" dirty="0">
                        <a:latin typeface="Times New Roman" pitchFamily="18" charset="0"/>
                        <a:cs typeface="Times New Roman" pitchFamily="18" charset="0"/>
                      </a:endParaRPr>
                    </a:p>
                  </a:txBody>
                  <a:tcPr marL="121920" marR="121920"/>
                </a:tc>
                <a:tc>
                  <a:txBody>
                    <a:bodyPr/>
                    <a:lstStyle/>
                    <a:p>
                      <a:pPr algn="ctr" rtl="1"/>
                      <a:r>
                        <a:rPr kumimoji="0" lang="ar-BH" sz="2800" b="0" i="0" u="none" strike="noStrike" kern="1200" cap="none" spc="0" normalizeH="0" baseline="0" noProof="0" dirty="0" smtClean="0">
                          <a:ln>
                            <a:noFill/>
                          </a:ln>
                          <a:solidFill>
                            <a:prstClr val="black"/>
                          </a:solidFill>
                          <a:effectLst/>
                          <a:uLnTx/>
                          <a:uFillTx/>
                          <a:latin typeface="+mn-lt"/>
                          <a:ea typeface="+mn-ea"/>
                          <a:cs typeface="+mn-cs"/>
                        </a:rPr>
                        <a:t>..............</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2"/>
                  </a:ext>
                </a:extLst>
              </a:tr>
              <a:tr h="533400">
                <a:tc>
                  <a:txBody>
                    <a:bodyPr/>
                    <a:lstStyle/>
                    <a:p>
                      <a:pPr algn="ctr" rtl="1"/>
                      <a:r>
                        <a:rPr lang="ar-BH" sz="2800" b="1" dirty="0" smtClean="0">
                          <a:latin typeface="Times New Roman" pitchFamily="18" charset="0"/>
                          <a:cs typeface="Times New Roman" pitchFamily="18" charset="0"/>
                        </a:rPr>
                        <a:t>3</a:t>
                      </a:r>
                      <a:endParaRPr lang="ar-BH" sz="2800" b="1" dirty="0">
                        <a:latin typeface="Times New Roman" pitchFamily="18" charset="0"/>
                        <a:cs typeface="Times New Roman" pitchFamily="18" charset="0"/>
                      </a:endParaRPr>
                    </a:p>
                  </a:txBody>
                  <a:tcPr marL="121920" marR="121920"/>
                </a:tc>
                <a:tc>
                  <a:txBody>
                    <a:bodyPr/>
                    <a:lstStyle/>
                    <a:p>
                      <a:pPr algn="ctr" rtl="1"/>
                      <a:r>
                        <a:rPr kumimoji="0" lang="ar-BH" sz="2800" b="0" i="0" u="none" strike="noStrike" kern="1200" cap="none" spc="0" normalizeH="0" baseline="0" noProof="0" dirty="0" smtClean="0">
                          <a:ln>
                            <a:noFill/>
                          </a:ln>
                          <a:solidFill>
                            <a:prstClr val="black"/>
                          </a:solidFill>
                          <a:effectLst/>
                          <a:uLnTx/>
                          <a:uFillTx/>
                          <a:latin typeface="+mn-lt"/>
                          <a:ea typeface="+mn-ea"/>
                          <a:cs typeface="+mn-cs"/>
                        </a:rPr>
                        <a:t>..............</a:t>
                      </a:r>
                      <a:endParaRPr lang="ar-BH" sz="2800" b="1" dirty="0">
                        <a:latin typeface="Times New Roman" pitchFamily="18" charset="0"/>
                        <a:cs typeface="Times New Roman" pitchFamily="18" charset="0"/>
                      </a:endParaRPr>
                    </a:p>
                  </a:txBody>
                  <a:tcPr marL="121920" marR="121920"/>
                </a:tc>
                <a:tc>
                  <a:txBody>
                    <a:bodyPr/>
                    <a:lstStyle/>
                    <a:p>
                      <a:pPr algn="ctr" rtl="1"/>
                      <a:r>
                        <a:rPr kumimoji="0" lang="ar-BH" sz="2800" b="0" i="0" u="none" strike="noStrike" kern="1200" cap="none" spc="0" normalizeH="0" baseline="0" noProof="0" dirty="0" smtClean="0">
                          <a:ln>
                            <a:noFill/>
                          </a:ln>
                          <a:solidFill>
                            <a:prstClr val="black"/>
                          </a:solidFill>
                          <a:effectLst/>
                          <a:uLnTx/>
                          <a:uFillTx/>
                          <a:latin typeface="+mn-lt"/>
                          <a:ea typeface="+mn-ea"/>
                          <a:cs typeface="+mn-cs"/>
                        </a:rPr>
                        <a:t>..............</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3"/>
                  </a:ext>
                </a:extLst>
              </a:tr>
              <a:tr h="533400">
                <a:tc>
                  <a:txBody>
                    <a:bodyPr/>
                    <a:lstStyle/>
                    <a:p>
                      <a:pPr algn="ctr" rtl="1"/>
                      <a:r>
                        <a:rPr lang="ar-BH" sz="2800" b="1" dirty="0" smtClean="0">
                          <a:latin typeface="Times New Roman" pitchFamily="18" charset="0"/>
                          <a:cs typeface="Times New Roman" pitchFamily="18" charset="0"/>
                        </a:rPr>
                        <a:t>4</a:t>
                      </a:r>
                      <a:endParaRPr lang="ar-BH" sz="2800" b="1" dirty="0">
                        <a:latin typeface="Times New Roman" pitchFamily="18" charset="0"/>
                        <a:cs typeface="Times New Roman" pitchFamily="18" charset="0"/>
                      </a:endParaRPr>
                    </a:p>
                  </a:txBody>
                  <a:tcPr marL="121920" marR="121920"/>
                </a:tc>
                <a:tc>
                  <a:txBody>
                    <a:bodyPr/>
                    <a:lstStyle/>
                    <a:p>
                      <a:pPr algn="ctr" rtl="1"/>
                      <a:r>
                        <a:rPr kumimoji="0" lang="ar-BH" sz="2800" b="0" i="0" u="none" strike="noStrike" kern="1200" cap="none" spc="0" normalizeH="0" baseline="0" noProof="0" dirty="0" smtClean="0">
                          <a:ln>
                            <a:noFill/>
                          </a:ln>
                          <a:solidFill>
                            <a:prstClr val="black"/>
                          </a:solidFill>
                          <a:effectLst/>
                          <a:uLnTx/>
                          <a:uFillTx/>
                          <a:latin typeface="+mn-lt"/>
                          <a:ea typeface="+mn-ea"/>
                          <a:cs typeface="+mn-cs"/>
                        </a:rPr>
                        <a:t>..............</a:t>
                      </a:r>
                      <a:endParaRPr lang="ar-BH" sz="2800" b="1" dirty="0">
                        <a:latin typeface="Times New Roman" pitchFamily="18" charset="0"/>
                        <a:cs typeface="Times New Roman" pitchFamily="18" charset="0"/>
                      </a:endParaRPr>
                    </a:p>
                  </a:txBody>
                  <a:tcPr marL="121920" marR="121920"/>
                </a:tc>
                <a:tc>
                  <a:txBody>
                    <a:bodyPr/>
                    <a:lstStyle/>
                    <a:p>
                      <a:pPr algn="ctr" rtl="1"/>
                      <a:r>
                        <a:rPr kumimoji="0" lang="ar-BH" sz="2800" b="0" i="0" u="none" strike="noStrike" kern="1200" cap="none" spc="0" normalizeH="0" baseline="0" noProof="0" dirty="0" smtClean="0">
                          <a:ln>
                            <a:noFill/>
                          </a:ln>
                          <a:solidFill>
                            <a:prstClr val="black"/>
                          </a:solidFill>
                          <a:effectLst/>
                          <a:uLnTx/>
                          <a:uFillTx/>
                          <a:latin typeface="+mn-lt"/>
                          <a:ea typeface="+mn-ea"/>
                          <a:cs typeface="+mn-cs"/>
                        </a:rPr>
                        <a:t>..............</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4"/>
                  </a:ext>
                </a:extLst>
              </a:tr>
              <a:tr h="533400">
                <a:tc>
                  <a:txBody>
                    <a:bodyPr/>
                    <a:lstStyle/>
                    <a:p>
                      <a:pPr algn="ctr" rtl="1"/>
                      <a:r>
                        <a:rPr lang="ar-BH" sz="2800" b="1" dirty="0" smtClean="0">
                          <a:latin typeface="Times New Roman" pitchFamily="18" charset="0"/>
                          <a:cs typeface="Times New Roman" pitchFamily="18" charset="0"/>
                        </a:rPr>
                        <a:t>5</a:t>
                      </a:r>
                      <a:endParaRPr lang="ar-BH" sz="2800" b="1" dirty="0">
                        <a:latin typeface="Times New Roman" pitchFamily="18" charset="0"/>
                        <a:cs typeface="Times New Roman" pitchFamily="18" charset="0"/>
                      </a:endParaRPr>
                    </a:p>
                  </a:txBody>
                  <a:tcPr marL="121920" marR="121920"/>
                </a:tc>
                <a:tc>
                  <a:txBody>
                    <a:bodyPr/>
                    <a:lstStyle/>
                    <a:p>
                      <a:pPr algn="ctr" rtl="1"/>
                      <a:r>
                        <a:rPr kumimoji="0" lang="ar-BH" sz="2800" b="0" i="0" u="none" strike="noStrike" kern="1200" cap="none" spc="0" normalizeH="0" baseline="0" noProof="0" dirty="0" smtClean="0">
                          <a:ln>
                            <a:noFill/>
                          </a:ln>
                          <a:solidFill>
                            <a:prstClr val="black"/>
                          </a:solidFill>
                          <a:effectLst/>
                          <a:uLnTx/>
                          <a:uFillTx/>
                          <a:latin typeface="+mn-lt"/>
                          <a:ea typeface="+mn-ea"/>
                          <a:cs typeface="+mn-cs"/>
                        </a:rPr>
                        <a:t>..............</a:t>
                      </a:r>
                      <a:endParaRPr lang="ar-BH" sz="2800" b="1" dirty="0">
                        <a:latin typeface="Times New Roman" pitchFamily="18" charset="0"/>
                        <a:cs typeface="Times New Roman" pitchFamily="18" charset="0"/>
                      </a:endParaRPr>
                    </a:p>
                  </a:txBody>
                  <a:tcPr marL="121920" marR="121920"/>
                </a:tc>
                <a:tc>
                  <a:txBody>
                    <a:bodyPr/>
                    <a:lstStyle/>
                    <a:p>
                      <a:pPr algn="ctr" rtl="1"/>
                      <a:r>
                        <a:rPr kumimoji="0" lang="ar-BH" sz="2800" b="0" i="0" u="none" strike="noStrike" kern="1200" cap="none" spc="0" normalizeH="0" baseline="0" noProof="0" dirty="0" smtClean="0">
                          <a:ln>
                            <a:noFill/>
                          </a:ln>
                          <a:solidFill>
                            <a:prstClr val="black"/>
                          </a:solidFill>
                          <a:effectLst/>
                          <a:uLnTx/>
                          <a:uFillTx/>
                          <a:latin typeface="+mn-lt"/>
                          <a:ea typeface="+mn-ea"/>
                          <a:cs typeface="+mn-cs"/>
                        </a:rPr>
                        <a:t>..............</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5"/>
                  </a:ext>
                </a:extLst>
              </a:tr>
            </a:tbl>
          </a:graphicData>
        </a:graphic>
      </p:graphicFrame>
      <p:sp>
        <p:nvSpPr>
          <p:cNvPr id="11" name="Rounded Rectangle 10"/>
          <p:cNvSpPr/>
          <p:nvPr/>
        </p:nvSpPr>
        <p:spPr>
          <a:xfrm>
            <a:off x="474133" y="1232478"/>
            <a:ext cx="11277600" cy="1113157"/>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3200" b="1" dirty="0" smtClean="0">
                <a:solidFill>
                  <a:schemeClr val="tx1"/>
                </a:solidFill>
                <a:latin typeface="Times New Roman" pitchFamily="18" charset="0"/>
                <a:cs typeface="Times New Roman" pitchFamily="18" charset="0"/>
              </a:rPr>
              <a:t>ثانيًا: اذكر الصلوات الخمس بالترتيب حسب وقت أدائها، ثم حدد عدد ركعات كل صلاة.</a:t>
            </a:r>
            <a:endParaRPr lang="ar-BH" sz="3200" b="1" dirty="0">
              <a:solidFill>
                <a:schemeClr val="tx1"/>
              </a:solidFill>
              <a:latin typeface="Times New Roman" pitchFamily="18" charset="0"/>
              <a:cs typeface="Times New Roman" pitchFamily="18" charset="0"/>
            </a:endParaRPr>
          </a:p>
        </p:txBody>
      </p:sp>
      <p:sp>
        <p:nvSpPr>
          <p:cNvPr id="14" name="مستطيل ذو زوايا قطرية مستديرة 13"/>
          <p:cNvSpPr/>
          <p:nvPr/>
        </p:nvSpPr>
        <p:spPr>
          <a:xfrm>
            <a:off x="667841" y="1052026"/>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5" name="مستطيل ذو زوايا قطرية مستديرة 14"/>
          <p:cNvSpPr/>
          <p:nvPr/>
        </p:nvSpPr>
        <p:spPr>
          <a:xfrm>
            <a:off x="7302928" y="212367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17854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6629"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graphicFrame>
        <p:nvGraphicFramePr>
          <p:cNvPr id="10" name="Table 9"/>
          <p:cNvGraphicFramePr>
            <a:graphicFrameLocks noGrp="1"/>
          </p:cNvGraphicFramePr>
          <p:nvPr>
            <p:extLst/>
          </p:nvPr>
        </p:nvGraphicFramePr>
        <p:xfrm>
          <a:off x="1960016" y="2981732"/>
          <a:ext cx="8681479" cy="3200400"/>
        </p:xfrm>
        <a:graphic>
          <a:graphicData uri="http://schemas.openxmlformats.org/drawingml/2006/table">
            <a:tbl>
              <a:tblPr rtl="1" firstRow="1" bandRow="1">
                <a:tableStyleId>{7DF18680-E054-41AD-8BC1-D1AEF772440D}</a:tableStyleId>
              </a:tblPr>
              <a:tblGrid>
                <a:gridCol w="1235747">
                  <a:extLst>
                    <a:ext uri="{9D8B030D-6E8A-4147-A177-3AD203B41FA5}">
                      <a16:colId xmlns:a16="http://schemas.microsoft.com/office/drawing/2014/main" val="20000"/>
                    </a:ext>
                  </a:extLst>
                </a:gridCol>
                <a:gridCol w="3837042">
                  <a:extLst>
                    <a:ext uri="{9D8B030D-6E8A-4147-A177-3AD203B41FA5}">
                      <a16:colId xmlns:a16="http://schemas.microsoft.com/office/drawing/2014/main" val="20001"/>
                    </a:ext>
                  </a:extLst>
                </a:gridCol>
                <a:gridCol w="3608690">
                  <a:extLst>
                    <a:ext uri="{9D8B030D-6E8A-4147-A177-3AD203B41FA5}">
                      <a16:colId xmlns:a16="http://schemas.microsoft.com/office/drawing/2014/main" val="20002"/>
                    </a:ext>
                  </a:extLst>
                </a:gridCol>
              </a:tblGrid>
              <a:tr h="533400">
                <a:tc>
                  <a:txBody>
                    <a:bodyPr/>
                    <a:lstStyle/>
                    <a:p>
                      <a:pPr algn="ctr" rtl="1"/>
                      <a:r>
                        <a:rPr lang="ar-BH" sz="2800" b="1" dirty="0" smtClean="0">
                          <a:latin typeface="Times New Roman" pitchFamily="18" charset="0"/>
                          <a:cs typeface="Times New Roman" pitchFamily="18" charset="0"/>
                        </a:rPr>
                        <a:t>الرقم</a:t>
                      </a:r>
                      <a:endParaRPr lang="ar-BH" sz="2800" b="1" dirty="0">
                        <a:latin typeface="Times New Roman" pitchFamily="18" charset="0"/>
                        <a:cs typeface="Times New Roman" pitchFamily="18" charset="0"/>
                      </a:endParaRPr>
                    </a:p>
                  </a:txBody>
                  <a:tcPr marL="121920" marR="121920"/>
                </a:tc>
                <a:tc>
                  <a:txBody>
                    <a:bodyPr/>
                    <a:lstStyle/>
                    <a:p>
                      <a:pPr algn="ctr" rtl="1"/>
                      <a:r>
                        <a:rPr lang="ar-BH" sz="2800" dirty="0" smtClean="0"/>
                        <a:t>الصلاة</a:t>
                      </a:r>
                      <a:endParaRPr lang="ar-BH" sz="2800" b="1" dirty="0">
                        <a:latin typeface="Times New Roman" pitchFamily="18" charset="0"/>
                        <a:cs typeface="Times New Roman" pitchFamily="18" charset="0"/>
                      </a:endParaRPr>
                    </a:p>
                  </a:txBody>
                  <a:tcPr marL="121920" marR="121920"/>
                </a:tc>
                <a:tc>
                  <a:txBody>
                    <a:bodyPr/>
                    <a:lstStyle/>
                    <a:p>
                      <a:pPr algn="ctr" rtl="1"/>
                      <a:r>
                        <a:rPr lang="ar-BH" sz="2800" dirty="0" smtClean="0"/>
                        <a:t>عدد ركعاتها</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0"/>
                  </a:ext>
                </a:extLst>
              </a:tr>
              <a:tr h="533400">
                <a:tc>
                  <a:txBody>
                    <a:bodyPr/>
                    <a:lstStyle/>
                    <a:p>
                      <a:pPr algn="ctr" rtl="1"/>
                      <a:r>
                        <a:rPr lang="ar-BH" sz="2800" b="1" dirty="0" smtClean="0">
                          <a:latin typeface="Times New Roman" pitchFamily="18" charset="0"/>
                          <a:cs typeface="Times New Roman" pitchFamily="18" charset="0"/>
                        </a:rPr>
                        <a:t>1</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الفجر</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ركعتان</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1"/>
                  </a:ext>
                </a:extLst>
              </a:tr>
              <a:tr h="533400">
                <a:tc>
                  <a:txBody>
                    <a:bodyPr/>
                    <a:lstStyle/>
                    <a:p>
                      <a:pPr algn="ctr" rtl="1"/>
                      <a:r>
                        <a:rPr lang="ar-BH" sz="2800" b="1" dirty="0" smtClean="0">
                          <a:latin typeface="Times New Roman" pitchFamily="18" charset="0"/>
                          <a:cs typeface="Times New Roman" pitchFamily="18" charset="0"/>
                        </a:rPr>
                        <a:t>2</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الظهر</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4 ركعات</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2"/>
                  </a:ext>
                </a:extLst>
              </a:tr>
              <a:tr h="533400">
                <a:tc>
                  <a:txBody>
                    <a:bodyPr/>
                    <a:lstStyle/>
                    <a:p>
                      <a:pPr algn="ctr" rtl="1"/>
                      <a:r>
                        <a:rPr lang="ar-BH" sz="2800" b="1" dirty="0" smtClean="0">
                          <a:latin typeface="Times New Roman" pitchFamily="18" charset="0"/>
                          <a:cs typeface="Times New Roman" pitchFamily="18" charset="0"/>
                        </a:rPr>
                        <a:t>3</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العصر</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4 ركعات</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3"/>
                  </a:ext>
                </a:extLst>
              </a:tr>
              <a:tr h="533400">
                <a:tc>
                  <a:txBody>
                    <a:bodyPr/>
                    <a:lstStyle/>
                    <a:p>
                      <a:pPr algn="ctr" rtl="1"/>
                      <a:r>
                        <a:rPr lang="ar-BH" sz="2800" b="1" dirty="0" smtClean="0">
                          <a:latin typeface="Times New Roman" pitchFamily="18" charset="0"/>
                          <a:cs typeface="Times New Roman" pitchFamily="18" charset="0"/>
                        </a:rPr>
                        <a:t>4</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المغرب</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3 ركعات </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4"/>
                  </a:ext>
                </a:extLst>
              </a:tr>
              <a:tr h="533400">
                <a:tc>
                  <a:txBody>
                    <a:bodyPr/>
                    <a:lstStyle/>
                    <a:p>
                      <a:pPr algn="ctr" rtl="1"/>
                      <a:r>
                        <a:rPr lang="ar-BH" sz="2800" b="1" dirty="0" smtClean="0">
                          <a:latin typeface="Times New Roman" pitchFamily="18" charset="0"/>
                          <a:cs typeface="Times New Roman" pitchFamily="18" charset="0"/>
                        </a:rPr>
                        <a:t>5</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العشاء</a:t>
                      </a:r>
                      <a:endParaRPr lang="ar-BH" sz="2800" b="1" dirty="0">
                        <a:latin typeface="Times New Roman" pitchFamily="18" charset="0"/>
                        <a:cs typeface="Times New Roman" pitchFamily="18" charset="0"/>
                      </a:endParaRPr>
                    </a:p>
                  </a:txBody>
                  <a:tcPr marL="121920" marR="121920"/>
                </a:tc>
                <a:tc>
                  <a:txBody>
                    <a:bodyPr/>
                    <a:lstStyle/>
                    <a:p>
                      <a:pPr algn="ctr" rtl="1"/>
                      <a:r>
                        <a:rPr lang="ar-BH" sz="2800" b="1" dirty="0" smtClean="0"/>
                        <a:t>4</a:t>
                      </a:r>
                      <a:r>
                        <a:rPr lang="ar-BH" sz="2800" b="1" baseline="0" dirty="0" smtClean="0"/>
                        <a:t> ركعات</a:t>
                      </a:r>
                      <a:endParaRPr lang="ar-BH" sz="2800" b="1"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5"/>
                  </a:ext>
                </a:extLst>
              </a:tr>
            </a:tbl>
          </a:graphicData>
        </a:graphic>
      </p:graphicFrame>
      <p:sp>
        <p:nvSpPr>
          <p:cNvPr id="11" name="Rounded Rectangle 10"/>
          <p:cNvSpPr/>
          <p:nvPr/>
        </p:nvSpPr>
        <p:spPr>
          <a:xfrm>
            <a:off x="474133" y="1232478"/>
            <a:ext cx="11277600" cy="1404705"/>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3200" b="1" dirty="0" smtClean="0">
                <a:solidFill>
                  <a:schemeClr val="tx1"/>
                </a:solidFill>
                <a:latin typeface="Times New Roman" pitchFamily="18" charset="0"/>
                <a:cs typeface="Times New Roman" pitchFamily="18" charset="0"/>
              </a:rPr>
              <a:t>ثانيًا: اذكر الصلوات الخمس بالترتيب حسب وقت أدائها، ثم </a:t>
            </a:r>
            <a:r>
              <a:rPr lang="ar-BH" sz="3200" b="1" dirty="0" smtClean="0">
                <a:solidFill>
                  <a:schemeClr val="tx1"/>
                </a:solidFill>
                <a:latin typeface="Times New Roman" pitchFamily="18" charset="0"/>
                <a:cs typeface="Times New Roman" pitchFamily="18" charset="0"/>
              </a:rPr>
              <a:t>حد</a:t>
            </a:r>
            <a:r>
              <a:rPr lang="ar-SA" sz="3200" b="1" dirty="0" smtClean="0">
                <a:solidFill>
                  <a:schemeClr val="tx1"/>
                </a:solidFill>
                <a:latin typeface="Times New Roman" pitchFamily="18" charset="0"/>
                <a:cs typeface="Times New Roman" pitchFamily="18" charset="0"/>
              </a:rPr>
              <a:t>ّ</a:t>
            </a:r>
            <a:r>
              <a:rPr lang="ar-BH" sz="3200" b="1" dirty="0" smtClean="0">
                <a:solidFill>
                  <a:schemeClr val="tx1"/>
                </a:solidFill>
                <a:latin typeface="Times New Roman" pitchFamily="18" charset="0"/>
                <a:cs typeface="Times New Roman" pitchFamily="18" charset="0"/>
              </a:rPr>
              <a:t>د </a:t>
            </a:r>
            <a:r>
              <a:rPr lang="ar-BH" sz="3200" b="1" dirty="0" smtClean="0">
                <a:solidFill>
                  <a:schemeClr val="tx1"/>
                </a:solidFill>
                <a:latin typeface="Times New Roman" pitchFamily="18" charset="0"/>
                <a:cs typeface="Times New Roman" pitchFamily="18" charset="0"/>
              </a:rPr>
              <a:t>عدد ركعات كل صلاة؟</a:t>
            </a:r>
            <a:endParaRPr lang="ar-BH" sz="3200" b="1" dirty="0">
              <a:solidFill>
                <a:schemeClr val="tx1"/>
              </a:solidFill>
              <a:latin typeface="Times New Roman" pitchFamily="18" charset="0"/>
              <a:cs typeface="Times New Roman" pitchFamily="18" charset="0"/>
            </a:endParaRPr>
          </a:p>
        </p:txBody>
      </p:sp>
      <p:sp>
        <p:nvSpPr>
          <p:cNvPr id="12" name="مستطيل ذو زوايا قطرية مستديرة 11"/>
          <p:cNvSpPr/>
          <p:nvPr/>
        </p:nvSpPr>
        <p:spPr>
          <a:xfrm>
            <a:off x="667841" y="1052026"/>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7302928" y="2475365"/>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306664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2533"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808383" y="1268068"/>
            <a:ext cx="10760765" cy="109082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3200" b="1" dirty="0" smtClean="0">
                <a:solidFill>
                  <a:schemeClr val="tx1"/>
                </a:solidFill>
                <a:latin typeface="Times New Roman" pitchFamily="18" charset="0"/>
                <a:cs typeface="Times New Roman" pitchFamily="18" charset="0"/>
              </a:rPr>
              <a:t>ثالثًا: </a:t>
            </a:r>
            <a:r>
              <a:rPr lang="ar-BH" sz="3200" b="1" dirty="0" smtClean="0">
                <a:solidFill>
                  <a:schemeClr val="tx1"/>
                </a:solidFill>
                <a:latin typeface="Times New Roman" pitchFamily="18" charset="0"/>
                <a:cs typeface="Times New Roman" pitchFamily="18" charset="0"/>
              </a:rPr>
              <a:t>رت</a:t>
            </a:r>
            <a:r>
              <a:rPr lang="ar-SA" sz="3200" b="1" dirty="0" smtClean="0">
                <a:solidFill>
                  <a:schemeClr val="tx1"/>
                </a:solidFill>
                <a:latin typeface="Times New Roman" pitchFamily="18" charset="0"/>
                <a:cs typeface="Times New Roman" pitchFamily="18" charset="0"/>
              </a:rPr>
              <a:t>ّ</a:t>
            </a:r>
            <a:r>
              <a:rPr lang="ar-BH" sz="3200" b="1" dirty="0" smtClean="0">
                <a:solidFill>
                  <a:schemeClr val="tx1"/>
                </a:solidFill>
                <a:latin typeface="Times New Roman" pitchFamily="18" charset="0"/>
                <a:cs typeface="Times New Roman" pitchFamily="18" charset="0"/>
              </a:rPr>
              <a:t>ب </a:t>
            </a:r>
            <a:r>
              <a:rPr lang="ar-BH" sz="3200" b="1" dirty="0" smtClean="0">
                <a:solidFill>
                  <a:schemeClr val="tx1"/>
                </a:solidFill>
                <a:latin typeface="Times New Roman" pitchFamily="18" charset="0"/>
                <a:cs typeface="Times New Roman" pitchFamily="18" charset="0"/>
              </a:rPr>
              <a:t>العبارات الآتية بوضع الرقم المناسب أمام كل عبارة للتوصل إلى نص التشهد.</a:t>
            </a:r>
            <a:endParaRPr lang="ar-BH" sz="3200" b="1" dirty="0">
              <a:solidFill>
                <a:schemeClr val="tx1"/>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090773"/>
              </p:ext>
            </p:extLst>
          </p:nvPr>
        </p:nvGraphicFramePr>
        <p:xfrm>
          <a:off x="2064668" y="3027733"/>
          <a:ext cx="8128000" cy="2743200"/>
        </p:xfrm>
        <a:graphic>
          <a:graphicData uri="http://schemas.openxmlformats.org/drawingml/2006/table">
            <a:tbl>
              <a:tblPr rtl="1" firstRow="1" bandRow="1">
                <a:tableStyleId>{5C22544A-7EE6-4342-B048-85BDC9FD1C3A}</a:tableStyleId>
              </a:tblPr>
              <a:tblGrid>
                <a:gridCol w="1638852">
                  <a:extLst>
                    <a:ext uri="{9D8B030D-6E8A-4147-A177-3AD203B41FA5}">
                      <a16:colId xmlns:a16="http://schemas.microsoft.com/office/drawing/2014/main" val="20000"/>
                    </a:ext>
                  </a:extLst>
                </a:gridCol>
                <a:gridCol w="6489148">
                  <a:extLst>
                    <a:ext uri="{9D8B030D-6E8A-4147-A177-3AD203B41FA5}">
                      <a16:colId xmlns:a16="http://schemas.microsoft.com/office/drawing/2014/main" val="20001"/>
                    </a:ext>
                  </a:extLst>
                </a:gridCol>
              </a:tblGrid>
              <a:tr h="0">
                <a:tc>
                  <a:txBody>
                    <a:bodyPr/>
                    <a:lstStyle/>
                    <a:p>
                      <a:pPr algn="ctr" rtl="1"/>
                      <a:r>
                        <a:rPr kumimoji="0" lang="ar-BH"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الرقم</a:t>
                      </a:r>
                      <a:endParaRPr lang="ar-BH" dirty="0">
                        <a:solidFill>
                          <a:schemeClr val="bg1"/>
                        </a:solidFill>
                      </a:endParaRPr>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العبارة</a:t>
                      </a:r>
                    </a:p>
                  </a:txBody>
                  <a:tcPr/>
                </a:tc>
                <a:extLst>
                  <a:ext uri="{0D108BD9-81ED-4DB2-BD59-A6C34878D82A}">
                    <a16:rowId xmlns:a16="http://schemas.microsoft.com/office/drawing/2014/main" val="10000"/>
                  </a:ext>
                </a:extLst>
              </a:tr>
              <a:tr h="0">
                <a:tc>
                  <a:txBody>
                    <a:bodyPr/>
                    <a:lstStyle/>
                    <a:p>
                      <a:pPr algn="ctr" rtl="1"/>
                      <a:endParaRPr lang="ar-BH"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أشهد أن لا إله إلا الله</a:t>
                      </a:r>
                    </a:p>
                  </a:txBody>
                  <a:tcPr/>
                </a:tc>
                <a:extLst>
                  <a:ext uri="{0D108BD9-81ED-4DB2-BD59-A6C34878D82A}">
                    <a16:rowId xmlns:a16="http://schemas.microsoft.com/office/drawing/2014/main" val="10001"/>
                  </a:ext>
                </a:extLst>
              </a:tr>
              <a:tr h="370840">
                <a:tc>
                  <a:txBody>
                    <a:bodyPr/>
                    <a:lstStyle/>
                    <a:p>
                      <a:pPr algn="ctr" rtl="1"/>
                      <a:endParaRPr lang="ar-BH"/>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السلام علينا وعلى عباد الله الصالحين</a:t>
                      </a:r>
                    </a:p>
                  </a:txBody>
                  <a:tcPr/>
                </a:tc>
                <a:extLst>
                  <a:ext uri="{0D108BD9-81ED-4DB2-BD59-A6C34878D82A}">
                    <a16:rowId xmlns:a16="http://schemas.microsoft.com/office/drawing/2014/main" val="10002"/>
                  </a:ext>
                </a:extLst>
              </a:tr>
              <a:tr h="370840">
                <a:tc>
                  <a:txBody>
                    <a:bodyPr/>
                    <a:lstStyle/>
                    <a:p>
                      <a:pPr algn="ctr" rtl="1"/>
                      <a:endParaRPr lang="ar-BH"/>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التحيات المباركات الصلوات الطيبات لله</a:t>
                      </a:r>
                    </a:p>
                  </a:txBody>
                  <a:tcPr/>
                </a:tc>
                <a:extLst>
                  <a:ext uri="{0D108BD9-81ED-4DB2-BD59-A6C34878D82A}">
                    <a16:rowId xmlns:a16="http://schemas.microsoft.com/office/drawing/2014/main" val="10003"/>
                  </a:ext>
                </a:extLst>
              </a:tr>
              <a:tr h="370840">
                <a:tc>
                  <a:txBody>
                    <a:bodyPr/>
                    <a:lstStyle/>
                    <a:p>
                      <a:pPr algn="ctr" rtl="1"/>
                      <a:endParaRPr lang="ar-BH"/>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السلام عليك أيها النبي ورحمة الله وبركاته</a:t>
                      </a:r>
                    </a:p>
                  </a:txBody>
                  <a:tcPr/>
                </a:tc>
                <a:extLst>
                  <a:ext uri="{0D108BD9-81ED-4DB2-BD59-A6C34878D82A}">
                    <a16:rowId xmlns:a16="http://schemas.microsoft.com/office/drawing/2014/main" val="10004"/>
                  </a:ext>
                </a:extLst>
              </a:tr>
              <a:tr h="370840">
                <a:tc>
                  <a:txBody>
                    <a:bodyPr/>
                    <a:lstStyle/>
                    <a:p>
                      <a:pPr algn="ctr" rtl="1"/>
                      <a:endParaRPr lang="ar-BH"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وأشهد أن محمدا رسول الله</a:t>
                      </a:r>
                    </a:p>
                  </a:txBody>
                  <a:tcPr/>
                </a:tc>
                <a:extLst>
                  <a:ext uri="{0D108BD9-81ED-4DB2-BD59-A6C34878D82A}">
                    <a16:rowId xmlns:a16="http://schemas.microsoft.com/office/drawing/2014/main" val="10005"/>
                  </a:ext>
                </a:extLst>
              </a:tr>
            </a:tbl>
          </a:graphicData>
        </a:graphic>
      </p:graphicFrame>
      <p:sp>
        <p:nvSpPr>
          <p:cNvPr id="10" name="مستطيل ذو زوايا قطرية مستديرة 9"/>
          <p:cNvSpPr/>
          <p:nvPr/>
        </p:nvSpPr>
        <p:spPr>
          <a:xfrm>
            <a:off x="667841" y="925417"/>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30655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0157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2533"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808383" y="1268068"/>
            <a:ext cx="10760765" cy="109082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3200" b="1" dirty="0" smtClean="0">
                <a:solidFill>
                  <a:schemeClr val="tx1"/>
                </a:solidFill>
                <a:latin typeface="Times New Roman" pitchFamily="18" charset="0"/>
                <a:cs typeface="Times New Roman" pitchFamily="18" charset="0"/>
              </a:rPr>
              <a:t>ثالثًا: رتب العبارات الآتية بوضع الرقم المناسب أمام كل عبارة للتوصل إلى نص </a:t>
            </a:r>
            <a:r>
              <a:rPr lang="ar-BH" sz="3200" b="1" dirty="0" smtClean="0">
                <a:solidFill>
                  <a:schemeClr val="tx1"/>
                </a:solidFill>
                <a:latin typeface="Times New Roman" pitchFamily="18" charset="0"/>
                <a:cs typeface="Times New Roman" pitchFamily="18" charset="0"/>
              </a:rPr>
              <a:t>الت</a:t>
            </a:r>
            <a:r>
              <a:rPr lang="ar-SA" sz="3200" b="1" dirty="0" smtClean="0">
                <a:solidFill>
                  <a:schemeClr val="tx1"/>
                </a:solidFill>
                <a:latin typeface="Times New Roman" pitchFamily="18" charset="0"/>
                <a:cs typeface="Times New Roman" pitchFamily="18" charset="0"/>
              </a:rPr>
              <a:t>ّ</a:t>
            </a:r>
            <a:r>
              <a:rPr lang="ar-BH" sz="3200" b="1" dirty="0" smtClean="0">
                <a:solidFill>
                  <a:schemeClr val="tx1"/>
                </a:solidFill>
                <a:latin typeface="Times New Roman" pitchFamily="18" charset="0"/>
                <a:cs typeface="Times New Roman" pitchFamily="18" charset="0"/>
              </a:rPr>
              <a:t>شهد</a:t>
            </a:r>
            <a:r>
              <a:rPr lang="ar-BH" sz="3200" b="1" dirty="0" smtClean="0">
                <a:solidFill>
                  <a:schemeClr val="tx1"/>
                </a:solidFill>
                <a:latin typeface="Times New Roman" pitchFamily="18" charset="0"/>
                <a:cs typeface="Times New Roman" pitchFamily="18" charset="0"/>
              </a:rPr>
              <a:t>:</a:t>
            </a:r>
            <a:endParaRPr lang="ar-BH" sz="3200" b="1" dirty="0">
              <a:solidFill>
                <a:schemeClr val="tx1"/>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1839384" y="3080741"/>
          <a:ext cx="8128000" cy="2743200"/>
        </p:xfrm>
        <a:graphic>
          <a:graphicData uri="http://schemas.openxmlformats.org/drawingml/2006/table">
            <a:tbl>
              <a:tblPr rtl="1" firstRow="1" bandRow="1">
                <a:tableStyleId>{5C22544A-7EE6-4342-B048-85BDC9FD1C3A}</a:tableStyleId>
              </a:tblPr>
              <a:tblGrid>
                <a:gridCol w="1638852">
                  <a:extLst>
                    <a:ext uri="{9D8B030D-6E8A-4147-A177-3AD203B41FA5}">
                      <a16:colId xmlns:a16="http://schemas.microsoft.com/office/drawing/2014/main" val="20000"/>
                    </a:ext>
                  </a:extLst>
                </a:gridCol>
                <a:gridCol w="6489148">
                  <a:extLst>
                    <a:ext uri="{9D8B030D-6E8A-4147-A177-3AD203B41FA5}">
                      <a16:colId xmlns:a16="http://schemas.microsoft.com/office/drawing/2014/main" val="20001"/>
                    </a:ext>
                  </a:extLst>
                </a:gridCol>
              </a:tblGrid>
              <a:tr h="0">
                <a:tc>
                  <a:txBody>
                    <a:bodyPr/>
                    <a:lstStyle/>
                    <a:p>
                      <a:pPr algn="ctr" rtl="1"/>
                      <a:r>
                        <a:rPr kumimoji="0" lang="ar-BH"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الرقم</a:t>
                      </a:r>
                      <a:endParaRPr lang="ar-BH" dirty="0">
                        <a:solidFill>
                          <a:schemeClr val="bg1"/>
                        </a:solidFill>
                      </a:endParaRPr>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العبارة</a:t>
                      </a:r>
                    </a:p>
                  </a:txBody>
                  <a:tcPr/>
                </a:tc>
                <a:extLst>
                  <a:ext uri="{0D108BD9-81ED-4DB2-BD59-A6C34878D82A}">
                    <a16:rowId xmlns:a16="http://schemas.microsoft.com/office/drawing/2014/main" val="10000"/>
                  </a:ext>
                </a:extLst>
              </a:tr>
              <a:tr h="0">
                <a:tc>
                  <a:txBody>
                    <a:bodyPr/>
                    <a:lstStyle/>
                    <a:p>
                      <a:pPr algn="ctr" rtl="1"/>
                      <a:r>
                        <a:rPr lang="ar-BH" sz="2400" b="1" dirty="0" smtClean="0"/>
                        <a:t>4</a:t>
                      </a:r>
                      <a:endParaRPr lang="ar-BH" sz="2400" b="1"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أشهد أن لا إله إلا الله</a:t>
                      </a:r>
                    </a:p>
                  </a:txBody>
                  <a:tcPr/>
                </a:tc>
                <a:extLst>
                  <a:ext uri="{0D108BD9-81ED-4DB2-BD59-A6C34878D82A}">
                    <a16:rowId xmlns:a16="http://schemas.microsoft.com/office/drawing/2014/main" val="10001"/>
                  </a:ext>
                </a:extLst>
              </a:tr>
              <a:tr h="370840">
                <a:tc>
                  <a:txBody>
                    <a:bodyPr/>
                    <a:lstStyle/>
                    <a:p>
                      <a:pPr algn="ctr" rtl="1"/>
                      <a:r>
                        <a:rPr lang="ar-BH" sz="2400" b="1" dirty="0" smtClean="0"/>
                        <a:t>3</a:t>
                      </a:r>
                      <a:endParaRPr lang="ar-BH" sz="2400" b="1"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السلام علينا وعلى عباد الله الصالحين</a:t>
                      </a:r>
                    </a:p>
                  </a:txBody>
                  <a:tcPr/>
                </a:tc>
                <a:extLst>
                  <a:ext uri="{0D108BD9-81ED-4DB2-BD59-A6C34878D82A}">
                    <a16:rowId xmlns:a16="http://schemas.microsoft.com/office/drawing/2014/main" val="10002"/>
                  </a:ext>
                </a:extLst>
              </a:tr>
              <a:tr h="370840">
                <a:tc>
                  <a:txBody>
                    <a:bodyPr/>
                    <a:lstStyle/>
                    <a:p>
                      <a:pPr algn="ctr" rtl="1"/>
                      <a:r>
                        <a:rPr lang="ar-BH" sz="2400" b="1" dirty="0" smtClean="0"/>
                        <a:t>1</a:t>
                      </a:r>
                      <a:endParaRPr lang="ar-BH" sz="2400" b="1"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التحيات المباركات الصلوات الطيبات لله</a:t>
                      </a:r>
                    </a:p>
                  </a:txBody>
                  <a:tcPr/>
                </a:tc>
                <a:extLst>
                  <a:ext uri="{0D108BD9-81ED-4DB2-BD59-A6C34878D82A}">
                    <a16:rowId xmlns:a16="http://schemas.microsoft.com/office/drawing/2014/main" val="10003"/>
                  </a:ext>
                </a:extLst>
              </a:tr>
              <a:tr h="370840">
                <a:tc>
                  <a:txBody>
                    <a:bodyPr/>
                    <a:lstStyle/>
                    <a:p>
                      <a:pPr algn="ctr" rtl="1"/>
                      <a:r>
                        <a:rPr lang="ar-BH" sz="2400" b="1" dirty="0" smtClean="0"/>
                        <a:t>2</a:t>
                      </a:r>
                      <a:endParaRPr lang="ar-BH" sz="2400" b="1"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السلام عليك أيها النبي ورحمة الله وبركاته</a:t>
                      </a:r>
                    </a:p>
                  </a:txBody>
                  <a:tcPr/>
                </a:tc>
                <a:extLst>
                  <a:ext uri="{0D108BD9-81ED-4DB2-BD59-A6C34878D82A}">
                    <a16:rowId xmlns:a16="http://schemas.microsoft.com/office/drawing/2014/main" val="10004"/>
                  </a:ext>
                </a:extLst>
              </a:tr>
              <a:tr h="370840">
                <a:tc>
                  <a:txBody>
                    <a:bodyPr/>
                    <a:lstStyle/>
                    <a:p>
                      <a:pPr algn="ctr" rtl="1"/>
                      <a:r>
                        <a:rPr lang="ar-BH" sz="2400" b="1" dirty="0" smtClean="0"/>
                        <a:t>5</a:t>
                      </a:r>
                      <a:endParaRPr lang="ar-BH" sz="2400" b="1"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وأشهد أن محمدا رسول الله</a:t>
                      </a:r>
                    </a:p>
                  </a:txBody>
                  <a:tcPr/>
                </a:tc>
                <a:extLst>
                  <a:ext uri="{0D108BD9-81ED-4DB2-BD59-A6C34878D82A}">
                    <a16:rowId xmlns:a16="http://schemas.microsoft.com/office/drawing/2014/main" val="10005"/>
                  </a:ext>
                </a:extLst>
              </a:tr>
            </a:tbl>
          </a:graphicData>
        </a:graphic>
      </p:graphicFrame>
      <p:sp>
        <p:nvSpPr>
          <p:cNvPr id="10" name="مستطيل ذو زوايا قطرية مستديرة 9"/>
          <p:cNvSpPr/>
          <p:nvPr/>
        </p:nvSpPr>
        <p:spPr>
          <a:xfrm>
            <a:off x="667841" y="925417"/>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292486"/>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277876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2533"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808383" y="1268068"/>
            <a:ext cx="10760765" cy="109082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fontAlgn="auto">
              <a:spcBef>
                <a:spcPts val="0"/>
              </a:spcBef>
              <a:spcAft>
                <a:spcPts val="0"/>
              </a:spcAft>
              <a:buFont typeface="Wingdings 2"/>
              <a:buNone/>
              <a:defRPr/>
            </a:pPr>
            <a:r>
              <a:rPr lang="ar-BH" sz="3200" b="1" dirty="0" smtClean="0">
                <a:solidFill>
                  <a:schemeClr val="tx1"/>
                </a:solidFill>
                <a:latin typeface="Times New Roman" pitchFamily="18" charset="0"/>
                <a:cs typeface="Times New Roman" pitchFamily="18" charset="0"/>
              </a:rPr>
              <a:t>رابعًا: رتب العبارات الآتية بوضع الرقم المناسب أمام كل عبارة للتوصل إلى نص الصلاة الإبراهيمية.</a:t>
            </a:r>
          </a:p>
        </p:txBody>
      </p:sp>
      <p:graphicFrame>
        <p:nvGraphicFramePr>
          <p:cNvPr id="2" name="Table 1"/>
          <p:cNvGraphicFramePr>
            <a:graphicFrameLocks noGrp="1"/>
          </p:cNvGraphicFramePr>
          <p:nvPr>
            <p:extLst>
              <p:ext uri="{D42A27DB-BD31-4B8C-83A1-F6EECF244321}">
                <p14:modId xmlns:p14="http://schemas.microsoft.com/office/powerpoint/2010/main" val="1969003957"/>
              </p:ext>
            </p:extLst>
          </p:nvPr>
        </p:nvGraphicFramePr>
        <p:xfrm>
          <a:off x="2130928" y="3080741"/>
          <a:ext cx="8128000" cy="2286000"/>
        </p:xfrm>
        <a:graphic>
          <a:graphicData uri="http://schemas.openxmlformats.org/drawingml/2006/table">
            <a:tbl>
              <a:tblPr rtl="1" firstRow="1" bandRow="1">
                <a:tableStyleId>{5C22544A-7EE6-4342-B048-85BDC9FD1C3A}</a:tableStyleId>
              </a:tblPr>
              <a:tblGrid>
                <a:gridCol w="1638852">
                  <a:extLst>
                    <a:ext uri="{9D8B030D-6E8A-4147-A177-3AD203B41FA5}">
                      <a16:colId xmlns:a16="http://schemas.microsoft.com/office/drawing/2014/main" val="20000"/>
                    </a:ext>
                  </a:extLst>
                </a:gridCol>
                <a:gridCol w="6489148">
                  <a:extLst>
                    <a:ext uri="{9D8B030D-6E8A-4147-A177-3AD203B41FA5}">
                      <a16:colId xmlns:a16="http://schemas.microsoft.com/office/drawing/2014/main" val="20001"/>
                    </a:ext>
                  </a:extLst>
                </a:gridCol>
              </a:tblGrid>
              <a:tr h="0">
                <a:tc>
                  <a:txBody>
                    <a:bodyPr/>
                    <a:lstStyle/>
                    <a:p>
                      <a:pPr algn="ctr" rtl="1"/>
                      <a:r>
                        <a:rPr kumimoji="0" lang="ar-BH"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الرقم</a:t>
                      </a:r>
                      <a:endParaRPr lang="ar-BH" dirty="0">
                        <a:solidFill>
                          <a:schemeClr val="bg1"/>
                        </a:solidFill>
                      </a:endParaRPr>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العبارة</a:t>
                      </a:r>
                    </a:p>
                  </a:txBody>
                  <a:tcPr/>
                </a:tc>
                <a:extLst>
                  <a:ext uri="{0D108BD9-81ED-4DB2-BD59-A6C34878D82A}">
                    <a16:rowId xmlns:a16="http://schemas.microsoft.com/office/drawing/2014/main" val="10000"/>
                  </a:ext>
                </a:extLst>
              </a:tr>
              <a:tr h="0">
                <a:tc>
                  <a:txBody>
                    <a:bodyPr/>
                    <a:lstStyle/>
                    <a:p>
                      <a:pPr algn="ctr" rtl="1"/>
                      <a:endParaRPr lang="ar-BH"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اللهم بارك على محمد وعلى آل محمد</a:t>
                      </a:r>
                      <a:endParaRPr kumimoji="0" lang="ar-BH"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rtl="1"/>
                      <a:endParaRPr lang="ar-BH"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اللهم صلِّ على محمد وعلى آل محمد </a:t>
                      </a:r>
                    </a:p>
                  </a:txBody>
                  <a:tcPr/>
                </a:tc>
                <a:extLst>
                  <a:ext uri="{0D108BD9-81ED-4DB2-BD59-A6C34878D82A}">
                    <a16:rowId xmlns:a16="http://schemas.microsoft.com/office/drawing/2014/main" val="10002"/>
                  </a:ext>
                </a:extLst>
              </a:tr>
              <a:tr h="370840">
                <a:tc>
                  <a:txBody>
                    <a:bodyPr/>
                    <a:lstStyle/>
                    <a:p>
                      <a:pPr algn="ctr" rtl="1"/>
                      <a:endParaRPr lang="ar-BH"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كما صليت على إبراهيم وعلى آل إبراهيم، إنك حميد مجيد</a:t>
                      </a:r>
                    </a:p>
                  </a:txBody>
                  <a:tcPr/>
                </a:tc>
                <a:extLst>
                  <a:ext uri="{0D108BD9-81ED-4DB2-BD59-A6C34878D82A}">
                    <a16:rowId xmlns:a16="http://schemas.microsoft.com/office/drawing/2014/main" val="10003"/>
                  </a:ext>
                </a:extLst>
              </a:tr>
              <a:tr h="370840">
                <a:tc>
                  <a:txBody>
                    <a:bodyPr/>
                    <a:lstStyle/>
                    <a:p>
                      <a:pPr algn="ctr" rtl="1"/>
                      <a:endParaRPr lang="ar-BH"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كما باركت على إبراهيم وعلى آل إبراهيم، إنك حميد مجيد</a:t>
                      </a:r>
                    </a:p>
                  </a:txBody>
                  <a:tcPr/>
                </a:tc>
                <a:extLst>
                  <a:ext uri="{0D108BD9-81ED-4DB2-BD59-A6C34878D82A}">
                    <a16:rowId xmlns:a16="http://schemas.microsoft.com/office/drawing/2014/main" val="10004"/>
                  </a:ext>
                </a:extLst>
              </a:tr>
            </a:tbl>
          </a:graphicData>
        </a:graphic>
      </p:graphicFrame>
      <p:sp>
        <p:nvSpPr>
          <p:cNvPr id="10" name="مستطيل ذو زوايا قطرية مستديرة 9"/>
          <p:cNvSpPr/>
          <p:nvPr/>
        </p:nvSpPr>
        <p:spPr>
          <a:xfrm>
            <a:off x="667841" y="953552"/>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32062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411194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defRPr/>
            </a:pPr>
            <a:endParaRPr lang="ar-BH" sz="2100" b="1" dirty="0">
              <a:solidFill>
                <a:srgbClr val="44546A"/>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a:pPr>
            <a:endParaRPr lang="ar-BH" sz="2100" b="1" dirty="0">
              <a:solidFill>
                <a:srgbClr val="44546A"/>
              </a:solidFill>
              <a:effectLst>
                <a:outerShdw blurRad="38100" dist="38100" dir="2700000" algn="tl">
                  <a:srgbClr val="000000">
                    <a:alpha val="43137"/>
                  </a:srgbClr>
                </a:outerShdw>
              </a:effectLst>
            </a:endParaRPr>
          </a:p>
        </p:txBody>
      </p:sp>
      <p:sp>
        <p:nvSpPr>
          <p:cNvPr id="22533"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solidFill>
                <a:prstClr val="black"/>
              </a:solidFill>
              <a:latin typeface="Franklin Gothic Book" pitchFamily="34" charset="0"/>
              <a:cs typeface="Tahoma" pitchFamily="34" charset="0"/>
            </a:endParaRPr>
          </a:p>
        </p:txBody>
      </p:sp>
      <p:sp>
        <p:nvSpPr>
          <p:cNvPr id="11" name="Rounded Rectangle 10"/>
          <p:cNvSpPr/>
          <p:nvPr/>
        </p:nvSpPr>
        <p:spPr>
          <a:xfrm>
            <a:off x="808383" y="1268068"/>
            <a:ext cx="10760765" cy="109082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 rtl="1">
              <a:buFont typeface="Wingdings 2"/>
              <a:buNone/>
              <a:defRPr/>
            </a:pPr>
            <a:r>
              <a:rPr lang="ar-BH" sz="3200" b="1" dirty="0" smtClean="0">
                <a:solidFill>
                  <a:prstClr val="black"/>
                </a:solidFill>
                <a:latin typeface="Times New Roman" pitchFamily="18" charset="0"/>
                <a:cs typeface="Times New Roman" pitchFamily="18" charset="0"/>
              </a:rPr>
              <a:t>رابعًا: </a:t>
            </a:r>
            <a:r>
              <a:rPr lang="ar-BH" sz="3200" b="1" dirty="0" smtClean="0">
                <a:solidFill>
                  <a:prstClr val="black"/>
                </a:solidFill>
                <a:latin typeface="Times New Roman" pitchFamily="18" charset="0"/>
                <a:cs typeface="Times New Roman" pitchFamily="18" charset="0"/>
              </a:rPr>
              <a:t>رت</a:t>
            </a:r>
            <a:r>
              <a:rPr lang="ar-SA" sz="3200" b="1" dirty="0" smtClean="0">
                <a:solidFill>
                  <a:prstClr val="black"/>
                </a:solidFill>
                <a:latin typeface="Times New Roman" pitchFamily="18" charset="0"/>
                <a:cs typeface="Times New Roman" pitchFamily="18" charset="0"/>
              </a:rPr>
              <a:t>ّ</a:t>
            </a:r>
            <a:r>
              <a:rPr lang="ar-BH" sz="3200" b="1" dirty="0" smtClean="0">
                <a:solidFill>
                  <a:prstClr val="black"/>
                </a:solidFill>
                <a:latin typeface="Times New Roman" pitchFamily="18" charset="0"/>
                <a:cs typeface="Times New Roman" pitchFamily="18" charset="0"/>
              </a:rPr>
              <a:t>ب </a:t>
            </a:r>
            <a:r>
              <a:rPr lang="ar-BH" sz="3200" b="1" dirty="0" smtClean="0">
                <a:solidFill>
                  <a:prstClr val="black"/>
                </a:solidFill>
                <a:latin typeface="Times New Roman" pitchFamily="18" charset="0"/>
                <a:cs typeface="Times New Roman" pitchFamily="18" charset="0"/>
              </a:rPr>
              <a:t>العبارات الآتية بوضع الرقم المناسب أمام كل عبارة للتوصل إلى نص الصلاة الإبراهيمية.</a:t>
            </a:r>
          </a:p>
        </p:txBody>
      </p:sp>
      <p:graphicFrame>
        <p:nvGraphicFramePr>
          <p:cNvPr id="2" name="Table 1"/>
          <p:cNvGraphicFramePr>
            <a:graphicFrameLocks noGrp="1"/>
          </p:cNvGraphicFramePr>
          <p:nvPr>
            <p:extLst>
              <p:ext uri="{D42A27DB-BD31-4B8C-83A1-F6EECF244321}">
                <p14:modId xmlns:p14="http://schemas.microsoft.com/office/powerpoint/2010/main" val="3504957901"/>
              </p:ext>
            </p:extLst>
          </p:nvPr>
        </p:nvGraphicFramePr>
        <p:xfrm>
          <a:off x="1839384" y="3080741"/>
          <a:ext cx="8128000" cy="2286000"/>
        </p:xfrm>
        <a:graphic>
          <a:graphicData uri="http://schemas.openxmlformats.org/drawingml/2006/table">
            <a:tbl>
              <a:tblPr rtl="1" firstRow="1" bandRow="1">
                <a:tableStyleId>{5C22544A-7EE6-4342-B048-85BDC9FD1C3A}</a:tableStyleId>
              </a:tblPr>
              <a:tblGrid>
                <a:gridCol w="1638852">
                  <a:extLst>
                    <a:ext uri="{9D8B030D-6E8A-4147-A177-3AD203B41FA5}">
                      <a16:colId xmlns:a16="http://schemas.microsoft.com/office/drawing/2014/main" val="20000"/>
                    </a:ext>
                  </a:extLst>
                </a:gridCol>
                <a:gridCol w="6489148">
                  <a:extLst>
                    <a:ext uri="{9D8B030D-6E8A-4147-A177-3AD203B41FA5}">
                      <a16:colId xmlns:a16="http://schemas.microsoft.com/office/drawing/2014/main" val="20001"/>
                    </a:ext>
                  </a:extLst>
                </a:gridCol>
              </a:tblGrid>
              <a:tr h="0">
                <a:tc>
                  <a:txBody>
                    <a:bodyPr/>
                    <a:lstStyle/>
                    <a:p>
                      <a:pPr algn="ctr" rtl="1"/>
                      <a:r>
                        <a:rPr kumimoji="0" lang="ar-BH"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الرقم</a:t>
                      </a:r>
                      <a:endParaRPr lang="ar-BH" dirty="0">
                        <a:solidFill>
                          <a:schemeClr val="bg1"/>
                        </a:solidFill>
                      </a:endParaRPr>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العبارة</a:t>
                      </a:r>
                    </a:p>
                  </a:txBody>
                  <a:tcPr/>
                </a:tc>
                <a:extLst>
                  <a:ext uri="{0D108BD9-81ED-4DB2-BD59-A6C34878D82A}">
                    <a16:rowId xmlns:a16="http://schemas.microsoft.com/office/drawing/2014/main" val="10000"/>
                  </a:ext>
                </a:extLst>
              </a:tr>
              <a:tr h="0">
                <a:tc>
                  <a:txBody>
                    <a:bodyPr/>
                    <a:lstStyle/>
                    <a:p>
                      <a:pPr algn="ctr" rtl="1"/>
                      <a:r>
                        <a:rPr lang="ar-BH" sz="2400" b="1" dirty="0" smtClean="0"/>
                        <a:t>3</a:t>
                      </a:r>
                      <a:endParaRPr lang="ar-BH" sz="2400" b="1"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اللهم بارك على محمد وعلى آل محمد</a:t>
                      </a:r>
                      <a:endParaRPr kumimoji="0" lang="ar-BH"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rtl="1"/>
                      <a:r>
                        <a:rPr lang="ar-BH" sz="2400" b="1" dirty="0" smtClean="0"/>
                        <a:t>1</a:t>
                      </a:r>
                      <a:endParaRPr lang="ar-BH" sz="2400" b="1"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اللهم صلِّ على محمد وعلى آل محمد </a:t>
                      </a:r>
                    </a:p>
                  </a:txBody>
                  <a:tcPr/>
                </a:tc>
                <a:extLst>
                  <a:ext uri="{0D108BD9-81ED-4DB2-BD59-A6C34878D82A}">
                    <a16:rowId xmlns:a16="http://schemas.microsoft.com/office/drawing/2014/main" val="10002"/>
                  </a:ext>
                </a:extLst>
              </a:tr>
              <a:tr h="370840">
                <a:tc>
                  <a:txBody>
                    <a:bodyPr/>
                    <a:lstStyle/>
                    <a:p>
                      <a:pPr algn="ctr" rtl="1"/>
                      <a:r>
                        <a:rPr lang="ar-BH" sz="2400" b="1" dirty="0" smtClean="0"/>
                        <a:t>2</a:t>
                      </a:r>
                      <a:endParaRPr lang="ar-BH" sz="2400" b="1"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كما صليت على إبراهيم وعلى آل إبراهيم، إنك حميد مجيد</a:t>
                      </a:r>
                    </a:p>
                  </a:txBody>
                  <a:tcPr/>
                </a:tc>
                <a:extLst>
                  <a:ext uri="{0D108BD9-81ED-4DB2-BD59-A6C34878D82A}">
                    <a16:rowId xmlns:a16="http://schemas.microsoft.com/office/drawing/2014/main" val="10003"/>
                  </a:ext>
                </a:extLst>
              </a:tr>
              <a:tr h="370840">
                <a:tc>
                  <a:txBody>
                    <a:bodyPr/>
                    <a:lstStyle/>
                    <a:p>
                      <a:pPr algn="ctr" rtl="1"/>
                      <a:r>
                        <a:rPr lang="ar-BH" sz="2400" b="1" dirty="0" smtClean="0"/>
                        <a:t>4</a:t>
                      </a:r>
                      <a:endParaRPr lang="ar-BH" sz="2400" b="1" dirty="0"/>
                    </a:p>
                  </a:txBody>
                  <a:tcPr/>
                </a:tc>
                <a:tc>
                  <a:txBody>
                    <a:bodyPr/>
                    <a:lstStyle/>
                    <a:p>
                      <a:pPr marL="63500" marR="0" lvl="0" indent="-63500" algn="ctr" defTabSz="914400" rtl="1" eaLnBrk="1" fontAlgn="auto" latinLnBrk="0" hangingPunct="1">
                        <a:lnSpc>
                          <a:spcPct val="100000"/>
                        </a:lnSpc>
                        <a:spcBef>
                          <a:spcPts val="0"/>
                        </a:spcBef>
                        <a:spcAft>
                          <a:spcPts val="0"/>
                        </a:spcAft>
                        <a:buClrTx/>
                        <a:buSzTx/>
                        <a:buFont typeface="Wingdings 2"/>
                        <a:buNone/>
                        <a:tabLst/>
                        <a:defRPr/>
                      </a:pPr>
                      <a:r>
                        <a:rPr kumimoji="0" lang="ar-BH"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كما باركت على إبراهيم وعلى آل إبراهيم، إنك حميد مجيد</a:t>
                      </a:r>
                    </a:p>
                  </a:txBody>
                  <a:tcPr/>
                </a:tc>
                <a:extLst>
                  <a:ext uri="{0D108BD9-81ED-4DB2-BD59-A6C34878D82A}">
                    <a16:rowId xmlns:a16="http://schemas.microsoft.com/office/drawing/2014/main" val="10004"/>
                  </a:ext>
                </a:extLst>
              </a:tr>
            </a:tbl>
          </a:graphicData>
        </a:graphic>
      </p:graphicFrame>
      <p:sp>
        <p:nvSpPr>
          <p:cNvPr id="10" name="مستطيل ذو زوايا قطرية مستديرة 9"/>
          <p:cNvSpPr/>
          <p:nvPr/>
        </p:nvSpPr>
        <p:spPr>
          <a:xfrm>
            <a:off x="667841" y="953552"/>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348756"/>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89527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4133" y="1580211"/>
            <a:ext cx="11277600" cy="1404705"/>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200" b="1" dirty="0" smtClean="0">
                <a:solidFill>
                  <a:schemeClr val="tx1"/>
                </a:solidFill>
                <a:latin typeface="Times New Roman" pitchFamily="18" charset="0"/>
                <a:cs typeface="Times New Roman" pitchFamily="18" charset="0"/>
              </a:rPr>
              <a:t>طبّق </a:t>
            </a:r>
            <a:r>
              <a:rPr lang="ar-BH" sz="3200" b="1" dirty="0" smtClean="0">
                <a:solidFill>
                  <a:schemeClr val="tx1"/>
                </a:solidFill>
                <a:latin typeface="Times New Roman" pitchFamily="18" charset="0"/>
                <a:cs typeface="Times New Roman" pitchFamily="18" charset="0"/>
              </a:rPr>
              <a:t>عمليً</a:t>
            </a:r>
            <a:r>
              <a:rPr lang="ar-SA" sz="3200" b="1" smtClean="0">
                <a:solidFill>
                  <a:schemeClr val="tx1"/>
                </a:solidFill>
                <a:latin typeface="Times New Roman" pitchFamily="18" charset="0"/>
                <a:cs typeface="Times New Roman" pitchFamily="18" charset="0"/>
              </a:rPr>
              <a:t>ّ</a:t>
            </a:r>
            <a:r>
              <a:rPr lang="ar-BH" sz="3200" b="1" smtClean="0">
                <a:solidFill>
                  <a:schemeClr val="tx1"/>
                </a:solidFill>
                <a:latin typeface="Times New Roman" pitchFamily="18" charset="0"/>
                <a:cs typeface="Times New Roman" pitchFamily="18" charset="0"/>
              </a:rPr>
              <a:t>ا </a:t>
            </a:r>
            <a:r>
              <a:rPr lang="ar-BH" sz="3200" b="1" dirty="0" smtClean="0">
                <a:solidFill>
                  <a:schemeClr val="tx1"/>
                </a:solidFill>
                <a:latin typeface="Times New Roman" pitchFamily="18" charset="0"/>
                <a:cs typeface="Times New Roman" pitchFamily="18" charset="0"/>
              </a:rPr>
              <a:t>الصلاة أمام والديك</a:t>
            </a:r>
            <a:endParaRPr lang="ar-BH" sz="3200" b="1" dirty="0">
              <a:solidFill>
                <a:schemeClr val="tx1"/>
              </a:solidFill>
              <a:latin typeface="Times New Roman" pitchFamily="18" charset="0"/>
              <a:cs typeface="Times New Roman" pitchFamily="18" charset="0"/>
            </a:endParaRPr>
          </a:p>
        </p:txBody>
      </p:sp>
      <p:grpSp>
        <p:nvGrpSpPr>
          <p:cNvPr id="9" name="Group 4"/>
          <p:cNvGrpSpPr>
            <a:grpSpLocks/>
          </p:cNvGrpSpPr>
          <p:nvPr/>
        </p:nvGrpSpPr>
        <p:grpSpPr bwMode="auto">
          <a:xfrm>
            <a:off x="1016000" y="3777816"/>
            <a:ext cx="10058400" cy="1828800"/>
            <a:chOff x="3635896" y="4419110"/>
            <a:chExt cx="5256584" cy="1512168"/>
          </a:xfrm>
        </p:grpSpPr>
        <p:sp>
          <p:nvSpPr>
            <p:cNvPr id="10" name="Down Ribbon 9"/>
            <p:cNvSpPr/>
            <p:nvPr/>
          </p:nvSpPr>
          <p:spPr>
            <a:xfrm>
              <a:off x="3635896" y="4419110"/>
              <a:ext cx="5256584" cy="1512168"/>
            </a:xfrm>
            <a:prstGeom prst="ribbon">
              <a:avLst/>
            </a:prstGeom>
          </p:spPr>
          <p:style>
            <a:lnRef idx="1">
              <a:schemeClr val="accent1"/>
            </a:lnRef>
            <a:fillRef idx="3">
              <a:schemeClr val="accent1"/>
            </a:fillRef>
            <a:effectRef idx="2">
              <a:schemeClr val="accent1"/>
            </a:effectRef>
            <a:fontRef idx="minor">
              <a:schemeClr val="lt1"/>
            </a:fontRef>
          </p:style>
          <p:txBody>
            <a:bodyPr rtlCol="1" anchor="ctr"/>
            <a:lstStyle/>
            <a:p>
              <a:pPr algn="ctr" rtl="1" fontAlgn="auto">
                <a:spcBef>
                  <a:spcPts val="0"/>
                </a:spcBef>
                <a:spcAft>
                  <a:spcPts val="0"/>
                </a:spcAft>
                <a:defRPr/>
              </a:pPr>
              <a:endParaRPr lang="ar-BH"/>
            </a:p>
          </p:txBody>
        </p:sp>
        <p:sp>
          <p:nvSpPr>
            <p:cNvPr id="11" name="TextBox 10"/>
            <p:cNvSpPr txBox="1"/>
            <p:nvPr/>
          </p:nvSpPr>
          <p:spPr>
            <a:xfrm>
              <a:off x="4326155" y="4965171"/>
              <a:ext cx="3929164" cy="53424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1">
              <a:spAutoFit/>
            </a:bodyPr>
            <a:lstStyle/>
            <a:p>
              <a:pPr algn="ctr" rtl="1" fontAlgn="auto">
                <a:spcBef>
                  <a:spcPts val="0"/>
                </a:spcBef>
                <a:spcAft>
                  <a:spcPts val="0"/>
                </a:spcAft>
                <a:defRPr/>
              </a:pPr>
              <a:r>
                <a:rPr lang="ar-BH" sz="3600" b="1" dirty="0">
                  <a:solidFill>
                    <a:schemeClr val="tx1"/>
                  </a:solidFill>
                  <a:latin typeface="Times New Roman" pitchFamily="18" charset="0"/>
                  <a:cs typeface="Times New Roman" pitchFamily="18" charset="0"/>
                </a:rPr>
                <a:t>مع تمنياتي لك بدوام التوفيق والنجاح</a:t>
              </a:r>
            </a:p>
          </p:txBody>
        </p:sp>
      </p:grpSp>
      <p:sp>
        <p:nvSpPr>
          <p:cNvPr id="12" name="مستطيل ذو زوايا قطرية مستديرة 11"/>
          <p:cNvSpPr/>
          <p:nvPr/>
        </p:nvSpPr>
        <p:spPr>
          <a:xfrm>
            <a:off x="667841" y="1270390"/>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7302928" y="2833357"/>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372152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797082" y="846138"/>
            <a:ext cx="4346917" cy="2663825"/>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أهداف الدرس</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1" name="Content Placeholder 1"/>
          <p:cNvSpPr>
            <a:spLocks noGrp="1"/>
          </p:cNvSpPr>
          <p:nvPr>
            <p:ph type="subTitle" idx="4294967295"/>
          </p:nvPr>
        </p:nvSpPr>
        <p:spPr>
          <a:xfrm>
            <a:off x="428284" y="3074194"/>
            <a:ext cx="8004517" cy="1655762"/>
          </a:xfrm>
        </p:spPr>
        <p:txBody>
          <a:bodyPr/>
          <a:lstStyle/>
          <a:p>
            <a:pPr marL="0" indent="0" algn="justLow" rtl="1" eaLnBrk="1" hangingPunct="1">
              <a:buClr>
                <a:srgbClr val="F0A22E"/>
              </a:buClr>
              <a:buFont typeface="Wingdings 2" pitchFamily="18" charset="2"/>
              <a:buNone/>
            </a:pPr>
            <a:r>
              <a:rPr lang="ar-BH" sz="3600" b="1" dirty="0" smtClean="0">
                <a:solidFill>
                  <a:srgbClr val="000000"/>
                </a:solidFill>
                <a:latin typeface="Times New Roman" pitchFamily="18" charset="0"/>
                <a:cs typeface="Times New Roman" pitchFamily="18" charset="0"/>
              </a:rPr>
              <a:t>1- أُوضّح خطوات الصلاة.</a:t>
            </a:r>
          </a:p>
          <a:p>
            <a:pPr marL="0" indent="0" algn="justLow" rtl="1" eaLnBrk="1" hangingPunct="1">
              <a:buClr>
                <a:srgbClr val="F0A22E"/>
              </a:buClr>
              <a:buFont typeface="Wingdings 2" pitchFamily="18" charset="2"/>
              <a:buNone/>
            </a:pPr>
            <a:r>
              <a:rPr lang="ar-BH" sz="3600" b="1" dirty="0" smtClean="0">
                <a:solidFill>
                  <a:srgbClr val="000000"/>
                </a:solidFill>
                <a:latin typeface="Times New Roman" pitchFamily="18" charset="0"/>
                <a:cs typeface="Times New Roman" pitchFamily="18" charset="0"/>
              </a:rPr>
              <a:t>2- أُطبّق عمليًا خطوات الصلاة.</a:t>
            </a:r>
          </a:p>
          <a:p>
            <a:pPr marL="0" indent="0" algn="justLow" rtl="1" eaLnBrk="1" hangingPunct="1">
              <a:buFont typeface="Wingdings 2" pitchFamily="18" charset="2"/>
              <a:buNone/>
            </a:pPr>
            <a:endParaRPr lang="ar-BH" sz="3600" b="1" dirty="0" smtClean="0">
              <a:solidFill>
                <a:schemeClr val="tx1"/>
              </a:solidFill>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12294"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801" y="1385888"/>
            <a:ext cx="3086100"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1153550" y="2098437"/>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96180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13317"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179444"/>
            <a:ext cx="11277600" cy="1974574"/>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1- أستقبلُ القبلة قائمًا، ثم أنوي الصلاة، وأقول: </a:t>
            </a:r>
            <a:r>
              <a:rPr lang="ar-BH" sz="3600" b="1" dirty="0" smtClean="0">
                <a:solidFill>
                  <a:schemeClr val="tx1"/>
                </a:solidFill>
                <a:latin typeface="Times New Roman" pitchFamily="18" charset="0"/>
                <a:cs typeface="Times New Roman" pitchFamily="18" charset="0"/>
              </a:rPr>
              <a:t>((الله أكبر)).</a:t>
            </a:r>
            <a:endParaRPr lang="ar-BH" sz="3600" b="1" dirty="0">
              <a:solidFill>
                <a:schemeClr val="tx1"/>
              </a:solidFill>
              <a:latin typeface="Times New Roman" pitchFamily="18" charset="0"/>
              <a:cs typeface="Times New Roman" pitchFamily="18" charset="0"/>
            </a:endParaRPr>
          </a:p>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ثم أقرأ دعاء الاستفتاح فأقول: ((سبحانك اللهم وبحمدك، وتبارك اسمك، وتعالى جدك، ولا إله غيرك))</a:t>
            </a:r>
          </a:p>
        </p:txBody>
      </p:sp>
      <p:pic>
        <p:nvPicPr>
          <p:cNvPr id="133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733" y="3391388"/>
            <a:ext cx="4470400" cy="290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543816" y="2934188"/>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3685734" y="3211098"/>
            <a:ext cx="4783017" cy="3203769"/>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04933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122363"/>
            <a:ext cx="9144000" cy="2387600"/>
          </a:xfrm>
        </p:spPr>
        <p:txBody>
          <a:bodyPr>
            <a:normAutofit/>
          </a:bodyPr>
          <a:lstStyle/>
          <a:p>
            <a:pPr algn="ctr">
              <a:defRPr/>
            </a:pPr>
            <a:r>
              <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dirty="0"/>
          </a:p>
        </p:txBody>
      </p:sp>
      <p:sp>
        <p:nvSpPr>
          <p:cNvPr id="6" name="Rounded Rectangle 5"/>
          <p:cNvSpPr/>
          <p:nvPr/>
        </p:nvSpPr>
        <p:spPr>
          <a:xfrm>
            <a:off x="474133" y="1219200"/>
            <a:ext cx="11277600" cy="160020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2- أقرأ الفاتحة وبعض آيات </a:t>
            </a:r>
            <a:r>
              <a:rPr lang="ar-BH" sz="3600" b="1" dirty="0" smtClean="0">
                <a:solidFill>
                  <a:schemeClr val="tx1"/>
                </a:solidFill>
                <a:latin typeface="Times New Roman" pitchFamily="18" charset="0"/>
                <a:cs typeface="Times New Roman" pitchFamily="18" charset="0"/>
              </a:rPr>
              <a:t>القرآن. </a:t>
            </a:r>
            <a:endParaRPr lang="ar-BH" sz="3600" b="1" dirty="0">
              <a:solidFill>
                <a:schemeClr val="tx1"/>
              </a:solidFill>
              <a:latin typeface="Times New Roman" pitchFamily="18" charset="0"/>
              <a:cs typeface="Times New Roman" pitchFamily="18" charset="0"/>
            </a:endParaRPr>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3" y="3186448"/>
            <a:ext cx="4607862" cy="305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ذو زوايا قطرية مستديرة 6"/>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مستطيل ذو زوايا قطرية مستديرة 7"/>
          <p:cNvSpPr/>
          <p:nvPr/>
        </p:nvSpPr>
        <p:spPr>
          <a:xfrm>
            <a:off x="7302928" y="261604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مستطيل ذو زوايا قطرية مستديرة 8"/>
          <p:cNvSpPr/>
          <p:nvPr/>
        </p:nvSpPr>
        <p:spPr>
          <a:xfrm>
            <a:off x="3739488" y="3037695"/>
            <a:ext cx="4913194" cy="3313388"/>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28229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15365"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219200"/>
            <a:ext cx="11277600" cy="1550504"/>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3- أقول</a:t>
            </a:r>
            <a:r>
              <a:rPr lang="ar-BH" sz="3600" b="1" dirty="0" smtClean="0">
                <a:solidFill>
                  <a:schemeClr val="tx1"/>
                </a:solidFill>
                <a:latin typeface="Times New Roman" pitchFamily="18" charset="0"/>
                <a:cs typeface="Times New Roman" pitchFamily="18" charset="0"/>
              </a:rPr>
              <a:t>: ((الله أكبر)) </a:t>
            </a:r>
            <a:r>
              <a:rPr lang="ar-BH" sz="3600" b="1" dirty="0">
                <a:solidFill>
                  <a:schemeClr val="tx1"/>
                </a:solidFill>
                <a:latin typeface="Times New Roman" pitchFamily="18" charset="0"/>
                <a:cs typeface="Times New Roman" pitchFamily="18" charset="0"/>
              </a:rPr>
              <a:t>وأركع،</a:t>
            </a:r>
          </a:p>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ثم أقول: ((سبحان ربي العظيم)) (ثلاث مرات)</a:t>
            </a:r>
          </a:p>
        </p:txBody>
      </p:sp>
      <p:pic>
        <p:nvPicPr>
          <p:cNvPr id="153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066" y="3001620"/>
            <a:ext cx="4957233" cy="327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25882" y="2625975"/>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3465995" y="2866541"/>
            <a:ext cx="5241907" cy="3470894"/>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388692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16389"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219200"/>
            <a:ext cx="11277600" cy="167640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4- أرفع رأسي من الركوع، وأستوي قائمًا قائلاً:  </a:t>
            </a:r>
            <a:endParaRPr lang="ar-BH" sz="3600" b="1" dirty="0" smtClean="0">
              <a:solidFill>
                <a:schemeClr val="tx1"/>
              </a:solidFill>
              <a:latin typeface="Times New Roman" pitchFamily="18" charset="0"/>
              <a:cs typeface="Times New Roman" pitchFamily="18" charset="0"/>
            </a:endParaRPr>
          </a:p>
          <a:p>
            <a:pPr marL="63500" indent="-63500" algn="ctr" rtl="1" fontAlgn="auto">
              <a:spcBef>
                <a:spcPts val="0"/>
              </a:spcBef>
              <a:spcAft>
                <a:spcPts val="0"/>
              </a:spcAft>
              <a:buFont typeface="Wingdings 2"/>
              <a:buNone/>
              <a:defRPr/>
            </a:pPr>
            <a:r>
              <a:rPr lang="ar-BH" sz="3600" b="1" dirty="0" smtClean="0">
                <a:solidFill>
                  <a:schemeClr val="tx1"/>
                </a:solidFill>
                <a:latin typeface="Times New Roman" pitchFamily="18" charset="0"/>
                <a:cs typeface="Times New Roman" pitchFamily="18" charset="0"/>
              </a:rPr>
              <a:t>((</a:t>
            </a:r>
            <a:r>
              <a:rPr lang="ar-BH" sz="3600" b="1" dirty="0">
                <a:solidFill>
                  <a:schemeClr val="tx1"/>
                </a:solidFill>
                <a:latin typeface="Times New Roman" pitchFamily="18" charset="0"/>
                <a:cs typeface="Times New Roman" pitchFamily="18" charset="0"/>
              </a:rPr>
              <a:t>سمع الله لمن حمده، ربنا ولك الحمد))</a:t>
            </a:r>
          </a:p>
        </p:txBody>
      </p:sp>
      <p:pic>
        <p:nvPicPr>
          <p:cNvPr id="163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2" y="3275623"/>
            <a:ext cx="5022849"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ذو زوايا قطرية مستديرة 11"/>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7302928" y="261604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مستطيل ذو زوايا قطرية مستديرة 13"/>
          <p:cNvSpPr/>
          <p:nvPr/>
        </p:nvSpPr>
        <p:spPr>
          <a:xfrm>
            <a:off x="3465995" y="3105443"/>
            <a:ext cx="5382583" cy="3231992"/>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3214144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rm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17413"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139688"/>
            <a:ext cx="11277600" cy="167640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5- أقول: </a:t>
            </a:r>
            <a:r>
              <a:rPr lang="ar-BH" sz="3600" b="1" dirty="0" smtClean="0">
                <a:solidFill>
                  <a:schemeClr val="tx1"/>
                </a:solidFill>
                <a:latin typeface="Times New Roman" pitchFamily="18" charset="0"/>
                <a:cs typeface="Times New Roman" pitchFamily="18" charset="0"/>
              </a:rPr>
              <a:t>((الله </a:t>
            </a:r>
            <a:r>
              <a:rPr lang="ar-BH" sz="3600" b="1" dirty="0">
                <a:solidFill>
                  <a:schemeClr val="tx1"/>
                </a:solidFill>
                <a:latin typeface="Times New Roman" pitchFamily="18" charset="0"/>
                <a:cs typeface="Times New Roman" pitchFamily="18" charset="0"/>
              </a:rPr>
              <a:t>أكبر)) وأسجد، </a:t>
            </a:r>
            <a:endParaRPr lang="ar-BH" sz="3600" b="1" dirty="0" smtClean="0">
              <a:solidFill>
                <a:schemeClr val="tx1"/>
              </a:solidFill>
              <a:latin typeface="Times New Roman" pitchFamily="18" charset="0"/>
              <a:cs typeface="Times New Roman" pitchFamily="18" charset="0"/>
            </a:endParaRPr>
          </a:p>
          <a:p>
            <a:pPr marL="63500" indent="-63500" algn="ctr" rtl="1" fontAlgn="auto">
              <a:spcBef>
                <a:spcPts val="0"/>
              </a:spcBef>
              <a:spcAft>
                <a:spcPts val="0"/>
              </a:spcAft>
              <a:buFont typeface="Wingdings 2"/>
              <a:buNone/>
              <a:defRPr/>
            </a:pPr>
            <a:r>
              <a:rPr lang="ar-BH" sz="3600" b="1" dirty="0" smtClean="0">
                <a:solidFill>
                  <a:schemeClr val="tx1"/>
                </a:solidFill>
                <a:latin typeface="Times New Roman" pitchFamily="18" charset="0"/>
                <a:cs typeface="Times New Roman" pitchFamily="18" charset="0"/>
              </a:rPr>
              <a:t>ثم </a:t>
            </a:r>
            <a:r>
              <a:rPr lang="ar-BH" sz="3600" b="1" dirty="0">
                <a:solidFill>
                  <a:schemeClr val="tx1"/>
                </a:solidFill>
                <a:latin typeface="Times New Roman" pitchFamily="18" charset="0"/>
                <a:cs typeface="Times New Roman" pitchFamily="18" charset="0"/>
              </a:rPr>
              <a:t>أقول: </a:t>
            </a:r>
            <a:r>
              <a:rPr lang="ar-BH" sz="3600" b="1" dirty="0" smtClean="0">
                <a:solidFill>
                  <a:schemeClr val="tx1"/>
                </a:solidFill>
                <a:latin typeface="Times New Roman" pitchFamily="18" charset="0"/>
                <a:cs typeface="Times New Roman" pitchFamily="18" charset="0"/>
              </a:rPr>
              <a:t>((سبحان </a:t>
            </a:r>
            <a:r>
              <a:rPr lang="ar-BH" sz="3600" b="1" dirty="0">
                <a:solidFill>
                  <a:schemeClr val="tx1"/>
                </a:solidFill>
                <a:latin typeface="Times New Roman" pitchFamily="18" charset="0"/>
                <a:cs typeface="Times New Roman" pitchFamily="18" charset="0"/>
              </a:rPr>
              <a:t>ربي الأعلى)) (ثلاث مرات)</a:t>
            </a:r>
          </a:p>
        </p:txBody>
      </p:sp>
      <p:pic>
        <p:nvPicPr>
          <p:cNvPr id="174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513" y="3185976"/>
            <a:ext cx="5895838"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61604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2982351" y="3080277"/>
            <a:ext cx="6161649" cy="3295257"/>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4263691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144000" cy="2387600"/>
          </a:xfrm>
        </p:spPr>
        <p:txBody>
          <a:bodyPr>
            <a:noAutofit/>
          </a:bodyPr>
          <a:lstStyle/>
          <a:p>
            <a:pPr algn="ctr" eaLnBrk="1" fontAlgn="auto" hangingPunct="1">
              <a:spcAft>
                <a:spcPts val="0"/>
              </a:spcAft>
              <a:defRPr/>
            </a:pPr>
            <a:r>
              <a:rPr lang="ar-BH"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خطوات الصلاة</a:t>
            </a:r>
            <a:endParaRPr lang="ar-BH"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18437"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474133" y="1152940"/>
            <a:ext cx="11277600" cy="1676400"/>
          </a:xfrm>
          <a:prstGeom prst="roundRect">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ct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6- أرفع رأسي من السجود قائلاً: </a:t>
            </a:r>
            <a:r>
              <a:rPr lang="ar-BH" sz="3600" b="1" dirty="0" smtClean="0">
                <a:solidFill>
                  <a:schemeClr val="tx1"/>
                </a:solidFill>
                <a:latin typeface="Times New Roman" pitchFamily="18" charset="0"/>
                <a:cs typeface="Times New Roman" pitchFamily="18" charset="0"/>
              </a:rPr>
              <a:t>((الله </a:t>
            </a:r>
            <a:r>
              <a:rPr lang="ar-BH" sz="3600" b="1" dirty="0">
                <a:solidFill>
                  <a:schemeClr val="tx1"/>
                </a:solidFill>
                <a:latin typeface="Times New Roman" pitchFamily="18" charset="0"/>
                <a:cs typeface="Times New Roman" pitchFamily="18" charset="0"/>
              </a:rPr>
              <a:t>أكبر))، </a:t>
            </a:r>
            <a:endParaRPr lang="ar-BH" sz="3600" b="1" dirty="0" smtClean="0">
              <a:solidFill>
                <a:schemeClr val="tx1"/>
              </a:solidFill>
              <a:latin typeface="Times New Roman" pitchFamily="18" charset="0"/>
              <a:cs typeface="Times New Roman" pitchFamily="18" charset="0"/>
            </a:endParaRPr>
          </a:p>
          <a:p>
            <a:pPr marL="63500" indent="-63500" algn="ctr" rtl="1" fontAlgn="auto">
              <a:spcBef>
                <a:spcPts val="0"/>
              </a:spcBef>
              <a:spcAft>
                <a:spcPts val="0"/>
              </a:spcAft>
              <a:buFont typeface="Wingdings 2"/>
              <a:buNone/>
              <a:defRPr/>
            </a:pPr>
            <a:r>
              <a:rPr lang="ar-BH" sz="3600" b="1" dirty="0" smtClean="0">
                <a:solidFill>
                  <a:schemeClr val="tx1"/>
                </a:solidFill>
                <a:latin typeface="Times New Roman" pitchFamily="18" charset="0"/>
                <a:cs typeface="Times New Roman" pitchFamily="18" charset="0"/>
              </a:rPr>
              <a:t>ثم أستوي </a:t>
            </a:r>
            <a:r>
              <a:rPr lang="ar-BH" sz="3600" b="1" dirty="0">
                <a:solidFill>
                  <a:schemeClr val="tx1"/>
                </a:solidFill>
                <a:latin typeface="Times New Roman" pitchFamily="18" charset="0"/>
                <a:cs typeface="Times New Roman" pitchFamily="18" charset="0"/>
              </a:rPr>
              <a:t>جالسًا </a:t>
            </a:r>
            <a:r>
              <a:rPr lang="ar-BH" sz="3600" b="1" dirty="0" smtClean="0">
                <a:solidFill>
                  <a:schemeClr val="tx1"/>
                </a:solidFill>
                <a:latin typeface="Times New Roman" pitchFamily="18" charset="0"/>
                <a:cs typeface="Times New Roman" pitchFamily="18" charset="0"/>
              </a:rPr>
              <a:t>وأقول: ((ربِّ </a:t>
            </a:r>
            <a:r>
              <a:rPr lang="ar-BH" sz="3600" b="1" dirty="0">
                <a:solidFill>
                  <a:schemeClr val="tx1"/>
                </a:solidFill>
                <a:latin typeface="Times New Roman" pitchFamily="18" charset="0"/>
                <a:cs typeface="Times New Roman" pitchFamily="18" charset="0"/>
              </a:rPr>
              <a:t>اغفر لي))</a:t>
            </a:r>
          </a:p>
        </p:txBody>
      </p:sp>
      <p:pic>
        <p:nvPicPr>
          <p:cNvPr id="184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552" y="3077820"/>
            <a:ext cx="5450418"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ذو زوايا قطرية مستديرة 9"/>
          <p:cNvSpPr/>
          <p:nvPr/>
        </p:nvSpPr>
        <p:spPr>
          <a:xfrm>
            <a:off x="667841" y="939483"/>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ذو زوايا قطرية مستديرة 11"/>
          <p:cNvSpPr/>
          <p:nvPr/>
        </p:nvSpPr>
        <p:spPr>
          <a:xfrm>
            <a:off x="7302928" y="2616041"/>
            <a:ext cx="4135901" cy="365760"/>
          </a:xfrm>
          <a:prstGeom prst="round2DiagRect">
            <a:avLst/>
          </a:prstGeom>
          <a:solidFill>
            <a:srgbClr val="92D050"/>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مستطيل ذو زوايا قطرية مستديرة 12"/>
          <p:cNvSpPr/>
          <p:nvPr/>
        </p:nvSpPr>
        <p:spPr>
          <a:xfrm>
            <a:off x="3221502" y="2981801"/>
            <a:ext cx="5669279" cy="3425970"/>
          </a:xfrm>
          <a:prstGeom prst="round2DiagRect">
            <a:avLst>
              <a:gd name="adj1" fmla="val 7091"/>
              <a:gd name="adj2" fmla="val 0"/>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67634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أشراط الساعة المعدل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أشراط الساعة المعدل 2</Template>
  <TotalTime>205</TotalTime>
  <Words>1112</Words>
  <Application>Microsoft Office PowerPoint</Application>
  <PresentationFormat>Widescreen</PresentationFormat>
  <Paragraphs>187</Paragraphs>
  <Slides>26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Calibri</vt:lpstr>
      <vt:lpstr>Calibri Light</vt:lpstr>
      <vt:lpstr>Franklin Gothic Book</vt:lpstr>
      <vt:lpstr>Frutiger LT Arabic 55 Roman</vt:lpstr>
      <vt:lpstr>Sultan bold</vt:lpstr>
      <vt:lpstr>Tahoma</vt:lpstr>
      <vt:lpstr>Times New Roman</vt:lpstr>
      <vt:lpstr>Wingdings 2</vt:lpstr>
      <vt:lpstr>أشراط الساعة المعدل 2</vt:lpstr>
      <vt:lpstr>قالب الدروس</vt:lpstr>
      <vt:lpstr>PowerPoint Presentation</vt:lpstr>
      <vt:lpstr>PowerPoint Presentation</vt:lpstr>
      <vt:lpstr>أهداف الدرس</vt:lpstr>
      <vt:lpstr>خطوات الصلاة</vt:lpstr>
      <vt:lpstr>خطوات الصلاة</vt:lpstr>
      <vt:lpstr>خطوات الصلاة</vt:lpstr>
      <vt:lpstr>خطوات الصلاة</vt:lpstr>
      <vt:lpstr>خطوات الصلاة</vt:lpstr>
      <vt:lpstr>خطوات الصلاة</vt:lpstr>
      <vt:lpstr>خطوات الصلاة</vt:lpstr>
      <vt:lpstr>خطوات الصلاة</vt:lpstr>
      <vt:lpstr>خطوات الصلاة</vt:lpstr>
      <vt:lpstr>التشهد والصلاة الإبراهيمية</vt:lpstr>
      <vt:lpstr>خطوات الصلاة</vt:lpstr>
      <vt:lpstr>خطوات الصلاة</vt:lpstr>
      <vt:lpstr>ملاحظة هامة</vt:lpstr>
      <vt:lpstr>الصلوات الخمس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user</cp:lastModifiedBy>
  <cp:revision>27</cp:revision>
  <dcterms:created xsi:type="dcterms:W3CDTF">2020-03-04T10:47:58Z</dcterms:created>
  <dcterms:modified xsi:type="dcterms:W3CDTF">2020-03-12T13:33:12Z</dcterms:modified>
</cp:coreProperties>
</file>