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3"/>
  </p:notesMasterIdLst>
  <p:sldIdLst>
    <p:sldId id="347" r:id="rId2"/>
    <p:sldId id="342" r:id="rId3"/>
    <p:sldId id="343" r:id="rId4"/>
    <p:sldId id="346" r:id="rId5"/>
    <p:sldId id="344" r:id="rId6"/>
    <p:sldId id="341" r:id="rId7"/>
    <p:sldId id="340" r:id="rId8"/>
    <p:sldId id="345" r:id="rId9"/>
    <p:sldId id="348" r:id="rId10"/>
    <p:sldId id="349" r:id="rId11"/>
    <p:sldId id="316" r:id="rId12"/>
  </p:sldIdLst>
  <p:sldSz cx="12192000" cy="6858000"/>
  <p:notesSz cx="6858000" cy="9144000"/>
  <p:embeddedFontLst>
    <p:embeddedFont>
      <p:font typeface="Cairo" pitchFamily="2" charset="-78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rmattan" pitchFamily="2" charset="-78"/>
      <p:regular r:id="rId20"/>
      <p:bold r:id="rId21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1616" userDrawn="1">
          <p15:clr>
            <a:srgbClr val="A4A3A4"/>
          </p15:clr>
        </p15:guide>
        <p15:guide id="6" pos="7083" userDrawn="1">
          <p15:clr>
            <a:srgbClr val="A4A3A4"/>
          </p15:clr>
        </p15:guide>
        <p15:guide id="7" pos="642" userDrawn="1">
          <p15:clr>
            <a:srgbClr val="A4A3A4"/>
          </p15:clr>
        </p15:guide>
        <p15:guide id="8" orient="horz" pos="2069" userDrawn="1">
          <p15:clr>
            <a:srgbClr val="A4A3A4"/>
          </p15:clr>
        </p15:guide>
        <p15:guide id="9" orient="horz" pos="33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7F6"/>
    <a:srgbClr val="E8B8FA"/>
    <a:srgbClr val="76ACFD"/>
    <a:srgbClr val="E55436"/>
    <a:srgbClr val="133836"/>
    <a:srgbClr val="937F4E"/>
    <a:srgbClr val="F5513C"/>
    <a:srgbClr val="F6503C"/>
    <a:srgbClr val="E5E1DD"/>
    <a:srgbClr val="F65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5297" autoAdjust="0"/>
  </p:normalViewPr>
  <p:slideViewPr>
    <p:cSldViewPr snapToGrid="0">
      <p:cViewPr varScale="1">
        <p:scale>
          <a:sx n="78" d="100"/>
          <a:sy n="78" d="100"/>
        </p:scale>
        <p:origin x="850" y="91"/>
      </p:cViewPr>
      <p:guideLst>
        <p:guide orient="horz" pos="799"/>
        <p:guide pos="3840"/>
        <p:guide orient="horz" pos="1616"/>
        <p:guide pos="7083"/>
        <p:guide pos="642"/>
        <p:guide orient="horz" pos="2069"/>
        <p:guide orient="horz" pos="336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499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</a:t>
            </a:r>
            <a:r>
              <a:rPr lang="ar-SA"/>
              <a:t>باللغة العربية</a:t>
            </a:r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7976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800" dirty="0"/>
              <a:t>هذا القالب من تصميم موقع انجز ( </a:t>
            </a:r>
            <a:r>
              <a:rPr lang="en-US" sz="800" dirty="0"/>
              <a:t>ingez-ppt.com</a:t>
            </a:r>
            <a:r>
              <a:rPr lang="ar-SA" sz="800" dirty="0"/>
              <a:t> ) : موقع عربي متخصص بتصميم قوالب البوربوينت باللغة العربية</a:t>
            </a:r>
            <a:endParaRPr lang="ar-EG" sz="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61338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5387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67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056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420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741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5B7B-541A-4295-BA7E-8CD2FDB3948F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780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71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393DE8-A3E3-47C3-8141-C230AD5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9A8EA-99D7-407B-9C8E-4A759CFE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CDB66F-7516-4358-AAAA-EA4146A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A57747-78EB-41DD-BC44-22369E00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1BE1B2-21AF-4CEF-9C37-AA866FAF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862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00AABA3-24CD-4171-8F3A-F79FD766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013114-31C1-4733-868F-1CC8066DE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75B9F5-39F8-40C7-97C9-40E89533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774EDC-9B8A-4825-ACBA-EC4538A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E9B539-CE54-4FB1-B47F-649739A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70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622DFC-0121-406C-A507-5B3316BA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21FAF0-120A-4D33-AF3E-B723A200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488C05-5240-4CA9-A81F-0DAADD7A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2A9D43-6459-4447-BFA1-2F88FFC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27BC5A-67AD-468E-B097-0F7A767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450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85A2C-025C-46A2-BBC4-7351A663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36B147-622E-4D3E-B67D-056617FE6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E6B5156-B1AB-4622-9CCB-289BEFD9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D81D30-DAF0-4A80-BED9-443ECB81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6DBD39E-60EC-4FB8-909B-F5CE69BA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FD2F44D-77C6-4D69-AE8A-A851C672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033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B9807-DCB1-4975-81EF-683BF8D6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B82E381-E2AC-40B3-9D2B-EF249B76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98EE47C-0148-40DA-AD14-6FEA4880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F33E99B-9E6A-4D9F-840F-ECC45163B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23A978-E2C6-4906-B006-A453BA45B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5BF6D75-C190-4B33-921A-AB2F84B4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B11A39-4B93-4D9E-9C57-8A2AD510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D6855AB-CE36-4840-9E0D-A1CE56C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84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C41E42-6387-4AB3-86DB-F3C34805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BCCFCBB-A74F-42B3-966D-395D3EB2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A672E25-09CA-4979-84F0-E6DE4BE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4546B6E-49ED-41EE-9B32-8C18E5C1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47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EB9D89E-D2FE-46F8-8CCD-1A4B34B2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0D4D3C6-547C-41F5-B9EE-113EB4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79B890F-08FB-48BF-99D7-1B56C232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EC974C-F381-4F7D-ADA7-4F769077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6241BC-CE8A-44EC-9ABB-A43BF78B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B0679B3-BA1C-4F1E-BC58-C791628A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54CC5E-1F87-4A50-AE81-DFFEF2D4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F520AB8-7C93-4052-99B5-E5CCF4A5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483422-FDCC-454E-A8D8-5913574E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85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3676EC-66D7-4E0F-A6C5-4293DC52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3086044-0696-4A95-9261-9B12E3939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7A612F3-1F54-4FDB-8AFB-B421C62E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6710C8-F6B0-4C08-B5ED-379E9CD6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2879A5-0BDC-4A2A-AD79-AF0C04D8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E6E36B9-2C97-4F5D-A98B-712829DA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40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421E2EC-99A1-460A-98B4-BB7D4BB8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9FF89C3-A6E9-4A84-A050-909C9AE0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69099C-D7BE-4490-9500-5924AA55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B51A-4345-4294-B44B-7708CFF1B0D2}" type="datetimeFigureOut">
              <a:rPr lang="ar-EG" smtClean="0"/>
              <a:t>1‏/6‏/1445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F0FCC2-F81D-4355-9E16-2FAA7BC4D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30118B-F1E2-4396-B42A-7F6B34518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FBB519-2733-4A92-9000-2E4E21C3E63E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9485324" y="-127990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1041722" y="1057284"/>
            <a:ext cx="821802" cy="821802"/>
          </a:xfrm>
          <a:prstGeom prst="irregularSeal2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005001" y="4059978"/>
            <a:ext cx="4181998" cy="489686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5752637">
            <a:off x="-3020994" y="4305785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2185746"/>
            <a:ext cx="759877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1500" dirty="0">
                <a:solidFill>
                  <a:srgbClr val="F5513C"/>
                </a:solidFill>
              </a:rPr>
              <a:t>ظاهرة التنمر</a:t>
            </a:r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1146197" y="1876781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87EBA32D-127F-47F6-8B71-8C9154C01624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7756B7DD-4B5D-4DD0-8F78-E1C749F4EDE8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2" name="نجمة: 7 نقاط 251">
            <a:extLst>
              <a:ext uri="{FF2B5EF4-FFF2-40B4-BE49-F238E27FC236}">
                <a16:creationId xmlns:a16="http://schemas.microsoft.com/office/drawing/2014/main" id="{3DFBC629-965F-40EF-8844-D185F7F79E8D}"/>
              </a:ext>
            </a:extLst>
          </p:cNvPr>
          <p:cNvSpPr/>
          <p:nvPr/>
        </p:nvSpPr>
        <p:spPr>
          <a:xfrm rot="20457463">
            <a:off x="2259286" y="5601903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30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581772-05ED-ABD0-63ED-7A1D85D2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BE4975-E7CE-EDCA-AA69-A7DCCA027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A8F22B4-C1BE-EDFB-51CA-7E554D24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0" y="553862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000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237856">
            <a:off x="-1469985" y="5839428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9860730" y="489776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 rot="1559859">
            <a:off x="11138917" y="-1001193"/>
            <a:ext cx="2701634" cy="2701634"/>
          </a:xfrm>
          <a:prstGeom prst="irregularSeal2">
            <a:avLst/>
          </a:prstGeom>
          <a:solidFill>
            <a:srgbClr val="937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781728" y="1220794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D8CA6CA-C1CA-4EE0-ACA5-DD1240914815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مفهوم التنمر</a:t>
            </a: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3A248BE4-00EE-4486-BB86-B718D8F3012E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0011365" y="1923982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9D23D63E-2FF5-4DA1-A202-16E4FC2A0303}"/>
              </a:ext>
            </a:extLst>
          </p:cNvPr>
          <p:cNvSpPr txBox="1"/>
          <p:nvPr/>
        </p:nvSpPr>
        <p:spPr>
          <a:xfrm>
            <a:off x="5212080" y="2307441"/>
            <a:ext cx="61569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F6513B"/>
                </a:solidFill>
              </a:rPr>
              <a:t>ظاهرة</a:t>
            </a:r>
            <a:r>
              <a:rPr lang="ar-SA" sz="2400" dirty="0"/>
              <a:t> </a:t>
            </a:r>
            <a:r>
              <a:rPr lang="ar-SA" sz="2400" dirty="0">
                <a:solidFill>
                  <a:srgbClr val="F6513B"/>
                </a:solidFill>
              </a:rPr>
              <a:t>التّنمّر</a:t>
            </a:r>
            <a:r>
              <a:rPr lang="ar-SA" sz="2400" dirty="0"/>
              <a:t> عادةٌ عدائيّةٌ وغير مرغوبةٍ، حيث يقوم بها الطّفل المتنمّر بتصرّفاتٍ عدائيّةٍ، كنشر الإشاعات، أو التهديد، </a:t>
            </a:r>
          </a:p>
          <a:p>
            <a:r>
              <a:rPr lang="ar-SA" sz="2400" dirty="0"/>
              <a:t>أو مهاجمة الشّخص المُتنمَّر عليه جسديّاً أو لفظيّاً، ويُتوقّع أن يتكرّر هذا التّصرّف مع الزّمن</a:t>
            </a:r>
          </a:p>
          <a:p>
            <a:endParaRPr lang="ar-SA" sz="2400" dirty="0"/>
          </a:p>
          <a:p>
            <a:r>
              <a:rPr lang="ar-SA" sz="2400" dirty="0"/>
              <a:t>يستخدم الأطفال المتنمّرون قواهم، سواءً أكانت جسديّة، </a:t>
            </a:r>
          </a:p>
          <a:p>
            <a:r>
              <a:rPr lang="ar-SA" sz="2400" dirty="0"/>
              <a:t>أم معرفتهم بمعلوماتٍ حسّاسة أو محرجة عن الشّخص المتنمّر عليه، أو شهرتهم، للتّحكّم أو لإلحاق الأذى بالآخرين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8B191E-29BC-4A4E-B5EB-64FAE8AB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51" y="1934438"/>
            <a:ext cx="4968671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4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237856">
            <a:off x="-1469985" y="5839428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10963666" y="2805012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 rot="1559859">
            <a:off x="11115768" y="-966469"/>
            <a:ext cx="2701634" cy="2701634"/>
          </a:xfrm>
          <a:prstGeom prst="irregularSeal2">
            <a:avLst/>
          </a:prstGeom>
          <a:solidFill>
            <a:srgbClr val="937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781728" y="1220794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2D8CA6CA-C1CA-4EE0-ACA5-DD1240914815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أنواع التنمر</a:t>
            </a:r>
          </a:p>
        </p:txBody>
      </p:sp>
      <p:sp>
        <p:nvSpPr>
          <p:cNvPr id="23" name="شكل حر: شكل 22">
            <a:extLst>
              <a:ext uri="{FF2B5EF4-FFF2-40B4-BE49-F238E27FC236}">
                <a16:creationId xmlns:a16="http://schemas.microsoft.com/office/drawing/2014/main" id="{3A248BE4-00EE-4486-BB86-B718D8F3012E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0058499" y="1433788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5" name="مربع نص 174">
            <a:extLst>
              <a:ext uri="{FF2B5EF4-FFF2-40B4-BE49-F238E27FC236}">
                <a16:creationId xmlns:a16="http://schemas.microsoft.com/office/drawing/2014/main" id="{9D23D63E-2FF5-4DA1-A202-16E4FC2A0303}"/>
              </a:ext>
            </a:extLst>
          </p:cNvPr>
          <p:cNvSpPr txBox="1"/>
          <p:nvPr/>
        </p:nvSpPr>
        <p:spPr>
          <a:xfrm>
            <a:off x="6096000" y="3023878"/>
            <a:ext cx="3601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F5513C"/>
                </a:solidFill>
              </a:rPr>
              <a:t>التنمر الجسدي</a:t>
            </a:r>
          </a:p>
          <a:p>
            <a:pPr algn="ctr"/>
            <a:r>
              <a:rPr lang="ar-SA" sz="2000" dirty="0"/>
              <a:t>استخدام القوة البدنية مثل الضرب وإتلاف الممتلكات. </a:t>
            </a:r>
          </a:p>
        </p:txBody>
      </p:sp>
      <p:sp>
        <p:nvSpPr>
          <p:cNvPr id="183" name="مربع نص 182">
            <a:extLst>
              <a:ext uri="{FF2B5EF4-FFF2-40B4-BE49-F238E27FC236}">
                <a16:creationId xmlns:a16="http://schemas.microsoft.com/office/drawing/2014/main" id="{5A2687B6-99BC-4B6F-AD86-7D306A9A44CA}"/>
              </a:ext>
            </a:extLst>
          </p:cNvPr>
          <p:cNvSpPr txBox="1"/>
          <p:nvPr/>
        </p:nvSpPr>
        <p:spPr>
          <a:xfrm>
            <a:off x="2624670" y="5069495"/>
            <a:ext cx="3471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F5513C"/>
                </a:solidFill>
              </a:rPr>
              <a:t>التنمر الإلكتروني</a:t>
            </a:r>
          </a:p>
          <a:p>
            <a:pPr algn="ctr"/>
            <a:r>
              <a:rPr lang="ar-SA" sz="2000" dirty="0"/>
              <a:t>نشر صور وكلمات مسيئة للآخرين باستخدام الوسائل الرقمية</a:t>
            </a:r>
          </a:p>
        </p:txBody>
      </p: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07D48F19-50AD-49BF-B3DD-992CBF62F145}"/>
              </a:ext>
            </a:extLst>
          </p:cNvPr>
          <p:cNvSpPr txBox="1"/>
          <p:nvPr/>
        </p:nvSpPr>
        <p:spPr>
          <a:xfrm>
            <a:off x="2700084" y="3036787"/>
            <a:ext cx="32416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/>
            </a:lvl1pPr>
          </a:lstStyle>
          <a:p>
            <a:r>
              <a:rPr lang="ar-SA" dirty="0">
                <a:solidFill>
                  <a:srgbClr val="F5513C"/>
                </a:solidFill>
              </a:rPr>
              <a:t>التنمر اللفظي</a:t>
            </a:r>
          </a:p>
          <a:p>
            <a:r>
              <a:rPr lang="ar-SA" dirty="0"/>
              <a:t> تتضمن إهانة الآخرين وتخويفهم،</a:t>
            </a:r>
          </a:p>
          <a:p>
            <a:r>
              <a:rPr lang="ar-SA" dirty="0"/>
              <a:t> أو استخدام ألفاظ عنصرية. </a:t>
            </a: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25E779B0-973D-43CA-9E29-3187042A8921}"/>
              </a:ext>
            </a:extLst>
          </p:cNvPr>
          <p:cNvSpPr txBox="1"/>
          <p:nvPr/>
        </p:nvSpPr>
        <p:spPr>
          <a:xfrm>
            <a:off x="6282622" y="5073680"/>
            <a:ext cx="320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F5513C"/>
                </a:solidFill>
              </a:rPr>
              <a:t>التنمّر الاجتماعي</a:t>
            </a:r>
          </a:p>
          <a:p>
            <a:pPr algn="ctr"/>
            <a:r>
              <a:rPr lang="ar-SA" sz="2000" dirty="0"/>
              <a:t>نشر الإشاعات والأكاذيب، ومحاولة تشويه سمعتهم.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12AF33-53CD-40D0-8556-A628D5E22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292" y="2311738"/>
            <a:ext cx="1719221" cy="35542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4ED5586-7CA1-4B4F-9DF7-D8D5DF0C9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69" y="2345552"/>
            <a:ext cx="1993565" cy="350550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D6C909C-1A07-4F4E-AF12-446CD8D62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690" y="2206778"/>
            <a:ext cx="1036410" cy="82303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F893105-05D6-4D77-9AD3-96799F926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911" y="4192787"/>
            <a:ext cx="774259" cy="829128"/>
          </a:xfrm>
          <a:prstGeom prst="rect">
            <a:avLst/>
          </a:prstGeom>
        </p:spPr>
      </p:pic>
      <p:pic>
        <p:nvPicPr>
          <p:cNvPr id="392" name="صورة 391">
            <a:extLst>
              <a:ext uri="{FF2B5EF4-FFF2-40B4-BE49-F238E27FC236}">
                <a16:creationId xmlns:a16="http://schemas.microsoft.com/office/drawing/2014/main" id="{4DC97FB3-8328-41FF-A70D-92080D1B8B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9481" y="4227446"/>
            <a:ext cx="835224" cy="835224"/>
          </a:xfrm>
          <a:prstGeom prst="rect">
            <a:avLst/>
          </a:prstGeom>
        </p:spPr>
      </p:pic>
      <p:pic>
        <p:nvPicPr>
          <p:cNvPr id="393" name="صورة 392">
            <a:extLst>
              <a:ext uri="{FF2B5EF4-FFF2-40B4-BE49-F238E27FC236}">
                <a16:creationId xmlns:a16="http://schemas.microsoft.com/office/drawing/2014/main" id="{84E72427-5F43-46D7-AE9D-0C92CAC492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9753" y="2245614"/>
            <a:ext cx="890093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5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9B88D35-D749-450D-970B-6B582899D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انفجار: 8 نقاط 5">
            <a:extLst>
              <a:ext uri="{FF2B5EF4-FFF2-40B4-BE49-F238E27FC236}">
                <a16:creationId xmlns:a16="http://schemas.microsoft.com/office/drawing/2014/main" id="{EB45936C-D181-4203-8E71-16A26275BB5E}"/>
              </a:ext>
            </a:extLst>
          </p:cNvPr>
          <p:cNvSpPr/>
          <p:nvPr/>
        </p:nvSpPr>
        <p:spPr>
          <a:xfrm>
            <a:off x="9485324" y="-127990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انفجار: 14 نقطة 6">
            <a:extLst>
              <a:ext uri="{FF2B5EF4-FFF2-40B4-BE49-F238E27FC236}">
                <a16:creationId xmlns:a16="http://schemas.microsoft.com/office/drawing/2014/main" id="{A8DF19FA-7AF7-448D-9122-4424763859A1}"/>
              </a:ext>
            </a:extLst>
          </p:cNvPr>
          <p:cNvSpPr/>
          <p:nvPr/>
        </p:nvSpPr>
        <p:spPr>
          <a:xfrm>
            <a:off x="2006922" y="234324"/>
            <a:ext cx="821802" cy="821802"/>
          </a:xfrm>
          <a:prstGeom prst="irregularSeal2">
            <a:avLst/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نجمة: 7 نقاط 7">
            <a:extLst>
              <a:ext uri="{FF2B5EF4-FFF2-40B4-BE49-F238E27FC236}">
                <a16:creationId xmlns:a16="http://schemas.microsoft.com/office/drawing/2014/main" id="{5C2C6C58-593A-4AAD-AA0F-EFD96B03A37E}"/>
              </a:ext>
            </a:extLst>
          </p:cNvPr>
          <p:cNvSpPr/>
          <p:nvPr/>
        </p:nvSpPr>
        <p:spPr>
          <a:xfrm rot="20457463">
            <a:off x="1095062" y="6042754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F154638C-7A7D-415E-AF08-F60037B7198E}"/>
              </a:ext>
            </a:extLst>
          </p:cNvPr>
          <p:cNvSpPr/>
          <p:nvPr/>
        </p:nvSpPr>
        <p:spPr>
          <a:xfrm rot="20457463">
            <a:off x="9164997" y="4833340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EEF3CA87-2450-419F-B4DB-61767BA3F2DA}"/>
              </a:ext>
            </a:extLst>
          </p:cNvPr>
          <p:cNvSpPr/>
          <p:nvPr/>
        </p:nvSpPr>
        <p:spPr>
          <a:xfrm rot="184487">
            <a:off x="3639186" y="953085"/>
            <a:ext cx="4746426" cy="555777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246B79-59BD-47C8-BE0B-5812E292390A}"/>
              </a:ext>
            </a:extLst>
          </p:cNvPr>
          <p:cNvSpPr txBox="1"/>
          <p:nvPr/>
        </p:nvSpPr>
        <p:spPr>
          <a:xfrm>
            <a:off x="2296610" y="13342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أسباب التنمر</a:t>
            </a: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9357958B-65F0-45CA-97B6-0FA8A13AB4BC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8073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9485324" y="-127990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1041722" y="1057284"/>
            <a:ext cx="821802" cy="821802"/>
          </a:xfrm>
          <a:prstGeom prst="irregularSeal2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3237899" y="6042754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5752637">
            <a:off x="-3020994" y="4305785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أسباب التنمر</a:t>
            </a:r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1146197" y="1876781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87EBA32D-127F-47F6-8B71-8C9154C01624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7756B7DD-4B5D-4DD0-8F78-E1C749F4EDE8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FEB3B30B-DADA-493C-B933-6F1F028C79AD}"/>
              </a:ext>
            </a:extLst>
          </p:cNvPr>
          <p:cNvSpPr txBox="1"/>
          <p:nvPr/>
        </p:nvSpPr>
        <p:spPr>
          <a:xfrm>
            <a:off x="4330096" y="3705959"/>
            <a:ext cx="35318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F5513C"/>
                </a:solidFill>
              </a:rPr>
              <a:t>عدم تشكيل صداقات</a:t>
            </a:r>
          </a:p>
          <a:p>
            <a:pPr algn="ctr"/>
            <a:r>
              <a:rPr lang="ar-SA" sz="2000" dirty="0"/>
              <a:t> تُساهم الصداقة في تقليل التنمر في المجتمع، حيث إنّ معظم المتنمرين ليس لديهم علاقات صداقة متينة.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A73642FA-BA67-42B9-8E57-4308506DD9F7}"/>
              </a:ext>
            </a:extLst>
          </p:cNvPr>
          <p:cNvSpPr txBox="1"/>
          <p:nvPr/>
        </p:nvSpPr>
        <p:spPr>
          <a:xfrm>
            <a:off x="8102279" y="3696901"/>
            <a:ext cx="30262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F5513C"/>
                </a:solidFill>
              </a:rPr>
              <a:t>الخلافات العائلية</a:t>
            </a:r>
          </a:p>
          <a:p>
            <a:pPr algn="ctr"/>
            <a:r>
              <a:rPr lang="ar-SA" sz="2000" dirty="0"/>
              <a:t> بحيث ينقل المتنمّر ما اختبره في بيئته المنزلية إلى غيره بهدف إيذائهم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FBAD0D5-3BC0-4F96-965A-3E5E418BB751}"/>
              </a:ext>
            </a:extLst>
          </p:cNvPr>
          <p:cNvSpPr txBox="1"/>
          <p:nvPr/>
        </p:nvSpPr>
        <p:spPr>
          <a:xfrm>
            <a:off x="975240" y="3708710"/>
            <a:ext cx="33020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F5513C"/>
                </a:solidFill>
              </a:rPr>
              <a:t>الاحساس بالغيرة</a:t>
            </a:r>
          </a:p>
          <a:p>
            <a:pPr algn="ctr"/>
            <a:r>
              <a:rPr lang="ar-SA" sz="2000" dirty="0"/>
              <a:t> يتعمّد المُتنمر إيذاء الناس عندما يتحوّل الاهتمام والحب لشخص آخر سواه بهدف إثبات الذات.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6462B42-86CA-4706-8E23-595324CB8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160" y="2624650"/>
            <a:ext cx="1072989" cy="107298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267858E-ED47-43F9-A29F-AF416FA89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904" y="2529788"/>
            <a:ext cx="1194920" cy="118882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39FF3D8-A017-44F3-A178-3D82BB26A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119" y="2486929"/>
            <a:ext cx="944962" cy="12375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840759-23FE-4BA6-874F-63298A83D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892" y="5248517"/>
            <a:ext cx="187163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0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9485324" y="-127990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1041722" y="1057284"/>
            <a:ext cx="821802" cy="821802"/>
          </a:xfrm>
          <a:prstGeom prst="irregularSeal2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1095062" y="6042754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5752637">
            <a:off x="-3020994" y="4305785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أثار التنمر</a:t>
            </a:r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1146197" y="1876781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BAFE3C43-C8D8-450E-9B88-4304152311AE}"/>
              </a:ext>
            </a:extLst>
          </p:cNvPr>
          <p:cNvSpPr txBox="1"/>
          <p:nvPr/>
        </p:nvSpPr>
        <p:spPr>
          <a:xfrm>
            <a:off x="932084" y="5119192"/>
            <a:ext cx="24105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انخفاض التحصيل الدراسيّ، والمعدل التراكميّ، ونتائج الاختبارات</a:t>
            </a:r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87EBA32D-127F-47F6-8B71-8C9154C01624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7756B7DD-4B5D-4DD0-8F78-E1C749F4EDE8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مربع نص 93">
            <a:extLst>
              <a:ext uri="{FF2B5EF4-FFF2-40B4-BE49-F238E27FC236}">
                <a16:creationId xmlns:a16="http://schemas.microsoft.com/office/drawing/2014/main" id="{FEB3B30B-DADA-493C-B933-6F1F028C79AD}"/>
              </a:ext>
            </a:extLst>
          </p:cNvPr>
          <p:cNvSpPr txBox="1"/>
          <p:nvPr/>
        </p:nvSpPr>
        <p:spPr>
          <a:xfrm>
            <a:off x="830820" y="3048076"/>
            <a:ext cx="2547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صعوبة بالغة في التركيز وانخفاض إنتاجية الفرد و الابتعاد عن الأنشطة التي اعتاد على ممارستها</a:t>
            </a:r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EC9CB1E-966A-4043-99EB-57E406CA8404}"/>
              </a:ext>
            </a:extLst>
          </p:cNvPr>
          <p:cNvSpPr txBox="1"/>
          <p:nvPr/>
        </p:nvSpPr>
        <p:spPr>
          <a:xfrm>
            <a:off x="3727565" y="5087464"/>
            <a:ext cx="2545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انخفاض الثقة و إيجاد صعوبة في الحصول على الصداقات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3E6EC00F-E48E-470E-9807-E7A12102CEC3}"/>
              </a:ext>
            </a:extLst>
          </p:cNvPr>
          <p:cNvSpPr txBox="1"/>
          <p:nvPr/>
        </p:nvSpPr>
        <p:spPr>
          <a:xfrm>
            <a:off x="6606540" y="5100164"/>
            <a:ext cx="2656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انخفاض احترام الذات والنفس ،الشعور بالغضب ، والضعف، والعزلة. 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B1E9E897-167A-4C3C-AF72-AB5FBD4FDC05}"/>
              </a:ext>
            </a:extLst>
          </p:cNvPr>
          <p:cNvSpPr txBox="1"/>
          <p:nvPr/>
        </p:nvSpPr>
        <p:spPr>
          <a:xfrm>
            <a:off x="4267200" y="3540374"/>
            <a:ext cx="2006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. </a:t>
            </a: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A73642FA-BA67-42B9-8E57-4308506DD9F7}"/>
              </a:ext>
            </a:extLst>
          </p:cNvPr>
          <p:cNvSpPr txBox="1"/>
          <p:nvPr/>
        </p:nvSpPr>
        <p:spPr>
          <a:xfrm>
            <a:off x="6753860" y="3088716"/>
            <a:ext cx="2270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فقدان الشهية وآلام في المعدة. حدوث تغيّرات في روتين النوم </a:t>
            </a: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9FBAD0D5-3BC0-4F96-965A-3E5E418BB751}"/>
              </a:ext>
            </a:extLst>
          </p:cNvPr>
          <p:cNvSpPr txBox="1"/>
          <p:nvPr/>
        </p:nvSpPr>
        <p:spPr>
          <a:xfrm>
            <a:off x="3454399" y="3088950"/>
            <a:ext cx="3019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انخفاض التحصيل الدراسيّ، والمعدل التراكميّ، ونتائج الاختبارات</a:t>
            </a:r>
          </a:p>
        </p:txBody>
      </p:sp>
      <p:pic>
        <p:nvPicPr>
          <p:cNvPr id="252" name="صورة 251">
            <a:extLst>
              <a:ext uri="{FF2B5EF4-FFF2-40B4-BE49-F238E27FC236}">
                <a16:creationId xmlns:a16="http://schemas.microsoft.com/office/drawing/2014/main" id="{8E161771-C032-4C9A-B77E-5E8F41ECF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275" y="2067590"/>
            <a:ext cx="3249450" cy="3572566"/>
          </a:xfrm>
          <a:prstGeom prst="rect">
            <a:avLst/>
          </a:prstGeom>
        </p:spPr>
      </p:pic>
      <p:pic>
        <p:nvPicPr>
          <p:cNvPr id="253" name="صورة 252">
            <a:extLst>
              <a:ext uri="{FF2B5EF4-FFF2-40B4-BE49-F238E27FC236}">
                <a16:creationId xmlns:a16="http://schemas.microsoft.com/office/drawing/2014/main" id="{39EC67FA-C4B3-4869-871F-90A17278B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092" y="2305735"/>
            <a:ext cx="707197" cy="713294"/>
          </a:xfrm>
          <a:prstGeom prst="rect">
            <a:avLst/>
          </a:prstGeom>
        </p:spPr>
      </p:pic>
      <p:pic>
        <p:nvPicPr>
          <p:cNvPr id="254" name="صورة 253">
            <a:extLst>
              <a:ext uri="{FF2B5EF4-FFF2-40B4-BE49-F238E27FC236}">
                <a16:creationId xmlns:a16="http://schemas.microsoft.com/office/drawing/2014/main" id="{4458C40D-5CD4-4BEA-B933-1FD864C6C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822" y="2284306"/>
            <a:ext cx="743776" cy="737680"/>
          </a:xfrm>
          <a:prstGeom prst="rect">
            <a:avLst/>
          </a:prstGeom>
        </p:spPr>
      </p:pic>
      <p:pic>
        <p:nvPicPr>
          <p:cNvPr id="255" name="صورة 254">
            <a:extLst>
              <a:ext uri="{FF2B5EF4-FFF2-40B4-BE49-F238E27FC236}">
                <a16:creationId xmlns:a16="http://schemas.microsoft.com/office/drawing/2014/main" id="{3392B371-58B7-4997-B79B-DBF41EF93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6202" y="2231843"/>
            <a:ext cx="548688" cy="713294"/>
          </a:xfrm>
          <a:prstGeom prst="rect">
            <a:avLst/>
          </a:prstGeom>
        </p:spPr>
      </p:pic>
      <p:pic>
        <p:nvPicPr>
          <p:cNvPr id="256" name="صورة 255">
            <a:extLst>
              <a:ext uri="{FF2B5EF4-FFF2-40B4-BE49-F238E27FC236}">
                <a16:creationId xmlns:a16="http://schemas.microsoft.com/office/drawing/2014/main" id="{95390C45-C066-4160-BED8-5B5547B92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488" y="4411442"/>
            <a:ext cx="579170" cy="676715"/>
          </a:xfrm>
          <a:prstGeom prst="rect">
            <a:avLst/>
          </a:prstGeom>
        </p:spPr>
      </p:pic>
      <p:pic>
        <p:nvPicPr>
          <p:cNvPr id="257" name="صورة 256">
            <a:extLst>
              <a:ext uri="{FF2B5EF4-FFF2-40B4-BE49-F238E27FC236}">
                <a16:creationId xmlns:a16="http://schemas.microsoft.com/office/drawing/2014/main" id="{E3F9B0A4-57DA-4167-A76A-639719890A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3182" y="4312982"/>
            <a:ext cx="688908" cy="688908"/>
          </a:xfrm>
          <a:prstGeom prst="rect">
            <a:avLst/>
          </a:prstGeom>
        </p:spPr>
      </p:pic>
      <p:pic>
        <p:nvPicPr>
          <p:cNvPr id="258" name="صورة 257">
            <a:extLst>
              <a:ext uri="{FF2B5EF4-FFF2-40B4-BE49-F238E27FC236}">
                <a16:creationId xmlns:a16="http://schemas.microsoft.com/office/drawing/2014/main" id="{0DE72059-65FC-4414-A5A9-5AEC02A168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517" y="4297833"/>
            <a:ext cx="74987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0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10932160" y="-678019"/>
            <a:ext cx="2519680" cy="2519680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851897" y="872087"/>
            <a:ext cx="895881" cy="895881"/>
          </a:xfrm>
          <a:prstGeom prst="irregularSeal2">
            <a:avLst/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384359" y="4677637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>
            <a:off x="4039564" y="6204031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الأثار المترتبة على المتنمرين</a:t>
            </a:r>
          </a:p>
        </p:txBody>
      </p:sp>
      <p:sp>
        <p:nvSpPr>
          <p:cNvPr id="24" name="انفجار: 8 نقاط 23">
            <a:extLst>
              <a:ext uri="{FF2B5EF4-FFF2-40B4-BE49-F238E27FC236}">
                <a16:creationId xmlns:a16="http://schemas.microsoft.com/office/drawing/2014/main" id="{8513AB7B-796A-4BA8-9722-923426923430}"/>
              </a:ext>
            </a:extLst>
          </p:cNvPr>
          <p:cNvSpPr/>
          <p:nvPr/>
        </p:nvSpPr>
        <p:spPr>
          <a:xfrm>
            <a:off x="-1475901" y="5598160"/>
            <a:ext cx="2519680" cy="2519680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0536984" y="1624067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4" name="شكل حر: شكل 183">
            <a:extLst>
              <a:ext uri="{FF2B5EF4-FFF2-40B4-BE49-F238E27FC236}">
                <a16:creationId xmlns:a16="http://schemas.microsoft.com/office/drawing/2014/main" id="{E930466A-5254-401A-AB34-3678AF57C7A2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DB286AF6-1B83-459C-9BDE-DAA76B27A5B0}"/>
              </a:ext>
            </a:extLst>
          </p:cNvPr>
          <p:cNvSpPr txBox="1"/>
          <p:nvPr/>
        </p:nvSpPr>
        <p:spPr>
          <a:xfrm>
            <a:off x="7833360" y="3056811"/>
            <a:ext cx="2801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شعور المتنمّر بكره المدرسة، وتركها في وقت مبكر.</a:t>
            </a:r>
          </a:p>
        </p:txBody>
      </p:sp>
      <p:sp>
        <p:nvSpPr>
          <p:cNvPr id="308" name="مربع نص 307">
            <a:extLst>
              <a:ext uri="{FF2B5EF4-FFF2-40B4-BE49-F238E27FC236}">
                <a16:creationId xmlns:a16="http://schemas.microsoft.com/office/drawing/2014/main" id="{49B465A9-924B-48A0-BCF5-D5665B84E6CD}"/>
              </a:ext>
            </a:extLst>
          </p:cNvPr>
          <p:cNvSpPr txBox="1"/>
          <p:nvPr/>
        </p:nvSpPr>
        <p:spPr>
          <a:xfrm>
            <a:off x="5588000" y="3064844"/>
            <a:ext cx="2090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تدمير ممتلكات المدرسة. </a:t>
            </a:r>
          </a:p>
        </p:txBody>
      </p:sp>
      <p:sp>
        <p:nvSpPr>
          <p:cNvPr id="310" name="مربع نص 309">
            <a:extLst>
              <a:ext uri="{FF2B5EF4-FFF2-40B4-BE49-F238E27FC236}">
                <a16:creationId xmlns:a16="http://schemas.microsoft.com/office/drawing/2014/main" id="{2F0158C2-A95B-4D6E-8EDC-267995DA1531}"/>
              </a:ext>
            </a:extLst>
          </p:cNvPr>
          <p:cNvSpPr txBox="1"/>
          <p:nvPr/>
        </p:nvSpPr>
        <p:spPr>
          <a:xfrm>
            <a:off x="7965440" y="5091817"/>
            <a:ext cx="2517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/>
            </a:lvl1pPr>
          </a:lstStyle>
          <a:p>
            <a:r>
              <a:rPr lang="ar-SA" dirty="0"/>
              <a:t>الدخول في المشاجرات المستمرة. </a:t>
            </a:r>
          </a:p>
        </p:txBody>
      </p:sp>
      <p:sp>
        <p:nvSpPr>
          <p:cNvPr id="312" name="مربع نص 311">
            <a:extLst>
              <a:ext uri="{FF2B5EF4-FFF2-40B4-BE49-F238E27FC236}">
                <a16:creationId xmlns:a16="http://schemas.microsoft.com/office/drawing/2014/main" id="{0724928A-2A49-48C2-BE82-EA87437F831B}"/>
              </a:ext>
            </a:extLst>
          </p:cNvPr>
          <p:cNvSpPr txBox="1"/>
          <p:nvPr/>
        </p:nvSpPr>
        <p:spPr>
          <a:xfrm>
            <a:off x="5242560" y="5090245"/>
            <a:ext cx="274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زيادة احتمالية السرقة، وممارسة السلوك العنيف</a:t>
            </a:r>
          </a:p>
        </p:txBody>
      </p:sp>
      <p:sp>
        <p:nvSpPr>
          <p:cNvPr id="313" name="شكل حر: شكل 312">
            <a:extLst>
              <a:ext uri="{FF2B5EF4-FFF2-40B4-BE49-F238E27FC236}">
                <a16:creationId xmlns:a16="http://schemas.microsoft.com/office/drawing/2014/main" id="{A5A65C9E-DA0F-459A-9E86-85BF570CE8BE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8" name="صورة 317">
            <a:extLst>
              <a:ext uri="{FF2B5EF4-FFF2-40B4-BE49-F238E27FC236}">
                <a16:creationId xmlns:a16="http://schemas.microsoft.com/office/drawing/2014/main" id="{A5AEBF6A-61B2-42D6-B1CB-D589066F3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600" y="2198562"/>
            <a:ext cx="3688400" cy="3346994"/>
          </a:xfrm>
          <a:prstGeom prst="rect">
            <a:avLst/>
          </a:prstGeom>
        </p:spPr>
      </p:pic>
      <p:pic>
        <p:nvPicPr>
          <p:cNvPr id="319" name="صورة 318">
            <a:extLst>
              <a:ext uri="{FF2B5EF4-FFF2-40B4-BE49-F238E27FC236}">
                <a16:creationId xmlns:a16="http://schemas.microsoft.com/office/drawing/2014/main" id="{AD6122DE-DA95-435B-B0A2-723FA51DB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678" y="2179344"/>
            <a:ext cx="1109568" cy="877900"/>
          </a:xfrm>
          <a:prstGeom prst="rect">
            <a:avLst/>
          </a:prstGeom>
        </p:spPr>
      </p:pic>
      <p:pic>
        <p:nvPicPr>
          <p:cNvPr id="320" name="صورة 319">
            <a:extLst>
              <a:ext uri="{FF2B5EF4-FFF2-40B4-BE49-F238E27FC236}">
                <a16:creationId xmlns:a16="http://schemas.microsoft.com/office/drawing/2014/main" id="{DBA0E03E-57F9-49B5-BB4F-14E236E2C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938" y="2265824"/>
            <a:ext cx="676715" cy="780356"/>
          </a:xfrm>
          <a:prstGeom prst="rect">
            <a:avLst/>
          </a:prstGeom>
        </p:spPr>
      </p:pic>
      <p:pic>
        <p:nvPicPr>
          <p:cNvPr id="321" name="صورة 320">
            <a:extLst>
              <a:ext uri="{FF2B5EF4-FFF2-40B4-BE49-F238E27FC236}">
                <a16:creationId xmlns:a16="http://schemas.microsoft.com/office/drawing/2014/main" id="{A49928C8-7A23-42FF-A1E9-DE3E8CDF8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731" y="4183078"/>
            <a:ext cx="810838" cy="810838"/>
          </a:xfrm>
          <a:prstGeom prst="rect">
            <a:avLst/>
          </a:prstGeom>
        </p:spPr>
      </p:pic>
      <p:pic>
        <p:nvPicPr>
          <p:cNvPr id="322" name="صورة 321">
            <a:extLst>
              <a:ext uri="{FF2B5EF4-FFF2-40B4-BE49-F238E27FC236}">
                <a16:creationId xmlns:a16="http://schemas.microsoft.com/office/drawing/2014/main" id="{7061394E-5EC7-472F-820A-AB59B5FF06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2860" y="4210512"/>
            <a:ext cx="670618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9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10932160" y="-678019"/>
            <a:ext cx="2519680" cy="2519680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851897" y="872087"/>
            <a:ext cx="895881" cy="895881"/>
          </a:xfrm>
          <a:prstGeom prst="irregularSeal2">
            <a:avLst/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نجمة: 7 نقاط 8">
            <a:extLst>
              <a:ext uri="{FF2B5EF4-FFF2-40B4-BE49-F238E27FC236}">
                <a16:creationId xmlns:a16="http://schemas.microsoft.com/office/drawing/2014/main" id="{B2FF13AB-674F-4BAC-BB6D-B0035C095B7B}"/>
              </a:ext>
            </a:extLst>
          </p:cNvPr>
          <p:cNvSpPr/>
          <p:nvPr/>
        </p:nvSpPr>
        <p:spPr>
          <a:xfrm rot="20457463">
            <a:off x="384359" y="4677637"/>
            <a:ext cx="558929" cy="558929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699322" y="1594766"/>
            <a:ext cx="2789499" cy="326633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>
            <a:off x="4039564" y="6204031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702386"/>
            <a:ext cx="7598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F5513C"/>
                </a:solidFill>
              </a:rPr>
              <a:t>معالجة التنمر</a:t>
            </a:r>
          </a:p>
        </p:txBody>
      </p:sp>
      <p:sp>
        <p:nvSpPr>
          <p:cNvPr id="24" name="انفجار: 8 نقاط 23">
            <a:extLst>
              <a:ext uri="{FF2B5EF4-FFF2-40B4-BE49-F238E27FC236}">
                <a16:creationId xmlns:a16="http://schemas.microsoft.com/office/drawing/2014/main" id="{8513AB7B-796A-4BA8-9722-923426923430}"/>
              </a:ext>
            </a:extLst>
          </p:cNvPr>
          <p:cNvSpPr/>
          <p:nvPr/>
        </p:nvSpPr>
        <p:spPr>
          <a:xfrm>
            <a:off x="-1475901" y="5598160"/>
            <a:ext cx="2519680" cy="2519680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0536984" y="1624067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4" name="شكل حر: شكل 183">
            <a:extLst>
              <a:ext uri="{FF2B5EF4-FFF2-40B4-BE49-F238E27FC236}">
                <a16:creationId xmlns:a16="http://schemas.microsoft.com/office/drawing/2014/main" id="{E930466A-5254-401A-AB34-3678AF57C7A2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2" name="مربع نص 211">
            <a:extLst>
              <a:ext uri="{FF2B5EF4-FFF2-40B4-BE49-F238E27FC236}">
                <a16:creationId xmlns:a16="http://schemas.microsoft.com/office/drawing/2014/main" id="{DB286AF6-1B83-459C-9BDE-DAA76B27A5B0}"/>
              </a:ext>
            </a:extLst>
          </p:cNvPr>
          <p:cNvSpPr txBox="1"/>
          <p:nvPr/>
        </p:nvSpPr>
        <p:spPr>
          <a:xfrm>
            <a:off x="8549797" y="3056811"/>
            <a:ext cx="2884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ar-SA" sz="2000" dirty="0"/>
              <a:t>عدم إظهار أيّ ردة فعل إذا ما تعرض أحد للتنمّر من قبل آخرين</a:t>
            </a:r>
          </a:p>
        </p:txBody>
      </p:sp>
      <p:sp>
        <p:nvSpPr>
          <p:cNvPr id="308" name="مربع نص 307">
            <a:extLst>
              <a:ext uri="{FF2B5EF4-FFF2-40B4-BE49-F238E27FC236}">
                <a16:creationId xmlns:a16="http://schemas.microsoft.com/office/drawing/2014/main" id="{49B465A9-924B-48A0-BCF5-D5665B84E6CD}"/>
              </a:ext>
            </a:extLst>
          </p:cNvPr>
          <p:cNvSpPr txBox="1"/>
          <p:nvPr/>
        </p:nvSpPr>
        <p:spPr>
          <a:xfrm>
            <a:off x="6240544" y="3064844"/>
            <a:ext cx="22108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الشعور والإيمان بالقوة الداخلية لمواجهة التنمّر </a:t>
            </a:r>
          </a:p>
        </p:txBody>
      </p:sp>
      <p:sp>
        <p:nvSpPr>
          <p:cNvPr id="310" name="مربع نص 309">
            <a:extLst>
              <a:ext uri="{FF2B5EF4-FFF2-40B4-BE49-F238E27FC236}">
                <a16:creationId xmlns:a16="http://schemas.microsoft.com/office/drawing/2014/main" id="{2F0158C2-A95B-4D6E-8EDC-267995DA1531}"/>
              </a:ext>
            </a:extLst>
          </p:cNvPr>
          <p:cNvSpPr txBox="1"/>
          <p:nvPr/>
        </p:nvSpPr>
        <p:spPr>
          <a:xfrm>
            <a:off x="8738438" y="5091817"/>
            <a:ext cx="2517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/>
            </a:lvl1pPr>
          </a:lstStyle>
          <a:p>
            <a:r>
              <a:rPr lang="ar-SA" dirty="0"/>
              <a:t>عدم الرد على المتنمّرين بمحاولة التنمّر عليهم </a:t>
            </a:r>
          </a:p>
        </p:txBody>
      </p:sp>
      <p:sp>
        <p:nvSpPr>
          <p:cNvPr id="312" name="مربع نص 311">
            <a:extLst>
              <a:ext uri="{FF2B5EF4-FFF2-40B4-BE49-F238E27FC236}">
                <a16:creationId xmlns:a16="http://schemas.microsoft.com/office/drawing/2014/main" id="{0724928A-2A49-48C2-BE82-EA87437F831B}"/>
              </a:ext>
            </a:extLst>
          </p:cNvPr>
          <p:cNvSpPr txBox="1"/>
          <p:nvPr/>
        </p:nvSpPr>
        <p:spPr>
          <a:xfrm>
            <a:off x="6015558" y="5090245"/>
            <a:ext cx="274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الابتعاد عن الدخول </a:t>
            </a:r>
          </a:p>
          <a:p>
            <a:pPr algn="ctr"/>
            <a:r>
              <a:rPr lang="ar-SA" sz="2000" dirty="0"/>
              <a:t>في أي مشاكل</a:t>
            </a:r>
          </a:p>
        </p:txBody>
      </p:sp>
      <p:sp>
        <p:nvSpPr>
          <p:cNvPr id="313" name="شكل حر: شكل 312">
            <a:extLst>
              <a:ext uri="{FF2B5EF4-FFF2-40B4-BE49-F238E27FC236}">
                <a16:creationId xmlns:a16="http://schemas.microsoft.com/office/drawing/2014/main" id="{A5A65C9E-DA0F-459A-9E86-85BF570CE8BE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6" name="مربع نص 335">
            <a:extLst>
              <a:ext uri="{FF2B5EF4-FFF2-40B4-BE49-F238E27FC236}">
                <a16:creationId xmlns:a16="http://schemas.microsoft.com/office/drawing/2014/main" id="{BD2C6B79-3503-429A-A289-692DA914E524}"/>
              </a:ext>
            </a:extLst>
          </p:cNvPr>
          <p:cNvSpPr txBox="1"/>
          <p:nvPr/>
        </p:nvSpPr>
        <p:spPr>
          <a:xfrm>
            <a:off x="3440470" y="3056811"/>
            <a:ext cx="2801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تعلّم وممارسة أحد الفنون القتالية </a:t>
            </a:r>
          </a:p>
        </p:txBody>
      </p:sp>
      <p:sp>
        <p:nvSpPr>
          <p:cNvPr id="431" name="مربع نص 430">
            <a:extLst>
              <a:ext uri="{FF2B5EF4-FFF2-40B4-BE49-F238E27FC236}">
                <a16:creationId xmlns:a16="http://schemas.microsoft.com/office/drawing/2014/main" id="{0E66B29D-F7FD-4BA9-91F0-8801C9DD47D1}"/>
              </a:ext>
            </a:extLst>
          </p:cNvPr>
          <p:cNvSpPr txBox="1"/>
          <p:nvPr/>
        </p:nvSpPr>
        <p:spPr>
          <a:xfrm>
            <a:off x="1195110" y="3064844"/>
            <a:ext cx="2090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وضع الحدود في التعامل مع الجميع </a:t>
            </a:r>
          </a:p>
        </p:txBody>
      </p:sp>
      <p:sp>
        <p:nvSpPr>
          <p:cNvPr id="432" name="مربع نص 431">
            <a:extLst>
              <a:ext uri="{FF2B5EF4-FFF2-40B4-BE49-F238E27FC236}">
                <a16:creationId xmlns:a16="http://schemas.microsoft.com/office/drawing/2014/main" id="{B2340EDE-463D-4CC0-AF3B-EFD1E1522C05}"/>
              </a:ext>
            </a:extLst>
          </p:cNvPr>
          <p:cNvSpPr txBox="1"/>
          <p:nvPr/>
        </p:nvSpPr>
        <p:spPr>
          <a:xfrm>
            <a:off x="3572550" y="5091817"/>
            <a:ext cx="2517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EG"/>
            </a:defPPr>
            <a:lvl1pPr algn="ctr">
              <a:defRPr sz="2000"/>
            </a:lvl1pPr>
          </a:lstStyle>
          <a:p>
            <a:r>
              <a:rPr lang="ar-SA" dirty="0"/>
              <a:t>إخبار شخص بالغ إذا ما كان الفرد يتعرّض للتنمّر</a:t>
            </a:r>
          </a:p>
        </p:txBody>
      </p:sp>
      <p:sp>
        <p:nvSpPr>
          <p:cNvPr id="433" name="مربع نص 432">
            <a:extLst>
              <a:ext uri="{FF2B5EF4-FFF2-40B4-BE49-F238E27FC236}">
                <a16:creationId xmlns:a16="http://schemas.microsoft.com/office/drawing/2014/main" id="{DDBE1271-DE19-4E9A-83A6-18865DADF537}"/>
              </a:ext>
            </a:extLst>
          </p:cNvPr>
          <p:cNvSpPr txBox="1"/>
          <p:nvPr/>
        </p:nvSpPr>
        <p:spPr>
          <a:xfrm>
            <a:off x="849670" y="5090245"/>
            <a:ext cx="2743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/>
              <a:t>الابتعاد عن الموقف وطلب المساعدة في الحال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AE7B881-569F-4A88-A787-4D0550FC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7217" y="2303532"/>
            <a:ext cx="676715" cy="78035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53E0D7F-0FD2-437D-BC36-5301A7661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847" y="2188772"/>
            <a:ext cx="1109568" cy="8779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5997CF8-B42D-49DE-8EF2-B46E0F943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773" y="2271638"/>
            <a:ext cx="597460" cy="7498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F7D45F1-A522-435F-B0E5-68ECE0468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494" y="2299572"/>
            <a:ext cx="676715" cy="7376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31D4DA2-C060-4CD4-ADCA-FDED948C99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5694" y="4226317"/>
            <a:ext cx="579170" cy="7620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C18BA3-6C58-4129-9AF8-9D2B2A033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6816" y="4267919"/>
            <a:ext cx="810838" cy="8108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0BD3455-6A1F-4C7A-9151-7412B6AE85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7395" y="4257646"/>
            <a:ext cx="676715" cy="75597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E71C74F-D4A7-4B48-B6E9-62426F51D2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3668" y="4230212"/>
            <a:ext cx="81693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انفجار: 8 نقاط 6">
            <a:extLst>
              <a:ext uri="{FF2B5EF4-FFF2-40B4-BE49-F238E27FC236}">
                <a16:creationId xmlns:a16="http://schemas.microsoft.com/office/drawing/2014/main" id="{3744ED8B-258E-4252-BD77-335BDFE0D2DC}"/>
              </a:ext>
            </a:extLst>
          </p:cNvPr>
          <p:cNvSpPr/>
          <p:nvPr/>
        </p:nvSpPr>
        <p:spPr>
          <a:xfrm>
            <a:off x="9485324" y="-1279903"/>
            <a:ext cx="3467517" cy="3467517"/>
          </a:xfrm>
          <a:prstGeom prst="irregularSeal1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انفجار: 14 نقطة 7">
            <a:extLst>
              <a:ext uri="{FF2B5EF4-FFF2-40B4-BE49-F238E27FC236}">
                <a16:creationId xmlns:a16="http://schemas.microsoft.com/office/drawing/2014/main" id="{A5F377DD-9C1D-4AF5-B9D4-251E798FC950}"/>
              </a:ext>
            </a:extLst>
          </p:cNvPr>
          <p:cNvSpPr/>
          <p:nvPr/>
        </p:nvSpPr>
        <p:spPr>
          <a:xfrm>
            <a:off x="1041722" y="1057284"/>
            <a:ext cx="821802" cy="821802"/>
          </a:xfrm>
          <a:prstGeom prst="irregularSeal2">
            <a:avLst/>
          </a:prstGeom>
          <a:solidFill>
            <a:srgbClr val="E8B8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160A650B-51D4-41B4-B19A-BEB8E1C507E1}"/>
              </a:ext>
            </a:extLst>
          </p:cNvPr>
          <p:cNvSpPr/>
          <p:nvPr/>
        </p:nvSpPr>
        <p:spPr>
          <a:xfrm rot="184487">
            <a:off x="4005001" y="4059978"/>
            <a:ext cx="4181998" cy="489686"/>
          </a:xfrm>
          <a:custGeom>
            <a:avLst/>
            <a:gdLst>
              <a:gd name="connsiteX0" fmla="*/ 0 w 2789499"/>
              <a:gd name="connsiteY0" fmla="*/ 326633 h 326633"/>
              <a:gd name="connsiteX1" fmla="*/ 266218 w 2789499"/>
              <a:gd name="connsiteY1" fmla="*/ 245610 h 326633"/>
              <a:gd name="connsiteX2" fmla="*/ 2696902 w 2789499"/>
              <a:gd name="connsiteY2" fmla="*/ 106714 h 326633"/>
              <a:gd name="connsiteX3" fmla="*/ 2708476 w 2789499"/>
              <a:gd name="connsiteY3" fmla="*/ 153013 h 326633"/>
              <a:gd name="connsiteX4" fmla="*/ 1608881 w 2789499"/>
              <a:gd name="connsiteY4" fmla="*/ 164587 h 326633"/>
              <a:gd name="connsiteX5" fmla="*/ 2789499 w 2789499"/>
              <a:gd name="connsiteY5" fmla="*/ 48840 h 326633"/>
              <a:gd name="connsiteX6" fmla="*/ 2326512 w 2789499"/>
              <a:gd name="connsiteY6" fmla="*/ 106714 h 32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9499" h="326633">
                <a:moveTo>
                  <a:pt x="0" y="326633"/>
                </a:moveTo>
                <a:cubicBezTo>
                  <a:pt x="88739" y="299625"/>
                  <a:pt x="174377" y="258621"/>
                  <a:pt x="266218" y="245610"/>
                </a:cubicBezTo>
                <a:cubicBezTo>
                  <a:pt x="1338392" y="93718"/>
                  <a:pt x="1574110" y="126586"/>
                  <a:pt x="2696902" y="106714"/>
                </a:cubicBezTo>
                <a:cubicBezTo>
                  <a:pt x="2700760" y="122147"/>
                  <a:pt x="2724361" y="152168"/>
                  <a:pt x="2708476" y="153013"/>
                </a:cubicBezTo>
                <a:cubicBezTo>
                  <a:pt x="2342441" y="172483"/>
                  <a:pt x="1383841" y="453926"/>
                  <a:pt x="1608881" y="164587"/>
                </a:cubicBezTo>
                <a:cubicBezTo>
                  <a:pt x="1851648" y="-147544"/>
                  <a:pt x="2395960" y="87422"/>
                  <a:pt x="2789499" y="48840"/>
                </a:cubicBezTo>
                <a:cubicBezTo>
                  <a:pt x="2239366" y="183317"/>
                  <a:pt x="2154216" y="313467"/>
                  <a:pt x="2326512" y="106714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حابة 19">
            <a:extLst>
              <a:ext uri="{FF2B5EF4-FFF2-40B4-BE49-F238E27FC236}">
                <a16:creationId xmlns:a16="http://schemas.microsoft.com/office/drawing/2014/main" id="{A72DB64A-D194-4DE6-A824-C423EDCF1B71}"/>
              </a:ext>
            </a:extLst>
          </p:cNvPr>
          <p:cNvSpPr/>
          <p:nvPr/>
        </p:nvSpPr>
        <p:spPr>
          <a:xfrm rot="5752637">
            <a:off x="-3020994" y="4305785"/>
            <a:ext cx="5069713" cy="2384385"/>
          </a:xfrm>
          <a:prstGeom prst="cloud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BFA495F-23C7-4F4F-9847-D6872D29A1AF}"/>
              </a:ext>
            </a:extLst>
          </p:cNvPr>
          <p:cNvSpPr txBox="1"/>
          <p:nvPr/>
        </p:nvSpPr>
        <p:spPr>
          <a:xfrm>
            <a:off x="2296611" y="2185746"/>
            <a:ext cx="759877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1500" dirty="0">
                <a:solidFill>
                  <a:srgbClr val="F5513C"/>
                </a:solidFill>
              </a:rPr>
              <a:t>شكرا لكم</a:t>
            </a:r>
          </a:p>
        </p:txBody>
      </p:sp>
      <p:sp>
        <p:nvSpPr>
          <p:cNvPr id="25" name="نجمة: 7 نقاط 24">
            <a:extLst>
              <a:ext uri="{FF2B5EF4-FFF2-40B4-BE49-F238E27FC236}">
                <a16:creationId xmlns:a16="http://schemas.microsoft.com/office/drawing/2014/main" id="{7E841364-25B8-4F04-9025-436F28557489}"/>
              </a:ext>
            </a:extLst>
          </p:cNvPr>
          <p:cNvSpPr/>
          <p:nvPr/>
        </p:nvSpPr>
        <p:spPr>
          <a:xfrm rot="20457463">
            <a:off x="11146197" y="1876781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F6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شكل حر: شكل 65">
            <a:extLst>
              <a:ext uri="{FF2B5EF4-FFF2-40B4-BE49-F238E27FC236}">
                <a16:creationId xmlns:a16="http://schemas.microsoft.com/office/drawing/2014/main" id="{87EBA32D-127F-47F6-8B71-8C9154C01624}"/>
              </a:ext>
            </a:extLst>
          </p:cNvPr>
          <p:cNvSpPr/>
          <p:nvPr/>
        </p:nvSpPr>
        <p:spPr>
          <a:xfrm rot="587997">
            <a:off x="10599516" y="6252175"/>
            <a:ext cx="1335404" cy="380993"/>
          </a:xfrm>
          <a:custGeom>
            <a:avLst/>
            <a:gdLst>
              <a:gd name="connsiteX0" fmla="*/ 1400536 w 1837236"/>
              <a:gd name="connsiteY0" fmla="*/ 61178 h 524166"/>
              <a:gd name="connsiteX1" fmla="*/ 1828800 w 1837236"/>
              <a:gd name="connsiteY1" fmla="*/ 142201 h 524166"/>
              <a:gd name="connsiteX2" fmla="*/ 1551007 w 1837236"/>
              <a:gd name="connsiteY2" fmla="*/ 327396 h 524166"/>
              <a:gd name="connsiteX3" fmla="*/ 1111169 w 1837236"/>
              <a:gd name="connsiteY3" fmla="*/ 350545 h 524166"/>
              <a:gd name="connsiteX4" fmla="*/ 1088020 w 1837236"/>
              <a:gd name="connsiteY4" fmla="*/ 38029 h 524166"/>
              <a:gd name="connsiteX5" fmla="*/ 1273215 w 1837236"/>
              <a:gd name="connsiteY5" fmla="*/ 49604 h 524166"/>
              <a:gd name="connsiteX6" fmla="*/ 1088020 w 1837236"/>
              <a:gd name="connsiteY6" fmla="*/ 304247 h 524166"/>
              <a:gd name="connsiteX7" fmla="*/ 196769 w 1837236"/>
              <a:gd name="connsiteY7" fmla="*/ 524166 h 524166"/>
              <a:gd name="connsiteX8" fmla="*/ 46298 w 1837236"/>
              <a:gd name="connsiteY8" fmla="*/ 477867 h 524166"/>
              <a:gd name="connsiteX9" fmla="*/ 34724 w 1837236"/>
              <a:gd name="connsiteY9" fmla="*/ 431568 h 524166"/>
              <a:gd name="connsiteX10" fmla="*/ 0 w 1837236"/>
              <a:gd name="connsiteY10" fmla="*/ 419993 h 5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7236" h="524166">
                <a:moveTo>
                  <a:pt x="1400536" y="61178"/>
                </a:moveTo>
                <a:cubicBezTo>
                  <a:pt x="1543291" y="88186"/>
                  <a:pt x="1757310" y="15720"/>
                  <a:pt x="1828800" y="142201"/>
                </a:cubicBezTo>
                <a:cubicBezTo>
                  <a:pt x="1883560" y="239085"/>
                  <a:pt x="1657882" y="296368"/>
                  <a:pt x="1551007" y="327396"/>
                </a:cubicBezTo>
                <a:cubicBezTo>
                  <a:pt x="1410013" y="368330"/>
                  <a:pt x="1257782" y="342829"/>
                  <a:pt x="1111169" y="350545"/>
                </a:cubicBezTo>
                <a:cubicBezTo>
                  <a:pt x="1103453" y="246373"/>
                  <a:pt x="1038497" y="130001"/>
                  <a:pt x="1088020" y="38029"/>
                </a:cubicBezTo>
                <a:cubicBezTo>
                  <a:pt x="1117344" y="-16430"/>
                  <a:pt x="1273215" y="-12248"/>
                  <a:pt x="1273215" y="49604"/>
                </a:cubicBezTo>
                <a:cubicBezTo>
                  <a:pt x="1273215" y="154559"/>
                  <a:pt x="1184057" y="261908"/>
                  <a:pt x="1088020" y="304247"/>
                </a:cubicBezTo>
                <a:cubicBezTo>
                  <a:pt x="808028" y="427684"/>
                  <a:pt x="493853" y="450860"/>
                  <a:pt x="196769" y="524166"/>
                </a:cubicBezTo>
                <a:cubicBezTo>
                  <a:pt x="146612" y="508733"/>
                  <a:pt x="91861" y="503903"/>
                  <a:pt x="46298" y="477867"/>
                </a:cubicBezTo>
                <a:cubicBezTo>
                  <a:pt x="32486" y="469974"/>
                  <a:pt x="44661" y="443990"/>
                  <a:pt x="34724" y="431568"/>
                </a:cubicBezTo>
                <a:cubicBezTo>
                  <a:pt x="27102" y="422041"/>
                  <a:pt x="11575" y="423851"/>
                  <a:pt x="0" y="419993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7756B7DD-4B5D-4DD0-8F78-E1C749F4EDE8}"/>
              </a:ext>
            </a:extLst>
          </p:cNvPr>
          <p:cNvSpPr/>
          <p:nvPr/>
        </p:nvSpPr>
        <p:spPr>
          <a:xfrm>
            <a:off x="336951" y="128638"/>
            <a:ext cx="3012119" cy="401380"/>
          </a:xfrm>
          <a:custGeom>
            <a:avLst/>
            <a:gdLst>
              <a:gd name="connsiteX0" fmla="*/ 3774302 w 3774302"/>
              <a:gd name="connsiteY0" fmla="*/ 379749 h 502945"/>
              <a:gd name="connsiteX1" fmla="*/ 3713342 w 3774302"/>
              <a:gd name="connsiteY1" fmla="*/ 369589 h 502945"/>
              <a:gd name="connsiteX2" fmla="*/ 3225662 w 3774302"/>
              <a:gd name="connsiteY2" fmla="*/ 450869 h 502945"/>
              <a:gd name="connsiteX3" fmla="*/ 2910702 w 3774302"/>
              <a:gd name="connsiteY3" fmla="*/ 359429 h 502945"/>
              <a:gd name="connsiteX4" fmla="*/ 2900542 w 3774302"/>
              <a:gd name="connsiteY4" fmla="*/ 328949 h 502945"/>
              <a:gd name="connsiteX5" fmla="*/ 2524622 w 3774302"/>
              <a:gd name="connsiteY5" fmla="*/ 400069 h 502945"/>
              <a:gd name="connsiteX6" fmla="*/ 2179182 w 3774302"/>
              <a:gd name="connsiteY6" fmla="*/ 420389 h 502945"/>
              <a:gd name="connsiteX7" fmla="*/ 1407022 w 3774302"/>
              <a:gd name="connsiteY7" fmla="*/ 501669 h 502945"/>
              <a:gd name="connsiteX8" fmla="*/ 1366382 w 3774302"/>
              <a:gd name="connsiteY8" fmla="*/ 471189 h 502945"/>
              <a:gd name="connsiteX9" fmla="*/ 1386702 w 3774302"/>
              <a:gd name="connsiteY9" fmla="*/ 278149 h 502945"/>
              <a:gd name="connsiteX10" fmla="*/ 1488302 w 3774302"/>
              <a:gd name="connsiteY10" fmla="*/ 257829 h 502945"/>
              <a:gd name="connsiteX11" fmla="*/ 1701662 w 3774302"/>
              <a:gd name="connsiteY11" fmla="*/ 278149 h 502945"/>
              <a:gd name="connsiteX12" fmla="*/ 1742302 w 3774302"/>
              <a:gd name="connsiteY12" fmla="*/ 339109 h 502945"/>
              <a:gd name="connsiteX13" fmla="*/ 1142862 w 3774302"/>
              <a:gd name="connsiteY13" fmla="*/ 501669 h 502945"/>
              <a:gd name="connsiteX14" fmla="*/ 1173342 w 3774302"/>
              <a:gd name="connsiteY14" fmla="*/ 339109 h 502945"/>
              <a:gd name="connsiteX15" fmla="*/ 970142 w 3774302"/>
              <a:gd name="connsiteY15" fmla="*/ 389909 h 502945"/>
              <a:gd name="connsiteX16" fmla="*/ 86222 w 3774302"/>
              <a:gd name="connsiteY16" fmla="*/ 471189 h 502945"/>
              <a:gd name="connsiteX17" fmla="*/ 15102 w 3774302"/>
              <a:gd name="connsiteY17" fmla="*/ 237509 h 502945"/>
              <a:gd name="connsiteX18" fmla="*/ 482462 w 3774302"/>
              <a:gd name="connsiteY18" fmla="*/ 3829 h 502945"/>
              <a:gd name="connsiteX19" fmla="*/ 319902 w 3774302"/>
              <a:gd name="connsiteY19" fmla="*/ 115589 h 50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74302" h="502945">
                <a:moveTo>
                  <a:pt x="3774302" y="379749"/>
                </a:moveTo>
                <a:cubicBezTo>
                  <a:pt x="3753982" y="376362"/>
                  <a:pt x="3733771" y="366941"/>
                  <a:pt x="3713342" y="369589"/>
                </a:cubicBezTo>
                <a:cubicBezTo>
                  <a:pt x="3549907" y="390775"/>
                  <a:pt x="3390451" y="452955"/>
                  <a:pt x="3225662" y="450869"/>
                </a:cubicBezTo>
                <a:cubicBezTo>
                  <a:pt x="3116349" y="449485"/>
                  <a:pt x="3015689" y="389909"/>
                  <a:pt x="2910702" y="359429"/>
                </a:cubicBezTo>
                <a:cubicBezTo>
                  <a:pt x="2907315" y="349269"/>
                  <a:pt x="2911193" y="327828"/>
                  <a:pt x="2900542" y="328949"/>
                </a:cubicBezTo>
                <a:cubicBezTo>
                  <a:pt x="2773713" y="342299"/>
                  <a:pt x="2651139" y="384032"/>
                  <a:pt x="2524622" y="400069"/>
                </a:cubicBezTo>
                <a:cubicBezTo>
                  <a:pt x="2410192" y="414574"/>
                  <a:pt x="2294329" y="413616"/>
                  <a:pt x="2179182" y="420389"/>
                </a:cubicBezTo>
                <a:cubicBezTo>
                  <a:pt x="1843600" y="481404"/>
                  <a:pt x="1773678" y="509470"/>
                  <a:pt x="1407022" y="501669"/>
                </a:cubicBezTo>
                <a:cubicBezTo>
                  <a:pt x="1390092" y="501309"/>
                  <a:pt x="1379929" y="481349"/>
                  <a:pt x="1366382" y="471189"/>
                </a:cubicBezTo>
                <a:cubicBezTo>
                  <a:pt x="1373155" y="406842"/>
                  <a:pt x="1354601" y="334326"/>
                  <a:pt x="1386702" y="278149"/>
                </a:cubicBezTo>
                <a:cubicBezTo>
                  <a:pt x="1403837" y="248162"/>
                  <a:pt x="1453765" y="257829"/>
                  <a:pt x="1488302" y="257829"/>
                </a:cubicBezTo>
                <a:cubicBezTo>
                  <a:pt x="1559744" y="257829"/>
                  <a:pt x="1630542" y="271376"/>
                  <a:pt x="1701662" y="278149"/>
                </a:cubicBezTo>
                <a:cubicBezTo>
                  <a:pt x="1715209" y="298469"/>
                  <a:pt x="1762622" y="325562"/>
                  <a:pt x="1742302" y="339109"/>
                </a:cubicBezTo>
                <a:cubicBezTo>
                  <a:pt x="1502538" y="498952"/>
                  <a:pt x="1395341" y="481471"/>
                  <a:pt x="1142862" y="501669"/>
                </a:cubicBezTo>
                <a:cubicBezTo>
                  <a:pt x="1153022" y="447482"/>
                  <a:pt x="1219628" y="369059"/>
                  <a:pt x="1173342" y="339109"/>
                </a:cubicBezTo>
                <a:cubicBezTo>
                  <a:pt x="1114725" y="301180"/>
                  <a:pt x="1039450" y="381488"/>
                  <a:pt x="970142" y="389909"/>
                </a:cubicBezTo>
                <a:cubicBezTo>
                  <a:pt x="676419" y="425595"/>
                  <a:pt x="380862" y="444096"/>
                  <a:pt x="86222" y="471189"/>
                </a:cubicBezTo>
                <a:cubicBezTo>
                  <a:pt x="62515" y="393296"/>
                  <a:pt x="-37552" y="299613"/>
                  <a:pt x="15102" y="237509"/>
                </a:cubicBezTo>
                <a:cubicBezTo>
                  <a:pt x="127738" y="104656"/>
                  <a:pt x="320745" y="68516"/>
                  <a:pt x="482462" y="3829"/>
                </a:cubicBezTo>
                <a:cubicBezTo>
                  <a:pt x="543516" y="-20593"/>
                  <a:pt x="374089" y="78336"/>
                  <a:pt x="319902" y="115589"/>
                </a:cubicBezTo>
              </a:path>
            </a:pathLst>
          </a:custGeom>
          <a:noFill/>
          <a:ln w="28575">
            <a:solidFill>
              <a:srgbClr val="133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2" name="نجمة: 7 نقاط 251">
            <a:extLst>
              <a:ext uri="{FF2B5EF4-FFF2-40B4-BE49-F238E27FC236}">
                <a16:creationId xmlns:a16="http://schemas.microsoft.com/office/drawing/2014/main" id="{3DFBC629-965F-40EF-8844-D185F7F79E8D}"/>
              </a:ext>
            </a:extLst>
          </p:cNvPr>
          <p:cNvSpPr/>
          <p:nvPr/>
        </p:nvSpPr>
        <p:spPr>
          <a:xfrm rot="20457463">
            <a:off x="2945085" y="5601902"/>
            <a:ext cx="395275" cy="395275"/>
          </a:xfrm>
          <a:prstGeom prst="star7">
            <a:avLst>
              <a:gd name="adj" fmla="val 15142"/>
              <a:gd name="hf" fmla="val 102572"/>
              <a:gd name="vf" fmla="val 105210"/>
            </a:avLst>
          </a:prstGeom>
          <a:solidFill>
            <a:srgbClr val="937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11F9473-F4C5-473F-B7FF-78D24200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33" y="4130086"/>
            <a:ext cx="3139712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051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شاشة عريضة</PresentationFormat>
  <Paragraphs>74</Paragraphs>
  <Slides>11</Slides>
  <Notes>10</Notes>
  <HiddenSlides>2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Microsoft Office User</cp:lastModifiedBy>
  <cp:revision>3</cp:revision>
  <dcterms:created xsi:type="dcterms:W3CDTF">2021-03-23T09:24:27Z</dcterms:created>
  <dcterms:modified xsi:type="dcterms:W3CDTF">2023-12-13T07:55:42Z</dcterms:modified>
</cp:coreProperties>
</file>