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7" r:id="rId1"/>
  </p:sldMasterIdLst>
  <p:notesMasterIdLst>
    <p:notesMasterId r:id="rId14"/>
  </p:notesMasterIdLst>
  <p:sldIdLst>
    <p:sldId id="257" r:id="rId2"/>
    <p:sldId id="256" r:id="rId3"/>
    <p:sldId id="275" r:id="rId4"/>
    <p:sldId id="277" r:id="rId5"/>
    <p:sldId id="278" r:id="rId6"/>
    <p:sldId id="279" r:id="rId7"/>
    <p:sldId id="281" r:id="rId8"/>
    <p:sldId id="282" r:id="rId9"/>
    <p:sldId id="280" r:id="rId10"/>
    <p:sldId id="270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سية مسعود" userId="3cd82cedb48f369b" providerId="LiveId" clId="{7F54A6C7-1494-48D5-80BC-E924C6CD0887}"/>
    <pc:docChg chg="modSld">
      <pc:chgData name="اسية مسعود" userId="3cd82cedb48f369b" providerId="LiveId" clId="{7F54A6C7-1494-48D5-80BC-E924C6CD0887}" dt="2024-04-15T04:41:57.398" v="12" actId="20577"/>
      <pc:docMkLst>
        <pc:docMk/>
      </pc:docMkLst>
      <pc:sldChg chg="modSp">
        <pc:chgData name="اسية مسعود" userId="3cd82cedb48f369b" providerId="LiveId" clId="{7F54A6C7-1494-48D5-80BC-E924C6CD0887}" dt="2024-04-15T04:40:01.297" v="3" actId="20577"/>
        <pc:sldMkLst>
          <pc:docMk/>
          <pc:sldMk cId="4197636582" sldId="257"/>
        </pc:sldMkLst>
        <pc:spChg chg="mod">
          <ac:chgData name="اسية مسعود" userId="3cd82cedb48f369b" providerId="LiveId" clId="{7F54A6C7-1494-48D5-80BC-E924C6CD0887}" dt="2024-04-15T04:40:01.297" v="3" actId="20577"/>
          <ac:spMkLst>
            <pc:docMk/>
            <pc:sldMk cId="4197636582" sldId="257"/>
            <ac:spMk id="19" creationId="{B2CAA1C0-41D0-477D-8F45-EBA8DABEA76F}"/>
          </ac:spMkLst>
        </pc:spChg>
      </pc:sldChg>
      <pc:sldChg chg="modSp mod">
        <pc:chgData name="اسية مسعود" userId="3cd82cedb48f369b" providerId="LiveId" clId="{7F54A6C7-1494-48D5-80BC-E924C6CD0887}" dt="2024-04-15T04:41:57.398" v="12" actId="20577"/>
        <pc:sldMkLst>
          <pc:docMk/>
          <pc:sldMk cId="3306923605" sldId="287"/>
        </pc:sldMkLst>
        <pc:spChg chg="mod">
          <ac:chgData name="اسية مسعود" userId="3cd82cedb48f369b" providerId="LiveId" clId="{7F54A6C7-1494-48D5-80BC-E924C6CD0887}" dt="2024-04-15T04:41:57.398" v="12" actId="20577"/>
          <ac:spMkLst>
            <pc:docMk/>
            <pc:sldMk cId="3306923605" sldId="287"/>
            <ac:spMk id="12" creationId="{662CB165-B9A7-4B4D-BEEC-32174E1BE1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227A4C-9545-43ED-A751-E831B026C587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C8D62D-82FD-4136-AB0C-F0F190D7DA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1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1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01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3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29375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854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825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1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56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8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5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8C70D1D-AE67-49D6-A04E-721318539701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6F325D-9204-4422-9D4C-B66FEDAC0BFD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microsoft.com/office/2007/relationships/hdphoto" Target="../media/hdphoto1.wdp"/><Relationship Id="rId7" Type="http://schemas.openxmlformats.org/officeDocument/2006/relationships/image" Target="../media/image3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3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3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10" Type="http://schemas.openxmlformats.org/officeDocument/2006/relationships/image" Target="../media/image9.emf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3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0.emf"/><Relationship Id="rId10" Type="http://schemas.openxmlformats.org/officeDocument/2006/relationships/image" Target="../media/image8.emf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11.png"/><Relationship Id="rId10" Type="http://schemas.openxmlformats.org/officeDocument/2006/relationships/image" Target="../media/image8.emf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8.emf"/><Relationship Id="rId5" Type="http://schemas.openxmlformats.org/officeDocument/2006/relationships/image" Target="../media/image21.jpg"/><Relationship Id="rId10" Type="http://schemas.openxmlformats.org/officeDocument/2006/relationships/image" Target="../media/image7.emf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20.emf"/><Relationship Id="rId10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8E237916-741A-9CF1-D656-5EFFB1A88AA9}"/>
              </a:ext>
            </a:extLst>
          </p:cNvPr>
          <p:cNvSpPr/>
          <p:nvPr/>
        </p:nvSpPr>
        <p:spPr>
          <a:xfrm>
            <a:off x="1568918" y="1357162"/>
            <a:ext cx="9230627" cy="485113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2CAA1C0-41D0-477D-8F45-EBA8DABEA76F}"/>
              </a:ext>
            </a:extLst>
          </p:cNvPr>
          <p:cNvSpPr txBox="1"/>
          <p:nvPr/>
        </p:nvSpPr>
        <p:spPr>
          <a:xfrm>
            <a:off x="7638908" y="1732883"/>
            <a:ext cx="2338466" cy="44267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AL-Mohanad Bold" pitchFamily="2" charset="-78"/>
              </a:rPr>
              <a:t>التاريخ :   1445/10/7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B237FCB-12B7-42CB-9746-D189206AA1AF}"/>
              </a:ext>
            </a:extLst>
          </p:cNvPr>
          <p:cNvSpPr txBox="1"/>
          <p:nvPr/>
        </p:nvSpPr>
        <p:spPr>
          <a:xfrm>
            <a:off x="8503997" y="2415565"/>
            <a:ext cx="1904347" cy="44267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AL-Mohanad Bold" pitchFamily="2" charset="-78"/>
              </a:rPr>
              <a:t>المــــادة :     فقه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465E010-712D-453A-B1F2-4590E2FE25B7}"/>
              </a:ext>
            </a:extLst>
          </p:cNvPr>
          <p:cNvSpPr txBox="1"/>
          <p:nvPr/>
        </p:nvSpPr>
        <p:spPr>
          <a:xfrm>
            <a:off x="5501142" y="4767526"/>
            <a:ext cx="19641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chemeClr val="accent4">
                    <a:lumMod val="75000"/>
                  </a:schemeClr>
                </a:solidFill>
                <a:cs typeface="PT Bold Heading" panose="02010400000000000000" pitchFamily="2" charset="-78"/>
              </a:rPr>
              <a:t>أهــلًا</a:t>
            </a:r>
          </a:p>
        </p:txBody>
      </p:sp>
      <p:pic>
        <p:nvPicPr>
          <p:cNvPr id="25" name="Picture 36">
            <a:extLst>
              <a:ext uri="{FF2B5EF4-FFF2-40B4-BE49-F238E27FC236}">
                <a16:creationId xmlns:a16="http://schemas.microsoft.com/office/drawing/2014/main" id="{AA66BA3C-DF79-42DC-94A4-604D9120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52722">
            <a:off x="5028994" y="5154264"/>
            <a:ext cx="329247" cy="242186"/>
          </a:xfrm>
          <a:prstGeom prst="rect">
            <a:avLst/>
          </a:prstGeom>
        </p:spPr>
      </p:pic>
      <p:pic>
        <p:nvPicPr>
          <p:cNvPr id="23" name="Picture 4" descr="نتيجة الصورة لـ السلام عليكم">
            <a:extLst>
              <a:ext uri="{FF2B5EF4-FFF2-40B4-BE49-F238E27FC236}">
                <a16:creationId xmlns:a16="http://schemas.microsoft.com/office/drawing/2014/main" id="{38182831-9777-461E-BA63-79CAE421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46" y="3007483"/>
            <a:ext cx="44291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762C1FAC-20E4-7C70-1A2D-3A588EA7A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893" y="786028"/>
            <a:ext cx="1662152" cy="2259295"/>
          </a:xfrm>
          <a:prstGeom prst="rect">
            <a:avLst/>
          </a:prstGeom>
        </p:spPr>
      </p:pic>
      <p:pic>
        <p:nvPicPr>
          <p:cNvPr id="12" name="图片 25">
            <a:extLst>
              <a:ext uri="{FF2B5EF4-FFF2-40B4-BE49-F238E27FC236}">
                <a16:creationId xmlns:a16="http://schemas.microsoft.com/office/drawing/2014/main" id="{4AEE2A33-6918-CA39-28C3-2F68AE863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3786" flipH="1">
            <a:off x="2003432" y="2037878"/>
            <a:ext cx="537304" cy="1240492"/>
          </a:xfrm>
          <a:prstGeom prst="rect">
            <a:avLst/>
          </a:prstGeom>
        </p:spPr>
      </p:pic>
      <p:grpSp>
        <p:nvGrpSpPr>
          <p:cNvPr id="13" name="组合 14">
            <a:extLst>
              <a:ext uri="{FF2B5EF4-FFF2-40B4-BE49-F238E27FC236}">
                <a16:creationId xmlns:a16="http://schemas.microsoft.com/office/drawing/2014/main" id="{F83EE3B0-C5E9-3FFD-02CA-412D0700E3F5}"/>
              </a:ext>
            </a:extLst>
          </p:cNvPr>
          <p:cNvGrpSpPr/>
          <p:nvPr/>
        </p:nvGrpSpPr>
        <p:grpSpPr>
          <a:xfrm flipH="1">
            <a:off x="645968" y="3007483"/>
            <a:ext cx="1947420" cy="3637417"/>
            <a:chOff x="6158503" y="529639"/>
            <a:chExt cx="2366381" cy="3861084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94C837C2-4C75-3CEC-E346-BDB167201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0938" y="3180139"/>
              <a:ext cx="2063946" cy="1210584"/>
            </a:xfrm>
            <a:prstGeom prst="rect">
              <a:avLst/>
            </a:prstGeom>
          </p:spPr>
        </p:pic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E709473C-D44F-C490-7A23-3A7DE1361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8503" y="529639"/>
              <a:ext cx="2107436" cy="284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63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7227">
            <a:off x="872910" y="-260709"/>
            <a:ext cx="10804778" cy="722124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333500" y="2604075"/>
            <a:ext cx="816745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>
                <a:cs typeface="AL-Mohanad Bold" pitchFamily="2" charset="-78"/>
              </a:rPr>
              <a:t>إتقان قراءة سورة الفاتحة من أهم صفات ..............</a:t>
            </a:r>
          </a:p>
          <a:p>
            <a:pPr marL="342900" indent="-342900" algn="r" rtl="1">
              <a:buFont typeface="Arial" pitchFamily="34" charset="0"/>
              <a:buChar char="•"/>
            </a:pPr>
            <a:endParaRPr lang="ar-SA" sz="2400" dirty="0">
              <a:cs typeface="AL-Mohanad Bold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>
                <a:cs typeface="AL-Mohanad Bold" pitchFamily="2" charset="-78"/>
              </a:rPr>
              <a:t>كبر السن ........... درجات المفاضلة عند اختيار الإمام .</a:t>
            </a:r>
          </a:p>
          <a:p>
            <a:pPr marL="342900" indent="-342900" algn="r" rtl="1">
              <a:buFont typeface="Arial" pitchFamily="34" charset="0"/>
              <a:buChar char="•"/>
            </a:pPr>
            <a:endParaRPr lang="ar-SA" sz="2400" dirty="0">
              <a:cs typeface="AL-Mohanad Bold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>
                <a:cs typeface="AL-Mohanad Bold" pitchFamily="2" charset="-78"/>
              </a:rPr>
              <a:t>إذا تساوى شخصان في حفظ القرآن يقدم للإمامة الأعلم ..................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091184" y="2614027"/>
            <a:ext cx="11278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الإمام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117060" y="3281183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آخر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369976" y="4064802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بالسنة</a:t>
            </a: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6241" y="4979482"/>
            <a:ext cx="732917" cy="1401847"/>
          </a:xfrm>
          <a:prstGeom prst="rect">
            <a:avLst/>
          </a:prstGeom>
        </p:spPr>
      </p:pic>
      <p:sp>
        <p:nvSpPr>
          <p:cNvPr id="11" name="文本框 12"/>
          <p:cNvSpPr txBox="1"/>
          <p:nvPr/>
        </p:nvSpPr>
        <p:spPr>
          <a:xfrm>
            <a:off x="4436346" y="1936918"/>
            <a:ext cx="430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altLang="zh-CN" sz="3200" b="1" dirty="0">
                <a:solidFill>
                  <a:schemeClr val="tx2"/>
                </a:solidFill>
                <a:latin typeface="Calibri" panose="020F0502020204030204" pitchFamily="34" charset="0"/>
                <a:ea typeface="华康少女文字W5" panose="040F0509000000000000" pitchFamily="81" charset="-122"/>
                <a:cs typeface="Calibri" panose="020F0502020204030204" pitchFamily="34" charset="0"/>
              </a:rPr>
              <a:t>س2: أكملي الفراغات التالية : </a:t>
            </a:r>
            <a:endParaRPr lang="zh-CN" altLang="en-US" sz="3200" b="1" dirty="0">
              <a:solidFill>
                <a:schemeClr val="tx2"/>
              </a:solidFill>
              <a:latin typeface="Calibri" panose="020F0502020204030204" pitchFamily="34" charset="0"/>
              <a:ea typeface="华康少女文字W5" panose="040F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4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61562">
            <a:off x="2098802" y="171352"/>
            <a:ext cx="605482" cy="1059593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9125" flipH="1">
            <a:off x="2401036" y="226803"/>
            <a:ext cx="1162019" cy="2139861"/>
          </a:xfrm>
          <a:prstGeom prst="rect">
            <a:avLst/>
          </a:prstGeom>
        </p:spPr>
      </p:pic>
      <p:pic>
        <p:nvPicPr>
          <p:cNvPr id="16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696536" flipH="1">
            <a:off x="5180340" y="4688291"/>
            <a:ext cx="1606927" cy="924105"/>
          </a:xfrm>
          <a:prstGeom prst="rect">
            <a:avLst/>
          </a:prstGeom>
        </p:spPr>
      </p:pic>
      <p:grpSp>
        <p:nvGrpSpPr>
          <p:cNvPr id="19" name="组合 30">
            <a:extLst>
              <a:ext uri="{FF2B5EF4-FFF2-40B4-BE49-F238E27FC236}">
                <a16:creationId xmlns:a16="http://schemas.microsoft.com/office/drawing/2014/main" id="{AC96240E-8D46-465E-95E6-2ADD6F58C0C4}"/>
              </a:ext>
            </a:extLst>
          </p:cNvPr>
          <p:cNvGrpSpPr/>
          <p:nvPr/>
        </p:nvGrpSpPr>
        <p:grpSpPr>
          <a:xfrm>
            <a:off x="9229653" y="693949"/>
            <a:ext cx="2699279" cy="2148056"/>
            <a:chOff x="8162989" y="1482819"/>
            <a:chExt cx="3263654" cy="2400365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1F80AEE9-DA2F-4121-8103-C68FE5C5F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62989" y="1482819"/>
              <a:ext cx="3263654" cy="2400365"/>
            </a:xfrm>
            <a:prstGeom prst="rect">
              <a:avLst/>
            </a:prstGeom>
          </p:spPr>
        </p:pic>
        <p:sp>
          <p:nvSpPr>
            <p:cNvPr id="21" name="文本框 7">
              <a:extLst>
                <a:ext uri="{FF2B5EF4-FFF2-40B4-BE49-F238E27FC236}">
                  <a16:creationId xmlns:a16="http://schemas.microsoft.com/office/drawing/2014/main" id="{1C6050C9-42B3-445F-9AD1-DD3E6F7D66D7}"/>
                </a:ext>
              </a:extLst>
            </p:cNvPr>
            <p:cNvSpPr txBox="1"/>
            <p:nvPr/>
          </p:nvSpPr>
          <p:spPr>
            <a:xfrm>
              <a:off x="8560571" y="2394258"/>
              <a:ext cx="2257991" cy="722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3600" b="1" dirty="0">
                  <a:latin typeface="Calibri" panose="020F0502020204030204" pitchFamily="34" charset="0"/>
                  <a:ea typeface="Amiri" pitchFamily="2" charset="-78"/>
                  <a:cs typeface="Calibri" panose="020F0502020204030204" pitchFamily="34" charset="0"/>
                </a:rPr>
                <a:t>التقويم 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华康少女文字W5" panose="040F0509000000000000" pitchFamily="81" charset="-122"/>
                <a:cs typeface="Calibri" panose="020F0502020204030204" pitchFamily="34" charset="0"/>
              </a:endParaRPr>
            </a:p>
          </p:txBody>
        </p:sp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id="{092F0217-43E1-4228-A9B9-F91BA2E8F5CB}"/>
                </a:ext>
              </a:extLst>
            </p:cNvPr>
            <p:cNvSpPr txBox="1"/>
            <p:nvPr/>
          </p:nvSpPr>
          <p:spPr>
            <a:xfrm>
              <a:off x="8695758" y="2774918"/>
              <a:ext cx="2346891" cy="35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2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825006" y="1409340"/>
            <a:ext cx="8682558" cy="492087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46983" y="2449406"/>
            <a:ext cx="74386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SA" altLang="zh-CN" sz="4000" b="1" dirty="0">
              <a:solidFill>
                <a:srgbClr val="28A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  <a:p>
            <a:pPr algn="ctr"/>
            <a:endParaRPr lang="ar-SA" altLang="zh-CN" sz="4000" b="1" dirty="0">
              <a:solidFill>
                <a:srgbClr val="28A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  <a:p>
            <a:pPr algn="ctr"/>
            <a:endParaRPr lang="zh-CN" altLang="en-US" sz="6600" b="1" dirty="0">
              <a:solidFill>
                <a:srgbClr val="28A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9">
            <a:off x="3095268" y="542434"/>
            <a:ext cx="671216" cy="1566170"/>
          </a:xfrm>
          <a:prstGeom prst="rect">
            <a:avLst/>
          </a:prstGeom>
        </p:spPr>
      </p:pic>
      <p:pic>
        <p:nvPicPr>
          <p:cNvPr id="23" name="Picture 2" descr="نتيجة بحث الصور عن ختاما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05" y="3869866"/>
            <a:ext cx="142486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413" y="1073512"/>
            <a:ext cx="1190549" cy="203976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CF09BD7-EAC8-4349-9A5D-99430111EB2A}"/>
              </a:ext>
            </a:extLst>
          </p:cNvPr>
          <p:cNvSpPr txBox="1"/>
          <p:nvPr/>
        </p:nvSpPr>
        <p:spPr>
          <a:xfrm>
            <a:off x="2306413" y="2093396"/>
            <a:ext cx="7300692" cy="3183850"/>
          </a:xfrm>
          <a:prstGeom prst="round2Diag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انتهى الدرس أميرتي ..</a:t>
            </a:r>
          </a:p>
          <a:p>
            <a:pPr algn="ctr"/>
            <a:r>
              <a:rPr lang="ar-SA" sz="1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احرصي على اتباع هدي النبي صلى الله عليه وسلم ..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وتطبيق ما تعلمتي في كل شؤونك لتنالي شفاعته .. </a:t>
            </a:r>
          </a:p>
          <a:p>
            <a:pPr algn="r" rtl="1">
              <a:lnSpc>
                <a:spcPct val="150000"/>
              </a:lnSpc>
            </a:pPr>
            <a:r>
              <a:rPr lang="ar-SA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أحبكم كثيرا .. أستودعكم الله </a:t>
            </a:r>
            <a:r>
              <a:rPr lang="ar-SA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آسية مسعود</a:t>
            </a:r>
          </a:p>
        </p:txBody>
      </p:sp>
      <p:pic>
        <p:nvPicPr>
          <p:cNvPr id="11" name="图片 25">
            <a:extLst>
              <a:ext uri="{FF2B5EF4-FFF2-40B4-BE49-F238E27FC236}">
                <a16:creationId xmlns:a16="http://schemas.microsoft.com/office/drawing/2014/main" id="{1EB3828D-442C-4A97-9B24-16FD9EC86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5183">
            <a:off x="9574635" y="2205048"/>
            <a:ext cx="448999" cy="15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825005" y="1409340"/>
            <a:ext cx="9500219" cy="492087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46983" y="2449406"/>
            <a:ext cx="74386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SA" altLang="zh-CN" sz="4000" b="1" dirty="0">
              <a:solidFill>
                <a:srgbClr val="28A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  <a:p>
            <a:pPr algn="ctr"/>
            <a:endParaRPr lang="ar-SA" altLang="zh-CN" sz="4000" b="1" dirty="0">
              <a:solidFill>
                <a:srgbClr val="28A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  <a:p>
            <a:pPr algn="ctr"/>
            <a:endParaRPr lang="zh-CN" altLang="en-US" sz="6600" b="1" dirty="0">
              <a:solidFill>
                <a:srgbClr val="28A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9">
            <a:off x="3095268" y="542434"/>
            <a:ext cx="671216" cy="1566170"/>
          </a:xfrm>
          <a:prstGeom prst="rect">
            <a:avLst/>
          </a:prstGeom>
        </p:spPr>
      </p:pic>
      <p:pic>
        <p:nvPicPr>
          <p:cNvPr id="23" name="Picture 2" descr="نتيجة بحث الصور عن ختاما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05" y="3869866"/>
            <a:ext cx="142486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413" y="1073512"/>
            <a:ext cx="1190549" cy="2039767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id="{1EB3828D-442C-4A97-9B24-16FD9EC86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5183">
            <a:off x="10559370" y="2205049"/>
            <a:ext cx="448999" cy="1566170"/>
          </a:xfrm>
          <a:prstGeom prst="rect">
            <a:avLst/>
          </a:prstGeom>
        </p:spPr>
      </p:pic>
      <p:sp>
        <p:nvSpPr>
          <p:cNvPr id="12" name="عنوان فرعي 3">
            <a:extLst>
              <a:ext uri="{FF2B5EF4-FFF2-40B4-BE49-F238E27FC236}">
                <a16:creationId xmlns:a16="http://schemas.microsoft.com/office/drawing/2014/main" id="{662CB165-B9A7-4B4D-BEEC-32174E1BE19D}"/>
              </a:ext>
            </a:extLst>
          </p:cNvPr>
          <p:cNvSpPr txBox="1">
            <a:spLocks/>
          </p:cNvSpPr>
          <p:nvPr/>
        </p:nvSpPr>
        <p:spPr>
          <a:xfrm>
            <a:off x="2943551" y="2747906"/>
            <a:ext cx="7515225" cy="2635615"/>
          </a:xfrm>
          <a:prstGeom prst="round2Diag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الشكر لله تعالى من قبل ومن بعد ثم لمن شاركني تصميم الشرائح ..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اجعل عملي خالصا لك مباركا ..وشافعا لي ولوالدي عندك ..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اختمي اعجابك بما شاء الله لا قوة الا بالله ..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أقدم أعمالي مجانا ولا أسمح ببيعها ..</a:t>
            </a:r>
            <a:endParaRPr lang="ar-SA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أ. آسية مسعود . </a:t>
            </a:r>
            <a:endParaRPr lang="ar-SA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2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7D40A78-4DE3-4AFA-A646-A6B3F113F58D}"/>
              </a:ext>
            </a:extLst>
          </p:cNvPr>
          <p:cNvGrpSpPr/>
          <p:nvPr/>
        </p:nvGrpSpPr>
        <p:grpSpPr>
          <a:xfrm>
            <a:off x="848545" y="326647"/>
            <a:ext cx="9933755" cy="6204705"/>
            <a:chOff x="1991545" y="262238"/>
            <a:chExt cx="8947505" cy="6204705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AFFE030D-F2FF-40A0-B033-CB440FEC2C74}"/>
                </a:ext>
              </a:extLst>
            </p:cNvPr>
            <p:cNvGrpSpPr/>
            <p:nvPr/>
          </p:nvGrpSpPr>
          <p:grpSpPr>
            <a:xfrm>
              <a:off x="1991545" y="1066344"/>
              <a:ext cx="8712968" cy="5400599"/>
              <a:chOff x="1631504" y="908721"/>
              <a:chExt cx="8712968" cy="5400599"/>
            </a:xfrm>
          </p:grpSpPr>
          <p:sp>
            <p:nvSpPr>
              <p:cNvPr id="7" name="圆角矩形 2">
                <a:extLst>
                  <a:ext uri="{FF2B5EF4-FFF2-40B4-BE49-F238E27FC236}">
                    <a16:creationId xmlns:a16="http://schemas.microsoft.com/office/drawing/2014/main" id="{6618A0AA-09EE-4D22-B664-7C3F0D2B05C0}"/>
                  </a:ext>
                </a:extLst>
              </p:cNvPr>
              <p:cNvSpPr/>
              <p:nvPr/>
            </p:nvSpPr>
            <p:spPr>
              <a:xfrm>
                <a:off x="1919536" y="1412776"/>
                <a:ext cx="8424936" cy="4442394"/>
              </a:xfrm>
              <a:prstGeom prst="roundRect">
                <a:avLst>
                  <a:gd name="adj" fmla="val 1261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zh-CN" altLang="en-US" dirty="0"/>
              </a:p>
            </p:txBody>
          </p:sp>
          <p:pic>
            <p:nvPicPr>
              <p:cNvPr id="8" name="图片 13">
                <a:extLst>
                  <a:ext uri="{FF2B5EF4-FFF2-40B4-BE49-F238E27FC236}">
                    <a16:creationId xmlns:a16="http://schemas.microsoft.com/office/drawing/2014/main" id="{353F3F36-CBC3-471C-BFF1-C769BF336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7528" y="908721"/>
                <a:ext cx="1368152" cy="1872208"/>
              </a:xfrm>
              <a:prstGeom prst="rect">
                <a:avLst/>
              </a:prstGeom>
            </p:spPr>
          </p:pic>
          <p:pic>
            <p:nvPicPr>
              <p:cNvPr id="9" name="图片 17">
                <a:extLst>
                  <a:ext uri="{FF2B5EF4-FFF2-40B4-BE49-F238E27FC236}">
                    <a16:creationId xmlns:a16="http://schemas.microsoft.com/office/drawing/2014/main" id="{5FE01BC5-A45F-427D-85FC-CA27B83E8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631504" y="4653956"/>
                <a:ext cx="1450414" cy="1367332"/>
              </a:xfrm>
              <a:prstGeom prst="rect">
                <a:avLst/>
              </a:prstGeom>
            </p:spPr>
          </p:pic>
          <p:pic>
            <p:nvPicPr>
              <p:cNvPr id="10" name="图片 16">
                <a:extLst>
                  <a:ext uri="{FF2B5EF4-FFF2-40B4-BE49-F238E27FC236}">
                    <a16:creationId xmlns:a16="http://schemas.microsoft.com/office/drawing/2014/main" id="{32CF9520-993D-481C-BD5C-BE6047824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1664" y="5277586"/>
                <a:ext cx="672870" cy="1031734"/>
              </a:xfrm>
              <a:prstGeom prst="rect">
                <a:avLst/>
              </a:prstGeom>
            </p:spPr>
          </p:pic>
        </p:grpSp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04F2C9F-A590-4F5B-BB8B-1020BAD6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9771" y="262238"/>
              <a:ext cx="2699279" cy="2205065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ABF4595-8677-428D-A21F-E1EB5A703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30" y="1545814"/>
            <a:ext cx="3384376" cy="176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60E871DE-9885-4295-A175-E7979D37E358}"/>
              </a:ext>
            </a:extLst>
          </p:cNvPr>
          <p:cNvSpPr txBox="1"/>
          <p:nvPr/>
        </p:nvSpPr>
        <p:spPr>
          <a:xfrm>
            <a:off x="8647946" y="780798"/>
            <a:ext cx="1271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مراجعة شريط الذكريات 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华康少女文字W5" panose="040F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341E33B-60C4-469E-A32A-1FB580A58EDD}"/>
              </a:ext>
            </a:extLst>
          </p:cNvPr>
          <p:cNvSpPr txBox="1"/>
          <p:nvPr/>
        </p:nvSpPr>
        <p:spPr>
          <a:xfrm>
            <a:off x="2971727" y="3043316"/>
            <a:ext cx="6553397" cy="23433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 algn="ctr" rtl="1">
              <a:lnSpc>
                <a:spcPct val="150000"/>
              </a:lnSpc>
              <a:buFontTx/>
              <a:buChar char="-"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تعرفنا  في الوحدة الماضية على أهل الأعذار ..</a:t>
            </a:r>
          </a:p>
          <a:p>
            <a:pPr marL="457200" indent="-457200" algn="ctr" rtl="1">
              <a:lnSpc>
                <a:spcPct val="150000"/>
              </a:lnSpc>
              <a:buFontTx/>
              <a:buChar char="-"/>
            </a:pP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عودي بذاكرتك .. واذكري </a:t>
            </a:r>
          </a:p>
          <a:p>
            <a:pPr marL="457200" indent="-457200" algn="ctr" rtl="1">
              <a:lnSpc>
                <a:spcPct val="150000"/>
              </a:lnSpc>
              <a:buFontTx/>
              <a:buChar char="-"/>
            </a:pP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ثلاثة من الأعذار </a:t>
            </a:r>
            <a:r>
              <a:rPr lang="ar-SA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المبيحة</a:t>
            </a: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لترك الجمعة والجماعة ؟</a:t>
            </a:r>
          </a:p>
          <a:p>
            <a:pPr marL="457200" indent="-457200" algn="ctr" rtl="1">
              <a:lnSpc>
                <a:spcPct val="150000"/>
              </a:lnSpc>
              <a:buFontTx/>
              <a:buChar char="-"/>
            </a:pP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يجوز  للمسافر أن يجمع بين صلاتي المغرب والعشاء ؟</a:t>
            </a:r>
          </a:p>
        </p:txBody>
      </p:sp>
    </p:spTree>
    <p:extLst>
      <p:ext uri="{BB962C8B-B14F-4D97-AF65-F5344CB8AC3E}">
        <p14:creationId xmlns:p14="http://schemas.microsoft.com/office/powerpoint/2010/main" val="159931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7D40A78-4DE3-4AFA-A646-A6B3F113F58D}"/>
              </a:ext>
            </a:extLst>
          </p:cNvPr>
          <p:cNvGrpSpPr/>
          <p:nvPr/>
        </p:nvGrpSpPr>
        <p:grpSpPr>
          <a:xfrm>
            <a:off x="848545" y="698704"/>
            <a:ext cx="9838504" cy="5832648"/>
            <a:chOff x="1991545" y="634295"/>
            <a:chExt cx="8861711" cy="5832648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AFFE030D-F2FF-40A0-B033-CB440FEC2C74}"/>
                </a:ext>
              </a:extLst>
            </p:cNvPr>
            <p:cNvGrpSpPr/>
            <p:nvPr/>
          </p:nvGrpSpPr>
          <p:grpSpPr>
            <a:xfrm>
              <a:off x="1991545" y="1066344"/>
              <a:ext cx="8712968" cy="5400599"/>
              <a:chOff x="1631504" y="908721"/>
              <a:chExt cx="8712968" cy="5400599"/>
            </a:xfrm>
          </p:grpSpPr>
          <p:sp>
            <p:nvSpPr>
              <p:cNvPr id="7" name="圆角矩形 2">
                <a:extLst>
                  <a:ext uri="{FF2B5EF4-FFF2-40B4-BE49-F238E27FC236}">
                    <a16:creationId xmlns:a16="http://schemas.microsoft.com/office/drawing/2014/main" id="{6618A0AA-09EE-4D22-B664-7C3F0D2B05C0}"/>
                  </a:ext>
                </a:extLst>
              </p:cNvPr>
              <p:cNvSpPr/>
              <p:nvPr/>
            </p:nvSpPr>
            <p:spPr>
              <a:xfrm>
                <a:off x="1919536" y="1412776"/>
                <a:ext cx="8424936" cy="4442394"/>
              </a:xfrm>
              <a:prstGeom prst="roundRect">
                <a:avLst>
                  <a:gd name="adj" fmla="val 1261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ar-SA" altLang="zh-CN" dirty="0"/>
              </a:p>
              <a:p>
                <a:pPr algn="ctr"/>
                <a:endParaRPr lang="zh-CN" altLang="en-US" dirty="0"/>
              </a:p>
            </p:txBody>
          </p:sp>
          <p:pic>
            <p:nvPicPr>
              <p:cNvPr id="8" name="图片 13">
                <a:extLst>
                  <a:ext uri="{FF2B5EF4-FFF2-40B4-BE49-F238E27FC236}">
                    <a16:creationId xmlns:a16="http://schemas.microsoft.com/office/drawing/2014/main" id="{353F3F36-CBC3-471C-BFF1-C769BF336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7528" y="908721"/>
                <a:ext cx="1368152" cy="1872208"/>
              </a:xfrm>
              <a:prstGeom prst="rect">
                <a:avLst/>
              </a:prstGeom>
            </p:spPr>
          </p:pic>
          <p:pic>
            <p:nvPicPr>
              <p:cNvPr id="9" name="图片 17">
                <a:extLst>
                  <a:ext uri="{FF2B5EF4-FFF2-40B4-BE49-F238E27FC236}">
                    <a16:creationId xmlns:a16="http://schemas.microsoft.com/office/drawing/2014/main" id="{5FE01BC5-A45F-427D-85FC-CA27B83E8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631504" y="4653956"/>
                <a:ext cx="1450414" cy="1367332"/>
              </a:xfrm>
              <a:prstGeom prst="rect">
                <a:avLst/>
              </a:prstGeom>
            </p:spPr>
          </p:pic>
          <p:pic>
            <p:nvPicPr>
              <p:cNvPr id="10" name="图片 16">
                <a:extLst>
                  <a:ext uri="{FF2B5EF4-FFF2-40B4-BE49-F238E27FC236}">
                    <a16:creationId xmlns:a16="http://schemas.microsoft.com/office/drawing/2014/main" id="{32CF9520-993D-481C-BD5C-BE6047824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1664" y="5277586"/>
                <a:ext cx="672870" cy="1031734"/>
              </a:xfrm>
              <a:prstGeom prst="rect">
                <a:avLst/>
              </a:prstGeom>
            </p:spPr>
          </p:pic>
        </p:grpSp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04F2C9F-A590-4F5B-BB8B-1020BAD6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1437" y="634295"/>
              <a:ext cx="2291819" cy="1872208"/>
            </a:xfrm>
            <a:prstGeom prst="rect">
              <a:avLst/>
            </a:prstGeom>
          </p:spPr>
        </p:pic>
      </p:grpSp>
      <p:sp>
        <p:nvSpPr>
          <p:cNvPr id="12" name="文本框 7">
            <a:extLst>
              <a:ext uri="{FF2B5EF4-FFF2-40B4-BE49-F238E27FC236}">
                <a16:creationId xmlns:a16="http://schemas.microsoft.com/office/drawing/2014/main" id="{60E871DE-9885-4295-A175-E7979D37E358}"/>
              </a:ext>
            </a:extLst>
          </p:cNvPr>
          <p:cNvSpPr txBox="1"/>
          <p:nvPr/>
        </p:nvSpPr>
        <p:spPr>
          <a:xfrm>
            <a:off x="8696633" y="1403975"/>
            <a:ext cx="127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الموضوع 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华康少女文字W5" panose="040F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341E33B-60C4-469E-A32A-1FB580A58EDD}"/>
              </a:ext>
            </a:extLst>
          </p:cNvPr>
          <p:cNvSpPr txBox="1"/>
          <p:nvPr/>
        </p:nvSpPr>
        <p:spPr>
          <a:xfrm>
            <a:off x="3149383" y="3507016"/>
            <a:ext cx="606758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سأتعلم :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الأحق بالإمامة في الصلاة ..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أحكام الإمامة في الصلاة .. 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endParaRPr lang="ar-SA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9918D04A-EF15-4791-90FA-FB987AAB5CA2}"/>
              </a:ext>
            </a:extLst>
          </p:cNvPr>
          <p:cNvSpPr txBox="1"/>
          <p:nvPr/>
        </p:nvSpPr>
        <p:spPr>
          <a:xfrm>
            <a:off x="3669718" y="2527250"/>
            <a:ext cx="502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3200" b="1" dirty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أحكام الإمامة في الصلاة </a:t>
            </a:r>
            <a:r>
              <a:rPr lang="ar-SA" altLang="zh-CN" sz="3200" b="1" dirty="0" err="1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والائتمام</a:t>
            </a:r>
            <a:r>
              <a:rPr lang="ar-SA" altLang="zh-CN" sz="3200" b="1" dirty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华康少女文字W5" panose="040F0509000000000000" pitchFamily="81" charset="-122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74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660269" y="567100"/>
            <a:ext cx="10902480" cy="5901461"/>
          </a:xfrm>
          <a:prstGeom prst="roundRect">
            <a:avLst>
              <a:gd name="adj" fmla="val 126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9420663" y="47590"/>
            <a:ext cx="2699279" cy="2205065"/>
            <a:chOff x="8344146" y="1536453"/>
            <a:chExt cx="3263654" cy="24003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4146" y="1536453"/>
              <a:ext cx="3263654" cy="240036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740363" y="2369105"/>
              <a:ext cx="2257991" cy="5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تمهيد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07253" y="3863039"/>
            <a:ext cx="7741110" cy="1013571"/>
            <a:chOff x="830649" y="1889620"/>
            <a:chExt cx="7922260" cy="1013571"/>
          </a:xfrm>
        </p:grpSpPr>
        <p:grpSp>
          <p:nvGrpSpPr>
            <p:cNvPr id="12" name="组合 11"/>
            <p:cNvGrpSpPr/>
            <p:nvPr/>
          </p:nvGrpSpPr>
          <p:grpSpPr>
            <a:xfrm>
              <a:off x="830649" y="1889620"/>
              <a:ext cx="7922260" cy="1013571"/>
              <a:chOff x="345440" y="1648502"/>
              <a:chExt cx="7922260" cy="101357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45440" y="2087172"/>
                <a:ext cx="7922260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ar-SA" sz="28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هل هو الأكبر سناً؟ أو الذي يحفظ كثير من القرآن </a:t>
                </a:r>
                <a:r>
                  <a:rPr lang="ar-SA" sz="28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942789" y="1648502"/>
                <a:ext cx="51261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برأيك من الأولى بإمامتهم للصلاة </a:t>
                </a:r>
                <a:r>
                  <a:rPr lang="ar-SA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 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otype Koufi" pitchFamily="2" charset="-78"/>
                  <a:ea typeface="华康少女文字W5" panose="040F0509000000000000" pitchFamily="81" charset="-122"/>
                  <a:cs typeface="Monotype Koufi" pitchFamily="2" charset="-78"/>
                </a:endParaRPr>
              </a:p>
            </p:txBody>
          </p:sp>
        </p:grpSp>
        <p:sp>
          <p:nvSpPr>
            <p:cNvPr id="16" name="Freeform 75"/>
            <p:cNvSpPr>
              <a:spLocks noEditPoints="1"/>
            </p:cNvSpPr>
            <p:nvPr/>
          </p:nvSpPr>
          <p:spPr bwMode="auto">
            <a:xfrm>
              <a:off x="8115135" y="2189068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415855" y="5151000"/>
            <a:ext cx="487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الأولى هو الذي يحفظ كثير من القرآن ..</a:t>
            </a:r>
          </a:p>
        </p:txBody>
      </p:sp>
      <p:pic>
        <p:nvPicPr>
          <p:cNvPr id="39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444968">
            <a:off x="10370985" y="4497399"/>
            <a:ext cx="1318399" cy="2150101"/>
          </a:xfrm>
          <a:prstGeom prst="rect">
            <a:avLst/>
          </a:prstGeom>
        </p:spPr>
      </p:pic>
      <p:pic>
        <p:nvPicPr>
          <p:cNvPr id="40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6" y="4237115"/>
            <a:ext cx="1431255" cy="2377876"/>
          </a:xfrm>
          <a:prstGeom prst="rect">
            <a:avLst/>
          </a:prstGeom>
        </p:spPr>
      </p:pic>
      <p:sp>
        <p:nvSpPr>
          <p:cNvPr id="4" name="AutoShape 2" descr="نتيجة بحث الصور عن استفهام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03" y="3174221"/>
            <a:ext cx="1236401" cy="1236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F5D597-0B2C-4DED-AA15-9FAFB3F0B7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81" r="54060" b="42056"/>
          <a:stretch/>
        </p:blipFill>
        <p:spPr>
          <a:xfrm>
            <a:off x="1152881" y="930023"/>
            <a:ext cx="3238144" cy="271767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7B1CEAF-7D31-4F84-9F8E-C0239D4570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458" b="35507"/>
          <a:stretch/>
        </p:blipFill>
        <p:spPr>
          <a:xfrm>
            <a:off x="4385919" y="948103"/>
            <a:ext cx="5112926" cy="22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0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732221" y="1006078"/>
            <a:ext cx="10982325" cy="5298469"/>
          </a:xfrm>
          <a:prstGeom prst="roundRect">
            <a:avLst>
              <a:gd name="adj" fmla="val 126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219" y="352391"/>
            <a:ext cx="3000598" cy="2205065"/>
          </a:xfrm>
          <a:prstGeom prst="rect">
            <a:avLst/>
          </a:prstGeom>
        </p:spPr>
      </p:pic>
      <p:sp>
        <p:nvSpPr>
          <p:cNvPr id="42" name="文本框 7"/>
          <p:cNvSpPr txBox="1"/>
          <p:nvPr/>
        </p:nvSpPr>
        <p:spPr>
          <a:xfrm>
            <a:off x="9378955" y="986502"/>
            <a:ext cx="1867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مهارة الفهم القرائي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华康少女文字W5" panose="040F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43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22" y="373572"/>
            <a:ext cx="1368152" cy="1872208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64B2ED0D-DB55-4176-B4CA-A4669DB24E5A}"/>
              </a:ext>
            </a:extLst>
          </p:cNvPr>
          <p:cNvSpPr txBox="1"/>
          <p:nvPr/>
        </p:nvSpPr>
        <p:spPr>
          <a:xfrm>
            <a:off x="2857547" y="1094845"/>
            <a:ext cx="631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الأحق بالإمامة في الصلاة 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华康少女文字W5" panose="040F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5" name="图片 16">
            <a:extLst>
              <a:ext uri="{FF2B5EF4-FFF2-40B4-BE49-F238E27FC236}">
                <a16:creationId xmlns:a16="http://schemas.microsoft.com/office/drawing/2014/main" id="{80CD1A69-3115-4AD2-A32C-022AA8068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8020">
            <a:off x="1742251" y="5581523"/>
            <a:ext cx="672870" cy="10317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A0B2F85-BD9F-398C-7A89-1F8A8F147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43" y="2592416"/>
            <a:ext cx="10129418" cy="3052822"/>
          </a:xfrm>
          <a:prstGeom prst="rect">
            <a:avLst/>
          </a:prstGeom>
        </p:spPr>
      </p:pic>
      <p:pic>
        <p:nvPicPr>
          <p:cNvPr id="5" name="图片 17">
            <a:extLst>
              <a:ext uri="{FF2B5EF4-FFF2-40B4-BE49-F238E27FC236}">
                <a16:creationId xmlns:a16="http://schemas.microsoft.com/office/drawing/2014/main" id="{51FC4171-BEBF-8323-4755-8E3BF3895781}"/>
              </a:ext>
            </a:extLst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830482">
            <a:off x="485774" y="4605837"/>
            <a:ext cx="1450414" cy="13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12936">
            <a:off x="3715363" y="-1994628"/>
            <a:ext cx="5742101" cy="1072854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8917636" y="484770"/>
            <a:ext cx="2699279" cy="2148056"/>
            <a:chOff x="8344146" y="1536453"/>
            <a:chExt cx="3263654" cy="24003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4146" y="1536453"/>
              <a:ext cx="3263654" cy="240036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560571" y="2394258"/>
              <a:ext cx="2257991" cy="57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3600" b="1" dirty="0">
                  <a:latin typeface="Amiri" pitchFamily="2" charset="-78"/>
                  <a:ea typeface="Amiri" pitchFamily="2" charset="-78"/>
                  <a:cs typeface="Amiri" pitchFamily="2" charset="-78"/>
                </a:rPr>
                <a:t>فكري</a:t>
              </a:r>
              <a:r>
                <a:rPr lang="ar-SA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 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95758" y="2774918"/>
              <a:ext cx="2346891" cy="35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56534" y="3610401"/>
            <a:ext cx="2664296" cy="583700"/>
            <a:chOff x="3296368" y="2250562"/>
            <a:chExt cx="5495486" cy="583700"/>
          </a:xfrm>
        </p:grpSpPr>
        <p:sp>
          <p:nvSpPr>
            <p:cNvPr id="10" name="文本框 9"/>
            <p:cNvSpPr txBox="1"/>
            <p:nvPr/>
          </p:nvSpPr>
          <p:spPr>
            <a:xfrm>
              <a:off x="3296368" y="2328290"/>
              <a:ext cx="545654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altLang="zh-CN" sz="2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1ـ </a:t>
              </a:r>
              <a:r>
                <a:rPr lang="ar-SA" altLang="zh-CN" sz="24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الأقرأ</a:t>
              </a:r>
              <a:r>
                <a:rPr lang="ar-SA" altLang="zh-CN" sz="2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للقرآن الكريم </a:t>
              </a:r>
              <a:endParaRPr lang="zh-CN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75"/>
            <p:cNvSpPr>
              <a:spLocks noEditPoints="1"/>
            </p:cNvSpPr>
            <p:nvPr/>
          </p:nvSpPr>
          <p:spPr bwMode="auto">
            <a:xfrm>
              <a:off x="8263721" y="2250562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2177547" y="2070405"/>
            <a:ext cx="69872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أرتب أولى الناس بالإمامة في الصلاة وفقا للحديث السابق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组合 31"/>
          <p:cNvGrpSpPr/>
          <p:nvPr/>
        </p:nvGrpSpPr>
        <p:grpSpPr>
          <a:xfrm>
            <a:off x="3737224" y="3549569"/>
            <a:ext cx="2167178" cy="678801"/>
            <a:chOff x="3296368" y="2155461"/>
            <a:chExt cx="5477673" cy="678801"/>
          </a:xfrm>
        </p:grpSpPr>
        <p:sp>
          <p:nvSpPr>
            <p:cNvPr id="39" name="文本框 9"/>
            <p:cNvSpPr txBox="1"/>
            <p:nvPr/>
          </p:nvSpPr>
          <p:spPr>
            <a:xfrm>
              <a:off x="3296368" y="2328290"/>
              <a:ext cx="5456540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altLang="zh-CN" b="1" dirty="0">
                  <a:solidFill>
                    <a:schemeClr val="tx2"/>
                  </a:solidFill>
                  <a:latin typeface="Amiri" pitchFamily="2" charset="-78"/>
                  <a:ea typeface="Amiri" pitchFamily="2" charset="-78"/>
                  <a:cs typeface="Amiri" pitchFamily="2" charset="-78"/>
                </a:rPr>
                <a:t>2 ـ </a:t>
              </a:r>
              <a:r>
                <a:rPr lang="ar-SA" altLang="zh-CN" sz="2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الأعلم بالسنة </a:t>
              </a:r>
              <a:endParaRPr lang="zh-CN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75"/>
            <p:cNvSpPr>
              <a:spLocks noEditPoints="1"/>
            </p:cNvSpPr>
            <p:nvPr/>
          </p:nvSpPr>
          <p:spPr bwMode="auto">
            <a:xfrm>
              <a:off x="8245908" y="2155461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1" name="组合 31"/>
          <p:cNvGrpSpPr/>
          <p:nvPr/>
        </p:nvGrpSpPr>
        <p:grpSpPr>
          <a:xfrm>
            <a:off x="7104112" y="4187921"/>
            <a:ext cx="2448272" cy="650598"/>
            <a:chOff x="3296368" y="2181291"/>
            <a:chExt cx="5541261" cy="650598"/>
          </a:xfrm>
        </p:grpSpPr>
        <p:sp>
          <p:nvSpPr>
            <p:cNvPr id="42" name="文本框 9"/>
            <p:cNvSpPr txBox="1"/>
            <p:nvPr/>
          </p:nvSpPr>
          <p:spPr>
            <a:xfrm>
              <a:off x="3296368" y="2328290"/>
              <a:ext cx="5456542" cy="39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2400" b="1">
                  <a:solidFill>
                    <a:schemeClr val="tx2"/>
                  </a:solidFill>
                  <a:latin typeface="Calibri" panose="020F0502020204030204" pitchFamily="34" charset="0"/>
                  <a:ea typeface="Amiri" pitchFamily="2" charset="-78"/>
                  <a:cs typeface="Calibri" panose="020F0502020204030204" pitchFamily="34" charset="0"/>
                </a:defRPr>
              </a:lvl1pPr>
            </a:lstStyle>
            <a:p>
              <a:r>
                <a:rPr lang="ar-SA" altLang="zh-CN" dirty="0"/>
                <a:t>3ـ الأقدم هجرة  </a:t>
              </a:r>
              <a:endParaRPr lang="zh-CN" altLang="en-US" dirty="0"/>
            </a:p>
          </p:txBody>
        </p:sp>
        <p:sp>
          <p:nvSpPr>
            <p:cNvPr id="43" name="Freeform 75"/>
            <p:cNvSpPr>
              <a:spLocks noEditPoints="1"/>
            </p:cNvSpPr>
            <p:nvPr/>
          </p:nvSpPr>
          <p:spPr bwMode="auto">
            <a:xfrm>
              <a:off x="8309496" y="2181291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31"/>
          <p:cNvGrpSpPr/>
          <p:nvPr/>
        </p:nvGrpSpPr>
        <p:grpSpPr>
          <a:xfrm>
            <a:off x="3287372" y="4182612"/>
            <a:ext cx="2773728" cy="678801"/>
            <a:chOff x="3296368" y="2155461"/>
            <a:chExt cx="5514462" cy="678801"/>
          </a:xfrm>
        </p:grpSpPr>
        <p:sp>
          <p:nvSpPr>
            <p:cNvPr id="45" name="文本框 9"/>
            <p:cNvSpPr txBox="1"/>
            <p:nvPr/>
          </p:nvSpPr>
          <p:spPr>
            <a:xfrm>
              <a:off x="3296368" y="2328290"/>
              <a:ext cx="545654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altLang="zh-CN" sz="2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4ـ الأقدم إسلاما </a:t>
              </a:r>
              <a:endParaRPr lang="zh-CN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reeform 75"/>
            <p:cNvSpPr>
              <a:spLocks noEditPoints="1"/>
            </p:cNvSpPr>
            <p:nvPr/>
          </p:nvSpPr>
          <p:spPr bwMode="auto">
            <a:xfrm>
              <a:off x="8282697" y="2155461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31"/>
          <p:cNvGrpSpPr/>
          <p:nvPr/>
        </p:nvGrpSpPr>
        <p:grpSpPr>
          <a:xfrm>
            <a:off x="4228464" y="4759652"/>
            <a:ext cx="4102226" cy="678801"/>
            <a:chOff x="3296368" y="2155461"/>
            <a:chExt cx="5469633" cy="678801"/>
          </a:xfrm>
        </p:grpSpPr>
        <p:sp>
          <p:nvSpPr>
            <p:cNvPr id="48" name="文本框 9"/>
            <p:cNvSpPr txBox="1"/>
            <p:nvPr/>
          </p:nvSpPr>
          <p:spPr>
            <a:xfrm>
              <a:off x="3296368" y="2328290"/>
              <a:ext cx="545654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altLang="zh-CN" sz="2400" b="1" dirty="0">
                  <a:solidFill>
                    <a:schemeClr val="tx2"/>
                  </a:solidFill>
                  <a:latin typeface="Calibri" panose="020F0502020204030204" pitchFamily="34" charset="0"/>
                  <a:ea typeface="Amiri" pitchFamily="2" charset="-78"/>
                  <a:cs typeface="Calibri" panose="020F0502020204030204" pitchFamily="34" charset="0"/>
                </a:rPr>
                <a:t>5 ـ الأكبر سنا </a:t>
              </a:r>
              <a:endParaRPr lang="zh-CN" alt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华康少女文字W5" panose="040F0509000000000000" pitchFamily="81" charset="-122"/>
                <a:cs typeface="Calibri" panose="020F0502020204030204" pitchFamily="34" charset="0"/>
              </a:endParaRPr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8237868" y="2155461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602382" y="2770717"/>
            <a:ext cx="69872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( الأكبر سنا , </a:t>
            </a:r>
            <a:r>
              <a:rPr lang="ar-SA" sz="2400" b="1" dirty="0" err="1">
                <a:solidFill>
                  <a:srgbClr val="00B05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الأقرأ</a:t>
            </a: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 للقرآن الكريم , الأقدم هجرة , الأعلم بالسنة , الأقدم إسلاما )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218ED9E-46DF-407A-ACEC-E322BDFE3100}"/>
              </a:ext>
            </a:extLst>
          </p:cNvPr>
          <p:cNvGrpSpPr/>
          <p:nvPr/>
        </p:nvGrpSpPr>
        <p:grpSpPr>
          <a:xfrm>
            <a:off x="10716463" y="375712"/>
            <a:ext cx="1224136" cy="2435908"/>
            <a:chOff x="10716463" y="375712"/>
            <a:chExt cx="1224136" cy="2435908"/>
          </a:xfrm>
        </p:grpSpPr>
        <p:sp>
          <p:nvSpPr>
            <p:cNvPr id="19" name="شكل بيضاوي 18"/>
            <p:cNvSpPr/>
            <p:nvPr/>
          </p:nvSpPr>
          <p:spPr>
            <a:xfrm>
              <a:off x="10968843" y="877854"/>
              <a:ext cx="648072" cy="715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0" name="صورة 4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6463" y="375712"/>
              <a:ext cx="1224136" cy="2435908"/>
            </a:xfrm>
            <a:prstGeom prst="rect">
              <a:avLst/>
            </a:prstGeom>
          </p:spPr>
        </p:pic>
      </p:grpSp>
      <p:pic>
        <p:nvPicPr>
          <p:cNvPr id="30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826932">
            <a:off x="169248" y="5692713"/>
            <a:ext cx="661808" cy="803198"/>
          </a:xfrm>
          <a:prstGeom prst="rect">
            <a:avLst/>
          </a:prstGeom>
        </p:spPr>
      </p:pic>
      <p:grpSp>
        <p:nvGrpSpPr>
          <p:cNvPr id="36" name="组合 14"/>
          <p:cNvGrpSpPr/>
          <p:nvPr/>
        </p:nvGrpSpPr>
        <p:grpSpPr>
          <a:xfrm flipH="1">
            <a:off x="164309" y="2886864"/>
            <a:ext cx="1947420" cy="3637417"/>
            <a:chOff x="6158503" y="529639"/>
            <a:chExt cx="2366381" cy="3861084"/>
          </a:xfrm>
        </p:grpSpPr>
        <p:pic>
          <p:nvPicPr>
            <p:cNvPr id="37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0938" y="3180139"/>
              <a:ext cx="2063946" cy="1210584"/>
            </a:xfrm>
            <a:prstGeom prst="rect">
              <a:avLst/>
            </a:prstGeom>
          </p:spPr>
        </p:pic>
        <p:pic>
          <p:nvPicPr>
            <p:cNvPr id="51" name="图片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58503" y="529639"/>
              <a:ext cx="2107436" cy="2849828"/>
            </a:xfrm>
            <a:prstGeom prst="rect">
              <a:avLst/>
            </a:prstGeom>
          </p:spPr>
        </p:pic>
      </p:grpSp>
      <p:pic>
        <p:nvPicPr>
          <p:cNvPr id="35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4594">
            <a:off x="1651252" y="5627537"/>
            <a:ext cx="583265" cy="8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6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857251" y="1008260"/>
            <a:ext cx="10563224" cy="5013029"/>
          </a:xfrm>
          <a:prstGeom prst="roundRect">
            <a:avLst>
              <a:gd name="adj" fmla="val 126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30"/>
          <p:cNvGrpSpPr/>
          <p:nvPr/>
        </p:nvGrpSpPr>
        <p:grpSpPr>
          <a:xfrm>
            <a:off x="9219324" y="221114"/>
            <a:ext cx="2408470" cy="2326476"/>
            <a:chOff x="8344146" y="1536453"/>
            <a:chExt cx="3263654" cy="2400365"/>
          </a:xfrm>
        </p:grpSpPr>
        <p:pic>
          <p:nvPicPr>
            <p:cNvPr id="18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4146" y="1536453"/>
              <a:ext cx="3263654" cy="2400365"/>
            </a:xfrm>
            <a:prstGeom prst="rect">
              <a:avLst/>
            </a:prstGeom>
          </p:spPr>
        </p:pic>
        <p:sp>
          <p:nvSpPr>
            <p:cNvPr id="20" name="文本框 7"/>
            <p:cNvSpPr txBox="1"/>
            <p:nvPr/>
          </p:nvSpPr>
          <p:spPr>
            <a:xfrm>
              <a:off x="8740363" y="2348599"/>
              <a:ext cx="2257992" cy="79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miri" pitchFamily="2" charset="-78"/>
                  <a:ea typeface="Amiri" pitchFamily="2" charset="-78"/>
                  <a:cs typeface="Generator Black" pitchFamily="2" charset="-78"/>
                </a:rPr>
                <a:t>ثانيا</a:t>
              </a:r>
              <a:r>
                <a:rPr lang="ar-SA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miri" pitchFamily="2" charset="-78"/>
                  <a:ea typeface="Amiri" pitchFamily="2" charset="-78"/>
                  <a:cs typeface="Generator Black" pitchFamily="2" charset="-78"/>
                </a:rPr>
                <a:t> 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miri" pitchFamily="2" charset="-78"/>
                <a:ea typeface="华康少女文字W5" panose="040F0509000000000000" pitchFamily="81" charset="-122"/>
                <a:cs typeface="Generator Black" pitchFamily="2" charset="-78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8695758" y="2774918"/>
              <a:ext cx="2346891" cy="41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</p:grpSp>
      <p:pic>
        <p:nvPicPr>
          <p:cNvPr id="28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16178" flipH="1">
            <a:off x="3603616" y="1161400"/>
            <a:ext cx="499144" cy="803198"/>
          </a:xfrm>
          <a:prstGeom prst="rect">
            <a:avLst/>
          </a:prstGeom>
        </p:spPr>
      </p:pic>
      <p:sp>
        <p:nvSpPr>
          <p:cNvPr id="15" name="文本框 7">
            <a:extLst>
              <a:ext uri="{FF2B5EF4-FFF2-40B4-BE49-F238E27FC236}">
                <a16:creationId xmlns:a16="http://schemas.microsoft.com/office/drawing/2014/main" id="{F5436B13-2D3B-448F-BE7A-79EC10CCE8B1}"/>
              </a:ext>
            </a:extLst>
          </p:cNvPr>
          <p:cNvSpPr txBox="1"/>
          <p:nvPr/>
        </p:nvSpPr>
        <p:spPr>
          <a:xfrm>
            <a:off x="2985360" y="1270612"/>
            <a:ext cx="631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من أحكام الإمامة في الصلاة 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华康少女文字W5" panose="040F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6A315A-3B16-C8B8-1373-E57AC30A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931" y="2407285"/>
            <a:ext cx="9748112" cy="2920482"/>
          </a:xfrm>
          <a:prstGeom prst="rect">
            <a:avLst/>
          </a:prstGeom>
        </p:spPr>
      </p:pic>
      <p:grpSp>
        <p:nvGrpSpPr>
          <p:cNvPr id="5" name="组合 14">
            <a:extLst>
              <a:ext uri="{FF2B5EF4-FFF2-40B4-BE49-F238E27FC236}">
                <a16:creationId xmlns:a16="http://schemas.microsoft.com/office/drawing/2014/main" id="{5F7955CB-82C4-E65A-BDC9-CC25374190B4}"/>
              </a:ext>
            </a:extLst>
          </p:cNvPr>
          <p:cNvGrpSpPr/>
          <p:nvPr/>
        </p:nvGrpSpPr>
        <p:grpSpPr>
          <a:xfrm flipH="1">
            <a:off x="368414" y="4235394"/>
            <a:ext cx="1392072" cy="2436170"/>
            <a:chOff x="6158503" y="529639"/>
            <a:chExt cx="2366381" cy="386108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93277319-9654-FCAA-E2E6-B4539A1B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0938" y="3180139"/>
              <a:ext cx="2063946" cy="121058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E6EF28D5-6669-7257-0449-B34C20CF9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58503" y="529639"/>
              <a:ext cx="2107436" cy="284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41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نتيجة بحث الصور عن خلفية بوربوينت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75"/>
          <p:cNvSpPr>
            <a:spLocks noEditPoints="1"/>
          </p:cNvSpPr>
          <p:nvPr/>
        </p:nvSpPr>
        <p:spPr bwMode="auto">
          <a:xfrm>
            <a:off x="7993392" y="4701068"/>
            <a:ext cx="550881" cy="528133"/>
          </a:xfrm>
          <a:custGeom>
            <a:avLst/>
            <a:gdLst>
              <a:gd name="T0" fmla="*/ 130 w 216"/>
              <a:gd name="T1" fmla="*/ 0 h 216"/>
              <a:gd name="T2" fmla="*/ 43 w 216"/>
              <a:gd name="T3" fmla="*/ 86 h 216"/>
              <a:gd name="T4" fmla="*/ 68 w 216"/>
              <a:gd name="T5" fmla="*/ 147 h 216"/>
              <a:gd name="T6" fmla="*/ 0 w 216"/>
              <a:gd name="T7" fmla="*/ 210 h 216"/>
              <a:gd name="T8" fmla="*/ 6 w 216"/>
              <a:gd name="T9" fmla="*/ 216 h 216"/>
              <a:gd name="T10" fmla="*/ 74 w 216"/>
              <a:gd name="T11" fmla="*/ 153 h 216"/>
              <a:gd name="T12" fmla="*/ 130 w 216"/>
              <a:gd name="T13" fmla="*/ 173 h 216"/>
              <a:gd name="T14" fmla="*/ 216 w 216"/>
              <a:gd name="T15" fmla="*/ 86 h 216"/>
              <a:gd name="T16" fmla="*/ 130 w 216"/>
              <a:gd name="T17" fmla="*/ 0 h 216"/>
              <a:gd name="T18" fmla="*/ 51 w 216"/>
              <a:gd name="T19" fmla="*/ 86 h 216"/>
              <a:gd name="T20" fmla="*/ 130 w 216"/>
              <a:gd name="T21" fmla="*/ 8 h 216"/>
              <a:gd name="T22" fmla="*/ 207 w 216"/>
              <a:gd name="T23" fmla="*/ 71 h 216"/>
              <a:gd name="T24" fmla="*/ 139 w 216"/>
              <a:gd name="T25" fmla="*/ 24 h 216"/>
              <a:gd name="T26" fmla="*/ 67 w 216"/>
              <a:gd name="T27" fmla="*/ 96 h 216"/>
              <a:gd name="T28" fmla="*/ 115 w 216"/>
              <a:gd name="T29" fmla="*/ 164 h 216"/>
              <a:gd name="T30" fmla="*/ 51 w 216"/>
              <a:gd name="T31" fmla="*/ 86 h 216"/>
              <a:gd name="T32" fmla="*/ 133 w 216"/>
              <a:gd name="T33" fmla="*/ 107 h 216"/>
              <a:gd name="T34" fmla="*/ 155 w 216"/>
              <a:gd name="T35" fmla="*/ 84 h 216"/>
              <a:gd name="T36" fmla="*/ 138 w 216"/>
              <a:gd name="T37" fmla="*/ 63 h 216"/>
              <a:gd name="T38" fmla="*/ 138 w 216"/>
              <a:gd name="T39" fmla="*/ 63 h 216"/>
              <a:gd name="T40" fmla="*/ 167 w 216"/>
              <a:gd name="T41" fmla="*/ 91 h 216"/>
              <a:gd name="T42" fmla="*/ 138 w 216"/>
              <a:gd name="T43" fmla="*/ 120 h 216"/>
              <a:gd name="T44" fmla="*/ 110 w 216"/>
              <a:gd name="T45" fmla="*/ 91 h 216"/>
              <a:gd name="T46" fmla="*/ 110 w 216"/>
              <a:gd name="T47" fmla="*/ 86 h 216"/>
              <a:gd name="T48" fmla="*/ 133 w 216"/>
              <a:gd name="T49" fmla="*/ 107 h 216"/>
              <a:gd name="T50" fmla="*/ 118 w 216"/>
              <a:gd name="T51" fmla="*/ 84 h 216"/>
              <a:gd name="T52" fmla="*/ 133 w 216"/>
              <a:gd name="T53" fmla="*/ 70 h 216"/>
              <a:gd name="T54" fmla="*/ 147 w 216"/>
              <a:gd name="T55" fmla="*/ 84 h 216"/>
              <a:gd name="T56" fmla="*/ 133 w 216"/>
              <a:gd name="T57" fmla="*/ 99 h 216"/>
              <a:gd name="T58" fmla="*/ 118 w 216"/>
              <a:gd name="T59" fmla="*/ 84 h 216"/>
              <a:gd name="T60" fmla="*/ 138 w 216"/>
              <a:gd name="T61" fmla="*/ 55 h 216"/>
              <a:gd name="T62" fmla="*/ 102 w 216"/>
              <a:gd name="T63" fmla="*/ 91 h 216"/>
              <a:gd name="T64" fmla="*/ 138 w 216"/>
              <a:gd name="T65" fmla="*/ 128 h 216"/>
              <a:gd name="T66" fmla="*/ 157 w 216"/>
              <a:gd name="T67" fmla="*/ 122 h 216"/>
              <a:gd name="T68" fmla="*/ 130 w 216"/>
              <a:gd name="T69" fmla="*/ 132 h 216"/>
              <a:gd name="T70" fmla="*/ 84 w 216"/>
              <a:gd name="T71" fmla="*/ 86 h 216"/>
              <a:gd name="T72" fmla="*/ 130 w 216"/>
              <a:gd name="T73" fmla="*/ 41 h 216"/>
              <a:gd name="T74" fmla="*/ 175 w 216"/>
              <a:gd name="T75" fmla="*/ 86 h 216"/>
              <a:gd name="T76" fmla="*/ 175 w 216"/>
              <a:gd name="T77" fmla="*/ 91 h 216"/>
              <a:gd name="T78" fmla="*/ 138 w 216"/>
              <a:gd name="T79" fmla="*/ 55 h 216"/>
              <a:gd name="T80" fmla="*/ 139 w 216"/>
              <a:gd name="T81" fmla="*/ 160 h 216"/>
              <a:gd name="T82" fmla="*/ 75 w 216"/>
              <a:gd name="T83" fmla="*/ 96 h 216"/>
              <a:gd name="T84" fmla="*/ 76 w 216"/>
              <a:gd name="T85" fmla="*/ 87 h 216"/>
              <a:gd name="T86" fmla="*/ 130 w 216"/>
              <a:gd name="T87" fmla="*/ 140 h 216"/>
              <a:gd name="T88" fmla="*/ 183 w 216"/>
              <a:gd name="T89" fmla="*/ 86 h 216"/>
              <a:gd name="T90" fmla="*/ 130 w 216"/>
              <a:gd name="T91" fmla="*/ 33 h 216"/>
              <a:gd name="T92" fmla="*/ 139 w 216"/>
              <a:gd name="T93" fmla="*/ 32 h 216"/>
              <a:gd name="T94" fmla="*/ 203 w 216"/>
              <a:gd name="T95" fmla="*/ 96 h 216"/>
              <a:gd name="T96" fmla="*/ 139 w 216"/>
              <a:gd name="T97" fmla="*/ 16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6" h="216">
                <a:moveTo>
                  <a:pt x="130" y="0"/>
                </a:moveTo>
                <a:cubicBezTo>
                  <a:pt x="82" y="0"/>
                  <a:pt x="43" y="38"/>
                  <a:pt x="43" y="86"/>
                </a:cubicBezTo>
                <a:cubicBezTo>
                  <a:pt x="43" y="110"/>
                  <a:pt x="52" y="132"/>
                  <a:pt x="68" y="147"/>
                </a:cubicBezTo>
                <a:cubicBezTo>
                  <a:pt x="0" y="210"/>
                  <a:pt x="0" y="210"/>
                  <a:pt x="0" y="210"/>
                </a:cubicBezTo>
                <a:cubicBezTo>
                  <a:pt x="6" y="216"/>
                  <a:pt x="6" y="216"/>
                  <a:pt x="6" y="216"/>
                </a:cubicBezTo>
                <a:cubicBezTo>
                  <a:pt x="74" y="153"/>
                  <a:pt x="74" y="153"/>
                  <a:pt x="74" y="153"/>
                </a:cubicBezTo>
                <a:cubicBezTo>
                  <a:pt x="89" y="165"/>
                  <a:pt x="108" y="173"/>
                  <a:pt x="130" y="173"/>
                </a:cubicBezTo>
                <a:cubicBezTo>
                  <a:pt x="178" y="173"/>
                  <a:pt x="216" y="134"/>
                  <a:pt x="216" y="86"/>
                </a:cubicBezTo>
                <a:cubicBezTo>
                  <a:pt x="216" y="38"/>
                  <a:pt x="178" y="0"/>
                  <a:pt x="130" y="0"/>
                </a:cubicBezTo>
                <a:close/>
                <a:moveTo>
                  <a:pt x="51" y="86"/>
                </a:moveTo>
                <a:cubicBezTo>
                  <a:pt x="51" y="43"/>
                  <a:pt x="86" y="8"/>
                  <a:pt x="130" y="8"/>
                </a:cubicBezTo>
                <a:cubicBezTo>
                  <a:pt x="168" y="8"/>
                  <a:pt x="200" y="35"/>
                  <a:pt x="207" y="71"/>
                </a:cubicBezTo>
                <a:cubicBezTo>
                  <a:pt x="197" y="44"/>
                  <a:pt x="170" y="24"/>
                  <a:pt x="139" y="24"/>
                </a:cubicBezTo>
                <a:cubicBezTo>
                  <a:pt x="100" y="24"/>
                  <a:pt x="67" y="56"/>
                  <a:pt x="67" y="96"/>
                </a:cubicBezTo>
                <a:cubicBezTo>
                  <a:pt x="67" y="127"/>
                  <a:pt x="87" y="153"/>
                  <a:pt x="115" y="164"/>
                </a:cubicBezTo>
                <a:cubicBezTo>
                  <a:pt x="78" y="156"/>
                  <a:pt x="51" y="125"/>
                  <a:pt x="51" y="86"/>
                </a:cubicBezTo>
                <a:close/>
                <a:moveTo>
                  <a:pt x="133" y="107"/>
                </a:moveTo>
                <a:cubicBezTo>
                  <a:pt x="145" y="107"/>
                  <a:pt x="155" y="97"/>
                  <a:pt x="155" y="84"/>
                </a:cubicBezTo>
                <a:cubicBezTo>
                  <a:pt x="155" y="74"/>
                  <a:pt x="148" y="65"/>
                  <a:pt x="138" y="63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54" y="63"/>
                  <a:pt x="167" y="75"/>
                  <a:pt x="167" y="91"/>
                </a:cubicBezTo>
                <a:cubicBezTo>
                  <a:pt x="167" y="107"/>
                  <a:pt x="154" y="120"/>
                  <a:pt x="138" y="120"/>
                </a:cubicBezTo>
                <a:cubicBezTo>
                  <a:pt x="123" y="120"/>
                  <a:pt x="110" y="107"/>
                  <a:pt x="110" y="91"/>
                </a:cubicBezTo>
                <a:cubicBezTo>
                  <a:pt x="110" y="89"/>
                  <a:pt x="110" y="87"/>
                  <a:pt x="110" y="86"/>
                </a:cubicBezTo>
                <a:cubicBezTo>
                  <a:pt x="111" y="97"/>
                  <a:pt x="121" y="107"/>
                  <a:pt x="133" y="107"/>
                </a:cubicBezTo>
                <a:close/>
                <a:moveTo>
                  <a:pt x="118" y="84"/>
                </a:moveTo>
                <a:cubicBezTo>
                  <a:pt x="118" y="76"/>
                  <a:pt x="125" y="70"/>
                  <a:pt x="133" y="70"/>
                </a:cubicBezTo>
                <a:cubicBezTo>
                  <a:pt x="141" y="70"/>
                  <a:pt x="147" y="76"/>
                  <a:pt x="147" y="84"/>
                </a:cubicBezTo>
                <a:cubicBezTo>
                  <a:pt x="147" y="92"/>
                  <a:pt x="141" y="99"/>
                  <a:pt x="133" y="99"/>
                </a:cubicBezTo>
                <a:cubicBezTo>
                  <a:pt x="125" y="99"/>
                  <a:pt x="118" y="92"/>
                  <a:pt x="118" y="84"/>
                </a:cubicBezTo>
                <a:close/>
                <a:moveTo>
                  <a:pt x="138" y="55"/>
                </a:moveTo>
                <a:cubicBezTo>
                  <a:pt x="118" y="55"/>
                  <a:pt x="102" y="71"/>
                  <a:pt x="102" y="91"/>
                </a:cubicBezTo>
                <a:cubicBezTo>
                  <a:pt x="102" y="111"/>
                  <a:pt x="118" y="128"/>
                  <a:pt x="138" y="128"/>
                </a:cubicBezTo>
                <a:cubicBezTo>
                  <a:pt x="145" y="128"/>
                  <a:pt x="152" y="126"/>
                  <a:pt x="157" y="122"/>
                </a:cubicBezTo>
                <a:cubicBezTo>
                  <a:pt x="150" y="128"/>
                  <a:pt x="140" y="132"/>
                  <a:pt x="130" y="132"/>
                </a:cubicBezTo>
                <a:cubicBezTo>
                  <a:pt x="105" y="132"/>
                  <a:pt x="84" y="111"/>
                  <a:pt x="84" y="86"/>
                </a:cubicBezTo>
                <a:cubicBezTo>
                  <a:pt x="84" y="61"/>
                  <a:pt x="105" y="41"/>
                  <a:pt x="130" y="41"/>
                </a:cubicBezTo>
                <a:cubicBezTo>
                  <a:pt x="155" y="41"/>
                  <a:pt x="175" y="61"/>
                  <a:pt x="175" y="86"/>
                </a:cubicBezTo>
                <a:cubicBezTo>
                  <a:pt x="175" y="88"/>
                  <a:pt x="175" y="90"/>
                  <a:pt x="175" y="91"/>
                </a:cubicBezTo>
                <a:cubicBezTo>
                  <a:pt x="175" y="71"/>
                  <a:pt x="159" y="55"/>
                  <a:pt x="138" y="55"/>
                </a:cubicBezTo>
                <a:close/>
                <a:moveTo>
                  <a:pt x="139" y="160"/>
                </a:moveTo>
                <a:cubicBezTo>
                  <a:pt x="104" y="160"/>
                  <a:pt x="75" y="131"/>
                  <a:pt x="75" y="96"/>
                </a:cubicBezTo>
                <a:cubicBezTo>
                  <a:pt x="75" y="93"/>
                  <a:pt x="76" y="90"/>
                  <a:pt x="76" y="87"/>
                </a:cubicBezTo>
                <a:cubicBezTo>
                  <a:pt x="76" y="116"/>
                  <a:pt x="100" y="140"/>
                  <a:pt x="130" y="140"/>
                </a:cubicBezTo>
                <a:cubicBezTo>
                  <a:pt x="159" y="140"/>
                  <a:pt x="183" y="116"/>
                  <a:pt x="183" y="86"/>
                </a:cubicBezTo>
                <a:cubicBezTo>
                  <a:pt x="183" y="57"/>
                  <a:pt x="159" y="33"/>
                  <a:pt x="130" y="33"/>
                </a:cubicBezTo>
                <a:cubicBezTo>
                  <a:pt x="133" y="32"/>
                  <a:pt x="136" y="32"/>
                  <a:pt x="139" y="32"/>
                </a:cubicBezTo>
                <a:cubicBezTo>
                  <a:pt x="175" y="32"/>
                  <a:pt x="203" y="61"/>
                  <a:pt x="203" y="96"/>
                </a:cubicBezTo>
                <a:cubicBezTo>
                  <a:pt x="203" y="131"/>
                  <a:pt x="175" y="160"/>
                  <a:pt x="139" y="1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51" y="48309"/>
            <a:ext cx="1493088" cy="2595126"/>
          </a:xfrm>
          <a:prstGeom prst="rect">
            <a:avLst/>
          </a:prstGeom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61079" y="1148948"/>
            <a:ext cx="9802221" cy="5105567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4047" y="2645356"/>
            <a:ext cx="63453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صلى عبد العزيز مأموما صلاة الظهر , وبعد الصلاة تذكر أنه لم يكن على طهارة , فماذا يفعل ؟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مخطط انسيابي: رابط 31"/>
          <p:cNvSpPr/>
          <p:nvPr/>
        </p:nvSpPr>
        <p:spPr>
          <a:xfrm>
            <a:off x="8863584" y="3877230"/>
            <a:ext cx="523701" cy="50405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خطط انسيابي: رابط 32"/>
          <p:cNvSpPr/>
          <p:nvPr/>
        </p:nvSpPr>
        <p:spPr>
          <a:xfrm>
            <a:off x="5644873" y="4314001"/>
            <a:ext cx="523701" cy="50405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Freeform 75"/>
          <p:cNvSpPr>
            <a:spLocks noEditPoints="1"/>
          </p:cNvSpPr>
          <p:nvPr/>
        </p:nvSpPr>
        <p:spPr bwMode="auto">
          <a:xfrm>
            <a:off x="7991963" y="3865536"/>
            <a:ext cx="550881" cy="528133"/>
          </a:xfrm>
          <a:custGeom>
            <a:avLst/>
            <a:gdLst>
              <a:gd name="T0" fmla="*/ 130 w 216"/>
              <a:gd name="T1" fmla="*/ 0 h 216"/>
              <a:gd name="T2" fmla="*/ 43 w 216"/>
              <a:gd name="T3" fmla="*/ 86 h 216"/>
              <a:gd name="T4" fmla="*/ 68 w 216"/>
              <a:gd name="T5" fmla="*/ 147 h 216"/>
              <a:gd name="T6" fmla="*/ 0 w 216"/>
              <a:gd name="T7" fmla="*/ 210 h 216"/>
              <a:gd name="T8" fmla="*/ 6 w 216"/>
              <a:gd name="T9" fmla="*/ 216 h 216"/>
              <a:gd name="T10" fmla="*/ 74 w 216"/>
              <a:gd name="T11" fmla="*/ 153 h 216"/>
              <a:gd name="T12" fmla="*/ 130 w 216"/>
              <a:gd name="T13" fmla="*/ 173 h 216"/>
              <a:gd name="T14" fmla="*/ 216 w 216"/>
              <a:gd name="T15" fmla="*/ 86 h 216"/>
              <a:gd name="T16" fmla="*/ 130 w 216"/>
              <a:gd name="T17" fmla="*/ 0 h 216"/>
              <a:gd name="T18" fmla="*/ 51 w 216"/>
              <a:gd name="T19" fmla="*/ 86 h 216"/>
              <a:gd name="T20" fmla="*/ 130 w 216"/>
              <a:gd name="T21" fmla="*/ 8 h 216"/>
              <a:gd name="T22" fmla="*/ 207 w 216"/>
              <a:gd name="T23" fmla="*/ 71 h 216"/>
              <a:gd name="T24" fmla="*/ 139 w 216"/>
              <a:gd name="T25" fmla="*/ 24 h 216"/>
              <a:gd name="T26" fmla="*/ 67 w 216"/>
              <a:gd name="T27" fmla="*/ 96 h 216"/>
              <a:gd name="T28" fmla="*/ 115 w 216"/>
              <a:gd name="T29" fmla="*/ 164 h 216"/>
              <a:gd name="T30" fmla="*/ 51 w 216"/>
              <a:gd name="T31" fmla="*/ 86 h 216"/>
              <a:gd name="T32" fmla="*/ 133 w 216"/>
              <a:gd name="T33" fmla="*/ 107 h 216"/>
              <a:gd name="T34" fmla="*/ 155 w 216"/>
              <a:gd name="T35" fmla="*/ 84 h 216"/>
              <a:gd name="T36" fmla="*/ 138 w 216"/>
              <a:gd name="T37" fmla="*/ 63 h 216"/>
              <a:gd name="T38" fmla="*/ 138 w 216"/>
              <a:gd name="T39" fmla="*/ 63 h 216"/>
              <a:gd name="T40" fmla="*/ 167 w 216"/>
              <a:gd name="T41" fmla="*/ 91 h 216"/>
              <a:gd name="T42" fmla="*/ 138 w 216"/>
              <a:gd name="T43" fmla="*/ 120 h 216"/>
              <a:gd name="T44" fmla="*/ 110 w 216"/>
              <a:gd name="T45" fmla="*/ 91 h 216"/>
              <a:gd name="T46" fmla="*/ 110 w 216"/>
              <a:gd name="T47" fmla="*/ 86 h 216"/>
              <a:gd name="T48" fmla="*/ 133 w 216"/>
              <a:gd name="T49" fmla="*/ 107 h 216"/>
              <a:gd name="T50" fmla="*/ 118 w 216"/>
              <a:gd name="T51" fmla="*/ 84 h 216"/>
              <a:gd name="T52" fmla="*/ 133 w 216"/>
              <a:gd name="T53" fmla="*/ 70 h 216"/>
              <a:gd name="T54" fmla="*/ 147 w 216"/>
              <a:gd name="T55" fmla="*/ 84 h 216"/>
              <a:gd name="T56" fmla="*/ 133 w 216"/>
              <a:gd name="T57" fmla="*/ 99 h 216"/>
              <a:gd name="T58" fmla="*/ 118 w 216"/>
              <a:gd name="T59" fmla="*/ 84 h 216"/>
              <a:gd name="T60" fmla="*/ 138 w 216"/>
              <a:gd name="T61" fmla="*/ 55 h 216"/>
              <a:gd name="T62" fmla="*/ 102 w 216"/>
              <a:gd name="T63" fmla="*/ 91 h 216"/>
              <a:gd name="T64" fmla="*/ 138 w 216"/>
              <a:gd name="T65" fmla="*/ 128 h 216"/>
              <a:gd name="T66" fmla="*/ 157 w 216"/>
              <a:gd name="T67" fmla="*/ 122 h 216"/>
              <a:gd name="T68" fmla="*/ 130 w 216"/>
              <a:gd name="T69" fmla="*/ 132 h 216"/>
              <a:gd name="T70" fmla="*/ 84 w 216"/>
              <a:gd name="T71" fmla="*/ 86 h 216"/>
              <a:gd name="T72" fmla="*/ 130 w 216"/>
              <a:gd name="T73" fmla="*/ 41 h 216"/>
              <a:gd name="T74" fmla="*/ 175 w 216"/>
              <a:gd name="T75" fmla="*/ 86 h 216"/>
              <a:gd name="T76" fmla="*/ 175 w 216"/>
              <a:gd name="T77" fmla="*/ 91 h 216"/>
              <a:gd name="T78" fmla="*/ 138 w 216"/>
              <a:gd name="T79" fmla="*/ 55 h 216"/>
              <a:gd name="T80" fmla="*/ 139 w 216"/>
              <a:gd name="T81" fmla="*/ 160 h 216"/>
              <a:gd name="T82" fmla="*/ 75 w 216"/>
              <a:gd name="T83" fmla="*/ 96 h 216"/>
              <a:gd name="T84" fmla="*/ 76 w 216"/>
              <a:gd name="T85" fmla="*/ 87 h 216"/>
              <a:gd name="T86" fmla="*/ 130 w 216"/>
              <a:gd name="T87" fmla="*/ 140 h 216"/>
              <a:gd name="T88" fmla="*/ 183 w 216"/>
              <a:gd name="T89" fmla="*/ 86 h 216"/>
              <a:gd name="T90" fmla="*/ 130 w 216"/>
              <a:gd name="T91" fmla="*/ 33 h 216"/>
              <a:gd name="T92" fmla="*/ 139 w 216"/>
              <a:gd name="T93" fmla="*/ 32 h 216"/>
              <a:gd name="T94" fmla="*/ 203 w 216"/>
              <a:gd name="T95" fmla="*/ 96 h 216"/>
              <a:gd name="T96" fmla="*/ 139 w 216"/>
              <a:gd name="T97" fmla="*/ 16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6" h="216">
                <a:moveTo>
                  <a:pt x="130" y="0"/>
                </a:moveTo>
                <a:cubicBezTo>
                  <a:pt x="82" y="0"/>
                  <a:pt x="43" y="38"/>
                  <a:pt x="43" y="86"/>
                </a:cubicBezTo>
                <a:cubicBezTo>
                  <a:pt x="43" y="110"/>
                  <a:pt x="52" y="132"/>
                  <a:pt x="68" y="147"/>
                </a:cubicBezTo>
                <a:cubicBezTo>
                  <a:pt x="0" y="210"/>
                  <a:pt x="0" y="210"/>
                  <a:pt x="0" y="210"/>
                </a:cubicBezTo>
                <a:cubicBezTo>
                  <a:pt x="6" y="216"/>
                  <a:pt x="6" y="216"/>
                  <a:pt x="6" y="216"/>
                </a:cubicBezTo>
                <a:cubicBezTo>
                  <a:pt x="74" y="153"/>
                  <a:pt x="74" y="153"/>
                  <a:pt x="74" y="153"/>
                </a:cubicBezTo>
                <a:cubicBezTo>
                  <a:pt x="89" y="165"/>
                  <a:pt x="108" y="173"/>
                  <a:pt x="130" y="173"/>
                </a:cubicBezTo>
                <a:cubicBezTo>
                  <a:pt x="178" y="173"/>
                  <a:pt x="216" y="134"/>
                  <a:pt x="216" y="86"/>
                </a:cubicBezTo>
                <a:cubicBezTo>
                  <a:pt x="216" y="38"/>
                  <a:pt x="178" y="0"/>
                  <a:pt x="130" y="0"/>
                </a:cubicBezTo>
                <a:close/>
                <a:moveTo>
                  <a:pt x="51" y="86"/>
                </a:moveTo>
                <a:cubicBezTo>
                  <a:pt x="51" y="43"/>
                  <a:pt x="86" y="8"/>
                  <a:pt x="130" y="8"/>
                </a:cubicBezTo>
                <a:cubicBezTo>
                  <a:pt x="168" y="8"/>
                  <a:pt x="200" y="35"/>
                  <a:pt x="207" y="71"/>
                </a:cubicBezTo>
                <a:cubicBezTo>
                  <a:pt x="197" y="44"/>
                  <a:pt x="170" y="24"/>
                  <a:pt x="139" y="24"/>
                </a:cubicBezTo>
                <a:cubicBezTo>
                  <a:pt x="100" y="24"/>
                  <a:pt x="67" y="56"/>
                  <a:pt x="67" y="96"/>
                </a:cubicBezTo>
                <a:cubicBezTo>
                  <a:pt x="67" y="127"/>
                  <a:pt x="87" y="153"/>
                  <a:pt x="115" y="164"/>
                </a:cubicBezTo>
                <a:cubicBezTo>
                  <a:pt x="78" y="156"/>
                  <a:pt x="51" y="125"/>
                  <a:pt x="51" y="86"/>
                </a:cubicBezTo>
                <a:close/>
                <a:moveTo>
                  <a:pt x="133" y="107"/>
                </a:moveTo>
                <a:cubicBezTo>
                  <a:pt x="145" y="107"/>
                  <a:pt x="155" y="97"/>
                  <a:pt x="155" y="84"/>
                </a:cubicBezTo>
                <a:cubicBezTo>
                  <a:pt x="155" y="74"/>
                  <a:pt x="148" y="65"/>
                  <a:pt x="138" y="63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54" y="63"/>
                  <a:pt x="167" y="75"/>
                  <a:pt x="167" y="91"/>
                </a:cubicBezTo>
                <a:cubicBezTo>
                  <a:pt x="167" y="107"/>
                  <a:pt x="154" y="120"/>
                  <a:pt x="138" y="120"/>
                </a:cubicBezTo>
                <a:cubicBezTo>
                  <a:pt x="123" y="120"/>
                  <a:pt x="110" y="107"/>
                  <a:pt x="110" y="91"/>
                </a:cubicBezTo>
                <a:cubicBezTo>
                  <a:pt x="110" y="89"/>
                  <a:pt x="110" y="87"/>
                  <a:pt x="110" y="86"/>
                </a:cubicBezTo>
                <a:cubicBezTo>
                  <a:pt x="111" y="97"/>
                  <a:pt x="121" y="107"/>
                  <a:pt x="133" y="107"/>
                </a:cubicBezTo>
                <a:close/>
                <a:moveTo>
                  <a:pt x="118" y="84"/>
                </a:moveTo>
                <a:cubicBezTo>
                  <a:pt x="118" y="76"/>
                  <a:pt x="125" y="70"/>
                  <a:pt x="133" y="70"/>
                </a:cubicBezTo>
                <a:cubicBezTo>
                  <a:pt x="141" y="70"/>
                  <a:pt x="147" y="76"/>
                  <a:pt x="147" y="84"/>
                </a:cubicBezTo>
                <a:cubicBezTo>
                  <a:pt x="147" y="92"/>
                  <a:pt x="141" y="99"/>
                  <a:pt x="133" y="99"/>
                </a:cubicBezTo>
                <a:cubicBezTo>
                  <a:pt x="125" y="99"/>
                  <a:pt x="118" y="92"/>
                  <a:pt x="118" y="84"/>
                </a:cubicBezTo>
                <a:close/>
                <a:moveTo>
                  <a:pt x="138" y="55"/>
                </a:moveTo>
                <a:cubicBezTo>
                  <a:pt x="118" y="55"/>
                  <a:pt x="102" y="71"/>
                  <a:pt x="102" y="91"/>
                </a:cubicBezTo>
                <a:cubicBezTo>
                  <a:pt x="102" y="111"/>
                  <a:pt x="118" y="128"/>
                  <a:pt x="138" y="128"/>
                </a:cubicBezTo>
                <a:cubicBezTo>
                  <a:pt x="145" y="128"/>
                  <a:pt x="152" y="126"/>
                  <a:pt x="157" y="122"/>
                </a:cubicBezTo>
                <a:cubicBezTo>
                  <a:pt x="150" y="128"/>
                  <a:pt x="140" y="132"/>
                  <a:pt x="130" y="132"/>
                </a:cubicBezTo>
                <a:cubicBezTo>
                  <a:pt x="105" y="132"/>
                  <a:pt x="84" y="111"/>
                  <a:pt x="84" y="86"/>
                </a:cubicBezTo>
                <a:cubicBezTo>
                  <a:pt x="84" y="61"/>
                  <a:pt x="105" y="41"/>
                  <a:pt x="130" y="41"/>
                </a:cubicBezTo>
                <a:cubicBezTo>
                  <a:pt x="155" y="41"/>
                  <a:pt x="175" y="61"/>
                  <a:pt x="175" y="86"/>
                </a:cubicBezTo>
                <a:cubicBezTo>
                  <a:pt x="175" y="88"/>
                  <a:pt x="175" y="90"/>
                  <a:pt x="175" y="91"/>
                </a:cubicBezTo>
                <a:cubicBezTo>
                  <a:pt x="175" y="71"/>
                  <a:pt x="159" y="55"/>
                  <a:pt x="138" y="55"/>
                </a:cubicBezTo>
                <a:close/>
                <a:moveTo>
                  <a:pt x="139" y="160"/>
                </a:moveTo>
                <a:cubicBezTo>
                  <a:pt x="104" y="160"/>
                  <a:pt x="75" y="131"/>
                  <a:pt x="75" y="96"/>
                </a:cubicBezTo>
                <a:cubicBezTo>
                  <a:pt x="75" y="93"/>
                  <a:pt x="76" y="90"/>
                  <a:pt x="76" y="87"/>
                </a:cubicBezTo>
                <a:cubicBezTo>
                  <a:pt x="76" y="116"/>
                  <a:pt x="100" y="140"/>
                  <a:pt x="130" y="140"/>
                </a:cubicBezTo>
                <a:cubicBezTo>
                  <a:pt x="159" y="140"/>
                  <a:pt x="183" y="116"/>
                  <a:pt x="183" y="86"/>
                </a:cubicBezTo>
                <a:cubicBezTo>
                  <a:pt x="183" y="57"/>
                  <a:pt x="159" y="33"/>
                  <a:pt x="130" y="33"/>
                </a:cubicBezTo>
                <a:cubicBezTo>
                  <a:pt x="133" y="32"/>
                  <a:pt x="136" y="32"/>
                  <a:pt x="139" y="32"/>
                </a:cubicBezTo>
                <a:cubicBezTo>
                  <a:pt x="175" y="32"/>
                  <a:pt x="203" y="61"/>
                  <a:pt x="203" y="96"/>
                </a:cubicBezTo>
                <a:cubicBezTo>
                  <a:pt x="203" y="131"/>
                  <a:pt x="175" y="160"/>
                  <a:pt x="139" y="1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مستطيل 37"/>
          <p:cNvSpPr/>
          <p:nvPr/>
        </p:nvSpPr>
        <p:spPr>
          <a:xfrm>
            <a:off x="8836402" y="3651864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6168574" y="3871003"/>
            <a:ext cx="295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يتطهر ويعيد الصلاة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91744" y="4393668"/>
            <a:ext cx="21302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يعيد الصلاة</a:t>
            </a:r>
          </a:p>
        </p:txBody>
      </p:sp>
      <p:grpSp>
        <p:nvGrpSpPr>
          <p:cNvPr id="41" name="组合 30"/>
          <p:cNvGrpSpPr/>
          <p:nvPr/>
        </p:nvGrpSpPr>
        <p:grpSpPr>
          <a:xfrm>
            <a:off x="7464153" y="-171400"/>
            <a:ext cx="2699279" cy="2899481"/>
            <a:chOff x="8344146" y="2761608"/>
            <a:chExt cx="3263654" cy="2590646"/>
          </a:xfrm>
        </p:grpSpPr>
        <p:pic>
          <p:nvPicPr>
            <p:cNvPr id="42" name="图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4146" y="2951889"/>
              <a:ext cx="3263654" cy="2400365"/>
            </a:xfrm>
            <a:prstGeom prst="rect">
              <a:avLst/>
            </a:prstGeom>
          </p:spPr>
        </p:pic>
        <p:sp>
          <p:nvSpPr>
            <p:cNvPr id="43" name="文本框 7"/>
            <p:cNvSpPr txBox="1"/>
            <p:nvPr/>
          </p:nvSpPr>
          <p:spPr>
            <a:xfrm>
              <a:off x="8702109" y="2761608"/>
              <a:ext cx="2257991" cy="46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miri" pitchFamily="2" charset="-78"/>
                <a:ea typeface="华康少女文字W5" panose="040F0509000000000000" pitchFamily="81" charset="-122"/>
                <a:cs typeface="Amiri" pitchFamily="2" charset="-78"/>
              </a:endParaRPr>
            </a:p>
          </p:txBody>
        </p:sp>
        <p:sp>
          <p:nvSpPr>
            <p:cNvPr id="44" name="文本框 8"/>
            <p:cNvSpPr txBox="1"/>
            <p:nvPr/>
          </p:nvSpPr>
          <p:spPr>
            <a:xfrm>
              <a:off x="8695758" y="2774918"/>
              <a:ext cx="2346891" cy="35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42" t="6518" b="59043"/>
          <a:stretch/>
        </p:blipFill>
        <p:spPr bwMode="auto">
          <a:xfrm>
            <a:off x="7908792" y="847158"/>
            <a:ext cx="1787219" cy="1141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组合 14"/>
          <p:cNvGrpSpPr/>
          <p:nvPr/>
        </p:nvGrpSpPr>
        <p:grpSpPr>
          <a:xfrm flipH="1">
            <a:off x="442083" y="3701732"/>
            <a:ext cx="1513740" cy="2232650"/>
            <a:chOff x="6158503" y="529639"/>
            <a:chExt cx="2366381" cy="3861084"/>
          </a:xfrm>
        </p:grpSpPr>
        <p:pic>
          <p:nvPicPr>
            <p:cNvPr id="47" name="图片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60938" y="3180139"/>
              <a:ext cx="2063946" cy="1210584"/>
            </a:xfrm>
            <a:prstGeom prst="rect">
              <a:avLst/>
            </a:prstGeom>
          </p:spPr>
        </p:pic>
        <p:pic>
          <p:nvPicPr>
            <p:cNvPr id="48" name="图片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58503" y="529639"/>
              <a:ext cx="2107436" cy="284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45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نتيجة بحث الصور عن خلفية بوربوينت">
            <a:extLst>
              <a:ext uri="{FF2B5EF4-FFF2-40B4-BE49-F238E27FC236}">
                <a16:creationId xmlns:a16="http://schemas.microsoft.com/office/drawing/2014/main" id="{C07F0304-492A-4113-839A-393D05BFE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 bwMode="auto">
          <a:xfrm>
            <a:off x="0" y="-14184"/>
            <a:ext cx="12192000" cy="68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0685153-DF84-4566-B996-50E172399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601" y="1387370"/>
            <a:ext cx="5778797" cy="4083260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FB6D8BD-C52A-4637-A5AA-2DEC75FD5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12936">
            <a:off x="3091419" y="-1426454"/>
            <a:ext cx="5742101" cy="10326342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F5482F3-0586-4138-B8A8-438AF5F8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68" y="1724815"/>
            <a:ext cx="1236401" cy="1236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2751BD84-8D84-4FD6-AC27-DBD585340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424" y="3736718"/>
            <a:ext cx="1431255" cy="2377876"/>
          </a:xfrm>
          <a:prstGeom prst="rect">
            <a:avLst/>
          </a:prstGeom>
        </p:spPr>
      </p:pic>
      <p:grpSp>
        <p:nvGrpSpPr>
          <p:cNvPr id="15" name="组合 30">
            <a:extLst>
              <a:ext uri="{FF2B5EF4-FFF2-40B4-BE49-F238E27FC236}">
                <a16:creationId xmlns:a16="http://schemas.microsoft.com/office/drawing/2014/main" id="{20F94F64-AE36-455B-A026-57A0DD8E529A}"/>
              </a:ext>
            </a:extLst>
          </p:cNvPr>
          <p:cNvGrpSpPr/>
          <p:nvPr/>
        </p:nvGrpSpPr>
        <p:grpSpPr>
          <a:xfrm>
            <a:off x="9229653" y="693949"/>
            <a:ext cx="2699279" cy="2148056"/>
            <a:chOff x="8162989" y="1482819"/>
            <a:chExt cx="3263654" cy="240036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F017CEEA-FBF1-47FF-83BE-8D0CC755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62989" y="1482819"/>
              <a:ext cx="3263654" cy="2400365"/>
            </a:xfrm>
            <a:prstGeom prst="rect">
              <a:avLst/>
            </a:prstGeom>
          </p:spPr>
        </p:pic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58612855-6B52-4B65-A136-25A4D64B9D62}"/>
                </a:ext>
              </a:extLst>
            </p:cNvPr>
            <p:cNvSpPr txBox="1"/>
            <p:nvPr/>
          </p:nvSpPr>
          <p:spPr>
            <a:xfrm>
              <a:off x="8560571" y="2394258"/>
              <a:ext cx="2257991" cy="722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3600" b="1" dirty="0">
                  <a:latin typeface="Amiri" pitchFamily="2" charset="-78"/>
                  <a:ea typeface="Amiri" pitchFamily="2" charset="-78"/>
                  <a:cs typeface="Amiri" pitchFamily="2" charset="-78"/>
                </a:rPr>
                <a:t>التقويم 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sp>
          <p:nvSpPr>
            <p:cNvPr id="18" name="文本框 8">
              <a:extLst>
                <a:ext uri="{FF2B5EF4-FFF2-40B4-BE49-F238E27FC236}">
                  <a16:creationId xmlns:a16="http://schemas.microsoft.com/office/drawing/2014/main" id="{F74A3E7A-C387-4617-9769-9F2F9889588D}"/>
                </a:ext>
              </a:extLst>
            </p:cNvPr>
            <p:cNvSpPr txBox="1"/>
            <p:nvPr/>
          </p:nvSpPr>
          <p:spPr>
            <a:xfrm>
              <a:off x="8695758" y="2774918"/>
              <a:ext cx="2346891" cy="35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</p:grpSp>
      <p:grpSp>
        <p:nvGrpSpPr>
          <p:cNvPr id="21" name="组合 31">
            <a:extLst>
              <a:ext uri="{FF2B5EF4-FFF2-40B4-BE49-F238E27FC236}">
                <a16:creationId xmlns:a16="http://schemas.microsoft.com/office/drawing/2014/main" id="{48C16697-961A-4E78-8BA3-D59DFF903CCE}"/>
              </a:ext>
            </a:extLst>
          </p:cNvPr>
          <p:cNvGrpSpPr/>
          <p:nvPr/>
        </p:nvGrpSpPr>
        <p:grpSpPr>
          <a:xfrm>
            <a:off x="4049298" y="3801084"/>
            <a:ext cx="3323054" cy="721622"/>
            <a:chOff x="3296368" y="2250562"/>
            <a:chExt cx="6854267" cy="721622"/>
          </a:xfrm>
        </p:grpSpPr>
        <p:sp>
          <p:nvSpPr>
            <p:cNvPr id="22" name="文本框 9">
              <a:extLst>
                <a:ext uri="{FF2B5EF4-FFF2-40B4-BE49-F238E27FC236}">
                  <a16:creationId xmlns:a16="http://schemas.microsoft.com/office/drawing/2014/main" id="{6E693E0A-E3EC-4EF4-9EB1-C37677920610}"/>
                </a:ext>
              </a:extLst>
            </p:cNvPr>
            <p:cNvSpPr txBox="1"/>
            <p:nvPr/>
          </p:nvSpPr>
          <p:spPr>
            <a:xfrm>
              <a:off x="3296368" y="2328290"/>
              <a:ext cx="6854267" cy="643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altLang="zh-CN" sz="3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لا يجوز له الإمامة  </a:t>
              </a:r>
              <a:endParaRPr lang="zh-CN" alt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75">
              <a:extLst>
                <a:ext uri="{FF2B5EF4-FFF2-40B4-BE49-F238E27FC236}">
                  <a16:creationId xmlns:a16="http://schemas.microsoft.com/office/drawing/2014/main" id="{547F7E80-3A73-4DD7-A21F-694B8D85E4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721" y="2250562"/>
              <a:ext cx="528133" cy="528133"/>
            </a:xfrm>
            <a:custGeom>
              <a:avLst/>
              <a:gdLst>
                <a:gd name="T0" fmla="*/ 130 w 216"/>
                <a:gd name="T1" fmla="*/ 0 h 216"/>
                <a:gd name="T2" fmla="*/ 43 w 216"/>
                <a:gd name="T3" fmla="*/ 86 h 216"/>
                <a:gd name="T4" fmla="*/ 68 w 216"/>
                <a:gd name="T5" fmla="*/ 147 h 216"/>
                <a:gd name="T6" fmla="*/ 0 w 216"/>
                <a:gd name="T7" fmla="*/ 210 h 216"/>
                <a:gd name="T8" fmla="*/ 6 w 216"/>
                <a:gd name="T9" fmla="*/ 216 h 216"/>
                <a:gd name="T10" fmla="*/ 74 w 216"/>
                <a:gd name="T11" fmla="*/ 153 h 216"/>
                <a:gd name="T12" fmla="*/ 130 w 216"/>
                <a:gd name="T13" fmla="*/ 173 h 216"/>
                <a:gd name="T14" fmla="*/ 216 w 216"/>
                <a:gd name="T15" fmla="*/ 86 h 216"/>
                <a:gd name="T16" fmla="*/ 130 w 216"/>
                <a:gd name="T17" fmla="*/ 0 h 216"/>
                <a:gd name="T18" fmla="*/ 51 w 216"/>
                <a:gd name="T19" fmla="*/ 86 h 216"/>
                <a:gd name="T20" fmla="*/ 130 w 216"/>
                <a:gd name="T21" fmla="*/ 8 h 216"/>
                <a:gd name="T22" fmla="*/ 207 w 216"/>
                <a:gd name="T23" fmla="*/ 71 h 216"/>
                <a:gd name="T24" fmla="*/ 139 w 216"/>
                <a:gd name="T25" fmla="*/ 24 h 216"/>
                <a:gd name="T26" fmla="*/ 67 w 216"/>
                <a:gd name="T27" fmla="*/ 96 h 216"/>
                <a:gd name="T28" fmla="*/ 115 w 216"/>
                <a:gd name="T29" fmla="*/ 164 h 216"/>
                <a:gd name="T30" fmla="*/ 51 w 216"/>
                <a:gd name="T31" fmla="*/ 86 h 216"/>
                <a:gd name="T32" fmla="*/ 133 w 216"/>
                <a:gd name="T33" fmla="*/ 107 h 216"/>
                <a:gd name="T34" fmla="*/ 155 w 216"/>
                <a:gd name="T35" fmla="*/ 84 h 216"/>
                <a:gd name="T36" fmla="*/ 138 w 216"/>
                <a:gd name="T37" fmla="*/ 63 h 216"/>
                <a:gd name="T38" fmla="*/ 138 w 216"/>
                <a:gd name="T39" fmla="*/ 63 h 216"/>
                <a:gd name="T40" fmla="*/ 167 w 216"/>
                <a:gd name="T41" fmla="*/ 91 h 216"/>
                <a:gd name="T42" fmla="*/ 138 w 216"/>
                <a:gd name="T43" fmla="*/ 120 h 216"/>
                <a:gd name="T44" fmla="*/ 110 w 216"/>
                <a:gd name="T45" fmla="*/ 91 h 216"/>
                <a:gd name="T46" fmla="*/ 110 w 216"/>
                <a:gd name="T47" fmla="*/ 86 h 216"/>
                <a:gd name="T48" fmla="*/ 133 w 216"/>
                <a:gd name="T49" fmla="*/ 107 h 216"/>
                <a:gd name="T50" fmla="*/ 118 w 216"/>
                <a:gd name="T51" fmla="*/ 84 h 216"/>
                <a:gd name="T52" fmla="*/ 133 w 216"/>
                <a:gd name="T53" fmla="*/ 70 h 216"/>
                <a:gd name="T54" fmla="*/ 147 w 216"/>
                <a:gd name="T55" fmla="*/ 84 h 216"/>
                <a:gd name="T56" fmla="*/ 133 w 216"/>
                <a:gd name="T57" fmla="*/ 99 h 216"/>
                <a:gd name="T58" fmla="*/ 118 w 216"/>
                <a:gd name="T59" fmla="*/ 84 h 216"/>
                <a:gd name="T60" fmla="*/ 138 w 216"/>
                <a:gd name="T61" fmla="*/ 55 h 216"/>
                <a:gd name="T62" fmla="*/ 102 w 216"/>
                <a:gd name="T63" fmla="*/ 91 h 216"/>
                <a:gd name="T64" fmla="*/ 138 w 216"/>
                <a:gd name="T65" fmla="*/ 128 h 216"/>
                <a:gd name="T66" fmla="*/ 157 w 216"/>
                <a:gd name="T67" fmla="*/ 122 h 216"/>
                <a:gd name="T68" fmla="*/ 130 w 216"/>
                <a:gd name="T69" fmla="*/ 132 h 216"/>
                <a:gd name="T70" fmla="*/ 84 w 216"/>
                <a:gd name="T71" fmla="*/ 86 h 216"/>
                <a:gd name="T72" fmla="*/ 130 w 216"/>
                <a:gd name="T73" fmla="*/ 41 h 216"/>
                <a:gd name="T74" fmla="*/ 175 w 216"/>
                <a:gd name="T75" fmla="*/ 86 h 216"/>
                <a:gd name="T76" fmla="*/ 175 w 216"/>
                <a:gd name="T77" fmla="*/ 91 h 216"/>
                <a:gd name="T78" fmla="*/ 138 w 216"/>
                <a:gd name="T79" fmla="*/ 55 h 216"/>
                <a:gd name="T80" fmla="*/ 139 w 216"/>
                <a:gd name="T81" fmla="*/ 160 h 216"/>
                <a:gd name="T82" fmla="*/ 75 w 216"/>
                <a:gd name="T83" fmla="*/ 96 h 216"/>
                <a:gd name="T84" fmla="*/ 76 w 216"/>
                <a:gd name="T85" fmla="*/ 87 h 216"/>
                <a:gd name="T86" fmla="*/ 130 w 216"/>
                <a:gd name="T87" fmla="*/ 140 h 216"/>
                <a:gd name="T88" fmla="*/ 183 w 216"/>
                <a:gd name="T89" fmla="*/ 86 h 216"/>
                <a:gd name="T90" fmla="*/ 130 w 216"/>
                <a:gd name="T91" fmla="*/ 33 h 216"/>
                <a:gd name="T92" fmla="*/ 139 w 216"/>
                <a:gd name="T93" fmla="*/ 32 h 216"/>
                <a:gd name="T94" fmla="*/ 203 w 216"/>
                <a:gd name="T95" fmla="*/ 96 h 216"/>
                <a:gd name="T96" fmla="*/ 139 w 216"/>
                <a:gd name="T97" fmla="*/ 16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16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4" name="图片 22">
            <a:extLst>
              <a:ext uri="{FF2B5EF4-FFF2-40B4-BE49-F238E27FC236}">
                <a16:creationId xmlns:a16="http://schemas.microsoft.com/office/drawing/2014/main" id="{A3E1B847-0824-4ADD-A2DC-97D305173384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642998">
            <a:off x="7119511" y="3863579"/>
            <a:ext cx="280958" cy="655569"/>
          </a:xfrm>
          <a:prstGeom prst="rect">
            <a:avLst/>
          </a:prstGeom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id="{4DA233E4-E6A9-4832-931B-5411E11BEA0A}"/>
              </a:ext>
            </a:extLst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6457547" y="5348978"/>
            <a:ext cx="1606927" cy="9241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5A5140C-0965-9A2E-F0E7-11F9FA622E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098" y="2910446"/>
            <a:ext cx="8262706" cy="8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تكامل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أحكام الإمامة والائتمام في الصلاة . آسية</Template>
  <TotalTime>3</TotalTime>
  <Words>300</Words>
  <Application>Microsoft Office PowerPoint</Application>
  <PresentationFormat>شاشة عريضة</PresentationFormat>
  <Paragraphs>119</Paragraphs>
  <Slides>12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3" baseType="lpstr">
      <vt:lpstr>AL-Mohanad Bold</vt:lpstr>
      <vt:lpstr>Amiri</vt:lpstr>
      <vt:lpstr>Arial</vt:lpstr>
      <vt:lpstr>Calibri</vt:lpstr>
      <vt:lpstr>Monotype Koufi</vt:lpstr>
      <vt:lpstr>PT Bold Heading</vt:lpstr>
      <vt:lpstr>Tw Cen MT</vt:lpstr>
      <vt:lpstr>Tw Cen MT Condensed</vt:lpstr>
      <vt:lpstr>Wingdings 3</vt:lpstr>
      <vt:lpstr>华康少女文字W5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اسية مسعود</dc:creator>
  <cp:lastModifiedBy>اسية مسعود</cp:lastModifiedBy>
  <cp:revision>1</cp:revision>
  <dcterms:created xsi:type="dcterms:W3CDTF">2023-03-22T01:30:21Z</dcterms:created>
  <dcterms:modified xsi:type="dcterms:W3CDTF">2024-04-15T04:42:03Z</dcterms:modified>
</cp:coreProperties>
</file>