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7" r:id="rId15"/>
    <p:sldId id="269" r:id="rId16"/>
    <p:sldId id="270" r:id="rId17"/>
    <p:sldId id="271" r:id="rId18"/>
    <p:sldId id="272" r:id="rId19"/>
    <p:sldId id="273" r:id="rId20"/>
    <p:sldId id="276"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A2189CE-7505-4984-8E05-1B312F7B4632}" type="datetimeFigureOut">
              <a:rPr lang="ar-SA"/>
              <a:pPr>
                <a:defRPr/>
              </a:pPr>
              <a:t>14/06/1438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976E7DC-1B8C-4561-8E6C-0D428B8DF422}" type="slidenum">
              <a:rPr lang="ar-SA"/>
              <a:pPr>
                <a:defRPr/>
              </a:pPr>
              <a:t>‹#›</a:t>
            </a:fld>
            <a:endParaRPr lang="ar-SA"/>
          </a:p>
        </p:txBody>
      </p:sp>
    </p:spTree>
    <p:extLst>
      <p:ext uri="{BB962C8B-B14F-4D97-AF65-F5344CB8AC3E}">
        <p14:creationId xmlns:p14="http://schemas.microsoft.com/office/powerpoint/2010/main" val="114879125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25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43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ED1AC-8053-48C5-AE62-D8BE073E2332}" type="slidenum">
              <a:rPr lang="ar-SA" smtClean="0"/>
              <a:pPr fontAlgn="base">
                <a:spcBef>
                  <a:spcPct val="0"/>
                </a:spcBef>
                <a:spcAft>
                  <a:spcPct val="0"/>
                </a:spcAft>
                <a:defRPr/>
              </a:pPr>
              <a:t>1</a:t>
            </a:fld>
            <a:endParaRPr lang="ar-SA" smtClean="0"/>
          </a:p>
        </p:txBody>
      </p:sp>
    </p:spTree>
    <p:extLst>
      <p:ext uri="{BB962C8B-B14F-4D97-AF65-F5344CB8AC3E}">
        <p14:creationId xmlns:p14="http://schemas.microsoft.com/office/powerpoint/2010/main" val="188450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17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0D38CA-1AB2-469C-AB16-E5011344CCE7}" type="slidenum">
              <a:rPr lang="ar-SA" smtClean="0"/>
              <a:pPr fontAlgn="base">
                <a:spcBef>
                  <a:spcPct val="0"/>
                </a:spcBef>
                <a:spcAft>
                  <a:spcPct val="0"/>
                </a:spcAft>
                <a:defRPr/>
              </a:pPr>
              <a:t>10</a:t>
            </a:fld>
            <a:endParaRPr lang="ar-SA" smtClean="0"/>
          </a:p>
        </p:txBody>
      </p:sp>
    </p:spTree>
    <p:extLst>
      <p:ext uri="{BB962C8B-B14F-4D97-AF65-F5344CB8AC3E}">
        <p14:creationId xmlns:p14="http://schemas.microsoft.com/office/powerpoint/2010/main" val="104767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45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E3CD7-3BF9-4D79-84C8-056B0E63EBEF}" type="slidenum">
              <a:rPr lang="ar-SA" smtClean="0"/>
              <a:pPr fontAlgn="base">
                <a:spcBef>
                  <a:spcPct val="0"/>
                </a:spcBef>
                <a:spcAft>
                  <a:spcPct val="0"/>
                </a:spcAft>
                <a:defRPr/>
              </a:pPr>
              <a:t>11</a:t>
            </a:fld>
            <a:endParaRPr lang="ar-SA" smtClean="0"/>
          </a:p>
        </p:txBody>
      </p:sp>
    </p:spTree>
    <p:extLst>
      <p:ext uri="{BB962C8B-B14F-4D97-AF65-F5344CB8AC3E}">
        <p14:creationId xmlns:p14="http://schemas.microsoft.com/office/powerpoint/2010/main" val="4324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56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0BCFB-EDB8-4D3A-A57A-F2A0243BC2AB}" type="slidenum">
              <a:rPr lang="ar-SA" smtClean="0"/>
              <a:pPr fontAlgn="base">
                <a:spcBef>
                  <a:spcPct val="0"/>
                </a:spcBef>
                <a:spcAft>
                  <a:spcPct val="0"/>
                </a:spcAft>
                <a:defRPr/>
              </a:pPr>
              <a:t>12</a:t>
            </a:fld>
            <a:endParaRPr lang="ar-SA" smtClean="0"/>
          </a:p>
        </p:txBody>
      </p:sp>
    </p:spTree>
    <p:extLst>
      <p:ext uri="{BB962C8B-B14F-4D97-AF65-F5344CB8AC3E}">
        <p14:creationId xmlns:p14="http://schemas.microsoft.com/office/powerpoint/2010/main" val="76115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662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5497BE-AF21-4B05-926D-567CBC4BF662}" type="slidenum">
              <a:rPr lang="ar-SA" smtClean="0"/>
              <a:pPr fontAlgn="base">
                <a:spcBef>
                  <a:spcPct val="0"/>
                </a:spcBef>
                <a:spcAft>
                  <a:spcPct val="0"/>
                </a:spcAft>
                <a:defRPr/>
              </a:pPr>
              <a:t>13</a:t>
            </a:fld>
            <a:endParaRPr lang="ar-SA" smtClean="0"/>
          </a:p>
        </p:txBody>
      </p:sp>
    </p:spTree>
    <p:extLst>
      <p:ext uri="{BB962C8B-B14F-4D97-AF65-F5344CB8AC3E}">
        <p14:creationId xmlns:p14="http://schemas.microsoft.com/office/powerpoint/2010/main" val="112472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cs typeface="Arial" charset="0"/>
            </a:endParaRPr>
          </a:p>
        </p:txBody>
      </p:sp>
    </p:spTree>
    <p:extLst>
      <p:ext uri="{BB962C8B-B14F-4D97-AF65-F5344CB8AC3E}">
        <p14:creationId xmlns:p14="http://schemas.microsoft.com/office/powerpoint/2010/main" val="10075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76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8A390-6F09-4ACD-AF78-4876F1433C4C}" type="slidenum">
              <a:rPr lang="ar-SA" smtClean="0"/>
              <a:pPr fontAlgn="base">
                <a:spcBef>
                  <a:spcPct val="0"/>
                </a:spcBef>
                <a:spcAft>
                  <a:spcPct val="0"/>
                </a:spcAft>
                <a:defRPr/>
              </a:pPr>
              <a:t>15</a:t>
            </a:fld>
            <a:endParaRPr lang="ar-SA" smtClean="0"/>
          </a:p>
        </p:txBody>
      </p:sp>
    </p:spTree>
    <p:extLst>
      <p:ext uri="{BB962C8B-B14F-4D97-AF65-F5344CB8AC3E}">
        <p14:creationId xmlns:p14="http://schemas.microsoft.com/office/powerpoint/2010/main" val="118571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867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B450A-DE20-4E99-95F0-65FE9602FCF3}" type="slidenum">
              <a:rPr lang="ar-SA" smtClean="0"/>
              <a:pPr fontAlgn="base">
                <a:spcBef>
                  <a:spcPct val="0"/>
                </a:spcBef>
                <a:spcAft>
                  <a:spcPct val="0"/>
                </a:spcAft>
                <a:defRPr/>
              </a:pPr>
              <a:t>16</a:t>
            </a:fld>
            <a:endParaRPr lang="ar-SA" smtClean="0"/>
          </a:p>
        </p:txBody>
      </p:sp>
    </p:spTree>
    <p:extLst>
      <p:ext uri="{BB962C8B-B14F-4D97-AF65-F5344CB8AC3E}">
        <p14:creationId xmlns:p14="http://schemas.microsoft.com/office/powerpoint/2010/main" val="399603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970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F21EC-B005-4808-B2A7-1923D8B168EC}" type="slidenum">
              <a:rPr lang="ar-SA" smtClean="0"/>
              <a:pPr fontAlgn="base">
                <a:spcBef>
                  <a:spcPct val="0"/>
                </a:spcBef>
                <a:spcAft>
                  <a:spcPct val="0"/>
                </a:spcAft>
                <a:defRPr/>
              </a:pPr>
              <a:t>17</a:t>
            </a:fld>
            <a:endParaRPr lang="ar-SA" smtClean="0"/>
          </a:p>
        </p:txBody>
      </p:sp>
    </p:spTree>
    <p:extLst>
      <p:ext uri="{BB962C8B-B14F-4D97-AF65-F5344CB8AC3E}">
        <p14:creationId xmlns:p14="http://schemas.microsoft.com/office/powerpoint/2010/main" val="111976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072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97802-E549-4C5D-894A-160F071DDA7C}" type="slidenum">
              <a:rPr lang="ar-SA" smtClean="0"/>
              <a:pPr fontAlgn="base">
                <a:spcBef>
                  <a:spcPct val="0"/>
                </a:spcBef>
                <a:spcAft>
                  <a:spcPct val="0"/>
                </a:spcAft>
                <a:defRPr/>
              </a:pPr>
              <a:t>18</a:t>
            </a:fld>
            <a:endParaRPr lang="ar-SA" smtClean="0"/>
          </a:p>
        </p:txBody>
      </p:sp>
    </p:spTree>
    <p:extLst>
      <p:ext uri="{BB962C8B-B14F-4D97-AF65-F5344CB8AC3E}">
        <p14:creationId xmlns:p14="http://schemas.microsoft.com/office/powerpoint/2010/main" val="12153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17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030F6-5AA0-4D72-A107-4D16EF6BBD60}" type="slidenum">
              <a:rPr lang="ar-SA" smtClean="0"/>
              <a:pPr fontAlgn="base">
                <a:spcBef>
                  <a:spcPct val="0"/>
                </a:spcBef>
                <a:spcAft>
                  <a:spcPct val="0"/>
                </a:spcAft>
                <a:defRPr/>
              </a:pPr>
              <a:t>19</a:t>
            </a:fld>
            <a:endParaRPr lang="ar-SA" smtClean="0"/>
          </a:p>
        </p:txBody>
      </p:sp>
    </p:spTree>
    <p:extLst>
      <p:ext uri="{BB962C8B-B14F-4D97-AF65-F5344CB8AC3E}">
        <p14:creationId xmlns:p14="http://schemas.microsoft.com/office/powerpoint/2010/main" val="259506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5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53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97381-3E52-48A6-9FE6-8A81515E240F}" type="slidenum">
              <a:rPr lang="ar-SA" smtClean="0"/>
              <a:pPr fontAlgn="base">
                <a:spcBef>
                  <a:spcPct val="0"/>
                </a:spcBef>
                <a:spcAft>
                  <a:spcPct val="0"/>
                </a:spcAft>
                <a:defRPr/>
              </a:pPr>
              <a:t>2</a:t>
            </a:fld>
            <a:endParaRPr lang="ar-SA" smtClean="0"/>
          </a:p>
        </p:txBody>
      </p:sp>
    </p:spTree>
    <p:extLst>
      <p:ext uri="{BB962C8B-B14F-4D97-AF65-F5344CB8AC3E}">
        <p14:creationId xmlns:p14="http://schemas.microsoft.com/office/powerpoint/2010/main" val="380289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76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361FB6-D04B-4B3C-B156-7219593A61EB}" type="slidenum">
              <a:rPr lang="ar-SA" smtClean="0"/>
              <a:pPr>
                <a:defRPr/>
              </a:pPr>
              <a:t>20</a:t>
            </a:fld>
            <a:endParaRPr lang="ar-SA" smtClean="0"/>
          </a:p>
        </p:txBody>
      </p:sp>
    </p:spTree>
    <p:extLst>
      <p:ext uri="{BB962C8B-B14F-4D97-AF65-F5344CB8AC3E}">
        <p14:creationId xmlns:p14="http://schemas.microsoft.com/office/powerpoint/2010/main" val="276879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63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FCF3CE-B879-4AA1-BEF9-986B71753677}" type="slidenum">
              <a:rPr lang="ar-SA" smtClean="0"/>
              <a:pPr fontAlgn="base">
                <a:spcBef>
                  <a:spcPct val="0"/>
                </a:spcBef>
                <a:spcAft>
                  <a:spcPct val="0"/>
                </a:spcAft>
                <a:defRPr/>
              </a:pPr>
              <a:t>3</a:t>
            </a:fld>
            <a:endParaRPr lang="ar-SA" smtClean="0"/>
          </a:p>
        </p:txBody>
      </p:sp>
    </p:spTree>
    <p:extLst>
      <p:ext uri="{BB962C8B-B14F-4D97-AF65-F5344CB8AC3E}">
        <p14:creationId xmlns:p14="http://schemas.microsoft.com/office/powerpoint/2010/main" val="61789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6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74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08B38-72AA-4DC3-AD91-E49AE8192C0E}" type="slidenum">
              <a:rPr lang="ar-SA" smtClean="0"/>
              <a:pPr fontAlgn="base">
                <a:spcBef>
                  <a:spcPct val="0"/>
                </a:spcBef>
                <a:spcAft>
                  <a:spcPct val="0"/>
                </a:spcAft>
                <a:defRPr/>
              </a:pPr>
              <a:t>4</a:t>
            </a:fld>
            <a:endParaRPr lang="ar-SA" smtClean="0"/>
          </a:p>
        </p:txBody>
      </p:sp>
    </p:spTree>
    <p:extLst>
      <p:ext uri="{BB962C8B-B14F-4D97-AF65-F5344CB8AC3E}">
        <p14:creationId xmlns:p14="http://schemas.microsoft.com/office/powerpoint/2010/main" val="404544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6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84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6514F-EB56-4E20-9494-FB14F6AF8409}" type="slidenum">
              <a:rPr lang="ar-SA" smtClean="0"/>
              <a:pPr fontAlgn="base">
                <a:spcBef>
                  <a:spcPct val="0"/>
                </a:spcBef>
                <a:spcAft>
                  <a:spcPct val="0"/>
                </a:spcAft>
                <a:defRPr/>
              </a:pPr>
              <a:t>5</a:t>
            </a:fld>
            <a:endParaRPr lang="ar-SA" smtClean="0"/>
          </a:p>
        </p:txBody>
      </p:sp>
    </p:spTree>
    <p:extLst>
      <p:ext uri="{BB962C8B-B14F-4D97-AF65-F5344CB8AC3E}">
        <p14:creationId xmlns:p14="http://schemas.microsoft.com/office/powerpoint/2010/main" val="379418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1402D-F222-4D81-B037-27567D46FCC0}" type="slidenum">
              <a:rPr lang="ar-SA" smtClean="0"/>
              <a:pPr fontAlgn="base">
                <a:spcBef>
                  <a:spcPct val="0"/>
                </a:spcBef>
                <a:spcAft>
                  <a:spcPct val="0"/>
                </a:spcAft>
                <a:defRPr/>
              </a:pPr>
              <a:t>6</a:t>
            </a:fld>
            <a:endParaRPr lang="ar-SA" smtClean="0"/>
          </a:p>
        </p:txBody>
      </p:sp>
    </p:spTree>
    <p:extLst>
      <p:ext uri="{BB962C8B-B14F-4D97-AF65-F5344CB8AC3E}">
        <p14:creationId xmlns:p14="http://schemas.microsoft.com/office/powerpoint/2010/main" val="267662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6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04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8244B-DE7A-4F53-8D4B-51ABDB41DD65}" type="slidenum">
              <a:rPr lang="ar-SA" smtClean="0"/>
              <a:pPr fontAlgn="base">
                <a:spcBef>
                  <a:spcPct val="0"/>
                </a:spcBef>
                <a:spcAft>
                  <a:spcPct val="0"/>
                </a:spcAft>
                <a:defRPr/>
              </a:pPr>
              <a:t>7</a:t>
            </a:fld>
            <a:endParaRPr lang="ar-SA" smtClean="0"/>
          </a:p>
        </p:txBody>
      </p:sp>
    </p:spTree>
    <p:extLst>
      <p:ext uri="{BB962C8B-B14F-4D97-AF65-F5344CB8AC3E}">
        <p14:creationId xmlns:p14="http://schemas.microsoft.com/office/powerpoint/2010/main" val="405534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9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15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20FC6-365B-4CC4-8C76-C7D57078D5D4}" type="slidenum">
              <a:rPr lang="ar-SA" smtClean="0"/>
              <a:pPr fontAlgn="base">
                <a:spcBef>
                  <a:spcPct val="0"/>
                </a:spcBef>
                <a:spcAft>
                  <a:spcPct val="0"/>
                </a:spcAft>
                <a:defRPr/>
              </a:pPr>
              <a:t>8</a:t>
            </a:fld>
            <a:endParaRPr lang="ar-SA" smtClean="0"/>
          </a:p>
        </p:txBody>
      </p:sp>
    </p:spTree>
    <p:extLst>
      <p:ext uri="{BB962C8B-B14F-4D97-AF65-F5344CB8AC3E}">
        <p14:creationId xmlns:p14="http://schemas.microsoft.com/office/powerpoint/2010/main" val="186995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07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25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3589B-BF8B-44DB-8ABA-AEAAD382A7C6}" type="slidenum">
              <a:rPr lang="ar-SA" smtClean="0"/>
              <a:pPr fontAlgn="base">
                <a:spcBef>
                  <a:spcPct val="0"/>
                </a:spcBef>
                <a:spcAft>
                  <a:spcPct val="0"/>
                </a:spcAft>
                <a:defRPr/>
              </a:pPr>
              <a:t>9</a:t>
            </a:fld>
            <a:endParaRPr lang="ar-SA" smtClean="0"/>
          </a:p>
        </p:txBody>
      </p:sp>
    </p:spTree>
    <p:extLst>
      <p:ext uri="{BB962C8B-B14F-4D97-AF65-F5344CB8AC3E}">
        <p14:creationId xmlns:p14="http://schemas.microsoft.com/office/powerpoint/2010/main" val="25512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DF275BF1-171A-4F9B-8D04-EC8FDB1490AA}" type="datetimeFigureOut">
              <a:rPr lang="ar-SA"/>
              <a:pPr>
                <a:defRPr/>
              </a:pPr>
              <a:t>14/06/1438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21F74AB2-7FA9-4FAF-9BC0-E90426799014}"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C11E1EC-F510-4CB1-B019-AA311E41AEC0}" type="datetimeFigureOut">
              <a:rPr lang="ar-SA"/>
              <a:pPr>
                <a:defRPr/>
              </a:pPr>
              <a:t>14/06/1438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86D2A09-C818-4454-99EC-83B4D221AC1F}"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904720B-0CE0-4D3E-9D88-6530A127E06C}" type="datetimeFigureOut">
              <a:rPr lang="ar-SA"/>
              <a:pPr>
                <a:defRPr/>
              </a:pPr>
              <a:t>14/06/1438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0FE7BB1-BD5B-472E-8170-043D5E388F4E}"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D780907-5031-4410-9163-CF4476EA3869}" type="datetimeFigureOut">
              <a:rPr lang="ar-SA"/>
              <a:pPr>
                <a:defRPr/>
              </a:pPr>
              <a:t>14/06/1438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1E7F1FC-8C8F-411C-ABC6-CD1E4410DFE9}"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4C569D8-6C4D-4328-B43E-B5F6928B7ADD}" type="datetimeFigureOut">
              <a:rPr lang="ar-SA"/>
              <a:pPr>
                <a:defRPr/>
              </a:pPr>
              <a:t>14/06/1438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73A7AE8-2F99-4A65-ADF2-685F92B84AF9}"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AB730D40-9135-403C-8B87-DFBC8739A916}" type="datetimeFigureOut">
              <a:rPr lang="ar-SA"/>
              <a:pPr>
                <a:defRPr/>
              </a:pPr>
              <a:t>14/06/1438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D88769E-BCD3-4EDA-85AA-54FAB56B5589}"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8D5A1FB1-D71F-4A33-B0EB-06472B38BC64}" type="datetimeFigureOut">
              <a:rPr lang="ar-SA"/>
              <a:pPr>
                <a:defRPr/>
              </a:pPr>
              <a:t>14/06/1438</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31E40921-03D2-4AB2-A6E3-7712C10A0751}"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12D8CAA3-9AD0-4DEA-B11A-3268B662576D}" type="datetimeFigureOut">
              <a:rPr lang="ar-SA"/>
              <a:pPr>
                <a:defRPr/>
              </a:pPr>
              <a:t>14/06/1438</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85AEA301-2294-4521-A6CF-3A25BCE6D717}"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0CA47FF6-6735-44AC-89DB-19689D5F58EB}" type="datetimeFigureOut">
              <a:rPr lang="ar-SA"/>
              <a:pPr>
                <a:defRPr/>
              </a:pPr>
              <a:t>14/06/1438</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637AC422-11F0-4EB5-8182-7348D3826D4F}"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FF8A1BEB-5E70-42E6-AA57-08F4EB13A7FD}" type="datetimeFigureOut">
              <a:rPr lang="ar-SA"/>
              <a:pPr>
                <a:defRPr/>
              </a:pPr>
              <a:t>14/06/1438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B44D44F-C05A-4F7A-BCBC-9E2BA890190A}"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2F681952-CB13-4CC8-AFAC-31A6CF0AF602}" type="datetimeFigureOut">
              <a:rPr lang="ar-SA"/>
              <a:pPr>
                <a:defRPr/>
              </a:pPr>
              <a:t>14/06/1438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BA8CABD-CBF9-411F-AF17-4925D98DD693}"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E05CC6-0816-4E73-BBF0-69768939D21A}" type="datetimeFigureOut">
              <a:rPr lang="ar-SA"/>
              <a:pPr>
                <a:defRPr/>
              </a:pPr>
              <a:t>14/06/1438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0468BB-D108-409E-BA35-C2CA391232C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2248996"/>
            <a:ext cx="9144000" cy="110799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digestive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cstate="print"/>
          <a:srcRect l="2373"/>
          <a:stretch>
            <a:fillRect/>
          </a:stretch>
        </p:blipFill>
        <p:spPr bwMode="auto">
          <a:xfrm>
            <a:off x="0" y="0"/>
            <a:ext cx="9144000" cy="6875463"/>
          </a:xfrm>
          <a:prstGeom prst="rect">
            <a:avLst/>
          </a:prstGeom>
          <a:noFill/>
          <a:ln w="9525">
            <a:noFill/>
            <a:miter lim="800000"/>
            <a:headEnd/>
            <a:tailEnd/>
          </a:ln>
        </p:spPr>
      </p:pic>
      <p:sp>
        <p:nvSpPr>
          <p:cNvPr id="4" name="Line 9"/>
          <p:cNvSpPr>
            <a:spLocks noChangeShapeType="1"/>
          </p:cNvSpPr>
          <p:nvPr/>
        </p:nvSpPr>
        <p:spPr bwMode="auto">
          <a:xfrm flipH="1">
            <a:off x="5940425" y="3644900"/>
            <a:ext cx="1295400"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AutoShape 20"/>
          <p:cNvSpPr>
            <a:spLocks/>
          </p:cNvSpPr>
          <p:nvPr/>
        </p:nvSpPr>
        <p:spPr bwMode="auto">
          <a:xfrm>
            <a:off x="1882775" y="981075"/>
            <a:ext cx="744538" cy="5111750"/>
          </a:xfrm>
          <a:prstGeom prst="leftBrace">
            <a:avLst>
              <a:gd name="adj1" fmla="val 57229"/>
              <a:gd name="adj2" fmla="val 50000"/>
            </a:avLst>
          </a:prstGeom>
          <a:noFill/>
          <a:ln w="50800">
            <a:solidFill>
              <a:srgbClr val="FFFF00"/>
            </a:solidFill>
            <a:round/>
            <a:headEnd/>
            <a:tailEnd/>
          </a:ln>
        </p:spPr>
        <p:txBody>
          <a:bodyPr wrap="none" anchor="ct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Text Box 18"/>
          <p:cNvSpPr txBox="1">
            <a:spLocks noChangeArrowheads="1"/>
          </p:cNvSpPr>
          <p:nvPr/>
        </p:nvSpPr>
        <p:spPr bwMode="auto">
          <a:xfrm>
            <a:off x="3825875" y="6021388"/>
            <a:ext cx="1682750" cy="46196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err="1">
                <a:solidFill>
                  <a:srgbClr val="FFFF00"/>
                </a:solidFill>
                <a:effectLst>
                  <a:outerShdw blurRad="50800" dist="50800" dir="5400000" algn="ctr" rotWithShape="0">
                    <a:schemeClr val="tx1"/>
                  </a:outerShdw>
                </a:effectLst>
                <a:latin typeface="+mn-lt"/>
                <a:cs typeface="+mj-cs"/>
              </a:rPr>
              <a:t>Submucosa</a:t>
            </a:r>
            <a:endParaRPr lang="en-US" sz="2400" b="1" dirty="0">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H="1" flipV="1">
            <a:off x="6227763" y="5589588"/>
            <a:ext cx="1800225"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3" name="مستطيل 12"/>
          <p:cNvSpPr/>
          <p:nvPr/>
        </p:nvSpPr>
        <p:spPr>
          <a:xfrm>
            <a:off x="7129463" y="4868863"/>
            <a:ext cx="2195512" cy="708025"/>
          </a:xfrm>
          <a:prstGeom prst="rect">
            <a:avLst/>
          </a:prstGeom>
        </p:spPr>
        <p:txBody>
          <a:bodyPr>
            <a:spAutoFit/>
          </a:bodyPr>
          <a:lstStyle/>
          <a:p>
            <a:pPr algn="ctr" rtl="0"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j-cs"/>
              </a:rPr>
              <a:t>Wavy basement membrane</a:t>
            </a:r>
            <a:endParaRPr lang="ar-SA" sz="2000" b="1" dirty="0">
              <a:solidFill>
                <a:srgbClr val="FFFF00"/>
              </a:solidFill>
              <a:effectLst>
                <a:outerShdw blurRad="50800" dist="50800" dir="5400000" algn="ctr" rotWithShape="0">
                  <a:schemeClr val="tx1"/>
                </a:outerShdw>
              </a:effectLst>
              <a:latin typeface="+mn-lt"/>
              <a:cs typeface="+mj-cs"/>
            </a:endParaRPr>
          </a:p>
        </p:txBody>
      </p:sp>
      <p:sp>
        <p:nvSpPr>
          <p:cNvPr id="15" name="مستطيل 14"/>
          <p:cNvSpPr/>
          <p:nvPr/>
        </p:nvSpPr>
        <p:spPr>
          <a:xfrm>
            <a:off x="7164388" y="3429000"/>
            <a:ext cx="1743075" cy="400050"/>
          </a:xfrm>
          <a:prstGeom prst="rect">
            <a:avLst/>
          </a:prstGeom>
        </p:spPr>
        <p:txBody>
          <a:bodyPr wrap="none">
            <a:spAutoFit/>
          </a:bodyPr>
          <a:lstStyle/>
          <a:p>
            <a:pP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Polygonal cells</a:t>
            </a:r>
            <a:endParaRPr lang="ar-SA" sz="2000" b="1" dirty="0">
              <a:solidFill>
                <a:srgbClr val="FFFF00"/>
              </a:solidFill>
              <a:effectLst>
                <a:outerShdw blurRad="50800" dist="50800" dir="5400000" algn="ctr" rotWithShape="0">
                  <a:schemeClr val="tx1"/>
                </a:outerShdw>
              </a:effectLst>
              <a:latin typeface="+mn-lt"/>
              <a:cs typeface="+mn-cs"/>
            </a:endParaRPr>
          </a:p>
        </p:txBody>
      </p:sp>
      <p:sp>
        <p:nvSpPr>
          <p:cNvPr id="16" name="مستطيل 15"/>
          <p:cNvSpPr/>
          <p:nvPr/>
        </p:nvSpPr>
        <p:spPr>
          <a:xfrm>
            <a:off x="468313" y="2997200"/>
            <a:ext cx="1439862" cy="1016000"/>
          </a:xfrm>
          <a:prstGeom prst="rect">
            <a:avLst/>
          </a:prstGeom>
        </p:spPr>
        <p:txBody>
          <a:bodyPr>
            <a:spAutoFit/>
          </a:bodyPr>
          <a:lstStyle/>
          <a:p>
            <a:pPr algn="ct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Stratified </a:t>
            </a:r>
            <a:r>
              <a:rPr lang="en-US" sz="2000" b="1" dirty="0" err="1">
                <a:solidFill>
                  <a:srgbClr val="FFFF00"/>
                </a:solidFill>
                <a:effectLst>
                  <a:outerShdw blurRad="50800" dist="50800" dir="5400000" algn="ctr" rotWithShape="0">
                    <a:schemeClr val="tx1"/>
                  </a:outerShdw>
                </a:effectLst>
                <a:latin typeface="+mn-lt"/>
                <a:cs typeface="+mn-cs"/>
              </a:rPr>
              <a:t>Squamous</a:t>
            </a:r>
            <a:r>
              <a:rPr lang="en-US" sz="2000" b="1" dirty="0">
                <a:solidFill>
                  <a:srgbClr val="FFFF00"/>
                </a:solidFill>
                <a:effectLst>
                  <a:outerShdw blurRad="50800" dist="50800" dir="5400000" algn="ctr" rotWithShape="0">
                    <a:schemeClr val="tx1"/>
                  </a:outerShdw>
                </a:effectLst>
                <a:latin typeface="+mn-lt"/>
                <a:cs typeface="+mn-cs"/>
              </a:rPr>
              <a:t> Epithelium</a:t>
            </a:r>
            <a:endParaRPr lang="ar-SA" sz="2000" b="1" dirty="0">
              <a:solidFill>
                <a:srgbClr val="FFFF00"/>
              </a:solidFill>
              <a:effectLst>
                <a:outerShdw blurRad="50800" dist="50800" dir="5400000" algn="ctr" rotWithShape="0">
                  <a:schemeClr val="tx1"/>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613" y="44450"/>
            <a:ext cx="5046662"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Stomach of the rabbit</a:t>
            </a:r>
            <a:endParaRPr lang="ar-SA" sz="2400" b="1" dirty="0">
              <a:solidFill>
                <a:srgbClr val="C00000"/>
              </a:solidFill>
              <a:latin typeface="+mn-lt"/>
              <a:cs typeface="+mj-cs"/>
            </a:endParaRPr>
          </a:p>
        </p:txBody>
      </p:sp>
      <p:sp>
        <p:nvSpPr>
          <p:cNvPr id="12291" name="Rectangle 3"/>
          <p:cNvSpPr>
            <a:spLocks noChangeArrowheads="1"/>
          </p:cNvSpPr>
          <p:nvPr/>
        </p:nvSpPr>
        <p:spPr bwMode="auto">
          <a:xfrm>
            <a:off x="468313" y="549275"/>
            <a:ext cx="8174037" cy="400050"/>
          </a:xfrm>
          <a:prstGeom prst="rect">
            <a:avLst/>
          </a:prstGeom>
          <a:noFill/>
          <a:ln w="9525">
            <a:noFill/>
            <a:miter lim="800000"/>
            <a:headEnd/>
            <a:tailEnd/>
          </a:ln>
        </p:spPr>
        <p:txBody>
          <a:bodyPr wrap="none" anchor="ctr">
            <a:spAutoFit/>
          </a:bodyPr>
          <a:lstStyle/>
          <a:p>
            <a:pPr algn="l" rtl="0"/>
            <a:r>
              <a:rPr lang="en-US" sz="2000" b="1">
                <a:solidFill>
                  <a:schemeClr val="tx2"/>
                </a:solidFill>
                <a:latin typeface="Times New Roman" pitchFamily="18" charset="0"/>
              </a:rPr>
              <a:t>It is dilated segment of the digestive tract, it consists of 4 principle layers:</a:t>
            </a:r>
            <a:endParaRPr lang="en-US" sz="2000" b="1">
              <a:solidFill>
                <a:schemeClr val="tx2"/>
              </a:solidFill>
              <a:latin typeface="Calibri" pitchFamily="34" charset="0"/>
            </a:endParaRPr>
          </a:p>
        </p:txBody>
      </p:sp>
      <p:pic>
        <p:nvPicPr>
          <p:cNvPr id="12292" name="Picture 7" descr="GetAttachment"/>
          <p:cNvPicPr>
            <a:picLocks noChangeAspect="1" noChangeArrowheads="1"/>
          </p:cNvPicPr>
          <p:nvPr/>
        </p:nvPicPr>
        <p:blipFill>
          <a:blip r:embed="rId3" cstate="print">
            <a:lum contrast="36000"/>
          </a:blip>
          <a:srcRect/>
          <a:stretch>
            <a:fillRect/>
          </a:stretch>
        </p:blipFill>
        <p:spPr bwMode="auto">
          <a:xfrm>
            <a:off x="900113" y="981075"/>
            <a:ext cx="6840537" cy="58769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GetAttachment"/>
          <p:cNvPicPr>
            <a:picLocks noChangeAspect="1" noChangeArrowheads="1"/>
          </p:cNvPicPr>
          <p:nvPr/>
        </p:nvPicPr>
        <p:blipFill>
          <a:blip r:embed="rId3" cstate="print">
            <a:lum contrast="36000"/>
          </a:blip>
          <a:srcRect/>
          <a:stretch>
            <a:fillRect/>
          </a:stretch>
        </p:blipFill>
        <p:spPr bwMode="auto">
          <a:xfrm>
            <a:off x="4284663" y="0"/>
            <a:ext cx="4859337" cy="6858000"/>
          </a:xfrm>
          <a:prstGeom prst="rect">
            <a:avLst/>
          </a:prstGeom>
          <a:noFill/>
          <a:ln w="12700">
            <a:solidFill>
              <a:schemeClr val="tx1"/>
            </a:solidFill>
            <a:miter lim="800000"/>
            <a:headEnd/>
            <a:tailEnd/>
          </a:ln>
        </p:spPr>
      </p:pic>
      <p:graphicFrame>
        <p:nvGraphicFramePr>
          <p:cNvPr id="4" name="جدول 3"/>
          <p:cNvGraphicFramePr>
            <a:graphicFrameLocks noGrp="1"/>
          </p:cNvGraphicFramePr>
          <p:nvPr/>
        </p:nvGraphicFramePr>
        <p:xfrm>
          <a:off x="0" y="0"/>
          <a:ext cx="4284663" cy="6858000"/>
        </p:xfrm>
        <a:graphic>
          <a:graphicData uri="http://schemas.openxmlformats.org/drawingml/2006/table">
            <a:tbl>
              <a:tblPr/>
              <a:tblGrid>
                <a:gridCol w="1187624"/>
                <a:gridCol w="3096344"/>
              </a:tblGrid>
              <a:tr h="300038">
                <a:tc>
                  <a:txBody>
                    <a:bodyPr/>
                    <a:lstStyle/>
                    <a:p>
                      <a:pPr algn="ctr" rtl="0">
                        <a:lnSpc>
                          <a:spcPct val="115000"/>
                        </a:lnSpc>
                        <a:spcAft>
                          <a:spcPts val="0"/>
                        </a:spcAft>
                      </a:pPr>
                      <a:r>
                        <a:rPr lang="en-US" sz="1400" b="1" i="1" dirty="0">
                          <a:solidFill>
                            <a:srgbClr val="FF0000"/>
                          </a:solidFill>
                          <a:latin typeface="Times New Roman"/>
                          <a:ea typeface="Calibri"/>
                          <a:cs typeface="+mj-cs"/>
                        </a:rPr>
                        <a:t>The layer</a:t>
                      </a:r>
                      <a:endParaRPr lang="en-US" sz="1400" b="1" dirty="0">
                        <a:solidFill>
                          <a:srgbClr val="FF000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0">
                        <a:lnSpc>
                          <a:spcPct val="115000"/>
                        </a:lnSpc>
                        <a:spcAft>
                          <a:spcPts val="0"/>
                        </a:spcAft>
                      </a:pPr>
                      <a:r>
                        <a:rPr lang="en-US" sz="1400" b="1" i="1" dirty="0">
                          <a:solidFill>
                            <a:srgbClr val="FF0000"/>
                          </a:solidFill>
                          <a:latin typeface="Times New Roman"/>
                          <a:ea typeface="Calibri"/>
                          <a:cs typeface="+mj-cs"/>
                        </a:rPr>
                        <a:t>Content</a:t>
                      </a:r>
                      <a:endParaRPr lang="en-US" sz="1400" b="1" dirty="0">
                        <a:solidFill>
                          <a:srgbClr val="FF000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5">
                <a:tc>
                  <a:txBody>
                    <a:bodyPr/>
                    <a:lstStyle/>
                    <a:p>
                      <a:pPr algn="ctr" rtl="0">
                        <a:lnSpc>
                          <a:spcPct val="115000"/>
                        </a:lnSpc>
                        <a:spcAft>
                          <a:spcPts val="0"/>
                        </a:spcAft>
                      </a:pPr>
                      <a:r>
                        <a:rPr lang="en-US" sz="1800" b="1">
                          <a:solidFill>
                            <a:srgbClr val="00B050"/>
                          </a:solidFill>
                          <a:latin typeface="Times New Roman"/>
                          <a:ea typeface="Calibri"/>
                          <a:cs typeface="+mj-cs"/>
                        </a:rPr>
                        <a:t>The serosa</a:t>
                      </a:r>
                      <a:endParaRPr lang="en-US" sz="1800" b="1">
                        <a:solidFill>
                          <a:srgbClr val="00B05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800" b="1" dirty="0">
                          <a:solidFill>
                            <a:srgbClr val="00B050"/>
                          </a:solidFill>
                          <a:latin typeface="Times New Roman"/>
                          <a:ea typeface="Calibri"/>
                          <a:cs typeface="+mj-cs"/>
                        </a:rPr>
                        <a:t>A thin layer composed of :</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Simple </a:t>
                      </a:r>
                      <a:r>
                        <a:rPr lang="en-US" sz="1800" b="1" dirty="0" err="1">
                          <a:solidFill>
                            <a:srgbClr val="00B050"/>
                          </a:solidFill>
                          <a:latin typeface="Times New Roman"/>
                          <a:ea typeface="Calibri"/>
                          <a:cs typeface="+mj-cs"/>
                        </a:rPr>
                        <a:t>squamous</a:t>
                      </a:r>
                      <a:r>
                        <a:rPr lang="en-US" sz="1800" b="1" dirty="0">
                          <a:solidFill>
                            <a:srgbClr val="00B050"/>
                          </a:solidFill>
                          <a:latin typeface="Times New Roman"/>
                          <a:ea typeface="Calibri"/>
                          <a:cs typeface="+mj-cs"/>
                        </a:rPr>
                        <a:t> covering epithelium (</a:t>
                      </a:r>
                      <a:r>
                        <a:rPr lang="en-US" sz="1800" b="1" dirty="0" err="1">
                          <a:solidFill>
                            <a:srgbClr val="00B050"/>
                          </a:solidFill>
                          <a:latin typeface="Times New Roman"/>
                          <a:ea typeface="Calibri"/>
                          <a:cs typeface="+mj-cs"/>
                        </a:rPr>
                        <a:t>mesothelium</a:t>
                      </a:r>
                      <a:r>
                        <a:rPr lang="en-US" sz="1800" b="1" dirty="0">
                          <a:solidFill>
                            <a:srgbClr val="00B050"/>
                          </a:solidFill>
                          <a:latin typeface="Times New Roman"/>
                          <a:ea typeface="Calibri"/>
                          <a:cs typeface="+mj-cs"/>
                        </a:rPr>
                        <a:t>).</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Loose connective tissue rich in blood and lymph vessels in addition to adipose tissue.</a:t>
                      </a:r>
                      <a:endParaRPr lang="en-US" sz="1800" b="1" dirty="0">
                        <a:solidFill>
                          <a:srgbClr val="00B05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3388">
                <a:tc>
                  <a:txBody>
                    <a:bodyPr/>
                    <a:lstStyle/>
                    <a:p>
                      <a:pPr algn="ctr" rtl="0">
                        <a:lnSpc>
                          <a:spcPct val="115000"/>
                        </a:lnSpc>
                        <a:spcAft>
                          <a:spcPts val="0"/>
                        </a:spcAft>
                      </a:pPr>
                      <a:r>
                        <a:rPr lang="en-US" sz="1800" b="1">
                          <a:latin typeface="Times New Roman"/>
                          <a:ea typeface="Calibri"/>
                          <a:cs typeface="+mj-cs"/>
                        </a:rPr>
                        <a:t>The muscularis externa</a:t>
                      </a:r>
                      <a:endParaRPr lang="en-US" sz="1800" b="1">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a:latin typeface="Times New Roman"/>
                          <a:ea typeface="Calibri"/>
                          <a:cs typeface="+mj-cs"/>
                        </a:rPr>
                        <a:t>Consists mainly of smooth muscle cells arranged in two layers:</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internal layer (close to the lumen) of circular muscle.</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external layer mostly of longitudinal muscles.</a:t>
                      </a:r>
                      <a:endParaRPr lang="en-US" sz="1800" b="1" dirty="0">
                        <a:latin typeface="Calibri"/>
                        <a:ea typeface="Calibri"/>
                        <a:cs typeface="+mj-cs"/>
                      </a:endParaRPr>
                    </a:p>
                    <a:p>
                      <a:pPr marL="228600" algn="l" rtl="0">
                        <a:lnSpc>
                          <a:spcPct val="115000"/>
                        </a:lnSpc>
                        <a:spcAft>
                          <a:spcPts val="0"/>
                        </a:spcAft>
                      </a:pPr>
                      <a:r>
                        <a:rPr lang="en-US" sz="1800" b="1" dirty="0">
                          <a:latin typeface="Times New Roman"/>
                          <a:ea typeface="Calibri"/>
                          <a:cs typeface="+mj-cs"/>
                        </a:rPr>
                        <a:t>In between the two layers is a layer of connective tissue supplied with a nerve plexus and blood and lymphatic vessels.</a:t>
                      </a:r>
                      <a:endParaRPr lang="en-US" sz="1800" b="1" dirty="0">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شكل بيضاوي 5"/>
          <p:cNvSpPr/>
          <p:nvPr/>
        </p:nvSpPr>
        <p:spPr>
          <a:xfrm>
            <a:off x="7956550" y="5516563"/>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8027988" y="4222750"/>
            <a:ext cx="1116012"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284663" y="59499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284663" y="4941888"/>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284663" y="3933825"/>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etAttachment"/>
          <p:cNvPicPr>
            <a:picLocks noChangeAspect="1" noChangeArrowheads="1"/>
          </p:cNvPicPr>
          <p:nvPr/>
        </p:nvPicPr>
        <p:blipFill>
          <a:blip r:embed="rId3" cstate="print">
            <a:lum contrast="36000"/>
          </a:blip>
          <a:srcRect/>
          <a:stretch>
            <a:fillRect/>
          </a:stretch>
        </p:blipFill>
        <p:spPr bwMode="auto">
          <a:xfrm>
            <a:off x="4572000" y="404813"/>
            <a:ext cx="4859338" cy="6858000"/>
          </a:xfrm>
          <a:prstGeom prst="rect">
            <a:avLst/>
          </a:prstGeom>
          <a:noFill/>
          <a:ln w="12700">
            <a:noFill/>
            <a:miter lim="800000"/>
            <a:headEnd/>
            <a:tailEnd/>
          </a:ln>
        </p:spPr>
      </p:pic>
      <p:sp>
        <p:nvSpPr>
          <p:cNvPr id="3" name="شكل بيضاوي 2"/>
          <p:cNvSpPr/>
          <p:nvPr/>
        </p:nvSpPr>
        <p:spPr>
          <a:xfrm>
            <a:off x="8316913" y="57340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شكل بيضاوي 3"/>
          <p:cNvSpPr/>
          <p:nvPr/>
        </p:nvSpPr>
        <p:spPr>
          <a:xfrm>
            <a:off x="8316913" y="4652963"/>
            <a:ext cx="1116012" cy="719137"/>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316913" y="3357563"/>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8316913" y="1484313"/>
            <a:ext cx="1116012" cy="7191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859338" y="6137275"/>
            <a:ext cx="935037"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572000" y="5373688"/>
            <a:ext cx="900113"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643438" y="4365625"/>
            <a:ext cx="900112"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716463" y="0"/>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859338" y="1268413"/>
            <a:ext cx="1042987" cy="64928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787900" y="2205038"/>
            <a:ext cx="1044575" cy="576262"/>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3" name="شكل بيضاوي 12"/>
          <p:cNvSpPr/>
          <p:nvPr/>
        </p:nvSpPr>
        <p:spPr>
          <a:xfrm>
            <a:off x="4859338" y="2997200"/>
            <a:ext cx="1009650"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aphicFrame>
        <p:nvGraphicFramePr>
          <p:cNvPr id="14374" name="Group 38"/>
          <p:cNvGraphicFramePr>
            <a:graphicFrameLocks noGrp="1"/>
          </p:cNvGraphicFramePr>
          <p:nvPr/>
        </p:nvGraphicFramePr>
        <p:xfrm>
          <a:off x="0" y="0"/>
          <a:ext cx="4572000" cy="6810375"/>
        </p:xfrm>
        <a:graphic>
          <a:graphicData uri="http://schemas.openxmlformats.org/drawingml/2006/table">
            <a:tbl>
              <a:tblPr/>
              <a:tblGrid>
                <a:gridCol w="514350"/>
                <a:gridCol w="4057650"/>
              </a:tblGrid>
              <a:tr h="1658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C00000"/>
                          </a:solidFill>
                          <a:effectLst/>
                          <a:latin typeface="Times New Roman" pitchFamily="18" charset="0"/>
                          <a:cs typeface="Arial" charset="0"/>
                        </a:rPr>
                        <a:t>The submu-cosa</a:t>
                      </a:r>
                      <a:endParaRPr kumimoji="0" lang="en-US" sz="1400" b="1" i="0" u="none" strike="noStrike" cap="none" normalizeH="0" baseline="0" smtClean="0">
                        <a:ln>
                          <a:noFill/>
                        </a:ln>
                        <a:solidFill>
                          <a:srgbClr val="C00000"/>
                        </a:solidFill>
                        <a:effectLst/>
                        <a:latin typeface="Calibri" pitchFamily="34" charset="0"/>
                        <a:cs typeface="Arial"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8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composed of loose connective tissue supplied with many blood and lymph vessels and a submucosal nerve plexus. It may also contain glands and lymphoid tissue in some specialized parts of the digestive tract.</a:t>
                      </a:r>
                      <a:endParaRPr kumimoji="0" lang="en-US" sz="1800" b="1" i="0" u="none" strike="noStrike" cap="none" normalizeH="0" baseline="0" smtClean="0">
                        <a:ln>
                          <a:noFill/>
                        </a:ln>
                        <a:solidFill>
                          <a:srgbClr val="C00000"/>
                        </a:solidFill>
                        <a:effectLst/>
                        <a:latin typeface="Calibri" pitchFamily="34" charset="0"/>
                        <a:ea typeface="Calibri" pitchFamily="34" charset="0"/>
                        <a:cs typeface="Times New Roman"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6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Arial" charset="0"/>
                        </a:rPr>
                        <a:t>The mucos-a</a:t>
                      </a:r>
                      <a:endParaRPr kumimoji="0" lang="en-US" sz="1400" b="1" i="0" u="none" strike="noStrike" cap="none" normalizeH="0" baseline="0" smtClean="0">
                        <a:ln>
                          <a:noFill/>
                        </a:ln>
                        <a:solidFill>
                          <a:schemeClr val="tx2"/>
                        </a:solidFill>
                        <a:effectLst/>
                        <a:latin typeface="Calibri" pitchFamily="34" charset="0"/>
                        <a:cs typeface="Arial"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8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rPr>
                        <a:t>The innermost layer and the thickest layer, composed of:</a:t>
                      </a:r>
                      <a:endParaRPr kumimoji="0" lang="en-US" sz="1800" b="1" i="0" u="none" strike="noStrike" cap="none" normalizeH="0" baseline="0" smtClean="0">
                        <a:ln>
                          <a:noFill/>
                        </a:ln>
                        <a:solidFill>
                          <a:schemeClr val="tx2"/>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8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rPr>
                        <a:t>An epithelial lining, a layer of simple columnar epithelium rich in mucus secreting cells, and the parallel tubular gastric glands which open onto the epithelium. The epithelial lining folds, forming depressions called gasytric pits. At the bottom of these gastric pits open the gastric glands.</a:t>
                      </a:r>
                      <a:endParaRPr kumimoji="0" lang="en-US" sz="1800" b="1" i="0" u="none" strike="noStrike" cap="none" normalizeH="0" baseline="0" smtClean="0">
                        <a:ln>
                          <a:noFill/>
                        </a:ln>
                        <a:solidFill>
                          <a:schemeClr val="tx2"/>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smtClean="0">
                          <a:ln>
                            <a:noFill/>
                          </a:ln>
                          <a:solidFill>
                            <a:schemeClr val="tx2"/>
                          </a:solidFill>
                          <a:effectLst/>
                          <a:latin typeface="Times New Roman" pitchFamily="18" charset="0"/>
                          <a:ea typeface="Calibri" pitchFamily="34" charset="0"/>
                          <a:cs typeface="Times New Roman" pitchFamily="18" charset="0"/>
                        </a:rPr>
                        <a:t>A lamina propria of loose connective tissue rich in blood and lymph vessels and smooth muscle cells, sometimes also containing glands and lymphoid tissues.</a:t>
                      </a:r>
                      <a:endParaRPr kumimoji="0" lang="en-US" sz="1600" b="1" i="0" u="none" strike="noStrike" cap="none" normalizeH="0" baseline="0" smtClean="0">
                        <a:ln>
                          <a:noFill/>
                        </a:ln>
                        <a:solidFill>
                          <a:schemeClr val="tx2"/>
                        </a:solidFill>
                        <a:effectLst/>
                        <a:latin typeface="Calibri" pitchFamily="34" charset="0"/>
                        <a:ea typeface="Calibri" pitchFamily="34" charset="0"/>
                        <a:cs typeface="Times New Roman"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endParaRPr lang="en-GB" smtClean="0">
              <a:cs typeface="Times New Roman" pitchFamily="18" charset="0"/>
            </a:endParaRPr>
          </a:p>
        </p:txBody>
      </p:sp>
      <p:sp>
        <p:nvSpPr>
          <p:cNvPr id="60419" name="Rectangle 3"/>
          <p:cNvSpPr>
            <a:spLocks noGrp="1"/>
          </p:cNvSpPr>
          <p:nvPr>
            <p:ph type="body" idx="1"/>
          </p:nvPr>
        </p:nvSpPr>
        <p:spPr>
          <a:xfrm>
            <a:off x="457200" y="333375"/>
            <a:ext cx="4691063" cy="6264275"/>
          </a:xfrm>
        </p:spPr>
        <p:txBody>
          <a:bodyPr/>
          <a:lstStyle/>
          <a:p>
            <a:pPr marL="609600" indent="-609600" algn="l" rtl="0" eaLnBrk="1" hangingPunct="1">
              <a:lnSpc>
                <a:spcPct val="115000"/>
              </a:lnSpc>
              <a:spcBef>
                <a:spcPct val="0"/>
              </a:spcBef>
              <a:buFont typeface="Calibri" pitchFamily="34" charset="0"/>
              <a:buAutoNum type="arabicPeriod"/>
            </a:pPr>
            <a:r>
              <a:rPr lang="en-US" sz="1800" b="1" smtClean="0">
                <a:solidFill>
                  <a:schemeClr val="tx2"/>
                </a:solidFill>
                <a:latin typeface="Times New Roman" pitchFamily="18" charset="0"/>
                <a:ea typeface="Calibri" pitchFamily="34" charset="0"/>
                <a:cs typeface="Times New Roman" pitchFamily="18" charset="0"/>
              </a:rPr>
              <a:t>A layer of muscularis mucosae, usually consisting of an inner circular and an outer longitudinal layer of smooth muscle cells separating the mucosa from the submucosa.</a:t>
            </a:r>
            <a:endParaRPr lang="en-US" sz="1800" b="1" smtClean="0">
              <a:solidFill>
                <a:schemeClr val="tx2"/>
              </a:solidFill>
              <a:ea typeface="Calibri" pitchFamily="34" charset="0"/>
              <a:cs typeface="Times New Roman" pitchFamily="18" charset="0"/>
            </a:endParaRPr>
          </a:p>
          <a:p>
            <a:pPr marL="609600" indent="-609600" algn="l" rtl="0" eaLnBrk="1" hangingPunct="1">
              <a:lnSpc>
                <a:spcPct val="115000"/>
              </a:lnSpc>
              <a:spcBef>
                <a:spcPct val="0"/>
              </a:spcBef>
              <a:buFont typeface="Symbol" pitchFamily="18" charset="2"/>
              <a:buChar char=""/>
            </a:pPr>
            <a:r>
              <a:rPr lang="en-US" sz="1800" b="1" smtClean="0">
                <a:solidFill>
                  <a:schemeClr val="tx2"/>
                </a:solidFill>
                <a:latin typeface="Times New Roman" pitchFamily="18" charset="0"/>
                <a:ea typeface="Calibri" pitchFamily="34" charset="0"/>
                <a:cs typeface="Times New Roman" pitchFamily="18" charset="0"/>
              </a:rPr>
              <a:t>The gastric glands contain 4 types of cells, which 2 types are well distinguished:</a:t>
            </a:r>
            <a:endParaRPr lang="en-US" sz="1800" b="1" smtClean="0">
              <a:solidFill>
                <a:schemeClr val="tx2"/>
              </a:solidFill>
              <a:ea typeface="Calibri" pitchFamily="34" charset="0"/>
              <a:cs typeface="Times New Roman" pitchFamily="18" charset="0"/>
            </a:endParaRPr>
          </a:p>
          <a:p>
            <a:pPr marL="609600" indent="-609600" algn="l" rtl="0" eaLnBrk="1" hangingPunct="1">
              <a:lnSpc>
                <a:spcPct val="115000"/>
              </a:lnSpc>
              <a:spcBef>
                <a:spcPct val="0"/>
              </a:spcBef>
              <a:buFont typeface="Calibri" pitchFamily="34" charset="0"/>
              <a:buAutoNum type="alphaLcParenR"/>
            </a:pPr>
            <a:r>
              <a:rPr lang="en-US" sz="1800" b="1" smtClean="0">
                <a:solidFill>
                  <a:schemeClr val="tx2"/>
                </a:solidFill>
                <a:latin typeface="Times New Roman" pitchFamily="18" charset="0"/>
                <a:cs typeface="Arial" charset="0"/>
              </a:rPr>
              <a:t>Peptic or central (Chief zymogenic) cells, which predominate in the lower region of the glands.</a:t>
            </a:r>
            <a:endParaRPr lang="en-US" sz="1800" b="1" smtClean="0">
              <a:solidFill>
                <a:schemeClr val="tx2"/>
              </a:solidFill>
              <a:cs typeface="Arial"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itchFamily="18" charset="0"/>
                <a:cs typeface="Arial" charset="0"/>
              </a:rPr>
              <a:t>- They are polygonal, basophilic and contain granules in the cytoplasm.</a:t>
            </a:r>
            <a:endParaRPr lang="en-US" sz="1800" b="1" smtClean="0">
              <a:solidFill>
                <a:schemeClr val="tx2"/>
              </a:solidFill>
              <a:cs typeface="Arial"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itchFamily="18" charset="0"/>
                <a:cs typeface="Arial" charset="0"/>
              </a:rPr>
              <a:t>- They secrete (inactive) pepsinogen which is activated in the acid environment of the stomach lumen to pepsin.</a:t>
            </a:r>
            <a:endParaRPr lang="en-US" sz="1800" b="1" smtClean="0">
              <a:solidFill>
                <a:schemeClr val="tx2"/>
              </a:solidFill>
              <a:cs typeface="Arial" charset="0"/>
            </a:endParaRPr>
          </a:p>
          <a:p>
            <a:pPr marL="609600" indent="-609600" algn="l" rtl="0" eaLnBrk="1" hangingPunct="1">
              <a:lnSpc>
                <a:spcPct val="115000"/>
              </a:lnSpc>
              <a:spcBef>
                <a:spcPct val="0"/>
              </a:spcBef>
              <a:buFontTx/>
              <a:buNone/>
            </a:pPr>
            <a:r>
              <a:rPr lang="en-US" sz="1800" b="1" smtClean="0">
                <a:solidFill>
                  <a:schemeClr val="tx2"/>
                </a:solidFill>
                <a:latin typeface="Times New Roman" pitchFamily="18" charset="0"/>
                <a:cs typeface="Arial" charset="0"/>
              </a:rPr>
              <a:t>           b) parietal (oxyntic) cells, which abound the luminal part of the gastric glands.</a:t>
            </a:r>
            <a:endParaRPr lang="en-US" sz="1800" b="1" smtClean="0">
              <a:solidFill>
                <a:schemeClr val="tx2"/>
              </a:solidFill>
              <a:cs typeface="Arial" charset="0"/>
            </a:endParaRPr>
          </a:p>
          <a:p>
            <a:pPr marL="609600" indent="-609600" algn="l" rtl="0" eaLnBrk="1" hangingPunct="1">
              <a:lnSpc>
                <a:spcPct val="115000"/>
              </a:lnSpc>
              <a:spcBef>
                <a:spcPct val="0"/>
              </a:spcBef>
              <a:buFont typeface="Symbol" pitchFamily="18" charset="2"/>
              <a:buChar char=""/>
            </a:pPr>
            <a:endParaRPr lang="en-US" sz="1800" b="1" smtClean="0">
              <a:solidFill>
                <a:schemeClr val="tx2"/>
              </a:solidFill>
              <a:cs typeface="Times New Roman" pitchFamily="18" charset="0"/>
            </a:endParaRPr>
          </a:p>
          <a:p>
            <a:pPr marL="609600" indent="-609600"/>
            <a:endParaRPr lang="en-GB" sz="1800" smtClean="0">
              <a:cs typeface="Arial" charset="0"/>
            </a:endParaRPr>
          </a:p>
        </p:txBody>
      </p:sp>
      <p:pic>
        <p:nvPicPr>
          <p:cNvPr id="60420" name="Picture 7" descr="GetAttachment"/>
          <p:cNvPicPr>
            <a:picLocks noChangeAspect="1" noChangeArrowheads="1"/>
          </p:cNvPicPr>
          <p:nvPr/>
        </p:nvPicPr>
        <p:blipFill>
          <a:blip r:embed="rId3" cstate="print">
            <a:lum contrast="36000"/>
          </a:blip>
          <a:srcRect/>
          <a:stretch>
            <a:fillRect/>
          </a:stretch>
        </p:blipFill>
        <p:spPr bwMode="auto">
          <a:xfrm>
            <a:off x="5076825" y="404813"/>
            <a:ext cx="3671888" cy="61372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cstate="print"/>
          <a:srcRect r="1563"/>
          <a:stretch>
            <a:fillRect/>
          </a:stretch>
        </p:blipFill>
        <p:spPr bwMode="auto">
          <a:xfrm>
            <a:off x="0" y="0"/>
            <a:ext cx="9144000" cy="6858000"/>
          </a:xfrm>
          <a:prstGeom prst="rect">
            <a:avLst/>
          </a:prstGeom>
          <a:noFill/>
          <a:ln w="9525">
            <a:noFill/>
            <a:miter lim="800000"/>
            <a:headEnd/>
            <a:tailEnd/>
          </a:ln>
        </p:spPr>
      </p:pic>
      <p:sp>
        <p:nvSpPr>
          <p:cNvPr id="2" name="مستطيل 1"/>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7596188" y="435768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75688" y="566102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172450" y="5229225"/>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7092950" y="30591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443663" y="32051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23495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1" name="Text Box 4"/>
          <p:cNvSpPr txBox="1">
            <a:spLocks noChangeArrowheads="1"/>
          </p:cNvSpPr>
          <p:nvPr/>
        </p:nvSpPr>
        <p:spPr bwMode="auto">
          <a:xfrm>
            <a:off x="-36513" y="4868863"/>
            <a:ext cx="6696076" cy="1323975"/>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4.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5.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a:t>
            </a:r>
            <a:r>
              <a:rPr lang="en-US" sz="2000" b="1" dirty="0">
                <a:solidFill>
                  <a:srgbClr val="FFFF00"/>
                </a:solidFill>
                <a:effectLst>
                  <a:outerShdw blurRad="50800" dist="50800" dir="5400000" algn="ctr" rotWithShape="0">
                    <a:schemeClr val="tx1"/>
                  </a:outerShdw>
                </a:effectLst>
                <a:latin typeface="Arial" pitchFamily="34" charset="0"/>
                <a:cs typeface="Arial" pitchFamily="34" charset="0"/>
              </a:rPr>
              <a:t>Inner </a:t>
            </a:r>
            <a:r>
              <a:rPr lang="en-US" sz="2000" b="1" dirty="0">
                <a:solidFill>
                  <a:srgbClr val="FFFF00"/>
                </a:solidFill>
                <a:effectLst>
                  <a:outerShdw blurRad="50800" dist="50800" dir="5400000" algn="ctr" rotWithShape="0">
                    <a:schemeClr val="tx1"/>
                  </a:outerShdw>
                </a:effectLst>
                <a:latin typeface="+mn-lt"/>
                <a:cs typeface="+mn-cs"/>
              </a:rPr>
              <a:t>Circular muscle fibers              6. Mucosa</a:t>
            </a:r>
          </a:p>
        </p:txBody>
      </p:sp>
      <p:sp>
        <p:nvSpPr>
          <p:cNvPr id="12" name="وسيلة شرح مع سهم إلى اليمين 11"/>
          <p:cNvSpPr/>
          <p:nvPr/>
        </p:nvSpPr>
        <p:spPr>
          <a:xfrm>
            <a:off x="6516688" y="3573463"/>
            <a:ext cx="2555875" cy="2808287"/>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cstate="print"/>
          <a:srcRect l="1953"/>
          <a:stretch>
            <a:fillRect/>
          </a:stretch>
        </p:blipFill>
        <p:spPr bwMode="auto">
          <a:xfrm>
            <a:off x="-42863" y="0"/>
            <a:ext cx="9186863" cy="6891338"/>
          </a:xfrm>
          <a:prstGeom prst="rect">
            <a:avLst/>
          </a:prstGeom>
          <a:noFill/>
          <a:ln w="9525">
            <a:noFill/>
            <a:miter lim="800000"/>
            <a:headEnd/>
            <a:tailEnd/>
          </a:ln>
        </p:spPr>
      </p:pic>
      <p:sp>
        <p:nvSpPr>
          <p:cNvPr id="3" name="مستطيل 2"/>
          <p:cNvSpPr/>
          <p:nvPr/>
        </p:nvSpPr>
        <p:spPr>
          <a:xfrm>
            <a:off x="1567055" y="-27384"/>
            <a:ext cx="588526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latin typeface="Arial" pitchFamily="34" charset="0"/>
                <a:cs typeface="Arial" pitchFamily="34" charset="0"/>
              </a:rPr>
              <a:t>The </a:t>
            </a:r>
            <a:r>
              <a:rPr lang="en-US" sz="3600" b="1" dirty="0" err="1">
                <a:solidFill>
                  <a:srgbClr val="FFFF00"/>
                </a:solidFill>
                <a:latin typeface="Arial" pitchFamily="34" charset="0"/>
                <a:cs typeface="Arial" pitchFamily="34" charset="0"/>
              </a:rPr>
              <a:t>Muscularis</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6300788" y="2012950"/>
            <a:ext cx="2505075" cy="1200150"/>
          </a:xfrm>
          <a:prstGeom prst="rect">
            <a:avLst/>
          </a:prstGeom>
        </p:spPr>
        <p:txBody>
          <a:bodyPr>
            <a:spAutoFit/>
          </a:bodyPr>
          <a:lstStyle/>
          <a:p>
            <a:pPr algn="ct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Outer Longitudinal muscle fibers</a:t>
            </a:r>
            <a:endParaRPr lang="ar-SA" sz="2400" dirty="0">
              <a:latin typeface="Arial" pitchFamily="34" charset="0"/>
              <a:cs typeface="Arial" pitchFamily="34" charset="0"/>
            </a:endParaRPr>
          </a:p>
        </p:txBody>
      </p:sp>
      <p:sp>
        <p:nvSpPr>
          <p:cNvPr id="5" name="مستطيل 4"/>
          <p:cNvSpPr/>
          <p:nvPr/>
        </p:nvSpPr>
        <p:spPr>
          <a:xfrm>
            <a:off x="2339975" y="3182938"/>
            <a:ext cx="3417888" cy="461962"/>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Circular muscle fibers</a:t>
            </a:r>
            <a:endParaRPr lang="ar-SA" sz="2400" dirty="0">
              <a:latin typeface="Arial" pitchFamily="34" charset="0"/>
              <a:cs typeface="Arial" pitchFamily="34" charset="0"/>
            </a:endParaRPr>
          </a:p>
        </p:txBody>
      </p:sp>
      <p:sp>
        <p:nvSpPr>
          <p:cNvPr id="6" name="Line 9"/>
          <p:cNvSpPr>
            <a:spLocks noChangeShapeType="1"/>
          </p:cNvSpPr>
          <p:nvPr/>
        </p:nvSpPr>
        <p:spPr bwMode="auto">
          <a:xfrm flipH="1" flipV="1">
            <a:off x="6372225" y="1052513"/>
            <a:ext cx="1079500" cy="9366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r="1563"/>
          <a:stretch>
            <a:fillRect/>
          </a:stretch>
        </p:blipFill>
        <p:spPr bwMode="auto">
          <a:xfrm>
            <a:off x="0" y="0"/>
            <a:ext cx="9144000" cy="6858000"/>
          </a:xfrm>
          <a:prstGeom prst="rect">
            <a:avLst/>
          </a:prstGeom>
          <a:noFill/>
          <a:ln w="9525">
            <a:noFill/>
            <a:miter lim="800000"/>
            <a:headEnd/>
            <a:tailEnd/>
          </a:ln>
        </p:spPr>
      </p:pic>
      <p:sp>
        <p:nvSpPr>
          <p:cNvPr id="3" name="مستطيل 2"/>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وسيلة شرح مع سهم إلى اليمين 3"/>
          <p:cNvSpPr/>
          <p:nvPr/>
        </p:nvSpPr>
        <p:spPr>
          <a:xfrm>
            <a:off x="3851275" y="1125538"/>
            <a:ext cx="3313113" cy="3382962"/>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print">
            <a:lum contrast="24000"/>
          </a:blip>
          <a:srcRect r="2553"/>
          <a:stretch>
            <a:fillRect/>
          </a:stretch>
        </p:blipFill>
        <p:spPr bwMode="auto">
          <a:xfrm>
            <a:off x="0" y="-38100"/>
            <a:ext cx="9144000" cy="6899275"/>
          </a:xfrm>
          <a:prstGeom prst="rect">
            <a:avLst/>
          </a:prstGeom>
          <a:noFill/>
          <a:ln w="9525">
            <a:noFill/>
            <a:miter lim="800000"/>
            <a:headEnd/>
            <a:tailEnd/>
          </a:ln>
        </p:spPr>
      </p:pic>
      <p:sp>
        <p:nvSpPr>
          <p:cNvPr id="3" name="مستطيل 2"/>
          <p:cNvSpPr/>
          <p:nvPr/>
        </p:nvSpPr>
        <p:spPr>
          <a:xfrm>
            <a:off x="-69583" y="-27384"/>
            <a:ext cx="932210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latin typeface="Arial" pitchFamily="34" charset="0"/>
                <a:cs typeface="Arial" pitchFamily="34" charset="0"/>
              </a:rPr>
              <a:t>Magnified Part  of The Mucosa</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107950" y="1557338"/>
            <a:ext cx="4370388" cy="460375"/>
          </a:xfrm>
          <a:prstGeom prst="rect">
            <a:avLst/>
          </a:prstGeom>
        </p:spPr>
        <p:txBody>
          <a:bodyPr wrap="none">
            <a:spAutoFit/>
          </a:bodyPr>
          <a:lstStyle/>
          <a:p>
            <a:pPr marL="342900" indent="-342900" algn="l" rtl="0">
              <a:spcBef>
                <a:spcPct val="50000"/>
              </a:spcBef>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Simple Columnar Epithelium</a:t>
            </a:r>
          </a:p>
        </p:txBody>
      </p:sp>
      <p:sp>
        <p:nvSpPr>
          <p:cNvPr id="5" name="مستطيل 4"/>
          <p:cNvSpPr/>
          <p:nvPr/>
        </p:nvSpPr>
        <p:spPr>
          <a:xfrm>
            <a:off x="0" y="5084763"/>
            <a:ext cx="3398838" cy="461962"/>
          </a:xfrm>
          <a:prstGeom prst="rect">
            <a:avLst/>
          </a:prstGeom>
        </p:spPr>
        <p:txBody>
          <a:bodyPr wrap="none">
            <a:spAutoFit/>
          </a:bodyPr>
          <a:lstStyle/>
          <a:p>
            <a:pPr marL="342900" indent="-342900" algn="l" rtl="0">
              <a:spcBef>
                <a:spcPct val="50000"/>
              </a:spcBef>
              <a:defRPr/>
            </a:pPr>
            <a:r>
              <a:rPr lang="en-US" sz="2400" b="1" dirty="0" err="1">
                <a:solidFill>
                  <a:srgbClr val="FFFF00"/>
                </a:solidFill>
                <a:effectLst>
                  <a:outerShdw blurRad="50800" dist="50800" dir="5400000" algn="ctr" rotWithShape="0">
                    <a:schemeClr val="tx1"/>
                  </a:outerShdw>
                </a:effectLst>
                <a:latin typeface="Arial" pitchFamily="34" charset="0"/>
                <a:cs typeface="Arial" pitchFamily="34" charset="0"/>
              </a:rPr>
              <a:t>Oxyntic</a:t>
            </a: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 &amp; Peptic cells</a:t>
            </a:r>
          </a:p>
        </p:txBody>
      </p:sp>
      <p:sp>
        <p:nvSpPr>
          <p:cNvPr id="6" name="مستطيل 5"/>
          <p:cNvSpPr/>
          <p:nvPr/>
        </p:nvSpPr>
        <p:spPr>
          <a:xfrm>
            <a:off x="192088" y="2492375"/>
            <a:ext cx="2363787" cy="461963"/>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Tubular glands</a:t>
            </a:r>
            <a:endParaRPr lang="ar-SA" sz="2400" b="1" dirty="0">
              <a:solidFill>
                <a:srgbClr val="FFFF00"/>
              </a:solidFill>
              <a:effectLst>
                <a:outerShdw blurRad="50800" dist="50800" dir="5400000" algn="ctr" rotWithShape="0">
                  <a:schemeClr val="tx1"/>
                </a:outerShdw>
              </a:effectLst>
              <a:latin typeface="Arial" pitchFamily="34" charset="0"/>
              <a:cs typeface="Arial" pitchFamily="34" charset="0"/>
            </a:endParaRPr>
          </a:p>
        </p:txBody>
      </p:sp>
      <p:sp>
        <p:nvSpPr>
          <p:cNvPr id="7" name="Line 9"/>
          <p:cNvSpPr>
            <a:spLocks noChangeShapeType="1"/>
          </p:cNvSpPr>
          <p:nvPr/>
        </p:nvSpPr>
        <p:spPr bwMode="auto">
          <a:xfrm flipV="1">
            <a:off x="4427538" y="1196975"/>
            <a:ext cx="936625" cy="57626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4427538" y="1916113"/>
            <a:ext cx="1081087" cy="2889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a:off x="2555875" y="2852738"/>
            <a:ext cx="936625" cy="10080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Line 9"/>
          <p:cNvSpPr>
            <a:spLocks noChangeShapeType="1"/>
          </p:cNvSpPr>
          <p:nvPr/>
        </p:nvSpPr>
        <p:spPr bwMode="auto">
          <a:xfrm flipH="1">
            <a:off x="2124075" y="2924175"/>
            <a:ext cx="287338" cy="122555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Line 9"/>
          <p:cNvSpPr>
            <a:spLocks noChangeShapeType="1"/>
          </p:cNvSpPr>
          <p:nvPr/>
        </p:nvSpPr>
        <p:spPr bwMode="auto">
          <a:xfrm flipV="1">
            <a:off x="3348038" y="4868863"/>
            <a:ext cx="1079500" cy="3603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V="1">
            <a:off x="3348038" y="5373688"/>
            <a:ext cx="1295400" cy="7143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r="3542"/>
          <a:stretch>
            <a:fillRect/>
          </a:stretch>
        </p:blipFill>
        <p:spPr bwMode="auto">
          <a:xfrm>
            <a:off x="0" y="-26988"/>
            <a:ext cx="9144000" cy="6886576"/>
          </a:xfrm>
          <a:prstGeom prst="rect">
            <a:avLst/>
          </a:prstGeom>
          <a:noFill/>
          <a:ln w="9525">
            <a:noFill/>
            <a:miter lim="800000"/>
            <a:headEnd/>
            <a:tailEnd/>
          </a:ln>
        </p:spPr>
      </p:pic>
      <p:grpSp>
        <p:nvGrpSpPr>
          <p:cNvPr id="2" name="مجموعة 9"/>
          <p:cNvGrpSpPr>
            <a:grpSpLocks/>
          </p:cNvGrpSpPr>
          <p:nvPr/>
        </p:nvGrpSpPr>
        <p:grpSpPr bwMode="auto">
          <a:xfrm>
            <a:off x="0" y="-20638"/>
            <a:ext cx="9144000" cy="6905626"/>
            <a:chOff x="-2" y="-21370"/>
            <a:chExt cx="9144003" cy="6906754"/>
          </a:xfrm>
        </p:grpSpPr>
        <p:pic>
          <p:nvPicPr>
            <p:cNvPr id="19460" name="Picture 3"/>
            <p:cNvPicPr>
              <a:picLocks noChangeAspect="1" noChangeArrowheads="1"/>
            </p:cNvPicPr>
            <p:nvPr/>
          </p:nvPicPr>
          <p:blipFill>
            <a:blip r:embed="rId4" cstate="print">
              <a:lum contrast="12000"/>
            </a:blip>
            <a:srcRect l="1563"/>
            <a:stretch>
              <a:fillRect/>
            </a:stretch>
          </p:blipFill>
          <p:spPr bwMode="auto">
            <a:xfrm rot="5400000">
              <a:off x="1118623" y="-1139995"/>
              <a:ext cx="6906754" cy="9144003"/>
            </a:xfrm>
            <a:prstGeom prst="rect">
              <a:avLst/>
            </a:prstGeom>
            <a:noFill/>
            <a:ln w="9525">
              <a:noFill/>
              <a:miter lim="800000"/>
              <a:headEnd/>
              <a:tailEnd/>
            </a:ln>
          </p:spPr>
        </p:pic>
        <p:sp>
          <p:nvSpPr>
            <p:cNvPr id="4" name="مستطيل 3"/>
            <p:cNvSpPr/>
            <p:nvPr/>
          </p:nvSpPr>
          <p:spPr>
            <a:xfrm>
              <a:off x="4859338" y="836021"/>
              <a:ext cx="2163763" cy="523961"/>
            </a:xfrm>
            <a:prstGeom prst="rect">
              <a:avLst/>
            </a:prstGeom>
          </p:spPr>
          <p:txBody>
            <a:bodyPr wrap="none">
              <a:spAutoFit/>
            </a:bodyPr>
            <a:lstStyle/>
            <a:p>
              <a:pPr marL="342900" indent="-342900" algn="l" rtl="0">
                <a:spcBef>
                  <a:spcPct val="50000"/>
                </a:spcBef>
                <a:defRPr/>
              </a:pPr>
              <a:r>
                <a:rPr lang="en-US" sz="2800" b="1" dirty="0">
                  <a:solidFill>
                    <a:srgbClr val="FFFF00"/>
                  </a:solidFill>
                  <a:effectLst>
                    <a:outerShdw blurRad="50800" dist="50800" dir="5400000" algn="ctr" rotWithShape="0">
                      <a:schemeClr val="tx1"/>
                    </a:outerShdw>
                  </a:effectLst>
                  <a:latin typeface="Arial" pitchFamily="34" charset="0"/>
                  <a:cs typeface="Arial" pitchFamily="34" charset="0"/>
                </a:rPr>
                <a:t>Peptic cells</a:t>
              </a:r>
            </a:p>
          </p:txBody>
        </p:sp>
        <p:sp>
          <p:nvSpPr>
            <p:cNvPr id="5" name="Line 9"/>
            <p:cNvSpPr>
              <a:spLocks noChangeShapeType="1"/>
            </p:cNvSpPr>
            <p:nvPr/>
          </p:nvSpPr>
          <p:spPr bwMode="auto">
            <a:xfrm flipH="1">
              <a:off x="1835149" y="1412377"/>
              <a:ext cx="0" cy="863741"/>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6" name="Line 9"/>
            <p:cNvSpPr>
              <a:spLocks noChangeShapeType="1"/>
            </p:cNvSpPr>
            <p:nvPr/>
          </p:nvSpPr>
          <p:spPr bwMode="auto">
            <a:xfrm flipH="1">
              <a:off x="1042986" y="1412377"/>
              <a:ext cx="433387" cy="72084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مستطيل 6"/>
            <p:cNvSpPr/>
            <p:nvPr/>
          </p:nvSpPr>
          <p:spPr>
            <a:xfrm>
              <a:off x="979486" y="836021"/>
              <a:ext cx="1504950" cy="523961"/>
            </a:xfrm>
            <a:prstGeom prst="rect">
              <a:avLst/>
            </a:prstGeom>
          </p:spPr>
          <p:txBody>
            <a:bodyPr wrap="none">
              <a:spAutoFit/>
            </a:bodyPr>
            <a:lstStyle/>
            <a:p>
              <a:pPr>
                <a:defRPr/>
              </a:pPr>
              <a:r>
                <a:rPr lang="en-US" sz="2800" b="1" dirty="0" err="1">
                  <a:solidFill>
                    <a:srgbClr val="FFFF00"/>
                  </a:solidFill>
                  <a:effectLst>
                    <a:outerShdw blurRad="50800" dist="50800" dir="5400000" algn="ctr" rotWithShape="0">
                      <a:schemeClr val="tx1"/>
                    </a:outerShdw>
                  </a:effectLst>
                  <a:latin typeface="Arial" pitchFamily="34" charset="0"/>
                  <a:cs typeface="Arial" pitchFamily="34" charset="0"/>
                </a:rPr>
                <a:t>Oxyntic</a:t>
              </a:r>
              <a:endParaRPr lang="ar-SA" sz="2800" dirty="0">
                <a:latin typeface="Arial" pitchFamily="34" charset="0"/>
                <a:cs typeface="Arial" pitchFamily="34" charset="0"/>
              </a:endParaRPr>
            </a:p>
          </p:txBody>
        </p:sp>
        <p:sp>
          <p:nvSpPr>
            <p:cNvPr id="8" name="Line 9"/>
            <p:cNvSpPr>
              <a:spLocks noChangeShapeType="1"/>
            </p:cNvSpPr>
            <p:nvPr/>
          </p:nvSpPr>
          <p:spPr bwMode="auto">
            <a:xfrm>
              <a:off x="5940425" y="1412377"/>
              <a:ext cx="863600" cy="57635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H="1">
              <a:off x="5148263" y="1412377"/>
              <a:ext cx="431800" cy="1008228"/>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79638" y="188913"/>
            <a:ext cx="4408487" cy="461962"/>
          </a:xfrm>
          <a:prstGeom prst="rect">
            <a:avLst/>
          </a:prstGeom>
          <a:noFill/>
          <a:ln w="9525">
            <a:noFill/>
            <a:miter lim="800000"/>
            <a:headEnd/>
            <a:tailEnd/>
          </a:ln>
          <a:effectLst/>
        </p:spPr>
        <p:txBody>
          <a:bodyPr wrap="none" anchor="ctr">
            <a:spAutoFit/>
          </a:bodyPr>
          <a:lstStyle/>
          <a:p>
            <a:pPr algn="l" rtl="0">
              <a:defRPr/>
            </a:pPr>
            <a:r>
              <a:rPr lang="en-US" sz="2400" b="1" dirty="0">
                <a:solidFill>
                  <a:srgbClr val="C00000"/>
                </a:solidFill>
                <a:latin typeface="Times New Roman" pitchFamily="18" charset="0"/>
                <a:ea typeface="Calibri" pitchFamily="34" charset="0"/>
                <a:cs typeface="+mj-cs"/>
              </a:rPr>
              <a:t>The digestive system consists of:</a:t>
            </a:r>
            <a:endParaRPr lang="en-US" sz="2400" b="1" dirty="0">
              <a:solidFill>
                <a:srgbClr val="C00000"/>
              </a:solidFill>
              <a:latin typeface="Arial" pitchFamily="34" charset="0"/>
              <a:cs typeface="+mj-cs"/>
            </a:endParaRPr>
          </a:p>
        </p:txBody>
      </p:sp>
      <p:sp>
        <p:nvSpPr>
          <p:cNvPr id="3" name="مستطيل 2"/>
          <p:cNvSpPr/>
          <p:nvPr/>
        </p:nvSpPr>
        <p:spPr>
          <a:xfrm>
            <a:off x="-36513" y="1412875"/>
            <a:ext cx="26019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digestive tract </a:t>
            </a:r>
            <a:endParaRPr lang="ar-SA" sz="2400" b="1" dirty="0">
              <a:solidFill>
                <a:schemeClr val="tx2"/>
              </a:solidFill>
              <a:latin typeface="+mn-lt"/>
              <a:cs typeface="+mj-cs"/>
            </a:endParaRPr>
          </a:p>
        </p:txBody>
      </p:sp>
      <p:sp>
        <p:nvSpPr>
          <p:cNvPr id="4" name="مستطيل 3"/>
          <p:cNvSpPr/>
          <p:nvPr/>
        </p:nvSpPr>
        <p:spPr>
          <a:xfrm>
            <a:off x="6148388" y="1484313"/>
            <a:ext cx="30321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associated glands </a:t>
            </a:r>
            <a:endParaRPr lang="ar-SA" sz="2400" b="1" dirty="0">
              <a:solidFill>
                <a:schemeClr val="tx2"/>
              </a:solidFill>
              <a:latin typeface="+mn-lt"/>
              <a:cs typeface="+mj-cs"/>
            </a:endParaRPr>
          </a:p>
        </p:txBody>
      </p:sp>
      <p:sp>
        <p:nvSpPr>
          <p:cNvPr id="5" name="مستطيل 4"/>
          <p:cNvSpPr/>
          <p:nvPr/>
        </p:nvSpPr>
        <p:spPr>
          <a:xfrm>
            <a:off x="239713" y="2247900"/>
            <a:ext cx="2100262"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6" name="مستطيل 5"/>
          <p:cNvSpPr/>
          <p:nvPr/>
        </p:nvSpPr>
        <p:spPr>
          <a:xfrm>
            <a:off x="6588125" y="2320925"/>
            <a:ext cx="2100263"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7" name="مستطيل 6"/>
          <p:cNvSpPr/>
          <p:nvPr/>
        </p:nvSpPr>
        <p:spPr>
          <a:xfrm>
            <a:off x="696913" y="2967038"/>
            <a:ext cx="1498600"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oral cavity</a:t>
            </a:r>
            <a:endParaRPr lang="ar-SA" sz="2400" b="1" dirty="0">
              <a:solidFill>
                <a:schemeClr val="tx2"/>
              </a:solidFill>
              <a:latin typeface="+mn-lt"/>
              <a:cs typeface="+mj-cs"/>
            </a:endParaRPr>
          </a:p>
        </p:txBody>
      </p:sp>
      <p:sp>
        <p:nvSpPr>
          <p:cNvPr id="8" name="مستطيل 7"/>
          <p:cNvSpPr/>
          <p:nvPr/>
        </p:nvSpPr>
        <p:spPr>
          <a:xfrm>
            <a:off x="755650" y="3500438"/>
            <a:ext cx="1227138"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pharynx</a:t>
            </a:r>
            <a:endParaRPr lang="ar-SA" sz="2400" b="1" dirty="0">
              <a:solidFill>
                <a:schemeClr val="tx2"/>
              </a:solidFill>
              <a:latin typeface="+mn-lt"/>
              <a:cs typeface="+mj-cs"/>
            </a:endParaRPr>
          </a:p>
        </p:txBody>
      </p:sp>
      <p:sp>
        <p:nvSpPr>
          <p:cNvPr id="9" name="مستطيل 8"/>
          <p:cNvSpPr/>
          <p:nvPr/>
        </p:nvSpPr>
        <p:spPr>
          <a:xfrm>
            <a:off x="722313" y="4149725"/>
            <a:ext cx="15462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esophagus</a:t>
            </a:r>
            <a:endParaRPr lang="ar-SA" sz="2400" b="1" dirty="0">
              <a:solidFill>
                <a:schemeClr val="tx2"/>
              </a:solidFill>
              <a:latin typeface="+mn-lt"/>
              <a:cs typeface="+mj-cs"/>
            </a:endParaRPr>
          </a:p>
        </p:txBody>
      </p:sp>
      <p:sp>
        <p:nvSpPr>
          <p:cNvPr id="10" name="مستطيل 9"/>
          <p:cNvSpPr/>
          <p:nvPr/>
        </p:nvSpPr>
        <p:spPr>
          <a:xfrm>
            <a:off x="755650" y="4797425"/>
            <a:ext cx="1270000"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stomach</a:t>
            </a:r>
            <a:endParaRPr lang="ar-SA" sz="2400" b="1" dirty="0">
              <a:solidFill>
                <a:schemeClr val="tx2"/>
              </a:solidFill>
              <a:latin typeface="+mn-lt"/>
              <a:cs typeface="+mj-cs"/>
            </a:endParaRPr>
          </a:p>
        </p:txBody>
      </p:sp>
      <p:sp>
        <p:nvSpPr>
          <p:cNvPr id="11" name="مستطيل 10"/>
          <p:cNvSpPr/>
          <p:nvPr/>
        </p:nvSpPr>
        <p:spPr>
          <a:xfrm>
            <a:off x="715963" y="5445125"/>
            <a:ext cx="3424237"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small and large intestines</a:t>
            </a:r>
            <a:endParaRPr lang="ar-SA" sz="2400" b="1" dirty="0">
              <a:solidFill>
                <a:schemeClr val="tx2"/>
              </a:solidFill>
              <a:latin typeface="+mn-lt"/>
              <a:cs typeface="+mj-cs"/>
            </a:endParaRPr>
          </a:p>
        </p:txBody>
      </p:sp>
      <p:sp>
        <p:nvSpPr>
          <p:cNvPr id="12" name="مستطيل 11"/>
          <p:cNvSpPr/>
          <p:nvPr/>
        </p:nvSpPr>
        <p:spPr>
          <a:xfrm>
            <a:off x="755650" y="6021388"/>
            <a:ext cx="1096963"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rectum</a:t>
            </a:r>
            <a:endParaRPr lang="ar-SA" sz="2400" b="1" dirty="0">
              <a:solidFill>
                <a:schemeClr val="tx2"/>
              </a:solidFill>
              <a:latin typeface="+mn-lt"/>
              <a:cs typeface="+mj-cs"/>
            </a:endParaRPr>
          </a:p>
        </p:txBody>
      </p:sp>
      <p:sp>
        <p:nvSpPr>
          <p:cNvPr id="13" name="مستطيل 12"/>
          <p:cNvSpPr/>
          <p:nvPr/>
        </p:nvSpPr>
        <p:spPr>
          <a:xfrm>
            <a:off x="6156325" y="3111500"/>
            <a:ext cx="20558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salivary glands</a:t>
            </a:r>
            <a:endParaRPr lang="ar-SA" sz="2400" b="1" dirty="0">
              <a:solidFill>
                <a:schemeClr val="tx2"/>
              </a:solidFill>
              <a:latin typeface="+mn-lt"/>
              <a:cs typeface="+mj-cs"/>
            </a:endParaRPr>
          </a:p>
        </p:txBody>
      </p:sp>
      <p:sp>
        <p:nvSpPr>
          <p:cNvPr id="14" name="مستطيل 13"/>
          <p:cNvSpPr/>
          <p:nvPr/>
        </p:nvSpPr>
        <p:spPr>
          <a:xfrm>
            <a:off x="7361238" y="3830638"/>
            <a:ext cx="811212"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liver </a:t>
            </a:r>
            <a:endParaRPr lang="ar-SA" sz="2400" b="1" dirty="0">
              <a:solidFill>
                <a:schemeClr val="tx2"/>
              </a:solidFill>
              <a:latin typeface="+mn-lt"/>
              <a:cs typeface="+mj-cs"/>
            </a:endParaRPr>
          </a:p>
        </p:txBody>
      </p:sp>
      <p:sp>
        <p:nvSpPr>
          <p:cNvPr id="15" name="مستطيل 14"/>
          <p:cNvSpPr/>
          <p:nvPr/>
        </p:nvSpPr>
        <p:spPr>
          <a:xfrm>
            <a:off x="6840538" y="4508500"/>
            <a:ext cx="1331912"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pancreas</a:t>
            </a:r>
            <a:endParaRPr lang="ar-SA" sz="2400" b="1" dirty="0">
              <a:solidFill>
                <a:schemeClr val="tx2"/>
              </a:solidFill>
              <a:latin typeface="+mn-lt"/>
              <a:cs typeface="+mj-cs"/>
            </a:endParaRPr>
          </a:p>
        </p:txBody>
      </p:sp>
      <p:grpSp>
        <p:nvGrpSpPr>
          <p:cNvPr id="3088" name="مجموعة 49"/>
          <p:cNvGrpSpPr>
            <a:grpSpLocks/>
          </p:cNvGrpSpPr>
          <p:nvPr/>
        </p:nvGrpSpPr>
        <p:grpSpPr bwMode="auto">
          <a:xfrm>
            <a:off x="1258888" y="663575"/>
            <a:ext cx="6408737" cy="646113"/>
            <a:chOff x="1066799" y="609600"/>
            <a:chExt cx="7010401" cy="771526"/>
          </a:xfrm>
        </p:grpSpPr>
        <p:cxnSp>
          <p:nvCxnSpPr>
            <p:cNvPr id="19" name="رابط مستقيم 18"/>
            <p:cNvCxnSpPr/>
            <p:nvPr/>
          </p:nvCxnSpPr>
          <p:spPr>
            <a:xfrm rot="5400000">
              <a:off x="4402717" y="800589"/>
              <a:ext cx="392398" cy="1041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10800000">
              <a:off x="1066799" y="1001998"/>
              <a:ext cx="701040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7876739"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876758"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3" name="رابط مستقيم 22"/>
          <p:cNvCxnSpPr/>
          <p:nvPr/>
        </p:nvCxnSpPr>
        <p:spPr>
          <a:xfrm rot="5400000">
            <a:off x="1058069" y="207565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466806" y="21058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3091" name="مجموعة 48"/>
          <p:cNvGrpSpPr>
            <a:grpSpLocks/>
          </p:cNvGrpSpPr>
          <p:nvPr/>
        </p:nvGrpSpPr>
        <p:grpSpPr bwMode="auto">
          <a:xfrm>
            <a:off x="323850" y="2565400"/>
            <a:ext cx="935038" cy="3743325"/>
            <a:chOff x="647186" y="4057650"/>
            <a:chExt cx="1495711" cy="1998954"/>
          </a:xfrm>
        </p:grpSpPr>
        <p:cxnSp>
          <p:nvCxnSpPr>
            <p:cNvPr id="26" name="رابط مستقيم 25"/>
            <p:cNvCxnSpPr/>
            <p:nvPr/>
          </p:nvCxnSpPr>
          <p:spPr>
            <a:xfrm flipV="1">
              <a:off x="2137818" y="4057650"/>
              <a:ext cx="0" cy="19243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647186" y="4250086"/>
              <a:ext cx="1495711"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V="1">
              <a:off x="647186" y="4250086"/>
              <a:ext cx="0" cy="180651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3" name="رابط مستقيم 32"/>
          <p:cNvCxnSpPr/>
          <p:nvPr/>
        </p:nvCxnSpPr>
        <p:spPr>
          <a:xfrm flipH="1">
            <a:off x="323850" y="3213100"/>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a:off x="323850" y="37893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323850" y="44370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H="1">
            <a:off x="323850" y="50847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flipH="1">
            <a:off x="323850" y="56610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flipH="1">
            <a:off x="323850" y="63087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098" name="مجموعة 48"/>
          <p:cNvGrpSpPr>
            <a:grpSpLocks/>
          </p:cNvGrpSpPr>
          <p:nvPr/>
        </p:nvGrpSpPr>
        <p:grpSpPr bwMode="auto">
          <a:xfrm flipH="1">
            <a:off x="7667625" y="2781300"/>
            <a:ext cx="1081088" cy="2016125"/>
            <a:chOff x="647899" y="4057650"/>
            <a:chExt cx="237205" cy="1883274"/>
          </a:xfrm>
        </p:grpSpPr>
        <p:cxnSp>
          <p:nvCxnSpPr>
            <p:cNvPr id="42" name="رابط مستقيم 41"/>
            <p:cNvCxnSpPr/>
            <p:nvPr/>
          </p:nvCxnSpPr>
          <p:spPr>
            <a:xfrm flipH="1" flipV="1">
              <a:off x="885104" y="4057650"/>
              <a:ext cx="0" cy="19277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647899" y="4250426"/>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flipV="1">
              <a:off x="647899" y="4250426"/>
              <a:ext cx="0" cy="16904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رابط مستقيم 44"/>
          <p:cNvCxnSpPr/>
          <p:nvPr/>
        </p:nvCxnSpPr>
        <p:spPr>
          <a:xfrm>
            <a:off x="8316913" y="33575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8316913" y="41497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a:off x="8316913" y="47974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24246056-0E34-4A2B-9FA2-7BD29825D1F8}" type="slidenum">
              <a:rPr lang="en-US" smtClean="0"/>
              <a:pPr>
                <a:defRPr/>
              </a:pPr>
              <a:t>20</a:t>
            </a:fld>
            <a:endParaRPr lang="en-US"/>
          </a:p>
        </p:txBody>
      </p:sp>
      <p:sp>
        <p:nvSpPr>
          <p:cNvPr id="3" name="عنصر نائب للتذييل 2"/>
          <p:cNvSpPr>
            <a:spLocks noGrp="1"/>
          </p:cNvSpPr>
          <p:nvPr>
            <p:ph type="ftr" sz="quarter" idx="11"/>
          </p:nvPr>
        </p:nvSpPr>
        <p:spPr/>
        <p:txBody>
          <a:bodyPr/>
          <a:lstStyle/>
          <a:p>
            <a:pPr>
              <a:defRPr/>
            </a:pPr>
            <a:r>
              <a:rPr lang="en-US"/>
              <a:t>Prepared by : Amal Awad Al-Harbi</a:t>
            </a:r>
          </a:p>
        </p:txBody>
      </p:sp>
      <p:pic>
        <p:nvPicPr>
          <p:cNvPr id="20484" name="Picture 1" descr="C:\Users\hopes\Desktop\145 zoo MY WORK\pp\any-questions.jpg"/>
          <p:cNvPicPr>
            <a:picLocks noChangeAspect="1" noChangeArrowheads="1"/>
          </p:cNvPicPr>
          <p:nvPr/>
        </p:nvPicPr>
        <p:blipFill>
          <a:blip r:embed="rId3" cstate="print"/>
          <a:srcRect/>
          <a:stretch>
            <a:fillRect/>
          </a:stretch>
        </p:blipFill>
        <p:spPr bwMode="auto">
          <a:xfrm>
            <a:off x="0" y="0"/>
            <a:ext cx="9215438"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803400" y="231775"/>
            <a:ext cx="5432425" cy="460375"/>
          </a:xfrm>
          <a:prstGeom prst="rect">
            <a:avLst/>
          </a:prstGeom>
          <a:noFill/>
          <a:ln w="9525">
            <a:noFill/>
            <a:miter lim="800000"/>
            <a:headEnd/>
            <a:tailEnd/>
          </a:ln>
        </p:spPr>
        <p:txBody>
          <a:bodyPr wrap="none" anchor="ctr">
            <a:spAutoFit/>
          </a:bodyPr>
          <a:lstStyle/>
          <a:p>
            <a:pPr algn="l" rtl="0"/>
            <a:r>
              <a:rPr lang="en-US" sz="2400" b="1" u="sng">
                <a:solidFill>
                  <a:srgbClr val="C00000"/>
                </a:solidFill>
                <a:latin typeface="Times New Roman" pitchFamily="18" charset="0"/>
                <a:ea typeface="Calibri" pitchFamily="34" charset="0"/>
                <a:cs typeface="Times New Roman" pitchFamily="18" charset="0"/>
              </a:rPr>
              <a:t>General Structure of the digestive tract</a:t>
            </a:r>
            <a:endParaRPr lang="en-US" sz="2400">
              <a:solidFill>
                <a:srgbClr val="C00000"/>
              </a:solidFill>
              <a:ea typeface="Calibri" pitchFamily="34" charset="0"/>
              <a:cs typeface="Times New Roman" pitchFamily="18" charset="0"/>
            </a:endParaRPr>
          </a:p>
        </p:txBody>
      </p:sp>
      <p:sp>
        <p:nvSpPr>
          <p:cNvPr id="4099" name="Rectangle 1"/>
          <p:cNvSpPr>
            <a:spLocks noChangeArrowheads="1"/>
          </p:cNvSpPr>
          <p:nvPr/>
        </p:nvSpPr>
        <p:spPr bwMode="auto">
          <a:xfrm>
            <a:off x="179388" y="1022350"/>
            <a:ext cx="8712200" cy="461963"/>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A- the tract is a hollow tube having a lumen of variable diameter.</a:t>
            </a:r>
            <a:endParaRPr lang="en-US" sz="2400">
              <a:solidFill>
                <a:schemeClr val="tx2"/>
              </a:solidFill>
              <a:ea typeface="Calibri" pitchFamily="34" charset="0"/>
              <a:cs typeface="Times New Roman" pitchFamily="18" charset="0"/>
            </a:endParaRPr>
          </a:p>
        </p:txBody>
      </p:sp>
      <p:sp>
        <p:nvSpPr>
          <p:cNvPr id="4100" name="Rectangle 1"/>
          <p:cNvSpPr>
            <a:spLocks noChangeArrowheads="1"/>
          </p:cNvSpPr>
          <p:nvPr/>
        </p:nvSpPr>
        <p:spPr bwMode="auto">
          <a:xfrm>
            <a:off x="179388" y="1598613"/>
            <a:ext cx="6492875" cy="461962"/>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B- the tube wall is made up of 4 principle layers:</a:t>
            </a:r>
            <a:endParaRPr lang="en-US" sz="2400">
              <a:solidFill>
                <a:schemeClr val="tx2"/>
              </a:solidFill>
              <a:ea typeface="Calibri" pitchFamily="34" charset="0"/>
              <a:cs typeface="Times New Roman" pitchFamily="18" charset="0"/>
            </a:endParaRPr>
          </a:p>
        </p:txBody>
      </p:sp>
      <p:sp>
        <p:nvSpPr>
          <p:cNvPr id="4101" name="Rectangle 1"/>
          <p:cNvSpPr>
            <a:spLocks noChangeArrowheads="1"/>
          </p:cNvSpPr>
          <p:nvPr/>
        </p:nvSpPr>
        <p:spPr bwMode="auto">
          <a:xfrm>
            <a:off x="179388" y="2133600"/>
            <a:ext cx="2074862" cy="460375"/>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1- the mucosa.</a:t>
            </a:r>
            <a:endParaRPr lang="en-US" sz="2400">
              <a:solidFill>
                <a:srgbClr val="00B050"/>
              </a:solidFill>
              <a:ea typeface="Calibri" pitchFamily="34" charset="0"/>
              <a:cs typeface="Times New Roman" pitchFamily="18" charset="0"/>
            </a:endParaRPr>
          </a:p>
        </p:txBody>
      </p:sp>
      <p:sp>
        <p:nvSpPr>
          <p:cNvPr id="4102" name="Rectangle 1"/>
          <p:cNvSpPr>
            <a:spLocks noChangeArrowheads="1"/>
          </p:cNvSpPr>
          <p:nvPr/>
        </p:nvSpPr>
        <p:spPr bwMode="auto">
          <a:xfrm>
            <a:off x="179388" y="2679700"/>
            <a:ext cx="2538412" cy="461963"/>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2- the submucosa.</a:t>
            </a:r>
            <a:endParaRPr lang="en-US" sz="2400">
              <a:solidFill>
                <a:srgbClr val="00B050"/>
              </a:solidFill>
              <a:ea typeface="Calibri" pitchFamily="34" charset="0"/>
              <a:cs typeface="Times New Roman" pitchFamily="18" charset="0"/>
            </a:endParaRPr>
          </a:p>
        </p:txBody>
      </p:sp>
      <p:sp>
        <p:nvSpPr>
          <p:cNvPr id="4103" name="Rectangle 1"/>
          <p:cNvSpPr>
            <a:spLocks noChangeArrowheads="1"/>
          </p:cNvSpPr>
          <p:nvPr/>
        </p:nvSpPr>
        <p:spPr bwMode="auto">
          <a:xfrm>
            <a:off x="179388" y="3255963"/>
            <a:ext cx="3586162" cy="460375"/>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3- the muscularis externa.</a:t>
            </a:r>
            <a:endParaRPr lang="en-US" sz="2400">
              <a:solidFill>
                <a:srgbClr val="00B050"/>
              </a:solidFill>
              <a:ea typeface="Calibri" pitchFamily="34" charset="0"/>
              <a:cs typeface="Times New Roman" pitchFamily="18" charset="0"/>
            </a:endParaRPr>
          </a:p>
        </p:txBody>
      </p:sp>
      <p:sp>
        <p:nvSpPr>
          <p:cNvPr id="4104" name="Rectangle 1"/>
          <p:cNvSpPr>
            <a:spLocks noChangeArrowheads="1"/>
          </p:cNvSpPr>
          <p:nvPr/>
        </p:nvSpPr>
        <p:spPr bwMode="auto">
          <a:xfrm>
            <a:off x="179388" y="3759200"/>
            <a:ext cx="1897062" cy="461963"/>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4- the serosa.</a:t>
            </a:r>
            <a:endParaRPr lang="en-US" sz="2400">
              <a:solidFill>
                <a:srgbClr val="00B050"/>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34925" y="765175"/>
            <a:ext cx="863600" cy="400050"/>
          </a:xfrm>
          <a:prstGeom prst="rect">
            <a:avLst/>
          </a:prstGeom>
          <a:noFill/>
          <a:ln w="9525">
            <a:noFill/>
            <a:miter lim="800000"/>
            <a:headEnd/>
            <a:tailEnd/>
          </a:ln>
        </p:spPr>
        <p:txBody>
          <a:bodyPr wrap="none">
            <a:spAutoFit/>
          </a:bodyPr>
          <a:lstStyle/>
          <a:p>
            <a:r>
              <a:rPr lang="en-US" sz="2000" b="1">
                <a:solidFill>
                  <a:srgbClr val="00B050"/>
                </a:solidFill>
                <a:latin typeface="Times New Roman" pitchFamily="18" charset="0"/>
                <a:ea typeface="Calibri" pitchFamily="34" charset="0"/>
                <a:cs typeface="Times New Roman" pitchFamily="18" charset="0"/>
              </a:rPr>
              <a:t>serosa</a:t>
            </a:r>
            <a:endParaRPr lang="ar-SA" sz="2000">
              <a:latin typeface="Calibri" pitchFamily="34" charset="0"/>
              <a:ea typeface="Calibri" pitchFamily="34" charset="0"/>
              <a:cs typeface="Times New Roman" pitchFamily="18" charset="0"/>
            </a:endParaRPr>
          </a:p>
        </p:txBody>
      </p:sp>
      <p:sp>
        <p:nvSpPr>
          <p:cNvPr id="5123" name="Rectangle 1"/>
          <p:cNvSpPr>
            <a:spLocks noChangeArrowheads="1"/>
          </p:cNvSpPr>
          <p:nvPr/>
        </p:nvSpPr>
        <p:spPr bwMode="auto">
          <a:xfrm>
            <a:off x="7666038" y="765175"/>
            <a:ext cx="1009650"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mucosa</a:t>
            </a:r>
            <a:endParaRPr lang="en-US" sz="2000">
              <a:solidFill>
                <a:srgbClr val="00B050"/>
              </a:solidFill>
              <a:ea typeface="Calibri" pitchFamily="34" charset="0"/>
              <a:cs typeface="Times New Roman" pitchFamily="18" charset="0"/>
            </a:endParaRPr>
          </a:p>
        </p:txBody>
      </p:sp>
      <p:sp>
        <p:nvSpPr>
          <p:cNvPr id="5124" name="Rectangle 1"/>
          <p:cNvSpPr>
            <a:spLocks noChangeArrowheads="1"/>
          </p:cNvSpPr>
          <p:nvPr/>
        </p:nvSpPr>
        <p:spPr bwMode="auto">
          <a:xfrm>
            <a:off x="4716463" y="765175"/>
            <a:ext cx="1393825"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submucosa</a:t>
            </a:r>
            <a:endParaRPr lang="en-US" sz="2000">
              <a:solidFill>
                <a:srgbClr val="00B050"/>
              </a:solidFill>
              <a:ea typeface="Calibri" pitchFamily="34" charset="0"/>
              <a:cs typeface="Times New Roman" pitchFamily="18" charset="0"/>
            </a:endParaRPr>
          </a:p>
        </p:txBody>
      </p:sp>
      <p:sp>
        <p:nvSpPr>
          <p:cNvPr id="5125" name="Rectangle 1"/>
          <p:cNvSpPr>
            <a:spLocks noChangeArrowheads="1"/>
          </p:cNvSpPr>
          <p:nvPr/>
        </p:nvSpPr>
        <p:spPr bwMode="auto">
          <a:xfrm>
            <a:off x="1835150" y="765175"/>
            <a:ext cx="2268538"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muscularis externa</a:t>
            </a:r>
            <a:endParaRPr lang="en-US" sz="2000">
              <a:solidFill>
                <a:srgbClr val="00B050"/>
              </a:solidFill>
              <a:ea typeface="Calibri" pitchFamily="34" charset="0"/>
              <a:cs typeface="Times New Roman" pitchFamily="18" charset="0"/>
            </a:endParaRPr>
          </a:p>
        </p:txBody>
      </p:sp>
      <p:sp>
        <p:nvSpPr>
          <p:cNvPr id="5126" name="مستطيل 5"/>
          <p:cNvSpPr>
            <a:spLocks noChangeArrowheads="1"/>
          </p:cNvSpPr>
          <p:nvPr/>
        </p:nvSpPr>
        <p:spPr bwMode="auto">
          <a:xfrm>
            <a:off x="34925" y="1414463"/>
            <a:ext cx="1441450" cy="646112"/>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 thin layer composed of </a:t>
            </a:r>
            <a:endParaRPr lang="ar-SA" b="1">
              <a:solidFill>
                <a:schemeClr val="tx2"/>
              </a:solidFill>
              <a:latin typeface="Calibri" pitchFamily="34" charset="0"/>
            </a:endParaRPr>
          </a:p>
        </p:txBody>
      </p:sp>
      <p:sp>
        <p:nvSpPr>
          <p:cNvPr id="5127" name="مستطيل 6"/>
          <p:cNvSpPr>
            <a:spLocks noChangeArrowheads="1"/>
          </p:cNvSpPr>
          <p:nvPr/>
        </p:nvSpPr>
        <p:spPr bwMode="auto">
          <a:xfrm>
            <a:off x="468313" y="5097463"/>
            <a:ext cx="4319587" cy="646112"/>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Simple squamous covering epithelium (mesothelium)</a:t>
            </a:r>
            <a:endParaRPr lang="ar-SA" b="1">
              <a:solidFill>
                <a:schemeClr val="tx2"/>
              </a:solidFill>
              <a:latin typeface="Calibri" pitchFamily="34" charset="0"/>
            </a:endParaRPr>
          </a:p>
        </p:txBody>
      </p:sp>
      <p:sp>
        <p:nvSpPr>
          <p:cNvPr id="5128" name="مستطيل 7"/>
          <p:cNvSpPr>
            <a:spLocks noChangeArrowheads="1"/>
          </p:cNvSpPr>
          <p:nvPr/>
        </p:nvSpPr>
        <p:spPr bwMode="auto">
          <a:xfrm>
            <a:off x="431800" y="5868988"/>
            <a:ext cx="4572000" cy="647700"/>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Loose connective tissue rich in blood and lymph vessels in addition to adipose tissue</a:t>
            </a:r>
            <a:endParaRPr lang="ar-SA" b="1">
              <a:solidFill>
                <a:schemeClr val="tx2"/>
              </a:solidFill>
              <a:latin typeface="Calibri" pitchFamily="34" charset="0"/>
            </a:endParaRPr>
          </a:p>
        </p:txBody>
      </p:sp>
      <p:sp>
        <p:nvSpPr>
          <p:cNvPr id="5129" name="مستطيل 8"/>
          <p:cNvSpPr>
            <a:spLocks noChangeArrowheads="1"/>
          </p:cNvSpPr>
          <p:nvPr/>
        </p:nvSpPr>
        <p:spPr bwMode="auto">
          <a:xfrm>
            <a:off x="1547813" y="1425575"/>
            <a:ext cx="2700337" cy="923925"/>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Consists mainly of smooth muscle cells arranged in two layers:</a:t>
            </a:r>
            <a:endParaRPr lang="ar-SA" b="1">
              <a:solidFill>
                <a:schemeClr val="tx2"/>
              </a:solidFill>
              <a:latin typeface="Calibri" pitchFamily="34" charset="0"/>
            </a:endParaRPr>
          </a:p>
        </p:txBody>
      </p:sp>
      <p:sp>
        <p:nvSpPr>
          <p:cNvPr id="5130" name="مستطيل 9"/>
          <p:cNvSpPr>
            <a:spLocks noChangeArrowheads="1"/>
          </p:cNvSpPr>
          <p:nvPr/>
        </p:nvSpPr>
        <p:spPr bwMode="auto">
          <a:xfrm>
            <a:off x="1798638" y="2420938"/>
            <a:ext cx="2520950" cy="923925"/>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An internal layer (close to the lumen) of </a:t>
            </a:r>
            <a:r>
              <a:rPr lang="en-US" b="1">
                <a:solidFill>
                  <a:srgbClr val="FF0000"/>
                </a:solidFill>
                <a:latin typeface="Calibri" pitchFamily="34" charset="0"/>
              </a:rPr>
              <a:t>circular</a:t>
            </a:r>
            <a:r>
              <a:rPr lang="en-US" b="1">
                <a:solidFill>
                  <a:schemeClr val="tx2"/>
                </a:solidFill>
                <a:latin typeface="Calibri" pitchFamily="34" charset="0"/>
              </a:rPr>
              <a:t> muscle</a:t>
            </a:r>
            <a:endParaRPr lang="ar-SA" b="1">
              <a:solidFill>
                <a:schemeClr val="tx2"/>
              </a:solidFill>
              <a:latin typeface="Calibri" pitchFamily="34" charset="0"/>
            </a:endParaRPr>
          </a:p>
        </p:txBody>
      </p:sp>
      <p:sp>
        <p:nvSpPr>
          <p:cNvPr id="5131" name="مستطيل 10"/>
          <p:cNvSpPr>
            <a:spLocks noChangeArrowheads="1"/>
          </p:cNvSpPr>
          <p:nvPr/>
        </p:nvSpPr>
        <p:spPr bwMode="auto">
          <a:xfrm>
            <a:off x="1798638" y="3429000"/>
            <a:ext cx="2916237" cy="646113"/>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An external layer mostly of </a:t>
            </a:r>
            <a:r>
              <a:rPr lang="en-US" b="1">
                <a:solidFill>
                  <a:srgbClr val="FF0000"/>
                </a:solidFill>
                <a:latin typeface="Calibri" pitchFamily="34" charset="0"/>
              </a:rPr>
              <a:t>longitudinal</a:t>
            </a:r>
            <a:r>
              <a:rPr lang="en-US" b="1">
                <a:solidFill>
                  <a:schemeClr val="tx2"/>
                </a:solidFill>
                <a:latin typeface="Calibri" pitchFamily="34" charset="0"/>
              </a:rPr>
              <a:t> muscles</a:t>
            </a:r>
            <a:endParaRPr lang="ar-SA" b="1">
              <a:solidFill>
                <a:schemeClr val="tx2"/>
              </a:solidFill>
              <a:latin typeface="Calibri" pitchFamily="34" charset="0"/>
            </a:endParaRPr>
          </a:p>
        </p:txBody>
      </p:sp>
      <p:sp>
        <p:nvSpPr>
          <p:cNvPr id="5132" name="مستطيل 11"/>
          <p:cNvSpPr>
            <a:spLocks noChangeArrowheads="1"/>
          </p:cNvSpPr>
          <p:nvPr/>
        </p:nvSpPr>
        <p:spPr bwMode="auto">
          <a:xfrm>
            <a:off x="395288" y="4149725"/>
            <a:ext cx="4572000" cy="922338"/>
          </a:xfrm>
          <a:prstGeom prst="rect">
            <a:avLst/>
          </a:prstGeom>
          <a:noFill/>
          <a:ln w="9525">
            <a:noFill/>
            <a:miter lim="800000"/>
            <a:headEnd/>
            <a:tailEnd/>
          </a:ln>
        </p:spPr>
        <p:txBody>
          <a:bodyPr>
            <a:spAutoFit/>
          </a:bodyPr>
          <a:lstStyle/>
          <a:p>
            <a:pPr algn="l" rtl="0"/>
            <a:r>
              <a:rPr lang="en-US" b="1">
                <a:solidFill>
                  <a:srgbClr val="FF0000"/>
                </a:solidFill>
                <a:latin typeface="Calibri" pitchFamily="34" charset="0"/>
              </a:rPr>
              <a:t>*</a:t>
            </a:r>
            <a:r>
              <a:rPr lang="en-US" b="1">
                <a:solidFill>
                  <a:srgbClr val="00B050"/>
                </a:solidFill>
                <a:latin typeface="Calibri" pitchFamily="34" charset="0"/>
              </a:rPr>
              <a:t> In between the two layers is a layer of connective tissue supplied with a nerve plexus and blood and lymphatic vessels</a:t>
            </a:r>
            <a:endParaRPr lang="ar-SA" b="1">
              <a:solidFill>
                <a:srgbClr val="00B050"/>
              </a:solidFill>
              <a:latin typeface="Calibri" pitchFamily="34" charset="0"/>
            </a:endParaRPr>
          </a:p>
        </p:txBody>
      </p:sp>
      <p:sp>
        <p:nvSpPr>
          <p:cNvPr id="5133" name="مستطيل 12"/>
          <p:cNvSpPr>
            <a:spLocks noChangeArrowheads="1"/>
          </p:cNvSpPr>
          <p:nvPr/>
        </p:nvSpPr>
        <p:spPr bwMode="auto">
          <a:xfrm>
            <a:off x="4284663" y="1308100"/>
            <a:ext cx="2303462" cy="3416300"/>
          </a:xfrm>
          <a:prstGeom prst="rect">
            <a:avLst/>
          </a:prstGeom>
          <a:noFill/>
          <a:ln w="9525">
            <a:noFill/>
            <a:miter lim="800000"/>
            <a:headEnd/>
            <a:tailEnd/>
          </a:ln>
        </p:spPr>
        <p:txBody>
          <a:bodyPr>
            <a:spAutoFit/>
          </a:bodyPr>
          <a:lstStyle/>
          <a:p>
            <a:pPr algn="ctr" rtl="0"/>
            <a:r>
              <a:rPr lang="en-US" b="1">
                <a:solidFill>
                  <a:schemeClr val="tx2"/>
                </a:solidFill>
                <a:latin typeface="Calibri" pitchFamily="34" charset="0"/>
              </a:rPr>
              <a:t>composed of </a:t>
            </a:r>
            <a:r>
              <a:rPr lang="en-US" b="1">
                <a:solidFill>
                  <a:srgbClr val="FF0000"/>
                </a:solidFill>
                <a:latin typeface="Calibri" pitchFamily="34" charset="0"/>
              </a:rPr>
              <a:t>loose connective tissue</a:t>
            </a:r>
            <a:r>
              <a:rPr lang="en-US" b="1">
                <a:solidFill>
                  <a:schemeClr val="tx2"/>
                </a:solidFill>
                <a:latin typeface="Calibri" pitchFamily="34" charset="0"/>
              </a:rPr>
              <a:t> supplied with many blood and lymph vessels and a submucosal nerve plexus. It may also contain glands and lymphoid tissue in some specialized parts of the digestive tract</a:t>
            </a:r>
            <a:endParaRPr lang="ar-SA" b="1">
              <a:solidFill>
                <a:schemeClr val="tx2"/>
              </a:solidFill>
              <a:latin typeface="Calibri" pitchFamily="34" charset="0"/>
            </a:endParaRPr>
          </a:p>
        </p:txBody>
      </p:sp>
      <p:sp>
        <p:nvSpPr>
          <p:cNvPr id="5134" name="مستطيل 13"/>
          <p:cNvSpPr>
            <a:spLocks noChangeArrowheads="1"/>
          </p:cNvSpPr>
          <p:nvPr/>
        </p:nvSpPr>
        <p:spPr bwMode="auto">
          <a:xfrm>
            <a:off x="6985000" y="1241425"/>
            <a:ext cx="2195513" cy="646113"/>
          </a:xfrm>
          <a:prstGeom prst="rect">
            <a:avLst/>
          </a:prstGeom>
          <a:noFill/>
          <a:ln w="9525">
            <a:noFill/>
            <a:miter lim="800000"/>
            <a:headEnd/>
            <a:tailEnd/>
          </a:ln>
        </p:spPr>
        <p:txBody>
          <a:bodyPr>
            <a:spAutoFit/>
          </a:bodyPr>
          <a:lstStyle/>
          <a:p>
            <a:pPr algn="ctr" rtl="0"/>
            <a:r>
              <a:rPr lang="en-US" b="1">
                <a:solidFill>
                  <a:schemeClr val="tx2"/>
                </a:solidFill>
                <a:latin typeface="Calibri" pitchFamily="34" charset="0"/>
              </a:rPr>
              <a:t>The innermost layer, is composed of</a:t>
            </a:r>
            <a:endParaRPr lang="ar-SA" b="1">
              <a:solidFill>
                <a:schemeClr val="tx2"/>
              </a:solidFill>
              <a:latin typeface="Calibri" pitchFamily="34" charset="0"/>
            </a:endParaRPr>
          </a:p>
        </p:txBody>
      </p:sp>
      <p:sp>
        <p:nvSpPr>
          <p:cNvPr id="5135" name="مستطيل 14"/>
          <p:cNvSpPr>
            <a:spLocks noChangeArrowheads="1"/>
          </p:cNvSpPr>
          <p:nvPr/>
        </p:nvSpPr>
        <p:spPr bwMode="auto">
          <a:xfrm>
            <a:off x="6588125" y="2195513"/>
            <a:ext cx="1973263" cy="369887"/>
          </a:xfrm>
          <a:prstGeom prst="rect">
            <a:avLst/>
          </a:prstGeom>
          <a:noFill/>
          <a:ln w="9525">
            <a:noFill/>
            <a:miter lim="800000"/>
            <a:headEnd/>
            <a:tailEnd/>
          </a:ln>
        </p:spPr>
        <p:txBody>
          <a:bodyPr wrap="none">
            <a:spAutoFit/>
          </a:bodyPr>
          <a:lstStyle/>
          <a:p>
            <a:r>
              <a:rPr lang="en-US" b="1">
                <a:solidFill>
                  <a:schemeClr val="tx2"/>
                </a:solidFill>
                <a:latin typeface="Calibri" pitchFamily="34" charset="0"/>
              </a:rPr>
              <a:t>An epithelial lining</a:t>
            </a:r>
            <a:endParaRPr lang="ar-SA" b="1">
              <a:solidFill>
                <a:schemeClr val="tx2"/>
              </a:solidFill>
              <a:latin typeface="Calibri" pitchFamily="34" charset="0"/>
            </a:endParaRPr>
          </a:p>
        </p:txBody>
      </p:sp>
      <p:sp>
        <p:nvSpPr>
          <p:cNvPr id="5136" name="مستطيل 15"/>
          <p:cNvSpPr>
            <a:spLocks noChangeArrowheads="1"/>
          </p:cNvSpPr>
          <p:nvPr/>
        </p:nvSpPr>
        <p:spPr bwMode="auto">
          <a:xfrm>
            <a:off x="6443663" y="2636838"/>
            <a:ext cx="2339975" cy="2308225"/>
          </a:xfrm>
          <a:prstGeom prst="rect">
            <a:avLst/>
          </a:prstGeom>
          <a:noFill/>
          <a:ln w="9525">
            <a:noFill/>
            <a:miter lim="800000"/>
            <a:headEnd/>
            <a:tailEnd/>
          </a:ln>
        </p:spPr>
        <p:txBody>
          <a:bodyPr>
            <a:spAutoFit/>
          </a:bodyPr>
          <a:lstStyle/>
          <a:p>
            <a:pPr algn="ctr" rtl="0"/>
            <a:r>
              <a:rPr lang="en-US" b="1">
                <a:solidFill>
                  <a:srgbClr val="FF0000"/>
                </a:solidFill>
                <a:latin typeface="Calibri" pitchFamily="34" charset="0"/>
              </a:rPr>
              <a:t>A lamina propria of loose connective tissue </a:t>
            </a:r>
            <a:r>
              <a:rPr lang="en-US" b="1">
                <a:solidFill>
                  <a:schemeClr val="tx2"/>
                </a:solidFill>
                <a:latin typeface="Calibri" pitchFamily="34" charset="0"/>
              </a:rPr>
              <a:t>rich in blood and lymph vessels and smooth muscle cells, sometimes also containing glands and lymphoid tissues</a:t>
            </a:r>
            <a:endParaRPr lang="ar-SA" b="1">
              <a:solidFill>
                <a:schemeClr val="tx2"/>
              </a:solidFill>
              <a:latin typeface="Calibri" pitchFamily="34" charset="0"/>
            </a:endParaRPr>
          </a:p>
        </p:txBody>
      </p:sp>
      <p:sp>
        <p:nvSpPr>
          <p:cNvPr id="5137" name="مستطيل 16"/>
          <p:cNvSpPr>
            <a:spLocks noChangeArrowheads="1"/>
          </p:cNvSpPr>
          <p:nvPr/>
        </p:nvSpPr>
        <p:spPr bwMode="auto">
          <a:xfrm>
            <a:off x="4427538" y="5084763"/>
            <a:ext cx="4572000" cy="1200150"/>
          </a:xfrm>
          <a:prstGeom prst="rect">
            <a:avLst/>
          </a:prstGeom>
          <a:noFill/>
          <a:ln w="9525">
            <a:noFill/>
            <a:miter lim="800000"/>
            <a:headEnd/>
            <a:tailEnd/>
          </a:ln>
        </p:spPr>
        <p:txBody>
          <a:bodyPr>
            <a:spAutoFit/>
          </a:bodyPr>
          <a:lstStyle/>
          <a:p>
            <a:pPr algn="ctr" rtl="0"/>
            <a:r>
              <a:rPr lang="en-US" b="1">
                <a:solidFill>
                  <a:srgbClr val="FF0000"/>
                </a:solidFill>
                <a:latin typeface="Calibri" pitchFamily="34" charset="0"/>
              </a:rPr>
              <a:t>A layer of muscularis mucosae</a:t>
            </a:r>
            <a:r>
              <a:rPr lang="en-US" b="1">
                <a:solidFill>
                  <a:schemeClr val="tx2"/>
                </a:solidFill>
                <a:latin typeface="Calibri" pitchFamily="34" charset="0"/>
              </a:rPr>
              <a:t>, usually consisting of an </a:t>
            </a:r>
            <a:r>
              <a:rPr lang="en-US" b="1">
                <a:solidFill>
                  <a:srgbClr val="FF0000"/>
                </a:solidFill>
                <a:latin typeface="Calibri" pitchFamily="34" charset="0"/>
              </a:rPr>
              <a:t>inner circular </a:t>
            </a:r>
            <a:r>
              <a:rPr lang="en-US" b="1">
                <a:solidFill>
                  <a:schemeClr val="tx2"/>
                </a:solidFill>
                <a:latin typeface="Calibri" pitchFamily="34" charset="0"/>
              </a:rPr>
              <a:t>and an </a:t>
            </a:r>
            <a:r>
              <a:rPr lang="en-US" b="1">
                <a:solidFill>
                  <a:srgbClr val="FF0000"/>
                </a:solidFill>
                <a:latin typeface="Calibri" pitchFamily="34" charset="0"/>
              </a:rPr>
              <a:t>outer longitudinal</a:t>
            </a:r>
            <a:r>
              <a:rPr lang="en-US" b="1">
                <a:solidFill>
                  <a:schemeClr val="tx2"/>
                </a:solidFill>
                <a:latin typeface="Calibri" pitchFamily="34" charset="0"/>
              </a:rPr>
              <a:t> layer of </a:t>
            </a:r>
            <a:r>
              <a:rPr lang="en-US" b="1">
                <a:solidFill>
                  <a:srgbClr val="FF0000"/>
                </a:solidFill>
                <a:latin typeface="Calibri" pitchFamily="34" charset="0"/>
              </a:rPr>
              <a:t>smooth muscle </a:t>
            </a:r>
            <a:r>
              <a:rPr lang="en-US" b="1">
                <a:solidFill>
                  <a:schemeClr val="tx2"/>
                </a:solidFill>
                <a:latin typeface="Calibri" pitchFamily="34" charset="0"/>
              </a:rPr>
              <a:t>cells separating the mucosa from the submucosa</a:t>
            </a:r>
            <a:endParaRPr lang="ar-SA" b="1">
              <a:solidFill>
                <a:schemeClr val="tx2"/>
              </a:solidFill>
              <a:latin typeface="Calibri" pitchFamily="34" charset="0"/>
            </a:endParaRPr>
          </a:p>
        </p:txBody>
      </p:sp>
      <p:sp>
        <p:nvSpPr>
          <p:cNvPr id="5138" name="مستطيل 22"/>
          <p:cNvSpPr>
            <a:spLocks noChangeArrowheads="1"/>
          </p:cNvSpPr>
          <p:nvPr/>
        </p:nvSpPr>
        <p:spPr bwMode="auto">
          <a:xfrm>
            <a:off x="3265488" y="0"/>
            <a:ext cx="2386012" cy="369888"/>
          </a:xfrm>
          <a:prstGeom prst="rect">
            <a:avLst/>
          </a:prstGeom>
          <a:noFill/>
          <a:ln w="9525">
            <a:noFill/>
            <a:miter lim="800000"/>
            <a:headEnd/>
            <a:tailEnd/>
          </a:ln>
        </p:spPr>
        <p:txBody>
          <a:bodyPr wrap="none">
            <a:spAutoFit/>
          </a:bodyPr>
          <a:lstStyle/>
          <a:p>
            <a:r>
              <a:rPr lang="en-US" b="1">
                <a:solidFill>
                  <a:schemeClr val="tx2"/>
                </a:solidFill>
                <a:latin typeface="Times New Roman" pitchFamily="18" charset="0"/>
                <a:ea typeface="Calibri" pitchFamily="34" charset="0"/>
                <a:cs typeface="Times New Roman" pitchFamily="18" charset="0"/>
              </a:rPr>
              <a:t> The 4 principle layers</a:t>
            </a:r>
            <a:endParaRPr lang="ar-SA">
              <a:latin typeface="Calibri" pitchFamily="34" charset="0"/>
              <a:ea typeface="Calibri" pitchFamily="34" charset="0"/>
              <a:cs typeface="Times New Roman" pitchFamily="18" charset="0"/>
            </a:endParaRPr>
          </a:p>
        </p:txBody>
      </p:sp>
      <p:grpSp>
        <p:nvGrpSpPr>
          <p:cNvPr id="5139" name="مجموعة 25"/>
          <p:cNvGrpSpPr>
            <a:grpSpLocks/>
          </p:cNvGrpSpPr>
          <p:nvPr/>
        </p:nvGrpSpPr>
        <p:grpSpPr bwMode="auto">
          <a:xfrm>
            <a:off x="395288" y="333375"/>
            <a:ext cx="7777162" cy="579438"/>
            <a:chOff x="395536" y="333335"/>
            <a:chExt cx="7776864" cy="579416"/>
          </a:xfrm>
        </p:grpSpPr>
        <p:grpSp>
          <p:nvGrpSpPr>
            <p:cNvPr id="5163" name="مجموعة 49"/>
            <p:cNvGrpSpPr>
              <a:grpSpLocks/>
            </p:cNvGrpSpPr>
            <p:nvPr/>
          </p:nvGrpSpPr>
          <p:grpSpPr bwMode="auto">
            <a:xfrm>
              <a:off x="395536" y="333335"/>
              <a:ext cx="7776864" cy="575657"/>
              <a:chOff x="624037" y="609600"/>
              <a:chExt cx="7969719" cy="771891"/>
            </a:xfrm>
          </p:grpSpPr>
          <p:cxnSp>
            <p:nvCxnSpPr>
              <p:cNvPr id="19" name="رابط مستقيم 18"/>
              <p:cNvCxnSpPr/>
              <p:nvPr/>
            </p:nvCxnSpPr>
            <p:spPr>
              <a:xfrm rot="5400000">
                <a:off x="4404120" y="800548"/>
                <a:ext cx="391658" cy="97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624037" y="994873"/>
                <a:ext cx="7969719" cy="63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8392233"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433901"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4" name="رابط مستقيم 23"/>
            <p:cNvCxnSpPr/>
            <p:nvPr/>
          </p:nvCxnSpPr>
          <p:spPr bwMode="auto">
            <a:xfrm rot="5400000">
              <a:off x="2775901"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bwMode="auto">
            <a:xfrm rot="5400000">
              <a:off x="5223732"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40" name="مجموعة 48"/>
          <p:cNvGrpSpPr>
            <a:grpSpLocks/>
          </p:cNvGrpSpPr>
          <p:nvPr/>
        </p:nvGrpSpPr>
        <p:grpSpPr bwMode="auto">
          <a:xfrm>
            <a:off x="107950" y="1989138"/>
            <a:ext cx="360363" cy="4103687"/>
            <a:chOff x="647899" y="4057650"/>
            <a:chExt cx="576064" cy="2190750"/>
          </a:xfrm>
        </p:grpSpPr>
        <p:cxnSp>
          <p:nvCxnSpPr>
            <p:cNvPr id="31" name="رابط مستقيم 30"/>
            <p:cNvCxnSpPr/>
            <p:nvPr/>
          </p:nvCxnSpPr>
          <p:spPr>
            <a:xfrm rot="16200000" flipV="1">
              <a:off x="1078624" y="4197913"/>
              <a:ext cx="285602" cy="507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a:off x="647899" y="4343252"/>
              <a:ext cx="565913"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647899" y="4334778"/>
              <a:ext cx="0" cy="191362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رابط مستقيم 33"/>
          <p:cNvCxnSpPr/>
          <p:nvPr/>
        </p:nvCxnSpPr>
        <p:spPr>
          <a:xfrm flipH="1">
            <a:off x="107950" y="53006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107950" y="60928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rot="5400000">
            <a:off x="205581" y="131524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5400000">
            <a:off x="2726531" y="128349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5145" name="مجموعة 48"/>
          <p:cNvGrpSpPr>
            <a:grpSpLocks/>
          </p:cNvGrpSpPr>
          <p:nvPr/>
        </p:nvGrpSpPr>
        <p:grpSpPr bwMode="auto">
          <a:xfrm>
            <a:off x="1620838" y="2276475"/>
            <a:ext cx="358775" cy="1368425"/>
            <a:chOff x="647899" y="4057650"/>
            <a:chExt cx="576064" cy="2190750"/>
          </a:xfrm>
        </p:grpSpPr>
        <p:cxnSp>
          <p:nvCxnSpPr>
            <p:cNvPr id="39" name="رابط مستقيم 38"/>
            <p:cNvCxnSpPr/>
            <p:nvPr/>
          </p:nvCxnSpPr>
          <p:spPr>
            <a:xfrm rot="16200000" flipV="1">
              <a:off x="1079092" y="4197423"/>
              <a:ext cx="284645" cy="50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647899" y="4342295"/>
              <a:ext cx="56586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flipV="1">
              <a:off x="647899" y="4334671"/>
              <a:ext cx="0" cy="191372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2" name="رابط مستقيم 41"/>
          <p:cNvCxnSpPr/>
          <p:nvPr/>
        </p:nvCxnSpPr>
        <p:spPr>
          <a:xfrm flipH="1">
            <a:off x="1619250" y="2636838"/>
            <a:ext cx="217488"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H="1">
            <a:off x="1619250" y="3644900"/>
            <a:ext cx="2159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5148" name="مجموعة 48"/>
          <p:cNvGrpSpPr>
            <a:grpSpLocks/>
          </p:cNvGrpSpPr>
          <p:nvPr/>
        </p:nvGrpSpPr>
        <p:grpSpPr bwMode="auto">
          <a:xfrm flipH="1">
            <a:off x="8532813" y="1773238"/>
            <a:ext cx="503237" cy="3527425"/>
            <a:chOff x="647899" y="4057650"/>
            <a:chExt cx="237205" cy="1883274"/>
          </a:xfrm>
        </p:grpSpPr>
        <p:cxnSp>
          <p:nvCxnSpPr>
            <p:cNvPr id="47" name="رابط مستقيم 46"/>
            <p:cNvCxnSpPr/>
            <p:nvPr/>
          </p:nvCxnSpPr>
          <p:spPr>
            <a:xfrm flipH="1" flipV="1">
              <a:off x="885104" y="4057650"/>
              <a:ext cx="0" cy="19239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a:off x="647899" y="4250045"/>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flipH="1" flipV="1">
              <a:off x="647899" y="4250045"/>
              <a:ext cx="0" cy="169087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4" name="رابط مستقيم 53"/>
          <p:cNvCxnSpPr/>
          <p:nvPr/>
        </p:nvCxnSpPr>
        <p:spPr>
          <a:xfrm>
            <a:off x="8604250" y="24209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a:off x="8604250" y="28527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a:off x="8604250" y="53006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flipH="1">
            <a:off x="5368925" y="1125538"/>
            <a:ext cx="6350" cy="215900"/>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61" name="رابط مستقيم 60"/>
          <p:cNvCxnSpPr/>
          <p:nvPr/>
        </p:nvCxnSpPr>
        <p:spPr>
          <a:xfrm>
            <a:off x="8183563" y="1123950"/>
            <a:ext cx="0" cy="21748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0375" y="44450"/>
            <a:ext cx="5505450"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a:t>
            </a:r>
            <a:r>
              <a:rPr lang="en-US" sz="2400" b="1" dirty="0" err="1">
                <a:solidFill>
                  <a:srgbClr val="C00000"/>
                </a:solidFill>
                <a:latin typeface="+mn-lt"/>
                <a:cs typeface="+mj-cs"/>
              </a:rPr>
              <a:t>Oesophagus</a:t>
            </a:r>
            <a:r>
              <a:rPr lang="en-US" sz="2400" b="1" dirty="0">
                <a:solidFill>
                  <a:srgbClr val="C00000"/>
                </a:solidFill>
                <a:latin typeface="+mn-lt"/>
                <a:cs typeface="+mj-cs"/>
              </a:rPr>
              <a:t> of the rabbit</a:t>
            </a:r>
            <a:endParaRPr lang="ar-SA" sz="2400" b="1" dirty="0">
              <a:solidFill>
                <a:srgbClr val="C00000"/>
              </a:solidFill>
              <a:latin typeface="+mn-lt"/>
              <a:cs typeface="+mj-cs"/>
            </a:endParaRPr>
          </a:p>
        </p:txBody>
      </p:sp>
      <p:sp>
        <p:nvSpPr>
          <p:cNvPr id="32769" name="Rectangle 1"/>
          <p:cNvSpPr>
            <a:spLocks noChangeArrowheads="1"/>
          </p:cNvSpPr>
          <p:nvPr/>
        </p:nvSpPr>
        <p:spPr bwMode="auto">
          <a:xfrm>
            <a:off x="144463" y="476250"/>
            <a:ext cx="9036050" cy="646113"/>
          </a:xfrm>
          <a:prstGeom prst="rect">
            <a:avLst/>
          </a:prstGeom>
          <a:noFill/>
          <a:ln w="9525">
            <a:noFill/>
            <a:miter lim="800000"/>
            <a:headEnd/>
            <a:tailEnd/>
          </a:ln>
          <a:effectLst/>
        </p:spPr>
        <p:txBody>
          <a:bodyPr anchor="ctr">
            <a:spAutoFit/>
          </a:bodyPr>
          <a:lstStyle/>
          <a:p>
            <a:pPr algn="l" rtl="0">
              <a:defRPr/>
            </a:pPr>
            <a:r>
              <a:rPr lang="en-US" b="1" dirty="0">
                <a:solidFill>
                  <a:schemeClr val="tx2"/>
                </a:solidFill>
                <a:latin typeface="Times New Roman" pitchFamily="18" charset="0"/>
                <a:ea typeface="Calibri" pitchFamily="34" charset="0"/>
                <a:cs typeface="+mj-cs"/>
              </a:rPr>
              <a:t>It is a muscular tube which transport food from the mouth to the stomach, it consists of 4 principle layers:</a:t>
            </a:r>
            <a:endParaRPr lang="en-US" b="1" dirty="0">
              <a:solidFill>
                <a:schemeClr val="tx2"/>
              </a:solidFill>
              <a:latin typeface="Arial" pitchFamily="34" charset="0"/>
              <a:cs typeface="+mj-cs"/>
            </a:endParaRPr>
          </a:p>
        </p:txBody>
      </p:sp>
      <p:pic>
        <p:nvPicPr>
          <p:cNvPr id="6148" name="Picture 13" descr="المرىء"/>
          <p:cNvPicPr>
            <a:picLocks noChangeAspect="1" noChangeArrowheads="1"/>
          </p:cNvPicPr>
          <p:nvPr/>
        </p:nvPicPr>
        <p:blipFill>
          <a:blip r:embed="rId3" cstate="print">
            <a:lum contrast="24000"/>
          </a:blip>
          <a:srcRect/>
          <a:stretch>
            <a:fillRect/>
          </a:stretch>
        </p:blipFill>
        <p:spPr bwMode="auto">
          <a:xfrm>
            <a:off x="1476375" y="1079500"/>
            <a:ext cx="6443663" cy="573405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المرىء"/>
          <p:cNvPicPr>
            <a:picLocks noChangeAspect="1" noChangeArrowheads="1"/>
          </p:cNvPicPr>
          <p:nvPr/>
        </p:nvPicPr>
        <p:blipFill>
          <a:blip r:embed="rId3" cstate="print">
            <a:lum contrast="24000"/>
          </a:blip>
          <a:srcRect/>
          <a:stretch>
            <a:fillRect/>
          </a:stretch>
        </p:blipFill>
        <p:spPr bwMode="auto">
          <a:xfrm>
            <a:off x="4500563" y="0"/>
            <a:ext cx="4643437" cy="6858000"/>
          </a:xfrm>
          <a:prstGeom prst="rect">
            <a:avLst/>
          </a:prstGeom>
          <a:noFill/>
          <a:ln w="3175">
            <a:solidFill>
              <a:schemeClr val="tx1"/>
            </a:solidFill>
            <a:miter lim="800000"/>
            <a:headEnd/>
            <a:tailEnd/>
          </a:ln>
        </p:spPr>
      </p:pic>
      <p:graphicFrame>
        <p:nvGraphicFramePr>
          <p:cNvPr id="7192" name="Group 24"/>
          <p:cNvGraphicFramePr>
            <a:graphicFrameLocks noGrp="1"/>
          </p:cNvGraphicFramePr>
          <p:nvPr/>
        </p:nvGraphicFramePr>
        <p:xfrm>
          <a:off x="0" y="44450"/>
          <a:ext cx="4500563" cy="6823965"/>
        </p:xfrm>
        <a:graphic>
          <a:graphicData uri="http://schemas.openxmlformats.org/drawingml/2006/table">
            <a:tbl>
              <a:tblPr/>
              <a:tblGrid>
                <a:gridCol w="827088"/>
                <a:gridCol w="3673475"/>
              </a:tblGrid>
              <a:tr h="234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chemeClr val="tx2"/>
                          </a:solidFill>
                          <a:effectLst/>
                          <a:latin typeface="Times New Roman" pitchFamily="18" charset="0"/>
                          <a:cs typeface="Arial" charset="0"/>
                        </a:rPr>
                        <a:t>The layer</a:t>
                      </a:r>
                      <a:endParaRPr kumimoji="0" lang="en-US" sz="1400" b="1" i="0" u="none" strike="noStrike" cap="none" normalizeH="0" baseline="0" smtClean="0">
                        <a:ln>
                          <a:noFill/>
                        </a:ln>
                        <a:solidFill>
                          <a:schemeClr val="tx2"/>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chemeClr val="tx2"/>
                          </a:solidFill>
                          <a:effectLst/>
                          <a:latin typeface="Times New Roman" pitchFamily="18" charset="0"/>
                          <a:cs typeface="Arial" charset="0"/>
                        </a:rPr>
                        <a:t>Content</a:t>
                      </a:r>
                      <a:endParaRPr kumimoji="0" lang="en-US" sz="1400" b="1" i="0" u="none" strike="noStrike" cap="none" normalizeH="0" baseline="0" smtClean="0">
                        <a:ln>
                          <a:noFill/>
                        </a:ln>
                        <a:solidFill>
                          <a:schemeClr val="tx2"/>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9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B050"/>
                          </a:solidFill>
                          <a:effectLst/>
                          <a:latin typeface="Times New Roman" pitchFamily="18" charset="0"/>
                          <a:cs typeface="Arial" charset="0"/>
                        </a:rPr>
                        <a:t>The serosa</a:t>
                      </a:r>
                      <a:endParaRPr kumimoji="0" lang="en-US" sz="1600" b="1" i="0" u="none" strike="noStrike" cap="none" normalizeH="0" baseline="0" smtClean="0">
                        <a:ln>
                          <a:noFill/>
                        </a:ln>
                        <a:solidFill>
                          <a:srgbClr val="00B050"/>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smtClean="0">
                          <a:ln>
                            <a:noFill/>
                          </a:ln>
                          <a:solidFill>
                            <a:srgbClr val="00B050"/>
                          </a:solidFill>
                          <a:effectLst/>
                          <a:latin typeface="Times New Roman" pitchFamily="18" charset="0"/>
                          <a:ea typeface="Calibri" pitchFamily="34" charset="0"/>
                          <a:cs typeface="Times New Roman" pitchFamily="18" charset="0"/>
                        </a:rPr>
                        <a:t>A thin layer composed of :</a:t>
                      </a:r>
                      <a:endParaRPr kumimoji="0" lang="en-US" sz="1600" b="1" i="0" u="none" strike="noStrike" cap="none" normalizeH="0" baseline="0" smtClean="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smtClean="0">
                          <a:ln>
                            <a:noFill/>
                          </a:ln>
                          <a:solidFill>
                            <a:srgbClr val="00B050"/>
                          </a:solidFill>
                          <a:effectLst/>
                          <a:latin typeface="Times New Roman" pitchFamily="18" charset="0"/>
                          <a:ea typeface="Calibri" pitchFamily="34" charset="0"/>
                          <a:cs typeface="Times New Roman" pitchFamily="18" charset="0"/>
                        </a:rPr>
                        <a:t>Simple squamous covering epithelium (mesothelium).</a:t>
                      </a:r>
                      <a:endParaRPr kumimoji="0" lang="en-US" sz="1600" b="1" i="0" u="none" strike="noStrike" cap="none" normalizeH="0" baseline="0" smtClean="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smtClean="0">
                          <a:ln>
                            <a:noFill/>
                          </a:ln>
                          <a:solidFill>
                            <a:srgbClr val="00B050"/>
                          </a:solidFill>
                          <a:effectLst/>
                          <a:latin typeface="Times New Roman" pitchFamily="18" charset="0"/>
                          <a:ea typeface="Calibri" pitchFamily="34" charset="0"/>
                          <a:cs typeface="Times New Roman" pitchFamily="18" charset="0"/>
                        </a:rPr>
                        <a:t>Loose connective tissue rich in blood and lymph vessels in addition to adipose tissue.</a:t>
                      </a:r>
                      <a:endParaRPr kumimoji="0" lang="en-US" sz="1600" b="1" i="0" u="none" strike="noStrike" cap="none" normalizeH="0" baseline="0" smtClean="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smtClean="0">
                          <a:ln>
                            <a:noFill/>
                          </a:ln>
                          <a:solidFill>
                            <a:srgbClr val="00B050"/>
                          </a:solidFill>
                          <a:effectLst/>
                          <a:latin typeface="Times New Roman" pitchFamily="18" charset="0"/>
                          <a:ea typeface="Calibri" pitchFamily="34" charset="0"/>
                          <a:cs typeface="Times New Roman" pitchFamily="18" charset="0"/>
                        </a:rPr>
                        <a:t>Only the part of  the esophagus in the peritoneal cavity (below the diaphragm) is covered by serosa. The rest of the esophagus is covered by a layer of fibrous connective tissue (adventitia) which blends into surrounding neck tissue.</a:t>
                      </a:r>
                      <a:endParaRPr kumimoji="0" lang="en-US" sz="1600" b="1" i="0" u="none" strike="noStrike" cap="none" normalizeH="0" baseline="0" smtClean="0">
                        <a:ln>
                          <a:noFill/>
                        </a:ln>
                        <a:solidFill>
                          <a:srgbClr val="00B050"/>
                        </a:solidFill>
                        <a:effectLst/>
                        <a:latin typeface="Calibri" pitchFamily="34" charset="0"/>
                        <a:ea typeface="Calibri" pitchFamily="34" charset="0"/>
                        <a:cs typeface="Times New Roman"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95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Arial" charset="0"/>
                        </a:rPr>
                        <a:t>The muscula-ris externa</a:t>
                      </a:r>
                      <a:endParaRPr kumimoji="0" lang="en-US" sz="1600" b="1" i="0" u="none" strike="noStrike" cap="none" normalizeH="0" baseline="0" smtClean="0">
                        <a:ln>
                          <a:noFill/>
                        </a:ln>
                        <a:solidFill>
                          <a:srgbClr val="FF0000"/>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Consists mainly of smooth muscle cells arranged in two layers:</a:t>
                      </a:r>
                      <a:endParaRPr kumimoji="0" lang="en-US"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An internal layer (close to the lumen) of circular muscle.</a:t>
                      </a:r>
                      <a:endParaRPr kumimoji="0" lang="en-US"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An external layer mostly of longitudinal muscles.</a:t>
                      </a:r>
                      <a:endParaRPr kumimoji="0" lang="en-US"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In between the two layers is a layer of connective tissue supplied with a nerve plexus and blood and lymphatic vessels.</a:t>
                      </a:r>
                      <a:endParaRPr kumimoji="0" lang="en-US"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مستطيل 3"/>
          <p:cNvSpPr>
            <a:spLocks noChangeArrowheads="1"/>
          </p:cNvSpPr>
          <p:nvPr/>
        </p:nvSpPr>
        <p:spPr bwMode="auto">
          <a:xfrm>
            <a:off x="34925" y="765175"/>
            <a:ext cx="4572000" cy="5354638"/>
          </a:xfrm>
          <a:prstGeom prst="rect">
            <a:avLst/>
          </a:prstGeom>
          <a:noFill/>
          <a:ln w="9525">
            <a:noFill/>
            <a:miter lim="800000"/>
            <a:headEnd/>
            <a:tailEnd/>
          </a:ln>
        </p:spPr>
        <p:txBody>
          <a:bodyPr>
            <a:spAutoFit/>
          </a:bodyPr>
          <a:lstStyle/>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In the proximal end of the esophagus (near the pharynx) the muscularis layer consists of only striated (skeletal) muscle cells.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At the distal end (near the stomach), this layer consists only smooth muscle cells.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A mixture of striated (skeletal) and smooth muscle cells are present in the mid portion of the esophagus.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The muscularis consists of 3 layers, an inner and an outer longitudinal muscle layers and a middle circular muscle layer.</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The thickest layer.</a:t>
            </a:r>
            <a:endParaRPr lang="en-US" sz="2000" b="1">
              <a:solidFill>
                <a:srgbClr val="FF0000"/>
              </a:solidFill>
              <a:latin typeface="Calibri" pitchFamily="34" charset="0"/>
              <a:ea typeface="Calibri" pitchFamily="34" charset="0"/>
              <a:cs typeface="Times New Roman" pitchFamily="18" charset="0"/>
            </a:endParaRPr>
          </a:p>
        </p:txBody>
      </p:sp>
      <p:sp>
        <p:nvSpPr>
          <p:cNvPr id="5" name="شكل بيضاوي 4"/>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192"/>
                                        </p:tgtEl>
                                      </p:cBhvr>
                                    </p:animEffect>
                                    <p:set>
                                      <p:cBhvr>
                                        <p:cTn id="23" dur="1" fill="hold">
                                          <p:stCondLst>
                                            <p:cond delay="499"/>
                                          </p:stCondLst>
                                        </p:cTn>
                                        <p:tgtEl>
                                          <p:spTgt spid="7192"/>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26988"/>
          <a:ext cx="4499992" cy="7010400"/>
        </p:xfrm>
        <a:graphic>
          <a:graphicData uri="http://schemas.openxmlformats.org/drawingml/2006/table">
            <a:tbl>
              <a:tblPr/>
              <a:tblGrid>
                <a:gridCol w="1115616"/>
                <a:gridCol w="3384376"/>
              </a:tblGrid>
              <a:tr h="297458">
                <a:tc>
                  <a:txBody>
                    <a:bodyPr/>
                    <a:lstStyle/>
                    <a:p>
                      <a:pPr algn="ctr" rtl="0">
                        <a:lnSpc>
                          <a:spcPct val="115000"/>
                        </a:lnSpc>
                        <a:spcAft>
                          <a:spcPts val="0"/>
                        </a:spcAft>
                      </a:pPr>
                      <a:r>
                        <a:rPr lang="en-US" sz="1600" b="1" dirty="0">
                          <a:solidFill>
                            <a:schemeClr val="accent6">
                              <a:lumMod val="75000"/>
                            </a:schemeClr>
                          </a:solidFill>
                          <a:latin typeface="Times New Roman"/>
                          <a:ea typeface="Calibri"/>
                          <a:cs typeface="Arial"/>
                        </a:rPr>
                        <a:t>The </a:t>
                      </a:r>
                      <a:r>
                        <a:rPr lang="en-US" sz="1600" b="1" dirty="0" err="1">
                          <a:solidFill>
                            <a:schemeClr val="accent6">
                              <a:lumMod val="75000"/>
                            </a:schemeClr>
                          </a:solidFill>
                          <a:latin typeface="Times New Roman"/>
                          <a:ea typeface="Calibri"/>
                          <a:cs typeface="Arial"/>
                        </a:rPr>
                        <a:t>submucosa</a:t>
                      </a:r>
                      <a:endParaRPr lang="en-US" sz="1600" b="1" dirty="0">
                        <a:solidFill>
                          <a:schemeClr val="accent6">
                            <a:lumMod val="75000"/>
                          </a:schemeClr>
                        </a:solidFill>
                        <a:latin typeface="Calibri"/>
                        <a:ea typeface="Calibri"/>
                        <a:cs typeface="Arial"/>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accent6">
                              <a:lumMod val="75000"/>
                            </a:schemeClr>
                          </a:solidFill>
                          <a:latin typeface="Times New Roman"/>
                          <a:ea typeface="Calibri"/>
                          <a:cs typeface="Times New Roman"/>
                        </a:rPr>
                        <a:t>composed of loose connective tissue supplied with many blood and lymph vessels and a </a:t>
                      </a:r>
                      <a:r>
                        <a:rPr lang="en-US" sz="1600" b="1" dirty="0" err="1">
                          <a:solidFill>
                            <a:schemeClr val="accent6">
                              <a:lumMod val="75000"/>
                            </a:schemeClr>
                          </a:solidFill>
                          <a:latin typeface="Times New Roman"/>
                          <a:ea typeface="Calibri"/>
                          <a:cs typeface="Times New Roman"/>
                        </a:rPr>
                        <a:t>submucosal</a:t>
                      </a:r>
                      <a:r>
                        <a:rPr lang="en-US" sz="1600" b="1" dirty="0">
                          <a:solidFill>
                            <a:schemeClr val="accent6">
                              <a:lumMod val="75000"/>
                            </a:schemeClr>
                          </a:solidFill>
                          <a:latin typeface="Times New Roman"/>
                          <a:ea typeface="Calibri"/>
                          <a:cs typeface="Times New Roman"/>
                        </a:rPr>
                        <a:t> nerve plexus. It may also contain glands and lymphoid tissue in some specialized parts of the digestive tract.</a:t>
                      </a:r>
                      <a:endParaRPr lang="en-US" sz="1600" b="1" dirty="0">
                        <a:solidFill>
                          <a:schemeClr val="accent6">
                            <a:lumMod val="75000"/>
                          </a:schemeClr>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1102">
                <a:tc>
                  <a:txBody>
                    <a:bodyPr/>
                    <a:lstStyle/>
                    <a:p>
                      <a:pPr algn="ctr" rtl="0">
                        <a:lnSpc>
                          <a:spcPct val="115000"/>
                        </a:lnSpc>
                        <a:spcAft>
                          <a:spcPts val="0"/>
                        </a:spcAft>
                      </a:pPr>
                      <a:r>
                        <a:rPr lang="en-US" sz="1600" b="1" dirty="0">
                          <a:solidFill>
                            <a:schemeClr val="tx2"/>
                          </a:solidFill>
                          <a:latin typeface="Times New Roman"/>
                          <a:ea typeface="Calibri"/>
                          <a:cs typeface="Arial"/>
                        </a:rPr>
                        <a:t>The mucosa</a:t>
                      </a:r>
                      <a:endParaRPr lang="en-US" sz="1600" b="1" dirty="0">
                        <a:solidFill>
                          <a:schemeClr val="tx2"/>
                        </a:solidFill>
                        <a:latin typeface="Calibri"/>
                        <a:ea typeface="Calibri"/>
                        <a:cs typeface="Arial"/>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innermost layer, is composed of:</a:t>
                      </a:r>
                      <a:endParaRPr lang="en-US" sz="1600" b="1" dirty="0">
                        <a:solidFill>
                          <a:schemeClr val="tx2"/>
                        </a:solidFill>
                        <a:latin typeface="Calibri"/>
                        <a:ea typeface="Calibri"/>
                        <a:cs typeface="Times New Roman"/>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An epithelial lining.</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lamina </a:t>
                      </a:r>
                      <a:r>
                        <a:rPr lang="en-US" sz="1600" b="1" dirty="0" err="1">
                          <a:solidFill>
                            <a:schemeClr val="tx2"/>
                          </a:solidFill>
                          <a:latin typeface="Times New Roman"/>
                          <a:ea typeface="Calibri"/>
                          <a:cs typeface="Arial"/>
                        </a:rPr>
                        <a:t>propria</a:t>
                      </a:r>
                      <a:r>
                        <a:rPr lang="en-US" sz="1600" b="1" dirty="0">
                          <a:solidFill>
                            <a:schemeClr val="tx2"/>
                          </a:solidFill>
                          <a:latin typeface="Times New Roman"/>
                          <a:ea typeface="Calibri"/>
                          <a:cs typeface="Arial"/>
                        </a:rPr>
                        <a:t> of loose connective tissue rich in blood and lymph vessels and smooth muscle cells, sometimes also containing glands and lymphoid tissues.</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layer of </a:t>
                      </a:r>
                      <a:r>
                        <a:rPr lang="en-US" sz="1600" b="1" dirty="0" err="1">
                          <a:solidFill>
                            <a:schemeClr val="tx2"/>
                          </a:solidFill>
                          <a:latin typeface="Times New Roman"/>
                          <a:ea typeface="Calibri"/>
                          <a:cs typeface="Arial"/>
                        </a:rPr>
                        <a:t>muscularis</a:t>
                      </a:r>
                      <a:r>
                        <a:rPr lang="en-US" sz="1600" b="1" dirty="0">
                          <a:solidFill>
                            <a:schemeClr val="tx2"/>
                          </a:solidFill>
                          <a:latin typeface="Times New Roman"/>
                          <a:ea typeface="Calibri"/>
                          <a:cs typeface="Arial"/>
                        </a:rPr>
                        <a:t> </a:t>
                      </a:r>
                      <a:r>
                        <a:rPr lang="en-US" sz="1600" b="1" dirty="0" err="1">
                          <a:solidFill>
                            <a:schemeClr val="tx2"/>
                          </a:solidFill>
                          <a:latin typeface="Times New Roman"/>
                          <a:ea typeface="Calibri"/>
                          <a:cs typeface="Arial"/>
                        </a:rPr>
                        <a:t>mucosae</a:t>
                      </a:r>
                      <a:r>
                        <a:rPr lang="en-US" sz="1600" b="1" dirty="0">
                          <a:solidFill>
                            <a:schemeClr val="tx2"/>
                          </a:solidFill>
                          <a:latin typeface="Times New Roman"/>
                          <a:ea typeface="Calibri"/>
                          <a:cs typeface="Arial"/>
                        </a:rPr>
                        <a:t>, usually consisting of an inner circular and an outer longitudinal layer of smooth muscle cells separating the mucosa from the </a:t>
                      </a:r>
                      <a:r>
                        <a:rPr lang="en-US" sz="1600" b="1" dirty="0" err="1">
                          <a:solidFill>
                            <a:schemeClr val="tx2"/>
                          </a:solidFill>
                          <a:latin typeface="Times New Roman"/>
                          <a:ea typeface="Calibri"/>
                          <a:cs typeface="Arial"/>
                        </a:rPr>
                        <a:t>submucosa</a:t>
                      </a:r>
                      <a:r>
                        <a:rPr lang="en-US" sz="1600" b="1" dirty="0">
                          <a:solidFill>
                            <a:schemeClr val="tx2"/>
                          </a:solidFill>
                          <a:latin typeface="Times New Roman"/>
                          <a:ea typeface="Calibri"/>
                          <a:cs typeface="Arial"/>
                        </a:rPr>
                        <a:t>.</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mucosa is formed of a non-keratinized, stratified </a:t>
                      </a:r>
                      <a:r>
                        <a:rPr lang="en-US" sz="1600" b="1" dirty="0" err="1">
                          <a:solidFill>
                            <a:schemeClr val="tx2"/>
                          </a:solidFill>
                          <a:latin typeface="Times New Roman"/>
                          <a:ea typeface="Calibri"/>
                          <a:cs typeface="Times New Roman"/>
                        </a:rPr>
                        <a:t>squamous</a:t>
                      </a:r>
                      <a:r>
                        <a:rPr lang="en-US" sz="1600" b="1" dirty="0">
                          <a:solidFill>
                            <a:schemeClr val="tx2"/>
                          </a:solidFill>
                          <a:latin typeface="Times New Roman"/>
                          <a:ea typeface="Calibri"/>
                          <a:cs typeface="Times New Roman"/>
                        </a:rPr>
                        <a:t> epithelium.</a:t>
                      </a:r>
                      <a:endParaRPr lang="en-US" sz="1600" b="1" dirty="0">
                        <a:solidFill>
                          <a:schemeClr val="tx2"/>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205" name="Picture 13" descr="المرىء"/>
          <p:cNvPicPr>
            <a:picLocks noChangeAspect="1" noChangeArrowheads="1"/>
          </p:cNvPicPr>
          <p:nvPr/>
        </p:nvPicPr>
        <p:blipFill>
          <a:blip r:embed="rId3" cstate="print">
            <a:lum contrast="24000"/>
          </a:blip>
          <a:srcRect/>
          <a:stretch>
            <a:fillRect/>
          </a:stretch>
        </p:blipFill>
        <p:spPr bwMode="auto">
          <a:xfrm>
            <a:off x="4500563" y="0"/>
            <a:ext cx="4643437" cy="6858000"/>
          </a:xfrm>
          <a:prstGeom prst="rect">
            <a:avLst/>
          </a:prstGeom>
          <a:noFill/>
          <a:ln w="3175">
            <a:solidFill>
              <a:schemeClr val="tx1"/>
            </a:solidFill>
            <a:miter lim="800000"/>
            <a:headEnd/>
            <a:tailEnd/>
          </a:ln>
        </p:spPr>
      </p:pic>
      <p:sp>
        <p:nvSpPr>
          <p:cNvPr id="4" name="شكل بيضاوي 3"/>
          <p:cNvSpPr/>
          <p:nvPr/>
        </p:nvSpPr>
        <p:spPr>
          <a:xfrm>
            <a:off x="8027988" y="2205038"/>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027988" y="1196975"/>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4500563" y="1773238"/>
            <a:ext cx="1150937" cy="11509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427538" y="-26988"/>
            <a:ext cx="1512887" cy="9350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l="2400" b="2348"/>
          <a:stretch>
            <a:fillRect/>
          </a:stretch>
        </p:blipFill>
        <p:spPr bwMode="auto">
          <a:xfrm>
            <a:off x="-36513" y="-26988"/>
            <a:ext cx="9180513" cy="6921501"/>
          </a:xfrm>
          <a:prstGeom prst="rect">
            <a:avLst/>
          </a:prstGeom>
          <a:noFill/>
          <a:ln w="9525">
            <a:noFill/>
            <a:miter lim="800000"/>
            <a:headEnd/>
            <a:tailEnd/>
          </a:ln>
        </p:spPr>
      </p:pic>
      <p:sp>
        <p:nvSpPr>
          <p:cNvPr id="3" name="مستطيل 2"/>
          <p:cNvSpPr/>
          <p:nvPr/>
        </p:nvSpPr>
        <p:spPr>
          <a:xfrm>
            <a:off x="2711568" y="25460"/>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732588" y="8366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04250" y="147637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243888" y="19891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6084888" y="118745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875463" y="2997200"/>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1763713"/>
            <a:ext cx="287337"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5724525" y="21955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1" name="Text Box 4"/>
          <p:cNvSpPr txBox="1">
            <a:spLocks noChangeArrowheads="1"/>
          </p:cNvSpPr>
          <p:nvPr/>
        </p:nvSpPr>
        <p:spPr bwMode="auto">
          <a:xfrm>
            <a:off x="-36513" y="4868863"/>
            <a:ext cx="6696076" cy="1785937"/>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5.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6.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Circular muscle fibers                         7.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Inner Longitudinal muscle fibers</a:t>
            </a:r>
          </a:p>
        </p:txBody>
      </p:sp>
      <p:sp>
        <p:nvSpPr>
          <p:cNvPr id="12" name="وسيلة شرح مع سهم إلى اليمين 11"/>
          <p:cNvSpPr/>
          <p:nvPr/>
        </p:nvSpPr>
        <p:spPr>
          <a:xfrm>
            <a:off x="4643438" y="3573463"/>
            <a:ext cx="4429125" cy="1081087"/>
          </a:xfrm>
          <a:prstGeom prst="rightArrowCallout">
            <a:avLst>
              <a:gd name="adj1" fmla="val 25000"/>
              <a:gd name="adj2" fmla="val 25000"/>
              <a:gd name="adj3" fmla="val 25000"/>
              <a:gd name="adj4" fmla="val 86627"/>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l="3125"/>
          <a:stretch>
            <a:fillRect/>
          </a:stretch>
        </p:blipFill>
        <p:spPr bwMode="auto">
          <a:xfrm>
            <a:off x="0" y="0"/>
            <a:ext cx="9144000" cy="6884988"/>
          </a:xfrm>
          <a:prstGeom prst="rect">
            <a:avLst/>
          </a:prstGeom>
          <a:noFill/>
          <a:ln w="9525">
            <a:noFill/>
            <a:miter lim="800000"/>
            <a:headEnd/>
            <a:tailEnd/>
          </a:ln>
        </p:spPr>
      </p:pic>
      <p:sp>
        <p:nvSpPr>
          <p:cNvPr id="3" name="مستطيل 2"/>
          <p:cNvSpPr/>
          <p:nvPr/>
        </p:nvSpPr>
        <p:spPr>
          <a:xfrm>
            <a:off x="2339752" y="46365"/>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011863" y="15573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7812088" y="1052513"/>
            <a:ext cx="215900"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6300788" y="6842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4787900" y="3429000"/>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3059113" y="46529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39750" y="4211638"/>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1116013" y="50038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2" name="وسيلة شرح مع سهم إلى اليمين 11"/>
          <p:cNvSpPr/>
          <p:nvPr/>
        </p:nvSpPr>
        <p:spPr>
          <a:xfrm>
            <a:off x="1584325" y="5229225"/>
            <a:ext cx="7164388" cy="1081088"/>
          </a:xfrm>
          <a:prstGeom prst="rightArrowCallout">
            <a:avLst>
              <a:gd name="adj1" fmla="val 25000"/>
              <a:gd name="adj2" fmla="val 25000"/>
              <a:gd name="adj3" fmla="val 25000"/>
              <a:gd name="adj4" fmla="val 854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1135</Words>
  <Application>Microsoft Office PowerPoint</Application>
  <PresentationFormat>On-screen Show (4:3)</PresentationFormat>
  <Paragraphs>156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Hp</cp:lastModifiedBy>
  <cp:revision>32</cp:revision>
  <dcterms:created xsi:type="dcterms:W3CDTF">2011-10-14T08:49:07Z</dcterms:created>
  <dcterms:modified xsi:type="dcterms:W3CDTF">2017-03-12T12:45:10Z</dcterms:modified>
</cp:coreProperties>
</file>