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258" r:id="rId5"/>
    <p:sldId id="267" r:id="rId6"/>
    <p:sldId id="268" r:id="rId7"/>
    <p:sldId id="264" r:id="rId8"/>
    <p:sldId id="269" r:id="rId9"/>
    <p:sldId id="27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5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60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31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5334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21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0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69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66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74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25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2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0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384874" y="3357621"/>
            <a:ext cx="5464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أَحْلُمُ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1062576" y="1427733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59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063960" y="1367224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29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384874" y="1399057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الْحَلَقَةُ </a:t>
            </a:r>
            <a:r>
              <a:rPr lang="ar-BH" sz="2800" dirty="0"/>
              <a:t>الْأَولَى، اللُّغَة الْعَرَبِيَّة، </a:t>
            </a:r>
            <a:r>
              <a:rPr lang="ar-BH" sz="2800" dirty="0" smtClean="0"/>
              <a:t>الصّفُّ </a:t>
            </a:r>
            <a:r>
              <a:rPr lang="ar-BH" sz="2800" dirty="0"/>
              <a:t>الثّاني الإِبتدائيّ</a:t>
            </a:r>
            <a:endParaRPr lang="en-US" sz="2800" dirty="0"/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2976" y="6126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635318" y="293180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نَقرَأُ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7494" y="1540352"/>
            <a:ext cx="68089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/>
              <a:t>أَحْلُمُ أَنْ أَرْكَبَ طائِرَةً </a:t>
            </a:r>
          </a:p>
          <a:p>
            <a:pPr algn="ctr"/>
            <a:r>
              <a:rPr lang="ar-BH" sz="4400" dirty="0"/>
              <a:t>تَأْخُذُني إِلى كُلِّ </a:t>
            </a:r>
            <a:r>
              <a:rPr lang="ar-BH" sz="4400" dirty="0" smtClean="0"/>
              <a:t>مَكانٍ</a:t>
            </a:r>
            <a:endParaRPr lang="ar-BH" sz="4400" dirty="0"/>
          </a:p>
          <a:p>
            <a:pPr algn="ctr"/>
            <a:r>
              <a:rPr lang="ar-BH" sz="4400" dirty="0"/>
              <a:t>تَأْخُذُني إِلى مساجِدَ</a:t>
            </a:r>
          </a:p>
          <a:p>
            <a:pPr algn="ctr"/>
            <a:r>
              <a:rPr lang="ar-BH" sz="4400" dirty="0"/>
              <a:t>شَرَّفَها </a:t>
            </a:r>
            <a:r>
              <a:rPr lang="ar-BH" sz="4400" dirty="0" smtClean="0"/>
              <a:t>الرَّحْمَنُ</a:t>
            </a:r>
            <a:endParaRPr lang="ar-BH" sz="4400" dirty="0"/>
          </a:p>
          <a:p>
            <a:pPr algn="ctr"/>
            <a:r>
              <a:rPr lang="ar-BH" sz="4400" dirty="0"/>
              <a:t>في </a:t>
            </a:r>
            <a:r>
              <a:rPr lang="ar-BH" sz="4400" dirty="0" smtClean="0"/>
              <a:t>مَكَّةَ، </a:t>
            </a:r>
            <a:r>
              <a:rPr lang="ar-BH" sz="4400" dirty="0"/>
              <a:t>في </a:t>
            </a:r>
            <a:r>
              <a:rPr lang="ar-BH" sz="4400" dirty="0" smtClean="0"/>
              <a:t>الْمَدينَةِ، </a:t>
            </a:r>
            <a:r>
              <a:rPr lang="ar-BH" sz="4400" dirty="0"/>
              <a:t>في </a:t>
            </a:r>
            <a:r>
              <a:rPr lang="ar-BH" sz="4400" dirty="0" smtClean="0"/>
              <a:t>الْقُدْسِ.</a:t>
            </a:r>
            <a:endParaRPr lang="ar-BH" sz="4400" dirty="0"/>
          </a:p>
          <a:p>
            <a:pPr algn="ctr"/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954741" y="3388658"/>
            <a:ext cx="2259106" cy="2622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37499" t="33076" r="53367" b="53078"/>
          <a:stretch/>
        </p:blipFill>
        <p:spPr bwMode="auto">
          <a:xfrm>
            <a:off x="820271" y="293180"/>
            <a:ext cx="2528047" cy="25791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6"/>
          <a:srcRect l="26298" t="45028" r="66876" b="42118"/>
          <a:stretch/>
        </p:blipFill>
        <p:spPr bwMode="auto">
          <a:xfrm>
            <a:off x="820271" y="3119718"/>
            <a:ext cx="2393576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5471" y="6110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2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2447" y="1465729"/>
            <a:ext cx="82161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/>
              <a:t>أَحْلُمُ أَنْ أَرْكَبَ طائِرَةً</a:t>
            </a:r>
          </a:p>
          <a:p>
            <a:pPr algn="ctr"/>
            <a:r>
              <a:rPr lang="ar-BH" sz="4400" dirty="0"/>
              <a:t>تُحَلِّقُ في سَماءِ الْخَليجِ</a:t>
            </a:r>
          </a:p>
          <a:p>
            <a:pPr algn="ctr"/>
            <a:r>
              <a:rPr lang="ar-BH" sz="4400" dirty="0"/>
              <a:t>أَسْمَعُ أَغاني اللُّؤْلُؤِ وَالدَّانِ</a:t>
            </a:r>
          </a:p>
          <a:p>
            <a:pPr algn="ctr"/>
            <a:r>
              <a:rPr lang="ar-BH" sz="4400" dirty="0"/>
              <a:t>وَأَرى ما صَنَعَتْهُ يَدُ </a:t>
            </a:r>
            <a:r>
              <a:rPr lang="ar-BH" sz="4400" dirty="0" smtClean="0"/>
              <a:t>الْإِنْسانِ.  </a:t>
            </a:r>
            <a:endParaRPr lang="ar-BH" sz="4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/>
          <a:srcRect l="26377" t="60339" r="64443" b="29068"/>
          <a:stretch/>
        </p:blipFill>
        <p:spPr bwMode="auto">
          <a:xfrm>
            <a:off x="591671" y="1290918"/>
            <a:ext cx="4289611" cy="3133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630" y="6126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306" y="524435"/>
            <a:ext cx="7866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/>
              <a:t>أَحْلُمُ أَنْ أَرْكَبَ طائِرَةً</a:t>
            </a:r>
          </a:p>
          <a:p>
            <a:pPr algn="ctr"/>
            <a:r>
              <a:rPr lang="ar-BH" sz="4400" dirty="0"/>
              <a:t>تَطوفُ بِوَطَني الْعَرَبِيِّ</a:t>
            </a:r>
          </a:p>
          <a:p>
            <a:pPr algn="ctr"/>
            <a:r>
              <a:rPr lang="ar-BH" sz="4400" dirty="0"/>
              <a:t>تَأْخُذُني لِأَرى عَظَمَةَ </a:t>
            </a:r>
          </a:p>
          <a:p>
            <a:pPr algn="ctr"/>
            <a:r>
              <a:rPr lang="ar-BH" sz="4400" dirty="0"/>
              <a:t>الْخالِقِ </a:t>
            </a:r>
            <a:r>
              <a:rPr lang="ar-BH" sz="4400" dirty="0" smtClean="0"/>
              <a:t>الرَّحْمَن</a:t>
            </a:r>
            <a:r>
              <a:rPr lang="ar-BH" sz="4400" dirty="0"/>
              <a:t>ِ</a:t>
            </a:r>
          </a:p>
          <a:p>
            <a:pPr algn="ctr"/>
            <a:r>
              <a:rPr lang="ar-BH" sz="4400" dirty="0"/>
              <a:t>في جَدْوَلِ ماءٍ وَنَهْرٍ</a:t>
            </a:r>
          </a:p>
          <a:p>
            <a:pPr algn="ctr"/>
            <a:r>
              <a:rPr lang="ar-BH" sz="4400" dirty="0"/>
              <a:t>وَسَماءٍ وَبَحْرٍ </a:t>
            </a:r>
          </a:p>
          <a:p>
            <a:pPr algn="ctr"/>
            <a:r>
              <a:rPr lang="ar-BH" sz="4400" dirty="0"/>
              <a:t>في كُلِّ أَرْضٍ </a:t>
            </a:r>
          </a:p>
          <a:p>
            <a:pPr algn="ctr"/>
            <a:r>
              <a:rPr lang="ar-BH" sz="4400" dirty="0"/>
              <a:t>يَنْطِقُ أَهْلُها بِلُغَةِ </a:t>
            </a:r>
            <a:r>
              <a:rPr lang="ar-BH" sz="4400" dirty="0" smtClean="0"/>
              <a:t>الْقُرآنِ.</a:t>
            </a:r>
            <a:endParaRPr lang="ar-BH" sz="4400" dirty="0"/>
          </a:p>
        </p:txBody>
      </p:sp>
      <p:pic>
        <p:nvPicPr>
          <p:cNvPr id="3" name="Picture 2"/>
          <p:cNvPicPr/>
          <p:nvPr/>
        </p:nvPicPr>
        <p:blipFill rotWithShape="1">
          <a:blip r:embed="rId4"/>
          <a:srcRect l="52985" t="24736" r="37048" b="58913"/>
          <a:stretch/>
        </p:blipFill>
        <p:spPr bwMode="auto">
          <a:xfrm>
            <a:off x="850006" y="524435"/>
            <a:ext cx="4610636" cy="19483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52988" t="42776" r="37206" b="41720"/>
          <a:stretch/>
        </p:blipFill>
        <p:spPr bwMode="auto">
          <a:xfrm>
            <a:off x="695459" y="2691685"/>
            <a:ext cx="4765183" cy="1674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4"/>
          <a:srcRect l="56134" t="60777" r="30769" b="22788"/>
          <a:stretch/>
        </p:blipFill>
        <p:spPr bwMode="auto">
          <a:xfrm>
            <a:off x="695459" y="4584879"/>
            <a:ext cx="4765183" cy="14487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0659" y="61403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5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355602" y="238588"/>
            <a:ext cx="5526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نَتَعَلَّمُ </a:t>
            </a:r>
            <a:r>
              <a:rPr lang="ar-BH" sz="4000" b="1" dirty="0">
                <a:solidFill>
                  <a:srgbClr val="FF0000"/>
                </a:solidFill>
              </a:rPr>
              <a:t>مِنْ قَامُوس الْكَلِمَات: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802908"/>
              </p:ext>
            </p:extLst>
          </p:nvPr>
        </p:nvGraphicFramePr>
        <p:xfrm>
          <a:off x="1726442" y="1351115"/>
          <a:ext cx="9039367" cy="2882387"/>
        </p:xfrm>
        <a:graphic>
          <a:graphicData uri="http://schemas.openxmlformats.org/drawingml/2006/table">
            <a:tbl>
              <a:tblPr firstRow="1" firstCol="1" bandRow="1"/>
              <a:tblGrid>
                <a:gridCol w="45271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12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89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مَعْنَاهَا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الْكَلِمَةُ </a:t>
                      </a: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يَنْطِقُ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BH" sz="3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تَطوفُ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9803" y="3553348"/>
            <a:ext cx="19379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تَدورُ </a:t>
            </a:r>
            <a:r>
              <a:rPr lang="ar-BH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حَوْلَ.</a:t>
            </a:r>
            <a:endParaRPr lang="ar-BH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6321" y="2383798"/>
            <a:ext cx="910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يَتَكلَّمُ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278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647" y="656823"/>
            <a:ext cx="5009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>
                <a:solidFill>
                  <a:srgbClr val="C00000"/>
                </a:solidFill>
              </a:rPr>
              <a:t>أَشْهَرُ الْمَساجِدِ </a:t>
            </a:r>
            <a:r>
              <a:rPr lang="ar-BH" sz="4400" dirty="0" smtClean="0">
                <a:solidFill>
                  <a:srgbClr val="C00000"/>
                </a:solidFill>
              </a:rPr>
              <a:t>الْإِسْلامِيِّةِ: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1370" y="656822"/>
            <a:ext cx="5898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(الْأَقْصى – </a:t>
            </a:r>
            <a:r>
              <a:rPr lang="ar-BH" sz="4400" dirty="0" smtClean="0">
                <a:solidFill>
                  <a:srgbClr val="FF0000"/>
                </a:solidFill>
              </a:rPr>
              <a:t>الْحَرام </a:t>
            </a:r>
            <a:r>
              <a:rPr lang="ar-BH" sz="4400" dirty="0">
                <a:solidFill>
                  <a:srgbClr val="FF0000"/>
                </a:solidFill>
              </a:rPr>
              <a:t>– </a:t>
            </a:r>
            <a:r>
              <a:rPr lang="ar-BH" sz="4400" dirty="0" smtClean="0">
                <a:solidFill>
                  <a:srgbClr val="FF0000"/>
                </a:solidFill>
              </a:rPr>
              <a:t>النَّبَوي)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037" y="2318197"/>
            <a:ext cx="10367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/>
              <a:t>* الْمَسْجِدُ         في مَكَّةَ </a:t>
            </a:r>
            <a:r>
              <a:rPr lang="ar-BH" sz="4400" dirty="0" smtClean="0"/>
              <a:t>الْمُكَرَّمَةِ.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332962" y="3414546"/>
            <a:ext cx="995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/>
              <a:t>* الْمَسْجِدُ         في الْمَدينةِ </a:t>
            </a:r>
            <a:r>
              <a:rPr lang="ar-BH" sz="4400" dirty="0" smtClean="0"/>
              <a:t>الْمُنَوَّرَةِ.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245476" y="4559119"/>
            <a:ext cx="8075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/>
              <a:t>* الْمَسجِدُ          في </a:t>
            </a:r>
            <a:r>
              <a:rPr lang="ar-BH" sz="4400" dirty="0" smtClean="0"/>
              <a:t>الْقُدْسِ.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817574" y="2344824"/>
            <a:ext cx="224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 smtClean="0">
                <a:solidFill>
                  <a:srgbClr val="FF0000"/>
                </a:solidFill>
              </a:rPr>
              <a:t>الْحَرام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3825" y="3387968"/>
            <a:ext cx="2034862" cy="76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FF0000"/>
                </a:solidFill>
              </a:rPr>
              <a:t>النَّبَوي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11323" y="4585746"/>
            <a:ext cx="2247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400" dirty="0">
                <a:solidFill>
                  <a:srgbClr val="FF0000"/>
                </a:solidFill>
              </a:rPr>
              <a:t>الْأَقْصى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437" y="6031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104" y="837127"/>
            <a:ext cx="9414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>
                <a:solidFill>
                  <a:srgbClr val="C00000"/>
                </a:solidFill>
              </a:rPr>
              <a:t>أُكْمِلُ كَما في </a:t>
            </a:r>
            <a:r>
              <a:rPr lang="ar-BH" sz="4400" dirty="0" smtClean="0">
                <a:solidFill>
                  <a:srgbClr val="C00000"/>
                </a:solidFill>
              </a:rPr>
              <a:t>الْمِثالِ: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318" y="2025417"/>
            <a:ext cx="9015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/>
              <a:t>* أَحْلُمُ أَنْ </a:t>
            </a:r>
            <a:r>
              <a:rPr lang="ar-BH" sz="4400" dirty="0">
                <a:solidFill>
                  <a:srgbClr val="FF0000"/>
                </a:solidFill>
              </a:rPr>
              <a:t>أَرْكَبَ </a:t>
            </a:r>
            <a:r>
              <a:rPr lang="ar-BH" sz="4400" dirty="0" smtClean="0">
                <a:solidFill>
                  <a:srgbClr val="FF0000"/>
                </a:solidFill>
              </a:rPr>
              <a:t>طائِرَةً</a:t>
            </a:r>
            <a:r>
              <a:rPr lang="ar-BH" sz="4400" dirty="0" smtClean="0"/>
              <a:t>.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181082" y="3425781"/>
            <a:ext cx="8139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400" dirty="0"/>
              <a:t>* أَحْلُمُ أَنْ              </a:t>
            </a:r>
            <a:r>
              <a:rPr lang="ar-BH" sz="4400" dirty="0" smtClean="0"/>
              <a:t>.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250806" y="3425781"/>
            <a:ext cx="2266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أُصْبِحَ</a:t>
            </a:r>
            <a:r>
              <a:rPr lang="ar-BH" sz="4400" dirty="0"/>
              <a:t> </a:t>
            </a:r>
            <a:r>
              <a:rPr lang="ar-BH" sz="4400" dirty="0" smtClean="0">
                <a:solidFill>
                  <a:srgbClr val="FF0000"/>
                </a:solidFill>
              </a:rPr>
              <a:t>طَبيبًا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4438" y="4826145"/>
            <a:ext cx="5615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/>
              <a:t>* أَحْلُمُ </a:t>
            </a:r>
            <a:r>
              <a:rPr lang="ar-BH" sz="4400" dirty="0" smtClean="0"/>
              <a:t>أَن                .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6991498" y="4826145"/>
            <a:ext cx="2987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400" dirty="0">
                <a:solidFill>
                  <a:srgbClr val="FF0000"/>
                </a:solidFill>
              </a:rPr>
              <a:t>أَزورَ الْفَضاءِ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8573" y="6072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5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154</Words>
  <Application>Microsoft Office PowerPoint</Application>
  <PresentationFormat>Widescreen</PresentationFormat>
  <Paragraphs>48</Paragraphs>
  <Slides>8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قالب الدروس</vt:lpstr>
      <vt:lpstr>1_قالب الدروس</vt:lpstr>
      <vt:lpstr>2_قالب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user</cp:lastModifiedBy>
  <cp:revision>225</cp:revision>
  <dcterms:created xsi:type="dcterms:W3CDTF">2020-03-10T05:21:54Z</dcterms:created>
  <dcterms:modified xsi:type="dcterms:W3CDTF">2020-04-05T09:46:59Z</dcterms:modified>
</cp:coreProperties>
</file>