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2"/>
  </p:notesMasterIdLst>
  <p:sldIdLst>
    <p:sldId id="257" r:id="rId4"/>
    <p:sldId id="258" r:id="rId5"/>
    <p:sldId id="267" r:id="rId6"/>
    <p:sldId id="268" r:id="rId7"/>
    <p:sldId id="264" r:id="rId8"/>
    <p:sldId id="269" r:id="rId9"/>
    <p:sldId id="270" r:id="rId10"/>
    <p:sldId id="27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03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ABBFD3-E7CE-45D0-835A-F424985BE4FE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D0A41-750F-4A5D-9EA3-F3D8E18BF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712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>
                <a:solidFill>
                  <a:prstClr val="black"/>
                </a:solidFill>
              </a:rPr>
              <a:pPr/>
              <a:t>1</a:t>
            </a:fld>
            <a:endParaRPr lang="ar-B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799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853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792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99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92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443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291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892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249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534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109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8989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476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4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1274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3853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287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0662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8604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4314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5334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1214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6207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3699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71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919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1660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174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2256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421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033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36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061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07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312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379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605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913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502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606754" y="66042"/>
            <a:ext cx="7162800" cy="1182210"/>
          </a:xfrm>
          <a:prstGeom prst="rect">
            <a:avLst/>
          </a:prstGeom>
        </p:spPr>
      </p:pic>
      <p:sp>
        <p:nvSpPr>
          <p:cNvPr id="10" name="TextBox 4"/>
          <p:cNvSpPr txBox="1"/>
          <p:nvPr/>
        </p:nvSpPr>
        <p:spPr>
          <a:xfrm>
            <a:off x="3384874" y="3357621"/>
            <a:ext cx="54647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6600" b="1" dirty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أَحْلُمُ</a:t>
            </a:r>
            <a:endParaRPr lang="en-US" sz="6600" b="1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1062576" y="1427733"/>
            <a:ext cx="16669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الصّفحة 59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063960" y="1367224"/>
            <a:ext cx="155028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الدَّرْسُ 29</a:t>
            </a:r>
          </a:p>
        </p:txBody>
      </p:sp>
      <p:sp>
        <p:nvSpPr>
          <p:cNvPr id="2" name="مربع نص 1"/>
          <p:cNvSpPr txBox="1"/>
          <p:nvPr/>
        </p:nvSpPr>
        <p:spPr>
          <a:xfrm>
            <a:off x="3384874" y="1399057"/>
            <a:ext cx="5931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 smtClean="0"/>
              <a:t>الْحَلَقَةُ </a:t>
            </a:r>
            <a:r>
              <a:rPr lang="ar-BH" sz="2800" dirty="0"/>
              <a:t>الْأَولَى، اللُّغَة الْعَرَبِيَّة، </a:t>
            </a:r>
            <a:r>
              <a:rPr lang="ar-BH" sz="2800" dirty="0" smtClean="0"/>
              <a:t>الصّفُّ </a:t>
            </a:r>
            <a:r>
              <a:rPr lang="ar-BH" sz="2800" dirty="0"/>
              <a:t>الثّاني الإِبتدائيّ</a:t>
            </a:r>
            <a:endParaRPr lang="en-US" sz="2800" dirty="0"/>
          </a:p>
        </p:txBody>
      </p:sp>
      <p:pic>
        <p:nvPicPr>
          <p:cNvPr id="3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2976" y="61267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86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9635318" y="293180"/>
            <a:ext cx="20011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هَيَّا </a:t>
            </a:r>
            <a:r>
              <a:rPr lang="ar-BH" sz="4000" b="1" dirty="0" smtClean="0">
                <a:solidFill>
                  <a:srgbClr val="FF0000"/>
                </a:solidFill>
              </a:rPr>
              <a:t>نَقرَأُ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27494" y="1540352"/>
            <a:ext cx="68089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dirty="0"/>
              <a:t>أَحْلُمُ أَنْ أَرْكَبَ طائِرَةً </a:t>
            </a:r>
          </a:p>
          <a:p>
            <a:pPr algn="ctr"/>
            <a:r>
              <a:rPr lang="ar-BH" sz="4400" dirty="0"/>
              <a:t>تَأْخُذُني إِلى كُلِّ </a:t>
            </a:r>
            <a:r>
              <a:rPr lang="ar-BH" sz="4400" dirty="0" smtClean="0"/>
              <a:t>مَكانٍ</a:t>
            </a:r>
            <a:endParaRPr lang="ar-BH" sz="4400" dirty="0"/>
          </a:p>
          <a:p>
            <a:pPr algn="ctr"/>
            <a:r>
              <a:rPr lang="ar-BH" sz="4400" dirty="0"/>
              <a:t>تَأْخُذُني إِلى مساجِدَ</a:t>
            </a:r>
          </a:p>
          <a:p>
            <a:pPr algn="ctr"/>
            <a:r>
              <a:rPr lang="ar-BH" sz="4400" dirty="0"/>
              <a:t>شَرَّفَها </a:t>
            </a:r>
            <a:r>
              <a:rPr lang="ar-BH" sz="4400" dirty="0" smtClean="0"/>
              <a:t>الرَّحْمَنُ</a:t>
            </a:r>
            <a:endParaRPr lang="ar-BH" sz="4400" dirty="0"/>
          </a:p>
          <a:p>
            <a:pPr algn="ctr"/>
            <a:r>
              <a:rPr lang="ar-BH" sz="4400" dirty="0"/>
              <a:t>في </a:t>
            </a:r>
            <a:r>
              <a:rPr lang="ar-BH" sz="4400" dirty="0" smtClean="0"/>
              <a:t>مَكَّةَ، </a:t>
            </a:r>
            <a:r>
              <a:rPr lang="ar-BH" sz="4400" dirty="0"/>
              <a:t>في </a:t>
            </a:r>
            <a:r>
              <a:rPr lang="ar-BH" sz="4400" dirty="0" smtClean="0"/>
              <a:t>الْمَدينَةِ، </a:t>
            </a:r>
            <a:r>
              <a:rPr lang="ar-BH" sz="4400" dirty="0"/>
              <a:t>في </a:t>
            </a:r>
            <a:r>
              <a:rPr lang="ar-BH" sz="4400" dirty="0" smtClean="0"/>
              <a:t>الْقُدْسِ.</a:t>
            </a:r>
            <a:endParaRPr lang="ar-BH" sz="4400" dirty="0"/>
          </a:p>
          <a:p>
            <a:pPr algn="ctr"/>
            <a:endParaRPr lang="en-US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954741" y="3388658"/>
            <a:ext cx="2259106" cy="2622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5"/>
          <a:srcRect l="37499" t="33076" r="53367" b="53078"/>
          <a:stretch/>
        </p:blipFill>
        <p:spPr bwMode="auto">
          <a:xfrm>
            <a:off x="820271" y="293180"/>
            <a:ext cx="2528047" cy="25791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6"/>
          <a:srcRect l="26298" t="45028" r="66876" b="42118"/>
          <a:stretch/>
        </p:blipFill>
        <p:spPr bwMode="auto">
          <a:xfrm>
            <a:off x="820271" y="3119718"/>
            <a:ext cx="2393576" cy="2743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5471" y="61102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02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2447" y="1465729"/>
            <a:ext cx="821615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dirty="0"/>
              <a:t>أَحْلُمُ أَنْ أَرْكَبَ طائِرَةً</a:t>
            </a:r>
          </a:p>
          <a:p>
            <a:pPr algn="ctr"/>
            <a:r>
              <a:rPr lang="ar-BH" sz="4400" dirty="0"/>
              <a:t>تُحَلِّقُ في سَماءِ الْخَليجِ</a:t>
            </a:r>
          </a:p>
          <a:p>
            <a:pPr algn="ctr"/>
            <a:r>
              <a:rPr lang="ar-BH" sz="4400" dirty="0"/>
              <a:t>أَسْمَعُ أَغاني اللُّؤْلُؤِ وَالدَّانِ</a:t>
            </a:r>
          </a:p>
          <a:p>
            <a:pPr algn="ctr"/>
            <a:r>
              <a:rPr lang="ar-BH" sz="4400" dirty="0"/>
              <a:t>وَأَرى ما صَنَعَتْهُ يَدُ </a:t>
            </a:r>
            <a:r>
              <a:rPr lang="ar-BH" sz="4400" dirty="0" smtClean="0"/>
              <a:t>الْإِنْسانِ.  </a:t>
            </a:r>
            <a:endParaRPr lang="ar-BH" sz="4400" dirty="0"/>
          </a:p>
        </p:txBody>
      </p:sp>
      <p:pic>
        <p:nvPicPr>
          <p:cNvPr id="5" name="Picture 4"/>
          <p:cNvPicPr/>
          <p:nvPr/>
        </p:nvPicPr>
        <p:blipFill rotWithShape="1">
          <a:blip r:embed="rId4"/>
          <a:srcRect l="26377" t="60339" r="64443" b="29068"/>
          <a:stretch/>
        </p:blipFill>
        <p:spPr bwMode="auto">
          <a:xfrm>
            <a:off x="591671" y="1290918"/>
            <a:ext cx="4289611" cy="31331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7630" y="61267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92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59306" y="524435"/>
            <a:ext cx="786653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dirty="0"/>
              <a:t>أَحْلُمُ أَنْ أَرْكَبَ طائِرَةً</a:t>
            </a:r>
          </a:p>
          <a:p>
            <a:pPr algn="ctr"/>
            <a:r>
              <a:rPr lang="ar-BH" sz="4400" dirty="0"/>
              <a:t>تَطوفُ بِوَطَني الْعَرَبِيِّ</a:t>
            </a:r>
          </a:p>
          <a:p>
            <a:pPr algn="ctr"/>
            <a:r>
              <a:rPr lang="ar-BH" sz="4400" dirty="0"/>
              <a:t>تَأْخُذُني لِأَرى عَظَمَةَ </a:t>
            </a:r>
          </a:p>
          <a:p>
            <a:pPr algn="ctr"/>
            <a:r>
              <a:rPr lang="ar-BH" sz="4400" dirty="0"/>
              <a:t>الْخالِقِ </a:t>
            </a:r>
            <a:r>
              <a:rPr lang="ar-BH" sz="4400" dirty="0" smtClean="0"/>
              <a:t>الرَّحْمَن</a:t>
            </a:r>
            <a:r>
              <a:rPr lang="ar-BH" sz="4400" dirty="0"/>
              <a:t>ِ</a:t>
            </a:r>
          </a:p>
          <a:p>
            <a:pPr algn="ctr"/>
            <a:r>
              <a:rPr lang="ar-BH" sz="4400" dirty="0"/>
              <a:t>في جَدْوَلِ ماءٍ وَنَهْرٍ</a:t>
            </a:r>
          </a:p>
          <a:p>
            <a:pPr algn="ctr"/>
            <a:r>
              <a:rPr lang="ar-BH" sz="4400" dirty="0"/>
              <a:t>وَسَماءٍ وَبَحْرٍ </a:t>
            </a:r>
          </a:p>
          <a:p>
            <a:pPr algn="ctr"/>
            <a:r>
              <a:rPr lang="ar-BH" sz="4400" dirty="0"/>
              <a:t>في كُلِّ أَرْضٍ </a:t>
            </a:r>
          </a:p>
          <a:p>
            <a:pPr algn="ctr"/>
            <a:r>
              <a:rPr lang="ar-BH" sz="4400" dirty="0"/>
              <a:t>يَنْطِقُ أَهْلُها بِلُغَةِ </a:t>
            </a:r>
            <a:r>
              <a:rPr lang="ar-BH" sz="4400" dirty="0" smtClean="0"/>
              <a:t>الْقُرآنِ.</a:t>
            </a:r>
            <a:endParaRPr lang="ar-BH" sz="4400" dirty="0"/>
          </a:p>
        </p:txBody>
      </p:sp>
      <p:pic>
        <p:nvPicPr>
          <p:cNvPr id="3" name="Picture 2"/>
          <p:cNvPicPr/>
          <p:nvPr/>
        </p:nvPicPr>
        <p:blipFill rotWithShape="1">
          <a:blip r:embed="rId4"/>
          <a:srcRect l="52985" t="24736" r="37048" b="58913"/>
          <a:stretch/>
        </p:blipFill>
        <p:spPr bwMode="auto">
          <a:xfrm>
            <a:off x="850006" y="524435"/>
            <a:ext cx="4610636" cy="19483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/>
          <p:cNvPicPr/>
          <p:nvPr/>
        </p:nvPicPr>
        <p:blipFill rotWithShape="1">
          <a:blip r:embed="rId4"/>
          <a:srcRect l="52988" t="42776" r="37206" b="41720"/>
          <a:stretch/>
        </p:blipFill>
        <p:spPr bwMode="auto">
          <a:xfrm>
            <a:off x="695459" y="2691685"/>
            <a:ext cx="4765183" cy="16742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4"/>
          <a:srcRect l="56134" t="60777" r="30769" b="22788"/>
          <a:stretch/>
        </p:blipFill>
        <p:spPr bwMode="auto">
          <a:xfrm>
            <a:off x="695459" y="4584879"/>
            <a:ext cx="4765183" cy="14487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0659" y="61403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75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355602" y="238588"/>
            <a:ext cx="55264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هَيَّا </a:t>
            </a:r>
            <a:r>
              <a:rPr lang="ar-BH" sz="4000" b="1" dirty="0" smtClean="0">
                <a:solidFill>
                  <a:srgbClr val="FF0000"/>
                </a:solidFill>
              </a:rPr>
              <a:t>نَتَعَلَّمُ </a:t>
            </a:r>
            <a:r>
              <a:rPr lang="ar-BH" sz="4000" b="1" dirty="0">
                <a:solidFill>
                  <a:srgbClr val="FF0000"/>
                </a:solidFill>
              </a:rPr>
              <a:t>مِنْ قَامُوس الْكَلِمَات:</a:t>
            </a:r>
            <a:endParaRPr lang="en-US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802908"/>
              </p:ext>
            </p:extLst>
          </p:nvPr>
        </p:nvGraphicFramePr>
        <p:xfrm>
          <a:off x="1726442" y="1351115"/>
          <a:ext cx="9039367" cy="2882387"/>
        </p:xfrm>
        <a:graphic>
          <a:graphicData uri="http://schemas.openxmlformats.org/drawingml/2006/table">
            <a:tbl>
              <a:tblPr firstRow="1" firstCol="1" bandRow="1"/>
              <a:tblGrid>
                <a:gridCol w="45271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121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898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مَعْنَاهَا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الْكَلِمَةُ </a:t>
                      </a: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3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يَنْطِقُ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تَطوفُ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29803" y="3553348"/>
            <a:ext cx="193798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تَدورُ </a:t>
            </a:r>
            <a:r>
              <a:rPr lang="ar-BH" sz="36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حَوْلَ.</a:t>
            </a:r>
            <a:endParaRPr lang="ar-BH" sz="36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06321" y="2383798"/>
            <a:ext cx="910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>
                <a:solidFill>
                  <a:srgbClr val="FF0000"/>
                </a:solidFill>
              </a:rPr>
              <a:t>يَتَكلَّمُ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3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1278" y="60857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70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10647" y="656823"/>
            <a:ext cx="50098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400" dirty="0">
                <a:solidFill>
                  <a:srgbClr val="C00000"/>
                </a:solidFill>
              </a:rPr>
              <a:t>أَشْهَرُ الْمَساجِدِ </a:t>
            </a:r>
            <a:r>
              <a:rPr lang="ar-BH" sz="4400" dirty="0" smtClean="0">
                <a:solidFill>
                  <a:srgbClr val="C00000"/>
                </a:solidFill>
              </a:rPr>
              <a:t>الْإِسْلامِيِّةِ:</a:t>
            </a:r>
            <a:endParaRPr lang="en-US" sz="44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1370" y="656822"/>
            <a:ext cx="58985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400" dirty="0">
                <a:solidFill>
                  <a:srgbClr val="FF0000"/>
                </a:solidFill>
              </a:rPr>
              <a:t>(الْأَقْصى – </a:t>
            </a:r>
            <a:r>
              <a:rPr lang="ar-BH" sz="4400" dirty="0" smtClean="0">
                <a:solidFill>
                  <a:srgbClr val="FF0000"/>
                </a:solidFill>
              </a:rPr>
              <a:t>الْحَرام </a:t>
            </a:r>
            <a:r>
              <a:rPr lang="ar-BH" sz="4400" dirty="0">
                <a:solidFill>
                  <a:srgbClr val="FF0000"/>
                </a:solidFill>
              </a:rPr>
              <a:t>– </a:t>
            </a:r>
            <a:r>
              <a:rPr lang="ar-BH" sz="4400" dirty="0" smtClean="0">
                <a:solidFill>
                  <a:srgbClr val="FF0000"/>
                </a:solidFill>
              </a:rPr>
              <a:t>النَّبَوي) 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3037" y="2318197"/>
            <a:ext cx="103674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400" dirty="0"/>
              <a:t>* الْمَسْجِدُ         في مَكَّةَ </a:t>
            </a:r>
            <a:r>
              <a:rPr lang="ar-BH" sz="4400" dirty="0" smtClean="0"/>
              <a:t>الْمُكَرَّمَةِ.</a:t>
            </a:r>
            <a:endParaRPr lang="en-US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1332962" y="3414546"/>
            <a:ext cx="99553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400" dirty="0"/>
              <a:t>* الْمَسْجِدُ         في الْمَدينةِ </a:t>
            </a:r>
            <a:r>
              <a:rPr lang="ar-BH" sz="4400" dirty="0" smtClean="0"/>
              <a:t>الْمُنَوَّرَةِ.</a:t>
            </a:r>
            <a:endParaRPr lang="en-US" sz="4400" dirty="0"/>
          </a:p>
        </p:txBody>
      </p:sp>
      <p:sp>
        <p:nvSpPr>
          <p:cNvPr id="7" name="TextBox 6"/>
          <p:cNvSpPr txBox="1"/>
          <p:nvPr/>
        </p:nvSpPr>
        <p:spPr>
          <a:xfrm>
            <a:off x="3245476" y="4559119"/>
            <a:ext cx="80750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400" dirty="0"/>
              <a:t>* الْمَسجِدُ          في </a:t>
            </a:r>
            <a:r>
              <a:rPr lang="ar-BH" sz="4400" dirty="0" smtClean="0"/>
              <a:t>الْقُدْسِ.</a:t>
            </a:r>
            <a:endParaRPr lang="en-US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817574" y="2344824"/>
            <a:ext cx="22473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dirty="0" smtClean="0">
                <a:solidFill>
                  <a:srgbClr val="FF0000"/>
                </a:solidFill>
              </a:rPr>
              <a:t>الْحَرام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23825" y="3387968"/>
            <a:ext cx="2034862" cy="764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dirty="0">
                <a:solidFill>
                  <a:srgbClr val="FF0000"/>
                </a:solidFill>
              </a:rPr>
              <a:t>النَّبَوي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11323" y="4585746"/>
            <a:ext cx="22473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dirty="0">
                <a:solidFill>
                  <a:srgbClr val="FF0000"/>
                </a:solidFill>
              </a:rPr>
              <a:t>الْأَقْصى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3" name="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3437" y="60311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01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9104" y="837127"/>
            <a:ext cx="94144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400" dirty="0">
                <a:solidFill>
                  <a:srgbClr val="C00000"/>
                </a:solidFill>
              </a:rPr>
              <a:t>أُكْمِلُ كَما في </a:t>
            </a:r>
            <a:r>
              <a:rPr lang="ar-BH" sz="4400" dirty="0" smtClean="0">
                <a:solidFill>
                  <a:srgbClr val="C00000"/>
                </a:solidFill>
              </a:rPr>
              <a:t>الْمِثالِ:</a:t>
            </a:r>
            <a:endParaRPr lang="en-US" sz="44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05318" y="2025417"/>
            <a:ext cx="90152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400" dirty="0"/>
              <a:t>* أَحْلُمُ أَنْ </a:t>
            </a:r>
            <a:r>
              <a:rPr lang="ar-BH" sz="4400" dirty="0">
                <a:solidFill>
                  <a:srgbClr val="FF0000"/>
                </a:solidFill>
              </a:rPr>
              <a:t>أَرْكَبَ </a:t>
            </a:r>
            <a:r>
              <a:rPr lang="ar-BH" sz="4400" dirty="0" smtClean="0">
                <a:solidFill>
                  <a:srgbClr val="FF0000"/>
                </a:solidFill>
              </a:rPr>
              <a:t>طائِرَةً</a:t>
            </a:r>
            <a:r>
              <a:rPr lang="ar-BH" sz="4400" dirty="0" smtClean="0"/>
              <a:t>.</a:t>
            </a:r>
            <a:endParaRPr lang="en-US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3181082" y="3425781"/>
            <a:ext cx="81394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400" dirty="0"/>
              <a:t>* أَحْلُمُ أَنْ              </a:t>
            </a:r>
            <a:r>
              <a:rPr lang="ar-BH" sz="4400" dirty="0" smtClean="0"/>
              <a:t>.</a:t>
            </a:r>
            <a:endParaRPr lang="en-US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7250806" y="3425781"/>
            <a:ext cx="22666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400" dirty="0">
                <a:solidFill>
                  <a:srgbClr val="FF0000"/>
                </a:solidFill>
              </a:rPr>
              <a:t>أُصْبِحَ</a:t>
            </a:r>
            <a:r>
              <a:rPr lang="ar-BH" sz="4400" dirty="0"/>
              <a:t> </a:t>
            </a:r>
            <a:r>
              <a:rPr lang="ar-BH" sz="4400" dirty="0" smtClean="0">
                <a:solidFill>
                  <a:srgbClr val="FF0000"/>
                </a:solidFill>
              </a:rPr>
              <a:t>طَبيبًا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438" y="4826145"/>
            <a:ext cx="56151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400" dirty="0"/>
              <a:t>* أَحْلُمُ </a:t>
            </a:r>
            <a:r>
              <a:rPr lang="ar-BH" sz="4400" dirty="0" smtClean="0"/>
              <a:t>أَن                .</a:t>
            </a:r>
            <a:endParaRPr lang="en-US" sz="4400" dirty="0"/>
          </a:p>
        </p:txBody>
      </p:sp>
      <p:sp>
        <p:nvSpPr>
          <p:cNvPr id="7" name="TextBox 6"/>
          <p:cNvSpPr txBox="1"/>
          <p:nvPr/>
        </p:nvSpPr>
        <p:spPr>
          <a:xfrm>
            <a:off x="6991498" y="4826145"/>
            <a:ext cx="29878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400" dirty="0">
                <a:solidFill>
                  <a:srgbClr val="FF0000"/>
                </a:solidFill>
              </a:rPr>
              <a:t>أَزورَ الْفَضاءِ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3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0970" y="2304489"/>
            <a:ext cx="9144000" cy="3658427"/>
          </a:xfrm>
        </p:spPr>
        <p:txBody>
          <a:bodyPr>
            <a:noAutofit/>
          </a:bodyPr>
          <a:lstStyle/>
          <a:p>
            <a:pPr algn="ctr"/>
            <a:r>
              <a:rPr lang="ar-BH" sz="16600" b="1" dirty="0">
                <a:solidFill>
                  <a:schemeClr val="tx2"/>
                </a:solidFill>
              </a:rPr>
              <a:t>وفَّقَكَ الله</a:t>
            </a:r>
          </a:p>
        </p:txBody>
      </p:sp>
      <p:pic>
        <p:nvPicPr>
          <p:cNvPr id="4" name="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8573" y="60721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85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1_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3.xml><?xml version="1.0" encoding="utf-8"?>
<a:theme xmlns:a="http://schemas.openxmlformats.org/drawingml/2006/main" name="2_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4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1852</TotalTime>
  <Words>154</Words>
  <Application>Microsoft Office PowerPoint</Application>
  <PresentationFormat>Widescreen</PresentationFormat>
  <Paragraphs>48</Paragraphs>
  <Slides>8</Slides>
  <Notes>3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قالب الدروس</vt:lpstr>
      <vt:lpstr>1_قالب الدروس</vt:lpstr>
      <vt:lpstr>2_قالب الدروس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hamad 95</dc:creator>
  <cp:lastModifiedBy>user</cp:lastModifiedBy>
  <cp:revision>225</cp:revision>
  <dcterms:created xsi:type="dcterms:W3CDTF">2020-03-10T05:21:54Z</dcterms:created>
  <dcterms:modified xsi:type="dcterms:W3CDTF">2020-04-05T09:46:59Z</dcterms:modified>
</cp:coreProperties>
</file>