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6"/>
  </p:notesMasterIdLst>
  <p:sldIdLst>
    <p:sldId id="323" r:id="rId2"/>
    <p:sldId id="285" r:id="rId3"/>
    <p:sldId id="353" r:id="rId4"/>
    <p:sldId id="354" r:id="rId5"/>
    <p:sldId id="332" r:id="rId6"/>
    <p:sldId id="333" r:id="rId7"/>
    <p:sldId id="334" r:id="rId8"/>
    <p:sldId id="355" r:id="rId9"/>
    <p:sldId id="324" r:id="rId10"/>
    <p:sldId id="335" r:id="rId11"/>
    <p:sldId id="385" r:id="rId12"/>
    <p:sldId id="336" r:id="rId13"/>
    <p:sldId id="356" r:id="rId14"/>
    <p:sldId id="357" r:id="rId15"/>
    <p:sldId id="359" r:id="rId16"/>
    <p:sldId id="360" r:id="rId17"/>
    <p:sldId id="361" r:id="rId18"/>
    <p:sldId id="337" r:id="rId19"/>
    <p:sldId id="325" r:id="rId20"/>
    <p:sldId id="362" r:id="rId21"/>
    <p:sldId id="363" r:id="rId22"/>
    <p:sldId id="364" r:id="rId23"/>
    <p:sldId id="341" r:id="rId24"/>
    <p:sldId id="342" r:id="rId25"/>
    <p:sldId id="344" r:id="rId26"/>
    <p:sldId id="348" r:id="rId27"/>
    <p:sldId id="365" r:id="rId28"/>
    <p:sldId id="366" r:id="rId29"/>
    <p:sldId id="367" r:id="rId30"/>
    <p:sldId id="368" r:id="rId31"/>
    <p:sldId id="369" r:id="rId32"/>
    <p:sldId id="370" r:id="rId33"/>
    <p:sldId id="350" r:id="rId34"/>
    <p:sldId id="371" r:id="rId35"/>
    <p:sldId id="372" r:id="rId36"/>
    <p:sldId id="373" r:id="rId37"/>
    <p:sldId id="374" r:id="rId38"/>
    <p:sldId id="375" r:id="rId39"/>
    <p:sldId id="351" r:id="rId40"/>
    <p:sldId id="352" r:id="rId41"/>
    <p:sldId id="328" r:id="rId42"/>
    <p:sldId id="376" r:id="rId43"/>
    <p:sldId id="377" r:id="rId44"/>
    <p:sldId id="378" r:id="rId45"/>
    <p:sldId id="379" r:id="rId46"/>
    <p:sldId id="380" r:id="rId47"/>
    <p:sldId id="329" r:id="rId48"/>
    <p:sldId id="381" r:id="rId49"/>
    <p:sldId id="330" r:id="rId50"/>
    <p:sldId id="382" r:id="rId51"/>
    <p:sldId id="383" r:id="rId52"/>
    <p:sldId id="331" r:id="rId53"/>
    <p:sldId id="386" r:id="rId54"/>
    <p:sldId id="387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25" autoAdjust="0"/>
    <p:restoredTop sz="94444" autoAdjust="0"/>
  </p:normalViewPr>
  <p:slideViewPr>
    <p:cSldViewPr snapToGrid="0">
      <p:cViewPr varScale="1">
        <p:scale>
          <a:sx n="116" d="100"/>
          <a:sy n="116" d="100"/>
        </p:scale>
        <p:origin x="-148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3728-58ED-449B-B477-2097A9C731FD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9AE0-1E79-462C-94C4-FAF6B008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239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88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833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4500" y="3257602"/>
            <a:ext cx="20521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Lucida Bright" panose="02040602050505020304" pitchFamily="18" charset="0"/>
              </a:rPr>
              <a:t>CHEM 101</a:t>
            </a:r>
          </a:p>
          <a:p>
            <a:pPr algn="ctr"/>
            <a:r>
              <a:rPr lang="en-US" sz="2000" b="1" dirty="0">
                <a:solidFill>
                  <a:srgbClr val="00B050"/>
                </a:solidFill>
                <a:latin typeface="Lucida Bright" panose="02040602050505020304" pitchFamily="18" charset="0"/>
              </a:rPr>
              <a:t>(3+1+0)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035" y="1830473"/>
            <a:ext cx="610109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General Chemistry</a:t>
            </a:r>
          </a:p>
        </p:txBody>
      </p:sp>
      <p:pic>
        <p:nvPicPr>
          <p:cNvPr id="8" name="Picture 2" descr="http://medicalcity.ksu.edu.sa/images/uploads/news/KSU_BackgroundLogo_(2).png"/>
          <p:cNvPicPr>
            <a:picLocks noChangeAspect="1" noChangeArrowheads="1"/>
          </p:cNvPicPr>
          <p:nvPr/>
        </p:nvPicPr>
        <p:blipFill>
          <a:blip r:embed="rId2"/>
          <a:srcRect l="16842" t="20000" r="13684" b="28000"/>
          <a:stretch>
            <a:fillRect/>
          </a:stretch>
        </p:blipFill>
        <p:spPr bwMode="auto">
          <a:xfrm>
            <a:off x="7219950" y="47625"/>
            <a:ext cx="1885950" cy="742950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3995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865151" y="1742238"/>
            <a:ext cx="7403638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76200" cmpd="tri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/>
              <a:t>1 mole </a:t>
            </a:r>
            <a:r>
              <a:rPr lang="en-US" altLang="en-US" sz="2800" baseline="30000" dirty="0"/>
              <a:t>12</a:t>
            </a:r>
            <a:r>
              <a:rPr lang="en-US" altLang="en-US" sz="2800" dirty="0"/>
              <a:t>C atoms = 6.022 x 10</a:t>
            </a:r>
            <a:r>
              <a:rPr lang="en-US" altLang="en-US" sz="2800" baseline="30000" dirty="0"/>
              <a:t>23</a:t>
            </a:r>
            <a:r>
              <a:rPr lang="en-US" altLang="en-US" sz="2800" dirty="0"/>
              <a:t> atoms = 12.00 g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1 </a:t>
            </a:r>
            <a:r>
              <a:rPr lang="en-US" altLang="en-US" sz="2800" baseline="30000" dirty="0"/>
              <a:t>12</a:t>
            </a:r>
            <a:r>
              <a:rPr lang="en-US" altLang="en-US" sz="2800" dirty="0"/>
              <a:t>C atom = 12.00 amu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473613" y="5154875"/>
            <a:ext cx="6070600" cy="875304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 dirty="0"/>
              <a:t>For any element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 dirty="0"/>
              <a:t> atomic mass (amu) = molar mass (grams)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025227" y="3246271"/>
            <a:ext cx="7243562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76200" cmpd="tri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/>
              <a:t>1 mole </a:t>
            </a:r>
            <a:r>
              <a:rPr lang="en-US" altLang="en-US" sz="2800" baseline="30000" dirty="0" smtClean="0"/>
              <a:t>1</a:t>
            </a:r>
            <a:r>
              <a:rPr lang="en-US" altLang="en-US" sz="2800" dirty="0" smtClean="0"/>
              <a:t>H </a:t>
            </a:r>
            <a:r>
              <a:rPr lang="en-US" altLang="en-US" sz="2800" dirty="0"/>
              <a:t>atoms = 6.022 x 10</a:t>
            </a:r>
            <a:r>
              <a:rPr lang="en-US" altLang="en-US" sz="2800" baseline="30000" dirty="0"/>
              <a:t>23</a:t>
            </a:r>
            <a:r>
              <a:rPr lang="en-US" altLang="en-US" sz="2800" dirty="0"/>
              <a:t> atoms = </a:t>
            </a:r>
            <a:r>
              <a:rPr lang="en-US" altLang="en-US" sz="2800" dirty="0" smtClean="0"/>
              <a:t>1.00 </a:t>
            </a:r>
            <a:r>
              <a:rPr lang="en-US" altLang="en-US" sz="2800" dirty="0"/>
              <a:t>g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1 </a:t>
            </a:r>
            <a:r>
              <a:rPr lang="en-US" altLang="en-US" sz="2800" baseline="30000" dirty="0" smtClean="0"/>
              <a:t>1</a:t>
            </a:r>
            <a:r>
              <a:rPr lang="en-US" altLang="en-US" sz="2800" dirty="0" smtClean="0"/>
              <a:t>H </a:t>
            </a:r>
            <a:r>
              <a:rPr lang="en-US" altLang="en-US" sz="2800" dirty="0"/>
              <a:t>atom = </a:t>
            </a:r>
            <a:r>
              <a:rPr lang="en-US" altLang="en-US" sz="2800" dirty="0" smtClean="0"/>
              <a:t>1.00 </a:t>
            </a:r>
            <a:r>
              <a:rPr lang="en-US" altLang="en-US" sz="2800" dirty="0"/>
              <a:t>amu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265508" y="920836"/>
            <a:ext cx="8486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i="1" dirty="0">
                <a:solidFill>
                  <a:srgbClr val="FF0000"/>
                </a:solidFill>
              </a:rPr>
              <a:t>Molar </a:t>
            </a:r>
            <a:r>
              <a:rPr lang="en-US" altLang="en-US" sz="2800" b="1" i="1" dirty="0" smtClean="0">
                <a:solidFill>
                  <a:srgbClr val="FF0000"/>
                </a:solidFill>
              </a:rPr>
              <a:t>mass (M)</a:t>
            </a:r>
            <a:r>
              <a:rPr lang="en-US" alt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en-US" sz="2800" dirty="0"/>
              <a:t>is the mass of 1 mole </a:t>
            </a:r>
            <a:r>
              <a:rPr lang="en-US" altLang="en-US" sz="2800" dirty="0" smtClean="0"/>
              <a:t>of atoms in grams.</a:t>
            </a:r>
            <a:endParaRPr lang="en-US" alt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31832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utoUpdateAnimBg="0"/>
      <p:bldP spid="23" grpId="0" animBg="1" autoUpdateAnimBg="0"/>
      <p:bldP spid="12" grpId="0" autoUpdateAnimBg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659724" y="1377928"/>
            <a:ext cx="8085858" cy="4448106"/>
          </a:xfrm>
          <a:prstGeom prst="rect">
            <a:avLst/>
          </a:prstGeom>
          <a:noFill/>
          <a:ln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dirty="0" smtClean="0"/>
              <a:t>Unit is the </a:t>
            </a:r>
            <a:r>
              <a:rPr lang="en-US" altLang="en-US" sz="2400" b="1" dirty="0" err="1" smtClean="0"/>
              <a:t>amu</a:t>
            </a:r>
            <a:r>
              <a:rPr lang="en-US" altLang="en-US" sz="2400" b="1" dirty="0" smtClean="0"/>
              <a:t> mass</a:t>
            </a:r>
            <a:r>
              <a:rPr lang="en-US" altLang="en-US" sz="24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atomic unit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1 amu = 1.66 x 10</a:t>
            </a:r>
            <a:r>
              <a:rPr lang="en-US" altLang="en-US" b="1" baseline="30000" dirty="0" smtClean="0"/>
              <a:t>-24</a:t>
            </a:r>
            <a:r>
              <a:rPr lang="en-US" altLang="en-US" b="1" dirty="0" smtClean="0"/>
              <a:t>g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/>
              <a:t>We define the masses of atoms in terms of atomic mass units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1 Carbon atom = 12.01 amu, 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1 Oxygen atom = 16.00 amu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1 O</a:t>
            </a:r>
            <a:r>
              <a:rPr lang="en-US" altLang="en-US" b="1" baseline="-25000" dirty="0" smtClean="0"/>
              <a:t>2</a:t>
            </a:r>
            <a:r>
              <a:rPr lang="en-US" altLang="en-US" b="1" dirty="0" smtClean="0"/>
              <a:t> molecule = 2(16.00 amu) = 32.00 amu</a:t>
            </a:r>
            <a:endParaRPr lang="en-US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426423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11" name="Picture 1026" descr="03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556" b="4167"/>
          <a:stretch>
            <a:fillRect/>
          </a:stretch>
        </p:blipFill>
        <p:spPr bwMode="auto">
          <a:xfrm>
            <a:off x="773713" y="1154112"/>
            <a:ext cx="7772400" cy="52625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27"/>
          <p:cNvSpPr txBox="1">
            <a:spLocks noChangeArrowheads="1"/>
          </p:cNvSpPr>
          <p:nvPr/>
        </p:nvSpPr>
        <p:spPr bwMode="auto">
          <a:xfrm>
            <a:off x="3442799" y="635000"/>
            <a:ext cx="2222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/>
              <a:t>One Mole of:</a:t>
            </a:r>
          </a:p>
        </p:txBody>
      </p:sp>
      <p:sp>
        <p:nvSpPr>
          <p:cNvPr id="13" name="Text Box 1028"/>
          <p:cNvSpPr txBox="1">
            <a:spLocks noChangeArrowheads="1"/>
          </p:cNvSpPr>
          <p:nvPr/>
        </p:nvSpPr>
        <p:spPr bwMode="auto">
          <a:xfrm>
            <a:off x="2686651" y="1422400"/>
            <a:ext cx="3080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4" name="Text Box 1029"/>
          <p:cNvSpPr txBox="1">
            <a:spLocks noChangeArrowheads="1"/>
          </p:cNvSpPr>
          <p:nvPr/>
        </p:nvSpPr>
        <p:spPr bwMode="auto">
          <a:xfrm>
            <a:off x="6177563" y="1346200"/>
            <a:ext cx="2904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5" name="Text Box 1030"/>
          <p:cNvSpPr txBox="1">
            <a:spLocks noChangeArrowheads="1"/>
          </p:cNvSpPr>
          <p:nvPr/>
        </p:nvSpPr>
        <p:spPr bwMode="auto">
          <a:xfrm>
            <a:off x="2871560" y="5765800"/>
            <a:ext cx="4299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Cu</a:t>
            </a:r>
          </a:p>
        </p:txBody>
      </p:sp>
      <p:sp>
        <p:nvSpPr>
          <p:cNvPr id="24" name="Text Box 1031"/>
          <p:cNvSpPr txBox="1">
            <a:spLocks noChangeArrowheads="1"/>
          </p:cNvSpPr>
          <p:nvPr/>
        </p:nvSpPr>
        <p:spPr bwMode="auto">
          <a:xfrm>
            <a:off x="6231991" y="5765800"/>
            <a:ext cx="4024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</a:rPr>
              <a:t>Fe</a:t>
            </a:r>
          </a:p>
        </p:txBody>
      </p:sp>
      <p:sp>
        <p:nvSpPr>
          <p:cNvPr id="25" name="Text Box 1032"/>
          <p:cNvSpPr txBox="1">
            <a:spLocks noChangeArrowheads="1"/>
          </p:cNvSpPr>
          <p:nvPr/>
        </p:nvSpPr>
        <p:spPr bwMode="auto">
          <a:xfrm>
            <a:off x="4548102" y="3989251"/>
            <a:ext cx="4379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Hg</a:t>
            </a:r>
          </a:p>
        </p:txBody>
      </p:sp>
    </p:spTree>
    <p:extLst>
      <p:ext uri="{BB962C8B-B14F-4D97-AF65-F5344CB8AC3E}">
        <p14:creationId xmlns="" xmlns:p14="http://schemas.microsoft.com/office/powerpoint/2010/main" val="190522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9"/>
          <p:cNvSpPr txBox="1">
            <a:spLocks noChangeArrowheads="1"/>
          </p:cNvSpPr>
          <p:nvPr/>
        </p:nvSpPr>
        <p:spPr bwMode="auto">
          <a:xfrm>
            <a:off x="359226" y="882625"/>
            <a:ext cx="844005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i="1" dirty="0" smtClean="0">
                <a:solidFill>
                  <a:srgbClr val="0070C0"/>
                </a:solidFill>
              </a:rPr>
              <a:t>For example: </a:t>
            </a:r>
          </a:p>
          <a:p>
            <a:pPr marL="457200" algn="just"/>
            <a:r>
              <a:rPr lang="en-US" altLang="en-US" sz="2400" b="1" dirty="0" smtClean="0">
                <a:solidFill>
                  <a:srgbClr val="0070C0"/>
                </a:solidFill>
              </a:rPr>
              <a:t>Molar mass of </a:t>
            </a:r>
            <a:r>
              <a:rPr lang="en-US" altLang="en-US" sz="2400" b="1" baseline="30000" dirty="0" smtClean="0">
                <a:solidFill>
                  <a:srgbClr val="0070C0"/>
                </a:solidFill>
              </a:rPr>
              <a:t>12</a:t>
            </a:r>
            <a:r>
              <a:rPr lang="en-US" altLang="en-US" sz="2400" b="1" dirty="0" smtClean="0">
                <a:solidFill>
                  <a:srgbClr val="0070C0"/>
                </a:solidFill>
              </a:rPr>
              <a:t>C is 12.01 g and there are 6.022 X 10</a:t>
            </a:r>
            <a:r>
              <a:rPr lang="en-US" altLang="en-US" sz="2400" b="1" baseline="30000" dirty="0" smtClean="0">
                <a:solidFill>
                  <a:srgbClr val="0070C0"/>
                </a:solidFill>
              </a:rPr>
              <a:t>23</a:t>
            </a:r>
            <a:r>
              <a:rPr lang="en-US" altLang="en-US" sz="2400" b="1" dirty="0" smtClean="0">
                <a:solidFill>
                  <a:srgbClr val="0070C0"/>
                </a:solidFill>
              </a:rPr>
              <a:t> </a:t>
            </a:r>
            <a:r>
              <a:rPr lang="en-US" altLang="en-US" sz="2400" b="1" baseline="30000" dirty="0" smtClean="0">
                <a:solidFill>
                  <a:srgbClr val="0070C0"/>
                </a:solidFill>
              </a:rPr>
              <a:t>12</a:t>
            </a:r>
            <a:r>
              <a:rPr lang="en-US" altLang="en-US" sz="2400" b="1" dirty="0" smtClean="0">
                <a:solidFill>
                  <a:srgbClr val="0070C0"/>
                </a:solidFill>
              </a:rPr>
              <a:t>C atoms in 1 mole of the substance;</a:t>
            </a:r>
          </a:p>
          <a:p>
            <a:pPr marL="457200" algn="just"/>
            <a:r>
              <a:rPr lang="en-US" altLang="en-US" sz="2400" b="1" dirty="0" smtClean="0">
                <a:solidFill>
                  <a:srgbClr val="0070C0"/>
                </a:solidFill>
              </a:rPr>
              <a:t>The mass of one </a:t>
            </a:r>
            <a:r>
              <a:rPr lang="en-US" altLang="en-US" sz="2400" b="1" baseline="30000" dirty="0" smtClean="0">
                <a:solidFill>
                  <a:srgbClr val="0070C0"/>
                </a:solidFill>
              </a:rPr>
              <a:t>12</a:t>
            </a:r>
            <a:r>
              <a:rPr lang="en-US" altLang="en-US" sz="2400" b="1" dirty="0" smtClean="0">
                <a:solidFill>
                  <a:srgbClr val="0070C0"/>
                </a:solidFill>
              </a:rPr>
              <a:t>C atom is given by</a:t>
            </a:r>
            <a:endParaRPr lang="en-US" altLang="en-US" sz="2400" b="1" dirty="0">
              <a:solidFill>
                <a:srgbClr val="0070C0"/>
              </a:solidFill>
            </a:endParaRPr>
          </a:p>
        </p:txBody>
      </p: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1294716" y="4842079"/>
            <a:ext cx="3811589" cy="1001713"/>
            <a:chOff x="1725" y="505"/>
            <a:chExt cx="2401" cy="631"/>
          </a:xfrm>
        </p:grpSpPr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2057" y="505"/>
              <a:ext cx="173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12.00 </a:t>
              </a:r>
              <a:r>
                <a:rPr lang="en-US" altLang="en-US" sz="2800" dirty="0" smtClean="0"/>
                <a:t>g </a:t>
              </a:r>
              <a:r>
                <a:rPr lang="en-US" altLang="en-US" sz="2800" baseline="30000" dirty="0" smtClean="0"/>
                <a:t>12</a:t>
              </a:r>
              <a:r>
                <a:rPr lang="en-US" altLang="en-US" sz="2800" dirty="0" smtClean="0"/>
                <a:t>C atoms</a:t>
              </a:r>
              <a:endParaRPr lang="en-US" altLang="en-US" sz="2800" dirty="0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725" y="809"/>
              <a:ext cx="240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6.022 x 10</a:t>
              </a:r>
              <a:r>
                <a:rPr lang="en-US" altLang="en-US" sz="2800" baseline="30000" dirty="0"/>
                <a:t>23</a:t>
              </a:r>
              <a:r>
                <a:rPr lang="en-US" altLang="en-US" sz="2800" dirty="0"/>
                <a:t> </a:t>
              </a:r>
              <a:r>
                <a:rPr lang="en-US" altLang="en-US" sz="2800" baseline="30000" dirty="0"/>
                <a:t>12</a:t>
              </a:r>
              <a:r>
                <a:rPr lang="en-US" altLang="en-US" sz="2800" dirty="0"/>
                <a:t>C atoms</a:t>
              </a: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728" y="816"/>
              <a:ext cx="23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5101542" y="5034960"/>
            <a:ext cx="2519361" cy="549275"/>
            <a:chOff x="4049" y="621"/>
            <a:chExt cx="1587" cy="346"/>
          </a:xfrm>
        </p:grpSpPr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4049" y="640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=</a:t>
              </a: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4213" y="621"/>
              <a:ext cx="142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 smtClean="0"/>
                <a:t>1.993 </a:t>
              </a:r>
              <a:r>
                <a:rPr lang="en-US" altLang="en-US" sz="2800" dirty="0"/>
                <a:t>x </a:t>
              </a:r>
              <a:r>
                <a:rPr lang="en-US" altLang="en-US" sz="2800" dirty="0" smtClean="0"/>
                <a:t>10</a:t>
              </a:r>
              <a:r>
                <a:rPr lang="en-US" altLang="en-US" sz="2800" baseline="30000" dirty="0" smtClean="0"/>
                <a:t>-23</a:t>
              </a:r>
              <a:r>
                <a:rPr lang="en-US" altLang="en-US" sz="2800" dirty="0" smtClean="0"/>
                <a:t> </a:t>
              </a:r>
              <a:r>
                <a:rPr lang="en-US" altLang="en-US" sz="2800" dirty="0"/>
                <a:t>g</a:t>
              </a:r>
            </a:p>
          </p:txBody>
        </p:sp>
      </p:grp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060504" y="2767172"/>
            <a:ext cx="275748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12.00 </a:t>
            </a:r>
            <a:r>
              <a:rPr lang="en-US" altLang="en-US" sz="2800" dirty="0" smtClean="0"/>
              <a:t>g </a:t>
            </a:r>
            <a:r>
              <a:rPr lang="en-US" altLang="en-US" sz="2800" baseline="30000" dirty="0" smtClean="0"/>
              <a:t>12</a:t>
            </a:r>
            <a:r>
              <a:rPr lang="en-US" altLang="en-US" sz="2800" dirty="0" smtClean="0"/>
              <a:t>C atoms</a:t>
            </a:r>
            <a:endParaRPr lang="en-US" altLang="en-US" sz="2800" dirty="0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5033051" y="2767172"/>
            <a:ext cx="3492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dirty="0"/>
              <a:t>6.022 x 10</a:t>
            </a:r>
            <a:r>
              <a:rPr lang="en-US" altLang="en-US" sz="2800" baseline="30000" dirty="0"/>
              <a:t>23</a:t>
            </a:r>
            <a:r>
              <a:rPr lang="en-US" altLang="en-US" sz="2800" dirty="0"/>
              <a:t> </a:t>
            </a:r>
            <a:r>
              <a:rPr lang="en-US" altLang="en-US" sz="2800" baseline="30000" dirty="0"/>
              <a:t>12</a:t>
            </a:r>
            <a:r>
              <a:rPr lang="en-US" altLang="en-US" sz="2800" dirty="0"/>
              <a:t>C atoms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5838367" y="3542319"/>
            <a:ext cx="189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1 </a:t>
            </a:r>
            <a:r>
              <a:rPr lang="en-US" altLang="en-US" sz="2800" baseline="30000" dirty="0"/>
              <a:t>12</a:t>
            </a:r>
            <a:r>
              <a:rPr lang="en-US" altLang="en-US" sz="2800" dirty="0"/>
              <a:t>C atom</a:t>
            </a:r>
          </a:p>
        </p:txBody>
      </p:sp>
      <p:cxnSp>
        <p:nvCxnSpPr>
          <p:cNvPr id="25" name="Straight Arrow Connector 24"/>
          <p:cNvCxnSpPr>
            <a:stCxn id="21" idx="3"/>
            <a:endCxn id="21" idx="3"/>
          </p:cNvCxnSpPr>
          <p:nvPr/>
        </p:nvCxnSpPr>
        <p:spPr>
          <a:xfrm>
            <a:off x="3817993" y="3029110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969542" y="3029697"/>
            <a:ext cx="760411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3969542" y="3797254"/>
            <a:ext cx="76041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908953" y="3521637"/>
            <a:ext cx="30167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 smtClean="0">
                <a:solidFill>
                  <a:srgbClr val="0070C0"/>
                </a:solidFill>
              </a:rPr>
              <a:t>Mass of  g </a:t>
            </a:r>
            <a:r>
              <a:rPr lang="en-US" altLang="en-US" sz="2800" baseline="30000" dirty="0" smtClean="0">
                <a:solidFill>
                  <a:srgbClr val="0070C0"/>
                </a:solidFill>
              </a:rPr>
              <a:t>12</a:t>
            </a:r>
            <a:r>
              <a:rPr lang="en-US" altLang="en-US" sz="2800" dirty="0" smtClean="0">
                <a:solidFill>
                  <a:srgbClr val="0070C0"/>
                </a:solidFill>
              </a:rPr>
              <a:t>C atom</a:t>
            </a:r>
            <a:endParaRPr lang="en-US" altLang="en-US" sz="2800" dirty="0">
              <a:solidFill>
                <a:srgbClr val="0070C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276654" y="4911634"/>
            <a:ext cx="1184311" cy="32595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 flipV="1">
            <a:off x="3276654" y="5497145"/>
            <a:ext cx="1184311" cy="32595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02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31" grpId="0"/>
      <p:bldP spid="20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9"/>
          <p:cNvSpPr txBox="1">
            <a:spLocks noChangeArrowheads="1"/>
          </p:cNvSpPr>
          <p:nvPr/>
        </p:nvSpPr>
        <p:spPr bwMode="auto">
          <a:xfrm>
            <a:off x="293189" y="835591"/>
            <a:ext cx="844005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i="1" dirty="0" smtClean="0">
                <a:solidFill>
                  <a:srgbClr val="0070C0"/>
                </a:solidFill>
              </a:rPr>
              <a:t>Avogadro’s number can be used to convert from the </a:t>
            </a:r>
            <a:r>
              <a:rPr lang="en-US" altLang="en-US" sz="2400" b="1" i="1" u="sng" dirty="0" smtClean="0">
                <a:solidFill>
                  <a:srgbClr val="0070C0"/>
                </a:solidFill>
              </a:rPr>
              <a:t>atomic mass units to mass in gram and vice versa</a:t>
            </a:r>
            <a:r>
              <a:rPr lang="en-US" altLang="en-US" sz="2400" b="1" i="1" dirty="0" smtClean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7" name="Text Box 1029"/>
          <p:cNvSpPr txBox="1">
            <a:spLocks noChangeArrowheads="1"/>
          </p:cNvSpPr>
          <p:nvPr/>
        </p:nvSpPr>
        <p:spPr bwMode="auto">
          <a:xfrm>
            <a:off x="288883" y="1706902"/>
            <a:ext cx="844005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dirty="0" smtClean="0"/>
              <a:t>The mass of every </a:t>
            </a:r>
            <a:r>
              <a:rPr lang="en-US" altLang="en-US" sz="2400" baseline="30000" dirty="0" smtClean="0"/>
              <a:t>12</a:t>
            </a:r>
            <a:r>
              <a:rPr lang="en-US" altLang="en-US" sz="2400" dirty="0" smtClean="0"/>
              <a:t>C atom = 12 amu</a:t>
            </a:r>
          </a:p>
          <a:p>
            <a:pPr algn="just"/>
            <a:r>
              <a:rPr lang="en-US" altLang="en-US" sz="2400" dirty="0" smtClean="0"/>
              <a:t>The number of atomic mass units equivalent to 1 g is</a:t>
            </a: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920535" y="2750483"/>
            <a:ext cx="1412875" cy="870590"/>
            <a:chOff x="202" y="496"/>
            <a:chExt cx="890" cy="561"/>
          </a:xfrm>
        </p:grpSpPr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202" y="496"/>
              <a:ext cx="890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</a:t>
              </a:r>
              <a:r>
                <a:rPr kumimoji="0" lang="en-US" altLang="en-US" sz="2000" b="0" i="0" u="none" strike="noStrike" kern="0" cap="none" spc="0" normalizeH="0" baseline="30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C atom</a:t>
              </a:r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211" y="799"/>
              <a:ext cx="879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12.00 amu</a:t>
              </a: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224" y="799"/>
              <a:ext cx="866" cy="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796960" y="2953682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x</a:t>
            </a:r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3158910" y="2805525"/>
            <a:ext cx="2782888" cy="820931"/>
            <a:chOff x="1677" y="518"/>
            <a:chExt cx="1753" cy="529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2053" y="518"/>
              <a:ext cx="655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12.00 g</a:t>
              </a: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677" y="789"/>
              <a:ext cx="1753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6.022 x 10</a:t>
              </a:r>
              <a:r>
                <a:rPr kumimoji="0" lang="en-US" altLang="en-US" sz="2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23</a:t>
              </a: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C atoms</a:t>
              </a: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 flipV="1">
              <a:off x="1728" y="811"/>
              <a:ext cx="1644" cy="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6133457" y="2859839"/>
            <a:ext cx="2052637" cy="800757"/>
            <a:chOff x="4049" y="531"/>
            <a:chExt cx="1293" cy="516"/>
          </a:xfrm>
        </p:grpSpPr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4049" y="640"/>
              <a:ext cx="210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4272" y="531"/>
              <a:ext cx="1070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1.66 x 10</a:t>
              </a:r>
              <a:r>
                <a:rPr kumimoji="0" lang="en-US" altLang="en-US" sz="2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-24</a:t>
              </a: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g</a:t>
              </a: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4515" y="789"/>
              <a:ext cx="565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amu</a:t>
              </a: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 flipV="1">
              <a:off x="4326" y="803"/>
              <a:ext cx="962" cy="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2" name="Line 17"/>
          <p:cNvSpPr>
            <a:spLocks noChangeShapeType="1"/>
          </p:cNvSpPr>
          <p:nvPr/>
        </p:nvSpPr>
        <p:spPr bwMode="auto">
          <a:xfrm flipV="1">
            <a:off x="1655548" y="2840397"/>
            <a:ext cx="541338" cy="22657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 flipV="1">
            <a:off x="5089309" y="3366864"/>
            <a:ext cx="668981" cy="22915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400799" y="3898852"/>
            <a:ext cx="81131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1 amu = 1.66 x 10</a:t>
            </a:r>
            <a:r>
              <a:rPr lang="en-US" altLang="en-US" sz="2400" baseline="30000" dirty="0">
                <a:solidFill>
                  <a:srgbClr val="000000"/>
                </a:solidFill>
                <a:latin typeface="Arial" charset="0"/>
              </a:rPr>
              <a:t>-24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g  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      or          1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g = 6.022 x 10</a:t>
            </a:r>
            <a:r>
              <a:rPr lang="en-US" altLang="en-US" sz="2400" baseline="30000" dirty="0">
                <a:solidFill>
                  <a:srgbClr val="000000"/>
                </a:solidFill>
                <a:latin typeface="Arial" charset="0"/>
              </a:rPr>
              <a:t>23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amu</a:t>
            </a:r>
          </a:p>
        </p:txBody>
      </p:sp>
      <p:grpSp>
        <p:nvGrpSpPr>
          <p:cNvPr id="25" name="Group 25"/>
          <p:cNvGrpSpPr>
            <a:grpSpLocks/>
          </p:cNvGrpSpPr>
          <p:nvPr/>
        </p:nvGrpSpPr>
        <p:grpSpPr bwMode="auto">
          <a:xfrm>
            <a:off x="693199" y="5935277"/>
            <a:ext cx="3438525" cy="498475"/>
            <a:chOff x="384" y="3193"/>
            <a:chExt cx="2166" cy="314"/>
          </a:xfrm>
        </p:grpSpPr>
        <p:sp>
          <p:nvSpPr>
            <p:cNvPr id="28" name="Text Box 21"/>
            <p:cNvSpPr txBox="1">
              <a:spLocks noChangeArrowheads="1"/>
            </p:cNvSpPr>
            <p:nvPr/>
          </p:nvSpPr>
          <p:spPr bwMode="auto">
            <a:xfrm>
              <a:off x="384" y="3216"/>
              <a:ext cx="34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>
                  <a:latin typeface="Lucida Calligraphy" pitchFamily="66" charset="0"/>
                </a:rPr>
                <a:t>M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683" y="3193"/>
              <a:ext cx="186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= molar mass in g/</a:t>
              </a:r>
              <a:r>
                <a:rPr lang="en-US" altLang="en-US" sz="2400" dirty="0" err="1"/>
                <a:t>mol</a:t>
              </a:r>
              <a:endParaRPr lang="en-US" altLang="en-US" sz="2400" dirty="0"/>
            </a:p>
          </p:txBody>
        </p:sp>
      </p:grp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725175" y="6396335"/>
            <a:ext cx="321639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i="1" dirty="0"/>
              <a:t>N</a:t>
            </a:r>
            <a:r>
              <a:rPr lang="en-US" altLang="en-US" sz="2400" i="1" baseline="-25000" dirty="0"/>
              <a:t>A</a:t>
            </a:r>
            <a:r>
              <a:rPr lang="en-US" altLang="en-US" sz="2400" i="1" dirty="0"/>
              <a:t> </a:t>
            </a:r>
            <a:r>
              <a:rPr lang="en-US" altLang="en-US" sz="2400" dirty="0"/>
              <a:t>= Avogadro’s number</a:t>
            </a:r>
            <a:endParaRPr lang="en-US" altLang="en-US" sz="2400" i="1" dirty="0"/>
          </a:p>
        </p:txBody>
      </p:sp>
      <p:pic>
        <p:nvPicPr>
          <p:cNvPr id="31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54" y="4708025"/>
            <a:ext cx="8299458" cy="104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0157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utoUpdateAnimBg="0"/>
      <p:bldP spid="22" grpId="0" animBg="1"/>
      <p:bldP spid="23" grpId="0" animBg="1"/>
      <p:bldP spid="24" grpId="0" autoUpdateAnimBg="0"/>
      <p:bldP spid="3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65434" y="663505"/>
            <a:ext cx="7417586" cy="6136438"/>
            <a:chOff x="1109557" y="990076"/>
            <a:chExt cx="4638100" cy="461954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9557" y="990076"/>
              <a:ext cx="4617113" cy="283133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r="241"/>
            <a:stretch/>
          </p:blipFill>
          <p:spPr>
            <a:xfrm>
              <a:off x="1109557" y="3821409"/>
              <a:ext cx="4638100" cy="17882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63278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195" y="582693"/>
            <a:ext cx="6399436" cy="62316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98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957"/>
          <a:stretch/>
        </p:blipFill>
        <p:spPr>
          <a:xfrm>
            <a:off x="0" y="582693"/>
            <a:ext cx="4465319" cy="13250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1873"/>
          <a:stretch/>
        </p:blipFill>
        <p:spPr>
          <a:xfrm>
            <a:off x="4447961" y="1567543"/>
            <a:ext cx="4696039" cy="52904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679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10" name="Group 1048"/>
          <p:cNvGrpSpPr>
            <a:grpSpLocks/>
          </p:cNvGrpSpPr>
          <p:nvPr/>
        </p:nvGrpSpPr>
        <p:grpSpPr bwMode="auto">
          <a:xfrm>
            <a:off x="4536622" y="3798888"/>
            <a:ext cx="4222750" cy="1001712"/>
            <a:chOff x="2620" y="2393"/>
            <a:chExt cx="2660" cy="631"/>
          </a:xfrm>
        </p:grpSpPr>
        <p:grpSp>
          <p:nvGrpSpPr>
            <p:cNvPr id="16" name="Group 1046"/>
            <p:cNvGrpSpPr>
              <a:grpSpLocks/>
            </p:cNvGrpSpPr>
            <p:nvPr/>
          </p:nvGrpSpPr>
          <p:grpSpPr bwMode="auto">
            <a:xfrm>
              <a:off x="2620" y="2393"/>
              <a:ext cx="2458" cy="631"/>
              <a:chOff x="2620" y="2393"/>
              <a:chExt cx="2458" cy="631"/>
            </a:xfrm>
          </p:grpSpPr>
          <p:sp>
            <p:nvSpPr>
              <p:cNvPr id="18" name="Text Box 1037"/>
              <p:cNvSpPr txBox="1">
                <a:spLocks noChangeArrowheads="1"/>
              </p:cNvSpPr>
              <p:nvPr/>
            </p:nvSpPr>
            <p:spPr bwMode="auto">
              <a:xfrm>
                <a:off x="2620" y="251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800"/>
                  <a:t>x</a:t>
                </a:r>
              </a:p>
            </p:txBody>
          </p:sp>
          <p:sp>
            <p:nvSpPr>
              <p:cNvPr id="19" name="Text Box 1038"/>
              <p:cNvSpPr txBox="1">
                <a:spLocks noChangeArrowheads="1"/>
              </p:cNvSpPr>
              <p:nvPr/>
            </p:nvSpPr>
            <p:spPr bwMode="auto">
              <a:xfrm>
                <a:off x="2860" y="2393"/>
                <a:ext cx="221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800"/>
                  <a:t>6.022 x 10</a:t>
                </a:r>
                <a:r>
                  <a:rPr lang="en-US" altLang="en-US" sz="2800" baseline="30000"/>
                  <a:t>23</a:t>
                </a:r>
                <a:r>
                  <a:rPr lang="en-US" altLang="en-US" sz="2800"/>
                  <a:t> atoms K</a:t>
                </a:r>
              </a:p>
            </p:txBody>
          </p:sp>
          <p:sp>
            <p:nvSpPr>
              <p:cNvPr id="20" name="Line 1039"/>
              <p:cNvSpPr>
                <a:spLocks noChangeShapeType="1"/>
              </p:cNvSpPr>
              <p:nvPr/>
            </p:nvSpPr>
            <p:spPr bwMode="auto">
              <a:xfrm>
                <a:off x="2913" y="2712"/>
                <a:ext cx="2112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1040"/>
              <p:cNvSpPr txBox="1">
                <a:spLocks noChangeArrowheads="1"/>
              </p:cNvSpPr>
              <p:nvPr/>
            </p:nvSpPr>
            <p:spPr bwMode="auto">
              <a:xfrm>
                <a:off x="3531" y="2697"/>
                <a:ext cx="87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800"/>
                  <a:t>1 mol K</a:t>
                </a:r>
              </a:p>
            </p:txBody>
          </p:sp>
        </p:grpSp>
        <p:sp>
          <p:nvSpPr>
            <p:cNvPr id="17" name="Text Box 1047"/>
            <p:cNvSpPr txBox="1">
              <a:spLocks noChangeArrowheads="1"/>
            </p:cNvSpPr>
            <p:nvPr/>
          </p:nvSpPr>
          <p:spPr bwMode="auto">
            <a:xfrm>
              <a:off x="5033" y="2544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=</a:t>
              </a:r>
            </a:p>
          </p:txBody>
        </p:sp>
      </p:grpSp>
      <p:sp>
        <p:nvSpPr>
          <p:cNvPr id="22" name="Text Box 1029"/>
          <p:cNvSpPr txBox="1">
            <a:spLocks noChangeArrowheads="1"/>
          </p:cNvSpPr>
          <p:nvPr/>
        </p:nvSpPr>
        <p:spPr bwMode="auto">
          <a:xfrm>
            <a:off x="747487" y="985233"/>
            <a:ext cx="76330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0070C0"/>
                </a:solidFill>
              </a:rPr>
              <a:t>How many atoms are in 0.551 g of potassium (K) ?</a:t>
            </a:r>
          </a:p>
        </p:txBody>
      </p:sp>
      <p:sp>
        <p:nvSpPr>
          <p:cNvPr id="23" name="Text Box 1030"/>
          <p:cNvSpPr txBox="1">
            <a:spLocks noChangeArrowheads="1"/>
          </p:cNvSpPr>
          <p:nvPr/>
        </p:nvSpPr>
        <p:spPr bwMode="auto">
          <a:xfrm>
            <a:off x="3101749" y="2097087"/>
            <a:ext cx="34178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1 </a:t>
            </a:r>
            <a:r>
              <a:rPr lang="en-US" altLang="en-US" sz="2800" dirty="0" err="1"/>
              <a:t>mol</a:t>
            </a:r>
            <a:r>
              <a:rPr lang="en-US" altLang="en-US" sz="2800" dirty="0"/>
              <a:t> K = 39.10 g K </a:t>
            </a:r>
          </a:p>
        </p:txBody>
      </p:sp>
      <p:sp>
        <p:nvSpPr>
          <p:cNvPr id="26" name="Text Box 1031"/>
          <p:cNvSpPr txBox="1">
            <a:spLocks noChangeArrowheads="1"/>
          </p:cNvSpPr>
          <p:nvPr/>
        </p:nvSpPr>
        <p:spPr bwMode="auto">
          <a:xfrm>
            <a:off x="2383972" y="2743200"/>
            <a:ext cx="51323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1 mol K = 6.022 x 10</a:t>
            </a:r>
            <a:r>
              <a:rPr lang="en-US" altLang="en-US" sz="2800" baseline="30000"/>
              <a:t>23</a:t>
            </a:r>
            <a:r>
              <a:rPr lang="en-US" altLang="en-US" sz="2800"/>
              <a:t> atoms K</a:t>
            </a:r>
          </a:p>
        </p:txBody>
      </p:sp>
      <p:sp>
        <p:nvSpPr>
          <p:cNvPr id="27" name="Text Box 1032"/>
          <p:cNvSpPr txBox="1">
            <a:spLocks noChangeArrowheads="1"/>
          </p:cNvSpPr>
          <p:nvPr/>
        </p:nvSpPr>
        <p:spPr bwMode="auto">
          <a:xfrm>
            <a:off x="758372" y="3989388"/>
            <a:ext cx="1708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0.551 g K</a:t>
            </a:r>
          </a:p>
        </p:txBody>
      </p:sp>
      <p:grpSp>
        <p:nvGrpSpPr>
          <p:cNvPr id="28" name="Group 1045"/>
          <p:cNvGrpSpPr>
            <a:grpSpLocks/>
          </p:cNvGrpSpPr>
          <p:nvPr/>
        </p:nvGrpSpPr>
        <p:grpSpPr bwMode="auto">
          <a:xfrm>
            <a:off x="2479222" y="3797300"/>
            <a:ext cx="2012950" cy="1014413"/>
            <a:chOff x="1324" y="2392"/>
            <a:chExt cx="1268" cy="639"/>
          </a:xfrm>
        </p:grpSpPr>
        <p:sp>
          <p:nvSpPr>
            <p:cNvPr id="29" name="Text Box 1033"/>
            <p:cNvSpPr txBox="1">
              <a:spLocks noChangeArrowheads="1"/>
            </p:cNvSpPr>
            <p:nvPr/>
          </p:nvSpPr>
          <p:spPr bwMode="auto">
            <a:xfrm>
              <a:off x="1616" y="2392"/>
              <a:ext cx="8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1 mol K</a:t>
              </a:r>
            </a:p>
          </p:txBody>
        </p:sp>
        <p:sp>
          <p:nvSpPr>
            <p:cNvPr id="30" name="Text Box 1034"/>
            <p:cNvSpPr txBox="1">
              <a:spLocks noChangeArrowheads="1"/>
            </p:cNvSpPr>
            <p:nvPr/>
          </p:nvSpPr>
          <p:spPr bwMode="auto">
            <a:xfrm>
              <a:off x="1516" y="2704"/>
              <a:ext cx="10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39.10 g K</a:t>
              </a:r>
            </a:p>
          </p:txBody>
        </p:sp>
        <p:sp>
          <p:nvSpPr>
            <p:cNvPr id="31" name="Text Box 1035"/>
            <p:cNvSpPr txBox="1">
              <a:spLocks noChangeArrowheads="1"/>
            </p:cNvSpPr>
            <p:nvPr/>
          </p:nvSpPr>
          <p:spPr bwMode="auto">
            <a:xfrm>
              <a:off x="1324" y="2513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x</a:t>
              </a:r>
            </a:p>
          </p:txBody>
        </p:sp>
        <p:sp>
          <p:nvSpPr>
            <p:cNvPr id="32" name="Line 1036"/>
            <p:cNvSpPr>
              <a:spLocks noChangeShapeType="1"/>
            </p:cNvSpPr>
            <p:nvPr/>
          </p:nvSpPr>
          <p:spPr bwMode="auto">
            <a:xfrm>
              <a:off x="1574" y="2712"/>
              <a:ext cx="9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Line 1041"/>
          <p:cNvSpPr>
            <a:spLocks noChangeShapeType="1"/>
          </p:cNvSpPr>
          <p:nvPr/>
        </p:nvSpPr>
        <p:spPr bwMode="auto">
          <a:xfrm flipV="1">
            <a:off x="1825172" y="4191000"/>
            <a:ext cx="609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1042"/>
          <p:cNvSpPr>
            <a:spLocks noChangeShapeType="1"/>
          </p:cNvSpPr>
          <p:nvPr/>
        </p:nvSpPr>
        <p:spPr bwMode="auto">
          <a:xfrm flipV="1">
            <a:off x="3844472" y="4495800"/>
            <a:ext cx="609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1043"/>
          <p:cNvSpPr>
            <a:spLocks noChangeShapeType="1"/>
          </p:cNvSpPr>
          <p:nvPr/>
        </p:nvSpPr>
        <p:spPr bwMode="auto">
          <a:xfrm flipV="1">
            <a:off x="3044372" y="3962400"/>
            <a:ext cx="1219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1044"/>
          <p:cNvSpPr>
            <a:spLocks noChangeShapeType="1"/>
          </p:cNvSpPr>
          <p:nvPr/>
        </p:nvSpPr>
        <p:spPr bwMode="auto">
          <a:xfrm flipV="1">
            <a:off x="6066972" y="4445000"/>
            <a:ext cx="1219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1049"/>
          <p:cNvSpPr txBox="1">
            <a:spLocks noChangeArrowheads="1"/>
          </p:cNvSpPr>
          <p:nvPr/>
        </p:nvSpPr>
        <p:spPr bwMode="auto">
          <a:xfrm>
            <a:off x="3290435" y="5334000"/>
            <a:ext cx="33226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8.49 x 10</a:t>
            </a:r>
            <a:r>
              <a:rPr lang="en-US" altLang="en-US" sz="2800" baseline="30000"/>
              <a:t>21</a:t>
            </a:r>
            <a:r>
              <a:rPr lang="en-US" altLang="en-US" sz="2800"/>
              <a:t> atoms K</a:t>
            </a:r>
          </a:p>
        </p:txBody>
      </p:sp>
    </p:spTree>
    <p:extLst>
      <p:ext uri="{BB962C8B-B14F-4D97-AF65-F5344CB8AC3E}">
        <p14:creationId xmlns="" xmlns:p14="http://schemas.microsoft.com/office/powerpoint/2010/main" val="231156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  <p:bldP spid="26" grpId="0" autoUpdateAnimBg="0"/>
      <p:bldP spid="27" grpId="0" autoUpdateAnimBg="0"/>
      <p:bldP spid="33" grpId="0" animBg="1"/>
      <p:bldP spid="34" grpId="0" animBg="1"/>
      <p:bldP spid="35" grpId="0" animBg="1"/>
      <p:bldP spid="36" grpId="0" animBg="1"/>
      <p:bldP spid="37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7714" y="633516"/>
            <a:ext cx="8635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i="1" dirty="0">
                <a:solidFill>
                  <a:srgbClr val="FF0000"/>
                </a:solidFill>
              </a:rPr>
              <a:t>Molecular mass</a:t>
            </a: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/>
              <a:t>(or </a:t>
            </a:r>
            <a:r>
              <a:rPr lang="en-US" altLang="en-US" sz="2800" i="1" dirty="0"/>
              <a:t>molecular weight</a:t>
            </a:r>
            <a:r>
              <a:rPr lang="en-US" altLang="en-US" sz="2800" dirty="0"/>
              <a:t>) is the sum </a:t>
            </a:r>
            <a:r>
              <a:rPr lang="en-US" altLang="en-US" sz="2800" dirty="0" smtClean="0"/>
              <a:t>of the </a:t>
            </a:r>
            <a:r>
              <a:rPr lang="en-US" altLang="en-US" sz="2800" dirty="0"/>
              <a:t>atomic masses (in amu) in a molecule.</a:t>
            </a:r>
            <a:endParaRPr lang="en-US" altLang="en-US" sz="2800" b="1" i="1" dirty="0"/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4517799" y="1693505"/>
            <a:ext cx="3338512" cy="461963"/>
            <a:chOff x="3015" y="1008"/>
            <a:chExt cx="2103" cy="291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3015" y="1008"/>
              <a:ext cx="4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00FF00"/>
                  </a:solidFill>
                </a:rPr>
                <a:t>1S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169" y="1008"/>
              <a:ext cx="94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32.07 amu</a:t>
              </a:r>
            </a:p>
          </p:txBody>
        </p:sp>
      </p:grpSp>
      <p:grpSp>
        <p:nvGrpSpPr>
          <p:cNvPr id="9" name="Group 20"/>
          <p:cNvGrpSpPr>
            <a:grpSpLocks/>
          </p:cNvGrpSpPr>
          <p:nvPr/>
        </p:nvGrpSpPr>
        <p:grpSpPr bwMode="auto">
          <a:xfrm>
            <a:off x="4493987" y="2234843"/>
            <a:ext cx="3684588" cy="461962"/>
            <a:chOff x="3000" y="1349"/>
            <a:chExt cx="2321" cy="291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3000" y="1349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>
                  <a:solidFill>
                    <a:srgbClr val="FF0000"/>
                  </a:solidFill>
                </a:rPr>
                <a:t>2O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631" y="1349"/>
              <a:ext cx="140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+ 2 x 16.00 amu </a:t>
              </a: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3641" y="1637"/>
              <a:ext cx="168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13" name="Group 15"/>
          <p:cNvGrpSpPr>
            <a:grpSpLocks/>
          </p:cNvGrpSpPr>
          <p:nvPr/>
        </p:nvGrpSpPr>
        <p:grpSpPr bwMode="auto">
          <a:xfrm>
            <a:off x="4444774" y="2692043"/>
            <a:ext cx="3424237" cy="476250"/>
            <a:chOff x="2969" y="1637"/>
            <a:chExt cx="2157" cy="300"/>
          </a:xfrm>
        </p:grpSpPr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2969" y="1637"/>
              <a:ext cx="39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SO</a:t>
              </a:r>
              <a:r>
                <a:rPr lang="en-US" altLang="en-US" sz="2400" baseline="-25000" dirty="0"/>
                <a:t>2</a:t>
              </a:r>
              <a:endParaRPr lang="en-US" altLang="en-US" sz="2400" dirty="0"/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4177" y="1646"/>
              <a:ext cx="94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64.07 amu</a:t>
              </a:r>
            </a:p>
          </p:txBody>
        </p:sp>
      </p:grp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575368" y="3440580"/>
            <a:ext cx="5996894" cy="875304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 dirty="0"/>
              <a:t>For any molecule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 dirty="0"/>
              <a:t> molecular mass (amu) = molar mass (grams)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2804036" y="4439118"/>
            <a:ext cx="36888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1 molecule SO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= 64.07 amu</a:t>
            </a:r>
          </a:p>
          <a:p>
            <a:pPr algn="ctr"/>
            <a:r>
              <a:rPr lang="en-US" altLang="en-US" sz="2400" dirty="0"/>
              <a:t>1 mole SO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= 64.07 g SO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</a:t>
            </a:r>
          </a:p>
        </p:txBody>
      </p:sp>
      <p:grpSp>
        <p:nvGrpSpPr>
          <p:cNvPr id="18" name="Group 22"/>
          <p:cNvGrpSpPr>
            <a:grpSpLocks/>
          </p:cNvGrpSpPr>
          <p:nvPr/>
        </p:nvGrpSpPr>
        <p:grpSpPr bwMode="auto">
          <a:xfrm>
            <a:off x="1970656" y="1633337"/>
            <a:ext cx="1752258" cy="1610606"/>
            <a:chOff x="720" y="720"/>
            <a:chExt cx="1308" cy="1239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1178" y="1632"/>
              <a:ext cx="5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SO</a:t>
              </a:r>
              <a:r>
                <a:rPr lang="en-US" altLang="en-US" sz="2800" baseline="-25000"/>
                <a:t>2</a:t>
              </a:r>
              <a:endParaRPr lang="en-US" altLang="en-US" sz="2800"/>
            </a:p>
          </p:txBody>
        </p:sp>
        <p:pic>
          <p:nvPicPr>
            <p:cNvPr id="20" name="Picture 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20"/>
              <a:ext cx="1308" cy="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5152" t="29946" r="23529"/>
          <a:stretch/>
        </p:blipFill>
        <p:spPr>
          <a:xfrm>
            <a:off x="2732144" y="5748185"/>
            <a:ext cx="4692083" cy="1080741"/>
          </a:xfrm>
          <a:prstGeom prst="rect">
            <a:avLst/>
          </a:prstGeom>
        </p:spPr>
      </p:pic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107612" y="5224965"/>
            <a:ext cx="44662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i="1" dirty="0" smtClean="0">
                <a:solidFill>
                  <a:srgbClr val="0070C0"/>
                </a:solidFill>
              </a:rPr>
              <a:t>Molecular mass of H</a:t>
            </a:r>
            <a:r>
              <a:rPr lang="en-US" altLang="en-US" sz="2800" b="1" i="1" baseline="-25000" dirty="0" smtClean="0">
                <a:solidFill>
                  <a:srgbClr val="0070C0"/>
                </a:solidFill>
              </a:rPr>
              <a:t>2</a:t>
            </a:r>
            <a:r>
              <a:rPr lang="en-US" altLang="en-US" sz="2800" b="1" i="1" dirty="0" smtClean="0">
                <a:solidFill>
                  <a:srgbClr val="0070C0"/>
                </a:solidFill>
              </a:rPr>
              <a:t>O is</a:t>
            </a:r>
            <a:endParaRPr lang="en-US" altLang="en-US" sz="2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82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 autoUpdateAnimBg="0"/>
      <p:bldP spid="17" grpId="0" uiExpand="1" build="p" autoUpdateAnimBg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4503" y="2123893"/>
            <a:ext cx="895458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4800" i="1" dirty="0" smtClean="0">
                <a:latin typeface="Bodoni MT" panose="02070603080606020203" pitchFamily="18" charset="0"/>
              </a:rPr>
              <a:t>Chapter</a:t>
            </a:r>
            <a:r>
              <a:rPr lang="en-US" altLang="en-US" sz="4800" dirty="0" smtClean="0">
                <a:latin typeface="Bodoni MT" panose="02070603080606020203" pitchFamily="18" charset="0"/>
              </a:rPr>
              <a:t> 3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Bodoni MT" panose="02070603080606020203" pitchFamily="18" charset="0"/>
              </a:rPr>
              <a:t>Mass Relationships in Chemical Reactions</a:t>
            </a:r>
            <a:endParaRPr lang="en-US" altLang="en-US" sz="4800" b="1" i="1" dirty="0">
              <a:solidFill>
                <a:srgbClr val="0070C0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24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32" y="759634"/>
            <a:ext cx="8127542" cy="59822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81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05022" y="774186"/>
            <a:ext cx="6339949" cy="5967700"/>
            <a:chOff x="1258279" y="904814"/>
            <a:chExt cx="4247101" cy="470814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58279" y="904814"/>
              <a:ext cx="4247100" cy="246483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94566" y="3369644"/>
              <a:ext cx="4210814" cy="22433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14201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162" y="819495"/>
            <a:ext cx="6493923" cy="60385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059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019175" y="1067595"/>
            <a:ext cx="7286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b="1">
                <a:solidFill>
                  <a:srgbClr val="0070C0"/>
                </a:solidFill>
              </a:rPr>
              <a:t>How many H atoms are in 72.5 g of C</a:t>
            </a:r>
            <a:r>
              <a:rPr lang="en-US" altLang="en-US" sz="2800" b="1" baseline="-25000">
                <a:solidFill>
                  <a:srgbClr val="0070C0"/>
                </a:solidFill>
              </a:rPr>
              <a:t>3</a:t>
            </a:r>
            <a:r>
              <a:rPr lang="en-US" altLang="en-US" sz="2800" b="1">
                <a:solidFill>
                  <a:srgbClr val="0070C0"/>
                </a:solidFill>
              </a:rPr>
              <a:t>H</a:t>
            </a:r>
            <a:r>
              <a:rPr lang="en-US" altLang="en-US" sz="2800" b="1" baseline="-25000">
                <a:solidFill>
                  <a:srgbClr val="0070C0"/>
                </a:solidFill>
              </a:rPr>
              <a:t>8</a:t>
            </a:r>
            <a:r>
              <a:rPr lang="en-US" altLang="en-US" sz="2800" b="1">
                <a:solidFill>
                  <a:srgbClr val="0070C0"/>
                </a:solidFill>
              </a:rPr>
              <a:t>O ?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419100" y="2133600"/>
            <a:ext cx="8301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1 mol C</a:t>
            </a:r>
            <a:r>
              <a:rPr lang="en-US" altLang="en-US" sz="2800" baseline="-25000"/>
              <a:t>3</a:t>
            </a:r>
            <a:r>
              <a:rPr lang="en-US" altLang="en-US" sz="2800"/>
              <a:t>H</a:t>
            </a:r>
            <a:r>
              <a:rPr lang="en-US" altLang="en-US" sz="2800" baseline="-25000"/>
              <a:t>8</a:t>
            </a:r>
            <a:r>
              <a:rPr lang="en-US" altLang="en-US" sz="2800"/>
              <a:t>O = (3 x 12) + (8 x 1) + 16 = 60 g C</a:t>
            </a:r>
            <a:r>
              <a:rPr lang="en-US" altLang="en-US" sz="2800" baseline="-25000"/>
              <a:t>3</a:t>
            </a:r>
            <a:r>
              <a:rPr lang="en-US" altLang="en-US" sz="2800"/>
              <a:t>H</a:t>
            </a:r>
            <a:r>
              <a:rPr lang="en-US" altLang="en-US" sz="2800" baseline="-25000"/>
              <a:t>8</a:t>
            </a:r>
            <a:r>
              <a:rPr lang="en-US" altLang="en-US" sz="2800"/>
              <a:t>O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1993900" y="3352800"/>
            <a:ext cx="5173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1 mol H = 6.022 x 10</a:t>
            </a:r>
            <a:r>
              <a:rPr lang="en-US" altLang="en-US" sz="2800" baseline="30000"/>
              <a:t>23</a:t>
            </a:r>
            <a:r>
              <a:rPr lang="en-US" altLang="en-US" sz="2800"/>
              <a:t> atoms H</a:t>
            </a: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3124200" y="5181600"/>
            <a:ext cx="288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5.82 x 10</a:t>
            </a:r>
            <a:r>
              <a:rPr lang="en-US" altLang="en-US" baseline="30000"/>
              <a:t>24</a:t>
            </a:r>
            <a:r>
              <a:rPr lang="en-US" altLang="en-US"/>
              <a:t> atoms H</a:t>
            </a: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1263650" y="2743200"/>
            <a:ext cx="6618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/>
              <a:t>1 mol C</a:t>
            </a:r>
            <a:r>
              <a:rPr lang="en-US" altLang="en-US" sz="2800" baseline="-25000"/>
              <a:t>3</a:t>
            </a:r>
            <a:r>
              <a:rPr lang="en-US" altLang="en-US" sz="2800"/>
              <a:t>H</a:t>
            </a:r>
            <a:r>
              <a:rPr lang="en-US" altLang="en-US" sz="2800" baseline="-25000"/>
              <a:t>8</a:t>
            </a:r>
            <a:r>
              <a:rPr lang="en-US" altLang="en-US" sz="2800"/>
              <a:t>O molecules = 8 mol H atoms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457200" y="4356100"/>
            <a:ext cx="170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72.5 g C</a:t>
            </a:r>
            <a:r>
              <a:rPr lang="en-US" altLang="en-US" sz="2000" baseline="-25000"/>
              <a:t>3</a:t>
            </a:r>
            <a:r>
              <a:rPr lang="en-US" altLang="en-US" sz="2000"/>
              <a:t>H</a:t>
            </a:r>
            <a:r>
              <a:rPr lang="en-US" altLang="en-US" sz="2000" baseline="-25000"/>
              <a:t>8</a:t>
            </a:r>
            <a:r>
              <a:rPr lang="en-US" altLang="en-US" sz="2000"/>
              <a:t>O</a:t>
            </a:r>
          </a:p>
        </p:txBody>
      </p:sp>
      <p:grpSp>
        <p:nvGrpSpPr>
          <p:cNvPr id="27" name="Group 39"/>
          <p:cNvGrpSpPr>
            <a:grpSpLocks/>
          </p:cNvGrpSpPr>
          <p:nvPr/>
        </p:nvGrpSpPr>
        <p:grpSpPr bwMode="auto">
          <a:xfrm>
            <a:off x="2035175" y="4189413"/>
            <a:ext cx="1774825" cy="754062"/>
            <a:chOff x="1380" y="2639"/>
            <a:chExt cx="1118" cy="475"/>
          </a:xfrm>
        </p:grpSpPr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1475" y="2639"/>
              <a:ext cx="10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1 mol C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H</a:t>
              </a:r>
              <a:r>
                <a:rPr lang="en-US" altLang="en-US" sz="2000" baseline="-25000"/>
                <a:t>8</a:t>
              </a:r>
              <a:r>
                <a:rPr lang="en-US" altLang="en-US" sz="2000"/>
                <a:t>O</a:t>
              </a: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1516" y="2864"/>
              <a:ext cx="9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60 g C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H</a:t>
              </a:r>
              <a:r>
                <a:rPr lang="en-US" altLang="en-US" sz="2000" baseline="-25000"/>
                <a:t>8</a:t>
              </a:r>
              <a:r>
                <a:rPr lang="en-US" altLang="en-US" sz="2000"/>
                <a:t>O</a:t>
              </a:r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1536" y="2880"/>
              <a:ext cx="912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 Box 38"/>
            <p:cNvSpPr txBox="1">
              <a:spLocks noChangeArrowheads="1"/>
            </p:cNvSpPr>
            <p:nvPr/>
          </p:nvSpPr>
          <p:spPr bwMode="auto">
            <a:xfrm>
              <a:off x="1380" y="2744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x</a:t>
              </a:r>
            </a:p>
          </p:txBody>
        </p:sp>
      </p:grpSp>
      <p:grpSp>
        <p:nvGrpSpPr>
          <p:cNvPr id="32" name="Group 41"/>
          <p:cNvGrpSpPr>
            <a:grpSpLocks/>
          </p:cNvGrpSpPr>
          <p:nvPr/>
        </p:nvGrpSpPr>
        <p:grpSpPr bwMode="auto">
          <a:xfrm>
            <a:off x="3733800" y="4178300"/>
            <a:ext cx="2044700" cy="762000"/>
            <a:chOff x="2648" y="2632"/>
            <a:chExt cx="1288" cy="480"/>
          </a:xfrm>
        </p:grpSpPr>
        <p:sp>
          <p:nvSpPr>
            <p:cNvPr id="33" name="Text Box 32"/>
            <p:cNvSpPr txBox="1">
              <a:spLocks noChangeArrowheads="1"/>
            </p:cNvSpPr>
            <p:nvPr/>
          </p:nvSpPr>
          <p:spPr bwMode="auto">
            <a:xfrm>
              <a:off x="2790" y="2632"/>
              <a:ext cx="114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8 mol H atoms</a:t>
              </a:r>
            </a:p>
          </p:txBody>
        </p:sp>
        <p:sp>
          <p:nvSpPr>
            <p:cNvPr id="34" name="Text Box 33"/>
            <p:cNvSpPr txBox="1">
              <a:spLocks noChangeArrowheads="1"/>
            </p:cNvSpPr>
            <p:nvPr/>
          </p:nvSpPr>
          <p:spPr bwMode="auto">
            <a:xfrm>
              <a:off x="2851" y="2862"/>
              <a:ext cx="10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1 mol C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H</a:t>
              </a:r>
              <a:r>
                <a:rPr lang="en-US" altLang="en-US" sz="2000" baseline="-25000"/>
                <a:t>8</a:t>
              </a:r>
              <a:r>
                <a:rPr lang="en-US" altLang="en-US" sz="2000"/>
                <a:t>O</a:t>
              </a:r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2800" y="2880"/>
              <a:ext cx="11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 Box 40"/>
            <p:cNvSpPr txBox="1">
              <a:spLocks noChangeArrowheads="1"/>
            </p:cNvSpPr>
            <p:nvPr/>
          </p:nvSpPr>
          <p:spPr bwMode="auto">
            <a:xfrm>
              <a:off x="2648" y="2744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x</a:t>
              </a:r>
            </a:p>
          </p:txBody>
        </p:sp>
      </p:grpSp>
      <p:grpSp>
        <p:nvGrpSpPr>
          <p:cNvPr id="37" name="Group 44"/>
          <p:cNvGrpSpPr>
            <a:grpSpLocks/>
          </p:cNvGrpSpPr>
          <p:nvPr/>
        </p:nvGrpSpPr>
        <p:grpSpPr bwMode="auto">
          <a:xfrm>
            <a:off x="5689600" y="4178300"/>
            <a:ext cx="2921000" cy="762000"/>
            <a:chOff x="3968" y="2632"/>
            <a:chExt cx="1840" cy="480"/>
          </a:xfrm>
        </p:grpSpPr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4047" y="2632"/>
              <a:ext cx="16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6.022 x 10</a:t>
              </a:r>
              <a:r>
                <a:rPr lang="en-US" altLang="en-US" sz="2000" baseline="30000"/>
                <a:t>23</a:t>
              </a:r>
              <a:r>
                <a:rPr lang="en-US" altLang="en-US" sz="2000"/>
                <a:t> H atoms</a:t>
              </a:r>
            </a:p>
          </p:txBody>
        </p: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4282" y="2862"/>
              <a:ext cx="114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1 mol H atoms</a:t>
              </a:r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>
              <a:off x="4120" y="2880"/>
              <a:ext cx="149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 Box 42"/>
            <p:cNvSpPr txBox="1">
              <a:spLocks noChangeArrowheads="1"/>
            </p:cNvSpPr>
            <p:nvPr/>
          </p:nvSpPr>
          <p:spPr bwMode="auto">
            <a:xfrm>
              <a:off x="3968" y="2744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x</a:t>
              </a:r>
            </a:p>
          </p:txBody>
        </p:sp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5599" y="2752"/>
              <a:ext cx="2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=</a:t>
              </a:r>
            </a:p>
          </p:txBody>
        </p:sp>
      </p:grpSp>
      <p:sp>
        <p:nvSpPr>
          <p:cNvPr id="43" name="Line 45"/>
          <p:cNvSpPr>
            <a:spLocks noChangeShapeType="1"/>
          </p:cNvSpPr>
          <p:nvPr/>
        </p:nvSpPr>
        <p:spPr bwMode="auto">
          <a:xfrm flipV="1">
            <a:off x="1066800" y="44196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46"/>
          <p:cNvSpPr>
            <a:spLocks noChangeShapeType="1"/>
          </p:cNvSpPr>
          <p:nvPr/>
        </p:nvSpPr>
        <p:spPr bwMode="auto">
          <a:xfrm flipV="1">
            <a:off x="2667000" y="4572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Line 47"/>
          <p:cNvSpPr>
            <a:spLocks noChangeShapeType="1"/>
          </p:cNvSpPr>
          <p:nvPr/>
        </p:nvSpPr>
        <p:spPr bwMode="auto">
          <a:xfrm flipV="1">
            <a:off x="2590800" y="4191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48"/>
          <p:cNvSpPr>
            <a:spLocks noChangeShapeType="1"/>
          </p:cNvSpPr>
          <p:nvPr/>
        </p:nvSpPr>
        <p:spPr bwMode="auto">
          <a:xfrm flipV="1">
            <a:off x="4495800" y="4572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49"/>
          <p:cNvSpPr>
            <a:spLocks noChangeShapeType="1"/>
          </p:cNvSpPr>
          <p:nvPr/>
        </p:nvSpPr>
        <p:spPr bwMode="auto">
          <a:xfrm flipV="1">
            <a:off x="4343400" y="4191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Line 50"/>
          <p:cNvSpPr>
            <a:spLocks noChangeShapeType="1"/>
          </p:cNvSpPr>
          <p:nvPr/>
        </p:nvSpPr>
        <p:spPr bwMode="auto">
          <a:xfrm flipV="1">
            <a:off x="6705600" y="4572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059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254000" y="644525"/>
            <a:ext cx="869405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i="1" dirty="0">
                <a:solidFill>
                  <a:srgbClr val="FF0000"/>
                </a:solidFill>
              </a:rPr>
              <a:t>Formula mass</a:t>
            </a: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/>
              <a:t>is the sum of the atomic masses </a:t>
            </a:r>
            <a:r>
              <a:rPr lang="en-US" altLang="en-US" sz="2800" dirty="0" smtClean="0"/>
              <a:t>(</a:t>
            </a:r>
            <a:r>
              <a:rPr lang="en-US" altLang="en-US" sz="2800" dirty="0"/>
              <a:t>in amu) in a formula unit of an ionic compound.</a:t>
            </a:r>
            <a:endParaRPr lang="en-US" altLang="en-US" sz="2800" b="1" i="1" dirty="0"/>
          </a:p>
        </p:txBody>
      </p:sp>
      <p:grpSp>
        <p:nvGrpSpPr>
          <p:cNvPr id="50" name="Group 22"/>
          <p:cNvGrpSpPr>
            <a:grpSpLocks/>
          </p:cNvGrpSpPr>
          <p:nvPr/>
        </p:nvGrpSpPr>
        <p:grpSpPr bwMode="auto">
          <a:xfrm>
            <a:off x="5417231" y="2016125"/>
            <a:ext cx="3249612" cy="519113"/>
            <a:chOff x="3321" y="1008"/>
            <a:chExt cx="2047" cy="327"/>
          </a:xfrm>
        </p:grpSpPr>
        <p:sp>
          <p:nvSpPr>
            <p:cNvPr id="51" name="Text Box 7"/>
            <p:cNvSpPr txBox="1">
              <a:spLocks noChangeArrowheads="1"/>
            </p:cNvSpPr>
            <p:nvPr/>
          </p:nvSpPr>
          <p:spPr bwMode="auto">
            <a:xfrm>
              <a:off x="3321" y="1008"/>
              <a:ext cx="58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>
                  <a:solidFill>
                    <a:schemeClr val="bg2"/>
                  </a:solidFill>
                </a:rPr>
                <a:t>1Na</a:t>
              </a:r>
            </a:p>
          </p:txBody>
        </p:sp>
        <p:sp>
          <p:nvSpPr>
            <p:cNvPr id="52" name="Text Box 8"/>
            <p:cNvSpPr txBox="1">
              <a:spLocks noChangeArrowheads="1"/>
            </p:cNvSpPr>
            <p:nvPr/>
          </p:nvSpPr>
          <p:spPr bwMode="auto">
            <a:xfrm>
              <a:off x="4191" y="1008"/>
              <a:ext cx="11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22.99 amu</a:t>
              </a:r>
            </a:p>
          </p:txBody>
        </p:sp>
      </p:grpSp>
      <p:grpSp>
        <p:nvGrpSpPr>
          <p:cNvPr id="53" name="Group 23"/>
          <p:cNvGrpSpPr>
            <a:grpSpLocks/>
          </p:cNvGrpSpPr>
          <p:nvPr/>
        </p:nvGrpSpPr>
        <p:grpSpPr bwMode="auto">
          <a:xfrm>
            <a:off x="5417231" y="2557463"/>
            <a:ext cx="3249612" cy="525462"/>
            <a:chOff x="3321" y="1349"/>
            <a:chExt cx="2047" cy="331"/>
          </a:xfrm>
        </p:grpSpPr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3321" y="1349"/>
              <a:ext cx="4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>
                  <a:solidFill>
                    <a:srgbClr val="FF9933"/>
                  </a:solidFill>
                </a:rPr>
                <a:t>1Cl</a:t>
              </a:r>
            </a:p>
          </p:txBody>
        </p:sp>
        <p:sp>
          <p:nvSpPr>
            <p:cNvPr id="55" name="Text Box 11"/>
            <p:cNvSpPr txBox="1">
              <a:spLocks noChangeArrowheads="1"/>
            </p:cNvSpPr>
            <p:nvPr/>
          </p:nvSpPr>
          <p:spPr bwMode="auto">
            <a:xfrm>
              <a:off x="3936" y="1353"/>
              <a:ext cx="1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2800" dirty="0"/>
                <a:t>+  35.45 amu</a:t>
              </a:r>
            </a:p>
          </p:txBody>
        </p:sp>
        <p:sp>
          <p:nvSpPr>
            <p:cNvPr id="56" name="Line 12"/>
            <p:cNvSpPr>
              <a:spLocks noChangeShapeType="1"/>
            </p:cNvSpPr>
            <p:nvPr/>
          </p:nvSpPr>
          <p:spPr bwMode="auto">
            <a:xfrm>
              <a:off x="3984" y="1637"/>
              <a:ext cx="133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7" name="Group 24"/>
          <p:cNvGrpSpPr>
            <a:grpSpLocks/>
          </p:cNvGrpSpPr>
          <p:nvPr/>
        </p:nvGrpSpPr>
        <p:grpSpPr bwMode="auto">
          <a:xfrm>
            <a:off x="5417231" y="3014663"/>
            <a:ext cx="3249612" cy="533400"/>
            <a:chOff x="3321" y="1637"/>
            <a:chExt cx="2047" cy="336"/>
          </a:xfrm>
        </p:grpSpPr>
        <p:sp>
          <p:nvSpPr>
            <p:cNvPr id="58" name="Text Box 14"/>
            <p:cNvSpPr txBox="1">
              <a:spLocks noChangeArrowheads="1"/>
            </p:cNvSpPr>
            <p:nvPr/>
          </p:nvSpPr>
          <p:spPr bwMode="auto">
            <a:xfrm>
              <a:off x="3321" y="1637"/>
              <a:ext cx="6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NaCl</a:t>
              </a:r>
            </a:p>
          </p:txBody>
        </p:sp>
        <p:sp>
          <p:nvSpPr>
            <p:cNvPr id="59" name="Text Box 15"/>
            <p:cNvSpPr txBox="1">
              <a:spLocks noChangeArrowheads="1"/>
            </p:cNvSpPr>
            <p:nvPr/>
          </p:nvSpPr>
          <p:spPr bwMode="auto">
            <a:xfrm>
              <a:off x="4191" y="1646"/>
              <a:ext cx="11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58.44 amu</a:t>
              </a:r>
            </a:p>
          </p:txBody>
        </p:sp>
      </p:grpSp>
      <p:sp>
        <p:nvSpPr>
          <p:cNvPr id="60" name="Text Box 16"/>
          <p:cNvSpPr txBox="1">
            <a:spLocks noChangeArrowheads="1"/>
          </p:cNvSpPr>
          <p:nvPr/>
        </p:nvSpPr>
        <p:spPr bwMode="auto">
          <a:xfrm>
            <a:off x="849993" y="4475163"/>
            <a:ext cx="7734300" cy="1046162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800" dirty="0"/>
              <a:t>For any ionic compound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800" dirty="0"/>
              <a:t> formula mass (amu) = molar mass (grams)</a:t>
            </a:r>
          </a:p>
        </p:txBody>
      </p:sp>
      <p:sp>
        <p:nvSpPr>
          <p:cNvPr id="61" name="Text Box 17"/>
          <p:cNvSpPr txBox="1">
            <a:spLocks noChangeArrowheads="1"/>
          </p:cNvSpPr>
          <p:nvPr/>
        </p:nvSpPr>
        <p:spPr bwMode="auto">
          <a:xfrm>
            <a:off x="1879622" y="5618162"/>
            <a:ext cx="5322887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/>
              <a:t>1 formula unit </a:t>
            </a:r>
            <a:r>
              <a:rPr lang="en-US" altLang="en-US" sz="2800" dirty="0" err="1"/>
              <a:t>NaCl</a:t>
            </a:r>
            <a:r>
              <a:rPr lang="en-US" altLang="en-US" sz="2800" dirty="0"/>
              <a:t> = 58.44 amu</a:t>
            </a:r>
          </a:p>
          <a:p>
            <a:pPr algn="ctr">
              <a:lnSpc>
                <a:spcPct val="120000"/>
              </a:lnSpc>
            </a:pPr>
            <a:r>
              <a:rPr lang="en-US" altLang="en-US" sz="2800" dirty="0"/>
              <a:t>1 mole </a:t>
            </a:r>
            <a:r>
              <a:rPr lang="en-US" altLang="en-US" sz="2800" dirty="0" err="1"/>
              <a:t>NaCl</a:t>
            </a:r>
            <a:r>
              <a:rPr lang="en-US" altLang="en-US" sz="2800" dirty="0"/>
              <a:t> = 58.44 g </a:t>
            </a:r>
            <a:r>
              <a:rPr lang="en-US" altLang="en-US" sz="2800" dirty="0" err="1"/>
              <a:t>NaCl</a:t>
            </a:r>
            <a:r>
              <a:rPr lang="en-US" altLang="en-US" sz="2800" dirty="0"/>
              <a:t> </a:t>
            </a:r>
          </a:p>
        </p:txBody>
      </p:sp>
      <p:grpSp>
        <p:nvGrpSpPr>
          <p:cNvPr id="62" name="Group 21"/>
          <p:cNvGrpSpPr>
            <a:grpSpLocks/>
          </p:cNvGrpSpPr>
          <p:nvPr/>
        </p:nvGrpSpPr>
        <p:grpSpPr bwMode="auto">
          <a:xfrm>
            <a:off x="576943" y="1635125"/>
            <a:ext cx="3683000" cy="2514600"/>
            <a:chOff x="272" y="768"/>
            <a:chExt cx="2320" cy="1584"/>
          </a:xfrm>
        </p:grpSpPr>
        <p:pic>
          <p:nvPicPr>
            <p:cNvPr id="63" name="Picture 19" descr="f002_13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35001" r="69687" b="23746"/>
            <a:stretch>
              <a:fillRect/>
            </a:stretch>
          </p:blipFill>
          <p:spPr bwMode="auto">
            <a:xfrm>
              <a:off x="272" y="768"/>
              <a:ext cx="1552" cy="1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Text Box 20"/>
            <p:cNvSpPr txBox="1">
              <a:spLocks noChangeArrowheads="1"/>
            </p:cNvSpPr>
            <p:nvPr/>
          </p:nvSpPr>
          <p:spPr bwMode="auto">
            <a:xfrm>
              <a:off x="1977" y="1305"/>
              <a:ext cx="6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>
                  <a:solidFill>
                    <a:schemeClr val="bg2"/>
                  </a:solidFill>
                </a:rPr>
                <a:t>Na</a:t>
              </a:r>
              <a:r>
                <a:rPr lang="en-US" altLang="en-US" sz="2800">
                  <a:solidFill>
                    <a:srgbClr val="FF9933"/>
                  </a:solidFill>
                </a:rPr>
                <a:t>Cl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75497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707571" y="925286"/>
            <a:ext cx="7286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800" b="1">
                <a:solidFill>
                  <a:srgbClr val="0070C0"/>
                </a:solidFill>
              </a:rPr>
              <a:t>What is the formula mass of Ca</a:t>
            </a:r>
            <a:r>
              <a:rPr lang="en-US" altLang="en-US" sz="2800" b="1" baseline="-25000">
                <a:solidFill>
                  <a:srgbClr val="0070C0"/>
                </a:solidFill>
              </a:rPr>
              <a:t>3</a:t>
            </a:r>
            <a:r>
              <a:rPr lang="en-US" altLang="en-US" sz="2800" b="1">
                <a:solidFill>
                  <a:srgbClr val="0070C0"/>
                </a:solidFill>
              </a:rPr>
              <a:t>(PO</a:t>
            </a:r>
            <a:r>
              <a:rPr lang="en-US" altLang="en-US" sz="2800" b="1" baseline="-25000">
                <a:solidFill>
                  <a:srgbClr val="0070C0"/>
                </a:solidFill>
              </a:rPr>
              <a:t>4</a:t>
            </a:r>
            <a:r>
              <a:rPr lang="en-US" altLang="en-US" sz="2800" b="1">
                <a:solidFill>
                  <a:srgbClr val="0070C0"/>
                </a:solidFill>
              </a:rPr>
              <a:t>)</a:t>
            </a:r>
            <a:r>
              <a:rPr lang="en-US" altLang="en-US" sz="2800" b="1" baseline="-25000">
                <a:solidFill>
                  <a:srgbClr val="0070C0"/>
                </a:solidFill>
              </a:rPr>
              <a:t>2</a:t>
            </a:r>
            <a:r>
              <a:rPr lang="en-US" altLang="en-US" sz="2800" b="1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1698171" y="2601686"/>
            <a:ext cx="4448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1 formula unit of Ca</a:t>
            </a:r>
            <a:r>
              <a:rPr lang="en-US" altLang="en-US" sz="2800" baseline="-25000"/>
              <a:t>3</a:t>
            </a:r>
            <a:r>
              <a:rPr lang="en-US" altLang="en-US" sz="2800"/>
              <a:t>(PO</a:t>
            </a:r>
            <a:r>
              <a:rPr lang="en-US" altLang="en-US" sz="2800" baseline="-25000"/>
              <a:t>4</a:t>
            </a:r>
            <a:r>
              <a:rPr lang="en-US" altLang="en-US" sz="2800"/>
              <a:t>)</a:t>
            </a:r>
            <a:r>
              <a:rPr lang="en-US" altLang="en-US" sz="2800" baseline="-25000"/>
              <a:t>2</a:t>
            </a:r>
            <a:endParaRPr lang="en-US" altLang="en-US" sz="2800"/>
          </a:p>
        </p:txBody>
      </p:sp>
      <p:grpSp>
        <p:nvGrpSpPr>
          <p:cNvPr id="21" name="Group 43"/>
          <p:cNvGrpSpPr>
            <a:grpSpLocks/>
          </p:cNvGrpSpPr>
          <p:nvPr/>
        </p:nvGrpSpPr>
        <p:grpSpPr bwMode="auto">
          <a:xfrm>
            <a:off x="2155371" y="3287486"/>
            <a:ext cx="3292475" cy="525463"/>
            <a:chOff x="614" y="2005"/>
            <a:chExt cx="2074" cy="331"/>
          </a:xfrm>
        </p:grpSpPr>
        <p:sp>
          <p:nvSpPr>
            <p:cNvPr id="22" name="Text Box 35"/>
            <p:cNvSpPr txBox="1">
              <a:spLocks noChangeArrowheads="1"/>
            </p:cNvSpPr>
            <p:nvPr/>
          </p:nvSpPr>
          <p:spPr bwMode="auto">
            <a:xfrm>
              <a:off x="614" y="2009"/>
              <a:ext cx="5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3 Ca</a:t>
              </a:r>
            </a:p>
          </p:txBody>
        </p:sp>
        <p:sp>
          <p:nvSpPr>
            <p:cNvPr id="23" name="Text Box 38"/>
            <p:cNvSpPr txBox="1">
              <a:spLocks noChangeArrowheads="1"/>
            </p:cNvSpPr>
            <p:nvPr/>
          </p:nvSpPr>
          <p:spPr bwMode="auto">
            <a:xfrm>
              <a:off x="1649" y="2005"/>
              <a:ext cx="10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2800"/>
                <a:t>3 x 40.08</a:t>
              </a:r>
            </a:p>
          </p:txBody>
        </p:sp>
      </p:grpSp>
      <p:grpSp>
        <p:nvGrpSpPr>
          <p:cNvPr id="24" name="Group 44"/>
          <p:cNvGrpSpPr>
            <a:grpSpLocks/>
          </p:cNvGrpSpPr>
          <p:nvPr/>
        </p:nvGrpSpPr>
        <p:grpSpPr bwMode="auto">
          <a:xfrm>
            <a:off x="2155371" y="3838349"/>
            <a:ext cx="3292475" cy="519112"/>
            <a:chOff x="614" y="2352"/>
            <a:chExt cx="2074" cy="327"/>
          </a:xfrm>
        </p:grpSpPr>
        <p:sp>
          <p:nvSpPr>
            <p:cNvPr id="25" name="Text Box 36"/>
            <p:cNvSpPr txBox="1">
              <a:spLocks noChangeArrowheads="1"/>
            </p:cNvSpPr>
            <p:nvPr/>
          </p:nvSpPr>
          <p:spPr bwMode="auto">
            <a:xfrm>
              <a:off x="614" y="2352"/>
              <a:ext cx="4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2 P</a:t>
              </a:r>
            </a:p>
          </p:txBody>
        </p:sp>
        <p:sp>
          <p:nvSpPr>
            <p:cNvPr id="26" name="Text Box 39"/>
            <p:cNvSpPr txBox="1">
              <a:spLocks noChangeArrowheads="1"/>
            </p:cNvSpPr>
            <p:nvPr/>
          </p:nvSpPr>
          <p:spPr bwMode="auto">
            <a:xfrm>
              <a:off x="1649" y="2352"/>
              <a:ext cx="10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2800"/>
                <a:t>2 x 30.97</a:t>
              </a:r>
            </a:p>
          </p:txBody>
        </p:sp>
      </p:grpSp>
      <p:grpSp>
        <p:nvGrpSpPr>
          <p:cNvPr id="27" name="Group 45"/>
          <p:cNvGrpSpPr>
            <a:grpSpLocks/>
          </p:cNvGrpSpPr>
          <p:nvPr/>
        </p:nvGrpSpPr>
        <p:grpSpPr bwMode="auto">
          <a:xfrm>
            <a:off x="2155371" y="4371749"/>
            <a:ext cx="3292475" cy="525462"/>
            <a:chOff x="614" y="2688"/>
            <a:chExt cx="2074" cy="331"/>
          </a:xfrm>
        </p:grpSpPr>
        <p:sp>
          <p:nvSpPr>
            <p:cNvPr id="28" name="Text Box 37"/>
            <p:cNvSpPr txBox="1">
              <a:spLocks noChangeArrowheads="1"/>
            </p:cNvSpPr>
            <p:nvPr/>
          </p:nvSpPr>
          <p:spPr bwMode="auto">
            <a:xfrm>
              <a:off x="614" y="2688"/>
              <a:ext cx="4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8 O</a:t>
              </a:r>
            </a:p>
          </p:txBody>
        </p:sp>
        <p:grpSp>
          <p:nvGrpSpPr>
            <p:cNvPr id="29" name="Group 42"/>
            <p:cNvGrpSpPr>
              <a:grpSpLocks/>
            </p:cNvGrpSpPr>
            <p:nvPr/>
          </p:nvGrpSpPr>
          <p:grpSpPr bwMode="auto">
            <a:xfrm>
              <a:off x="1332" y="2692"/>
              <a:ext cx="1356" cy="327"/>
              <a:chOff x="2150" y="3737"/>
              <a:chExt cx="1356" cy="327"/>
            </a:xfrm>
          </p:grpSpPr>
          <p:sp>
            <p:nvSpPr>
              <p:cNvPr id="30" name="Text Box 40"/>
              <p:cNvSpPr txBox="1">
                <a:spLocks noChangeArrowheads="1"/>
              </p:cNvSpPr>
              <p:nvPr/>
            </p:nvSpPr>
            <p:spPr bwMode="auto">
              <a:xfrm>
                <a:off x="2150" y="3737"/>
                <a:ext cx="135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en-US" sz="2800"/>
                  <a:t>+   8 x 16.00</a:t>
                </a:r>
              </a:p>
            </p:txBody>
          </p:sp>
          <p:sp>
            <p:nvSpPr>
              <p:cNvPr id="31" name="Line 41"/>
              <p:cNvSpPr>
                <a:spLocks noChangeShapeType="1"/>
              </p:cNvSpPr>
              <p:nvPr/>
            </p:nvSpPr>
            <p:spPr bwMode="auto">
              <a:xfrm>
                <a:off x="2160" y="4032"/>
                <a:ext cx="13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4185784" y="4871811"/>
            <a:ext cx="2066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310.18 amu</a:t>
            </a:r>
          </a:p>
        </p:txBody>
      </p:sp>
    </p:spTree>
    <p:extLst>
      <p:ext uri="{BB962C8B-B14F-4D97-AF65-F5344CB8AC3E}">
        <p14:creationId xmlns="" xmlns:p14="http://schemas.microsoft.com/office/powerpoint/2010/main" val="151211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3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365760" y="834700"/>
            <a:ext cx="8405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dirty="0"/>
              <a:t>The</a:t>
            </a:r>
            <a:r>
              <a:rPr lang="en-US" altLang="en-US" sz="2400" b="1" i="1" dirty="0"/>
              <a:t> </a:t>
            </a:r>
            <a:r>
              <a:rPr lang="en-US" altLang="en-US" sz="2400" b="1" i="1" dirty="0">
                <a:solidFill>
                  <a:srgbClr val="FF0000"/>
                </a:solidFill>
              </a:rPr>
              <a:t>percent composition </a:t>
            </a:r>
            <a:r>
              <a:rPr lang="en-US" altLang="en-US" sz="2400" dirty="0"/>
              <a:t>by mass is the percent by mass of each element in a compound</a:t>
            </a:r>
            <a:r>
              <a:rPr lang="en-US" altLang="en-US" sz="2400" dirty="0" smtClean="0"/>
              <a:t>.</a:t>
            </a:r>
            <a:endParaRPr lang="en-US" altLang="en-US" sz="2400" dirty="0"/>
          </a:p>
        </p:txBody>
      </p:sp>
      <p:sp>
        <p:nvSpPr>
          <p:cNvPr id="10" name="Text Box 1032"/>
          <p:cNvSpPr txBox="1">
            <a:spLocks noChangeArrowheads="1"/>
          </p:cNvSpPr>
          <p:nvPr/>
        </p:nvSpPr>
        <p:spPr bwMode="auto">
          <a:xfrm>
            <a:off x="290286" y="2769161"/>
            <a:ext cx="87978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i="1" dirty="0">
                <a:solidFill>
                  <a:srgbClr val="FF0000"/>
                </a:solidFill>
              </a:rPr>
              <a:t>n</a:t>
            </a:r>
            <a:r>
              <a:rPr lang="en-US" altLang="en-US" sz="2400" dirty="0"/>
              <a:t> is the number of moles of the element in </a:t>
            </a:r>
            <a:r>
              <a:rPr lang="en-US" altLang="en-US" sz="2400" dirty="0">
                <a:solidFill>
                  <a:srgbClr val="FF0000"/>
                </a:solidFill>
              </a:rPr>
              <a:t>1 mole</a:t>
            </a:r>
            <a:r>
              <a:rPr lang="en-US" altLang="en-US" sz="2400" dirty="0"/>
              <a:t> of </a:t>
            </a:r>
            <a:r>
              <a:rPr lang="en-US" altLang="en-US" sz="2400" dirty="0" smtClean="0"/>
              <a:t>the compound</a:t>
            </a:r>
            <a:endParaRPr lang="en-US" altLang="en-US" sz="2400" i="1" dirty="0"/>
          </a:p>
        </p:txBody>
      </p:sp>
      <p:grpSp>
        <p:nvGrpSpPr>
          <p:cNvPr id="11" name="Group 1035"/>
          <p:cNvGrpSpPr>
            <a:grpSpLocks/>
          </p:cNvGrpSpPr>
          <p:nvPr/>
        </p:nvGrpSpPr>
        <p:grpSpPr bwMode="auto">
          <a:xfrm>
            <a:off x="290286" y="3882346"/>
            <a:ext cx="3200400" cy="2500312"/>
            <a:chOff x="48" y="1968"/>
            <a:chExt cx="2016" cy="1575"/>
          </a:xfrm>
        </p:grpSpPr>
        <p:pic>
          <p:nvPicPr>
            <p:cNvPr id="12" name="Picture 1033" descr="cha56011_ma031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1968"/>
              <a:ext cx="2016" cy="12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 Box 1034"/>
            <p:cNvSpPr txBox="1">
              <a:spLocks noChangeArrowheads="1"/>
            </p:cNvSpPr>
            <p:nvPr/>
          </p:nvSpPr>
          <p:spPr bwMode="auto">
            <a:xfrm>
              <a:off x="664" y="3216"/>
              <a:ext cx="7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C</a:t>
              </a:r>
              <a:r>
                <a:rPr lang="en-US" altLang="en-US" sz="2800" baseline="-25000"/>
                <a:t>2</a:t>
              </a:r>
              <a:r>
                <a:rPr lang="en-US" altLang="en-US" sz="2800"/>
                <a:t>H</a:t>
              </a:r>
              <a:r>
                <a:rPr lang="en-US" altLang="en-US" sz="2800" baseline="-25000"/>
                <a:t>6</a:t>
              </a:r>
              <a:r>
                <a:rPr lang="en-US" altLang="en-US" sz="2800"/>
                <a:t>O</a:t>
              </a:r>
            </a:p>
          </p:txBody>
        </p:sp>
      </p:grpSp>
      <p:grpSp>
        <p:nvGrpSpPr>
          <p:cNvPr id="14" name="Group 1041"/>
          <p:cNvGrpSpPr>
            <a:grpSpLocks/>
          </p:cNvGrpSpPr>
          <p:nvPr/>
        </p:nvGrpSpPr>
        <p:grpSpPr bwMode="auto">
          <a:xfrm>
            <a:off x="3947886" y="3588658"/>
            <a:ext cx="5270500" cy="825500"/>
            <a:chOff x="2440" y="2032"/>
            <a:chExt cx="3320" cy="520"/>
          </a:xfrm>
        </p:grpSpPr>
        <p:sp>
          <p:nvSpPr>
            <p:cNvPr id="15" name="Text Box 1036"/>
            <p:cNvSpPr txBox="1">
              <a:spLocks noChangeArrowheads="1"/>
            </p:cNvSpPr>
            <p:nvPr/>
          </p:nvSpPr>
          <p:spPr bwMode="auto">
            <a:xfrm>
              <a:off x="2440" y="2144"/>
              <a:ext cx="5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%C =</a:t>
              </a:r>
            </a:p>
          </p:txBody>
        </p:sp>
        <p:sp>
          <p:nvSpPr>
            <p:cNvPr id="16" name="Text Box 1037"/>
            <p:cNvSpPr txBox="1">
              <a:spLocks noChangeArrowheads="1"/>
            </p:cNvSpPr>
            <p:nvPr/>
          </p:nvSpPr>
          <p:spPr bwMode="auto">
            <a:xfrm>
              <a:off x="2976" y="2032"/>
              <a:ext cx="11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0000"/>
                  </a:solidFill>
                </a:rPr>
                <a:t>2</a:t>
              </a:r>
              <a:r>
                <a:rPr lang="en-US" altLang="en-US"/>
                <a:t> x (12.01 g)</a:t>
              </a:r>
            </a:p>
          </p:txBody>
        </p:sp>
        <p:sp>
          <p:nvSpPr>
            <p:cNvPr id="17" name="Text Box 1038"/>
            <p:cNvSpPr txBox="1">
              <a:spLocks noChangeArrowheads="1"/>
            </p:cNvSpPr>
            <p:nvPr/>
          </p:nvSpPr>
          <p:spPr bwMode="auto">
            <a:xfrm>
              <a:off x="3195" y="2264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46.07 g</a:t>
              </a:r>
            </a:p>
          </p:txBody>
        </p:sp>
        <p:sp>
          <p:nvSpPr>
            <p:cNvPr id="18" name="Text Box 1039"/>
            <p:cNvSpPr txBox="1">
              <a:spLocks noChangeArrowheads="1"/>
            </p:cNvSpPr>
            <p:nvPr/>
          </p:nvSpPr>
          <p:spPr bwMode="auto">
            <a:xfrm>
              <a:off x="4133" y="2144"/>
              <a:ext cx="16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x 100% = 52.14%</a:t>
              </a:r>
            </a:p>
          </p:txBody>
        </p:sp>
        <p:sp>
          <p:nvSpPr>
            <p:cNvPr id="19" name="Line 1040"/>
            <p:cNvSpPr>
              <a:spLocks noChangeShapeType="1"/>
            </p:cNvSpPr>
            <p:nvPr/>
          </p:nvSpPr>
          <p:spPr bwMode="auto">
            <a:xfrm>
              <a:off x="3024" y="2304"/>
              <a:ext cx="11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1042"/>
          <p:cNvGrpSpPr>
            <a:grpSpLocks/>
          </p:cNvGrpSpPr>
          <p:nvPr/>
        </p:nvGrpSpPr>
        <p:grpSpPr bwMode="auto">
          <a:xfrm>
            <a:off x="3947886" y="4337958"/>
            <a:ext cx="5270500" cy="825500"/>
            <a:chOff x="2440" y="2032"/>
            <a:chExt cx="3320" cy="520"/>
          </a:xfrm>
        </p:grpSpPr>
        <p:sp>
          <p:nvSpPr>
            <p:cNvPr id="21" name="Text Box 1043"/>
            <p:cNvSpPr txBox="1">
              <a:spLocks noChangeArrowheads="1"/>
            </p:cNvSpPr>
            <p:nvPr/>
          </p:nvSpPr>
          <p:spPr bwMode="auto">
            <a:xfrm>
              <a:off x="2440" y="2144"/>
              <a:ext cx="5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%H =</a:t>
              </a:r>
            </a:p>
          </p:txBody>
        </p:sp>
        <p:sp>
          <p:nvSpPr>
            <p:cNvPr id="22" name="Text Box 1044"/>
            <p:cNvSpPr txBox="1">
              <a:spLocks noChangeArrowheads="1"/>
            </p:cNvSpPr>
            <p:nvPr/>
          </p:nvSpPr>
          <p:spPr bwMode="auto">
            <a:xfrm>
              <a:off x="2976" y="2032"/>
              <a:ext cx="11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0000"/>
                  </a:solidFill>
                </a:rPr>
                <a:t>6</a:t>
              </a:r>
              <a:r>
                <a:rPr lang="en-US" altLang="en-US"/>
                <a:t> x (1.008 g)</a:t>
              </a:r>
            </a:p>
          </p:txBody>
        </p:sp>
        <p:sp>
          <p:nvSpPr>
            <p:cNvPr id="23" name="Text Box 1045"/>
            <p:cNvSpPr txBox="1">
              <a:spLocks noChangeArrowheads="1"/>
            </p:cNvSpPr>
            <p:nvPr/>
          </p:nvSpPr>
          <p:spPr bwMode="auto">
            <a:xfrm>
              <a:off x="3195" y="2264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46.07 g</a:t>
              </a:r>
            </a:p>
          </p:txBody>
        </p:sp>
        <p:sp>
          <p:nvSpPr>
            <p:cNvPr id="24" name="Text Box 1046"/>
            <p:cNvSpPr txBox="1">
              <a:spLocks noChangeArrowheads="1"/>
            </p:cNvSpPr>
            <p:nvPr/>
          </p:nvSpPr>
          <p:spPr bwMode="auto">
            <a:xfrm>
              <a:off x="4133" y="2144"/>
              <a:ext cx="16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x 100% = 13.13%</a:t>
              </a:r>
            </a:p>
          </p:txBody>
        </p:sp>
        <p:sp>
          <p:nvSpPr>
            <p:cNvPr id="25" name="Line 1047"/>
            <p:cNvSpPr>
              <a:spLocks noChangeShapeType="1"/>
            </p:cNvSpPr>
            <p:nvPr/>
          </p:nvSpPr>
          <p:spPr bwMode="auto">
            <a:xfrm>
              <a:off x="3024" y="2304"/>
              <a:ext cx="11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1048"/>
          <p:cNvGrpSpPr>
            <a:grpSpLocks/>
          </p:cNvGrpSpPr>
          <p:nvPr/>
        </p:nvGrpSpPr>
        <p:grpSpPr bwMode="auto">
          <a:xfrm>
            <a:off x="3947886" y="5099958"/>
            <a:ext cx="5270500" cy="825500"/>
            <a:chOff x="2440" y="2032"/>
            <a:chExt cx="3320" cy="520"/>
          </a:xfrm>
        </p:grpSpPr>
        <p:sp>
          <p:nvSpPr>
            <p:cNvPr id="27" name="Text Box 1049"/>
            <p:cNvSpPr txBox="1">
              <a:spLocks noChangeArrowheads="1"/>
            </p:cNvSpPr>
            <p:nvPr/>
          </p:nvSpPr>
          <p:spPr bwMode="auto">
            <a:xfrm>
              <a:off x="2440" y="2144"/>
              <a:ext cx="6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%O =</a:t>
              </a:r>
            </a:p>
          </p:txBody>
        </p:sp>
        <p:sp>
          <p:nvSpPr>
            <p:cNvPr id="28" name="Text Box 1050"/>
            <p:cNvSpPr txBox="1">
              <a:spLocks noChangeArrowheads="1"/>
            </p:cNvSpPr>
            <p:nvPr/>
          </p:nvSpPr>
          <p:spPr bwMode="auto">
            <a:xfrm>
              <a:off x="2976" y="2032"/>
              <a:ext cx="11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0000"/>
                  </a:solidFill>
                </a:rPr>
                <a:t>1</a:t>
              </a:r>
              <a:r>
                <a:rPr lang="en-US" altLang="en-US"/>
                <a:t> x (16.00 g)</a:t>
              </a:r>
            </a:p>
          </p:txBody>
        </p:sp>
        <p:sp>
          <p:nvSpPr>
            <p:cNvPr id="29" name="Text Box 1051"/>
            <p:cNvSpPr txBox="1">
              <a:spLocks noChangeArrowheads="1"/>
            </p:cNvSpPr>
            <p:nvPr/>
          </p:nvSpPr>
          <p:spPr bwMode="auto">
            <a:xfrm>
              <a:off x="3195" y="2264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46.07 g</a:t>
              </a:r>
            </a:p>
          </p:txBody>
        </p:sp>
        <p:sp>
          <p:nvSpPr>
            <p:cNvPr id="30" name="Text Box 1052"/>
            <p:cNvSpPr txBox="1">
              <a:spLocks noChangeArrowheads="1"/>
            </p:cNvSpPr>
            <p:nvPr/>
          </p:nvSpPr>
          <p:spPr bwMode="auto">
            <a:xfrm>
              <a:off x="4133" y="2144"/>
              <a:ext cx="16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/>
                <a:t>x 100% = 34.73%</a:t>
              </a:r>
            </a:p>
          </p:txBody>
        </p:sp>
        <p:sp>
          <p:nvSpPr>
            <p:cNvPr id="31" name="Line 1053"/>
            <p:cNvSpPr>
              <a:spLocks noChangeShapeType="1"/>
            </p:cNvSpPr>
            <p:nvPr/>
          </p:nvSpPr>
          <p:spPr bwMode="auto">
            <a:xfrm>
              <a:off x="3024" y="2304"/>
              <a:ext cx="11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 Box 1054"/>
          <p:cNvSpPr txBox="1">
            <a:spLocks noChangeArrowheads="1"/>
          </p:cNvSpPr>
          <p:nvPr/>
        </p:nvSpPr>
        <p:spPr bwMode="auto">
          <a:xfrm>
            <a:off x="3858986" y="6001658"/>
            <a:ext cx="5362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52.14% + 13.13% + 34.73% = 100.0%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204" r="1219"/>
          <a:stretch/>
        </p:blipFill>
        <p:spPr>
          <a:xfrm>
            <a:off x="641107" y="1746396"/>
            <a:ext cx="7863840" cy="8613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713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32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33" name="Text Box 1026"/>
          <p:cNvSpPr txBox="1">
            <a:spLocks noChangeArrowheads="1"/>
          </p:cNvSpPr>
          <p:nvPr/>
        </p:nvSpPr>
        <p:spPr bwMode="auto">
          <a:xfrm>
            <a:off x="370052" y="775917"/>
            <a:ext cx="8405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/>
              <a:t>Given the </a:t>
            </a:r>
            <a:r>
              <a:rPr lang="en-US" altLang="en-US" sz="2400" b="1" dirty="0" smtClean="0"/>
              <a:t>percent composition </a:t>
            </a:r>
            <a:r>
              <a:rPr lang="en-US" altLang="en-US" sz="2400" b="1" dirty="0"/>
              <a:t>by mass of a compound, we can determine the empirical formula of </a:t>
            </a:r>
            <a:r>
              <a:rPr lang="en-US" altLang="en-US" sz="2400" b="1" dirty="0" smtClean="0"/>
              <a:t>the Compound.</a:t>
            </a:r>
            <a:endParaRPr lang="en-US" altLang="en-US" sz="2400" b="1" dirty="0"/>
          </a:p>
        </p:txBody>
      </p:sp>
      <p:pic>
        <p:nvPicPr>
          <p:cNvPr id="34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199" y="1541600"/>
            <a:ext cx="2545052" cy="522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1285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33" name="Text Box 1026"/>
          <p:cNvSpPr txBox="1">
            <a:spLocks noChangeArrowheads="1"/>
          </p:cNvSpPr>
          <p:nvPr/>
        </p:nvSpPr>
        <p:spPr bwMode="auto">
          <a:xfrm>
            <a:off x="500681" y="1406472"/>
            <a:ext cx="8405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/>
              <a:t>Given the </a:t>
            </a:r>
            <a:r>
              <a:rPr lang="en-US" altLang="en-US" sz="2400" b="1" dirty="0" smtClean="0"/>
              <a:t>percent composition </a:t>
            </a:r>
            <a:r>
              <a:rPr lang="en-US" altLang="en-US" sz="2400" b="1" dirty="0"/>
              <a:t>by mass of a compound, we can determine the empirical formula of </a:t>
            </a:r>
            <a:r>
              <a:rPr lang="en-US" altLang="en-US" sz="2400" b="1" dirty="0" smtClean="0"/>
              <a:t>the Compound.</a:t>
            </a:r>
            <a:endParaRPr lang="en-US" altLang="en-US" sz="2400" b="1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25684" y="2358600"/>
            <a:ext cx="738690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Determine the empirical formula of a compound that has the following percent composition by mass:          K 24.75, </a:t>
            </a:r>
            <a:r>
              <a:rPr lang="en-US" altLang="en-US" sz="2400" dirty="0" err="1">
                <a:solidFill>
                  <a:srgbClr val="3333CC"/>
                </a:solidFill>
                <a:latin typeface="Arial" charset="0"/>
              </a:rPr>
              <a:t>Mn</a:t>
            </a: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 34.77, O 40.51 percent.</a:t>
            </a: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1748939" y="4123374"/>
            <a:ext cx="6019800" cy="842962"/>
            <a:chOff x="1968" y="1599"/>
            <a:chExt cx="3792" cy="531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968" y="1705"/>
              <a:ext cx="15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r>
                <a:rPr kumimoji="0" lang="en-US" altLang="en-US" sz="2400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K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24.75 g K x </a:t>
              </a:r>
              <a:endParaRPr kumimoji="0" lang="en-US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4347" y="1713"/>
              <a:ext cx="14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0.6330 mol K</a:t>
              </a:r>
            </a:p>
          </p:txBody>
        </p:sp>
        <p:grpSp>
          <p:nvGrpSpPr>
            <p:cNvPr id="9" name="Group 12"/>
            <p:cNvGrpSpPr>
              <a:grpSpLocks/>
            </p:cNvGrpSpPr>
            <p:nvPr/>
          </p:nvGrpSpPr>
          <p:grpSpPr bwMode="auto">
            <a:xfrm>
              <a:off x="3446" y="1599"/>
              <a:ext cx="938" cy="531"/>
              <a:chOff x="2390" y="3382"/>
              <a:chExt cx="938" cy="531"/>
            </a:xfrm>
          </p:grpSpPr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2475" y="3382"/>
                <a:ext cx="76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K</a:t>
                </a:r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2390" y="3625"/>
                <a:ext cx="93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39.10 g K</a:t>
                </a:r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2403" y="3641"/>
                <a:ext cx="91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grpSp>
        <p:nvGrpSpPr>
          <p:cNvPr id="13" name="Group 19"/>
          <p:cNvGrpSpPr>
            <a:grpSpLocks/>
          </p:cNvGrpSpPr>
          <p:nvPr/>
        </p:nvGrpSpPr>
        <p:grpSpPr bwMode="auto">
          <a:xfrm>
            <a:off x="1128226" y="5013961"/>
            <a:ext cx="6640513" cy="842963"/>
            <a:chOff x="1716" y="2160"/>
            <a:chExt cx="4183" cy="531"/>
          </a:xfrm>
        </p:grpSpPr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716" y="2266"/>
              <a:ext cx="17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Mn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34.77 g Mn x </a:t>
              </a:r>
              <a:endParaRPr kumimoji="0" lang="en-US" alt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4347" y="2274"/>
              <a:ext cx="15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0.6329 mol Mn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462" y="2160"/>
              <a:ext cx="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Mn</a:t>
              </a: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3379" y="2403"/>
              <a:ext cx="10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54.94 g Mn</a:t>
              </a: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3459" y="2419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9" name="Group 36"/>
          <p:cNvGrpSpPr>
            <a:grpSpLocks/>
          </p:cNvGrpSpPr>
          <p:nvPr/>
        </p:nvGrpSpPr>
        <p:grpSpPr bwMode="auto">
          <a:xfrm>
            <a:off x="1747351" y="5923599"/>
            <a:ext cx="6021388" cy="842962"/>
            <a:chOff x="1775" y="2925"/>
            <a:chExt cx="3793" cy="531"/>
          </a:xfrm>
        </p:grpSpPr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1775" y="3031"/>
              <a:ext cx="1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40.51 g O x </a:t>
              </a:r>
              <a:endParaRPr kumimoji="0" lang="en-US" alt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4241" y="3039"/>
              <a:ext cx="13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2.532 mol O</a:t>
              </a:r>
            </a:p>
          </p:txBody>
        </p:sp>
        <p:sp>
          <p:nvSpPr>
            <p:cNvPr id="22" name="Text Box 23"/>
            <p:cNvSpPr txBox="1">
              <a:spLocks noChangeArrowheads="1"/>
            </p:cNvSpPr>
            <p:nvPr/>
          </p:nvSpPr>
          <p:spPr bwMode="auto">
            <a:xfrm>
              <a:off x="3384" y="2925"/>
              <a:ext cx="7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O</a:t>
              </a:r>
            </a:p>
          </p:txBody>
        </p:sp>
        <p:sp>
          <p:nvSpPr>
            <p:cNvPr id="23" name="Text Box 24"/>
            <p:cNvSpPr txBox="1">
              <a:spLocks noChangeArrowheads="1"/>
            </p:cNvSpPr>
            <p:nvPr/>
          </p:nvSpPr>
          <p:spPr bwMode="auto">
            <a:xfrm>
              <a:off x="3300" y="3168"/>
              <a:ext cx="9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16.00 g O</a:t>
              </a:r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3322" y="3184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5" name="Line 27"/>
          <p:cNvSpPr>
            <a:spLocks noChangeShapeType="1"/>
          </p:cNvSpPr>
          <p:nvPr/>
        </p:nvSpPr>
        <p:spPr bwMode="auto">
          <a:xfrm flipV="1">
            <a:off x="3338026" y="44805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Line 30"/>
          <p:cNvSpPr>
            <a:spLocks noChangeShapeType="1"/>
          </p:cNvSpPr>
          <p:nvPr/>
        </p:nvSpPr>
        <p:spPr bwMode="auto">
          <a:xfrm flipV="1">
            <a:off x="5014426" y="47091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" name="Line 32"/>
          <p:cNvSpPr>
            <a:spLocks noChangeShapeType="1"/>
          </p:cNvSpPr>
          <p:nvPr/>
        </p:nvSpPr>
        <p:spPr bwMode="auto">
          <a:xfrm flipV="1">
            <a:off x="2957026" y="53949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" name="Line 33"/>
          <p:cNvSpPr>
            <a:spLocks noChangeShapeType="1"/>
          </p:cNvSpPr>
          <p:nvPr/>
        </p:nvSpPr>
        <p:spPr bwMode="auto">
          <a:xfrm flipV="1">
            <a:off x="4785826" y="55473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" name="Line 34"/>
          <p:cNvSpPr>
            <a:spLocks noChangeShapeType="1"/>
          </p:cNvSpPr>
          <p:nvPr/>
        </p:nvSpPr>
        <p:spPr bwMode="auto">
          <a:xfrm flipV="1">
            <a:off x="3377714" y="63093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" name="Line 35"/>
          <p:cNvSpPr>
            <a:spLocks noChangeShapeType="1"/>
          </p:cNvSpPr>
          <p:nvPr/>
        </p:nvSpPr>
        <p:spPr bwMode="auto">
          <a:xfrm flipV="1">
            <a:off x="5130314" y="64617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1147955" y="739836"/>
            <a:ext cx="6850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Percent Composition and Empirical Formulas</a:t>
            </a:r>
          </a:p>
        </p:txBody>
      </p:sp>
    </p:spTree>
    <p:extLst>
      <p:ext uri="{BB962C8B-B14F-4D97-AF65-F5344CB8AC3E}">
        <p14:creationId xmlns="" xmlns:p14="http://schemas.microsoft.com/office/powerpoint/2010/main" val="283641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31" name="Group 58"/>
          <p:cNvGrpSpPr>
            <a:grpSpLocks/>
          </p:cNvGrpSpPr>
          <p:nvPr/>
        </p:nvGrpSpPr>
        <p:grpSpPr bwMode="auto">
          <a:xfrm>
            <a:off x="3428864" y="2810692"/>
            <a:ext cx="2541587" cy="873125"/>
            <a:chOff x="336" y="576"/>
            <a:chExt cx="1601" cy="550"/>
          </a:xfrm>
        </p:grpSpPr>
        <p:sp>
          <p:nvSpPr>
            <p:cNvPr id="32" name="Text Box 30"/>
            <p:cNvSpPr txBox="1">
              <a:spLocks noChangeArrowheads="1"/>
            </p:cNvSpPr>
            <p:nvPr/>
          </p:nvSpPr>
          <p:spPr bwMode="auto">
            <a:xfrm>
              <a:off x="336" y="697"/>
              <a:ext cx="4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K : </a:t>
              </a:r>
            </a:p>
          </p:txBody>
        </p:sp>
        <p:grpSp>
          <p:nvGrpSpPr>
            <p:cNvPr id="34" name="Group 35"/>
            <p:cNvGrpSpPr>
              <a:grpSpLocks/>
            </p:cNvGrpSpPr>
            <p:nvPr/>
          </p:nvGrpSpPr>
          <p:grpSpPr bwMode="auto">
            <a:xfrm>
              <a:off x="1402" y="672"/>
              <a:ext cx="232" cy="351"/>
              <a:chOff x="3538" y="889"/>
              <a:chExt cx="232" cy="351"/>
            </a:xfrm>
          </p:grpSpPr>
          <p:sp>
            <p:nvSpPr>
              <p:cNvPr id="40" name="Text Box 33"/>
              <p:cNvSpPr txBox="1">
                <a:spLocks noChangeArrowheads="1"/>
              </p:cNvSpPr>
              <p:nvPr/>
            </p:nvSpPr>
            <p:spPr bwMode="auto">
              <a:xfrm>
                <a:off x="3542" y="889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~</a:t>
                </a:r>
                <a:endPara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41" name="Text Box 34"/>
              <p:cNvSpPr txBox="1">
                <a:spLocks noChangeArrowheads="1"/>
              </p:cNvSpPr>
              <p:nvPr/>
            </p:nvSpPr>
            <p:spPr bwMode="auto">
              <a:xfrm>
                <a:off x="3538" y="952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~</a:t>
                </a:r>
                <a:endPara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5" name="Text Box 36"/>
            <p:cNvSpPr txBox="1">
              <a:spLocks noChangeArrowheads="1"/>
            </p:cNvSpPr>
            <p:nvPr/>
          </p:nvSpPr>
          <p:spPr bwMode="auto">
            <a:xfrm>
              <a:off x="1554" y="698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1.0</a:t>
              </a:r>
            </a:p>
          </p:txBody>
        </p:sp>
        <p:grpSp>
          <p:nvGrpSpPr>
            <p:cNvPr id="36" name="Group 38"/>
            <p:cNvGrpSpPr>
              <a:grpSpLocks/>
            </p:cNvGrpSpPr>
            <p:nvPr/>
          </p:nvGrpSpPr>
          <p:grpSpPr bwMode="auto">
            <a:xfrm>
              <a:off x="697" y="576"/>
              <a:ext cx="705" cy="550"/>
              <a:chOff x="2149" y="768"/>
              <a:chExt cx="705" cy="550"/>
            </a:xfrm>
          </p:grpSpPr>
          <p:sp>
            <p:nvSpPr>
              <p:cNvPr id="37" name="Text Box 31"/>
              <p:cNvSpPr txBox="1">
                <a:spLocks noChangeArrowheads="1"/>
              </p:cNvSpPr>
              <p:nvPr/>
            </p:nvSpPr>
            <p:spPr bwMode="auto">
              <a:xfrm>
                <a:off x="2150" y="768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0.6330</a:t>
                </a:r>
              </a:p>
            </p:txBody>
          </p:sp>
          <p:sp>
            <p:nvSpPr>
              <p:cNvPr id="38" name="Text Box 32"/>
              <p:cNvSpPr txBox="1">
                <a:spLocks noChangeArrowheads="1"/>
              </p:cNvSpPr>
              <p:nvPr/>
            </p:nvSpPr>
            <p:spPr bwMode="auto">
              <a:xfrm>
                <a:off x="2149" y="1030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0.6329</a:t>
                </a:r>
              </a:p>
            </p:txBody>
          </p:sp>
          <p:sp>
            <p:nvSpPr>
              <p:cNvPr id="39" name="Line 37"/>
              <p:cNvSpPr>
                <a:spLocks noChangeShapeType="1"/>
              </p:cNvSpPr>
              <p:nvPr/>
            </p:nvSpPr>
            <p:spPr bwMode="auto">
              <a:xfrm>
                <a:off x="2165" y="1043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grpSp>
        <p:nvGrpSpPr>
          <p:cNvPr id="42" name="Group 59"/>
          <p:cNvGrpSpPr>
            <a:grpSpLocks/>
          </p:cNvGrpSpPr>
          <p:nvPr/>
        </p:nvGrpSpPr>
        <p:grpSpPr bwMode="auto">
          <a:xfrm>
            <a:off x="3325676" y="3745730"/>
            <a:ext cx="2746375" cy="873125"/>
            <a:chOff x="1973" y="576"/>
            <a:chExt cx="1730" cy="550"/>
          </a:xfrm>
        </p:grpSpPr>
        <p:sp>
          <p:nvSpPr>
            <p:cNvPr id="43" name="Text Box 39"/>
            <p:cNvSpPr txBox="1">
              <a:spLocks noChangeArrowheads="1"/>
            </p:cNvSpPr>
            <p:nvPr/>
          </p:nvSpPr>
          <p:spPr bwMode="auto">
            <a:xfrm>
              <a:off x="1973" y="697"/>
              <a:ext cx="5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Mn : </a:t>
              </a:r>
            </a:p>
          </p:txBody>
        </p:sp>
        <p:grpSp>
          <p:nvGrpSpPr>
            <p:cNvPr id="44" name="Group 44"/>
            <p:cNvGrpSpPr>
              <a:grpSpLocks/>
            </p:cNvGrpSpPr>
            <p:nvPr/>
          </p:nvGrpSpPr>
          <p:grpSpPr bwMode="auto">
            <a:xfrm>
              <a:off x="2473" y="576"/>
              <a:ext cx="705" cy="550"/>
              <a:chOff x="2149" y="768"/>
              <a:chExt cx="705" cy="550"/>
            </a:xfrm>
          </p:grpSpPr>
          <p:sp>
            <p:nvSpPr>
              <p:cNvPr id="46" name="Text Box 45"/>
              <p:cNvSpPr txBox="1">
                <a:spLocks noChangeArrowheads="1"/>
              </p:cNvSpPr>
              <p:nvPr/>
            </p:nvSpPr>
            <p:spPr bwMode="auto">
              <a:xfrm>
                <a:off x="2150" y="768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0.6329</a:t>
                </a:r>
              </a:p>
            </p:txBody>
          </p:sp>
          <p:sp>
            <p:nvSpPr>
              <p:cNvPr id="47" name="Text Box 46"/>
              <p:cNvSpPr txBox="1">
                <a:spLocks noChangeArrowheads="1"/>
              </p:cNvSpPr>
              <p:nvPr/>
            </p:nvSpPr>
            <p:spPr bwMode="auto">
              <a:xfrm>
                <a:off x="2149" y="1030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0.6329</a:t>
                </a:r>
              </a:p>
            </p:txBody>
          </p:sp>
          <p:sp>
            <p:nvSpPr>
              <p:cNvPr id="48" name="Line 47"/>
              <p:cNvSpPr>
                <a:spLocks noChangeShapeType="1"/>
              </p:cNvSpPr>
              <p:nvPr/>
            </p:nvSpPr>
            <p:spPr bwMode="auto">
              <a:xfrm>
                <a:off x="2165" y="1043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45" name="Text Box 48"/>
            <p:cNvSpPr txBox="1">
              <a:spLocks noChangeArrowheads="1"/>
            </p:cNvSpPr>
            <p:nvPr/>
          </p:nvSpPr>
          <p:spPr bwMode="auto">
            <a:xfrm>
              <a:off x="3155" y="694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1.0</a:t>
              </a:r>
            </a:p>
          </p:txBody>
        </p:sp>
      </p:grpSp>
      <p:grpSp>
        <p:nvGrpSpPr>
          <p:cNvPr id="49" name="Group 60"/>
          <p:cNvGrpSpPr>
            <a:grpSpLocks/>
          </p:cNvGrpSpPr>
          <p:nvPr/>
        </p:nvGrpSpPr>
        <p:grpSpPr bwMode="auto">
          <a:xfrm>
            <a:off x="3419339" y="4680767"/>
            <a:ext cx="2559050" cy="873125"/>
            <a:chOff x="3888" y="576"/>
            <a:chExt cx="1612" cy="550"/>
          </a:xfrm>
        </p:grpSpPr>
        <p:sp>
          <p:nvSpPr>
            <p:cNvPr id="50" name="Text Box 49"/>
            <p:cNvSpPr txBox="1">
              <a:spLocks noChangeArrowheads="1"/>
            </p:cNvSpPr>
            <p:nvPr/>
          </p:nvSpPr>
          <p:spPr bwMode="auto">
            <a:xfrm>
              <a:off x="3888" y="697"/>
              <a:ext cx="4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 : </a:t>
              </a:r>
            </a:p>
          </p:txBody>
        </p:sp>
        <p:grpSp>
          <p:nvGrpSpPr>
            <p:cNvPr id="51" name="Group 50"/>
            <p:cNvGrpSpPr>
              <a:grpSpLocks/>
            </p:cNvGrpSpPr>
            <p:nvPr/>
          </p:nvGrpSpPr>
          <p:grpSpPr bwMode="auto">
            <a:xfrm>
              <a:off x="4954" y="672"/>
              <a:ext cx="232" cy="351"/>
              <a:chOff x="3538" y="889"/>
              <a:chExt cx="232" cy="351"/>
            </a:xfrm>
          </p:grpSpPr>
          <p:sp>
            <p:nvSpPr>
              <p:cNvPr id="57" name="Text Box 51"/>
              <p:cNvSpPr txBox="1">
                <a:spLocks noChangeArrowheads="1"/>
              </p:cNvSpPr>
              <p:nvPr/>
            </p:nvSpPr>
            <p:spPr bwMode="auto">
              <a:xfrm>
                <a:off x="3542" y="889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~</a:t>
                </a:r>
                <a:endPara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58" name="Text Box 52"/>
              <p:cNvSpPr txBox="1">
                <a:spLocks noChangeArrowheads="1"/>
              </p:cNvSpPr>
              <p:nvPr/>
            </p:nvSpPr>
            <p:spPr bwMode="auto">
              <a:xfrm>
                <a:off x="3538" y="952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~</a:t>
                </a:r>
                <a:endPara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52" name="Text Box 53"/>
            <p:cNvSpPr txBox="1">
              <a:spLocks noChangeArrowheads="1"/>
            </p:cNvSpPr>
            <p:nvPr/>
          </p:nvSpPr>
          <p:spPr bwMode="auto">
            <a:xfrm>
              <a:off x="5117" y="698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4.0</a:t>
              </a:r>
            </a:p>
          </p:txBody>
        </p:sp>
        <p:grpSp>
          <p:nvGrpSpPr>
            <p:cNvPr id="53" name="Group 54"/>
            <p:cNvGrpSpPr>
              <a:grpSpLocks/>
            </p:cNvGrpSpPr>
            <p:nvPr/>
          </p:nvGrpSpPr>
          <p:grpSpPr bwMode="auto">
            <a:xfrm>
              <a:off x="4249" y="576"/>
              <a:ext cx="704" cy="550"/>
              <a:chOff x="2149" y="768"/>
              <a:chExt cx="704" cy="550"/>
            </a:xfrm>
          </p:grpSpPr>
          <p:sp>
            <p:nvSpPr>
              <p:cNvPr id="54" name="Text Box 55"/>
              <p:cNvSpPr txBox="1">
                <a:spLocks noChangeArrowheads="1"/>
              </p:cNvSpPr>
              <p:nvPr/>
            </p:nvSpPr>
            <p:spPr bwMode="auto">
              <a:xfrm>
                <a:off x="2205" y="768"/>
                <a:ext cx="59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2.532</a:t>
                </a:r>
              </a:p>
            </p:txBody>
          </p:sp>
          <p:sp>
            <p:nvSpPr>
              <p:cNvPr id="55" name="Text Box 56"/>
              <p:cNvSpPr txBox="1">
                <a:spLocks noChangeArrowheads="1"/>
              </p:cNvSpPr>
              <p:nvPr/>
            </p:nvSpPr>
            <p:spPr bwMode="auto">
              <a:xfrm>
                <a:off x="2149" y="1030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0.6329</a:t>
                </a:r>
              </a:p>
            </p:txBody>
          </p:sp>
          <p:sp>
            <p:nvSpPr>
              <p:cNvPr id="56" name="Line 57"/>
              <p:cNvSpPr>
                <a:spLocks noChangeShapeType="1"/>
              </p:cNvSpPr>
              <p:nvPr/>
            </p:nvSpPr>
            <p:spPr bwMode="auto">
              <a:xfrm>
                <a:off x="2165" y="1043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sp>
        <p:nvSpPr>
          <p:cNvPr id="59" name="Text Box 61"/>
          <p:cNvSpPr txBox="1">
            <a:spLocks noChangeArrowheads="1"/>
          </p:cNvSpPr>
          <p:nvPr/>
        </p:nvSpPr>
        <p:spPr bwMode="auto">
          <a:xfrm>
            <a:off x="1804851" y="1820092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 = 0.6330, </a:t>
            </a: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Mn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 = 0.6329, </a:t>
            </a: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 = 2.532</a:t>
            </a:r>
            <a:endParaRPr lang="en-US" altLang="en-US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0" name="Oval 62"/>
          <p:cNvSpPr>
            <a:spLocks noChangeArrowheads="1"/>
          </p:cNvSpPr>
          <p:nvPr/>
        </p:nvSpPr>
        <p:spPr bwMode="auto">
          <a:xfrm>
            <a:off x="3581264" y="1667692"/>
            <a:ext cx="1905000" cy="762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1" name="Text Box 63"/>
          <p:cNvSpPr txBox="1">
            <a:spLocks noChangeArrowheads="1"/>
          </p:cNvSpPr>
          <p:nvPr/>
        </p:nvSpPr>
        <p:spPr bwMode="auto">
          <a:xfrm>
            <a:off x="3903526" y="6026967"/>
            <a:ext cx="1482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0000"/>
                </a:solidFill>
                <a:latin typeface="Arial" charset="0"/>
              </a:rPr>
              <a:t>KMnO</a:t>
            </a:r>
            <a:r>
              <a:rPr lang="en-US" altLang="en-US" sz="3200" baseline="-25000">
                <a:solidFill>
                  <a:srgbClr val="000000"/>
                </a:solidFill>
                <a:latin typeface="Arial" charset="0"/>
              </a:rPr>
              <a:t>4</a:t>
            </a:r>
            <a:endParaRPr lang="en-US" altLang="en-US" sz="3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1147955" y="739836"/>
            <a:ext cx="6850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Percent Composition and Empirical Formulas</a:t>
            </a:r>
          </a:p>
        </p:txBody>
      </p:sp>
    </p:spTree>
    <p:extLst>
      <p:ext uri="{BB962C8B-B14F-4D97-AF65-F5344CB8AC3E}">
        <p14:creationId xmlns="" xmlns:p14="http://schemas.microsoft.com/office/powerpoint/2010/main" val="263866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455" y="1330797"/>
            <a:ext cx="83166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 this chapter,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Chemical structure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formulas in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studying the mass relationships of atoms and molecules.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4913" y="4248167"/>
            <a:ext cx="8011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 explain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composition of compounds and the ways in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which composition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changes.</a:t>
            </a:r>
          </a:p>
        </p:txBody>
      </p:sp>
      <p:sp>
        <p:nvSpPr>
          <p:cNvPr id="3" name="Down Arrow 2"/>
          <p:cNvSpPr/>
          <p:nvPr/>
        </p:nvSpPr>
        <p:spPr>
          <a:xfrm>
            <a:off x="4288971" y="2866571"/>
            <a:ext cx="798286" cy="1190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584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1147955" y="739836"/>
            <a:ext cx="6850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Percent Composition and Empirical Formulas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391" y="1204273"/>
            <a:ext cx="6536540" cy="55901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3082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1147955" y="739836"/>
            <a:ext cx="6850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Percent Composition and Empirical Formulas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97" y="1312924"/>
            <a:ext cx="7835779" cy="52357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736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0" y="709673"/>
            <a:ext cx="91721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70C0"/>
                </a:solidFill>
              </a:rPr>
              <a:t>To know </a:t>
            </a:r>
            <a:r>
              <a:rPr lang="en-US" altLang="en-US" sz="2400" dirty="0">
                <a:solidFill>
                  <a:srgbClr val="0070C0"/>
                </a:solidFill>
              </a:rPr>
              <a:t>the actual mass of an element in a certain mass </a:t>
            </a:r>
            <a:r>
              <a:rPr lang="en-US" altLang="en-US" sz="2400" dirty="0" smtClean="0">
                <a:solidFill>
                  <a:srgbClr val="0070C0"/>
                </a:solidFill>
              </a:rPr>
              <a:t>of a </a:t>
            </a:r>
            <a:r>
              <a:rPr lang="en-US" altLang="en-US" sz="2400" dirty="0">
                <a:solidFill>
                  <a:srgbClr val="0070C0"/>
                </a:solidFill>
              </a:rPr>
              <a:t>compound.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001" y="1275191"/>
            <a:ext cx="6908953" cy="55600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554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pic>
        <p:nvPicPr>
          <p:cNvPr id="66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53" y="836305"/>
            <a:ext cx="7070061" cy="223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" name="Text Box 21"/>
          <p:cNvSpPr txBox="1">
            <a:spLocks noChangeArrowheads="1"/>
          </p:cNvSpPr>
          <p:nvPr/>
        </p:nvSpPr>
        <p:spPr bwMode="auto">
          <a:xfrm>
            <a:off x="853734" y="2403691"/>
            <a:ext cx="2878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Combust 11.5 g ethanol</a:t>
            </a:r>
          </a:p>
        </p:txBody>
      </p:sp>
      <p:sp>
        <p:nvSpPr>
          <p:cNvPr id="85" name="Text Box 22"/>
          <p:cNvSpPr txBox="1">
            <a:spLocks noChangeArrowheads="1"/>
          </p:cNvSpPr>
          <p:nvPr/>
        </p:nvSpPr>
        <p:spPr bwMode="auto">
          <a:xfrm>
            <a:off x="853734" y="2724569"/>
            <a:ext cx="4090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Collect 22.0 g CO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 and 13.5 g H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O</a:t>
            </a:r>
          </a:p>
        </p:txBody>
      </p:sp>
      <p:grpSp>
        <p:nvGrpSpPr>
          <p:cNvPr id="38" name="Group 12"/>
          <p:cNvGrpSpPr>
            <a:grpSpLocks/>
          </p:cNvGrpSpPr>
          <p:nvPr/>
        </p:nvGrpSpPr>
        <p:grpSpPr bwMode="auto">
          <a:xfrm>
            <a:off x="346266" y="4109996"/>
            <a:ext cx="5948363" cy="401637"/>
            <a:chOff x="326" y="2292"/>
            <a:chExt cx="3747" cy="253"/>
          </a:xfrm>
        </p:grpSpPr>
        <p:sp>
          <p:nvSpPr>
            <p:cNvPr id="39" name="Text Box 13"/>
            <p:cNvSpPr txBox="1">
              <a:spLocks noChangeArrowheads="1"/>
            </p:cNvSpPr>
            <p:nvPr/>
          </p:nvSpPr>
          <p:spPr bwMode="auto">
            <a:xfrm>
              <a:off x="326" y="2292"/>
              <a:ext cx="56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H</a:t>
              </a:r>
              <a:r>
                <a:rPr kumimoji="0" lang="en-US" alt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40" name="Text Box 14"/>
            <p:cNvSpPr txBox="1">
              <a:spLocks noChangeArrowheads="1"/>
            </p:cNvSpPr>
            <p:nvPr/>
          </p:nvSpPr>
          <p:spPr bwMode="auto">
            <a:xfrm>
              <a:off x="1387" y="2293"/>
              <a:ext cx="74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H</a:t>
              </a:r>
              <a:r>
                <a:rPr kumimoji="0" lang="en-US" altLang="en-US" sz="2000" b="1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41" name="Text Box 15"/>
            <p:cNvSpPr txBox="1">
              <a:spLocks noChangeArrowheads="1"/>
            </p:cNvSpPr>
            <p:nvPr/>
          </p:nvSpPr>
          <p:spPr bwMode="auto">
            <a:xfrm>
              <a:off x="2651" y="2293"/>
              <a:ext cx="56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H</a:t>
              </a: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3696" y="2293"/>
              <a:ext cx="37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H</a:t>
              </a: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>
              <a:off x="1006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>
              <a:off x="2270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5" name="Line 19"/>
            <p:cNvSpPr>
              <a:spLocks noChangeShapeType="1"/>
            </p:cNvSpPr>
            <p:nvPr/>
          </p:nvSpPr>
          <p:spPr bwMode="auto">
            <a:xfrm>
              <a:off x="3314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46" name="Text Box 20"/>
          <p:cNvSpPr txBox="1">
            <a:spLocks noChangeArrowheads="1"/>
          </p:cNvSpPr>
          <p:nvPr/>
        </p:nvSpPr>
        <p:spPr bwMode="auto">
          <a:xfrm>
            <a:off x="346266" y="4742049"/>
            <a:ext cx="48333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g of O = g of sample – (g of C + g of H)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6518466" y="4105234"/>
            <a:ext cx="24529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1.5 g H = 1.5 mol H</a:t>
            </a:r>
          </a:p>
        </p:txBody>
      </p: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6316854" y="4742049"/>
            <a:ext cx="26212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4.0 g O = 0.25 mol O</a:t>
            </a:r>
          </a:p>
        </p:txBody>
      </p:sp>
      <p:sp>
        <p:nvSpPr>
          <p:cNvPr id="50" name="Text Box 26"/>
          <p:cNvSpPr txBox="1">
            <a:spLocks noChangeArrowheads="1"/>
          </p:cNvSpPr>
          <p:nvPr/>
        </p:nvSpPr>
        <p:spPr bwMode="auto">
          <a:xfrm>
            <a:off x="2598021" y="5333998"/>
            <a:ext cx="38651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Empirical formula  C</a:t>
            </a:r>
            <a:r>
              <a:rPr lang="en-US" altLang="en-US" sz="2000" b="1" baseline="-25000">
                <a:solidFill>
                  <a:srgbClr val="000000"/>
                </a:solidFill>
                <a:latin typeface="Arial" charset="0"/>
              </a:rPr>
              <a:t>0.5</a:t>
            </a: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000" b="1" baseline="-25000">
                <a:solidFill>
                  <a:srgbClr val="000000"/>
                </a:solidFill>
                <a:latin typeface="Arial" charset="0"/>
              </a:rPr>
              <a:t>1.5</a:t>
            </a: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000" b="1" baseline="-25000">
                <a:solidFill>
                  <a:srgbClr val="000000"/>
                </a:solidFill>
                <a:latin typeface="Arial" charset="0"/>
              </a:rPr>
              <a:t>0.25</a:t>
            </a:r>
            <a:endParaRPr lang="en-US" altLang="en-US" sz="20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" name="Text Box 27"/>
          <p:cNvSpPr txBox="1">
            <a:spLocks noChangeArrowheads="1"/>
          </p:cNvSpPr>
          <p:nvPr/>
        </p:nvSpPr>
        <p:spPr bwMode="auto">
          <a:xfrm>
            <a:off x="2426178" y="5886448"/>
            <a:ext cx="43829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0000"/>
                </a:solidFill>
                <a:latin typeface="Arial" charset="0"/>
              </a:rPr>
              <a:t>Divide by smallest subscript (0.25)</a:t>
            </a:r>
          </a:p>
        </p:txBody>
      </p:sp>
      <p:sp>
        <p:nvSpPr>
          <p:cNvPr id="52" name="Text Box 28"/>
          <p:cNvSpPr txBox="1">
            <a:spLocks noChangeArrowheads="1"/>
          </p:cNvSpPr>
          <p:nvPr/>
        </p:nvSpPr>
        <p:spPr bwMode="auto">
          <a:xfrm>
            <a:off x="3007597" y="6343648"/>
            <a:ext cx="31774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0000"/>
                </a:solidFill>
                <a:latin typeface="Arial" charset="0"/>
              </a:rPr>
              <a:t>Empirical formula C</a:t>
            </a:r>
            <a:r>
              <a:rPr lang="en-US" altLang="en-US" sz="2000" b="1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000" b="1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000" b="1" baseline="-25000" dirty="0">
                <a:solidFill>
                  <a:srgbClr val="000000"/>
                </a:solidFill>
                <a:latin typeface="Arial" charset="0"/>
              </a:rPr>
              <a:t>6</a:t>
            </a:r>
            <a:r>
              <a:rPr lang="en-US" altLang="en-US" sz="2000" b="1" dirty="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  <p:grpSp>
        <p:nvGrpSpPr>
          <p:cNvPr id="53" name="Group 11"/>
          <p:cNvGrpSpPr>
            <a:grpSpLocks/>
          </p:cNvGrpSpPr>
          <p:nvPr/>
        </p:nvGrpSpPr>
        <p:grpSpPr bwMode="auto">
          <a:xfrm>
            <a:off x="309641" y="3570785"/>
            <a:ext cx="5948363" cy="401637"/>
            <a:chOff x="326" y="2292"/>
            <a:chExt cx="3747" cy="253"/>
          </a:xfrm>
        </p:grpSpPr>
        <p:sp>
          <p:nvSpPr>
            <p:cNvPr id="54" name="Text Box 4"/>
            <p:cNvSpPr txBox="1">
              <a:spLocks noChangeArrowheads="1"/>
            </p:cNvSpPr>
            <p:nvPr/>
          </p:nvSpPr>
          <p:spPr bwMode="auto">
            <a:xfrm>
              <a:off x="326" y="2292"/>
              <a:ext cx="56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CO</a:t>
              </a:r>
              <a:r>
                <a:rPr kumimoji="0" lang="en-US" altLang="en-US" sz="2000" b="1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5" name="Text Box 5"/>
            <p:cNvSpPr txBox="1">
              <a:spLocks noChangeArrowheads="1"/>
            </p:cNvSpPr>
            <p:nvPr/>
          </p:nvSpPr>
          <p:spPr bwMode="auto">
            <a:xfrm>
              <a:off x="1387" y="2293"/>
              <a:ext cx="74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CO</a:t>
              </a:r>
              <a:r>
                <a:rPr kumimoji="0" lang="en-US" altLang="en-US" sz="2000" b="1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6" name="Text Box 6"/>
            <p:cNvSpPr txBox="1">
              <a:spLocks noChangeArrowheads="1"/>
            </p:cNvSpPr>
            <p:nvPr/>
          </p:nvSpPr>
          <p:spPr bwMode="auto">
            <a:xfrm>
              <a:off x="2651" y="2293"/>
              <a:ext cx="56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C</a:t>
              </a:r>
            </a:p>
          </p:txBody>
        </p:sp>
        <p:sp>
          <p:nvSpPr>
            <p:cNvPr id="57" name="Text Box 7"/>
            <p:cNvSpPr txBox="1">
              <a:spLocks noChangeArrowheads="1"/>
            </p:cNvSpPr>
            <p:nvPr/>
          </p:nvSpPr>
          <p:spPr bwMode="auto">
            <a:xfrm>
              <a:off x="3696" y="2293"/>
              <a:ext cx="37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C</a:t>
              </a:r>
            </a:p>
          </p:txBody>
        </p:sp>
        <p:sp>
          <p:nvSpPr>
            <p:cNvPr id="58" name="Line 8"/>
            <p:cNvSpPr>
              <a:spLocks noChangeShapeType="1"/>
            </p:cNvSpPr>
            <p:nvPr/>
          </p:nvSpPr>
          <p:spPr bwMode="auto">
            <a:xfrm>
              <a:off x="1006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9" name="Line 9"/>
            <p:cNvSpPr>
              <a:spLocks noChangeShapeType="1"/>
            </p:cNvSpPr>
            <p:nvPr/>
          </p:nvSpPr>
          <p:spPr bwMode="auto">
            <a:xfrm>
              <a:off x="2270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60" name="Line 10"/>
            <p:cNvSpPr>
              <a:spLocks noChangeShapeType="1"/>
            </p:cNvSpPr>
            <p:nvPr/>
          </p:nvSpPr>
          <p:spPr bwMode="auto">
            <a:xfrm>
              <a:off x="3314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61" name="Text Box 23"/>
          <p:cNvSpPr txBox="1">
            <a:spLocks noChangeArrowheads="1"/>
          </p:cNvSpPr>
          <p:nvPr/>
        </p:nvSpPr>
        <p:spPr bwMode="auto">
          <a:xfrm>
            <a:off x="6481841" y="3572373"/>
            <a:ext cx="24529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6.0 g C = 0.5 mol C</a:t>
            </a:r>
          </a:p>
        </p:txBody>
      </p:sp>
    </p:spTree>
    <p:extLst>
      <p:ext uri="{BB962C8B-B14F-4D97-AF65-F5344CB8AC3E}">
        <p14:creationId xmlns="" xmlns:p14="http://schemas.microsoft.com/office/powerpoint/2010/main" val="344996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utoUpdateAnimBg="0"/>
      <p:bldP spid="85" grpId="0" autoUpdateAnimBg="0"/>
      <p:bldP spid="46" grpId="0" autoUpdateAnimBg="0"/>
      <p:bldP spid="48" grpId="0" autoUpdateAnimBg="0"/>
      <p:bldP spid="49" grpId="0" autoUpdateAnimBg="0"/>
      <p:bldP spid="50" grpId="0" autoUpdateAnimBg="0"/>
      <p:bldP spid="51" grpId="0" autoUpdateAnimBg="0"/>
      <p:bldP spid="52" grpId="0" autoUpdateAnimBg="0"/>
      <p:bldP spid="61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2317" y="71846"/>
            <a:ext cx="8010654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  <a:endParaRPr lang="en-US" sz="2800" i="1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58" r="2964" b="9404"/>
          <a:stretch/>
        </p:blipFill>
        <p:spPr>
          <a:xfrm>
            <a:off x="1816387" y="788879"/>
            <a:ext cx="5602513" cy="1508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7641"/>
          <a:stretch/>
        </p:blipFill>
        <p:spPr>
          <a:xfrm>
            <a:off x="1816387" y="3322702"/>
            <a:ext cx="5606143" cy="8272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456299"/>
            <a:ext cx="90786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TimesLTStd-Roman"/>
              </a:rPr>
              <a:t>Thus, 11.5 g of ethanol contains 6.00 g of carbon and 1.51 g of hydrogen. The </a:t>
            </a:r>
            <a:r>
              <a:rPr lang="en-US" sz="2000" b="1" dirty="0" smtClean="0">
                <a:latin typeface="TimesLTStd-Roman"/>
              </a:rPr>
              <a:t>remainder must </a:t>
            </a:r>
            <a:r>
              <a:rPr lang="en-US" sz="2000" b="1" dirty="0">
                <a:latin typeface="TimesLTStd-Roman"/>
              </a:rPr>
              <a:t>be oxygen, whose mass is</a:t>
            </a:r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472" y="4867105"/>
            <a:ext cx="5244813" cy="184985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08478"/>
            <a:ext cx="87790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LTStd-Roman"/>
              </a:rPr>
              <a:t>The number of moles of each element present in 11.5 g of ethanol is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275159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sp>
        <p:nvSpPr>
          <p:cNvPr id="8" name="Rectangle 7"/>
          <p:cNvSpPr/>
          <p:nvPr/>
        </p:nvSpPr>
        <p:spPr>
          <a:xfrm>
            <a:off x="413656" y="954038"/>
            <a:ext cx="81808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latin typeface="TimesLTStd-Roman"/>
              </a:rPr>
              <a:t>“</a:t>
            </a:r>
            <a:r>
              <a:rPr lang="en-US" sz="2800" b="1" i="1" dirty="0" smtClean="0">
                <a:solidFill>
                  <a:srgbClr val="FF0000"/>
                </a:solidFill>
                <a:latin typeface="TimesLTStd-Roman"/>
              </a:rPr>
              <a:t>empirical</a:t>
            </a:r>
            <a:r>
              <a:rPr lang="en-US" sz="2800" b="1" dirty="0" smtClean="0">
                <a:latin typeface="TimesLTStd-Roman"/>
              </a:rPr>
              <a:t>” means </a:t>
            </a:r>
            <a:r>
              <a:rPr lang="en-US" sz="2800" b="1" dirty="0">
                <a:latin typeface="TimesLTStd-Roman"/>
              </a:rPr>
              <a:t>“</a:t>
            </a:r>
            <a:r>
              <a:rPr lang="en-US" sz="2800" b="1" dirty="0" smtClean="0">
                <a:latin typeface="TimesLTStd-Roman"/>
              </a:rPr>
              <a:t>based only </a:t>
            </a:r>
            <a:r>
              <a:rPr lang="en-US" sz="2800" b="1" dirty="0">
                <a:latin typeface="TimesLTStd-Roman"/>
              </a:rPr>
              <a:t>on observation and measurement.” </a:t>
            </a:r>
            <a:endParaRPr lang="en-US" sz="2800" b="1" dirty="0" smtClean="0">
              <a:latin typeface="TimesLTStd-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3655" y="2553842"/>
            <a:ext cx="8180825" cy="19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LTStd-Roman"/>
              </a:rPr>
              <a:t>Ex: </a:t>
            </a:r>
            <a:r>
              <a:rPr lang="en-US" sz="2800" i="1" dirty="0" smtClean="0">
                <a:latin typeface="TimesLTStd-Roman"/>
              </a:rPr>
              <a:t>The </a:t>
            </a:r>
            <a:r>
              <a:rPr lang="en-US" sz="2800" i="1" dirty="0">
                <a:latin typeface="TimesLTStd-Roman"/>
              </a:rPr>
              <a:t>empirical formula of ethanol is </a:t>
            </a:r>
            <a:r>
              <a:rPr lang="en-US" sz="2800" i="1" dirty="0" smtClean="0">
                <a:latin typeface="TimesLTStd-Roman"/>
              </a:rPr>
              <a:t>determined from </a:t>
            </a:r>
            <a:r>
              <a:rPr lang="en-US" sz="2800" i="1" dirty="0">
                <a:latin typeface="TimesLTStd-Roman"/>
              </a:rPr>
              <a:t>analysis of the compound in terms of its component elements. </a:t>
            </a:r>
            <a:endParaRPr lang="en-US" sz="2800" i="1" dirty="0" smtClean="0">
              <a:latin typeface="TimesLTStd-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3655" y="4741920"/>
            <a:ext cx="8180825" cy="13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LTStd-Roman"/>
              </a:rPr>
              <a:t>No knowledge of </a:t>
            </a:r>
            <a:r>
              <a:rPr lang="en-US" sz="2800" b="1" dirty="0">
                <a:latin typeface="TimesLTStd-Roman"/>
              </a:rPr>
              <a:t>how the atoms are linked together in the compound is required.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77300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sp>
        <p:nvSpPr>
          <p:cNvPr id="2" name="Rectangle 1"/>
          <p:cNvSpPr/>
          <p:nvPr/>
        </p:nvSpPr>
        <p:spPr>
          <a:xfrm>
            <a:off x="1807418" y="779577"/>
            <a:ext cx="5620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Determination of Molecular Formulas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33828" y="1745067"/>
            <a:ext cx="8454572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 calculate the actual, molecular formula we must know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8975" indent="-233363" algn="just">
              <a:lnSpc>
                <a:spcPct val="150000"/>
              </a:lnSpc>
              <a:buFontTx/>
              <a:buChar char="-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approximate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molar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mass of the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</a:p>
          <a:p>
            <a:pPr marL="688975" indent="-233363" algn="just">
              <a:lnSpc>
                <a:spcPct val="150000"/>
              </a:lnSpc>
              <a:buFontTx/>
              <a:buChar char="-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its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empirical formula.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65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63" y="1241242"/>
            <a:ext cx="7368358" cy="55148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07418" y="779577"/>
            <a:ext cx="5620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Determination of Molecular Formulas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65283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384" y="1241242"/>
            <a:ext cx="6701216" cy="552056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07418" y="779577"/>
            <a:ext cx="5620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Determination of Molecular Formulas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01286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4990" y="71846"/>
            <a:ext cx="674530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Equations</a:t>
            </a:r>
            <a:endParaRPr lang="en-US" sz="2800" i="1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03" b="3732"/>
          <a:stretch/>
        </p:blipFill>
        <p:spPr bwMode="auto">
          <a:xfrm>
            <a:off x="723900" y="4840514"/>
            <a:ext cx="7848600" cy="2017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78" y="3750132"/>
            <a:ext cx="8295481" cy="48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4238851"/>
            <a:ext cx="7848600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14300" y="772811"/>
            <a:ext cx="8839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process in which one or more substances is changed into one or more new substances is 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chemical reaction</a:t>
            </a:r>
            <a:endParaRPr lang="en-US" altLang="en-US" sz="24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114300" y="1739898"/>
            <a:ext cx="8839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chemical equation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uses chemical symbols to show what happens during a chemical reaction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2486024" y="2602013"/>
            <a:ext cx="4217988" cy="519112"/>
            <a:chOff x="1536" y="3753"/>
            <a:chExt cx="2657" cy="327"/>
          </a:xfrm>
        </p:grpSpPr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1536" y="3753"/>
              <a:ext cx="10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</a:rPr>
                <a:t>reactants</a:t>
              </a:r>
            </a:p>
          </p:txBody>
        </p:sp>
        <p:sp>
          <p:nvSpPr>
            <p:cNvPr id="20" name="Line 13"/>
            <p:cNvSpPr>
              <a:spLocks noChangeShapeType="1"/>
            </p:cNvSpPr>
            <p:nvPr/>
          </p:nvSpPr>
          <p:spPr bwMode="auto">
            <a:xfrm>
              <a:off x="2655" y="3917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3216" y="3753"/>
              <a:ext cx="9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</a:rPr>
                <a:t>products</a:t>
              </a:r>
            </a:p>
          </p:txBody>
        </p:sp>
      </p:grp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-38100" y="320174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3 ways of representing the reaction of H</a:t>
            </a:r>
            <a:r>
              <a:rPr lang="en-US" altLang="en-US" sz="2400" b="1" baseline="-25000" dirty="0">
                <a:solidFill>
                  <a:srgbClr val="0070C0"/>
                </a:solidFill>
                <a:latin typeface="Arial" charset="0"/>
              </a:rPr>
              <a:t>2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 with O</a:t>
            </a:r>
            <a:r>
              <a:rPr lang="en-US" altLang="en-US" sz="2400" b="1" baseline="-25000" dirty="0">
                <a:solidFill>
                  <a:srgbClr val="0070C0"/>
                </a:solidFill>
                <a:latin typeface="Arial" charset="0"/>
              </a:rPr>
              <a:t>2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 to form H</a:t>
            </a:r>
            <a:r>
              <a:rPr lang="en-US" altLang="en-US" sz="2400" b="1" baseline="-25000" dirty="0">
                <a:solidFill>
                  <a:srgbClr val="0070C0"/>
                </a:solidFill>
                <a:latin typeface="Arial" charset="0"/>
              </a:rPr>
              <a:t>2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O </a:t>
            </a:r>
          </a:p>
        </p:txBody>
      </p:sp>
    </p:spTree>
    <p:extLst>
      <p:ext uri="{BB962C8B-B14F-4D97-AF65-F5344CB8AC3E}">
        <p14:creationId xmlns="" xmlns:p14="http://schemas.microsoft.com/office/powerpoint/2010/main" val="169238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856" y="725866"/>
            <a:ext cx="88538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mass of an atom depends on the number of electrons, protons,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neutrons 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contains.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of an atom’s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mass is important in laboratory work.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Mass: 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" name="Line 1030"/>
          <p:cNvSpPr>
            <a:spLocks noChangeShapeType="1"/>
          </p:cNvSpPr>
          <p:nvPr/>
        </p:nvSpPr>
        <p:spPr bwMode="auto">
          <a:xfrm>
            <a:off x="4613726" y="331243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035"/>
          <p:cNvSpPr txBox="1">
            <a:spLocks noChangeArrowheads="1"/>
          </p:cNvSpPr>
          <p:nvPr/>
        </p:nvSpPr>
        <p:spPr bwMode="auto">
          <a:xfrm>
            <a:off x="1705346" y="2896933"/>
            <a:ext cx="25720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Micro World</a:t>
            </a:r>
          </a:p>
          <a:p>
            <a:pPr algn="ctr"/>
            <a:r>
              <a:rPr lang="en-US" altLang="en-US" sz="2400" dirty="0"/>
              <a:t>atoms &amp; molecules</a:t>
            </a:r>
          </a:p>
        </p:txBody>
      </p:sp>
      <p:sp>
        <p:nvSpPr>
          <p:cNvPr id="8" name="Text Box 1036"/>
          <p:cNvSpPr txBox="1">
            <a:spLocks noChangeArrowheads="1"/>
          </p:cNvSpPr>
          <p:nvPr/>
        </p:nvSpPr>
        <p:spPr bwMode="auto">
          <a:xfrm>
            <a:off x="5762857" y="2896932"/>
            <a:ext cx="18210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Macro World</a:t>
            </a:r>
          </a:p>
          <a:p>
            <a:pPr algn="ctr"/>
            <a:r>
              <a:rPr lang="en-US" altLang="en-US" sz="2400" dirty="0"/>
              <a:t>grams</a:t>
            </a:r>
          </a:p>
        </p:txBody>
      </p:sp>
      <p:sp>
        <p:nvSpPr>
          <p:cNvPr id="9" name="Text Box 1034"/>
          <p:cNvSpPr txBox="1">
            <a:spLocks noChangeArrowheads="1"/>
          </p:cNvSpPr>
          <p:nvPr/>
        </p:nvSpPr>
        <p:spPr bwMode="auto">
          <a:xfrm>
            <a:off x="429794" y="3870379"/>
            <a:ext cx="860189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1" dirty="0">
                <a:solidFill>
                  <a:srgbClr val="FF0000"/>
                </a:solidFill>
              </a:rPr>
              <a:t>Atomic mass (atomic weight)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is the mass of an atom </a:t>
            </a:r>
            <a:r>
              <a:rPr lang="en-US" altLang="en-US" sz="2400" dirty="0" smtClean="0"/>
              <a:t>in atomic </a:t>
            </a:r>
            <a:r>
              <a:rPr lang="en-US" altLang="en-US" sz="2400" dirty="0"/>
              <a:t>mass units (amu</a:t>
            </a:r>
            <a:r>
              <a:rPr lang="en-US" altLang="en-US" sz="2400" dirty="0" smtClean="0"/>
              <a:t>).</a:t>
            </a:r>
            <a:endParaRPr lang="en-US" altLang="en-US" sz="2400" b="1" i="1" dirty="0"/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2991371" y="4769931"/>
            <a:ext cx="3766800" cy="830997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By definition:</a:t>
            </a:r>
          </a:p>
          <a:p>
            <a:pPr algn="ctr"/>
            <a:r>
              <a:rPr lang="en-US" altLang="en-US" sz="2400" dirty="0"/>
              <a:t> 1 atom </a:t>
            </a:r>
            <a:r>
              <a:rPr lang="en-US" altLang="en-US" sz="2400" baseline="30000" dirty="0"/>
              <a:t>12</a:t>
            </a:r>
            <a:r>
              <a:rPr lang="en-US" altLang="en-US" sz="2400" dirty="0"/>
              <a:t>C “weighs” 12 amu</a:t>
            </a:r>
          </a:p>
        </p:txBody>
      </p:sp>
      <p:sp>
        <p:nvSpPr>
          <p:cNvPr id="11" name="Text Box 1031"/>
          <p:cNvSpPr txBox="1">
            <a:spLocks noChangeArrowheads="1"/>
          </p:cNvSpPr>
          <p:nvPr/>
        </p:nvSpPr>
        <p:spPr bwMode="auto">
          <a:xfrm>
            <a:off x="3661271" y="5657671"/>
            <a:ext cx="2427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On this scale</a:t>
            </a:r>
          </a:p>
          <a:p>
            <a:pPr algn="ctr"/>
            <a:r>
              <a:rPr lang="en-US" altLang="en-US" sz="2400" baseline="30000" dirty="0"/>
              <a:t>1</a:t>
            </a:r>
            <a:r>
              <a:rPr lang="en-US" altLang="en-US" sz="2400" dirty="0"/>
              <a:t>H = 1.008 amu</a:t>
            </a:r>
          </a:p>
          <a:p>
            <a:pPr algn="ctr"/>
            <a:r>
              <a:rPr lang="en-US" altLang="en-US" sz="2400" dirty="0"/>
              <a:t> </a:t>
            </a:r>
            <a:r>
              <a:rPr lang="en-US" altLang="en-US" sz="2400" baseline="30000" dirty="0"/>
              <a:t>16</a:t>
            </a:r>
            <a:r>
              <a:rPr lang="en-US" altLang="en-US" sz="2400" dirty="0"/>
              <a:t>O = 16.00 amu</a:t>
            </a:r>
          </a:p>
        </p:txBody>
      </p:sp>
    </p:spTree>
    <p:extLst>
      <p:ext uri="{BB962C8B-B14F-4D97-AF65-F5344CB8AC3E}">
        <p14:creationId xmlns="" xmlns:p14="http://schemas.microsoft.com/office/powerpoint/2010/main" val="419715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utoUpdateAnimBg="0"/>
      <p:bldP spid="9" grpId="0" autoUpdateAnimBg="0"/>
      <p:bldP spid="10" grpId="0" animBg="1" autoUpdateAnimBg="0"/>
      <p:bldP spid="11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4990" y="71846"/>
            <a:ext cx="674530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Equations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810139" y="785658"/>
            <a:ext cx="7656285" cy="685800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How to “Read” Chemical Equations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460049" y="1929887"/>
            <a:ext cx="3844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/>
              <a:t>2 Mg +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         2 </a:t>
            </a:r>
            <a:r>
              <a:rPr lang="en-US" altLang="en-US" sz="2800" dirty="0" err="1"/>
              <a:t>MgO</a:t>
            </a:r>
            <a:endParaRPr lang="en-US" altLang="en-US" sz="2800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215826" y="2189444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65314" y="2802177"/>
            <a:ext cx="9144000" cy="180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/>
              <a:t>2 atoms Mg + 1 molecule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makes 2 formula units </a:t>
            </a:r>
            <a:r>
              <a:rPr lang="en-US" altLang="en-US" sz="2800" dirty="0" err="1"/>
              <a:t>MgO</a:t>
            </a:r>
            <a:endParaRPr lang="en-US" altLang="en-US" sz="2800" dirty="0"/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2 moles Mg + 1 mole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makes 2 moles </a:t>
            </a:r>
            <a:r>
              <a:rPr lang="en-US" altLang="en-US" sz="2800" dirty="0" err="1"/>
              <a:t>MgO</a:t>
            </a:r>
            <a:endParaRPr lang="en-US" altLang="en-US" sz="2800" dirty="0"/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48.6 grams Mg + 32.0 grams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makes 80.6 g </a:t>
            </a:r>
            <a:r>
              <a:rPr lang="en-US" altLang="en-US" sz="2800" dirty="0" err="1"/>
              <a:t>MgO</a:t>
            </a:r>
            <a:endParaRPr lang="en-US" altLang="en-US" sz="28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63608" y="4938056"/>
            <a:ext cx="1149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/>
              <a:t>NOT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635217" y="5791235"/>
            <a:ext cx="60061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</a:rPr>
              <a:t>2 grams Mg + 1 gram O</a:t>
            </a:r>
            <a:r>
              <a:rPr lang="en-US" altLang="en-US" sz="2800" baseline="-25000">
                <a:solidFill>
                  <a:srgbClr val="FF0000"/>
                </a:solidFill>
              </a:rPr>
              <a:t>2</a:t>
            </a:r>
            <a:r>
              <a:rPr lang="en-US" altLang="en-US" sz="2800">
                <a:solidFill>
                  <a:srgbClr val="FF0000"/>
                </a:solidFill>
              </a:rPr>
              <a:t> makes 2 g MgO</a:t>
            </a:r>
          </a:p>
        </p:txBody>
      </p:sp>
    </p:spTree>
    <p:extLst>
      <p:ext uri="{BB962C8B-B14F-4D97-AF65-F5344CB8AC3E}">
        <p14:creationId xmlns="" xmlns:p14="http://schemas.microsoft.com/office/powerpoint/2010/main" val="363061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/>
      <p:bldP spid="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78039" y="1544563"/>
            <a:ext cx="87063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Write the </a:t>
            </a: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correct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formula(s) for the reactants on the left side and the </a:t>
            </a: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correct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formula(s) for the product(s) on the right side of the equation. 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89164" y="3079675"/>
            <a:ext cx="828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Ethane reacts with oxygen to form carbon dioxide and water</a:t>
            </a: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2351314" y="3619425"/>
            <a:ext cx="4200525" cy="458788"/>
            <a:chOff x="1440" y="2068"/>
            <a:chExt cx="2646" cy="289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3034" y="2069"/>
              <a:ext cx="1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78039" y="4316427"/>
            <a:ext cx="871582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Change the numbers in front of the formulas (</a:t>
            </a:r>
            <a:r>
              <a:rPr lang="en-US" altLang="en-US" b="1" i="1" dirty="0">
                <a:solidFill>
                  <a:srgbClr val="000000"/>
                </a:solidFill>
                <a:latin typeface="Arial" charset="0"/>
              </a:rPr>
              <a:t>coefficients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) to make the number of atoms of each element the same on both sides of the equation.  Do not change the subscripts. </a:t>
            </a:r>
          </a:p>
        </p:txBody>
      </p:sp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2900022" y="5884334"/>
            <a:ext cx="3462337" cy="519112"/>
            <a:chOff x="1707" y="3705"/>
            <a:chExt cx="2181" cy="327"/>
          </a:xfrm>
        </p:grpSpPr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1707" y="3725"/>
              <a:ext cx="6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2C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H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6</a:t>
              </a: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2521" y="3705"/>
              <a:ext cx="5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000000"/>
                  </a:solidFill>
                  <a:latin typeface="Arial" charset="0"/>
                </a:rPr>
                <a:t>NOT</a:t>
              </a: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3281" y="3725"/>
              <a:ext cx="6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C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4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H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32942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12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234950" y="1368851"/>
            <a:ext cx="85502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Start by balancing those elements that appear in only one reactant and one product. </a:t>
            </a: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584200" y="2438400"/>
            <a:ext cx="4200525" cy="458788"/>
            <a:chOff x="1440" y="2068"/>
            <a:chExt cx="2646" cy="289"/>
          </a:xfrm>
        </p:grpSpPr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3034" y="2069"/>
              <a:ext cx="1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080000" y="2438400"/>
            <a:ext cx="3705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start with C or H but not O</a:t>
            </a:r>
          </a:p>
        </p:txBody>
      </p: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266700" y="2895600"/>
            <a:ext cx="1371600" cy="1355725"/>
            <a:chOff x="40" y="1728"/>
            <a:chExt cx="864" cy="854"/>
          </a:xfrm>
        </p:grpSpPr>
        <p:sp>
          <p:nvSpPr>
            <p:cNvPr id="26" name="Line 17"/>
            <p:cNvSpPr>
              <a:spLocks noChangeShapeType="1"/>
            </p:cNvSpPr>
            <p:nvPr/>
          </p:nvSpPr>
          <p:spPr bwMode="auto">
            <a:xfrm flipV="1">
              <a:off x="47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40" y="2064"/>
              <a:ext cx="86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 carbon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left</a:t>
              </a:r>
            </a:p>
          </p:txBody>
        </p:sp>
      </p:grpSp>
      <p:grpSp>
        <p:nvGrpSpPr>
          <p:cNvPr id="28" name="Group 25"/>
          <p:cNvGrpSpPr>
            <a:grpSpLocks/>
          </p:cNvGrpSpPr>
          <p:nvPr/>
        </p:nvGrpSpPr>
        <p:grpSpPr bwMode="auto">
          <a:xfrm>
            <a:off x="2641600" y="2819400"/>
            <a:ext cx="1371600" cy="1355725"/>
            <a:chOff x="1536" y="1680"/>
            <a:chExt cx="864" cy="854"/>
          </a:xfrm>
        </p:grpSpPr>
        <p:sp>
          <p:nvSpPr>
            <p:cNvPr id="29" name="Line 21"/>
            <p:cNvSpPr>
              <a:spLocks noChangeShapeType="1"/>
            </p:cNvSpPr>
            <p:nvPr/>
          </p:nvSpPr>
          <p:spPr bwMode="auto">
            <a:xfrm flipV="1">
              <a:off x="1968" y="1680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0" name="Text Box 22"/>
            <p:cNvSpPr txBox="1">
              <a:spLocks noChangeArrowheads="1"/>
            </p:cNvSpPr>
            <p:nvPr/>
          </p:nvSpPr>
          <p:spPr bwMode="auto">
            <a:xfrm>
              <a:off x="1536" y="2016"/>
              <a:ext cx="86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 carbon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right</a:t>
              </a:r>
            </a:p>
          </p:txBody>
        </p:sp>
      </p:grp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5822950" y="3505200"/>
            <a:ext cx="2533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multiply CO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 by </a:t>
            </a: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  <p:grpSp>
        <p:nvGrpSpPr>
          <p:cNvPr id="32" name="Group 26"/>
          <p:cNvGrpSpPr>
            <a:grpSpLocks/>
          </p:cNvGrpSpPr>
          <p:nvPr/>
        </p:nvGrpSpPr>
        <p:grpSpPr bwMode="auto">
          <a:xfrm>
            <a:off x="584200" y="4281488"/>
            <a:ext cx="4370388" cy="458787"/>
            <a:chOff x="1440" y="2068"/>
            <a:chExt cx="2753" cy="289"/>
          </a:xfrm>
        </p:grpSpPr>
        <p:sp>
          <p:nvSpPr>
            <p:cNvPr id="33" name="Text Box 27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4" name="Line 28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5" name="Text Box 29"/>
            <p:cNvSpPr txBox="1">
              <a:spLocks noChangeArrowheads="1"/>
            </p:cNvSpPr>
            <p:nvPr/>
          </p:nvSpPr>
          <p:spPr bwMode="auto">
            <a:xfrm>
              <a:off x="3034" y="2069"/>
              <a:ext cx="11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grpSp>
        <p:nvGrpSpPr>
          <p:cNvPr id="36" name="Group 30"/>
          <p:cNvGrpSpPr>
            <a:grpSpLocks/>
          </p:cNvGrpSpPr>
          <p:nvPr/>
        </p:nvGrpSpPr>
        <p:grpSpPr bwMode="auto">
          <a:xfrm>
            <a:off x="419100" y="4740275"/>
            <a:ext cx="1711325" cy="1355725"/>
            <a:chOff x="-66" y="1728"/>
            <a:chExt cx="1078" cy="854"/>
          </a:xfrm>
        </p:grpSpPr>
        <p:sp>
          <p:nvSpPr>
            <p:cNvPr id="37" name="Line 31"/>
            <p:cNvSpPr>
              <a:spLocks noChangeShapeType="1"/>
            </p:cNvSpPr>
            <p:nvPr/>
          </p:nvSpPr>
          <p:spPr bwMode="auto">
            <a:xfrm flipV="1">
              <a:off x="47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8" name="Text Box 32"/>
            <p:cNvSpPr txBox="1">
              <a:spLocks noChangeArrowheads="1"/>
            </p:cNvSpPr>
            <p:nvPr/>
          </p:nvSpPr>
          <p:spPr bwMode="auto">
            <a:xfrm>
              <a:off x="-66" y="2064"/>
              <a:ext cx="107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 hydrogen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left</a:t>
              </a:r>
            </a:p>
          </p:txBody>
        </p:sp>
      </p:grpSp>
      <p:grpSp>
        <p:nvGrpSpPr>
          <p:cNvPr id="39" name="Group 33"/>
          <p:cNvGrpSpPr>
            <a:grpSpLocks/>
          </p:cNvGrpSpPr>
          <p:nvPr/>
        </p:nvGrpSpPr>
        <p:grpSpPr bwMode="auto">
          <a:xfrm>
            <a:off x="3698875" y="4740275"/>
            <a:ext cx="1711325" cy="1355725"/>
            <a:chOff x="-66" y="1728"/>
            <a:chExt cx="1078" cy="854"/>
          </a:xfrm>
        </p:grpSpPr>
        <p:sp>
          <p:nvSpPr>
            <p:cNvPr id="40" name="Line 34"/>
            <p:cNvSpPr>
              <a:spLocks noChangeShapeType="1"/>
            </p:cNvSpPr>
            <p:nvPr/>
          </p:nvSpPr>
          <p:spPr bwMode="auto">
            <a:xfrm flipV="1">
              <a:off x="47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1" name="Text Box 35"/>
            <p:cNvSpPr txBox="1">
              <a:spLocks noChangeArrowheads="1"/>
            </p:cNvSpPr>
            <p:nvPr/>
          </p:nvSpPr>
          <p:spPr bwMode="auto">
            <a:xfrm>
              <a:off x="-66" y="2064"/>
              <a:ext cx="107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 hydrogen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right</a:t>
              </a:r>
            </a:p>
          </p:txBody>
        </p:sp>
      </p:grpSp>
      <p:sp>
        <p:nvSpPr>
          <p:cNvPr id="42" name="Text Box 36"/>
          <p:cNvSpPr txBox="1">
            <a:spLocks noChangeArrowheads="1"/>
          </p:cNvSpPr>
          <p:nvPr/>
        </p:nvSpPr>
        <p:spPr bwMode="auto">
          <a:xfrm>
            <a:off x="5822950" y="5451475"/>
            <a:ext cx="2533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multiply H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 by </a:t>
            </a: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3</a:t>
            </a:r>
          </a:p>
        </p:txBody>
      </p:sp>
      <p:grpSp>
        <p:nvGrpSpPr>
          <p:cNvPr id="43" name="Group 37"/>
          <p:cNvGrpSpPr>
            <a:grpSpLocks/>
          </p:cNvGrpSpPr>
          <p:nvPr/>
        </p:nvGrpSpPr>
        <p:grpSpPr bwMode="auto">
          <a:xfrm>
            <a:off x="584200" y="6246813"/>
            <a:ext cx="4540250" cy="458787"/>
            <a:chOff x="1440" y="2068"/>
            <a:chExt cx="2860" cy="289"/>
          </a:xfrm>
        </p:grpSpPr>
        <p:sp>
          <p:nvSpPr>
            <p:cNvPr id="44" name="Text Box 38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5" name="Line 39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6" name="Text Box 40"/>
            <p:cNvSpPr txBox="1">
              <a:spLocks noChangeArrowheads="1"/>
            </p:cNvSpPr>
            <p:nvPr/>
          </p:nvSpPr>
          <p:spPr bwMode="auto">
            <a:xfrm>
              <a:off x="3034" y="2069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9916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  <p:bldP spid="24" grpId="0" autoUpdateAnimBg="0"/>
      <p:bldP spid="31" grpId="0" autoUpdateAnimBg="0"/>
      <p:bldP spid="42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342505" y="1439782"/>
            <a:ext cx="85502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Balance those elements that appear in two or more reactants or products. </a:t>
            </a:r>
          </a:p>
        </p:txBody>
      </p:sp>
      <p:grpSp>
        <p:nvGrpSpPr>
          <p:cNvPr id="82" name="Group 10"/>
          <p:cNvGrpSpPr>
            <a:grpSpLocks/>
          </p:cNvGrpSpPr>
          <p:nvPr/>
        </p:nvGrpSpPr>
        <p:grpSpPr bwMode="auto">
          <a:xfrm>
            <a:off x="1052286" y="3178629"/>
            <a:ext cx="1422400" cy="1355725"/>
            <a:chOff x="25" y="1728"/>
            <a:chExt cx="896" cy="854"/>
          </a:xfrm>
        </p:grpSpPr>
        <p:sp>
          <p:nvSpPr>
            <p:cNvPr id="83" name="Line 11"/>
            <p:cNvSpPr>
              <a:spLocks noChangeShapeType="1"/>
            </p:cNvSpPr>
            <p:nvPr/>
          </p:nvSpPr>
          <p:spPr bwMode="auto">
            <a:xfrm flipV="1">
              <a:off x="47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4" name="Text Box 12"/>
            <p:cNvSpPr txBox="1">
              <a:spLocks noChangeArrowheads="1"/>
            </p:cNvSpPr>
            <p:nvPr/>
          </p:nvSpPr>
          <p:spPr bwMode="auto">
            <a:xfrm>
              <a:off x="25" y="2064"/>
              <a:ext cx="89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 oxygen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left</a:t>
              </a:r>
            </a:p>
          </p:txBody>
        </p:sp>
      </p:grpSp>
      <p:grpSp>
        <p:nvGrpSpPr>
          <p:cNvPr id="85" name="Group 13"/>
          <p:cNvGrpSpPr>
            <a:grpSpLocks/>
          </p:cNvGrpSpPr>
          <p:nvPr/>
        </p:nvGrpSpPr>
        <p:grpSpPr bwMode="auto">
          <a:xfrm>
            <a:off x="2754086" y="3178629"/>
            <a:ext cx="1422400" cy="1355725"/>
            <a:chOff x="1521" y="1680"/>
            <a:chExt cx="896" cy="854"/>
          </a:xfrm>
        </p:grpSpPr>
        <p:sp>
          <p:nvSpPr>
            <p:cNvPr id="86" name="Line 14"/>
            <p:cNvSpPr>
              <a:spLocks noChangeShapeType="1"/>
            </p:cNvSpPr>
            <p:nvPr/>
          </p:nvSpPr>
          <p:spPr bwMode="auto">
            <a:xfrm flipV="1">
              <a:off x="1968" y="1680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7" name="Text Box 15"/>
            <p:cNvSpPr txBox="1">
              <a:spLocks noChangeArrowheads="1"/>
            </p:cNvSpPr>
            <p:nvPr/>
          </p:nvSpPr>
          <p:spPr bwMode="auto">
            <a:xfrm>
              <a:off x="1521" y="2016"/>
              <a:ext cx="89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4 oxygen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(2x2)</a:t>
              </a:r>
            </a:p>
          </p:txBody>
        </p:sp>
      </p:grpSp>
      <p:grpSp>
        <p:nvGrpSpPr>
          <p:cNvPr id="88" name="Group 28"/>
          <p:cNvGrpSpPr>
            <a:grpSpLocks/>
          </p:cNvGrpSpPr>
          <p:nvPr/>
        </p:nvGrpSpPr>
        <p:grpSpPr bwMode="auto">
          <a:xfrm>
            <a:off x="518886" y="2721429"/>
            <a:ext cx="4540250" cy="458788"/>
            <a:chOff x="1440" y="2068"/>
            <a:chExt cx="2860" cy="289"/>
          </a:xfrm>
        </p:grpSpPr>
        <p:sp>
          <p:nvSpPr>
            <p:cNvPr id="89" name="Text Box 29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0" name="Line 30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1" name="Text Box 31"/>
            <p:cNvSpPr txBox="1">
              <a:spLocks noChangeArrowheads="1"/>
            </p:cNvSpPr>
            <p:nvPr/>
          </p:nvSpPr>
          <p:spPr bwMode="auto">
            <a:xfrm>
              <a:off x="3034" y="2069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grpSp>
        <p:nvGrpSpPr>
          <p:cNvPr id="92" name="Group 44"/>
          <p:cNvGrpSpPr>
            <a:grpSpLocks/>
          </p:cNvGrpSpPr>
          <p:nvPr/>
        </p:nvGrpSpPr>
        <p:grpSpPr bwMode="auto">
          <a:xfrm>
            <a:off x="4046311" y="3178629"/>
            <a:ext cx="1684338" cy="1346200"/>
            <a:chOff x="2462" y="1728"/>
            <a:chExt cx="1061" cy="848"/>
          </a:xfrm>
        </p:grpSpPr>
        <p:sp>
          <p:nvSpPr>
            <p:cNvPr id="93" name="Line 33"/>
            <p:cNvSpPr>
              <a:spLocks noChangeShapeType="1"/>
            </p:cNvSpPr>
            <p:nvPr/>
          </p:nvSpPr>
          <p:spPr bwMode="auto">
            <a:xfrm flipV="1">
              <a:off x="299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4" name="Text Box 34"/>
            <p:cNvSpPr txBox="1">
              <a:spLocks noChangeArrowheads="1"/>
            </p:cNvSpPr>
            <p:nvPr/>
          </p:nvSpPr>
          <p:spPr bwMode="auto">
            <a:xfrm>
              <a:off x="2462" y="2058"/>
              <a:ext cx="106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+ 3 oxygen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(3x1)</a:t>
              </a:r>
            </a:p>
          </p:txBody>
        </p:sp>
      </p:grpSp>
      <p:grpSp>
        <p:nvGrpSpPr>
          <p:cNvPr id="95" name="Group 54"/>
          <p:cNvGrpSpPr>
            <a:grpSpLocks/>
          </p:cNvGrpSpPr>
          <p:nvPr/>
        </p:nvGrpSpPr>
        <p:grpSpPr bwMode="auto">
          <a:xfrm>
            <a:off x="5698899" y="2569029"/>
            <a:ext cx="2444750" cy="762000"/>
            <a:chOff x="3456" y="1344"/>
            <a:chExt cx="1540" cy="480"/>
          </a:xfrm>
        </p:grpSpPr>
        <p:sp>
          <p:nvSpPr>
            <p:cNvPr id="96" name="Text Box 16"/>
            <p:cNvSpPr txBox="1">
              <a:spLocks noChangeArrowheads="1"/>
            </p:cNvSpPr>
            <p:nvPr/>
          </p:nvSpPr>
          <p:spPr bwMode="auto">
            <a:xfrm>
              <a:off x="3456" y="1440"/>
              <a:ext cx="13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multiply O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by </a:t>
              </a:r>
              <a:endParaRPr lang="en-US" altLang="en-US" sz="2400">
                <a:solidFill>
                  <a:srgbClr val="FF0000"/>
                </a:solidFill>
                <a:latin typeface="Arial" charset="0"/>
              </a:endParaRPr>
            </a:p>
          </p:txBody>
        </p:sp>
        <p:grpSp>
          <p:nvGrpSpPr>
            <p:cNvPr id="97" name="Group 42"/>
            <p:cNvGrpSpPr>
              <a:grpSpLocks/>
            </p:cNvGrpSpPr>
            <p:nvPr/>
          </p:nvGrpSpPr>
          <p:grpSpPr bwMode="auto">
            <a:xfrm>
              <a:off x="4756" y="1344"/>
              <a:ext cx="240" cy="480"/>
              <a:chOff x="4320" y="3264"/>
              <a:chExt cx="240" cy="480"/>
            </a:xfrm>
          </p:grpSpPr>
          <p:sp>
            <p:nvSpPr>
              <p:cNvPr id="98" name="Text Box 37"/>
              <p:cNvSpPr txBox="1">
                <a:spLocks noChangeArrowheads="1"/>
              </p:cNvSpPr>
              <p:nvPr/>
            </p:nvSpPr>
            <p:spPr bwMode="auto">
              <a:xfrm>
                <a:off x="4328" y="326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FF0000"/>
                    </a:solidFill>
                    <a:latin typeface="Arial" charset="0"/>
                  </a:rPr>
                  <a:t>7</a:t>
                </a:r>
              </a:p>
            </p:txBody>
          </p:sp>
          <p:sp>
            <p:nvSpPr>
              <p:cNvPr id="99" name="Line 38"/>
              <p:cNvSpPr>
                <a:spLocks noChangeShapeType="1"/>
              </p:cNvSpPr>
              <p:nvPr/>
            </p:nvSpPr>
            <p:spPr bwMode="auto">
              <a:xfrm>
                <a:off x="4320" y="350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0" name="Text Box 41"/>
              <p:cNvSpPr txBox="1">
                <a:spLocks noChangeArrowheads="1"/>
              </p:cNvSpPr>
              <p:nvPr/>
            </p:nvSpPr>
            <p:spPr bwMode="auto">
              <a:xfrm>
                <a:off x="4328" y="3456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FF0000"/>
                    </a:solidFill>
                    <a:latin typeface="Arial" charset="0"/>
                  </a:rPr>
                  <a:t>2</a:t>
                </a:r>
              </a:p>
            </p:txBody>
          </p:sp>
        </p:grpSp>
      </p:grpSp>
      <p:sp>
        <p:nvSpPr>
          <p:cNvPr id="101" name="Text Box 45"/>
          <p:cNvSpPr txBox="1">
            <a:spLocks noChangeArrowheads="1"/>
          </p:cNvSpPr>
          <p:nvPr/>
        </p:nvSpPr>
        <p:spPr bwMode="auto">
          <a:xfrm>
            <a:off x="5616349" y="3702504"/>
            <a:ext cx="16843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= 7 oxygen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on right</a:t>
            </a:r>
          </a:p>
        </p:txBody>
      </p:sp>
      <p:grpSp>
        <p:nvGrpSpPr>
          <p:cNvPr id="102" name="Group 55"/>
          <p:cNvGrpSpPr>
            <a:grpSpLocks/>
          </p:cNvGrpSpPr>
          <p:nvPr/>
        </p:nvGrpSpPr>
        <p:grpSpPr bwMode="auto">
          <a:xfrm>
            <a:off x="518886" y="4715329"/>
            <a:ext cx="4864100" cy="762000"/>
            <a:chOff x="240" y="2696"/>
            <a:chExt cx="3064" cy="480"/>
          </a:xfrm>
        </p:grpSpPr>
        <p:sp>
          <p:nvSpPr>
            <p:cNvPr id="103" name="Text Box 47"/>
            <p:cNvSpPr txBox="1">
              <a:spLocks noChangeArrowheads="1"/>
            </p:cNvSpPr>
            <p:nvPr/>
          </p:nvSpPr>
          <p:spPr bwMode="auto">
            <a:xfrm>
              <a:off x="240" y="2783"/>
              <a:ext cx="12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    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04" name="Line 48"/>
            <p:cNvSpPr>
              <a:spLocks noChangeShapeType="1"/>
            </p:cNvSpPr>
            <p:nvPr/>
          </p:nvSpPr>
          <p:spPr bwMode="auto">
            <a:xfrm>
              <a:off x="1488" y="2927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05" name="Text Box 49"/>
            <p:cNvSpPr txBox="1">
              <a:spLocks noChangeArrowheads="1"/>
            </p:cNvSpPr>
            <p:nvPr/>
          </p:nvSpPr>
          <p:spPr bwMode="auto">
            <a:xfrm>
              <a:off x="2038" y="2784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grpSp>
          <p:nvGrpSpPr>
            <p:cNvPr id="106" name="Group 50"/>
            <p:cNvGrpSpPr>
              <a:grpSpLocks/>
            </p:cNvGrpSpPr>
            <p:nvPr/>
          </p:nvGrpSpPr>
          <p:grpSpPr bwMode="auto">
            <a:xfrm>
              <a:off x="960" y="2696"/>
              <a:ext cx="240" cy="480"/>
              <a:chOff x="4320" y="3264"/>
              <a:chExt cx="240" cy="480"/>
            </a:xfrm>
          </p:grpSpPr>
          <p:sp>
            <p:nvSpPr>
              <p:cNvPr id="107" name="Text Box 51"/>
              <p:cNvSpPr txBox="1">
                <a:spLocks noChangeArrowheads="1"/>
              </p:cNvSpPr>
              <p:nvPr/>
            </p:nvSpPr>
            <p:spPr bwMode="auto">
              <a:xfrm>
                <a:off x="4328" y="326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7</a:t>
                </a:r>
              </a:p>
            </p:txBody>
          </p:sp>
          <p:sp>
            <p:nvSpPr>
              <p:cNvPr id="108" name="Line 52"/>
              <p:cNvSpPr>
                <a:spLocks noChangeShapeType="1"/>
              </p:cNvSpPr>
              <p:nvPr/>
            </p:nvSpPr>
            <p:spPr bwMode="auto">
              <a:xfrm>
                <a:off x="4320" y="350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09" name="Text Box 53"/>
              <p:cNvSpPr txBox="1">
                <a:spLocks noChangeArrowheads="1"/>
              </p:cNvSpPr>
              <p:nvPr/>
            </p:nvSpPr>
            <p:spPr bwMode="auto">
              <a:xfrm>
                <a:off x="4328" y="3456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</a:p>
            </p:txBody>
          </p:sp>
        </p:grpSp>
      </p:grpSp>
      <p:sp>
        <p:nvSpPr>
          <p:cNvPr id="110" name="Text Box 56"/>
          <p:cNvSpPr txBox="1">
            <a:spLocks noChangeArrowheads="1"/>
          </p:cNvSpPr>
          <p:nvPr/>
        </p:nvSpPr>
        <p:spPr bwMode="auto">
          <a:xfrm>
            <a:off x="5698899" y="4702629"/>
            <a:ext cx="33543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remove fraction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multiply both sides by </a:t>
            </a: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  <p:grpSp>
        <p:nvGrpSpPr>
          <p:cNvPr id="111" name="Group 61"/>
          <p:cNvGrpSpPr>
            <a:grpSpLocks/>
          </p:cNvGrpSpPr>
          <p:nvPr/>
        </p:nvGrpSpPr>
        <p:grpSpPr bwMode="auto">
          <a:xfrm>
            <a:off x="518886" y="5615442"/>
            <a:ext cx="4876800" cy="458787"/>
            <a:chOff x="240" y="3263"/>
            <a:chExt cx="3072" cy="289"/>
          </a:xfrm>
        </p:grpSpPr>
        <p:sp>
          <p:nvSpPr>
            <p:cNvPr id="112" name="Text Box 58"/>
            <p:cNvSpPr txBox="1">
              <a:spLocks noChangeArrowheads="1"/>
            </p:cNvSpPr>
            <p:nvPr/>
          </p:nvSpPr>
          <p:spPr bwMode="auto">
            <a:xfrm>
              <a:off x="240" y="3263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7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3" name="Line 59"/>
            <p:cNvSpPr>
              <a:spLocks noChangeShapeType="1"/>
            </p:cNvSpPr>
            <p:nvPr/>
          </p:nvSpPr>
          <p:spPr bwMode="auto">
            <a:xfrm>
              <a:off x="1496" y="3407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4" name="Text Box 60"/>
            <p:cNvSpPr txBox="1">
              <a:spLocks noChangeArrowheads="1"/>
            </p:cNvSpPr>
            <p:nvPr/>
          </p:nvSpPr>
          <p:spPr bwMode="auto">
            <a:xfrm>
              <a:off x="2046" y="3264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4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19153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utoUpdateAnimBg="0"/>
      <p:bldP spid="101" grpId="0" autoUpdateAnimBg="0"/>
      <p:bldP spid="110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76439" y="1367632"/>
            <a:ext cx="879339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5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Check to make sure that you have the same number of each type of atom on both sides of the equation. </a:t>
            </a:r>
          </a:p>
        </p:txBody>
      </p:sp>
      <p:grpSp>
        <p:nvGrpSpPr>
          <p:cNvPr id="66" name="Group 34"/>
          <p:cNvGrpSpPr>
            <a:grpSpLocks/>
          </p:cNvGrpSpPr>
          <p:nvPr/>
        </p:nvGrpSpPr>
        <p:grpSpPr bwMode="auto">
          <a:xfrm>
            <a:off x="388256" y="2480356"/>
            <a:ext cx="4876800" cy="458787"/>
            <a:chOff x="240" y="3263"/>
            <a:chExt cx="3072" cy="289"/>
          </a:xfrm>
        </p:grpSpPr>
        <p:sp>
          <p:nvSpPr>
            <p:cNvPr id="67" name="Text Box 35"/>
            <p:cNvSpPr txBox="1">
              <a:spLocks noChangeArrowheads="1"/>
            </p:cNvSpPr>
            <p:nvPr/>
          </p:nvSpPr>
          <p:spPr bwMode="auto">
            <a:xfrm>
              <a:off x="240" y="3263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7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68" name="Line 36"/>
            <p:cNvSpPr>
              <a:spLocks noChangeShapeType="1"/>
            </p:cNvSpPr>
            <p:nvPr/>
          </p:nvSpPr>
          <p:spPr bwMode="auto">
            <a:xfrm>
              <a:off x="1496" y="3407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69" name="Text Box 37"/>
            <p:cNvSpPr txBox="1">
              <a:spLocks noChangeArrowheads="1"/>
            </p:cNvSpPr>
            <p:nvPr/>
          </p:nvSpPr>
          <p:spPr bwMode="auto">
            <a:xfrm>
              <a:off x="2046" y="3264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4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grpSp>
        <p:nvGrpSpPr>
          <p:cNvPr id="70" name="Group 48"/>
          <p:cNvGrpSpPr>
            <a:grpSpLocks/>
          </p:cNvGrpSpPr>
          <p:nvPr/>
        </p:nvGrpSpPr>
        <p:grpSpPr bwMode="auto">
          <a:xfrm>
            <a:off x="5249181" y="4198031"/>
            <a:ext cx="3597275" cy="1789112"/>
            <a:chOff x="710" y="2377"/>
            <a:chExt cx="2266" cy="1127"/>
          </a:xfrm>
        </p:grpSpPr>
        <p:sp>
          <p:nvSpPr>
            <p:cNvPr id="71" name="Text Box 38"/>
            <p:cNvSpPr txBox="1">
              <a:spLocks noChangeArrowheads="1"/>
            </p:cNvSpPr>
            <p:nvPr/>
          </p:nvSpPr>
          <p:spPr bwMode="auto">
            <a:xfrm>
              <a:off x="710" y="2377"/>
              <a:ext cx="9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Reactants</a:t>
              </a:r>
            </a:p>
          </p:txBody>
        </p:sp>
        <p:sp>
          <p:nvSpPr>
            <p:cNvPr id="72" name="Text Box 39"/>
            <p:cNvSpPr txBox="1">
              <a:spLocks noChangeArrowheads="1"/>
            </p:cNvSpPr>
            <p:nvPr/>
          </p:nvSpPr>
          <p:spPr bwMode="auto">
            <a:xfrm>
              <a:off x="2102" y="2377"/>
              <a:ext cx="8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Products</a:t>
              </a:r>
            </a:p>
          </p:txBody>
        </p:sp>
        <p:sp>
          <p:nvSpPr>
            <p:cNvPr id="73" name="Line 40"/>
            <p:cNvSpPr>
              <a:spLocks noChangeShapeType="1"/>
            </p:cNvSpPr>
            <p:nvPr/>
          </p:nvSpPr>
          <p:spPr bwMode="auto">
            <a:xfrm>
              <a:off x="768" y="2640"/>
              <a:ext cx="2208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74" name="Text Box 41"/>
            <p:cNvSpPr txBox="1">
              <a:spLocks noChangeArrowheads="1"/>
            </p:cNvSpPr>
            <p:nvPr/>
          </p:nvSpPr>
          <p:spPr bwMode="auto">
            <a:xfrm>
              <a:off x="981" y="2688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4 C</a:t>
              </a:r>
            </a:p>
          </p:txBody>
        </p:sp>
        <p:sp>
          <p:nvSpPr>
            <p:cNvPr id="75" name="Text Box 42"/>
            <p:cNvSpPr txBox="1">
              <a:spLocks noChangeArrowheads="1"/>
            </p:cNvSpPr>
            <p:nvPr/>
          </p:nvSpPr>
          <p:spPr bwMode="auto">
            <a:xfrm>
              <a:off x="874" y="2952"/>
              <a:ext cx="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12 H</a:t>
              </a:r>
            </a:p>
          </p:txBody>
        </p:sp>
        <p:sp>
          <p:nvSpPr>
            <p:cNvPr id="76" name="Text Box 43"/>
            <p:cNvSpPr txBox="1">
              <a:spLocks noChangeArrowheads="1"/>
            </p:cNvSpPr>
            <p:nvPr/>
          </p:nvSpPr>
          <p:spPr bwMode="auto">
            <a:xfrm>
              <a:off x="864" y="3216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14 O</a:t>
              </a:r>
            </a:p>
          </p:txBody>
        </p:sp>
        <p:sp>
          <p:nvSpPr>
            <p:cNvPr id="77" name="Text Box 44"/>
            <p:cNvSpPr txBox="1">
              <a:spLocks noChangeArrowheads="1"/>
            </p:cNvSpPr>
            <p:nvPr/>
          </p:nvSpPr>
          <p:spPr bwMode="auto">
            <a:xfrm>
              <a:off x="2369" y="2688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4 C</a:t>
              </a:r>
            </a:p>
          </p:txBody>
        </p:sp>
        <p:sp>
          <p:nvSpPr>
            <p:cNvPr id="78" name="Text Box 45"/>
            <p:cNvSpPr txBox="1">
              <a:spLocks noChangeArrowheads="1"/>
            </p:cNvSpPr>
            <p:nvPr/>
          </p:nvSpPr>
          <p:spPr bwMode="auto">
            <a:xfrm>
              <a:off x="2262" y="2952"/>
              <a:ext cx="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12 H</a:t>
              </a:r>
            </a:p>
          </p:txBody>
        </p:sp>
        <p:sp>
          <p:nvSpPr>
            <p:cNvPr id="79" name="Text Box 46"/>
            <p:cNvSpPr txBox="1">
              <a:spLocks noChangeArrowheads="1"/>
            </p:cNvSpPr>
            <p:nvPr/>
          </p:nvSpPr>
          <p:spPr bwMode="auto">
            <a:xfrm>
              <a:off x="2252" y="3216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14 O</a:t>
              </a:r>
            </a:p>
          </p:txBody>
        </p:sp>
        <p:sp>
          <p:nvSpPr>
            <p:cNvPr id="80" name="Line 47"/>
            <p:cNvSpPr>
              <a:spLocks noChangeShapeType="1"/>
            </p:cNvSpPr>
            <p:nvPr/>
          </p:nvSpPr>
          <p:spPr bwMode="auto">
            <a:xfrm>
              <a:off x="768" y="3488"/>
              <a:ext cx="2208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15" name="Group 52"/>
          <p:cNvGrpSpPr>
            <a:grpSpLocks/>
          </p:cNvGrpSpPr>
          <p:nvPr/>
        </p:nvGrpSpPr>
        <p:grpSpPr bwMode="auto">
          <a:xfrm>
            <a:off x="534306" y="2977243"/>
            <a:ext cx="4017963" cy="457200"/>
            <a:chOff x="332" y="2088"/>
            <a:chExt cx="2531" cy="288"/>
          </a:xfrm>
        </p:grpSpPr>
        <p:sp>
          <p:nvSpPr>
            <p:cNvPr id="116" name="Text Box 50"/>
            <p:cNvSpPr txBox="1">
              <a:spLocks noChangeArrowheads="1"/>
            </p:cNvSpPr>
            <p:nvPr/>
          </p:nvSpPr>
          <p:spPr bwMode="auto">
            <a:xfrm>
              <a:off x="332" y="2088"/>
              <a:ext cx="10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4 C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2)</a:t>
              </a:r>
            </a:p>
          </p:txBody>
        </p:sp>
        <p:sp>
          <p:nvSpPr>
            <p:cNvPr id="117" name="Text Box 51"/>
            <p:cNvSpPr txBox="1">
              <a:spLocks noChangeArrowheads="1"/>
            </p:cNvSpPr>
            <p:nvPr/>
          </p:nvSpPr>
          <p:spPr bwMode="auto">
            <a:xfrm>
              <a:off x="2448" y="2088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4 C</a:t>
              </a:r>
            </a:p>
          </p:txBody>
        </p:sp>
      </p:grpSp>
      <p:grpSp>
        <p:nvGrpSpPr>
          <p:cNvPr id="118" name="Group 55"/>
          <p:cNvGrpSpPr>
            <a:grpSpLocks/>
          </p:cNvGrpSpPr>
          <p:nvPr/>
        </p:nvGrpSpPr>
        <p:grpSpPr bwMode="auto">
          <a:xfrm>
            <a:off x="464456" y="3453493"/>
            <a:ext cx="4652963" cy="457200"/>
            <a:chOff x="273" y="2401"/>
            <a:chExt cx="2931" cy="288"/>
          </a:xfrm>
        </p:grpSpPr>
        <p:sp>
          <p:nvSpPr>
            <p:cNvPr id="119" name="Text Box 53"/>
            <p:cNvSpPr txBox="1">
              <a:spLocks noChangeArrowheads="1"/>
            </p:cNvSpPr>
            <p:nvPr/>
          </p:nvSpPr>
          <p:spPr bwMode="auto">
            <a:xfrm>
              <a:off x="273" y="2401"/>
              <a:ext cx="11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12 H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6)</a:t>
              </a:r>
            </a:p>
          </p:txBody>
        </p:sp>
        <p:sp>
          <p:nvSpPr>
            <p:cNvPr id="120" name="Text Box 54"/>
            <p:cNvSpPr txBox="1">
              <a:spLocks noChangeArrowheads="1"/>
            </p:cNvSpPr>
            <p:nvPr/>
          </p:nvSpPr>
          <p:spPr bwMode="auto">
            <a:xfrm>
              <a:off x="2085" y="2401"/>
              <a:ext cx="11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12 H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6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2)</a:t>
              </a:r>
            </a:p>
          </p:txBody>
        </p:sp>
      </p:grpSp>
      <p:grpSp>
        <p:nvGrpSpPr>
          <p:cNvPr id="121" name="Group 58"/>
          <p:cNvGrpSpPr>
            <a:grpSpLocks/>
          </p:cNvGrpSpPr>
          <p:nvPr/>
        </p:nvGrpSpPr>
        <p:grpSpPr bwMode="auto">
          <a:xfrm>
            <a:off x="464456" y="3929743"/>
            <a:ext cx="4899025" cy="457200"/>
            <a:chOff x="288" y="2448"/>
            <a:chExt cx="3086" cy="288"/>
          </a:xfrm>
        </p:grpSpPr>
        <p:sp>
          <p:nvSpPr>
            <p:cNvPr id="122" name="Text Box 56"/>
            <p:cNvSpPr txBox="1">
              <a:spLocks noChangeArrowheads="1"/>
            </p:cNvSpPr>
            <p:nvPr/>
          </p:nvSpPr>
          <p:spPr bwMode="auto">
            <a:xfrm>
              <a:off x="288" y="2448"/>
              <a:ext cx="11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14 O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7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2)</a:t>
              </a:r>
            </a:p>
          </p:txBody>
        </p:sp>
        <p:sp>
          <p:nvSpPr>
            <p:cNvPr id="123" name="Text Box 57"/>
            <p:cNvSpPr txBox="1">
              <a:spLocks noChangeArrowheads="1"/>
            </p:cNvSpPr>
            <p:nvPr/>
          </p:nvSpPr>
          <p:spPr bwMode="auto">
            <a:xfrm>
              <a:off x="1920" y="2448"/>
              <a:ext cx="14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14 O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4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2 + 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6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48072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514" y="1209646"/>
            <a:ext cx="5502486" cy="55867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69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92" y="1538649"/>
            <a:ext cx="7896905" cy="30547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949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5031" y="71846"/>
            <a:ext cx="5505226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Amounts of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Reactants </a:t>
            </a:r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Products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78757" y="4107109"/>
            <a:ext cx="8077200" cy="246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Write balanced chemical equation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Convert quantities of known substances into moles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Use coefficients in balanced equation to calculate the number of moles of the sought quantity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Convert moles of sought quantity into desired units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57" y="730250"/>
            <a:ext cx="6324600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9479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5031" y="71846"/>
            <a:ext cx="5505226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Amounts of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Reactants </a:t>
            </a:r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Products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4" name="Text Box 1029"/>
          <p:cNvSpPr txBox="1">
            <a:spLocks noChangeArrowheads="1"/>
          </p:cNvSpPr>
          <p:nvPr/>
        </p:nvSpPr>
        <p:spPr bwMode="auto">
          <a:xfrm>
            <a:off x="1527175" y="682060"/>
            <a:ext cx="7254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3333CC"/>
              </a:solidFill>
              <a:latin typeface="Arial" charset="0"/>
            </a:endParaRPr>
          </a:p>
        </p:txBody>
      </p:sp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400050" y="718572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Methanol burns in air according to the equation</a:t>
            </a:r>
          </a:p>
        </p:txBody>
      </p:sp>
      <p:grpSp>
        <p:nvGrpSpPr>
          <p:cNvPr id="6" name="Group 1033"/>
          <p:cNvGrpSpPr>
            <a:grpSpLocks/>
          </p:cNvGrpSpPr>
          <p:nvPr/>
        </p:nvGrpSpPr>
        <p:grpSpPr bwMode="auto">
          <a:xfrm>
            <a:off x="2104231" y="1355160"/>
            <a:ext cx="4897437" cy="457200"/>
            <a:chOff x="723" y="649"/>
            <a:chExt cx="3085" cy="288"/>
          </a:xfrm>
        </p:grpSpPr>
        <p:sp>
          <p:nvSpPr>
            <p:cNvPr id="7" name="Text Box 1031"/>
            <p:cNvSpPr txBox="1">
              <a:spLocks noChangeArrowheads="1"/>
            </p:cNvSpPr>
            <p:nvPr/>
          </p:nvSpPr>
          <p:spPr bwMode="auto">
            <a:xfrm>
              <a:off x="723" y="649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2CH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OH + 3O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         2CO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+ 4H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8" name="Line 1032"/>
            <p:cNvSpPr>
              <a:spLocks noChangeShapeType="1"/>
            </p:cNvSpPr>
            <p:nvPr/>
          </p:nvSpPr>
          <p:spPr bwMode="auto">
            <a:xfrm>
              <a:off x="2112" y="800"/>
              <a:ext cx="432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9" name="Text Box 1034"/>
          <p:cNvSpPr txBox="1">
            <a:spLocks noChangeArrowheads="1"/>
          </p:cNvSpPr>
          <p:nvPr/>
        </p:nvSpPr>
        <p:spPr bwMode="auto">
          <a:xfrm>
            <a:off x="115207" y="1875125"/>
            <a:ext cx="88754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If 209 g of methanol are used up in the combustion, what mass of water is produced?</a:t>
            </a:r>
          </a:p>
        </p:txBody>
      </p:sp>
      <p:grpSp>
        <p:nvGrpSpPr>
          <p:cNvPr id="10" name="Group 1042"/>
          <p:cNvGrpSpPr>
            <a:grpSpLocks/>
          </p:cNvGrpSpPr>
          <p:nvPr/>
        </p:nvGrpSpPr>
        <p:grpSpPr bwMode="auto">
          <a:xfrm>
            <a:off x="-45244" y="2872810"/>
            <a:ext cx="9196388" cy="457200"/>
            <a:chOff x="-8" y="1728"/>
            <a:chExt cx="5793" cy="288"/>
          </a:xfrm>
        </p:grpSpPr>
        <p:sp>
          <p:nvSpPr>
            <p:cNvPr id="11" name="Text Box 1035"/>
            <p:cNvSpPr txBox="1">
              <a:spLocks noChangeArrowheads="1"/>
            </p:cNvSpPr>
            <p:nvPr/>
          </p:nvSpPr>
          <p:spPr bwMode="auto">
            <a:xfrm>
              <a:off x="-8" y="1728"/>
              <a:ext cx="1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grams CH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12" name="Text Box 1036"/>
            <p:cNvSpPr txBox="1">
              <a:spLocks noChangeArrowheads="1"/>
            </p:cNvSpPr>
            <p:nvPr/>
          </p:nvSpPr>
          <p:spPr bwMode="auto">
            <a:xfrm>
              <a:off x="1675" y="1728"/>
              <a:ext cx="1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CH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13" name="Text Box 1037"/>
            <p:cNvSpPr txBox="1">
              <a:spLocks noChangeArrowheads="1"/>
            </p:cNvSpPr>
            <p:nvPr/>
          </p:nvSpPr>
          <p:spPr bwMode="auto">
            <a:xfrm>
              <a:off x="3338" y="1728"/>
              <a:ext cx="10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14" name="Text Box 1038"/>
            <p:cNvSpPr txBox="1">
              <a:spLocks noChangeArrowheads="1"/>
            </p:cNvSpPr>
            <p:nvPr/>
          </p:nvSpPr>
          <p:spPr bwMode="auto">
            <a:xfrm>
              <a:off x="4723" y="1728"/>
              <a:ext cx="10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grams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15" name="Line 1039"/>
            <p:cNvSpPr>
              <a:spLocks noChangeShapeType="1"/>
            </p:cNvSpPr>
            <p:nvPr/>
          </p:nvSpPr>
          <p:spPr bwMode="auto">
            <a:xfrm>
              <a:off x="1335" y="187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6" name="Line 1040"/>
            <p:cNvSpPr>
              <a:spLocks noChangeShapeType="1"/>
            </p:cNvSpPr>
            <p:nvPr/>
          </p:nvSpPr>
          <p:spPr bwMode="auto">
            <a:xfrm>
              <a:off x="2998" y="187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" name="Line 1041"/>
            <p:cNvSpPr>
              <a:spLocks noChangeShapeType="1"/>
            </p:cNvSpPr>
            <p:nvPr/>
          </p:nvSpPr>
          <p:spPr bwMode="auto">
            <a:xfrm>
              <a:off x="4383" y="187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8" name="Text Box 1044"/>
          <p:cNvSpPr txBox="1">
            <a:spLocks noChangeArrowheads="1"/>
          </p:cNvSpPr>
          <p:nvPr/>
        </p:nvSpPr>
        <p:spPr bwMode="auto">
          <a:xfrm>
            <a:off x="1473200" y="3537857"/>
            <a:ext cx="17605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molar mass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CH</a:t>
            </a:r>
            <a:r>
              <a:rPr lang="en-US" altLang="en-US" sz="2400" baseline="-25000" dirty="0">
                <a:solidFill>
                  <a:srgbClr val="FF0000"/>
                </a:solidFill>
                <a:latin typeface="Arial" charset="0"/>
              </a:rPr>
              <a:t>3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OH</a:t>
            </a:r>
          </a:p>
        </p:txBody>
      </p:sp>
      <p:sp>
        <p:nvSpPr>
          <p:cNvPr id="19" name="Text Box 1045"/>
          <p:cNvSpPr txBox="1">
            <a:spLocks noChangeArrowheads="1"/>
          </p:cNvSpPr>
          <p:nvPr/>
        </p:nvSpPr>
        <p:spPr bwMode="auto">
          <a:xfrm>
            <a:off x="3692525" y="3553732"/>
            <a:ext cx="2644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coefficients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chemical equation</a:t>
            </a:r>
          </a:p>
        </p:txBody>
      </p:sp>
      <p:sp>
        <p:nvSpPr>
          <p:cNvPr id="20" name="Text Box 1046"/>
          <p:cNvSpPr txBox="1">
            <a:spLocks noChangeArrowheads="1"/>
          </p:cNvSpPr>
          <p:nvPr/>
        </p:nvSpPr>
        <p:spPr bwMode="auto">
          <a:xfrm>
            <a:off x="6342063" y="3537857"/>
            <a:ext cx="17605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molar mass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H</a:t>
            </a:r>
            <a:r>
              <a:rPr lang="en-US" altLang="en-US" sz="2400" baseline="-25000">
                <a:solidFill>
                  <a:srgbClr val="FF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O</a:t>
            </a:r>
          </a:p>
        </p:txBody>
      </p:sp>
      <p:sp>
        <p:nvSpPr>
          <p:cNvPr id="21" name="Text Box 1047"/>
          <p:cNvSpPr txBox="1">
            <a:spLocks noChangeArrowheads="1"/>
          </p:cNvSpPr>
          <p:nvPr/>
        </p:nvSpPr>
        <p:spPr bwMode="auto">
          <a:xfrm>
            <a:off x="622300" y="4939620"/>
            <a:ext cx="1730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209 g CH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OH</a:t>
            </a:r>
          </a:p>
        </p:txBody>
      </p:sp>
      <p:grpSp>
        <p:nvGrpSpPr>
          <p:cNvPr id="22" name="Group 1076"/>
          <p:cNvGrpSpPr>
            <a:grpSpLocks/>
          </p:cNvGrpSpPr>
          <p:nvPr/>
        </p:nvGrpSpPr>
        <p:grpSpPr bwMode="auto">
          <a:xfrm>
            <a:off x="2327275" y="4761820"/>
            <a:ext cx="1960563" cy="754062"/>
            <a:chOff x="1458" y="2643"/>
            <a:chExt cx="1235" cy="475"/>
          </a:xfrm>
        </p:grpSpPr>
        <p:sp>
          <p:nvSpPr>
            <p:cNvPr id="23" name="Text Box 1049"/>
            <p:cNvSpPr txBox="1">
              <a:spLocks noChangeArrowheads="1"/>
            </p:cNvSpPr>
            <p:nvPr/>
          </p:nvSpPr>
          <p:spPr bwMode="auto">
            <a:xfrm>
              <a:off x="1591" y="2643"/>
              <a:ext cx="10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CH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24" name="Text Box 1050"/>
            <p:cNvSpPr txBox="1">
              <a:spLocks noChangeArrowheads="1"/>
            </p:cNvSpPr>
            <p:nvPr/>
          </p:nvSpPr>
          <p:spPr bwMode="auto">
            <a:xfrm>
              <a:off x="1559" y="2868"/>
              <a:ext cx="11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32.0 g CH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25" name="Line 1051"/>
            <p:cNvSpPr>
              <a:spLocks noChangeShapeType="1"/>
            </p:cNvSpPr>
            <p:nvPr/>
          </p:nvSpPr>
          <p:spPr bwMode="auto">
            <a:xfrm>
              <a:off x="1675" y="2884"/>
              <a:ext cx="91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6" name="Text Box 1052"/>
            <p:cNvSpPr txBox="1">
              <a:spLocks noChangeArrowheads="1"/>
            </p:cNvSpPr>
            <p:nvPr/>
          </p:nvSpPr>
          <p:spPr bwMode="auto">
            <a:xfrm>
              <a:off x="1458" y="2748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27" name="Group 1071"/>
          <p:cNvGrpSpPr>
            <a:grpSpLocks/>
          </p:cNvGrpSpPr>
          <p:nvPr/>
        </p:nvGrpSpPr>
        <p:grpSpPr bwMode="auto">
          <a:xfrm>
            <a:off x="4229100" y="4757057"/>
            <a:ext cx="2057400" cy="762000"/>
            <a:chOff x="2352" y="2632"/>
            <a:chExt cx="1296" cy="480"/>
          </a:xfrm>
        </p:grpSpPr>
        <p:sp>
          <p:nvSpPr>
            <p:cNvPr id="28" name="Text Box 1054"/>
            <p:cNvSpPr txBox="1">
              <a:spLocks noChangeArrowheads="1"/>
            </p:cNvSpPr>
            <p:nvPr/>
          </p:nvSpPr>
          <p:spPr bwMode="auto">
            <a:xfrm>
              <a:off x="2671" y="2632"/>
              <a:ext cx="8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 mol H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29" name="Text Box 1055"/>
            <p:cNvSpPr txBox="1">
              <a:spLocks noChangeArrowheads="1"/>
            </p:cNvSpPr>
            <p:nvPr/>
          </p:nvSpPr>
          <p:spPr bwMode="auto">
            <a:xfrm>
              <a:off x="2556" y="2862"/>
              <a:ext cx="10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 mol CH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30" name="Line 1056"/>
            <p:cNvSpPr>
              <a:spLocks noChangeShapeType="1"/>
            </p:cNvSpPr>
            <p:nvPr/>
          </p:nvSpPr>
          <p:spPr bwMode="auto">
            <a:xfrm>
              <a:off x="2544" y="2880"/>
              <a:ext cx="110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1" name="Text Box 1057"/>
            <p:cNvSpPr txBox="1">
              <a:spLocks noChangeArrowheads="1"/>
            </p:cNvSpPr>
            <p:nvPr/>
          </p:nvSpPr>
          <p:spPr bwMode="auto">
            <a:xfrm>
              <a:off x="2352" y="2744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32" name="Group 1078"/>
          <p:cNvGrpSpPr>
            <a:grpSpLocks/>
          </p:cNvGrpSpPr>
          <p:nvPr/>
        </p:nvGrpSpPr>
        <p:grpSpPr bwMode="auto">
          <a:xfrm>
            <a:off x="6261100" y="4757057"/>
            <a:ext cx="2160588" cy="762000"/>
            <a:chOff x="3936" y="2640"/>
            <a:chExt cx="1361" cy="480"/>
          </a:xfrm>
        </p:grpSpPr>
        <p:grpSp>
          <p:nvGrpSpPr>
            <p:cNvPr id="33" name="Group 1077"/>
            <p:cNvGrpSpPr>
              <a:grpSpLocks/>
            </p:cNvGrpSpPr>
            <p:nvPr/>
          </p:nvGrpSpPr>
          <p:grpSpPr bwMode="auto">
            <a:xfrm>
              <a:off x="3936" y="2640"/>
              <a:ext cx="1113" cy="480"/>
              <a:chOff x="3936" y="2640"/>
              <a:chExt cx="1113" cy="480"/>
            </a:xfrm>
          </p:grpSpPr>
          <p:sp>
            <p:nvSpPr>
              <p:cNvPr id="35" name="Text Box 1059"/>
              <p:cNvSpPr txBox="1">
                <a:spLocks noChangeArrowheads="1"/>
              </p:cNvSpPr>
              <p:nvPr/>
            </p:nvSpPr>
            <p:spPr bwMode="auto">
              <a:xfrm>
                <a:off x="4147" y="2640"/>
                <a:ext cx="90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18.0 g H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</a:p>
            </p:txBody>
          </p:sp>
          <p:sp>
            <p:nvSpPr>
              <p:cNvPr id="36" name="Text Box 1060"/>
              <p:cNvSpPr txBox="1">
                <a:spLocks noChangeArrowheads="1"/>
              </p:cNvSpPr>
              <p:nvPr/>
            </p:nvSpPr>
            <p:spPr bwMode="auto">
              <a:xfrm>
                <a:off x="4164" y="2870"/>
                <a:ext cx="84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H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</a:p>
            </p:txBody>
          </p:sp>
          <p:sp>
            <p:nvSpPr>
              <p:cNvPr id="37" name="Line 1061"/>
              <p:cNvSpPr>
                <a:spLocks noChangeShapeType="1"/>
              </p:cNvSpPr>
              <p:nvPr/>
            </p:nvSpPr>
            <p:spPr bwMode="auto">
              <a:xfrm>
                <a:off x="4128" y="2888"/>
                <a:ext cx="92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8" name="Text Box 1062"/>
              <p:cNvSpPr txBox="1">
                <a:spLocks noChangeArrowheads="1"/>
              </p:cNvSpPr>
              <p:nvPr/>
            </p:nvSpPr>
            <p:spPr bwMode="auto">
              <a:xfrm>
                <a:off x="3936" y="275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x</a:t>
                </a:r>
              </a:p>
            </p:txBody>
          </p:sp>
        </p:grpSp>
        <p:sp>
          <p:nvSpPr>
            <p:cNvPr id="34" name="Text Box 1063"/>
            <p:cNvSpPr txBox="1">
              <a:spLocks noChangeArrowheads="1"/>
            </p:cNvSpPr>
            <p:nvPr/>
          </p:nvSpPr>
          <p:spPr bwMode="auto">
            <a:xfrm>
              <a:off x="5088" y="2744"/>
              <a:ext cx="2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39" name="Line 1064"/>
          <p:cNvSpPr>
            <a:spLocks noChangeShapeType="1"/>
          </p:cNvSpPr>
          <p:nvPr/>
        </p:nvSpPr>
        <p:spPr bwMode="auto">
          <a:xfrm flipV="1">
            <a:off x="3060700" y="52142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" name="Line 1065"/>
          <p:cNvSpPr>
            <a:spLocks noChangeShapeType="1"/>
          </p:cNvSpPr>
          <p:nvPr/>
        </p:nvSpPr>
        <p:spPr bwMode="auto">
          <a:xfrm flipV="1">
            <a:off x="3060700" y="47570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" name="Line 1066"/>
          <p:cNvSpPr>
            <a:spLocks noChangeShapeType="1"/>
          </p:cNvSpPr>
          <p:nvPr/>
        </p:nvSpPr>
        <p:spPr bwMode="auto">
          <a:xfrm flipV="1">
            <a:off x="1231900" y="49856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" name="Line 1067"/>
          <p:cNvSpPr>
            <a:spLocks noChangeShapeType="1"/>
          </p:cNvSpPr>
          <p:nvPr/>
        </p:nvSpPr>
        <p:spPr bwMode="auto">
          <a:xfrm flipV="1">
            <a:off x="5041900" y="51380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" name="Line 1068"/>
          <p:cNvSpPr>
            <a:spLocks noChangeShapeType="1"/>
          </p:cNvSpPr>
          <p:nvPr/>
        </p:nvSpPr>
        <p:spPr bwMode="auto">
          <a:xfrm flipV="1">
            <a:off x="5041900" y="48332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" name="Line 1069"/>
          <p:cNvSpPr>
            <a:spLocks noChangeShapeType="1"/>
          </p:cNvSpPr>
          <p:nvPr/>
        </p:nvSpPr>
        <p:spPr bwMode="auto">
          <a:xfrm flipV="1">
            <a:off x="6870700" y="51380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" name="Text Box 1074"/>
          <p:cNvSpPr txBox="1">
            <a:spLocks noChangeArrowheads="1"/>
          </p:cNvSpPr>
          <p:nvPr/>
        </p:nvSpPr>
        <p:spPr bwMode="auto">
          <a:xfrm>
            <a:off x="3594100" y="5976257"/>
            <a:ext cx="1601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235 g 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</p:spTree>
    <p:extLst>
      <p:ext uri="{BB962C8B-B14F-4D97-AF65-F5344CB8AC3E}">
        <p14:creationId xmlns="" xmlns:p14="http://schemas.microsoft.com/office/powerpoint/2010/main" val="237952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9" grpId="0" autoUpdateAnimBg="0"/>
      <p:bldP spid="20" grpId="0" autoUpdateAnimBg="0"/>
      <p:bldP spid="21" grpId="0" autoUpdateAnimBg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67054" y="71846"/>
            <a:ext cx="290117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Limiting Reagents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931409" y="2593470"/>
            <a:ext cx="3090862" cy="457200"/>
            <a:chOff x="597" y="1367"/>
            <a:chExt cx="1947" cy="288"/>
          </a:xfrm>
        </p:grpSpPr>
        <p:sp>
          <p:nvSpPr>
            <p:cNvPr id="8" name="Text Box 31"/>
            <p:cNvSpPr txBox="1">
              <a:spLocks noChangeArrowheads="1"/>
            </p:cNvSpPr>
            <p:nvPr/>
          </p:nvSpPr>
          <p:spPr bwMode="auto">
            <a:xfrm>
              <a:off x="597" y="1367"/>
              <a:ext cx="19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2NO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  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2NO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" name="Line 32"/>
            <p:cNvSpPr>
              <a:spLocks noChangeShapeType="1"/>
            </p:cNvSpPr>
            <p:nvPr/>
          </p:nvSpPr>
          <p:spPr bwMode="auto">
            <a:xfrm>
              <a:off x="1536" y="1510"/>
              <a:ext cx="38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615496" y="3641220"/>
            <a:ext cx="3608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NO is the limiting reagent</a:t>
            </a:r>
            <a:endParaRPr lang="en-US" altLang="en-US" sz="2400">
              <a:solidFill>
                <a:srgbClr val="3333CC"/>
              </a:solidFill>
              <a:latin typeface="Arial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640896" y="4690557"/>
            <a:ext cx="349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 is the excess reagent</a:t>
            </a:r>
          </a:p>
        </p:txBody>
      </p:sp>
      <p:sp>
        <p:nvSpPr>
          <p:cNvPr id="16" name="Text Box 37"/>
          <p:cNvSpPr txBox="1">
            <a:spLocks noChangeArrowheads="1"/>
          </p:cNvSpPr>
          <p:nvPr/>
        </p:nvSpPr>
        <p:spPr bwMode="auto">
          <a:xfrm>
            <a:off x="386443" y="1423763"/>
            <a:ext cx="4419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Reactant used up first in the reaction.</a:t>
            </a:r>
          </a:p>
        </p:txBody>
      </p:sp>
      <p:pic>
        <p:nvPicPr>
          <p:cNvPr id="30" name="Picture 26" descr="03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781" t="2702" r="18781"/>
          <a:stretch>
            <a:fillRect/>
          </a:stretch>
        </p:blipFill>
        <p:spPr bwMode="auto">
          <a:xfrm>
            <a:off x="6283842" y="698708"/>
            <a:ext cx="2409087" cy="6019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6642099" y="4412781"/>
            <a:ext cx="1008589" cy="1108297"/>
            <a:chOff x="3320" y="2584"/>
            <a:chExt cx="696" cy="760"/>
          </a:xfrm>
        </p:grpSpPr>
        <p:sp>
          <p:nvSpPr>
            <p:cNvPr id="32" name="Oval 27"/>
            <p:cNvSpPr>
              <a:spLocks noChangeArrowheads="1"/>
            </p:cNvSpPr>
            <p:nvPr/>
          </p:nvSpPr>
          <p:spPr bwMode="auto">
            <a:xfrm>
              <a:off x="3752" y="2584"/>
              <a:ext cx="264" cy="240"/>
            </a:xfrm>
            <a:prstGeom prst="ellips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3" name="Oval 28"/>
            <p:cNvSpPr>
              <a:spLocks noChangeArrowheads="1"/>
            </p:cNvSpPr>
            <p:nvPr/>
          </p:nvSpPr>
          <p:spPr bwMode="auto">
            <a:xfrm>
              <a:off x="3320" y="2848"/>
              <a:ext cx="264" cy="240"/>
            </a:xfrm>
            <a:prstGeom prst="ellips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4" name="Oval 29"/>
            <p:cNvSpPr>
              <a:spLocks noChangeArrowheads="1"/>
            </p:cNvSpPr>
            <p:nvPr/>
          </p:nvSpPr>
          <p:spPr bwMode="auto">
            <a:xfrm>
              <a:off x="3640" y="3104"/>
              <a:ext cx="264" cy="240"/>
            </a:xfrm>
            <a:prstGeom prst="ellips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5018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Mass: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7087" y="703007"/>
            <a:ext cx="8933542" cy="11862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Tx/>
              <a:buNone/>
            </a:pPr>
            <a:r>
              <a:rPr lang="en-US" altLang="en-US" sz="2400" dirty="0" smtClean="0">
                <a:latin typeface="Arial" charset="0"/>
              </a:rPr>
              <a:t>The </a:t>
            </a:r>
            <a:r>
              <a:rPr lang="en-US" altLang="en-US" sz="2400" b="1" i="1" dirty="0" smtClean="0">
                <a:solidFill>
                  <a:srgbClr val="FF0000"/>
                </a:solidFill>
                <a:latin typeface="Arial" charset="0"/>
              </a:rPr>
              <a:t>average atomic mass</a:t>
            </a:r>
            <a:r>
              <a:rPr lang="en-US" altLang="en-US" sz="24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 smtClean="0">
                <a:latin typeface="Arial" charset="0"/>
              </a:rPr>
              <a:t>is the weighted average of all of the naturally occurring isotopes of the element</a:t>
            </a:r>
            <a:r>
              <a:rPr lang="en-US" altLang="en-US" sz="2400" dirty="0" smtClean="0"/>
              <a:t>. </a:t>
            </a:r>
            <a:endParaRPr lang="en-US" altLang="en-US" sz="24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99"/>
          <a:stretch/>
        </p:blipFill>
        <p:spPr bwMode="auto">
          <a:xfrm>
            <a:off x="4898571" y="2121239"/>
            <a:ext cx="2598057" cy="286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882" y="2121239"/>
            <a:ext cx="28194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60" y="5300355"/>
            <a:ext cx="8122643" cy="8609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341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67054" y="71846"/>
            <a:ext cx="290117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Limiting Reagents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518885" y="703016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In one process, 124 g of Al are reacted with 601 g of Fe</a:t>
            </a:r>
            <a:r>
              <a:rPr lang="en-US" altLang="en-US" sz="2400" baseline="-25000" dirty="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O</a:t>
            </a:r>
            <a:r>
              <a:rPr lang="en-US" altLang="en-US" sz="2400" baseline="-25000" dirty="0">
                <a:solidFill>
                  <a:srgbClr val="3333CC"/>
                </a:solidFill>
                <a:latin typeface="Arial" charset="0"/>
              </a:rPr>
              <a:t>3</a:t>
            </a:r>
            <a:endParaRPr lang="en-US" altLang="en-US" sz="2400" dirty="0">
              <a:solidFill>
                <a:srgbClr val="3333CC"/>
              </a:solidFill>
              <a:latin typeface="Arial" charset="0"/>
            </a:endParaRPr>
          </a:p>
        </p:txBody>
      </p:sp>
      <p:grpSp>
        <p:nvGrpSpPr>
          <p:cNvPr id="18" name="Group 6"/>
          <p:cNvGrpSpPr>
            <a:grpSpLocks/>
          </p:cNvGrpSpPr>
          <p:nvPr/>
        </p:nvGrpSpPr>
        <p:grpSpPr bwMode="auto">
          <a:xfrm>
            <a:off x="2277835" y="1204666"/>
            <a:ext cx="4235450" cy="457200"/>
            <a:chOff x="988" y="649"/>
            <a:chExt cx="2668" cy="288"/>
          </a:xfrm>
        </p:grpSpPr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988" y="649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2Al +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         Al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+ 2Fe</a:t>
              </a:r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2112" y="800"/>
              <a:ext cx="432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550408" y="1795216"/>
            <a:ext cx="5051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Calculate the mass of Al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3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 formed.</a:t>
            </a:r>
          </a:p>
        </p:txBody>
      </p:sp>
      <p:grpSp>
        <p:nvGrpSpPr>
          <p:cNvPr id="22" name="Group 20"/>
          <p:cNvGrpSpPr>
            <a:grpSpLocks/>
          </p:cNvGrpSpPr>
          <p:nvPr/>
        </p:nvGrpSpPr>
        <p:grpSpPr bwMode="auto">
          <a:xfrm>
            <a:off x="3175" y="2461966"/>
            <a:ext cx="9140825" cy="457200"/>
            <a:chOff x="48" y="1776"/>
            <a:chExt cx="5758" cy="288"/>
          </a:xfrm>
        </p:grpSpPr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48" y="1776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Al</a:t>
              </a:r>
            </a:p>
          </p:txBody>
        </p:sp>
        <p:sp>
          <p:nvSpPr>
            <p:cNvPr id="24" name="Text Box 12"/>
            <p:cNvSpPr txBox="1">
              <a:spLocks noChangeArrowheads="1"/>
            </p:cNvSpPr>
            <p:nvPr/>
          </p:nvSpPr>
          <p:spPr bwMode="auto">
            <a:xfrm>
              <a:off x="1004" y="1776"/>
              <a:ext cx="6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Al</a:t>
              </a:r>
            </a:p>
          </p:txBody>
        </p: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2163" y="1776"/>
              <a:ext cx="16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Fe</a:t>
              </a:r>
              <a:r>
                <a:rPr kumimoji="0" lang="en-US" altLang="en-US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needed</a:t>
              </a:r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>
              <a:off x="581" y="19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1741" y="19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8" name="Line 17"/>
            <p:cNvSpPr>
              <a:spLocks noChangeShapeType="1"/>
            </p:cNvSpPr>
            <p:nvPr/>
          </p:nvSpPr>
          <p:spPr bwMode="auto">
            <a:xfrm>
              <a:off x="3897" y="19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9" name="Text Box 18"/>
            <p:cNvSpPr txBox="1">
              <a:spLocks noChangeArrowheads="1"/>
            </p:cNvSpPr>
            <p:nvPr/>
          </p:nvSpPr>
          <p:spPr bwMode="auto">
            <a:xfrm>
              <a:off x="4320" y="1776"/>
              <a:ext cx="14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needed</a:t>
              </a:r>
            </a:p>
          </p:txBody>
        </p:sp>
      </p:grpSp>
      <p:sp>
        <p:nvSpPr>
          <p:cNvPr id="35" name="Text Box 19"/>
          <p:cNvSpPr txBox="1">
            <a:spLocks noChangeArrowheads="1"/>
          </p:cNvSpPr>
          <p:nvPr/>
        </p:nvSpPr>
        <p:spPr bwMode="auto">
          <a:xfrm>
            <a:off x="4194175" y="3008066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OR</a:t>
            </a:r>
          </a:p>
        </p:txBody>
      </p:sp>
      <p:grpSp>
        <p:nvGrpSpPr>
          <p:cNvPr id="36" name="Group 29"/>
          <p:cNvGrpSpPr>
            <a:grpSpLocks/>
          </p:cNvGrpSpPr>
          <p:nvPr/>
        </p:nvGrpSpPr>
        <p:grpSpPr bwMode="auto">
          <a:xfrm>
            <a:off x="-3175" y="3465266"/>
            <a:ext cx="8997950" cy="457200"/>
            <a:chOff x="44" y="2408"/>
            <a:chExt cx="5668" cy="288"/>
          </a:xfrm>
        </p:grpSpPr>
        <p:sp>
          <p:nvSpPr>
            <p:cNvPr id="37" name="Text Box 22"/>
            <p:cNvSpPr txBox="1">
              <a:spLocks noChangeArrowheads="1"/>
            </p:cNvSpPr>
            <p:nvPr/>
          </p:nvSpPr>
          <p:spPr bwMode="auto">
            <a:xfrm>
              <a:off x="44" y="2408"/>
              <a:ext cx="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auto">
            <a:xfrm>
              <a:off x="1300" y="2408"/>
              <a:ext cx="9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</a:p>
          </p:txBody>
        </p:sp>
        <p:sp>
          <p:nvSpPr>
            <p:cNvPr id="39" name="Text Box 24"/>
            <p:cNvSpPr txBox="1">
              <a:spLocks noChangeArrowheads="1"/>
            </p:cNvSpPr>
            <p:nvPr/>
          </p:nvSpPr>
          <p:spPr bwMode="auto">
            <a:xfrm>
              <a:off x="2759" y="2408"/>
              <a:ext cx="13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Al needed</a:t>
              </a:r>
            </a:p>
          </p:txBody>
        </p:sp>
        <p:sp>
          <p:nvSpPr>
            <p:cNvPr id="40" name="Line 25"/>
            <p:cNvSpPr>
              <a:spLocks noChangeShapeType="1"/>
            </p:cNvSpPr>
            <p:nvPr/>
          </p:nvSpPr>
          <p:spPr bwMode="auto">
            <a:xfrm>
              <a:off x="899" y="255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1" name="Line 26"/>
            <p:cNvSpPr>
              <a:spLocks noChangeShapeType="1"/>
            </p:cNvSpPr>
            <p:nvPr/>
          </p:nvSpPr>
          <p:spPr bwMode="auto">
            <a:xfrm>
              <a:off x="2359" y="255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2" name="Line 27"/>
            <p:cNvSpPr>
              <a:spLocks noChangeShapeType="1"/>
            </p:cNvSpPr>
            <p:nvPr/>
          </p:nvSpPr>
          <p:spPr bwMode="auto">
            <a:xfrm>
              <a:off x="4169" y="255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3" name="Text Box 28"/>
            <p:cNvSpPr txBox="1">
              <a:spLocks noChangeArrowheads="1"/>
            </p:cNvSpPr>
            <p:nvPr/>
          </p:nvSpPr>
          <p:spPr bwMode="auto">
            <a:xfrm>
              <a:off x="4570" y="2408"/>
              <a:ext cx="11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Al needed</a:t>
              </a:r>
            </a:p>
          </p:txBody>
        </p:sp>
      </p:grpSp>
      <p:sp>
        <p:nvSpPr>
          <p:cNvPr id="44" name="Text Box 31"/>
          <p:cNvSpPr txBox="1">
            <a:spLocks noChangeArrowheads="1"/>
          </p:cNvSpPr>
          <p:nvPr/>
        </p:nvSpPr>
        <p:spPr bwMode="auto">
          <a:xfrm>
            <a:off x="155575" y="4638429"/>
            <a:ext cx="1116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124 g Al</a:t>
            </a:r>
          </a:p>
        </p:txBody>
      </p:sp>
      <p:grpSp>
        <p:nvGrpSpPr>
          <p:cNvPr id="45" name="Group 66"/>
          <p:cNvGrpSpPr>
            <a:grpSpLocks/>
          </p:cNvGrpSpPr>
          <p:nvPr/>
        </p:nvGrpSpPr>
        <p:grpSpPr bwMode="auto">
          <a:xfrm>
            <a:off x="1209675" y="4460629"/>
            <a:ext cx="1792288" cy="754062"/>
            <a:chOff x="808" y="2883"/>
            <a:chExt cx="1129" cy="475"/>
          </a:xfrm>
        </p:grpSpPr>
        <p:sp>
          <p:nvSpPr>
            <p:cNvPr id="46" name="Text Box 33"/>
            <p:cNvSpPr txBox="1">
              <a:spLocks noChangeArrowheads="1"/>
            </p:cNvSpPr>
            <p:nvPr/>
          </p:nvSpPr>
          <p:spPr bwMode="auto">
            <a:xfrm>
              <a:off x="1121" y="2883"/>
              <a:ext cx="6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Al</a:t>
              </a:r>
            </a:p>
          </p:txBody>
        </p:sp>
        <p:sp>
          <p:nvSpPr>
            <p:cNvPr id="47" name="Text Box 34"/>
            <p:cNvSpPr txBox="1">
              <a:spLocks noChangeArrowheads="1"/>
            </p:cNvSpPr>
            <p:nvPr/>
          </p:nvSpPr>
          <p:spPr bwMode="auto">
            <a:xfrm>
              <a:off x="1089" y="3108"/>
              <a:ext cx="7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27.0 g Al</a:t>
              </a:r>
            </a:p>
          </p:txBody>
        </p:sp>
        <p:sp>
          <p:nvSpPr>
            <p:cNvPr id="48" name="Line 35"/>
            <p:cNvSpPr>
              <a:spLocks noChangeShapeType="1"/>
            </p:cNvSpPr>
            <p:nvPr/>
          </p:nvSpPr>
          <p:spPr bwMode="auto">
            <a:xfrm>
              <a:off x="1025" y="3124"/>
              <a:ext cx="91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9" name="Text Box 36"/>
            <p:cNvSpPr txBox="1">
              <a:spLocks noChangeArrowheads="1"/>
            </p:cNvSpPr>
            <p:nvPr/>
          </p:nvSpPr>
          <p:spPr bwMode="auto">
            <a:xfrm>
              <a:off x="808" y="2988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50" name="Group 56"/>
          <p:cNvGrpSpPr>
            <a:grpSpLocks/>
          </p:cNvGrpSpPr>
          <p:nvPr/>
        </p:nvGrpSpPr>
        <p:grpSpPr bwMode="auto">
          <a:xfrm>
            <a:off x="3001963" y="4455866"/>
            <a:ext cx="2057400" cy="762000"/>
            <a:chOff x="2639" y="2880"/>
            <a:chExt cx="1296" cy="480"/>
          </a:xfrm>
        </p:grpSpPr>
        <p:sp>
          <p:nvSpPr>
            <p:cNvPr id="51" name="Text Box 38"/>
            <p:cNvSpPr txBox="1">
              <a:spLocks noChangeArrowheads="1"/>
            </p:cNvSpPr>
            <p:nvPr/>
          </p:nvSpPr>
          <p:spPr bwMode="auto">
            <a:xfrm>
              <a:off x="2896" y="2880"/>
              <a:ext cx="9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Fe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endParaRPr kumimoji="0" lang="en-US" alt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2" name="Text Box 39"/>
            <p:cNvSpPr txBox="1">
              <a:spLocks noChangeArrowheads="1"/>
            </p:cNvSpPr>
            <p:nvPr/>
          </p:nvSpPr>
          <p:spPr bwMode="auto">
            <a:xfrm>
              <a:off x="3024" y="3110"/>
              <a:ext cx="6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 mol Al</a:t>
              </a:r>
            </a:p>
          </p:txBody>
        </p:sp>
        <p:sp>
          <p:nvSpPr>
            <p:cNvPr id="53" name="Line 40"/>
            <p:cNvSpPr>
              <a:spLocks noChangeShapeType="1"/>
            </p:cNvSpPr>
            <p:nvPr/>
          </p:nvSpPr>
          <p:spPr bwMode="auto">
            <a:xfrm>
              <a:off x="2831" y="3128"/>
              <a:ext cx="110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4" name="Text Box 41"/>
            <p:cNvSpPr txBox="1">
              <a:spLocks noChangeArrowheads="1"/>
            </p:cNvSpPr>
            <p:nvPr/>
          </p:nvSpPr>
          <p:spPr bwMode="auto">
            <a:xfrm>
              <a:off x="2639" y="2992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55" name="Group 67"/>
          <p:cNvGrpSpPr>
            <a:grpSpLocks/>
          </p:cNvGrpSpPr>
          <p:nvPr/>
        </p:nvGrpSpPr>
        <p:grpSpPr bwMode="auto">
          <a:xfrm>
            <a:off x="5108575" y="4455866"/>
            <a:ext cx="2160588" cy="762000"/>
            <a:chOff x="3264" y="2880"/>
            <a:chExt cx="1361" cy="480"/>
          </a:xfrm>
        </p:grpSpPr>
        <p:grpSp>
          <p:nvGrpSpPr>
            <p:cNvPr id="56" name="Group 57"/>
            <p:cNvGrpSpPr>
              <a:grpSpLocks/>
            </p:cNvGrpSpPr>
            <p:nvPr/>
          </p:nvGrpSpPr>
          <p:grpSpPr bwMode="auto">
            <a:xfrm>
              <a:off x="3264" y="2880"/>
              <a:ext cx="1192" cy="480"/>
              <a:chOff x="3919" y="2880"/>
              <a:chExt cx="1192" cy="480"/>
            </a:xfrm>
          </p:grpSpPr>
          <p:sp>
            <p:nvSpPr>
              <p:cNvPr id="58" name="Text Box 44"/>
              <p:cNvSpPr txBox="1">
                <a:spLocks noChangeArrowheads="1"/>
              </p:cNvSpPr>
              <p:nvPr/>
            </p:nvSpPr>
            <p:spPr bwMode="auto">
              <a:xfrm>
                <a:off x="4080" y="2880"/>
                <a:ext cx="103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160. g Fe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  <a:endPara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59" name="Text Box 45"/>
              <p:cNvSpPr txBox="1">
                <a:spLocks noChangeArrowheads="1"/>
              </p:cNvSpPr>
              <p:nvPr/>
            </p:nvSpPr>
            <p:spPr bwMode="auto">
              <a:xfrm>
                <a:off x="4080" y="3110"/>
                <a:ext cx="97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Fe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  <a:endPara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0" name="Line 46"/>
              <p:cNvSpPr>
                <a:spLocks noChangeShapeType="1"/>
              </p:cNvSpPr>
              <p:nvPr/>
            </p:nvSpPr>
            <p:spPr bwMode="auto">
              <a:xfrm>
                <a:off x="4111" y="3128"/>
                <a:ext cx="92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1" name="Text Box 47"/>
              <p:cNvSpPr txBox="1">
                <a:spLocks noChangeArrowheads="1"/>
              </p:cNvSpPr>
              <p:nvPr/>
            </p:nvSpPr>
            <p:spPr bwMode="auto">
              <a:xfrm>
                <a:off x="3919" y="299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x</a:t>
                </a:r>
              </a:p>
            </p:txBody>
          </p:sp>
        </p:grpSp>
        <p:sp>
          <p:nvSpPr>
            <p:cNvPr id="57" name="Text Box 48"/>
            <p:cNvSpPr txBox="1">
              <a:spLocks noChangeArrowheads="1"/>
            </p:cNvSpPr>
            <p:nvPr/>
          </p:nvSpPr>
          <p:spPr bwMode="auto">
            <a:xfrm>
              <a:off x="4416" y="2984"/>
              <a:ext cx="2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62" name="Line 49"/>
          <p:cNvSpPr>
            <a:spLocks noChangeShapeType="1"/>
          </p:cNvSpPr>
          <p:nvPr/>
        </p:nvSpPr>
        <p:spPr bwMode="auto">
          <a:xfrm flipV="1">
            <a:off x="1908175" y="48368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3" name="Line 50"/>
          <p:cNvSpPr>
            <a:spLocks noChangeShapeType="1"/>
          </p:cNvSpPr>
          <p:nvPr/>
        </p:nvSpPr>
        <p:spPr bwMode="auto">
          <a:xfrm flipV="1">
            <a:off x="1831975" y="45320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4" name="Line 51"/>
          <p:cNvSpPr>
            <a:spLocks noChangeShapeType="1"/>
          </p:cNvSpPr>
          <p:nvPr/>
        </p:nvSpPr>
        <p:spPr bwMode="auto">
          <a:xfrm flipV="1">
            <a:off x="460375" y="46844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5" name="Line 52"/>
          <p:cNvSpPr>
            <a:spLocks noChangeShapeType="1"/>
          </p:cNvSpPr>
          <p:nvPr/>
        </p:nvSpPr>
        <p:spPr bwMode="auto">
          <a:xfrm flipV="1">
            <a:off x="3889375" y="48368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6" name="Line 53"/>
          <p:cNvSpPr>
            <a:spLocks noChangeShapeType="1"/>
          </p:cNvSpPr>
          <p:nvPr/>
        </p:nvSpPr>
        <p:spPr bwMode="auto">
          <a:xfrm flipV="1">
            <a:off x="3813175" y="44558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7" name="Line 54"/>
          <p:cNvSpPr>
            <a:spLocks noChangeShapeType="1"/>
          </p:cNvSpPr>
          <p:nvPr/>
        </p:nvSpPr>
        <p:spPr bwMode="auto">
          <a:xfrm flipV="1">
            <a:off x="5794375" y="48368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8" name="Text Box 59"/>
          <p:cNvSpPr txBox="1">
            <a:spLocks noChangeArrowheads="1"/>
          </p:cNvSpPr>
          <p:nvPr/>
        </p:nvSpPr>
        <p:spPr bwMode="auto">
          <a:xfrm>
            <a:off x="7343775" y="4632079"/>
            <a:ext cx="1566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367 g Fe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0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69" name="Group 63"/>
          <p:cNvGrpSpPr>
            <a:grpSpLocks/>
          </p:cNvGrpSpPr>
          <p:nvPr/>
        </p:nvGrpSpPr>
        <p:grpSpPr bwMode="auto">
          <a:xfrm>
            <a:off x="1450975" y="5446466"/>
            <a:ext cx="6118225" cy="457200"/>
            <a:chOff x="960" y="3504"/>
            <a:chExt cx="3854" cy="288"/>
          </a:xfrm>
        </p:grpSpPr>
        <p:sp>
          <p:nvSpPr>
            <p:cNvPr id="70" name="Text Box 60"/>
            <p:cNvSpPr txBox="1">
              <a:spLocks noChangeArrowheads="1"/>
            </p:cNvSpPr>
            <p:nvPr/>
          </p:nvSpPr>
          <p:spPr bwMode="auto">
            <a:xfrm>
              <a:off x="960" y="3504"/>
              <a:ext cx="16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Start with 124 g Al</a:t>
              </a:r>
            </a:p>
          </p:txBody>
        </p:sp>
        <p:sp>
          <p:nvSpPr>
            <p:cNvPr id="71" name="Line 61"/>
            <p:cNvSpPr>
              <a:spLocks noChangeShapeType="1"/>
            </p:cNvSpPr>
            <p:nvPr/>
          </p:nvSpPr>
          <p:spPr bwMode="auto">
            <a:xfrm>
              <a:off x="2733" y="3648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72" name="Text Box 62"/>
            <p:cNvSpPr txBox="1">
              <a:spLocks noChangeArrowheads="1"/>
            </p:cNvSpPr>
            <p:nvPr/>
          </p:nvSpPr>
          <p:spPr bwMode="auto">
            <a:xfrm>
              <a:off x="3168" y="3504"/>
              <a:ext cx="1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need 367 g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</a:p>
          </p:txBody>
        </p:sp>
      </p:grpSp>
      <p:sp>
        <p:nvSpPr>
          <p:cNvPr id="73" name="Text Box 64"/>
          <p:cNvSpPr txBox="1">
            <a:spLocks noChangeArrowheads="1"/>
          </p:cNvSpPr>
          <p:nvPr/>
        </p:nvSpPr>
        <p:spPr bwMode="auto">
          <a:xfrm>
            <a:off x="1103312" y="6110041"/>
            <a:ext cx="6823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Have more Fe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3 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(601 g) so Al is limiting reagent</a:t>
            </a:r>
          </a:p>
        </p:txBody>
      </p:sp>
    </p:spTree>
    <p:extLst>
      <p:ext uri="{BB962C8B-B14F-4D97-AF65-F5344CB8AC3E}">
        <p14:creationId xmlns="" xmlns:p14="http://schemas.microsoft.com/office/powerpoint/2010/main" val="13146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4" grpId="0" autoUpdateAnimBg="0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utoUpdateAnimBg="0"/>
      <p:bldP spid="73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67054" y="71846"/>
            <a:ext cx="290117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Limiting Reagents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74" name="Text Box 2"/>
          <p:cNvSpPr txBox="1">
            <a:spLocks noChangeArrowheads="1"/>
          </p:cNvSpPr>
          <p:nvPr/>
        </p:nvSpPr>
        <p:spPr bwMode="auto">
          <a:xfrm>
            <a:off x="366032" y="896031"/>
            <a:ext cx="82010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Use limiting reagent (Al) to calculate amount of product that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can be formed.</a:t>
            </a:r>
          </a:p>
        </p:txBody>
      </p:sp>
      <p:grpSp>
        <p:nvGrpSpPr>
          <p:cNvPr id="75" name="Group 21"/>
          <p:cNvGrpSpPr>
            <a:grpSpLocks/>
          </p:cNvGrpSpPr>
          <p:nvPr/>
        </p:nvGrpSpPr>
        <p:grpSpPr bwMode="auto">
          <a:xfrm>
            <a:off x="947057" y="1999343"/>
            <a:ext cx="6942138" cy="457200"/>
            <a:chOff x="624" y="912"/>
            <a:chExt cx="4373" cy="288"/>
          </a:xfrm>
        </p:grpSpPr>
        <p:sp>
          <p:nvSpPr>
            <p:cNvPr id="76" name="Text Box 5"/>
            <p:cNvSpPr txBox="1">
              <a:spLocks noChangeArrowheads="1"/>
            </p:cNvSpPr>
            <p:nvPr/>
          </p:nvSpPr>
          <p:spPr bwMode="auto">
            <a:xfrm>
              <a:off x="624" y="912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Al</a:t>
              </a:r>
            </a:p>
          </p:txBody>
        </p:sp>
        <p:sp>
          <p:nvSpPr>
            <p:cNvPr id="77" name="Text Box 6"/>
            <p:cNvSpPr txBox="1">
              <a:spLocks noChangeArrowheads="1"/>
            </p:cNvSpPr>
            <p:nvPr/>
          </p:nvSpPr>
          <p:spPr bwMode="auto">
            <a:xfrm>
              <a:off x="1585" y="912"/>
              <a:ext cx="6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Al</a:t>
              </a:r>
            </a:p>
          </p:txBody>
        </p:sp>
        <p:sp>
          <p:nvSpPr>
            <p:cNvPr id="78" name="Text Box 7"/>
            <p:cNvSpPr txBox="1">
              <a:spLocks noChangeArrowheads="1"/>
            </p:cNvSpPr>
            <p:nvPr/>
          </p:nvSpPr>
          <p:spPr bwMode="auto">
            <a:xfrm>
              <a:off x="2750" y="912"/>
              <a:ext cx="9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Al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</a:p>
          </p:txBody>
        </p:sp>
        <p:sp>
          <p:nvSpPr>
            <p:cNvPr id="79" name="Line 8"/>
            <p:cNvSpPr>
              <a:spLocks noChangeShapeType="1"/>
            </p:cNvSpPr>
            <p:nvPr/>
          </p:nvSpPr>
          <p:spPr bwMode="auto">
            <a:xfrm>
              <a:off x="1160" y="1056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0" name="Line 9"/>
            <p:cNvSpPr>
              <a:spLocks noChangeShapeType="1"/>
            </p:cNvSpPr>
            <p:nvPr/>
          </p:nvSpPr>
          <p:spPr bwMode="auto">
            <a:xfrm>
              <a:off x="2325" y="1056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1" name="Line 10"/>
            <p:cNvSpPr>
              <a:spLocks noChangeShapeType="1"/>
            </p:cNvSpPr>
            <p:nvPr/>
          </p:nvSpPr>
          <p:spPr bwMode="auto">
            <a:xfrm>
              <a:off x="3833" y="1056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2" name="Text Box 11"/>
            <p:cNvSpPr txBox="1">
              <a:spLocks noChangeArrowheads="1"/>
            </p:cNvSpPr>
            <p:nvPr/>
          </p:nvSpPr>
          <p:spPr bwMode="auto">
            <a:xfrm>
              <a:off x="4259" y="912"/>
              <a:ext cx="7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Al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83" name="Text Box 22"/>
          <p:cNvSpPr txBox="1">
            <a:spLocks noChangeArrowheads="1"/>
          </p:cNvSpPr>
          <p:nvPr/>
        </p:nvSpPr>
        <p:spPr bwMode="auto">
          <a:xfrm>
            <a:off x="185057" y="3629706"/>
            <a:ext cx="1116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124 g Al</a:t>
            </a:r>
          </a:p>
        </p:txBody>
      </p:sp>
      <p:grpSp>
        <p:nvGrpSpPr>
          <p:cNvPr id="84" name="Group 52"/>
          <p:cNvGrpSpPr>
            <a:grpSpLocks/>
          </p:cNvGrpSpPr>
          <p:nvPr/>
        </p:nvGrpSpPr>
        <p:grpSpPr bwMode="auto">
          <a:xfrm>
            <a:off x="1239157" y="3451906"/>
            <a:ext cx="1792288" cy="754062"/>
            <a:chOff x="808" y="1827"/>
            <a:chExt cx="1129" cy="475"/>
          </a:xfrm>
        </p:grpSpPr>
        <p:sp>
          <p:nvSpPr>
            <p:cNvPr id="85" name="Text Box 24"/>
            <p:cNvSpPr txBox="1">
              <a:spLocks noChangeArrowheads="1"/>
            </p:cNvSpPr>
            <p:nvPr/>
          </p:nvSpPr>
          <p:spPr bwMode="auto">
            <a:xfrm>
              <a:off x="1121" y="1827"/>
              <a:ext cx="6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Al</a:t>
              </a:r>
            </a:p>
          </p:txBody>
        </p:sp>
        <p:sp>
          <p:nvSpPr>
            <p:cNvPr id="86" name="Text Box 25"/>
            <p:cNvSpPr txBox="1">
              <a:spLocks noChangeArrowheads="1"/>
            </p:cNvSpPr>
            <p:nvPr/>
          </p:nvSpPr>
          <p:spPr bwMode="auto">
            <a:xfrm>
              <a:off x="1073" y="2052"/>
              <a:ext cx="7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27.0 g Al</a:t>
              </a:r>
            </a:p>
          </p:txBody>
        </p:sp>
        <p:sp>
          <p:nvSpPr>
            <p:cNvPr id="87" name="Line 26"/>
            <p:cNvSpPr>
              <a:spLocks noChangeShapeType="1"/>
            </p:cNvSpPr>
            <p:nvPr/>
          </p:nvSpPr>
          <p:spPr bwMode="auto">
            <a:xfrm>
              <a:off x="1025" y="2068"/>
              <a:ext cx="91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8" name="Text Box 27"/>
            <p:cNvSpPr txBox="1">
              <a:spLocks noChangeArrowheads="1"/>
            </p:cNvSpPr>
            <p:nvPr/>
          </p:nvSpPr>
          <p:spPr bwMode="auto">
            <a:xfrm>
              <a:off x="808" y="1932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89" name="Group 28"/>
          <p:cNvGrpSpPr>
            <a:grpSpLocks/>
          </p:cNvGrpSpPr>
          <p:nvPr/>
        </p:nvGrpSpPr>
        <p:grpSpPr bwMode="auto">
          <a:xfrm>
            <a:off x="3031445" y="3447143"/>
            <a:ext cx="2057400" cy="762000"/>
            <a:chOff x="2639" y="2880"/>
            <a:chExt cx="1296" cy="480"/>
          </a:xfrm>
        </p:grpSpPr>
        <p:sp>
          <p:nvSpPr>
            <p:cNvPr id="90" name="Text Box 29"/>
            <p:cNvSpPr txBox="1">
              <a:spLocks noChangeArrowheads="1"/>
            </p:cNvSpPr>
            <p:nvPr/>
          </p:nvSpPr>
          <p:spPr bwMode="auto">
            <a:xfrm>
              <a:off x="2896" y="2880"/>
              <a:ext cx="9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Al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endParaRPr kumimoji="0" lang="en-US" alt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1" name="Text Box 30"/>
            <p:cNvSpPr txBox="1">
              <a:spLocks noChangeArrowheads="1"/>
            </p:cNvSpPr>
            <p:nvPr/>
          </p:nvSpPr>
          <p:spPr bwMode="auto">
            <a:xfrm>
              <a:off x="3024" y="3110"/>
              <a:ext cx="6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 mol Al</a:t>
              </a:r>
            </a:p>
          </p:txBody>
        </p:sp>
        <p:sp>
          <p:nvSpPr>
            <p:cNvPr id="92" name="Line 31"/>
            <p:cNvSpPr>
              <a:spLocks noChangeShapeType="1"/>
            </p:cNvSpPr>
            <p:nvPr/>
          </p:nvSpPr>
          <p:spPr bwMode="auto">
            <a:xfrm>
              <a:off x="2831" y="3128"/>
              <a:ext cx="110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3" name="Text Box 32"/>
            <p:cNvSpPr txBox="1">
              <a:spLocks noChangeArrowheads="1"/>
            </p:cNvSpPr>
            <p:nvPr/>
          </p:nvSpPr>
          <p:spPr bwMode="auto">
            <a:xfrm>
              <a:off x="2639" y="2992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94" name="Group 33"/>
          <p:cNvGrpSpPr>
            <a:grpSpLocks/>
          </p:cNvGrpSpPr>
          <p:nvPr/>
        </p:nvGrpSpPr>
        <p:grpSpPr bwMode="auto">
          <a:xfrm>
            <a:off x="5138057" y="3447143"/>
            <a:ext cx="2160588" cy="762000"/>
            <a:chOff x="3919" y="2880"/>
            <a:chExt cx="1361" cy="480"/>
          </a:xfrm>
        </p:grpSpPr>
        <p:grpSp>
          <p:nvGrpSpPr>
            <p:cNvPr id="95" name="Group 34"/>
            <p:cNvGrpSpPr>
              <a:grpSpLocks/>
            </p:cNvGrpSpPr>
            <p:nvPr/>
          </p:nvGrpSpPr>
          <p:grpSpPr bwMode="auto">
            <a:xfrm>
              <a:off x="3919" y="2880"/>
              <a:ext cx="1148" cy="480"/>
              <a:chOff x="3919" y="2880"/>
              <a:chExt cx="1148" cy="480"/>
            </a:xfrm>
          </p:grpSpPr>
          <p:sp>
            <p:nvSpPr>
              <p:cNvPr id="97" name="Text Box 35"/>
              <p:cNvSpPr txBox="1">
                <a:spLocks noChangeArrowheads="1"/>
              </p:cNvSpPr>
              <p:nvPr/>
            </p:nvSpPr>
            <p:spPr bwMode="auto">
              <a:xfrm>
                <a:off x="4080" y="2880"/>
                <a:ext cx="98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102. g Al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  <a:endPara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8" name="Text Box 36"/>
              <p:cNvSpPr txBox="1">
                <a:spLocks noChangeArrowheads="1"/>
              </p:cNvSpPr>
              <p:nvPr/>
            </p:nvSpPr>
            <p:spPr bwMode="auto">
              <a:xfrm>
                <a:off x="4080" y="3110"/>
                <a:ext cx="93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Al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  <a:endPara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9" name="Line 37"/>
              <p:cNvSpPr>
                <a:spLocks noChangeShapeType="1"/>
              </p:cNvSpPr>
              <p:nvPr/>
            </p:nvSpPr>
            <p:spPr bwMode="auto">
              <a:xfrm>
                <a:off x="4111" y="3128"/>
                <a:ext cx="92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00" name="Text Box 38"/>
              <p:cNvSpPr txBox="1">
                <a:spLocks noChangeArrowheads="1"/>
              </p:cNvSpPr>
              <p:nvPr/>
            </p:nvSpPr>
            <p:spPr bwMode="auto">
              <a:xfrm>
                <a:off x="3919" y="299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x</a:t>
                </a:r>
              </a:p>
            </p:txBody>
          </p:sp>
        </p:grpSp>
        <p:sp>
          <p:nvSpPr>
            <p:cNvPr id="96" name="Text Box 39"/>
            <p:cNvSpPr txBox="1">
              <a:spLocks noChangeArrowheads="1"/>
            </p:cNvSpPr>
            <p:nvPr/>
          </p:nvSpPr>
          <p:spPr bwMode="auto">
            <a:xfrm>
              <a:off x="5071" y="2984"/>
              <a:ext cx="2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101" name="Line 40"/>
          <p:cNvSpPr>
            <a:spLocks noChangeShapeType="1"/>
          </p:cNvSpPr>
          <p:nvPr/>
        </p:nvSpPr>
        <p:spPr bwMode="auto">
          <a:xfrm flipV="1">
            <a:off x="1937657" y="38281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" name="Line 41"/>
          <p:cNvSpPr>
            <a:spLocks noChangeShapeType="1"/>
          </p:cNvSpPr>
          <p:nvPr/>
        </p:nvSpPr>
        <p:spPr bwMode="auto">
          <a:xfrm flipV="1">
            <a:off x="1861457" y="35233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" name="Line 42"/>
          <p:cNvSpPr>
            <a:spLocks noChangeShapeType="1"/>
          </p:cNvSpPr>
          <p:nvPr/>
        </p:nvSpPr>
        <p:spPr bwMode="auto">
          <a:xfrm flipV="1">
            <a:off x="489857" y="36757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4" name="Line 43"/>
          <p:cNvSpPr>
            <a:spLocks noChangeShapeType="1"/>
          </p:cNvSpPr>
          <p:nvPr/>
        </p:nvSpPr>
        <p:spPr bwMode="auto">
          <a:xfrm flipV="1">
            <a:off x="3918857" y="38281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" name="Line 44"/>
          <p:cNvSpPr>
            <a:spLocks noChangeShapeType="1"/>
          </p:cNvSpPr>
          <p:nvPr/>
        </p:nvSpPr>
        <p:spPr bwMode="auto">
          <a:xfrm flipV="1">
            <a:off x="3842657" y="34471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" name="Line 45"/>
          <p:cNvSpPr>
            <a:spLocks noChangeShapeType="1"/>
          </p:cNvSpPr>
          <p:nvPr/>
        </p:nvSpPr>
        <p:spPr bwMode="auto">
          <a:xfrm flipV="1">
            <a:off x="5823857" y="38281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7" name="Text Box 46"/>
          <p:cNvSpPr txBox="1">
            <a:spLocks noChangeArrowheads="1"/>
          </p:cNvSpPr>
          <p:nvPr/>
        </p:nvSpPr>
        <p:spPr bwMode="auto">
          <a:xfrm>
            <a:off x="7409770" y="3623356"/>
            <a:ext cx="1497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234 g Al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0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8" name="Group 47"/>
          <p:cNvGrpSpPr>
            <a:grpSpLocks/>
          </p:cNvGrpSpPr>
          <p:nvPr/>
        </p:nvGrpSpPr>
        <p:grpSpPr bwMode="auto">
          <a:xfrm>
            <a:off x="2350407" y="2685143"/>
            <a:ext cx="4235450" cy="457200"/>
            <a:chOff x="988" y="649"/>
            <a:chExt cx="2668" cy="288"/>
          </a:xfrm>
        </p:grpSpPr>
        <p:sp>
          <p:nvSpPr>
            <p:cNvPr id="109" name="Text Box 48"/>
            <p:cNvSpPr txBox="1">
              <a:spLocks noChangeArrowheads="1"/>
            </p:cNvSpPr>
            <p:nvPr/>
          </p:nvSpPr>
          <p:spPr bwMode="auto">
            <a:xfrm>
              <a:off x="988" y="649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2Al +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         Al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+ 2Fe</a:t>
              </a:r>
            </a:p>
          </p:txBody>
        </p:sp>
        <p:sp>
          <p:nvSpPr>
            <p:cNvPr id="110" name="Line 49"/>
            <p:cNvSpPr>
              <a:spLocks noChangeShapeType="1"/>
            </p:cNvSpPr>
            <p:nvPr/>
          </p:nvSpPr>
          <p:spPr bwMode="auto">
            <a:xfrm>
              <a:off x="2112" y="800"/>
              <a:ext cx="432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11" name="Text Box 53"/>
          <p:cNvSpPr txBox="1">
            <a:spLocks noChangeArrowheads="1"/>
          </p:cNvSpPr>
          <p:nvPr/>
        </p:nvSpPr>
        <p:spPr bwMode="auto">
          <a:xfrm>
            <a:off x="3826782" y="5047343"/>
            <a:ext cx="51212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At this point, all the Al is consumed and Fe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 remains in excess.</a:t>
            </a:r>
          </a:p>
        </p:txBody>
      </p:sp>
      <p:sp>
        <p:nvSpPr>
          <p:cNvPr id="112" name="Line 54"/>
          <p:cNvSpPr>
            <a:spLocks noChangeShapeType="1"/>
          </p:cNvSpPr>
          <p:nvPr/>
        </p:nvSpPr>
        <p:spPr bwMode="auto">
          <a:xfrm flipV="1">
            <a:off x="5900057" y="4056743"/>
            <a:ext cx="1676400" cy="1066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908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utoUpdateAnimBg="0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utoUpdateAnimBg="0"/>
      <p:bldP spid="111" grpId="0"/>
      <p:bldP spid="1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144" y="71846"/>
            <a:ext cx="233499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Reaction Yield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2887" y="1161143"/>
            <a:ext cx="86741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FF0000"/>
                </a:solidFill>
                <a:latin typeface="Arial" charset="0"/>
              </a:rPr>
              <a:t>Theoretical Yield</a:t>
            </a:r>
            <a:r>
              <a:rPr lang="en-US" altLang="en-US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is the amount of product that would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result if all the limiting reagent reacted.</a:t>
            </a:r>
            <a:endParaRPr lang="en-US" altLang="en-US" sz="28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30187" y="2537506"/>
            <a:ext cx="89138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FF0000"/>
                </a:solidFill>
                <a:latin typeface="Arial" charset="0"/>
              </a:rPr>
              <a:t>Actual Yield</a:t>
            </a:r>
            <a:r>
              <a:rPr lang="en-US" altLang="en-US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is the amount of product actually obtained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from a reaction.</a:t>
            </a:r>
            <a:endParaRPr lang="en-US" altLang="en-US" sz="2800" b="1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754187" y="3788456"/>
            <a:ext cx="5529263" cy="1030287"/>
            <a:chOff x="288" y="1912"/>
            <a:chExt cx="3483" cy="649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288" y="2064"/>
              <a:ext cx="11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rPr>
                <a:t>% Yield</a:t>
              </a:r>
              <a:r>
                <a:rPr kumimoji="0" lang="en-US" altLang="en-US" sz="2800" b="0" i="0" u="none" strike="noStrike" kern="0" cap="none" spc="0" normalizeH="0" baseline="0" noProof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rPr>
                <a:t> = </a:t>
              </a:r>
              <a:endParaRPr kumimoji="0" lang="en-US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1476" y="1912"/>
              <a:ext cx="1548" cy="649"/>
              <a:chOff x="2678" y="2736"/>
              <a:chExt cx="1548" cy="649"/>
            </a:xfrm>
          </p:grpSpPr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2886" y="2736"/>
                <a:ext cx="113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charset="0"/>
                  </a:rPr>
                  <a:t>Actual Yield</a:t>
                </a: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2678" y="3097"/>
                <a:ext cx="154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charset="0"/>
                  </a:rPr>
                  <a:t>Theoretical Yield</a:t>
                </a:r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2708" y="3060"/>
                <a:ext cx="148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3014" y="2072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rPr>
                <a:t>x 100%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49577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144" y="71846"/>
            <a:ext cx="233499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Reaction Yield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57400" y="595066"/>
            <a:ext cx="5264330" cy="6250580"/>
            <a:chOff x="1502230" y="999154"/>
            <a:chExt cx="4601025" cy="614616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02230" y="999154"/>
              <a:ext cx="4601025" cy="1695578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/>
            <a:srcRect r="1100" b="41158"/>
            <a:stretch/>
          </p:blipFill>
          <p:spPr>
            <a:xfrm>
              <a:off x="1505131" y="2694732"/>
              <a:ext cx="4598124" cy="4450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47358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144" y="71846"/>
            <a:ext cx="233499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Reaction Yield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-1106" t="60115" r="2205" b="112"/>
          <a:stretch/>
        </p:blipFill>
        <p:spPr>
          <a:xfrm>
            <a:off x="826957" y="1234441"/>
            <a:ext cx="7581371" cy="44087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228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Mass: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05428" y="1290637"/>
            <a:ext cx="5638800" cy="1858963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Naturally occurring  lithium is: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7.42% </a:t>
            </a:r>
            <a:r>
              <a:rPr lang="en-US" altLang="en-US" sz="2800" baseline="30000" dirty="0"/>
              <a:t>6</a:t>
            </a:r>
            <a:r>
              <a:rPr lang="en-US" altLang="en-US" sz="2800" dirty="0"/>
              <a:t>Li (6.015 amu)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92.58% </a:t>
            </a:r>
            <a:r>
              <a:rPr lang="en-US" altLang="en-US" sz="2800" baseline="30000" dirty="0"/>
              <a:t>7</a:t>
            </a:r>
            <a:r>
              <a:rPr lang="en-US" altLang="en-US" sz="2800" dirty="0"/>
              <a:t>Li (7.016 amu)</a:t>
            </a:r>
          </a:p>
        </p:txBody>
      </p: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1143000" y="4724400"/>
            <a:ext cx="4708525" cy="950913"/>
            <a:chOff x="720" y="3160"/>
            <a:chExt cx="2966" cy="599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720" y="3160"/>
              <a:ext cx="29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7.42 x 6.015 + 92.58 x 7.016</a:t>
              </a: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768" y="3465"/>
              <a:ext cx="28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1958" y="3432"/>
              <a:ext cx="4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100</a:t>
              </a:r>
            </a:p>
          </p:txBody>
        </p:sp>
      </p:grp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875338" y="4940300"/>
            <a:ext cx="2174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= 6.941 amu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219200" y="3613149"/>
            <a:ext cx="6207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3200" b="1" i="1"/>
              <a:t>Average atomic mass</a:t>
            </a:r>
            <a:r>
              <a:rPr lang="en-US" altLang="en-US" sz="3200"/>
              <a:t> of lithium:</a:t>
            </a:r>
            <a:endParaRPr lang="en-US" altLang="en-US" sz="3200" b="1" i="1"/>
          </a:p>
        </p:txBody>
      </p:sp>
    </p:spTree>
    <p:extLst>
      <p:ext uri="{BB962C8B-B14F-4D97-AF65-F5344CB8AC3E}">
        <p14:creationId xmlns="" xmlns:p14="http://schemas.microsoft.com/office/powerpoint/2010/main" val="307722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  <p:bldP spid="1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Mass: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72" y="840013"/>
            <a:ext cx="7859142" cy="581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3541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Mass: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61" y="657311"/>
            <a:ext cx="7837281" cy="60331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005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61256" y="3495941"/>
            <a:ext cx="8708572" cy="196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76200" cmpd="tri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dirty="0"/>
              <a:t>The </a:t>
            </a:r>
            <a:r>
              <a:rPr lang="en-US" altLang="en-US" sz="2800" b="1" i="1" dirty="0">
                <a:solidFill>
                  <a:srgbClr val="FF0000"/>
                </a:solidFill>
              </a:rPr>
              <a:t>mole (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mol</a:t>
            </a:r>
            <a:r>
              <a:rPr lang="en-US" altLang="en-US" sz="2800" b="1" i="1" dirty="0">
                <a:solidFill>
                  <a:srgbClr val="FF0000"/>
                </a:solidFill>
              </a:rPr>
              <a:t>)</a:t>
            </a: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/>
              <a:t>is the amount of a substance that </a:t>
            </a:r>
            <a:r>
              <a:rPr lang="en-US" altLang="en-US" sz="2800" dirty="0" smtClean="0"/>
              <a:t>contains </a:t>
            </a:r>
            <a:r>
              <a:rPr lang="en-US" altLang="en-US" sz="2800" dirty="0"/>
              <a:t>as many elementary entities as there </a:t>
            </a:r>
            <a:r>
              <a:rPr lang="en-US" altLang="en-US" sz="2800" dirty="0" smtClean="0"/>
              <a:t>are </a:t>
            </a:r>
            <a:r>
              <a:rPr lang="en-US" altLang="en-US" sz="2800" dirty="0"/>
              <a:t>atoms in exactly 12.00 grams of </a:t>
            </a:r>
            <a:r>
              <a:rPr lang="en-US" altLang="en-US" sz="2800" baseline="30000" dirty="0" smtClean="0"/>
              <a:t>12</a:t>
            </a:r>
            <a:r>
              <a:rPr lang="en-US" altLang="en-US" sz="2800" dirty="0" smtClean="0"/>
              <a:t>C</a:t>
            </a:r>
            <a:endParaRPr lang="en-US" altLang="en-US" sz="28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344781" y="6195471"/>
            <a:ext cx="5010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/>
              <a:t>1 </a:t>
            </a:r>
            <a:r>
              <a:rPr lang="en-US" altLang="en-US" sz="2800" dirty="0" err="1"/>
              <a:t>mol</a:t>
            </a:r>
            <a:r>
              <a:rPr lang="en-US" altLang="en-US" sz="2800" dirty="0"/>
              <a:t> = </a:t>
            </a:r>
            <a:r>
              <a:rPr lang="en-US" altLang="en-US" sz="2800" i="1" dirty="0"/>
              <a:t>N</a:t>
            </a:r>
            <a:r>
              <a:rPr lang="en-US" altLang="en-US" sz="2800" i="1" baseline="-25000" dirty="0"/>
              <a:t>A</a:t>
            </a:r>
            <a:r>
              <a:rPr lang="en-US" altLang="en-US" sz="2800" dirty="0"/>
              <a:t> = 6.0221367 x 10</a:t>
            </a:r>
            <a:r>
              <a:rPr lang="en-US" altLang="en-US" sz="2800" baseline="30000" dirty="0"/>
              <a:t>23</a:t>
            </a:r>
            <a:endParaRPr lang="en-US" altLang="en-US" sz="2800" dirty="0"/>
          </a:p>
        </p:txBody>
      </p: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2137803" y="1421504"/>
            <a:ext cx="1835105" cy="2018538"/>
            <a:chOff x="656" y="672"/>
            <a:chExt cx="1392" cy="1537"/>
          </a:xfrm>
        </p:grpSpPr>
        <p:graphicFrame>
          <p:nvGraphicFramePr>
            <p:cNvPr id="9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381127602"/>
                </p:ext>
              </p:extLst>
            </p:nvPr>
          </p:nvGraphicFramePr>
          <p:xfrm>
            <a:off x="656" y="951"/>
            <a:ext cx="1392" cy="1258"/>
          </p:xfrm>
          <a:graphic>
            <a:graphicData uri="http://schemas.openxmlformats.org/presentationml/2006/ole">
              <p:oleObj spid="_x0000_s1070" name="Clip" r:id="rId3" imgW="3840178" imgH="3468986" progId="">
                <p:embed/>
              </p:oleObj>
            </a:graphicData>
          </a:graphic>
        </p:graphicFrame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768" y="672"/>
              <a:ext cx="84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Dozen = 12</a:t>
              </a:r>
            </a:p>
          </p:txBody>
        </p:sp>
      </p:grp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4895577" y="1562687"/>
            <a:ext cx="2328092" cy="1725986"/>
            <a:chOff x="3408" y="724"/>
            <a:chExt cx="1536" cy="1304"/>
          </a:xfrm>
        </p:grpSpPr>
        <p:graphicFrame>
          <p:nvGraphicFramePr>
            <p:cNvPr id="12" name="Object 6"/>
            <p:cNvGraphicFramePr>
              <a:graphicFrameLocks noChangeAspect="1"/>
            </p:cNvGraphicFramePr>
            <p:nvPr/>
          </p:nvGraphicFramePr>
          <p:xfrm>
            <a:off x="3408" y="724"/>
            <a:ext cx="1536" cy="956"/>
          </p:xfrm>
          <a:graphic>
            <a:graphicData uri="http://schemas.openxmlformats.org/presentationml/2006/ole">
              <p:oleObj spid="_x0000_s1071" name="Clip" r:id="rId4" imgW="4582562" imgH="2850333" progId="">
                <p:embed/>
              </p:oleObj>
            </a:graphicData>
          </a:graphic>
        </p:graphicFrame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3936" y="1776"/>
              <a:ext cx="60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Pair = 2</a:t>
              </a:r>
            </a:p>
          </p:txBody>
        </p:sp>
      </p:grp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627880" y="712729"/>
            <a:ext cx="79753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The 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mole </a:t>
            </a:r>
            <a:r>
              <a:rPr lang="en-US" altLang="en-US" sz="2800" b="1" dirty="0">
                <a:solidFill>
                  <a:srgbClr val="FF0000"/>
                </a:solidFill>
              </a:rPr>
              <a:t>(</a:t>
            </a:r>
            <a:r>
              <a:rPr lang="en-US" altLang="en-US" sz="2800" b="1" dirty="0" err="1">
                <a:solidFill>
                  <a:srgbClr val="FF0000"/>
                </a:solidFill>
              </a:rPr>
              <a:t>mol</a:t>
            </a:r>
            <a:r>
              <a:rPr lang="en-US" altLang="en-US" sz="2800" b="1" dirty="0">
                <a:solidFill>
                  <a:srgbClr val="FF0000"/>
                </a:solidFill>
              </a:rPr>
              <a:t>)</a:t>
            </a:r>
            <a:r>
              <a:rPr lang="en-US" altLang="en-US" sz="2800" b="1" dirty="0"/>
              <a:t>:  </a:t>
            </a:r>
            <a:r>
              <a:rPr lang="en-US" altLang="en-US" sz="2800" dirty="0"/>
              <a:t>A unit to count numbers of particles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087076" y="5611822"/>
            <a:ext cx="75255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This number is expressed by the </a:t>
            </a:r>
            <a:r>
              <a:rPr lang="en-US" sz="2400" b="1" dirty="0" smtClean="0">
                <a:solidFill>
                  <a:srgbClr val="0070C0"/>
                </a:solidFill>
              </a:rPr>
              <a:t>Avogadro’s number (</a:t>
            </a:r>
            <a:r>
              <a:rPr lang="en-US" sz="2400" b="1" i="1" dirty="0" smtClean="0">
                <a:solidFill>
                  <a:srgbClr val="0070C0"/>
                </a:solidFill>
              </a:rPr>
              <a:t>N</a:t>
            </a:r>
            <a:r>
              <a:rPr lang="en-US" sz="2400" b="1" i="1" baseline="-25000" dirty="0" smtClean="0">
                <a:solidFill>
                  <a:srgbClr val="0070C0"/>
                </a:solidFill>
              </a:rPr>
              <a:t>A</a:t>
            </a:r>
            <a:r>
              <a:rPr lang="en-US" sz="2400" b="1" dirty="0" smtClean="0">
                <a:solidFill>
                  <a:srgbClr val="0070C0"/>
                </a:solidFill>
              </a:rPr>
              <a:t>)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628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14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4556</TotalTime>
  <Words>2319</Words>
  <Application>Microsoft Office PowerPoint</Application>
  <PresentationFormat>On-screen Show (4:3)</PresentationFormat>
  <Paragraphs>446</Paragraphs>
  <Slides>54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Office Theme</vt:lpstr>
      <vt:lpstr>Clip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How to “Read” Chemical Equations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</cp:lastModifiedBy>
  <cp:revision>175</cp:revision>
  <dcterms:created xsi:type="dcterms:W3CDTF">2017-09-18T11:03:17Z</dcterms:created>
  <dcterms:modified xsi:type="dcterms:W3CDTF">2017-10-17T04:28:00Z</dcterms:modified>
</cp:coreProperties>
</file>