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323" r:id="rId2"/>
    <p:sldId id="285" r:id="rId3"/>
    <p:sldId id="353" r:id="rId4"/>
    <p:sldId id="354" r:id="rId5"/>
    <p:sldId id="332" r:id="rId6"/>
    <p:sldId id="333" r:id="rId7"/>
    <p:sldId id="334" r:id="rId8"/>
    <p:sldId id="355" r:id="rId9"/>
    <p:sldId id="324" r:id="rId10"/>
    <p:sldId id="335" r:id="rId11"/>
    <p:sldId id="385" r:id="rId12"/>
    <p:sldId id="336" r:id="rId13"/>
    <p:sldId id="356" r:id="rId14"/>
    <p:sldId id="357" r:id="rId15"/>
    <p:sldId id="359" r:id="rId16"/>
    <p:sldId id="360" r:id="rId17"/>
    <p:sldId id="361" r:id="rId18"/>
    <p:sldId id="337" r:id="rId19"/>
    <p:sldId id="325" r:id="rId20"/>
    <p:sldId id="362" r:id="rId21"/>
    <p:sldId id="363" r:id="rId22"/>
    <p:sldId id="364" r:id="rId23"/>
    <p:sldId id="341" r:id="rId24"/>
    <p:sldId id="342" r:id="rId25"/>
    <p:sldId id="344" r:id="rId26"/>
    <p:sldId id="348" r:id="rId27"/>
    <p:sldId id="365" r:id="rId28"/>
    <p:sldId id="366" r:id="rId29"/>
    <p:sldId id="367" r:id="rId30"/>
    <p:sldId id="368" r:id="rId31"/>
    <p:sldId id="369" r:id="rId32"/>
    <p:sldId id="370" r:id="rId33"/>
    <p:sldId id="350" r:id="rId34"/>
    <p:sldId id="371" r:id="rId35"/>
    <p:sldId id="372" r:id="rId36"/>
    <p:sldId id="373" r:id="rId37"/>
    <p:sldId id="374" r:id="rId38"/>
    <p:sldId id="375" r:id="rId39"/>
    <p:sldId id="351" r:id="rId40"/>
    <p:sldId id="352" r:id="rId41"/>
    <p:sldId id="328" r:id="rId42"/>
    <p:sldId id="376" r:id="rId43"/>
    <p:sldId id="377" r:id="rId44"/>
    <p:sldId id="378" r:id="rId45"/>
    <p:sldId id="379" r:id="rId46"/>
    <p:sldId id="380" r:id="rId47"/>
    <p:sldId id="329" r:id="rId48"/>
    <p:sldId id="381" r:id="rId49"/>
    <p:sldId id="330" r:id="rId50"/>
    <p:sldId id="382" r:id="rId51"/>
    <p:sldId id="383" r:id="rId52"/>
    <p:sldId id="331" r:id="rId53"/>
    <p:sldId id="386" r:id="rId54"/>
    <p:sldId id="38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5" autoAdjust="0"/>
    <p:restoredTop sz="94444" autoAdjust="0"/>
  </p:normalViewPr>
  <p:slideViewPr>
    <p:cSldViewPr snapToGrid="0">
      <p:cViewPr varScale="1">
        <p:scale>
          <a:sx n="116" d="100"/>
          <a:sy n="11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4500" y="3257602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Lucida Bright" panose="02040602050505020304" pitchFamily="18" charset="0"/>
              </a:rPr>
              <a:t>CHEM 101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Lucida Bright" panose="02040602050505020304" pitchFamily="18" charset="0"/>
              </a:rPr>
              <a:t>(3+1+0)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035" y="1830473"/>
            <a:ext cx="610109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General Chemistry</a:t>
            </a:r>
          </a:p>
        </p:txBody>
      </p:sp>
      <p:pic>
        <p:nvPicPr>
          <p:cNvPr id="8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2"/>
          <a:srcRect l="16842" t="20000" r="13684" b="28000"/>
          <a:stretch>
            <a:fillRect/>
          </a:stretch>
        </p:blipFill>
        <p:spPr bwMode="auto">
          <a:xfrm>
            <a:off x="7219950" y="47625"/>
            <a:ext cx="1885950" cy="74295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995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865151" y="1742238"/>
            <a:ext cx="7403638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1 mole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atoms = 6.022 x 10</a:t>
            </a:r>
            <a:r>
              <a:rPr lang="en-US" altLang="en-US" sz="2800" baseline="30000" dirty="0"/>
              <a:t>23</a:t>
            </a:r>
            <a:r>
              <a:rPr lang="en-US" altLang="en-US" sz="2800" dirty="0"/>
              <a:t> atoms = 12.00 g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1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 = 12.00 amu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473613" y="5154875"/>
            <a:ext cx="6070600" cy="875304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For any element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 atomic mass (amu) = molar mass (grams)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25227" y="3246271"/>
            <a:ext cx="7243562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1 mole </a:t>
            </a:r>
            <a:r>
              <a:rPr lang="en-US" altLang="en-US" sz="2800" baseline="30000" dirty="0" smtClean="0"/>
              <a:t>1</a:t>
            </a:r>
            <a:r>
              <a:rPr lang="en-US" altLang="en-US" sz="2800" dirty="0" smtClean="0"/>
              <a:t>H </a:t>
            </a:r>
            <a:r>
              <a:rPr lang="en-US" altLang="en-US" sz="2800" dirty="0"/>
              <a:t>atoms = 6.022 x 10</a:t>
            </a:r>
            <a:r>
              <a:rPr lang="en-US" altLang="en-US" sz="2800" baseline="30000" dirty="0"/>
              <a:t>23</a:t>
            </a:r>
            <a:r>
              <a:rPr lang="en-US" altLang="en-US" sz="2800" dirty="0"/>
              <a:t> atoms = </a:t>
            </a:r>
            <a:r>
              <a:rPr lang="en-US" altLang="en-US" sz="2800" dirty="0" smtClean="0"/>
              <a:t>1.00 </a:t>
            </a:r>
            <a:r>
              <a:rPr lang="en-US" altLang="en-US" sz="2800" dirty="0"/>
              <a:t>g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1 </a:t>
            </a:r>
            <a:r>
              <a:rPr lang="en-US" altLang="en-US" sz="2800" baseline="30000" dirty="0" smtClean="0"/>
              <a:t>1</a:t>
            </a:r>
            <a:r>
              <a:rPr lang="en-US" altLang="en-US" sz="2800" dirty="0" smtClean="0"/>
              <a:t>H </a:t>
            </a:r>
            <a:r>
              <a:rPr lang="en-US" altLang="en-US" sz="2800" dirty="0"/>
              <a:t>atom = </a:t>
            </a:r>
            <a:r>
              <a:rPr lang="en-US" altLang="en-US" sz="2800" dirty="0" smtClean="0"/>
              <a:t>1.00 </a:t>
            </a:r>
            <a:r>
              <a:rPr lang="en-US" altLang="en-US" sz="2800" dirty="0"/>
              <a:t>amu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65508" y="920836"/>
            <a:ext cx="8486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i="1" dirty="0">
                <a:solidFill>
                  <a:srgbClr val="FF0000"/>
                </a:solidFill>
              </a:rPr>
              <a:t>Molar 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mass (M)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is the mass of 1 mole </a:t>
            </a:r>
            <a:r>
              <a:rPr lang="en-US" altLang="en-US" sz="2800" dirty="0" smtClean="0"/>
              <a:t>of atoms in grams.</a:t>
            </a:r>
            <a:endParaRPr lang="en-US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3183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3" grpId="0" animBg="1" autoUpdateAnimBg="0"/>
      <p:bldP spid="12" grpId="0" autoUpdateAnimBg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659724" y="1377928"/>
            <a:ext cx="8085858" cy="4448106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 smtClean="0"/>
              <a:t>Unit is the </a:t>
            </a:r>
            <a:r>
              <a:rPr lang="en-US" altLang="en-US" sz="2400" b="1" dirty="0" err="1" smtClean="0"/>
              <a:t>amu</a:t>
            </a:r>
            <a:r>
              <a:rPr lang="en-US" altLang="en-US" sz="2400" b="1" dirty="0" smtClean="0"/>
              <a:t> mass</a:t>
            </a:r>
            <a:r>
              <a:rPr lang="en-US" altLang="en-US" sz="2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atomic unit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amu = 1.66 x 10</a:t>
            </a:r>
            <a:r>
              <a:rPr lang="en-US" altLang="en-US" b="1" baseline="30000" dirty="0" smtClean="0"/>
              <a:t>-24</a:t>
            </a:r>
            <a:r>
              <a:rPr lang="en-US" altLang="en-US" b="1" dirty="0" smtClean="0"/>
              <a:t>g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We define the masses of atoms in terms of atomic mass units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Carbon atom = 12.01 amu, 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Oxygen atom = 16.00 amu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O</a:t>
            </a:r>
            <a:r>
              <a:rPr lang="en-US" altLang="en-US" b="1" baseline="-25000" dirty="0" smtClean="0"/>
              <a:t>2</a:t>
            </a:r>
            <a:r>
              <a:rPr lang="en-US" altLang="en-US" b="1" dirty="0" smtClean="0"/>
              <a:t> molecule = 2(16.00 amu) = 32.00 amu</a:t>
            </a:r>
            <a:endParaRPr lang="en-US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2642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1" name="Picture 1026" descr="0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56" b="4167"/>
          <a:stretch>
            <a:fillRect/>
          </a:stretch>
        </p:blipFill>
        <p:spPr bwMode="auto">
          <a:xfrm>
            <a:off x="773713" y="1154112"/>
            <a:ext cx="7772400" cy="526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3442799" y="635000"/>
            <a:ext cx="2222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/>
              <a:t>One Mole of:</a:t>
            </a: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2686651" y="14224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" name="Text Box 1029"/>
          <p:cNvSpPr txBox="1">
            <a:spLocks noChangeArrowheads="1"/>
          </p:cNvSpPr>
          <p:nvPr/>
        </p:nvSpPr>
        <p:spPr bwMode="auto">
          <a:xfrm>
            <a:off x="6177563" y="1346200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5" name="Text Box 1030"/>
          <p:cNvSpPr txBox="1">
            <a:spLocks noChangeArrowheads="1"/>
          </p:cNvSpPr>
          <p:nvPr/>
        </p:nvSpPr>
        <p:spPr bwMode="auto">
          <a:xfrm>
            <a:off x="2871560" y="5765800"/>
            <a:ext cx="429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Cu</a:t>
            </a: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231991" y="5765800"/>
            <a:ext cx="4024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25" name="Text Box 1032"/>
          <p:cNvSpPr txBox="1">
            <a:spLocks noChangeArrowheads="1"/>
          </p:cNvSpPr>
          <p:nvPr/>
        </p:nvSpPr>
        <p:spPr bwMode="auto">
          <a:xfrm>
            <a:off x="4548102" y="3989251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Hg</a:t>
            </a:r>
          </a:p>
        </p:txBody>
      </p:sp>
    </p:spTree>
    <p:extLst>
      <p:ext uri="{BB962C8B-B14F-4D97-AF65-F5344CB8AC3E}">
        <p14:creationId xmlns="" xmlns:p14="http://schemas.microsoft.com/office/powerpoint/2010/main" val="1905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359226" y="882625"/>
            <a:ext cx="844005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 smtClean="0">
                <a:solidFill>
                  <a:srgbClr val="0070C0"/>
                </a:solidFill>
              </a:rPr>
              <a:t>For example: </a:t>
            </a:r>
          </a:p>
          <a:p>
            <a:pPr marL="457200" algn="just"/>
            <a:r>
              <a:rPr lang="en-US" altLang="en-US" sz="2400" b="1" dirty="0" smtClean="0">
                <a:solidFill>
                  <a:srgbClr val="0070C0"/>
                </a:solidFill>
              </a:rPr>
              <a:t>Molar mass of 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 is 12.01 g and there are 6.022 X 10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23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 atoms in 1 mole of the substance;</a:t>
            </a:r>
          </a:p>
          <a:p>
            <a:pPr marL="457200" algn="just"/>
            <a:r>
              <a:rPr lang="en-US" altLang="en-US" sz="2400" b="1" dirty="0" smtClean="0">
                <a:solidFill>
                  <a:srgbClr val="0070C0"/>
                </a:solidFill>
              </a:rPr>
              <a:t>The mass of one 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 atom is given by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294716" y="4842079"/>
            <a:ext cx="3811589" cy="1001713"/>
            <a:chOff x="1725" y="505"/>
            <a:chExt cx="2401" cy="631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057" y="505"/>
              <a:ext cx="173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12.00 </a:t>
              </a:r>
              <a:r>
                <a:rPr lang="en-US" altLang="en-US" sz="2800" dirty="0" smtClean="0"/>
                <a:t>g </a:t>
              </a:r>
              <a:r>
                <a:rPr lang="en-US" altLang="en-US" sz="2800" baseline="30000" dirty="0" smtClean="0"/>
                <a:t>12</a:t>
              </a:r>
              <a:r>
                <a:rPr lang="en-US" altLang="en-US" sz="2800" dirty="0" smtClean="0"/>
                <a:t>C atoms</a:t>
              </a:r>
              <a:endParaRPr lang="en-US" altLang="en-US" sz="2800" dirty="0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725" y="809"/>
              <a:ext cx="24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6.022 x 10</a:t>
              </a:r>
              <a:r>
                <a:rPr lang="en-US" altLang="en-US" sz="2800" baseline="30000" dirty="0"/>
                <a:t>23</a:t>
              </a:r>
              <a:r>
                <a:rPr lang="en-US" altLang="en-US" sz="2800" dirty="0"/>
                <a:t> </a:t>
              </a:r>
              <a:r>
                <a:rPr lang="en-US" altLang="en-US" sz="2800" baseline="30000" dirty="0"/>
                <a:t>12</a:t>
              </a:r>
              <a:r>
                <a:rPr lang="en-US" altLang="en-US" sz="2800" dirty="0"/>
                <a:t>C atoms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728" y="816"/>
              <a:ext cx="23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5101542" y="5034960"/>
            <a:ext cx="2519361" cy="549275"/>
            <a:chOff x="4049" y="621"/>
            <a:chExt cx="1587" cy="346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049" y="640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=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213" y="621"/>
              <a:ext cx="142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 smtClean="0"/>
                <a:t>1.993 </a:t>
              </a:r>
              <a:r>
                <a:rPr lang="en-US" altLang="en-US" sz="2800" dirty="0"/>
                <a:t>x </a:t>
              </a:r>
              <a:r>
                <a:rPr lang="en-US" altLang="en-US" sz="2800" dirty="0" smtClean="0"/>
                <a:t>10</a:t>
              </a:r>
              <a:r>
                <a:rPr lang="en-US" altLang="en-US" sz="2800" baseline="30000" dirty="0" smtClean="0"/>
                <a:t>-23</a:t>
              </a:r>
              <a:r>
                <a:rPr lang="en-US" altLang="en-US" sz="2800" dirty="0" smtClean="0"/>
                <a:t> </a:t>
              </a:r>
              <a:r>
                <a:rPr lang="en-US" altLang="en-US" sz="2800" dirty="0"/>
                <a:t>g</a:t>
              </a:r>
            </a:p>
          </p:txBody>
        </p: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60504" y="2767172"/>
            <a:ext cx="275748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12.00 </a:t>
            </a:r>
            <a:r>
              <a:rPr lang="en-US" altLang="en-US" sz="2800" dirty="0" smtClean="0"/>
              <a:t>g </a:t>
            </a:r>
            <a:r>
              <a:rPr lang="en-US" altLang="en-US" sz="2800" baseline="30000" dirty="0" smtClean="0"/>
              <a:t>12</a:t>
            </a:r>
            <a:r>
              <a:rPr lang="en-US" altLang="en-US" sz="2800" dirty="0" smtClean="0"/>
              <a:t>C atoms</a:t>
            </a:r>
            <a:endParaRPr lang="en-US" altLang="en-US" sz="28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033051" y="2767172"/>
            <a:ext cx="3492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6.022 x 10</a:t>
            </a:r>
            <a:r>
              <a:rPr lang="en-US" altLang="en-US" sz="2800" baseline="30000" dirty="0"/>
              <a:t>23</a:t>
            </a:r>
            <a:r>
              <a:rPr lang="en-US" altLang="en-US" sz="2800" dirty="0"/>
              <a:t>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atoms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838367" y="3542319"/>
            <a:ext cx="189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1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</a:t>
            </a:r>
          </a:p>
        </p:txBody>
      </p:sp>
      <p:cxnSp>
        <p:nvCxnSpPr>
          <p:cNvPr id="25" name="Straight Arrow Connector 24"/>
          <p:cNvCxnSpPr>
            <a:stCxn id="21" idx="3"/>
            <a:endCxn id="21" idx="3"/>
          </p:cNvCxnSpPr>
          <p:nvPr/>
        </p:nvCxnSpPr>
        <p:spPr>
          <a:xfrm>
            <a:off x="3817993" y="302911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69542" y="3029697"/>
            <a:ext cx="76041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69542" y="3797254"/>
            <a:ext cx="7604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908953" y="3521637"/>
            <a:ext cx="3016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0070C0"/>
                </a:solidFill>
              </a:rPr>
              <a:t>Mass of  g </a:t>
            </a:r>
            <a:r>
              <a:rPr lang="en-US" altLang="en-US" sz="2800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800" dirty="0" smtClean="0">
                <a:solidFill>
                  <a:srgbClr val="0070C0"/>
                </a:solidFill>
              </a:rPr>
              <a:t>C atom</a:t>
            </a:r>
            <a:endParaRPr lang="en-US" altLang="en-US" sz="2800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276654" y="4911634"/>
            <a:ext cx="1184311" cy="3259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3276654" y="5497145"/>
            <a:ext cx="1184311" cy="3259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1" grpId="0"/>
      <p:bldP spid="20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293189" y="835591"/>
            <a:ext cx="84400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 smtClean="0">
                <a:solidFill>
                  <a:srgbClr val="0070C0"/>
                </a:solidFill>
              </a:rPr>
              <a:t>Avogadro’s number can be used to convert from the </a:t>
            </a:r>
            <a:r>
              <a:rPr lang="en-US" altLang="en-US" sz="2400" b="1" i="1" u="sng" dirty="0" smtClean="0">
                <a:solidFill>
                  <a:srgbClr val="0070C0"/>
                </a:solidFill>
              </a:rPr>
              <a:t>atomic mass units to mass in gram and vice versa</a:t>
            </a:r>
            <a:r>
              <a:rPr lang="en-US" altLang="en-US" sz="2400" b="1" i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288883" y="1706902"/>
            <a:ext cx="84400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smtClean="0"/>
              <a:t>The mass of every </a:t>
            </a:r>
            <a:r>
              <a:rPr lang="en-US" altLang="en-US" sz="2400" baseline="30000" dirty="0" smtClean="0"/>
              <a:t>12</a:t>
            </a:r>
            <a:r>
              <a:rPr lang="en-US" altLang="en-US" sz="2400" dirty="0" smtClean="0"/>
              <a:t>C atom = 12 amu</a:t>
            </a:r>
          </a:p>
          <a:p>
            <a:pPr algn="just"/>
            <a:r>
              <a:rPr lang="en-US" altLang="en-US" sz="2400" dirty="0" smtClean="0"/>
              <a:t>The number of atomic mass units equivalent to 1 g is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0535" y="2750483"/>
            <a:ext cx="1412875" cy="870590"/>
            <a:chOff x="202" y="496"/>
            <a:chExt cx="890" cy="561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02" y="496"/>
              <a:ext cx="89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</a:t>
              </a:r>
              <a:r>
                <a:rPr kumimoji="0" lang="en-US" altLang="en-US" sz="20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 atom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211" y="799"/>
              <a:ext cx="879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12.00 amu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24" y="799"/>
              <a:ext cx="866" cy="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96960" y="295368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3158910" y="2805525"/>
            <a:ext cx="2782888" cy="820931"/>
            <a:chOff x="1677" y="518"/>
            <a:chExt cx="1753" cy="529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053" y="518"/>
              <a:ext cx="65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12.00 g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677" y="789"/>
              <a:ext cx="175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6.022 x 10</a:t>
              </a:r>
              <a:r>
                <a:rPr kumimoji="0" lang="en-US" alt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23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 atoms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1728" y="811"/>
              <a:ext cx="1644" cy="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133457" y="2859839"/>
            <a:ext cx="2052637" cy="800757"/>
            <a:chOff x="4049" y="531"/>
            <a:chExt cx="1293" cy="516"/>
          </a:xfrm>
        </p:grpSpPr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049" y="640"/>
              <a:ext cx="21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272" y="531"/>
              <a:ext cx="107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1.66 x 10</a:t>
              </a:r>
              <a:r>
                <a:rPr kumimoji="0" lang="en-US" alt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-24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g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515" y="789"/>
              <a:ext cx="56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amu</a:t>
              </a: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V="1">
              <a:off x="4326" y="803"/>
              <a:ext cx="962" cy="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1655548" y="2840397"/>
            <a:ext cx="541338" cy="2265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5089309" y="3366864"/>
            <a:ext cx="668981" cy="2291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00799" y="3898852"/>
            <a:ext cx="81131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1 amu = 1.66 x 10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</a:rPr>
              <a:t>-24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g 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      or          1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g = 6.022 x 10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</a:rPr>
              <a:t>23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amu</a:t>
            </a:r>
          </a:p>
        </p:txBody>
      </p: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693199" y="5935277"/>
            <a:ext cx="3438525" cy="498475"/>
            <a:chOff x="384" y="3193"/>
            <a:chExt cx="2166" cy="314"/>
          </a:xfrm>
        </p:grpSpPr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384" y="3216"/>
              <a:ext cx="3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Lucida Calligraphy" pitchFamily="66" charset="0"/>
                </a:rPr>
                <a:t>M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683" y="3193"/>
              <a:ext cx="18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= molar mass in g/</a:t>
              </a:r>
              <a:r>
                <a:rPr lang="en-US" altLang="en-US" sz="2400" dirty="0" err="1"/>
                <a:t>mol</a:t>
              </a:r>
              <a:endParaRPr lang="en-US" altLang="en-US" sz="2400" dirty="0"/>
            </a:p>
          </p:txBody>
        </p:sp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25175" y="6396335"/>
            <a:ext cx="3216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/>
              <a:t>N</a:t>
            </a:r>
            <a:r>
              <a:rPr lang="en-US" altLang="en-US" sz="2400" i="1" baseline="-25000" dirty="0"/>
              <a:t>A</a:t>
            </a:r>
            <a:r>
              <a:rPr lang="en-US" altLang="en-US" sz="2400" i="1" dirty="0"/>
              <a:t> </a:t>
            </a:r>
            <a:r>
              <a:rPr lang="en-US" altLang="en-US" sz="2400" dirty="0"/>
              <a:t>= Avogadro’s number</a:t>
            </a:r>
            <a:endParaRPr lang="en-US" altLang="en-US" sz="2400" i="1" dirty="0"/>
          </a:p>
        </p:txBody>
      </p:sp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4" y="4708025"/>
            <a:ext cx="8299458" cy="104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15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utoUpdateAnimBg="0"/>
      <p:bldP spid="22" grpId="0" animBg="1"/>
      <p:bldP spid="23" grpId="0" animBg="1"/>
      <p:bldP spid="24" grpId="0" autoUpdateAnimBg="0"/>
      <p:bldP spid="3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5434" y="663505"/>
            <a:ext cx="7417586" cy="6136438"/>
            <a:chOff x="1109557" y="990076"/>
            <a:chExt cx="4638100" cy="46195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557" y="990076"/>
              <a:ext cx="4617113" cy="28313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241"/>
            <a:stretch/>
          </p:blipFill>
          <p:spPr>
            <a:xfrm>
              <a:off x="1109557" y="3821409"/>
              <a:ext cx="4638100" cy="1788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327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95" y="582693"/>
            <a:ext cx="6399436" cy="6231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8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957"/>
          <a:stretch/>
        </p:blipFill>
        <p:spPr>
          <a:xfrm>
            <a:off x="0" y="582693"/>
            <a:ext cx="4465319" cy="1325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873"/>
          <a:stretch/>
        </p:blipFill>
        <p:spPr>
          <a:xfrm>
            <a:off x="4447961" y="1567543"/>
            <a:ext cx="4696039" cy="5290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67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10" name="Group 1048"/>
          <p:cNvGrpSpPr>
            <a:grpSpLocks/>
          </p:cNvGrpSpPr>
          <p:nvPr/>
        </p:nvGrpSpPr>
        <p:grpSpPr bwMode="auto">
          <a:xfrm>
            <a:off x="4536622" y="3798888"/>
            <a:ext cx="4222750" cy="1001712"/>
            <a:chOff x="2620" y="2393"/>
            <a:chExt cx="2660" cy="631"/>
          </a:xfrm>
        </p:grpSpPr>
        <p:grpSp>
          <p:nvGrpSpPr>
            <p:cNvPr id="16" name="Group 1046"/>
            <p:cNvGrpSpPr>
              <a:grpSpLocks/>
            </p:cNvGrpSpPr>
            <p:nvPr/>
          </p:nvGrpSpPr>
          <p:grpSpPr bwMode="auto">
            <a:xfrm>
              <a:off x="2620" y="2393"/>
              <a:ext cx="2458" cy="631"/>
              <a:chOff x="2620" y="2393"/>
              <a:chExt cx="2458" cy="631"/>
            </a:xfrm>
          </p:grpSpPr>
          <p:sp>
            <p:nvSpPr>
              <p:cNvPr id="18" name="Text Box 1037"/>
              <p:cNvSpPr txBox="1">
                <a:spLocks noChangeArrowheads="1"/>
              </p:cNvSpPr>
              <p:nvPr/>
            </p:nvSpPr>
            <p:spPr bwMode="auto">
              <a:xfrm>
                <a:off x="2620" y="2513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/>
                  <a:t>x</a:t>
                </a:r>
              </a:p>
            </p:txBody>
          </p:sp>
          <p:sp>
            <p:nvSpPr>
              <p:cNvPr id="19" name="Text Box 1038"/>
              <p:cNvSpPr txBox="1">
                <a:spLocks noChangeArrowheads="1"/>
              </p:cNvSpPr>
              <p:nvPr/>
            </p:nvSpPr>
            <p:spPr bwMode="auto">
              <a:xfrm>
                <a:off x="2860" y="2393"/>
                <a:ext cx="221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/>
                  <a:t>6.022 x 10</a:t>
                </a:r>
                <a:r>
                  <a:rPr lang="en-US" altLang="en-US" sz="2800" baseline="30000"/>
                  <a:t>23</a:t>
                </a:r>
                <a:r>
                  <a:rPr lang="en-US" altLang="en-US" sz="2800"/>
                  <a:t> atoms K</a:t>
                </a:r>
              </a:p>
            </p:txBody>
          </p:sp>
          <p:sp>
            <p:nvSpPr>
              <p:cNvPr id="20" name="Line 1039"/>
              <p:cNvSpPr>
                <a:spLocks noChangeShapeType="1"/>
              </p:cNvSpPr>
              <p:nvPr/>
            </p:nvSpPr>
            <p:spPr bwMode="auto">
              <a:xfrm>
                <a:off x="2913" y="2712"/>
                <a:ext cx="211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1040"/>
              <p:cNvSpPr txBox="1">
                <a:spLocks noChangeArrowheads="1"/>
              </p:cNvSpPr>
              <p:nvPr/>
            </p:nvSpPr>
            <p:spPr bwMode="auto">
              <a:xfrm>
                <a:off x="3531" y="2697"/>
                <a:ext cx="8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/>
                  <a:t>1 mol K</a:t>
                </a:r>
              </a:p>
            </p:txBody>
          </p:sp>
        </p:grpSp>
        <p:sp>
          <p:nvSpPr>
            <p:cNvPr id="17" name="Text Box 1047"/>
            <p:cNvSpPr txBox="1">
              <a:spLocks noChangeArrowheads="1"/>
            </p:cNvSpPr>
            <p:nvPr/>
          </p:nvSpPr>
          <p:spPr bwMode="auto">
            <a:xfrm>
              <a:off x="5033" y="254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=</a:t>
              </a:r>
            </a:p>
          </p:txBody>
        </p:sp>
      </p:grpSp>
      <p:sp>
        <p:nvSpPr>
          <p:cNvPr id="22" name="Text Box 1029"/>
          <p:cNvSpPr txBox="1">
            <a:spLocks noChangeArrowheads="1"/>
          </p:cNvSpPr>
          <p:nvPr/>
        </p:nvSpPr>
        <p:spPr bwMode="auto">
          <a:xfrm>
            <a:off x="747487" y="985233"/>
            <a:ext cx="7633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70C0"/>
                </a:solidFill>
              </a:rPr>
              <a:t>How many atoms are in 0.551 g of potassium (K) ?</a:t>
            </a:r>
          </a:p>
        </p:txBody>
      </p:sp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3101749" y="2097087"/>
            <a:ext cx="3417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1 </a:t>
            </a:r>
            <a:r>
              <a:rPr lang="en-US" altLang="en-US" sz="2800" dirty="0" err="1"/>
              <a:t>mol</a:t>
            </a:r>
            <a:r>
              <a:rPr lang="en-US" altLang="en-US" sz="2800" dirty="0"/>
              <a:t> K = 39.10 g K </a:t>
            </a: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2383972" y="2743200"/>
            <a:ext cx="513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mol K = 6.022 x 10</a:t>
            </a:r>
            <a:r>
              <a:rPr lang="en-US" altLang="en-US" sz="2800" baseline="30000"/>
              <a:t>23</a:t>
            </a:r>
            <a:r>
              <a:rPr lang="en-US" altLang="en-US" sz="2800"/>
              <a:t> atoms K</a:t>
            </a:r>
          </a:p>
        </p:txBody>
      </p:sp>
      <p:sp>
        <p:nvSpPr>
          <p:cNvPr id="27" name="Text Box 1032"/>
          <p:cNvSpPr txBox="1">
            <a:spLocks noChangeArrowheads="1"/>
          </p:cNvSpPr>
          <p:nvPr/>
        </p:nvSpPr>
        <p:spPr bwMode="auto">
          <a:xfrm>
            <a:off x="758372" y="3989388"/>
            <a:ext cx="170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0.551 g K</a:t>
            </a:r>
          </a:p>
        </p:txBody>
      </p:sp>
      <p:grpSp>
        <p:nvGrpSpPr>
          <p:cNvPr id="28" name="Group 1045"/>
          <p:cNvGrpSpPr>
            <a:grpSpLocks/>
          </p:cNvGrpSpPr>
          <p:nvPr/>
        </p:nvGrpSpPr>
        <p:grpSpPr bwMode="auto">
          <a:xfrm>
            <a:off x="2479222" y="3797300"/>
            <a:ext cx="2012950" cy="1014413"/>
            <a:chOff x="1324" y="2392"/>
            <a:chExt cx="1268" cy="639"/>
          </a:xfrm>
        </p:grpSpPr>
        <p:sp>
          <p:nvSpPr>
            <p:cNvPr id="29" name="Text Box 1033"/>
            <p:cNvSpPr txBox="1">
              <a:spLocks noChangeArrowheads="1"/>
            </p:cNvSpPr>
            <p:nvPr/>
          </p:nvSpPr>
          <p:spPr bwMode="auto">
            <a:xfrm>
              <a:off x="1616" y="2392"/>
              <a:ext cx="8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1 mol K</a:t>
              </a:r>
            </a:p>
          </p:txBody>
        </p:sp>
        <p:sp>
          <p:nvSpPr>
            <p:cNvPr id="30" name="Text Box 1034"/>
            <p:cNvSpPr txBox="1">
              <a:spLocks noChangeArrowheads="1"/>
            </p:cNvSpPr>
            <p:nvPr/>
          </p:nvSpPr>
          <p:spPr bwMode="auto">
            <a:xfrm>
              <a:off x="1516" y="2704"/>
              <a:ext cx="10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39.10 g K</a:t>
              </a:r>
            </a:p>
          </p:txBody>
        </p:sp>
        <p:sp>
          <p:nvSpPr>
            <p:cNvPr id="31" name="Text Box 1035"/>
            <p:cNvSpPr txBox="1">
              <a:spLocks noChangeArrowheads="1"/>
            </p:cNvSpPr>
            <p:nvPr/>
          </p:nvSpPr>
          <p:spPr bwMode="auto">
            <a:xfrm>
              <a:off x="1324" y="251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x</a:t>
              </a:r>
            </a:p>
          </p:txBody>
        </p:sp>
        <p:sp>
          <p:nvSpPr>
            <p:cNvPr id="32" name="Line 1036"/>
            <p:cNvSpPr>
              <a:spLocks noChangeShapeType="1"/>
            </p:cNvSpPr>
            <p:nvPr/>
          </p:nvSpPr>
          <p:spPr bwMode="auto">
            <a:xfrm>
              <a:off x="1574" y="2712"/>
              <a:ext cx="96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Line 1041"/>
          <p:cNvSpPr>
            <a:spLocks noChangeShapeType="1"/>
          </p:cNvSpPr>
          <p:nvPr/>
        </p:nvSpPr>
        <p:spPr bwMode="auto">
          <a:xfrm flipV="1">
            <a:off x="1825172" y="41910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042"/>
          <p:cNvSpPr>
            <a:spLocks noChangeShapeType="1"/>
          </p:cNvSpPr>
          <p:nvPr/>
        </p:nvSpPr>
        <p:spPr bwMode="auto">
          <a:xfrm flipV="1">
            <a:off x="3844472" y="44958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043"/>
          <p:cNvSpPr>
            <a:spLocks noChangeShapeType="1"/>
          </p:cNvSpPr>
          <p:nvPr/>
        </p:nvSpPr>
        <p:spPr bwMode="auto">
          <a:xfrm flipV="1">
            <a:off x="3044372" y="3962400"/>
            <a:ext cx="1219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044"/>
          <p:cNvSpPr>
            <a:spLocks noChangeShapeType="1"/>
          </p:cNvSpPr>
          <p:nvPr/>
        </p:nvSpPr>
        <p:spPr bwMode="auto">
          <a:xfrm flipV="1">
            <a:off x="6066972" y="4445000"/>
            <a:ext cx="1219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1049"/>
          <p:cNvSpPr txBox="1">
            <a:spLocks noChangeArrowheads="1"/>
          </p:cNvSpPr>
          <p:nvPr/>
        </p:nvSpPr>
        <p:spPr bwMode="auto">
          <a:xfrm>
            <a:off x="3290435" y="5334000"/>
            <a:ext cx="3322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8.49 x 10</a:t>
            </a:r>
            <a:r>
              <a:rPr lang="en-US" altLang="en-US" sz="2800" baseline="30000"/>
              <a:t>21</a:t>
            </a:r>
            <a:r>
              <a:rPr lang="en-US" altLang="en-US" sz="2800"/>
              <a:t> atoms K</a:t>
            </a:r>
          </a:p>
        </p:txBody>
      </p:sp>
    </p:spTree>
    <p:extLst>
      <p:ext uri="{BB962C8B-B14F-4D97-AF65-F5344CB8AC3E}">
        <p14:creationId xmlns="" xmlns:p14="http://schemas.microsoft.com/office/powerpoint/2010/main" val="23115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6" grpId="0" autoUpdateAnimBg="0"/>
      <p:bldP spid="27" grpId="0" autoUpdateAnimBg="0"/>
      <p:bldP spid="33" grpId="0" animBg="1"/>
      <p:bldP spid="34" grpId="0" animBg="1"/>
      <p:bldP spid="35" grpId="0" animBg="1"/>
      <p:bldP spid="36" grpId="0" animBg="1"/>
      <p:bldP spid="3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7714" y="633516"/>
            <a:ext cx="86359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</a:rPr>
              <a:t>Molecular mass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(or </a:t>
            </a:r>
            <a:r>
              <a:rPr lang="en-US" altLang="en-US" sz="2800" i="1" dirty="0"/>
              <a:t>molecular weight</a:t>
            </a:r>
            <a:r>
              <a:rPr lang="en-US" altLang="en-US" sz="2800" dirty="0"/>
              <a:t>) is the sum </a:t>
            </a:r>
            <a:r>
              <a:rPr lang="en-US" altLang="en-US" sz="2800" dirty="0" smtClean="0"/>
              <a:t>of the </a:t>
            </a:r>
            <a:r>
              <a:rPr lang="en-US" altLang="en-US" sz="2800" dirty="0"/>
              <a:t>atomic masses (in amu) in a molecule.</a:t>
            </a:r>
            <a:endParaRPr lang="en-US" altLang="en-US" sz="2800" b="1" i="1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517799" y="1693505"/>
            <a:ext cx="3338512" cy="461963"/>
            <a:chOff x="3015" y="1008"/>
            <a:chExt cx="2103" cy="29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015" y="1008"/>
              <a:ext cx="4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FF00"/>
                  </a:solidFill>
                </a:rPr>
                <a:t>1S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169" y="1008"/>
              <a:ext cx="9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32.07 amu</a:t>
              </a:r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4493987" y="2234843"/>
            <a:ext cx="3684588" cy="461962"/>
            <a:chOff x="3000" y="1349"/>
            <a:chExt cx="2321" cy="29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000" y="1349"/>
              <a:ext cx="3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</a:rPr>
                <a:t>2O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31" y="1349"/>
              <a:ext cx="14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+ 2 x 16.00 amu 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41" y="1637"/>
              <a:ext cx="168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4444774" y="2692043"/>
            <a:ext cx="3424237" cy="476250"/>
            <a:chOff x="2969" y="1637"/>
            <a:chExt cx="2157" cy="300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969" y="1637"/>
              <a:ext cx="3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SO</a:t>
              </a:r>
              <a:r>
                <a:rPr lang="en-US" altLang="en-US" sz="2400" baseline="-25000" dirty="0"/>
                <a:t>2</a:t>
              </a:r>
              <a:endParaRPr lang="en-US" altLang="en-US" sz="2400" dirty="0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177" y="1646"/>
              <a:ext cx="9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64.07 amu</a:t>
              </a:r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575368" y="3440580"/>
            <a:ext cx="5996894" cy="875304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For any molecule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 molecular mass (amu) = molar mass (grams)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804036" y="4439118"/>
            <a:ext cx="36888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1 molecule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64.07 amu</a:t>
            </a:r>
          </a:p>
          <a:p>
            <a:pPr algn="ctr"/>
            <a:r>
              <a:rPr lang="en-US" altLang="en-US" sz="2400" dirty="0"/>
              <a:t>1 mole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64.07 g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1970656" y="1633337"/>
            <a:ext cx="1752258" cy="1610606"/>
            <a:chOff x="720" y="720"/>
            <a:chExt cx="1308" cy="1239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178" y="1632"/>
              <a:ext cx="5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SO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1308" cy="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152" t="29946" r="23529"/>
          <a:stretch/>
        </p:blipFill>
        <p:spPr>
          <a:xfrm>
            <a:off x="2732144" y="5748185"/>
            <a:ext cx="4692083" cy="1080741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7612" y="5224965"/>
            <a:ext cx="4466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 smtClean="0">
                <a:solidFill>
                  <a:srgbClr val="0070C0"/>
                </a:solidFill>
              </a:rPr>
              <a:t>Molecular mass of H</a:t>
            </a:r>
            <a:r>
              <a:rPr lang="en-US" altLang="en-US" sz="28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sz="2800" b="1" i="1" dirty="0" smtClean="0">
                <a:solidFill>
                  <a:srgbClr val="0070C0"/>
                </a:solidFill>
              </a:rPr>
              <a:t>O is</a:t>
            </a:r>
            <a:endParaRPr lang="en-US" alt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 autoUpdateAnimBg="0"/>
      <p:bldP spid="17" grpId="0" uiExpand="1" build="p" autoUpdateAnimBg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503" y="2123893"/>
            <a:ext cx="89545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3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Mass Relationships in Chemical Reactions</a:t>
            </a:r>
            <a:endParaRPr lang="en-US" altLang="en-US" sz="48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32" y="759634"/>
            <a:ext cx="8127542" cy="5982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8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5022" y="774186"/>
            <a:ext cx="6339949" cy="5967700"/>
            <a:chOff x="1258279" y="904814"/>
            <a:chExt cx="4247101" cy="47081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8279" y="904814"/>
              <a:ext cx="4247100" cy="24648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4566" y="3369644"/>
              <a:ext cx="4210814" cy="2243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420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162" y="819495"/>
            <a:ext cx="6493923" cy="6038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05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19175" y="1067595"/>
            <a:ext cx="728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70C0"/>
                </a:solidFill>
              </a:rPr>
              <a:t>How many H atoms are in 72.5 g of C</a:t>
            </a:r>
            <a:r>
              <a:rPr lang="en-US" altLang="en-US" sz="2800" b="1" baseline="-25000">
                <a:solidFill>
                  <a:srgbClr val="0070C0"/>
                </a:solidFill>
              </a:rPr>
              <a:t>3</a:t>
            </a:r>
            <a:r>
              <a:rPr lang="en-US" altLang="en-US" sz="2800" b="1">
                <a:solidFill>
                  <a:srgbClr val="0070C0"/>
                </a:solidFill>
              </a:rPr>
              <a:t>H</a:t>
            </a:r>
            <a:r>
              <a:rPr lang="en-US" altLang="en-US" sz="2800" b="1" baseline="-25000">
                <a:solidFill>
                  <a:srgbClr val="0070C0"/>
                </a:solidFill>
              </a:rPr>
              <a:t>8</a:t>
            </a:r>
            <a:r>
              <a:rPr lang="en-US" altLang="en-US" sz="2800" b="1">
                <a:solidFill>
                  <a:srgbClr val="0070C0"/>
                </a:solidFill>
              </a:rPr>
              <a:t>O ?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19100" y="2133600"/>
            <a:ext cx="8301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mol C</a:t>
            </a:r>
            <a:r>
              <a:rPr lang="en-US" altLang="en-US" sz="2800" baseline="-25000"/>
              <a:t>3</a:t>
            </a:r>
            <a:r>
              <a:rPr lang="en-US" altLang="en-US" sz="2800"/>
              <a:t>H</a:t>
            </a:r>
            <a:r>
              <a:rPr lang="en-US" altLang="en-US" sz="2800" baseline="-25000"/>
              <a:t>8</a:t>
            </a:r>
            <a:r>
              <a:rPr lang="en-US" altLang="en-US" sz="2800"/>
              <a:t>O = (3 x 12) + (8 x 1) + 16 = 60 g C</a:t>
            </a:r>
            <a:r>
              <a:rPr lang="en-US" altLang="en-US" sz="2800" baseline="-25000"/>
              <a:t>3</a:t>
            </a:r>
            <a:r>
              <a:rPr lang="en-US" altLang="en-US" sz="2800"/>
              <a:t>H</a:t>
            </a:r>
            <a:r>
              <a:rPr lang="en-US" altLang="en-US" sz="2800" baseline="-25000"/>
              <a:t>8</a:t>
            </a:r>
            <a:r>
              <a:rPr lang="en-US" altLang="en-US" sz="2800"/>
              <a:t>O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993900" y="3352800"/>
            <a:ext cx="5173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mol H = 6.022 x 10</a:t>
            </a:r>
            <a:r>
              <a:rPr lang="en-US" altLang="en-US" sz="2800" baseline="30000"/>
              <a:t>23</a:t>
            </a:r>
            <a:r>
              <a:rPr lang="en-US" altLang="en-US" sz="2800"/>
              <a:t> atoms H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124200" y="5181600"/>
            <a:ext cx="288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5.82 x 10</a:t>
            </a:r>
            <a:r>
              <a:rPr lang="en-US" altLang="en-US" baseline="30000"/>
              <a:t>24</a:t>
            </a:r>
            <a:r>
              <a:rPr lang="en-US" altLang="en-US"/>
              <a:t> atoms H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1263650" y="2743200"/>
            <a:ext cx="661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/>
              <a:t>1 mol C</a:t>
            </a:r>
            <a:r>
              <a:rPr lang="en-US" altLang="en-US" sz="2800" baseline="-25000"/>
              <a:t>3</a:t>
            </a:r>
            <a:r>
              <a:rPr lang="en-US" altLang="en-US" sz="2800"/>
              <a:t>H</a:t>
            </a:r>
            <a:r>
              <a:rPr lang="en-US" altLang="en-US" sz="2800" baseline="-25000"/>
              <a:t>8</a:t>
            </a:r>
            <a:r>
              <a:rPr lang="en-US" altLang="en-US" sz="2800"/>
              <a:t>O molecules = 8 mol H atoms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457200" y="4356100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72.5 g C</a:t>
            </a:r>
            <a:r>
              <a:rPr lang="en-US" altLang="en-US" sz="2000" baseline="-25000"/>
              <a:t>3</a:t>
            </a:r>
            <a:r>
              <a:rPr lang="en-US" altLang="en-US" sz="2000"/>
              <a:t>H</a:t>
            </a:r>
            <a:r>
              <a:rPr lang="en-US" altLang="en-US" sz="2000" baseline="-25000"/>
              <a:t>8</a:t>
            </a:r>
            <a:r>
              <a:rPr lang="en-US" altLang="en-US" sz="2000"/>
              <a:t>O</a:t>
            </a:r>
          </a:p>
        </p:txBody>
      </p:sp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2035175" y="4189413"/>
            <a:ext cx="1774825" cy="754062"/>
            <a:chOff x="1380" y="2639"/>
            <a:chExt cx="1118" cy="475"/>
          </a:xfrm>
        </p:grpSpPr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475" y="2639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 mol C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H</a:t>
              </a:r>
              <a:r>
                <a:rPr lang="en-US" altLang="en-US" sz="2000" baseline="-25000"/>
                <a:t>8</a:t>
              </a:r>
              <a:r>
                <a:rPr lang="en-US" altLang="en-US" sz="2000"/>
                <a:t>O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1516" y="2864"/>
              <a:ext cx="9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60 g C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H</a:t>
              </a:r>
              <a:r>
                <a:rPr lang="en-US" altLang="en-US" sz="2000" baseline="-25000"/>
                <a:t>8</a:t>
              </a:r>
              <a:r>
                <a:rPr lang="en-US" altLang="en-US" sz="2000"/>
                <a:t>O</a:t>
              </a: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536" y="2880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1380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</a:t>
              </a:r>
            </a:p>
          </p:txBody>
        </p:sp>
      </p:grpSp>
      <p:grpSp>
        <p:nvGrpSpPr>
          <p:cNvPr id="32" name="Group 41"/>
          <p:cNvGrpSpPr>
            <a:grpSpLocks/>
          </p:cNvGrpSpPr>
          <p:nvPr/>
        </p:nvGrpSpPr>
        <p:grpSpPr bwMode="auto">
          <a:xfrm>
            <a:off x="3733800" y="4178300"/>
            <a:ext cx="2044700" cy="762000"/>
            <a:chOff x="2648" y="2632"/>
            <a:chExt cx="1288" cy="480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790" y="263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8 mol H atoms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2851" y="2862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 mol C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H</a:t>
              </a:r>
              <a:r>
                <a:rPr lang="en-US" altLang="en-US" sz="2000" baseline="-25000"/>
                <a:t>8</a:t>
              </a:r>
              <a:r>
                <a:rPr lang="en-US" altLang="en-US" sz="2000"/>
                <a:t>O</a:t>
              </a: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800" y="2880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48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</a:t>
              </a:r>
            </a:p>
          </p:txBody>
        </p:sp>
      </p:grpSp>
      <p:grpSp>
        <p:nvGrpSpPr>
          <p:cNvPr id="37" name="Group 44"/>
          <p:cNvGrpSpPr>
            <a:grpSpLocks/>
          </p:cNvGrpSpPr>
          <p:nvPr/>
        </p:nvGrpSpPr>
        <p:grpSpPr bwMode="auto">
          <a:xfrm>
            <a:off x="5689600" y="4178300"/>
            <a:ext cx="2921000" cy="762000"/>
            <a:chOff x="3968" y="2632"/>
            <a:chExt cx="1840" cy="480"/>
          </a:xfrm>
        </p:grpSpPr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4047" y="2632"/>
              <a:ext cx="16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6.022 x 10</a:t>
              </a:r>
              <a:r>
                <a:rPr lang="en-US" altLang="en-US" sz="2000" baseline="30000"/>
                <a:t>23</a:t>
              </a:r>
              <a:r>
                <a:rPr lang="en-US" altLang="en-US" sz="2000"/>
                <a:t> H atoms</a:t>
              </a: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4282" y="286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 mol H atoms</a:t>
              </a: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120" y="2880"/>
              <a:ext cx="149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3968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</a:t>
              </a: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5599" y="275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=</a:t>
              </a:r>
            </a:p>
          </p:txBody>
        </p:sp>
      </p:grpSp>
      <p:sp>
        <p:nvSpPr>
          <p:cNvPr id="43" name="Line 45"/>
          <p:cNvSpPr>
            <a:spLocks noChangeShapeType="1"/>
          </p:cNvSpPr>
          <p:nvPr/>
        </p:nvSpPr>
        <p:spPr bwMode="auto">
          <a:xfrm flipV="1">
            <a:off x="1066800" y="44196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V="1">
            <a:off x="26670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 flipV="1">
            <a:off x="2590800" y="4191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 flipV="1">
            <a:off x="44958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V="1">
            <a:off x="4343400" y="4191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 flipV="1">
            <a:off x="67056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5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54000" y="644525"/>
            <a:ext cx="869405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</a:rPr>
              <a:t>Formula mass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is the sum of the atomic masses </a:t>
            </a:r>
            <a:r>
              <a:rPr lang="en-US" altLang="en-US" sz="2800" dirty="0" smtClean="0"/>
              <a:t>(</a:t>
            </a:r>
            <a:r>
              <a:rPr lang="en-US" altLang="en-US" sz="2800" dirty="0"/>
              <a:t>in amu) in a formula unit of an ionic compound.</a:t>
            </a:r>
            <a:endParaRPr lang="en-US" altLang="en-US" sz="2800" b="1" i="1" dirty="0"/>
          </a:p>
        </p:txBody>
      </p:sp>
      <p:grpSp>
        <p:nvGrpSpPr>
          <p:cNvPr id="50" name="Group 22"/>
          <p:cNvGrpSpPr>
            <a:grpSpLocks/>
          </p:cNvGrpSpPr>
          <p:nvPr/>
        </p:nvGrpSpPr>
        <p:grpSpPr bwMode="auto">
          <a:xfrm>
            <a:off x="5417231" y="2016125"/>
            <a:ext cx="3249612" cy="519113"/>
            <a:chOff x="3321" y="1008"/>
            <a:chExt cx="2047" cy="327"/>
          </a:xfrm>
        </p:grpSpPr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3321" y="1008"/>
              <a:ext cx="5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chemeClr val="bg2"/>
                  </a:solidFill>
                </a:rPr>
                <a:t>1Na</a:t>
              </a:r>
            </a:p>
          </p:txBody>
        </p: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4191" y="1008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22.99 amu</a:t>
              </a:r>
            </a:p>
          </p:txBody>
        </p:sp>
      </p:grpSp>
      <p:grpSp>
        <p:nvGrpSpPr>
          <p:cNvPr id="53" name="Group 23"/>
          <p:cNvGrpSpPr>
            <a:grpSpLocks/>
          </p:cNvGrpSpPr>
          <p:nvPr/>
        </p:nvGrpSpPr>
        <p:grpSpPr bwMode="auto">
          <a:xfrm>
            <a:off x="5417231" y="2557463"/>
            <a:ext cx="3249612" cy="525462"/>
            <a:chOff x="3321" y="1349"/>
            <a:chExt cx="2047" cy="331"/>
          </a:xfrm>
        </p:grpSpPr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3321" y="1349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FF9933"/>
                  </a:solidFill>
                </a:rPr>
                <a:t>1Cl</a:t>
              </a: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3936" y="1353"/>
              <a:ext cx="1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800" dirty="0"/>
                <a:t>+  35.45 amu</a:t>
              </a:r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3984" y="1637"/>
              <a:ext cx="13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24"/>
          <p:cNvGrpSpPr>
            <a:grpSpLocks/>
          </p:cNvGrpSpPr>
          <p:nvPr/>
        </p:nvGrpSpPr>
        <p:grpSpPr bwMode="auto">
          <a:xfrm>
            <a:off x="5417231" y="3014663"/>
            <a:ext cx="3249612" cy="533400"/>
            <a:chOff x="3321" y="1637"/>
            <a:chExt cx="2047" cy="336"/>
          </a:xfrm>
        </p:grpSpPr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3321" y="1637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NaCl</a:t>
              </a:r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4191" y="1646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58.44 amu</a:t>
              </a:r>
            </a:p>
          </p:txBody>
        </p:sp>
      </p:grp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849993" y="4475163"/>
            <a:ext cx="7734300" cy="104616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/>
              <a:t>For any ionic compound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/>
              <a:t> formula mass (amu) = molar mass (grams)</a:t>
            </a: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879622" y="5618162"/>
            <a:ext cx="532288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1 formula unit </a:t>
            </a:r>
            <a:r>
              <a:rPr lang="en-US" altLang="en-US" sz="2800" dirty="0" err="1"/>
              <a:t>NaCl</a:t>
            </a:r>
            <a:r>
              <a:rPr lang="en-US" altLang="en-US" sz="2800" dirty="0"/>
              <a:t> = 58.44 amu</a:t>
            </a:r>
          </a:p>
          <a:p>
            <a:pPr algn="ctr">
              <a:lnSpc>
                <a:spcPct val="120000"/>
              </a:lnSpc>
            </a:pPr>
            <a:r>
              <a:rPr lang="en-US" altLang="en-US" sz="2800" dirty="0"/>
              <a:t>1 mole </a:t>
            </a:r>
            <a:r>
              <a:rPr lang="en-US" altLang="en-US" sz="2800" dirty="0" err="1"/>
              <a:t>NaCl</a:t>
            </a:r>
            <a:r>
              <a:rPr lang="en-US" altLang="en-US" sz="2800" dirty="0"/>
              <a:t> = 58.44 g </a:t>
            </a:r>
            <a:r>
              <a:rPr lang="en-US" altLang="en-US" sz="2800" dirty="0" err="1"/>
              <a:t>NaCl</a:t>
            </a:r>
            <a:r>
              <a:rPr lang="en-US" altLang="en-US" sz="2800" dirty="0"/>
              <a:t> </a:t>
            </a:r>
          </a:p>
        </p:txBody>
      </p:sp>
      <p:grpSp>
        <p:nvGrpSpPr>
          <p:cNvPr id="62" name="Group 21"/>
          <p:cNvGrpSpPr>
            <a:grpSpLocks/>
          </p:cNvGrpSpPr>
          <p:nvPr/>
        </p:nvGrpSpPr>
        <p:grpSpPr bwMode="auto">
          <a:xfrm>
            <a:off x="576943" y="1635125"/>
            <a:ext cx="3683000" cy="2514600"/>
            <a:chOff x="272" y="768"/>
            <a:chExt cx="2320" cy="1584"/>
          </a:xfrm>
        </p:grpSpPr>
        <p:pic>
          <p:nvPicPr>
            <p:cNvPr id="63" name="Picture 19" descr="f002_13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5001" r="69687" b="23746"/>
            <a:stretch>
              <a:fillRect/>
            </a:stretch>
          </p:blipFill>
          <p:spPr bwMode="auto">
            <a:xfrm>
              <a:off x="272" y="768"/>
              <a:ext cx="155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1977" y="1305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chemeClr val="bg2"/>
                  </a:solidFill>
                </a:rPr>
                <a:t>Na</a:t>
              </a:r>
              <a:r>
                <a:rPr lang="en-US" altLang="en-US" sz="2800">
                  <a:solidFill>
                    <a:srgbClr val="FF9933"/>
                  </a:solidFill>
                </a:rPr>
                <a:t>Cl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5497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07571" y="925286"/>
            <a:ext cx="728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0070C0"/>
                </a:solidFill>
              </a:rPr>
              <a:t>What is the formula mass of Ca</a:t>
            </a:r>
            <a:r>
              <a:rPr lang="en-US" altLang="en-US" sz="2800" b="1" baseline="-25000">
                <a:solidFill>
                  <a:srgbClr val="0070C0"/>
                </a:solidFill>
              </a:rPr>
              <a:t>3</a:t>
            </a:r>
            <a:r>
              <a:rPr lang="en-US" altLang="en-US" sz="2800" b="1">
                <a:solidFill>
                  <a:srgbClr val="0070C0"/>
                </a:solidFill>
              </a:rPr>
              <a:t>(PO</a:t>
            </a:r>
            <a:r>
              <a:rPr lang="en-US" altLang="en-US" sz="2800" b="1" baseline="-25000">
                <a:solidFill>
                  <a:srgbClr val="0070C0"/>
                </a:solidFill>
              </a:rPr>
              <a:t>4</a:t>
            </a:r>
            <a:r>
              <a:rPr lang="en-US" altLang="en-US" sz="2800" b="1">
                <a:solidFill>
                  <a:srgbClr val="0070C0"/>
                </a:solidFill>
              </a:rPr>
              <a:t>)</a:t>
            </a:r>
            <a:r>
              <a:rPr lang="en-US" altLang="en-US" sz="2800" b="1" baseline="-25000">
                <a:solidFill>
                  <a:srgbClr val="0070C0"/>
                </a:solidFill>
              </a:rPr>
              <a:t>2</a:t>
            </a:r>
            <a:r>
              <a:rPr lang="en-US" altLang="en-US" sz="2800" b="1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1698171" y="2601686"/>
            <a:ext cx="444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formula unit of Ca</a:t>
            </a:r>
            <a:r>
              <a:rPr lang="en-US" altLang="en-US" sz="2800" baseline="-25000"/>
              <a:t>3</a:t>
            </a:r>
            <a:r>
              <a:rPr lang="en-US" altLang="en-US" sz="2800"/>
              <a:t>(PO</a:t>
            </a:r>
            <a:r>
              <a:rPr lang="en-US" altLang="en-US" sz="2800" baseline="-25000"/>
              <a:t>4</a:t>
            </a:r>
            <a:r>
              <a:rPr lang="en-US" altLang="en-US" sz="2800"/>
              <a:t>)</a:t>
            </a:r>
            <a:r>
              <a:rPr lang="en-US" altLang="en-US" sz="2800" baseline="-25000"/>
              <a:t>2</a:t>
            </a:r>
            <a:endParaRPr lang="en-US" altLang="en-US" sz="2800"/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2155371" y="3287486"/>
            <a:ext cx="3292475" cy="525463"/>
            <a:chOff x="614" y="2005"/>
            <a:chExt cx="2074" cy="331"/>
          </a:xfrm>
        </p:grpSpPr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614" y="2009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3 Ca</a:t>
              </a:r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1649" y="2005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800"/>
                <a:t>3 x 40.08</a:t>
              </a:r>
            </a:p>
          </p:txBody>
        </p:sp>
      </p:grpSp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2155371" y="3838349"/>
            <a:ext cx="3292475" cy="519112"/>
            <a:chOff x="614" y="2352"/>
            <a:chExt cx="2074" cy="327"/>
          </a:xfrm>
        </p:grpSpPr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614" y="2352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2 P</a:t>
              </a: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1649" y="2352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800"/>
                <a:t>2 x 30.97</a:t>
              </a:r>
            </a:p>
          </p:txBody>
        </p:sp>
      </p:grpSp>
      <p:grpSp>
        <p:nvGrpSpPr>
          <p:cNvPr id="27" name="Group 45"/>
          <p:cNvGrpSpPr>
            <a:grpSpLocks/>
          </p:cNvGrpSpPr>
          <p:nvPr/>
        </p:nvGrpSpPr>
        <p:grpSpPr bwMode="auto">
          <a:xfrm>
            <a:off x="2155371" y="4371749"/>
            <a:ext cx="3292475" cy="525462"/>
            <a:chOff x="614" y="2688"/>
            <a:chExt cx="2074" cy="331"/>
          </a:xfrm>
        </p:grpSpPr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614" y="2688"/>
              <a:ext cx="4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8 O</a:t>
              </a:r>
            </a:p>
          </p:txBody>
        </p:sp>
        <p:grpSp>
          <p:nvGrpSpPr>
            <p:cNvPr id="29" name="Group 42"/>
            <p:cNvGrpSpPr>
              <a:grpSpLocks/>
            </p:cNvGrpSpPr>
            <p:nvPr/>
          </p:nvGrpSpPr>
          <p:grpSpPr bwMode="auto">
            <a:xfrm>
              <a:off x="1332" y="2692"/>
              <a:ext cx="1356" cy="327"/>
              <a:chOff x="2150" y="3737"/>
              <a:chExt cx="1356" cy="327"/>
            </a:xfrm>
          </p:grpSpPr>
          <p:sp>
            <p:nvSpPr>
              <p:cNvPr id="30" name="Text Box 40"/>
              <p:cNvSpPr txBox="1">
                <a:spLocks noChangeArrowheads="1"/>
              </p:cNvSpPr>
              <p:nvPr/>
            </p:nvSpPr>
            <p:spPr bwMode="auto">
              <a:xfrm>
                <a:off x="2150" y="3737"/>
                <a:ext cx="135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2800"/>
                  <a:t>+   8 x 16.00</a:t>
                </a:r>
              </a:p>
            </p:txBody>
          </p:sp>
          <p:sp>
            <p:nvSpPr>
              <p:cNvPr id="31" name="Line 41"/>
              <p:cNvSpPr>
                <a:spLocks noChangeShapeType="1"/>
              </p:cNvSpPr>
              <p:nvPr/>
            </p:nvSpPr>
            <p:spPr bwMode="auto">
              <a:xfrm>
                <a:off x="2160" y="4032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4185784" y="4871811"/>
            <a:ext cx="206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310.18 amu</a:t>
            </a:r>
          </a:p>
        </p:txBody>
      </p:sp>
    </p:spTree>
    <p:extLst>
      <p:ext uri="{BB962C8B-B14F-4D97-AF65-F5344CB8AC3E}">
        <p14:creationId xmlns="" xmlns:p14="http://schemas.microsoft.com/office/powerpoint/2010/main" val="15121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365760" y="834700"/>
            <a:ext cx="8405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The</a:t>
            </a:r>
            <a:r>
              <a:rPr lang="en-US" altLang="en-US" sz="2400" b="1" i="1" dirty="0"/>
              <a:t> </a:t>
            </a:r>
            <a:r>
              <a:rPr lang="en-US" altLang="en-US" sz="2400" b="1" i="1" dirty="0">
                <a:solidFill>
                  <a:srgbClr val="FF0000"/>
                </a:solidFill>
              </a:rPr>
              <a:t>percent composition </a:t>
            </a:r>
            <a:r>
              <a:rPr lang="en-US" altLang="en-US" sz="2400" dirty="0"/>
              <a:t>by mass is the percent by mass of each element in a compound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290286" y="2769161"/>
            <a:ext cx="87978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i="1" dirty="0">
                <a:solidFill>
                  <a:srgbClr val="FF0000"/>
                </a:solidFill>
              </a:rPr>
              <a:t>n</a:t>
            </a:r>
            <a:r>
              <a:rPr lang="en-US" altLang="en-US" sz="2400" dirty="0"/>
              <a:t> is the number of moles of the element in </a:t>
            </a:r>
            <a:r>
              <a:rPr lang="en-US" altLang="en-US" sz="2400" dirty="0">
                <a:solidFill>
                  <a:srgbClr val="FF0000"/>
                </a:solidFill>
              </a:rPr>
              <a:t>1 mole</a:t>
            </a:r>
            <a:r>
              <a:rPr lang="en-US" altLang="en-US" sz="2400" dirty="0"/>
              <a:t> of </a:t>
            </a:r>
            <a:r>
              <a:rPr lang="en-US" altLang="en-US" sz="2400" dirty="0" smtClean="0"/>
              <a:t>the compound</a:t>
            </a:r>
            <a:endParaRPr lang="en-US" altLang="en-US" sz="2400" i="1" dirty="0"/>
          </a:p>
        </p:txBody>
      </p:sp>
      <p:grpSp>
        <p:nvGrpSpPr>
          <p:cNvPr id="11" name="Group 1035"/>
          <p:cNvGrpSpPr>
            <a:grpSpLocks/>
          </p:cNvGrpSpPr>
          <p:nvPr/>
        </p:nvGrpSpPr>
        <p:grpSpPr bwMode="auto">
          <a:xfrm>
            <a:off x="290286" y="3882346"/>
            <a:ext cx="3200400" cy="2500312"/>
            <a:chOff x="48" y="1968"/>
            <a:chExt cx="2016" cy="1575"/>
          </a:xfrm>
        </p:grpSpPr>
        <p:pic>
          <p:nvPicPr>
            <p:cNvPr id="12" name="Picture 1033" descr="cha56011_ma03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968"/>
              <a:ext cx="2016" cy="12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034"/>
            <p:cNvSpPr txBox="1">
              <a:spLocks noChangeArrowheads="1"/>
            </p:cNvSpPr>
            <p:nvPr/>
          </p:nvSpPr>
          <p:spPr bwMode="auto">
            <a:xfrm>
              <a:off x="664" y="3216"/>
              <a:ext cx="7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C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H</a:t>
              </a:r>
              <a:r>
                <a:rPr lang="en-US" altLang="en-US" sz="2800" baseline="-25000"/>
                <a:t>6</a:t>
              </a:r>
              <a:r>
                <a:rPr lang="en-US" altLang="en-US" sz="2800"/>
                <a:t>O</a:t>
              </a:r>
            </a:p>
          </p:txBody>
        </p:sp>
      </p:grpSp>
      <p:grpSp>
        <p:nvGrpSpPr>
          <p:cNvPr id="14" name="Group 1041"/>
          <p:cNvGrpSpPr>
            <a:grpSpLocks/>
          </p:cNvGrpSpPr>
          <p:nvPr/>
        </p:nvGrpSpPr>
        <p:grpSpPr bwMode="auto">
          <a:xfrm>
            <a:off x="3947886" y="3588658"/>
            <a:ext cx="5270500" cy="825500"/>
            <a:chOff x="2440" y="2032"/>
            <a:chExt cx="3320" cy="520"/>
          </a:xfrm>
        </p:grpSpPr>
        <p:sp>
          <p:nvSpPr>
            <p:cNvPr id="15" name="Text Box 1036"/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%C =</a:t>
              </a:r>
            </a:p>
          </p:txBody>
        </p:sp>
        <p:sp>
          <p:nvSpPr>
            <p:cNvPr id="16" name="Text Box 1037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2</a:t>
              </a:r>
              <a:r>
                <a:rPr lang="en-US" altLang="en-US"/>
                <a:t> x (12.01 g)</a:t>
              </a:r>
            </a:p>
          </p:txBody>
        </p:sp>
        <p:sp>
          <p:nvSpPr>
            <p:cNvPr id="17" name="Text Box 1038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46.07 g</a:t>
              </a:r>
            </a:p>
          </p:txBody>
        </p:sp>
        <p:sp>
          <p:nvSpPr>
            <p:cNvPr id="18" name="Text Box 1039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x 100% = 52.14%</a:t>
              </a:r>
            </a:p>
          </p:txBody>
        </p:sp>
        <p:sp>
          <p:nvSpPr>
            <p:cNvPr id="19" name="Line 1040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042"/>
          <p:cNvGrpSpPr>
            <a:grpSpLocks/>
          </p:cNvGrpSpPr>
          <p:nvPr/>
        </p:nvGrpSpPr>
        <p:grpSpPr bwMode="auto">
          <a:xfrm>
            <a:off x="3947886" y="4337958"/>
            <a:ext cx="5270500" cy="825500"/>
            <a:chOff x="2440" y="2032"/>
            <a:chExt cx="3320" cy="520"/>
          </a:xfrm>
        </p:grpSpPr>
        <p:sp>
          <p:nvSpPr>
            <p:cNvPr id="21" name="Text Box 1043"/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%H =</a:t>
              </a:r>
            </a:p>
          </p:txBody>
        </p:sp>
        <p:sp>
          <p:nvSpPr>
            <p:cNvPr id="22" name="Text Box 1044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</a:t>
              </a:r>
              <a:r>
                <a:rPr lang="en-US" altLang="en-US"/>
                <a:t> x (1.008 g)</a:t>
              </a:r>
            </a:p>
          </p:txBody>
        </p:sp>
        <p:sp>
          <p:nvSpPr>
            <p:cNvPr id="23" name="Text Box 1045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46.07 g</a:t>
              </a:r>
            </a:p>
          </p:txBody>
        </p:sp>
        <p:sp>
          <p:nvSpPr>
            <p:cNvPr id="24" name="Text Box 1046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x 100% = 13.13%</a:t>
              </a:r>
            </a:p>
          </p:txBody>
        </p:sp>
        <p:sp>
          <p:nvSpPr>
            <p:cNvPr id="25" name="Line 1047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048"/>
          <p:cNvGrpSpPr>
            <a:grpSpLocks/>
          </p:cNvGrpSpPr>
          <p:nvPr/>
        </p:nvGrpSpPr>
        <p:grpSpPr bwMode="auto">
          <a:xfrm>
            <a:off x="3947886" y="5099958"/>
            <a:ext cx="5270500" cy="825500"/>
            <a:chOff x="2440" y="2032"/>
            <a:chExt cx="3320" cy="520"/>
          </a:xfrm>
        </p:grpSpPr>
        <p:sp>
          <p:nvSpPr>
            <p:cNvPr id="27" name="Text Box 1049"/>
            <p:cNvSpPr txBox="1">
              <a:spLocks noChangeArrowheads="1"/>
            </p:cNvSpPr>
            <p:nvPr/>
          </p:nvSpPr>
          <p:spPr bwMode="auto">
            <a:xfrm>
              <a:off x="2440" y="2144"/>
              <a:ext cx="6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%O =</a:t>
              </a:r>
            </a:p>
          </p:txBody>
        </p:sp>
        <p:sp>
          <p:nvSpPr>
            <p:cNvPr id="28" name="Text Box 1050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1</a:t>
              </a:r>
              <a:r>
                <a:rPr lang="en-US" altLang="en-US"/>
                <a:t> x (16.00 g)</a:t>
              </a:r>
            </a:p>
          </p:txBody>
        </p:sp>
        <p:sp>
          <p:nvSpPr>
            <p:cNvPr id="29" name="Text Box 1051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46.07 g</a:t>
              </a:r>
            </a:p>
          </p:txBody>
        </p:sp>
        <p:sp>
          <p:nvSpPr>
            <p:cNvPr id="30" name="Text Box 1052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x 100% = 34.73%</a:t>
              </a:r>
            </a:p>
          </p:txBody>
        </p:sp>
        <p:sp>
          <p:nvSpPr>
            <p:cNvPr id="31" name="Line 1053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054"/>
          <p:cNvSpPr txBox="1">
            <a:spLocks noChangeArrowheads="1"/>
          </p:cNvSpPr>
          <p:nvPr/>
        </p:nvSpPr>
        <p:spPr bwMode="auto">
          <a:xfrm>
            <a:off x="3858986" y="6001658"/>
            <a:ext cx="536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52.14% + 13.13% + 34.73% = 100.0%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04" r="1219"/>
          <a:stretch/>
        </p:blipFill>
        <p:spPr>
          <a:xfrm>
            <a:off x="641107" y="1746396"/>
            <a:ext cx="7863840" cy="861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71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3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370052" y="775917"/>
            <a:ext cx="8405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/>
              <a:t>Given the </a:t>
            </a:r>
            <a:r>
              <a:rPr lang="en-US" altLang="en-US" sz="2400" b="1" dirty="0" smtClean="0"/>
              <a:t>percent composition </a:t>
            </a:r>
            <a:r>
              <a:rPr lang="en-US" altLang="en-US" sz="2400" b="1" dirty="0"/>
              <a:t>by mass of a compound, we can determine the empirical formula of </a:t>
            </a:r>
            <a:r>
              <a:rPr lang="en-US" altLang="en-US" sz="2400" b="1" dirty="0" smtClean="0"/>
              <a:t>the Compound.</a:t>
            </a:r>
            <a:endParaRPr lang="en-US" altLang="en-US" sz="2400" b="1" dirty="0"/>
          </a:p>
        </p:txBody>
      </p:sp>
      <p:pic>
        <p:nvPicPr>
          <p:cNvPr id="34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99" y="1541600"/>
            <a:ext cx="2545052" cy="52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28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500681" y="1406472"/>
            <a:ext cx="8405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/>
              <a:t>Given the </a:t>
            </a:r>
            <a:r>
              <a:rPr lang="en-US" altLang="en-US" sz="2400" b="1" dirty="0" smtClean="0"/>
              <a:t>percent composition </a:t>
            </a:r>
            <a:r>
              <a:rPr lang="en-US" altLang="en-US" sz="2400" b="1" dirty="0"/>
              <a:t>by mass of a compound, we can determine the empirical formula of </a:t>
            </a:r>
            <a:r>
              <a:rPr lang="en-US" altLang="en-US" sz="2400" b="1" dirty="0" smtClean="0"/>
              <a:t>the Compound.</a:t>
            </a:r>
            <a:endParaRPr lang="en-US" altLang="en-US" sz="24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5684" y="2358600"/>
            <a:ext cx="73869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Determine the empirical formula of a compound that has the following percent composition by mass:          K 24.75, </a:t>
            </a:r>
            <a:r>
              <a:rPr lang="en-US" altLang="en-US" sz="2400" dirty="0" err="1">
                <a:solidFill>
                  <a:srgbClr val="3333CC"/>
                </a:solidFill>
                <a:latin typeface="Arial" charset="0"/>
              </a:rPr>
              <a:t>Mn</a:t>
            </a: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 34.77, O 40.51 percent.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748939" y="4123374"/>
            <a:ext cx="6019800" cy="842962"/>
            <a:chOff x="1968" y="1599"/>
            <a:chExt cx="3792" cy="53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968" y="1705"/>
              <a:ext cx="15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24.75 g K x </a:t>
              </a:r>
              <a:endPara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347" y="1713"/>
              <a:ext cx="14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0.6330 mol K</a:t>
              </a: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3446" y="1599"/>
              <a:ext cx="938" cy="531"/>
              <a:chOff x="2390" y="3382"/>
              <a:chExt cx="938" cy="531"/>
            </a:xfrm>
          </p:grpSpPr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2475" y="3382"/>
                <a:ext cx="7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K</a:t>
                </a: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2390" y="3625"/>
                <a:ext cx="93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39.10 g K</a:t>
                </a:r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2403" y="3641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1128226" y="5013961"/>
            <a:ext cx="6640513" cy="842963"/>
            <a:chOff x="1716" y="2160"/>
            <a:chExt cx="4183" cy="531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716" y="2266"/>
              <a:ext cx="17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Mn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34.77 g Mn x </a:t>
              </a:r>
              <a:endParaRPr kumimoji="0" lang="en-US" alt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347" y="2274"/>
              <a:ext cx="1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0.6329 mol Mn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462" y="2160"/>
              <a:ext cx="9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Mn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379" y="2403"/>
              <a:ext cx="10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54.94 g Mn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459" y="2419"/>
              <a:ext cx="9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1747351" y="5923599"/>
            <a:ext cx="6021388" cy="842962"/>
            <a:chOff x="1775" y="2925"/>
            <a:chExt cx="3793" cy="531"/>
          </a:xfrm>
        </p:grpSpPr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775" y="3031"/>
              <a:ext cx="1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40.51 g O x </a:t>
              </a:r>
              <a:endParaRPr kumimoji="0" lang="en-US" alt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241" y="3039"/>
              <a:ext cx="1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2.532 mol O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3384" y="2925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O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300" y="3168"/>
              <a:ext cx="9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16.00 g O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322" y="3184"/>
              <a:ext cx="9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338026" y="44805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V="1">
            <a:off x="5014426" y="47091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V="1">
            <a:off x="2957026" y="53949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4785826" y="55473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V="1">
            <a:off x="3377714" y="63093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V="1">
            <a:off x="5130314" y="64617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</p:spTree>
    <p:extLst>
      <p:ext uri="{BB962C8B-B14F-4D97-AF65-F5344CB8AC3E}">
        <p14:creationId xmlns="" xmlns:p14="http://schemas.microsoft.com/office/powerpoint/2010/main" val="28364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31" name="Group 58"/>
          <p:cNvGrpSpPr>
            <a:grpSpLocks/>
          </p:cNvGrpSpPr>
          <p:nvPr/>
        </p:nvGrpSpPr>
        <p:grpSpPr bwMode="auto">
          <a:xfrm>
            <a:off x="3428864" y="2810692"/>
            <a:ext cx="2541587" cy="873125"/>
            <a:chOff x="336" y="576"/>
            <a:chExt cx="1601" cy="550"/>
          </a:xfrm>
        </p:grpSpPr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36" y="697"/>
              <a:ext cx="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 : </a:t>
              </a:r>
            </a:p>
          </p:txBody>
        </p: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>
              <a:off x="1402" y="672"/>
              <a:ext cx="232" cy="351"/>
              <a:chOff x="3538" y="889"/>
              <a:chExt cx="232" cy="351"/>
            </a:xfrm>
          </p:grpSpPr>
          <p:sp>
            <p:nvSpPr>
              <p:cNvPr id="40" name="Text Box 33"/>
              <p:cNvSpPr txBox="1">
                <a:spLocks noChangeArrowheads="1"/>
              </p:cNvSpPr>
              <p:nvPr/>
            </p:nvSpPr>
            <p:spPr bwMode="auto">
              <a:xfrm>
                <a:off x="3542" y="88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1" name="Text Box 34"/>
              <p:cNvSpPr txBox="1">
                <a:spLocks noChangeArrowheads="1"/>
              </p:cNvSpPr>
              <p:nvPr/>
            </p:nvSpPr>
            <p:spPr bwMode="auto">
              <a:xfrm>
                <a:off x="3538" y="9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1554" y="69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1.0</a:t>
              </a:r>
            </a:p>
          </p:txBody>
        </p:sp>
        <p:grpSp>
          <p:nvGrpSpPr>
            <p:cNvPr id="36" name="Group 38"/>
            <p:cNvGrpSpPr>
              <a:grpSpLocks/>
            </p:cNvGrpSpPr>
            <p:nvPr/>
          </p:nvGrpSpPr>
          <p:grpSpPr bwMode="auto">
            <a:xfrm>
              <a:off x="697" y="576"/>
              <a:ext cx="705" cy="550"/>
              <a:chOff x="2149" y="768"/>
              <a:chExt cx="705" cy="550"/>
            </a:xfrm>
          </p:grpSpPr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2150" y="768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0.6330</a:t>
                </a:r>
              </a:p>
            </p:txBody>
          </p:sp>
          <p:sp>
            <p:nvSpPr>
              <p:cNvPr id="38" name="Text Box 32"/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42" name="Group 59"/>
          <p:cNvGrpSpPr>
            <a:grpSpLocks/>
          </p:cNvGrpSpPr>
          <p:nvPr/>
        </p:nvGrpSpPr>
        <p:grpSpPr bwMode="auto">
          <a:xfrm>
            <a:off x="3325676" y="3745730"/>
            <a:ext cx="2746375" cy="873125"/>
            <a:chOff x="1973" y="576"/>
            <a:chExt cx="1730" cy="550"/>
          </a:xfrm>
        </p:grpSpPr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1973" y="697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Mn : </a:t>
              </a:r>
            </a:p>
          </p:txBody>
        </p:sp>
        <p:grpSp>
          <p:nvGrpSpPr>
            <p:cNvPr id="44" name="Group 44"/>
            <p:cNvGrpSpPr>
              <a:grpSpLocks/>
            </p:cNvGrpSpPr>
            <p:nvPr/>
          </p:nvGrpSpPr>
          <p:grpSpPr bwMode="auto">
            <a:xfrm>
              <a:off x="2473" y="576"/>
              <a:ext cx="705" cy="550"/>
              <a:chOff x="2149" y="768"/>
              <a:chExt cx="705" cy="550"/>
            </a:xfrm>
          </p:grpSpPr>
          <p:sp>
            <p:nvSpPr>
              <p:cNvPr id="46" name="Text Box 45"/>
              <p:cNvSpPr txBox="1">
                <a:spLocks noChangeArrowheads="1"/>
              </p:cNvSpPr>
              <p:nvPr/>
            </p:nvSpPr>
            <p:spPr bwMode="auto">
              <a:xfrm>
                <a:off x="2150" y="768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47" name="Text Box 46"/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3155" y="694"/>
              <a:ext cx="5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1.0</a:t>
              </a:r>
            </a:p>
          </p:txBody>
        </p:sp>
      </p:grpSp>
      <p:grpSp>
        <p:nvGrpSpPr>
          <p:cNvPr id="49" name="Group 60"/>
          <p:cNvGrpSpPr>
            <a:grpSpLocks/>
          </p:cNvGrpSpPr>
          <p:nvPr/>
        </p:nvGrpSpPr>
        <p:grpSpPr bwMode="auto">
          <a:xfrm>
            <a:off x="3419339" y="4680767"/>
            <a:ext cx="2559050" cy="873125"/>
            <a:chOff x="3888" y="576"/>
            <a:chExt cx="1612" cy="550"/>
          </a:xfrm>
        </p:grpSpPr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3888" y="697"/>
              <a:ext cx="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 : </a:t>
              </a:r>
            </a:p>
          </p:txBody>
        </p:sp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4954" y="672"/>
              <a:ext cx="232" cy="351"/>
              <a:chOff x="3538" y="889"/>
              <a:chExt cx="232" cy="351"/>
            </a:xfrm>
          </p:grpSpPr>
          <p:sp>
            <p:nvSpPr>
              <p:cNvPr id="57" name="Text Box 51"/>
              <p:cNvSpPr txBox="1">
                <a:spLocks noChangeArrowheads="1"/>
              </p:cNvSpPr>
              <p:nvPr/>
            </p:nvSpPr>
            <p:spPr bwMode="auto">
              <a:xfrm>
                <a:off x="3542" y="88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8" name="Text Box 52"/>
              <p:cNvSpPr txBox="1">
                <a:spLocks noChangeArrowheads="1"/>
              </p:cNvSpPr>
              <p:nvPr/>
            </p:nvSpPr>
            <p:spPr bwMode="auto">
              <a:xfrm>
                <a:off x="3538" y="9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5117" y="69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4.0</a:t>
              </a:r>
            </a:p>
          </p:txBody>
        </p:sp>
        <p:grpSp>
          <p:nvGrpSpPr>
            <p:cNvPr id="53" name="Group 54"/>
            <p:cNvGrpSpPr>
              <a:grpSpLocks/>
            </p:cNvGrpSpPr>
            <p:nvPr/>
          </p:nvGrpSpPr>
          <p:grpSpPr bwMode="auto">
            <a:xfrm>
              <a:off x="4249" y="576"/>
              <a:ext cx="704" cy="550"/>
              <a:chOff x="2149" y="768"/>
              <a:chExt cx="704" cy="550"/>
            </a:xfrm>
          </p:grpSpPr>
          <p:sp>
            <p:nvSpPr>
              <p:cNvPr id="54" name="Text Box 55"/>
              <p:cNvSpPr txBox="1">
                <a:spLocks noChangeArrowheads="1"/>
              </p:cNvSpPr>
              <p:nvPr/>
            </p:nvSpPr>
            <p:spPr bwMode="auto">
              <a:xfrm>
                <a:off x="2205" y="768"/>
                <a:ext cx="5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2.532</a:t>
                </a:r>
              </a:p>
            </p:txBody>
          </p:sp>
          <p:sp>
            <p:nvSpPr>
              <p:cNvPr id="55" name="Text Box 56"/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56" name="Line 57"/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1804851" y="1820092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0.6330,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Mn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0.6329,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2.532</a:t>
            </a:r>
            <a:endParaRPr lang="en-US" altLang="en-US" sz="24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Oval 62"/>
          <p:cNvSpPr>
            <a:spLocks noChangeArrowheads="1"/>
          </p:cNvSpPr>
          <p:nvPr/>
        </p:nvSpPr>
        <p:spPr bwMode="auto">
          <a:xfrm>
            <a:off x="3581264" y="1667692"/>
            <a:ext cx="1905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63"/>
          <p:cNvSpPr txBox="1">
            <a:spLocks noChangeArrowheads="1"/>
          </p:cNvSpPr>
          <p:nvPr/>
        </p:nvSpPr>
        <p:spPr bwMode="auto">
          <a:xfrm>
            <a:off x="3903526" y="6026967"/>
            <a:ext cx="1482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Arial" charset="0"/>
              </a:rPr>
              <a:t>KMnO</a:t>
            </a:r>
            <a:r>
              <a:rPr lang="en-US" altLang="en-US" sz="32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alt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</p:spTree>
    <p:extLst>
      <p:ext uri="{BB962C8B-B14F-4D97-AF65-F5344CB8AC3E}">
        <p14:creationId xmlns="" xmlns:p14="http://schemas.microsoft.com/office/powerpoint/2010/main" val="26386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55" y="1330797"/>
            <a:ext cx="8316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this chapter,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structure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formulas 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studying the mass relationships of atoms and molecules.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913" y="4248167"/>
            <a:ext cx="8011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explain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composition of compounds and the ways 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composition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changes.</a:t>
            </a:r>
          </a:p>
        </p:txBody>
      </p:sp>
      <p:sp>
        <p:nvSpPr>
          <p:cNvPr id="3" name="Down Arrow 2"/>
          <p:cNvSpPr/>
          <p:nvPr/>
        </p:nvSpPr>
        <p:spPr>
          <a:xfrm>
            <a:off x="4288971" y="2866571"/>
            <a:ext cx="798286" cy="1190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58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1" y="1204273"/>
            <a:ext cx="6536540" cy="5590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8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97" y="1312924"/>
            <a:ext cx="7835779" cy="5235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73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0" y="709673"/>
            <a:ext cx="9172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70C0"/>
                </a:solidFill>
              </a:rPr>
              <a:t>To know </a:t>
            </a:r>
            <a:r>
              <a:rPr lang="en-US" altLang="en-US" sz="2400" dirty="0">
                <a:solidFill>
                  <a:srgbClr val="0070C0"/>
                </a:solidFill>
              </a:rPr>
              <a:t>the actual mass of an element in a certain mass </a:t>
            </a:r>
            <a:r>
              <a:rPr lang="en-US" altLang="en-US" sz="2400" dirty="0" smtClean="0">
                <a:solidFill>
                  <a:srgbClr val="0070C0"/>
                </a:solidFill>
              </a:rPr>
              <a:t>of a </a:t>
            </a:r>
            <a:r>
              <a:rPr lang="en-US" altLang="en-US" sz="2400" dirty="0">
                <a:solidFill>
                  <a:srgbClr val="0070C0"/>
                </a:solidFill>
              </a:rPr>
              <a:t>compound.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01" y="1275191"/>
            <a:ext cx="6908953" cy="5560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55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pic>
        <p:nvPicPr>
          <p:cNvPr id="6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3" y="836305"/>
            <a:ext cx="7070061" cy="2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 Box 21"/>
          <p:cNvSpPr txBox="1">
            <a:spLocks noChangeArrowheads="1"/>
          </p:cNvSpPr>
          <p:nvPr/>
        </p:nvSpPr>
        <p:spPr bwMode="auto">
          <a:xfrm>
            <a:off x="853734" y="2403691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Combust 11.5 g ethanol</a:t>
            </a: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853734" y="2724569"/>
            <a:ext cx="4090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Collect 22.0 g 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and 13.5 g 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</a:t>
            </a:r>
          </a:p>
        </p:txBody>
      </p:sp>
      <p:grpSp>
        <p:nvGrpSpPr>
          <p:cNvPr id="38" name="Group 12"/>
          <p:cNvGrpSpPr>
            <a:grpSpLocks/>
          </p:cNvGrpSpPr>
          <p:nvPr/>
        </p:nvGrpSpPr>
        <p:grpSpPr bwMode="auto">
          <a:xfrm>
            <a:off x="346266" y="4109996"/>
            <a:ext cx="5948363" cy="401637"/>
            <a:chOff x="326" y="2292"/>
            <a:chExt cx="3747" cy="253"/>
          </a:xfrm>
        </p:grpSpPr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326" y="2292"/>
              <a:ext cx="5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H</a:t>
              </a:r>
              <a:r>
                <a:rPr kumimoji="0" lang="en-US" altLang="en-US" sz="20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1387" y="2293"/>
              <a:ext cx="7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H</a:t>
              </a:r>
              <a:r>
                <a:rPr kumimoji="0" lang="en-US" alt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2651" y="2293"/>
              <a:ext cx="5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H</a:t>
              </a: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3696" y="2293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H</a:t>
              </a: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1006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2270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3314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346266" y="4742049"/>
            <a:ext cx="48333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g of O = g of sample – (g of C + g of H)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6518466" y="4105234"/>
            <a:ext cx="24529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1.5 g H = 1.5 mol H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6316854" y="4742049"/>
            <a:ext cx="2621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4.0 g O = 0.25 mol O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2598021" y="5333998"/>
            <a:ext cx="38651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Empirical formula  C</a:t>
            </a:r>
            <a:r>
              <a:rPr lang="en-US" altLang="en-US" sz="2000" b="1" baseline="-25000">
                <a:solidFill>
                  <a:srgbClr val="000000"/>
                </a:solidFill>
                <a:latin typeface="Arial" charset="0"/>
              </a:rPr>
              <a:t>0.5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000" b="1" baseline="-25000">
                <a:solidFill>
                  <a:srgbClr val="000000"/>
                </a:solidFill>
                <a:latin typeface="Arial" charset="0"/>
              </a:rPr>
              <a:t>1.5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000" b="1" baseline="-25000">
                <a:solidFill>
                  <a:srgbClr val="000000"/>
                </a:solidFill>
                <a:latin typeface="Arial" charset="0"/>
              </a:rPr>
              <a:t>0.25</a:t>
            </a:r>
            <a:endParaRPr lang="en-US" altLang="en-U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2426178" y="5886448"/>
            <a:ext cx="4382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Divide by smallest subscript (0.25)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3007597" y="6343648"/>
            <a:ext cx="31774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Empirical formula C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grpSp>
        <p:nvGrpSpPr>
          <p:cNvPr id="53" name="Group 11"/>
          <p:cNvGrpSpPr>
            <a:grpSpLocks/>
          </p:cNvGrpSpPr>
          <p:nvPr/>
        </p:nvGrpSpPr>
        <p:grpSpPr bwMode="auto">
          <a:xfrm>
            <a:off x="309641" y="3570785"/>
            <a:ext cx="5948363" cy="401637"/>
            <a:chOff x="326" y="2292"/>
            <a:chExt cx="3747" cy="253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26" y="2292"/>
              <a:ext cx="5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CO</a:t>
              </a:r>
              <a:r>
                <a:rPr kumimoji="0" lang="en-US" alt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1387" y="2293"/>
              <a:ext cx="7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CO</a:t>
              </a:r>
              <a:r>
                <a:rPr kumimoji="0" lang="en-US" alt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2651" y="2293"/>
              <a:ext cx="5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C</a:t>
              </a: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696" y="2293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C</a:t>
              </a:r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1006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>
              <a:off x="2270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>
              <a:off x="3314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6481841" y="3572373"/>
            <a:ext cx="24529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6.0 g C = 0.5 mol C</a:t>
            </a:r>
          </a:p>
        </p:txBody>
      </p:sp>
    </p:spTree>
    <p:extLst>
      <p:ext uri="{BB962C8B-B14F-4D97-AF65-F5344CB8AC3E}">
        <p14:creationId xmlns="" xmlns:p14="http://schemas.microsoft.com/office/powerpoint/2010/main" val="34499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utoUpdateAnimBg="0"/>
      <p:bldP spid="85" grpId="0" autoUpdateAnimBg="0"/>
      <p:bldP spid="46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6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2317" y="71846"/>
            <a:ext cx="8010654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  <a:endParaRPr lang="en-US" sz="2800" i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58" r="2964" b="9404"/>
          <a:stretch/>
        </p:blipFill>
        <p:spPr>
          <a:xfrm>
            <a:off x="1816387" y="788879"/>
            <a:ext cx="5602513" cy="1508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641"/>
          <a:stretch/>
        </p:blipFill>
        <p:spPr>
          <a:xfrm>
            <a:off x="1816387" y="3322702"/>
            <a:ext cx="5606143" cy="827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456299"/>
            <a:ext cx="9078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LTStd-Roman"/>
              </a:rPr>
              <a:t>Thus, 11.5 g of ethanol contains 6.00 g of carbon and 1.51 g of hydrogen. The </a:t>
            </a:r>
            <a:r>
              <a:rPr lang="en-US" sz="2000" b="1" dirty="0" smtClean="0">
                <a:latin typeface="TimesLTStd-Roman"/>
              </a:rPr>
              <a:t>remainder must </a:t>
            </a:r>
            <a:r>
              <a:rPr lang="en-US" sz="2000" b="1" dirty="0">
                <a:latin typeface="TimesLTStd-Roman"/>
              </a:rPr>
              <a:t>be oxygen, whose mass is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472" y="4867105"/>
            <a:ext cx="5244813" cy="18498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08478"/>
            <a:ext cx="8779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LTStd-Roman"/>
              </a:rPr>
              <a:t>The number of moles of each element present in 11.5 g of ethanol is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515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656" y="954038"/>
            <a:ext cx="8180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LTStd-Roman"/>
              </a:rPr>
              <a:t>“</a:t>
            </a:r>
            <a:r>
              <a:rPr lang="en-US" sz="2800" b="1" i="1" dirty="0" smtClean="0">
                <a:solidFill>
                  <a:srgbClr val="FF0000"/>
                </a:solidFill>
                <a:latin typeface="TimesLTStd-Roman"/>
              </a:rPr>
              <a:t>empirical</a:t>
            </a:r>
            <a:r>
              <a:rPr lang="en-US" sz="2800" b="1" dirty="0" smtClean="0">
                <a:latin typeface="TimesLTStd-Roman"/>
              </a:rPr>
              <a:t>” means </a:t>
            </a:r>
            <a:r>
              <a:rPr lang="en-US" sz="2800" b="1" dirty="0">
                <a:latin typeface="TimesLTStd-Roman"/>
              </a:rPr>
              <a:t>“</a:t>
            </a:r>
            <a:r>
              <a:rPr lang="en-US" sz="2800" b="1" dirty="0" smtClean="0">
                <a:latin typeface="TimesLTStd-Roman"/>
              </a:rPr>
              <a:t>based only </a:t>
            </a:r>
            <a:r>
              <a:rPr lang="en-US" sz="2800" b="1" dirty="0">
                <a:latin typeface="TimesLTStd-Roman"/>
              </a:rPr>
              <a:t>on observation and measurement.” </a:t>
            </a:r>
            <a:endParaRPr lang="en-US" sz="2800" b="1" dirty="0" smtClean="0">
              <a:latin typeface="TimesLTStd-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655" y="2553842"/>
            <a:ext cx="8180825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LTStd-Roman"/>
              </a:rPr>
              <a:t>Ex: </a:t>
            </a:r>
            <a:r>
              <a:rPr lang="en-US" sz="2800" i="1" dirty="0" smtClean="0">
                <a:latin typeface="TimesLTStd-Roman"/>
              </a:rPr>
              <a:t>The </a:t>
            </a:r>
            <a:r>
              <a:rPr lang="en-US" sz="2800" i="1" dirty="0">
                <a:latin typeface="TimesLTStd-Roman"/>
              </a:rPr>
              <a:t>empirical formula of ethanol is </a:t>
            </a:r>
            <a:r>
              <a:rPr lang="en-US" sz="2800" i="1" dirty="0" smtClean="0">
                <a:latin typeface="TimesLTStd-Roman"/>
              </a:rPr>
              <a:t>determined from </a:t>
            </a:r>
            <a:r>
              <a:rPr lang="en-US" sz="2800" i="1" dirty="0">
                <a:latin typeface="TimesLTStd-Roman"/>
              </a:rPr>
              <a:t>analysis of the compound in terms of its component elements. </a:t>
            </a:r>
            <a:endParaRPr lang="en-US" sz="2800" i="1" dirty="0" smtClean="0">
              <a:latin typeface="TimesLTStd-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655" y="4741920"/>
            <a:ext cx="8180825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LTStd-Roman"/>
              </a:rPr>
              <a:t>No knowledge of </a:t>
            </a:r>
            <a:r>
              <a:rPr lang="en-US" sz="2800" b="1" dirty="0">
                <a:latin typeface="TimesLTStd-Roman"/>
              </a:rPr>
              <a:t>how the atoms are linked together in the compound is required.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7730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7418" y="779577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Determination of Molecular Formulas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33828" y="1745067"/>
            <a:ext cx="8454572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calculate the actual, molecular formula we must know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indent="-233363"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mass of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</a:p>
          <a:p>
            <a:pPr marL="688975" indent="-233363"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empirical formula.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63" y="1241242"/>
            <a:ext cx="7368358" cy="5514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7418" y="779577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Determination of Molecular Formulas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6528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84" y="1241242"/>
            <a:ext cx="6701216" cy="55205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7418" y="779577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Determination of Molecular Formulas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128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4990" y="71846"/>
            <a:ext cx="674530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Equations</a:t>
            </a:r>
            <a:endParaRPr lang="en-US" sz="2800" i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03" b="3732"/>
          <a:stretch/>
        </p:blipFill>
        <p:spPr bwMode="auto">
          <a:xfrm>
            <a:off x="723900" y="4840514"/>
            <a:ext cx="7848600" cy="201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8" y="3750132"/>
            <a:ext cx="8295481" cy="48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238851"/>
            <a:ext cx="78486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4300" y="772811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process in which one or more substances is changed into one or more new substances is 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chemical reaction</a:t>
            </a:r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4300" y="1739898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chemical equation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uses chemical symbols to show what happens during a chemical reaction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486024" y="2602013"/>
            <a:ext cx="4217988" cy="519112"/>
            <a:chOff x="1536" y="3753"/>
            <a:chExt cx="2657" cy="327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536" y="3753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reactants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655" y="3917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216" y="3753"/>
              <a:ext cx="9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products</a:t>
              </a: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-38100" y="320174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3 ways of representing the reaction of H</a:t>
            </a:r>
            <a:r>
              <a:rPr lang="en-US" altLang="en-US" sz="2400" b="1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with O</a:t>
            </a:r>
            <a:r>
              <a:rPr lang="en-US" altLang="en-US" sz="2400" b="1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to form H</a:t>
            </a:r>
            <a:r>
              <a:rPr lang="en-US" altLang="en-US" sz="2400" b="1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O </a:t>
            </a:r>
          </a:p>
        </p:txBody>
      </p:sp>
    </p:spTree>
    <p:extLst>
      <p:ext uri="{BB962C8B-B14F-4D97-AF65-F5344CB8AC3E}">
        <p14:creationId xmlns="" xmlns:p14="http://schemas.microsoft.com/office/powerpoint/2010/main" val="16923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56" y="725866"/>
            <a:ext cx="8853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mass of an atom depends on the number of electrons, protons,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neutrons 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contains.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of an atom’s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mass is important in laboratory work.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Mass: 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" name="Line 1030"/>
          <p:cNvSpPr>
            <a:spLocks noChangeShapeType="1"/>
          </p:cNvSpPr>
          <p:nvPr/>
        </p:nvSpPr>
        <p:spPr bwMode="auto">
          <a:xfrm>
            <a:off x="4613726" y="331243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035"/>
          <p:cNvSpPr txBox="1">
            <a:spLocks noChangeArrowheads="1"/>
          </p:cNvSpPr>
          <p:nvPr/>
        </p:nvSpPr>
        <p:spPr bwMode="auto">
          <a:xfrm>
            <a:off x="1705346" y="2896933"/>
            <a:ext cx="2572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Micro World</a:t>
            </a:r>
          </a:p>
          <a:p>
            <a:pPr algn="ctr"/>
            <a:r>
              <a:rPr lang="en-US" altLang="en-US" sz="2400" dirty="0"/>
              <a:t>atoms &amp; molecules</a:t>
            </a:r>
          </a:p>
        </p:txBody>
      </p:sp>
      <p:sp>
        <p:nvSpPr>
          <p:cNvPr id="8" name="Text Box 1036"/>
          <p:cNvSpPr txBox="1">
            <a:spLocks noChangeArrowheads="1"/>
          </p:cNvSpPr>
          <p:nvPr/>
        </p:nvSpPr>
        <p:spPr bwMode="auto">
          <a:xfrm>
            <a:off x="5762857" y="2896932"/>
            <a:ext cx="1821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Macro World</a:t>
            </a:r>
          </a:p>
          <a:p>
            <a:pPr algn="ctr"/>
            <a:r>
              <a:rPr lang="en-US" altLang="en-US" sz="2400" dirty="0"/>
              <a:t>grams</a:t>
            </a:r>
          </a:p>
        </p:txBody>
      </p:sp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429794" y="3870379"/>
            <a:ext cx="8601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0000"/>
                </a:solidFill>
              </a:rPr>
              <a:t>Atomic mass (atomic weight)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is the mass of an atom </a:t>
            </a:r>
            <a:r>
              <a:rPr lang="en-US" altLang="en-US" sz="2400" dirty="0" smtClean="0"/>
              <a:t>in atomic </a:t>
            </a:r>
            <a:r>
              <a:rPr lang="en-US" altLang="en-US" sz="2400" dirty="0"/>
              <a:t>mass units (amu</a:t>
            </a:r>
            <a:r>
              <a:rPr lang="en-US" altLang="en-US" sz="2400" dirty="0" smtClean="0"/>
              <a:t>).</a:t>
            </a:r>
            <a:endParaRPr lang="en-US" altLang="en-US" sz="2400" b="1" i="1" dirty="0"/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2991371" y="4769931"/>
            <a:ext cx="3766800" cy="83099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By definition:</a:t>
            </a:r>
          </a:p>
          <a:p>
            <a:pPr algn="ctr"/>
            <a:r>
              <a:rPr lang="en-US" altLang="en-US" sz="2400" dirty="0"/>
              <a:t> 1 atom </a:t>
            </a:r>
            <a:r>
              <a:rPr lang="en-US" altLang="en-US" sz="2400" baseline="30000" dirty="0"/>
              <a:t>12</a:t>
            </a:r>
            <a:r>
              <a:rPr lang="en-US" altLang="en-US" sz="2400" dirty="0"/>
              <a:t>C “weighs” 12 amu</a:t>
            </a: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3661271" y="5657671"/>
            <a:ext cx="242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On this scale</a:t>
            </a:r>
          </a:p>
          <a:p>
            <a:pPr algn="ctr"/>
            <a:r>
              <a:rPr lang="en-US" altLang="en-US" sz="2400" baseline="30000" dirty="0"/>
              <a:t>1</a:t>
            </a:r>
            <a:r>
              <a:rPr lang="en-US" altLang="en-US" sz="2400" dirty="0"/>
              <a:t>H = 1.008 amu</a:t>
            </a:r>
          </a:p>
          <a:p>
            <a:pPr algn="ctr"/>
            <a:r>
              <a:rPr lang="en-US" altLang="en-US" sz="2400" dirty="0"/>
              <a:t> </a:t>
            </a:r>
            <a:r>
              <a:rPr lang="en-US" altLang="en-US" sz="2400" baseline="30000" dirty="0"/>
              <a:t>16</a:t>
            </a:r>
            <a:r>
              <a:rPr lang="en-US" altLang="en-US" sz="2400" dirty="0"/>
              <a:t>O = 16.00 amu</a:t>
            </a:r>
          </a:p>
        </p:txBody>
      </p:sp>
    </p:spTree>
    <p:extLst>
      <p:ext uri="{BB962C8B-B14F-4D97-AF65-F5344CB8AC3E}">
        <p14:creationId xmlns="" xmlns:p14="http://schemas.microsoft.com/office/powerpoint/2010/main" val="41971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utoUpdateAnimBg="0"/>
      <p:bldP spid="9" grpId="0" autoUpdateAnimBg="0"/>
      <p:bldP spid="10" grpId="0" animBg="1" autoUpdateAnimBg="0"/>
      <p:bldP spid="1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4990" y="71846"/>
            <a:ext cx="674530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Equations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139" y="785658"/>
            <a:ext cx="7656285" cy="685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How to “Read” Chemical Equations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60049" y="1929887"/>
            <a:ext cx="3844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2 Mg +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         2 </a:t>
            </a:r>
            <a:r>
              <a:rPr lang="en-US" altLang="en-US" sz="2800" dirty="0" err="1"/>
              <a:t>MgO</a:t>
            </a:r>
            <a:endParaRPr lang="en-US" altLang="en-US" sz="28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15826" y="2189444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65314" y="2802177"/>
            <a:ext cx="9144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2 atoms Mg + 1 molecule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makes 2 formula units </a:t>
            </a:r>
            <a:r>
              <a:rPr lang="en-US" altLang="en-US" sz="2800" dirty="0" err="1"/>
              <a:t>MgO</a:t>
            </a:r>
            <a:endParaRPr lang="en-US" altLang="en-US" sz="2800" dirty="0"/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2 moles Mg + 1 mole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makes 2 moles </a:t>
            </a:r>
            <a:r>
              <a:rPr lang="en-US" altLang="en-US" sz="2800" dirty="0" err="1"/>
              <a:t>MgO</a:t>
            </a:r>
            <a:endParaRPr lang="en-US" altLang="en-US" sz="2800" dirty="0"/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48.6 grams Mg + 32.0 grams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makes 80.6 g </a:t>
            </a:r>
            <a:r>
              <a:rPr lang="en-US" altLang="en-US" sz="2800" dirty="0" err="1"/>
              <a:t>MgO</a:t>
            </a:r>
            <a:endParaRPr lang="en-US" altLang="en-US" sz="28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63608" y="4938056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dirty="0"/>
              <a:t>NOT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35217" y="5791235"/>
            <a:ext cx="60061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2 grams Mg + 1 gram O</a:t>
            </a:r>
            <a:r>
              <a:rPr lang="en-US" altLang="en-US" sz="2800" baseline="-25000">
                <a:solidFill>
                  <a:srgbClr val="FF0000"/>
                </a:solidFill>
              </a:rPr>
              <a:t>2</a:t>
            </a:r>
            <a:r>
              <a:rPr lang="en-US" altLang="en-US" sz="2800">
                <a:solidFill>
                  <a:srgbClr val="FF0000"/>
                </a:solidFill>
              </a:rPr>
              <a:t> makes 2 g MgO</a:t>
            </a:r>
          </a:p>
        </p:txBody>
      </p:sp>
    </p:spTree>
    <p:extLst>
      <p:ext uri="{BB962C8B-B14F-4D97-AF65-F5344CB8AC3E}">
        <p14:creationId xmlns="" xmlns:p14="http://schemas.microsoft.com/office/powerpoint/2010/main" val="36306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/>
      <p:bldP spid="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8039" y="1544563"/>
            <a:ext cx="87063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Write the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correct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formula(s) for the reactants on the left side and the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correct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formula(s) for the product(s) on the right side of the equation.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9164" y="3079675"/>
            <a:ext cx="828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Ethane reacts with oxygen to form carbon dioxide and water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351314" y="3619425"/>
            <a:ext cx="4200525" cy="458788"/>
            <a:chOff x="1440" y="2068"/>
            <a:chExt cx="2646" cy="28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8039" y="4316427"/>
            <a:ext cx="87158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Change the numbers in front of the formulas (</a:t>
            </a:r>
            <a:r>
              <a:rPr lang="en-US" altLang="en-US" b="1" i="1" dirty="0">
                <a:solidFill>
                  <a:srgbClr val="000000"/>
                </a:solidFill>
                <a:latin typeface="Arial" charset="0"/>
              </a:rPr>
              <a:t>coefficients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) to make the number of atoms of each element the same on both sides of the equation.  Do not change the subscripts. 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2900022" y="5884334"/>
            <a:ext cx="3462337" cy="519112"/>
            <a:chOff x="1707" y="3705"/>
            <a:chExt cx="2181" cy="327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707" y="3725"/>
              <a:ext cx="6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2C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521" y="3705"/>
              <a:ext cx="5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NOT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281" y="3725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C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4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294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1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34950" y="1368851"/>
            <a:ext cx="8550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Start by balancing those elements that appear in only one reactant and one product. </a:t>
            </a: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584200" y="2438400"/>
            <a:ext cx="4200525" cy="458788"/>
            <a:chOff x="1440" y="2068"/>
            <a:chExt cx="2646" cy="289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080000" y="2438400"/>
            <a:ext cx="370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start with C or H but not O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66700" y="2895600"/>
            <a:ext cx="1371600" cy="1355725"/>
            <a:chOff x="40" y="1728"/>
            <a:chExt cx="864" cy="854"/>
          </a:xfrm>
        </p:grpSpPr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40" y="2064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 carbon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left</a:t>
              </a:r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2641600" y="2819400"/>
            <a:ext cx="1371600" cy="1355725"/>
            <a:chOff x="1536" y="1680"/>
            <a:chExt cx="864" cy="854"/>
          </a:xfrm>
        </p:grpSpPr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V="1">
              <a:off x="1968" y="1680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1536" y="2016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 carbon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right</a:t>
              </a:r>
            </a:p>
          </p:txBody>
        </p:sp>
      </p:grp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5822950" y="3505200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multiply CO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by 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584200" y="4281488"/>
            <a:ext cx="4370388" cy="458787"/>
            <a:chOff x="1440" y="2068"/>
            <a:chExt cx="2753" cy="289"/>
          </a:xfrm>
        </p:grpSpPr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3034" y="2069"/>
              <a:ext cx="1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419100" y="4740275"/>
            <a:ext cx="1711325" cy="1355725"/>
            <a:chOff x="-66" y="1728"/>
            <a:chExt cx="1078" cy="854"/>
          </a:xfrm>
        </p:grpSpPr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-66" y="2064"/>
              <a:ext cx="10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 hydrogen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left</a:t>
              </a:r>
            </a:p>
          </p:txBody>
        </p:sp>
      </p:grpSp>
      <p:grpSp>
        <p:nvGrpSpPr>
          <p:cNvPr id="39" name="Group 33"/>
          <p:cNvGrpSpPr>
            <a:grpSpLocks/>
          </p:cNvGrpSpPr>
          <p:nvPr/>
        </p:nvGrpSpPr>
        <p:grpSpPr bwMode="auto">
          <a:xfrm>
            <a:off x="3698875" y="4740275"/>
            <a:ext cx="1711325" cy="1355725"/>
            <a:chOff x="-66" y="1728"/>
            <a:chExt cx="1078" cy="854"/>
          </a:xfrm>
        </p:grpSpPr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-66" y="2064"/>
              <a:ext cx="10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 hydrogen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right</a:t>
              </a:r>
            </a:p>
          </p:txBody>
        </p:sp>
      </p:grp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5822950" y="5451475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multiply H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 by 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grpSp>
        <p:nvGrpSpPr>
          <p:cNvPr id="43" name="Group 37"/>
          <p:cNvGrpSpPr>
            <a:grpSpLocks/>
          </p:cNvGrpSpPr>
          <p:nvPr/>
        </p:nvGrpSpPr>
        <p:grpSpPr bwMode="auto">
          <a:xfrm>
            <a:off x="584200" y="6246813"/>
            <a:ext cx="4540250" cy="458787"/>
            <a:chOff x="1440" y="2068"/>
            <a:chExt cx="2860" cy="289"/>
          </a:xfrm>
        </p:grpSpPr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991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4" grpId="0" autoUpdateAnimBg="0"/>
      <p:bldP spid="31" grpId="0" autoUpdateAnimBg="0"/>
      <p:bldP spid="4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342505" y="1439782"/>
            <a:ext cx="8550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Balance those elements that appear in two or more reactants or products. </a:t>
            </a:r>
          </a:p>
        </p:txBody>
      </p:sp>
      <p:grpSp>
        <p:nvGrpSpPr>
          <p:cNvPr id="82" name="Group 10"/>
          <p:cNvGrpSpPr>
            <a:grpSpLocks/>
          </p:cNvGrpSpPr>
          <p:nvPr/>
        </p:nvGrpSpPr>
        <p:grpSpPr bwMode="auto">
          <a:xfrm>
            <a:off x="1052286" y="3178629"/>
            <a:ext cx="1422400" cy="1355725"/>
            <a:chOff x="25" y="1728"/>
            <a:chExt cx="896" cy="854"/>
          </a:xfrm>
        </p:grpSpPr>
        <p:sp>
          <p:nvSpPr>
            <p:cNvPr id="83" name="Line 11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25" y="2064"/>
              <a:ext cx="8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 oxygen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left</a:t>
              </a:r>
            </a:p>
          </p:txBody>
        </p:sp>
      </p:grpSp>
      <p:grpSp>
        <p:nvGrpSpPr>
          <p:cNvPr id="85" name="Group 13"/>
          <p:cNvGrpSpPr>
            <a:grpSpLocks/>
          </p:cNvGrpSpPr>
          <p:nvPr/>
        </p:nvGrpSpPr>
        <p:grpSpPr bwMode="auto">
          <a:xfrm>
            <a:off x="2754086" y="3178629"/>
            <a:ext cx="1422400" cy="1355725"/>
            <a:chOff x="1521" y="1680"/>
            <a:chExt cx="896" cy="854"/>
          </a:xfrm>
        </p:grpSpPr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968" y="1680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521" y="2016"/>
              <a:ext cx="8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4 oxygen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(2x2)</a:t>
              </a:r>
            </a:p>
          </p:txBody>
        </p:sp>
      </p:grpSp>
      <p:grpSp>
        <p:nvGrpSpPr>
          <p:cNvPr id="88" name="Group 28"/>
          <p:cNvGrpSpPr>
            <a:grpSpLocks/>
          </p:cNvGrpSpPr>
          <p:nvPr/>
        </p:nvGrpSpPr>
        <p:grpSpPr bwMode="auto">
          <a:xfrm>
            <a:off x="518886" y="2721429"/>
            <a:ext cx="4540250" cy="458788"/>
            <a:chOff x="1440" y="2068"/>
            <a:chExt cx="2860" cy="289"/>
          </a:xfrm>
        </p:grpSpPr>
        <p:sp>
          <p:nvSpPr>
            <p:cNvPr id="89" name="Text Box 29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0" name="Line 30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grpSp>
        <p:nvGrpSpPr>
          <p:cNvPr id="92" name="Group 44"/>
          <p:cNvGrpSpPr>
            <a:grpSpLocks/>
          </p:cNvGrpSpPr>
          <p:nvPr/>
        </p:nvGrpSpPr>
        <p:grpSpPr bwMode="auto">
          <a:xfrm>
            <a:off x="4046311" y="3178629"/>
            <a:ext cx="1684338" cy="1346200"/>
            <a:chOff x="2462" y="1728"/>
            <a:chExt cx="1061" cy="848"/>
          </a:xfrm>
        </p:grpSpPr>
        <p:sp>
          <p:nvSpPr>
            <p:cNvPr id="93" name="Line 33"/>
            <p:cNvSpPr>
              <a:spLocks noChangeShapeType="1"/>
            </p:cNvSpPr>
            <p:nvPr/>
          </p:nvSpPr>
          <p:spPr bwMode="auto">
            <a:xfrm flipV="1">
              <a:off x="299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4" name="Text Box 34"/>
            <p:cNvSpPr txBox="1">
              <a:spLocks noChangeArrowheads="1"/>
            </p:cNvSpPr>
            <p:nvPr/>
          </p:nvSpPr>
          <p:spPr bwMode="auto">
            <a:xfrm>
              <a:off x="2462" y="2058"/>
              <a:ext cx="10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+ 3 oxygen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(3x1)</a:t>
              </a:r>
            </a:p>
          </p:txBody>
        </p:sp>
      </p:grpSp>
      <p:grpSp>
        <p:nvGrpSpPr>
          <p:cNvPr id="95" name="Group 54"/>
          <p:cNvGrpSpPr>
            <a:grpSpLocks/>
          </p:cNvGrpSpPr>
          <p:nvPr/>
        </p:nvGrpSpPr>
        <p:grpSpPr bwMode="auto">
          <a:xfrm>
            <a:off x="5698899" y="2569029"/>
            <a:ext cx="2444750" cy="762000"/>
            <a:chOff x="3456" y="1344"/>
            <a:chExt cx="1540" cy="480"/>
          </a:xfrm>
        </p:grpSpPr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3456" y="1440"/>
              <a:ext cx="1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multiply O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by </a:t>
              </a:r>
              <a:endParaRPr lang="en-US" alt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97" name="Group 42"/>
            <p:cNvGrpSpPr>
              <a:grpSpLocks/>
            </p:cNvGrpSpPr>
            <p:nvPr/>
          </p:nvGrpSpPr>
          <p:grpSpPr bwMode="auto">
            <a:xfrm>
              <a:off x="4756" y="1344"/>
              <a:ext cx="240" cy="480"/>
              <a:chOff x="4320" y="3264"/>
              <a:chExt cx="240" cy="480"/>
            </a:xfrm>
          </p:grpSpPr>
          <p:sp>
            <p:nvSpPr>
              <p:cNvPr id="98" name="Text Box 37"/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9" name="Line 38"/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0" name="Text Box 41"/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</p:grpSp>
      </p:grpSp>
      <p:sp>
        <p:nvSpPr>
          <p:cNvPr id="101" name="Text Box 45"/>
          <p:cNvSpPr txBox="1">
            <a:spLocks noChangeArrowheads="1"/>
          </p:cNvSpPr>
          <p:nvPr/>
        </p:nvSpPr>
        <p:spPr bwMode="auto">
          <a:xfrm>
            <a:off x="5616349" y="3702504"/>
            <a:ext cx="1684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= 7 oxygen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on right</a:t>
            </a:r>
          </a:p>
        </p:txBody>
      </p:sp>
      <p:grpSp>
        <p:nvGrpSpPr>
          <p:cNvPr id="102" name="Group 55"/>
          <p:cNvGrpSpPr>
            <a:grpSpLocks/>
          </p:cNvGrpSpPr>
          <p:nvPr/>
        </p:nvGrpSpPr>
        <p:grpSpPr bwMode="auto">
          <a:xfrm>
            <a:off x="518886" y="4715329"/>
            <a:ext cx="4864100" cy="762000"/>
            <a:chOff x="240" y="2696"/>
            <a:chExt cx="3064" cy="480"/>
          </a:xfrm>
        </p:grpSpPr>
        <p:sp>
          <p:nvSpPr>
            <p:cNvPr id="103" name="Text Box 47"/>
            <p:cNvSpPr txBox="1">
              <a:spLocks noChangeArrowheads="1"/>
            </p:cNvSpPr>
            <p:nvPr/>
          </p:nvSpPr>
          <p:spPr bwMode="auto">
            <a:xfrm>
              <a:off x="240" y="2783"/>
              <a:ext cx="12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    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4" name="Line 48"/>
            <p:cNvSpPr>
              <a:spLocks noChangeShapeType="1"/>
            </p:cNvSpPr>
            <p:nvPr/>
          </p:nvSpPr>
          <p:spPr bwMode="auto">
            <a:xfrm>
              <a:off x="1488" y="2927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Text Box 49"/>
            <p:cNvSpPr txBox="1">
              <a:spLocks noChangeArrowheads="1"/>
            </p:cNvSpPr>
            <p:nvPr/>
          </p:nvSpPr>
          <p:spPr bwMode="auto">
            <a:xfrm>
              <a:off x="2038" y="278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grpSp>
          <p:nvGrpSpPr>
            <p:cNvPr id="106" name="Group 50"/>
            <p:cNvGrpSpPr>
              <a:grpSpLocks/>
            </p:cNvGrpSpPr>
            <p:nvPr/>
          </p:nvGrpSpPr>
          <p:grpSpPr bwMode="auto">
            <a:xfrm>
              <a:off x="960" y="2696"/>
              <a:ext cx="240" cy="480"/>
              <a:chOff x="4320" y="3264"/>
              <a:chExt cx="240" cy="480"/>
            </a:xfrm>
          </p:grpSpPr>
          <p:sp>
            <p:nvSpPr>
              <p:cNvPr id="107" name="Text Box 51"/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7</a:t>
                </a:r>
              </a:p>
            </p:txBody>
          </p:sp>
          <p:sp>
            <p:nvSpPr>
              <p:cNvPr id="108" name="Line 52"/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9" name="Text Box 53"/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</a:p>
            </p:txBody>
          </p:sp>
        </p:grpSp>
      </p:grpSp>
      <p:sp>
        <p:nvSpPr>
          <p:cNvPr id="110" name="Text Box 56"/>
          <p:cNvSpPr txBox="1">
            <a:spLocks noChangeArrowheads="1"/>
          </p:cNvSpPr>
          <p:nvPr/>
        </p:nvSpPr>
        <p:spPr bwMode="auto">
          <a:xfrm>
            <a:off x="5698899" y="4702629"/>
            <a:ext cx="3354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remove fraction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multiply both sides by 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grpSp>
        <p:nvGrpSpPr>
          <p:cNvPr id="111" name="Group 61"/>
          <p:cNvGrpSpPr>
            <a:grpSpLocks/>
          </p:cNvGrpSpPr>
          <p:nvPr/>
        </p:nvGrpSpPr>
        <p:grpSpPr bwMode="auto">
          <a:xfrm>
            <a:off x="518886" y="5615442"/>
            <a:ext cx="4876800" cy="458787"/>
            <a:chOff x="240" y="3263"/>
            <a:chExt cx="3072" cy="289"/>
          </a:xfrm>
        </p:grpSpPr>
        <p:sp>
          <p:nvSpPr>
            <p:cNvPr id="112" name="Text Box 58"/>
            <p:cNvSpPr txBox="1">
              <a:spLocks noChangeArrowheads="1"/>
            </p:cNvSpPr>
            <p:nvPr/>
          </p:nvSpPr>
          <p:spPr bwMode="auto">
            <a:xfrm>
              <a:off x="240" y="3263"/>
              <a:ext cx="1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3" name="Line 59"/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4" name="Text Box 60"/>
            <p:cNvSpPr txBox="1">
              <a:spLocks noChangeArrowheads="1"/>
            </p:cNvSpPr>
            <p:nvPr/>
          </p:nvSpPr>
          <p:spPr bwMode="auto">
            <a:xfrm>
              <a:off x="2046" y="326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1915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utoUpdateAnimBg="0"/>
      <p:bldP spid="101" grpId="0" autoUpdateAnimBg="0"/>
      <p:bldP spid="11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176439" y="1367632"/>
            <a:ext cx="87933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Check to make sure that you have the same number of each type of atom on both sides of the equation. </a:t>
            </a:r>
          </a:p>
        </p:txBody>
      </p:sp>
      <p:grpSp>
        <p:nvGrpSpPr>
          <p:cNvPr id="66" name="Group 34"/>
          <p:cNvGrpSpPr>
            <a:grpSpLocks/>
          </p:cNvGrpSpPr>
          <p:nvPr/>
        </p:nvGrpSpPr>
        <p:grpSpPr bwMode="auto">
          <a:xfrm>
            <a:off x="388256" y="2480356"/>
            <a:ext cx="4876800" cy="458787"/>
            <a:chOff x="240" y="3263"/>
            <a:chExt cx="3072" cy="289"/>
          </a:xfrm>
        </p:grpSpPr>
        <p:sp>
          <p:nvSpPr>
            <p:cNvPr id="67" name="Text Box 35"/>
            <p:cNvSpPr txBox="1">
              <a:spLocks noChangeArrowheads="1"/>
            </p:cNvSpPr>
            <p:nvPr/>
          </p:nvSpPr>
          <p:spPr bwMode="auto">
            <a:xfrm>
              <a:off x="240" y="3263"/>
              <a:ext cx="1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2046" y="326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grpSp>
        <p:nvGrpSpPr>
          <p:cNvPr id="70" name="Group 48"/>
          <p:cNvGrpSpPr>
            <a:grpSpLocks/>
          </p:cNvGrpSpPr>
          <p:nvPr/>
        </p:nvGrpSpPr>
        <p:grpSpPr bwMode="auto">
          <a:xfrm>
            <a:off x="5249181" y="4198031"/>
            <a:ext cx="3597275" cy="1789112"/>
            <a:chOff x="710" y="2377"/>
            <a:chExt cx="2266" cy="1127"/>
          </a:xfrm>
        </p:grpSpPr>
        <p:sp>
          <p:nvSpPr>
            <p:cNvPr id="71" name="Text Box 38"/>
            <p:cNvSpPr txBox="1">
              <a:spLocks noChangeArrowheads="1"/>
            </p:cNvSpPr>
            <p:nvPr/>
          </p:nvSpPr>
          <p:spPr bwMode="auto">
            <a:xfrm>
              <a:off x="710" y="2377"/>
              <a:ext cx="9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Reactants</a:t>
              </a: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2102" y="2377"/>
              <a:ext cx="8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Products</a:t>
              </a:r>
            </a:p>
          </p:txBody>
        </p:sp>
        <p:sp>
          <p:nvSpPr>
            <p:cNvPr id="73" name="Line 40"/>
            <p:cNvSpPr>
              <a:spLocks noChangeShapeType="1"/>
            </p:cNvSpPr>
            <p:nvPr/>
          </p:nvSpPr>
          <p:spPr bwMode="auto">
            <a:xfrm>
              <a:off x="768" y="2640"/>
              <a:ext cx="2208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4" name="Text Box 41"/>
            <p:cNvSpPr txBox="1">
              <a:spLocks noChangeArrowheads="1"/>
            </p:cNvSpPr>
            <p:nvPr/>
          </p:nvSpPr>
          <p:spPr bwMode="auto">
            <a:xfrm>
              <a:off x="981" y="26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4 C</a:t>
              </a:r>
            </a:p>
          </p:txBody>
        </p:sp>
        <p:sp>
          <p:nvSpPr>
            <p:cNvPr id="75" name="Text Box 42"/>
            <p:cNvSpPr txBox="1">
              <a:spLocks noChangeArrowheads="1"/>
            </p:cNvSpPr>
            <p:nvPr/>
          </p:nvSpPr>
          <p:spPr bwMode="auto">
            <a:xfrm>
              <a:off x="874" y="2952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12 H</a:t>
              </a:r>
            </a:p>
          </p:txBody>
        </p:sp>
        <p:sp>
          <p:nvSpPr>
            <p:cNvPr id="76" name="Text Box 43"/>
            <p:cNvSpPr txBox="1">
              <a:spLocks noChangeArrowheads="1"/>
            </p:cNvSpPr>
            <p:nvPr/>
          </p:nvSpPr>
          <p:spPr bwMode="auto">
            <a:xfrm>
              <a:off x="864" y="321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14 O</a:t>
              </a:r>
            </a:p>
          </p:txBody>
        </p:sp>
        <p:sp>
          <p:nvSpPr>
            <p:cNvPr id="77" name="Text Box 44"/>
            <p:cNvSpPr txBox="1">
              <a:spLocks noChangeArrowheads="1"/>
            </p:cNvSpPr>
            <p:nvPr/>
          </p:nvSpPr>
          <p:spPr bwMode="auto">
            <a:xfrm>
              <a:off x="2369" y="26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4 C</a:t>
              </a:r>
            </a:p>
          </p:txBody>
        </p:sp>
        <p:sp>
          <p:nvSpPr>
            <p:cNvPr id="78" name="Text Box 45"/>
            <p:cNvSpPr txBox="1">
              <a:spLocks noChangeArrowheads="1"/>
            </p:cNvSpPr>
            <p:nvPr/>
          </p:nvSpPr>
          <p:spPr bwMode="auto">
            <a:xfrm>
              <a:off x="2262" y="2952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12 H</a:t>
              </a:r>
            </a:p>
          </p:txBody>
        </p:sp>
        <p:sp>
          <p:nvSpPr>
            <p:cNvPr id="79" name="Text Box 46"/>
            <p:cNvSpPr txBox="1">
              <a:spLocks noChangeArrowheads="1"/>
            </p:cNvSpPr>
            <p:nvPr/>
          </p:nvSpPr>
          <p:spPr bwMode="auto">
            <a:xfrm>
              <a:off x="2252" y="321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14 O</a:t>
              </a:r>
            </a:p>
          </p:txBody>
        </p:sp>
        <p:sp>
          <p:nvSpPr>
            <p:cNvPr id="80" name="Line 47"/>
            <p:cNvSpPr>
              <a:spLocks noChangeShapeType="1"/>
            </p:cNvSpPr>
            <p:nvPr/>
          </p:nvSpPr>
          <p:spPr bwMode="auto">
            <a:xfrm>
              <a:off x="768" y="3488"/>
              <a:ext cx="2208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15" name="Group 52"/>
          <p:cNvGrpSpPr>
            <a:grpSpLocks/>
          </p:cNvGrpSpPr>
          <p:nvPr/>
        </p:nvGrpSpPr>
        <p:grpSpPr bwMode="auto">
          <a:xfrm>
            <a:off x="534306" y="2977243"/>
            <a:ext cx="4017963" cy="457200"/>
            <a:chOff x="332" y="2088"/>
            <a:chExt cx="2531" cy="288"/>
          </a:xfrm>
        </p:grpSpPr>
        <p:sp>
          <p:nvSpPr>
            <p:cNvPr id="116" name="Text Box 50"/>
            <p:cNvSpPr txBox="1">
              <a:spLocks noChangeArrowheads="1"/>
            </p:cNvSpPr>
            <p:nvPr/>
          </p:nvSpPr>
          <p:spPr bwMode="auto">
            <a:xfrm>
              <a:off x="332" y="2088"/>
              <a:ext cx="10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4 C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2)</a:t>
              </a:r>
            </a:p>
          </p:txBody>
        </p:sp>
        <p:sp>
          <p:nvSpPr>
            <p:cNvPr id="117" name="Text Box 51"/>
            <p:cNvSpPr txBox="1">
              <a:spLocks noChangeArrowheads="1"/>
            </p:cNvSpPr>
            <p:nvPr/>
          </p:nvSpPr>
          <p:spPr bwMode="auto">
            <a:xfrm>
              <a:off x="2448" y="20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4 C</a:t>
              </a:r>
            </a:p>
          </p:txBody>
        </p:sp>
      </p:grpSp>
      <p:grpSp>
        <p:nvGrpSpPr>
          <p:cNvPr id="118" name="Group 55"/>
          <p:cNvGrpSpPr>
            <a:grpSpLocks/>
          </p:cNvGrpSpPr>
          <p:nvPr/>
        </p:nvGrpSpPr>
        <p:grpSpPr bwMode="auto">
          <a:xfrm>
            <a:off x="464456" y="3453493"/>
            <a:ext cx="4652963" cy="457200"/>
            <a:chOff x="273" y="2401"/>
            <a:chExt cx="2931" cy="288"/>
          </a:xfrm>
        </p:grpSpPr>
        <p:sp>
          <p:nvSpPr>
            <p:cNvPr id="119" name="Text Box 53"/>
            <p:cNvSpPr txBox="1">
              <a:spLocks noChangeArrowheads="1"/>
            </p:cNvSpPr>
            <p:nvPr/>
          </p:nvSpPr>
          <p:spPr bwMode="auto">
            <a:xfrm>
              <a:off x="273" y="2401"/>
              <a:ext cx="11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12 H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6)</a:t>
              </a:r>
            </a:p>
          </p:txBody>
        </p:sp>
        <p:sp>
          <p:nvSpPr>
            <p:cNvPr id="120" name="Text Box 54"/>
            <p:cNvSpPr txBox="1">
              <a:spLocks noChangeArrowheads="1"/>
            </p:cNvSpPr>
            <p:nvPr/>
          </p:nvSpPr>
          <p:spPr bwMode="auto">
            <a:xfrm>
              <a:off x="2085" y="2401"/>
              <a:ext cx="11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12 H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6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2)</a:t>
              </a:r>
            </a:p>
          </p:txBody>
        </p:sp>
      </p:grpSp>
      <p:grpSp>
        <p:nvGrpSpPr>
          <p:cNvPr id="121" name="Group 58"/>
          <p:cNvGrpSpPr>
            <a:grpSpLocks/>
          </p:cNvGrpSpPr>
          <p:nvPr/>
        </p:nvGrpSpPr>
        <p:grpSpPr bwMode="auto">
          <a:xfrm>
            <a:off x="464456" y="3929743"/>
            <a:ext cx="4899025" cy="457200"/>
            <a:chOff x="288" y="2448"/>
            <a:chExt cx="3086" cy="288"/>
          </a:xfrm>
        </p:grpSpPr>
        <p:sp>
          <p:nvSpPr>
            <p:cNvPr id="122" name="Text Box 56"/>
            <p:cNvSpPr txBox="1">
              <a:spLocks noChangeArrowheads="1"/>
            </p:cNvSpPr>
            <p:nvPr/>
          </p:nvSpPr>
          <p:spPr bwMode="auto">
            <a:xfrm>
              <a:off x="288" y="2448"/>
              <a:ext cx="11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14 O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7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2)</a:t>
              </a:r>
            </a:p>
          </p:txBody>
        </p:sp>
        <p:sp>
          <p:nvSpPr>
            <p:cNvPr id="123" name="Text Box 57"/>
            <p:cNvSpPr txBox="1">
              <a:spLocks noChangeArrowheads="1"/>
            </p:cNvSpPr>
            <p:nvPr/>
          </p:nvSpPr>
          <p:spPr bwMode="auto">
            <a:xfrm>
              <a:off x="1920" y="2448"/>
              <a:ext cx="1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14 O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4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 + 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6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807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14" y="1209646"/>
            <a:ext cx="5502486" cy="5586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69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92" y="1538649"/>
            <a:ext cx="7896905" cy="3054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94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031" y="71846"/>
            <a:ext cx="5505226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Amounts of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Reactants </a:t>
            </a:r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Products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8757" y="4107109"/>
            <a:ext cx="80772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Write balanced chemical equation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Convert quantities of known substances into moles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Use coefficients in balanced equation to calculate the number of moles of the sought quantity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Convert moles of sought quantity into desired units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57" y="730250"/>
            <a:ext cx="63246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47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031" y="71846"/>
            <a:ext cx="5505226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Amounts of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Reactants </a:t>
            </a:r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Products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1527175" y="682060"/>
            <a:ext cx="725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400050" y="718572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Methanol burns in air according to the equation</a:t>
            </a:r>
          </a:p>
        </p:txBody>
      </p:sp>
      <p:grpSp>
        <p:nvGrpSpPr>
          <p:cNvPr id="6" name="Group 1033"/>
          <p:cNvGrpSpPr>
            <a:grpSpLocks/>
          </p:cNvGrpSpPr>
          <p:nvPr/>
        </p:nvGrpSpPr>
        <p:grpSpPr bwMode="auto">
          <a:xfrm>
            <a:off x="2104231" y="1355160"/>
            <a:ext cx="4897437" cy="457200"/>
            <a:chOff x="723" y="649"/>
            <a:chExt cx="3085" cy="288"/>
          </a:xfrm>
        </p:grpSpPr>
        <p:sp>
          <p:nvSpPr>
            <p:cNvPr id="7" name="Text Box 1031"/>
            <p:cNvSpPr txBox="1">
              <a:spLocks noChangeArrowheads="1"/>
            </p:cNvSpPr>
            <p:nvPr/>
          </p:nvSpPr>
          <p:spPr bwMode="auto">
            <a:xfrm>
              <a:off x="723" y="649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2CH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OH + 3O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         2CO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+ 4H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8" name="Line 1032"/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115207" y="1875125"/>
            <a:ext cx="88754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If 209 g of methanol are used up in the combustion, what mass of water is produced?</a:t>
            </a:r>
          </a:p>
        </p:txBody>
      </p:sp>
      <p:grpSp>
        <p:nvGrpSpPr>
          <p:cNvPr id="10" name="Group 1042"/>
          <p:cNvGrpSpPr>
            <a:grpSpLocks/>
          </p:cNvGrpSpPr>
          <p:nvPr/>
        </p:nvGrpSpPr>
        <p:grpSpPr bwMode="auto">
          <a:xfrm>
            <a:off x="-45244" y="2872810"/>
            <a:ext cx="9196388" cy="457200"/>
            <a:chOff x="-8" y="1728"/>
            <a:chExt cx="5793" cy="288"/>
          </a:xfrm>
        </p:grpSpPr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-8" y="1728"/>
              <a:ext cx="1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grams CH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1675" y="1728"/>
              <a:ext cx="1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CH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13" name="Text Box 1037"/>
            <p:cNvSpPr txBox="1">
              <a:spLocks noChangeArrowheads="1"/>
            </p:cNvSpPr>
            <p:nvPr/>
          </p:nvSpPr>
          <p:spPr bwMode="auto">
            <a:xfrm>
              <a:off x="3338" y="1728"/>
              <a:ext cx="10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14" name="Text Box 1038"/>
            <p:cNvSpPr txBox="1">
              <a:spLocks noChangeArrowheads="1"/>
            </p:cNvSpPr>
            <p:nvPr/>
          </p:nvSpPr>
          <p:spPr bwMode="auto">
            <a:xfrm>
              <a:off x="4723" y="1728"/>
              <a:ext cx="10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grams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15" name="Line 1039"/>
            <p:cNvSpPr>
              <a:spLocks noChangeShapeType="1"/>
            </p:cNvSpPr>
            <p:nvPr/>
          </p:nvSpPr>
          <p:spPr bwMode="auto">
            <a:xfrm>
              <a:off x="1335" y="187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Line 1040"/>
            <p:cNvSpPr>
              <a:spLocks noChangeShapeType="1"/>
            </p:cNvSpPr>
            <p:nvPr/>
          </p:nvSpPr>
          <p:spPr bwMode="auto">
            <a:xfrm>
              <a:off x="2998" y="187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Line 1041"/>
            <p:cNvSpPr>
              <a:spLocks noChangeShapeType="1"/>
            </p:cNvSpPr>
            <p:nvPr/>
          </p:nvSpPr>
          <p:spPr bwMode="auto">
            <a:xfrm>
              <a:off x="4383" y="187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8" name="Text Box 1044"/>
          <p:cNvSpPr txBox="1">
            <a:spLocks noChangeArrowheads="1"/>
          </p:cNvSpPr>
          <p:nvPr/>
        </p:nvSpPr>
        <p:spPr bwMode="auto">
          <a:xfrm>
            <a:off x="1473200" y="3537857"/>
            <a:ext cx="1760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molar mass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CH</a:t>
            </a:r>
            <a:r>
              <a:rPr lang="en-US" altLang="en-US" sz="2400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OH</a:t>
            </a:r>
          </a:p>
        </p:txBody>
      </p:sp>
      <p:sp>
        <p:nvSpPr>
          <p:cNvPr id="19" name="Text Box 1045"/>
          <p:cNvSpPr txBox="1">
            <a:spLocks noChangeArrowheads="1"/>
          </p:cNvSpPr>
          <p:nvPr/>
        </p:nvSpPr>
        <p:spPr bwMode="auto">
          <a:xfrm>
            <a:off x="3692525" y="3553732"/>
            <a:ext cx="264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coefficients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chemical equation</a:t>
            </a:r>
          </a:p>
        </p:txBody>
      </p:sp>
      <p:sp>
        <p:nvSpPr>
          <p:cNvPr id="20" name="Text Box 1046"/>
          <p:cNvSpPr txBox="1">
            <a:spLocks noChangeArrowheads="1"/>
          </p:cNvSpPr>
          <p:nvPr/>
        </p:nvSpPr>
        <p:spPr bwMode="auto">
          <a:xfrm>
            <a:off x="6342063" y="3537857"/>
            <a:ext cx="176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molar mass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O</a:t>
            </a:r>
          </a:p>
        </p:txBody>
      </p:sp>
      <p:sp>
        <p:nvSpPr>
          <p:cNvPr id="21" name="Text Box 1047"/>
          <p:cNvSpPr txBox="1">
            <a:spLocks noChangeArrowheads="1"/>
          </p:cNvSpPr>
          <p:nvPr/>
        </p:nvSpPr>
        <p:spPr bwMode="auto">
          <a:xfrm>
            <a:off x="622300" y="4939620"/>
            <a:ext cx="173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209 g CH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OH</a:t>
            </a:r>
          </a:p>
        </p:txBody>
      </p:sp>
      <p:grpSp>
        <p:nvGrpSpPr>
          <p:cNvPr id="22" name="Group 1076"/>
          <p:cNvGrpSpPr>
            <a:grpSpLocks/>
          </p:cNvGrpSpPr>
          <p:nvPr/>
        </p:nvGrpSpPr>
        <p:grpSpPr bwMode="auto">
          <a:xfrm>
            <a:off x="2327275" y="4761820"/>
            <a:ext cx="1960563" cy="754062"/>
            <a:chOff x="1458" y="2643"/>
            <a:chExt cx="1235" cy="475"/>
          </a:xfrm>
        </p:grpSpPr>
        <p:sp>
          <p:nvSpPr>
            <p:cNvPr id="23" name="Text Box 1049"/>
            <p:cNvSpPr txBox="1">
              <a:spLocks noChangeArrowheads="1"/>
            </p:cNvSpPr>
            <p:nvPr/>
          </p:nvSpPr>
          <p:spPr bwMode="auto">
            <a:xfrm>
              <a:off x="1591" y="2643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CH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24" name="Text Box 1050"/>
            <p:cNvSpPr txBox="1">
              <a:spLocks noChangeArrowheads="1"/>
            </p:cNvSpPr>
            <p:nvPr/>
          </p:nvSpPr>
          <p:spPr bwMode="auto">
            <a:xfrm>
              <a:off x="1559" y="2868"/>
              <a:ext cx="11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32.0 g CH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25" name="Line 1051"/>
            <p:cNvSpPr>
              <a:spLocks noChangeShapeType="1"/>
            </p:cNvSpPr>
            <p:nvPr/>
          </p:nvSpPr>
          <p:spPr bwMode="auto">
            <a:xfrm>
              <a:off x="1675" y="2884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Text Box 1052"/>
            <p:cNvSpPr txBox="1">
              <a:spLocks noChangeArrowheads="1"/>
            </p:cNvSpPr>
            <p:nvPr/>
          </p:nvSpPr>
          <p:spPr bwMode="auto">
            <a:xfrm>
              <a:off x="1458" y="274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27" name="Group 1071"/>
          <p:cNvGrpSpPr>
            <a:grpSpLocks/>
          </p:cNvGrpSpPr>
          <p:nvPr/>
        </p:nvGrpSpPr>
        <p:grpSpPr bwMode="auto">
          <a:xfrm>
            <a:off x="4229100" y="4757057"/>
            <a:ext cx="2057400" cy="762000"/>
            <a:chOff x="2352" y="2632"/>
            <a:chExt cx="1296" cy="480"/>
          </a:xfrm>
        </p:grpSpPr>
        <p:sp>
          <p:nvSpPr>
            <p:cNvPr id="28" name="Text Box 1054"/>
            <p:cNvSpPr txBox="1">
              <a:spLocks noChangeArrowheads="1"/>
            </p:cNvSpPr>
            <p:nvPr/>
          </p:nvSpPr>
          <p:spPr bwMode="auto">
            <a:xfrm>
              <a:off x="2671" y="2632"/>
              <a:ext cx="8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 mol 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29" name="Text Box 1055"/>
            <p:cNvSpPr txBox="1">
              <a:spLocks noChangeArrowheads="1"/>
            </p:cNvSpPr>
            <p:nvPr/>
          </p:nvSpPr>
          <p:spPr bwMode="auto">
            <a:xfrm>
              <a:off x="2556" y="2862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mol CH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30" name="Line 1056"/>
            <p:cNvSpPr>
              <a:spLocks noChangeShapeType="1"/>
            </p:cNvSpPr>
            <p:nvPr/>
          </p:nvSpPr>
          <p:spPr bwMode="auto">
            <a:xfrm>
              <a:off x="2544" y="2880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Text Box 1057"/>
            <p:cNvSpPr txBox="1">
              <a:spLocks noChangeArrowheads="1"/>
            </p:cNvSpPr>
            <p:nvPr/>
          </p:nvSpPr>
          <p:spPr bwMode="auto">
            <a:xfrm>
              <a:off x="2352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32" name="Group 1078"/>
          <p:cNvGrpSpPr>
            <a:grpSpLocks/>
          </p:cNvGrpSpPr>
          <p:nvPr/>
        </p:nvGrpSpPr>
        <p:grpSpPr bwMode="auto">
          <a:xfrm>
            <a:off x="6261100" y="4757057"/>
            <a:ext cx="2160588" cy="762000"/>
            <a:chOff x="3936" y="2640"/>
            <a:chExt cx="1361" cy="480"/>
          </a:xfrm>
        </p:grpSpPr>
        <p:grpSp>
          <p:nvGrpSpPr>
            <p:cNvPr id="33" name="Group 1077"/>
            <p:cNvGrpSpPr>
              <a:grpSpLocks/>
            </p:cNvGrpSpPr>
            <p:nvPr/>
          </p:nvGrpSpPr>
          <p:grpSpPr bwMode="auto">
            <a:xfrm>
              <a:off x="3936" y="2640"/>
              <a:ext cx="1113" cy="480"/>
              <a:chOff x="3936" y="2640"/>
              <a:chExt cx="1113" cy="480"/>
            </a:xfrm>
          </p:grpSpPr>
          <p:sp>
            <p:nvSpPr>
              <p:cNvPr id="35" name="Text Box 1059"/>
              <p:cNvSpPr txBox="1">
                <a:spLocks noChangeArrowheads="1"/>
              </p:cNvSpPr>
              <p:nvPr/>
            </p:nvSpPr>
            <p:spPr bwMode="auto">
              <a:xfrm>
                <a:off x="4147" y="2640"/>
                <a:ext cx="9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18.0 g H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</a:p>
            </p:txBody>
          </p:sp>
          <p:sp>
            <p:nvSpPr>
              <p:cNvPr id="36" name="Text Box 1060"/>
              <p:cNvSpPr txBox="1">
                <a:spLocks noChangeArrowheads="1"/>
              </p:cNvSpPr>
              <p:nvPr/>
            </p:nvSpPr>
            <p:spPr bwMode="auto">
              <a:xfrm>
                <a:off x="4164" y="2870"/>
                <a:ext cx="8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H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</a:p>
            </p:txBody>
          </p:sp>
          <p:sp>
            <p:nvSpPr>
              <p:cNvPr id="37" name="Line 1061"/>
              <p:cNvSpPr>
                <a:spLocks noChangeShapeType="1"/>
              </p:cNvSpPr>
              <p:nvPr/>
            </p:nvSpPr>
            <p:spPr bwMode="auto">
              <a:xfrm>
                <a:off x="4128" y="2888"/>
                <a:ext cx="9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Text Box 1062"/>
              <p:cNvSpPr txBox="1">
                <a:spLocks noChangeArrowheads="1"/>
              </p:cNvSpPr>
              <p:nvPr/>
            </p:nvSpPr>
            <p:spPr bwMode="auto">
              <a:xfrm>
                <a:off x="3936" y="275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</p:grpSp>
        <p:sp>
          <p:nvSpPr>
            <p:cNvPr id="34" name="Text Box 1063"/>
            <p:cNvSpPr txBox="1">
              <a:spLocks noChangeArrowheads="1"/>
            </p:cNvSpPr>
            <p:nvPr/>
          </p:nvSpPr>
          <p:spPr bwMode="auto">
            <a:xfrm>
              <a:off x="5088" y="274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39" name="Line 1064"/>
          <p:cNvSpPr>
            <a:spLocks noChangeShapeType="1"/>
          </p:cNvSpPr>
          <p:nvPr/>
        </p:nvSpPr>
        <p:spPr bwMode="auto">
          <a:xfrm flipV="1">
            <a:off x="3060700" y="52142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1065"/>
          <p:cNvSpPr>
            <a:spLocks noChangeShapeType="1"/>
          </p:cNvSpPr>
          <p:nvPr/>
        </p:nvSpPr>
        <p:spPr bwMode="auto">
          <a:xfrm flipV="1">
            <a:off x="3060700" y="47570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Line 1066"/>
          <p:cNvSpPr>
            <a:spLocks noChangeShapeType="1"/>
          </p:cNvSpPr>
          <p:nvPr/>
        </p:nvSpPr>
        <p:spPr bwMode="auto">
          <a:xfrm flipV="1">
            <a:off x="1231900" y="49856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1067"/>
          <p:cNvSpPr>
            <a:spLocks noChangeShapeType="1"/>
          </p:cNvSpPr>
          <p:nvPr/>
        </p:nvSpPr>
        <p:spPr bwMode="auto">
          <a:xfrm flipV="1">
            <a:off x="5041900" y="51380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Line 1068"/>
          <p:cNvSpPr>
            <a:spLocks noChangeShapeType="1"/>
          </p:cNvSpPr>
          <p:nvPr/>
        </p:nvSpPr>
        <p:spPr bwMode="auto">
          <a:xfrm flipV="1">
            <a:off x="5041900" y="48332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Line 1069"/>
          <p:cNvSpPr>
            <a:spLocks noChangeShapeType="1"/>
          </p:cNvSpPr>
          <p:nvPr/>
        </p:nvSpPr>
        <p:spPr bwMode="auto">
          <a:xfrm flipV="1">
            <a:off x="6870700" y="51380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1074"/>
          <p:cNvSpPr txBox="1">
            <a:spLocks noChangeArrowheads="1"/>
          </p:cNvSpPr>
          <p:nvPr/>
        </p:nvSpPr>
        <p:spPr bwMode="auto">
          <a:xfrm>
            <a:off x="3594100" y="5976257"/>
            <a:ext cx="160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235 g 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</p:spTree>
    <p:extLst>
      <p:ext uri="{BB962C8B-B14F-4D97-AF65-F5344CB8AC3E}">
        <p14:creationId xmlns="" xmlns:p14="http://schemas.microsoft.com/office/powerpoint/2010/main" val="23795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 autoUpdateAnimBg="0"/>
      <p:bldP spid="21" grpId="0" autoUpdateAnimBg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054" y="71846"/>
            <a:ext cx="290117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Limiting Reagents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931409" y="2593470"/>
            <a:ext cx="3090862" cy="457200"/>
            <a:chOff x="597" y="1367"/>
            <a:chExt cx="1947" cy="288"/>
          </a:xfrm>
        </p:grpSpPr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597" y="1367"/>
              <a:ext cx="1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2NO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 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2NO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Line 32"/>
            <p:cNvSpPr>
              <a:spLocks noChangeShapeType="1"/>
            </p:cNvSpPr>
            <p:nvPr/>
          </p:nvSpPr>
          <p:spPr bwMode="auto">
            <a:xfrm>
              <a:off x="1536" y="1510"/>
              <a:ext cx="3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615496" y="3641220"/>
            <a:ext cx="360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NO is the limiting reagent</a:t>
            </a:r>
            <a:endParaRPr lang="en-US" altLang="en-US" sz="2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40896" y="4690557"/>
            <a:ext cx="3498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is the excess reagent</a:t>
            </a: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386443" y="1423763"/>
            <a:ext cx="441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Reactant used up first in the reaction.</a:t>
            </a:r>
          </a:p>
        </p:txBody>
      </p:sp>
      <p:pic>
        <p:nvPicPr>
          <p:cNvPr id="30" name="Picture 26" descr="03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81" t="2702" r="18781"/>
          <a:stretch>
            <a:fillRect/>
          </a:stretch>
        </p:blipFill>
        <p:spPr bwMode="auto">
          <a:xfrm>
            <a:off x="6283842" y="698708"/>
            <a:ext cx="2409087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642099" y="4412781"/>
            <a:ext cx="1008589" cy="1108297"/>
            <a:chOff x="3320" y="2584"/>
            <a:chExt cx="696" cy="760"/>
          </a:xfrm>
        </p:grpSpPr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3752" y="2584"/>
              <a:ext cx="264" cy="240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3320" y="2848"/>
              <a:ext cx="264" cy="240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3640" y="3104"/>
              <a:ext cx="264" cy="240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501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7087" y="703007"/>
            <a:ext cx="8933542" cy="1186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en-US" altLang="en-US" sz="2400" dirty="0" smtClean="0">
                <a:latin typeface="Arial" charset="0"/>
              </a:rPr>
              <a:t>The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Arial" charset="0"/>
              </a:rPr>
              <a:t>average atomic mass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 smtClean="0">
                <a:latin typeface="Arial" charset="0"/>
              </a:rPr>
              <a:t>is the weighted average of all of the naturally occurring isotopes of the element</a:t>
            </a:r>
            <a:r>
              <a:rPr lang="en-US" altLang="en-US" sz="2400" dirty="0" smtClean="0"/>
              <a:t>. </a:t>
            </a:r>
            <a:endParaRPr lang="en-US" altLang="en-US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99"/>
          <a:stretch/>
        </p:blipFill>
        <p:spPr bwMode="auto">
          <a:xfrm>
            <a:off x="4898571" y="2121239"/>
            <a:ext cx="2598057" cy="28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82" y="2121239"/>
            <a:ext cx="2819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60" y="5300355"/>
            <a:ext cx="8122643" cy="860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34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054" y="71846"/>
            <a:ext cx="290117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Limiting Reagents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18885" y="703016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In one process, 124 g of Al are reacted with 601 g of Fe</a:t>
            </a:r>
            <a:r>
              <a:rPr lang="en-US" altLang="en-US" sz="2400" baseline="-25000" dirty="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O</a:t>
            </a:r>
            <a:r>
              <a:rPr lang="en-US" altLang="en-US" sz="2400" baseline="-25000" dirty="0">
                <a:solidFill>
                  <a:srgbClr val="3333CC"/>
                </a:solidFill>
                <a:latin typeface="Arial" charset="0"/>
              </a:rPr>
              <a:t>3</a:t>
            </a:r>
            <a:endParaRPr lang="en-US" altLang="en-US" sz="2400" dirty="0">
              <a:solidFill>
                <a:srgbClr val="3333CC"/>
              </a:solidFill>
              <a:latin typeface="Arial" charset="0"/>
            </a:endParaRP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2277835" y="1204666"/>
            <a:ext cx="4235450" cy="457200"/>
            <a:chOff x="988" y="649"/>
            <a:chExt cx="2668" cy="288"/>
          </a:xfrm>
        </p:grpSpPr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2Al +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        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+ 2Fe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50408" y="1795216"/>
            <a:ext cx="505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Calculate the mass of Al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3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formed.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3175" y="2461966"/>
            <a:ext cx="9140825" cy="457200"/>
            <a:chOff x="48" y="1776"/>
            <a:chExt cx="5758" cy="288"/>
          </a:xfrm>
        </p:grpSpPr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48" y="1776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004" y="1776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2163" y="1776"/>
              <a:ext cx="16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Fe</a:t>
              </a:r>
              <a:r>
                <a:rPr kumimoji="0" lang="en-US" alt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needed</a:t>
              </a: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581" y="19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1741" y="19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3897" y="19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4320" y="1776"/>
              <a:ext cx="1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needed</a:t>
              </a:r>
            </a:p>
          </p:txBody>
        </p:sp>
      </p:grp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4194175" y="3008066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OR</a:t>
            </a:r>
          </a:p>
        </p:txBody>
      </p:sp>
      <p:grpSp>
        <p:nvGrpSpPr>
          <p:cNvPr id="36" name="Group 29"/>
          <p:cNvGrpSpPr>
            <a:grpSpLocks/>
          </p:cNvGrpSpPr>
          <p:nvPr/>
        </p:nvGrpSpPr>
        <p:grpSpPr bwMode="auto">
          <a:xfrm>
            <a:off x="-3175" y="3465266"/>
            <a:ext cx="8997950" cy="457200"/>
            <a:chOff x="44" y="2408"/>
            <a:chExt cx="5668" cy="288"/>
          </a:xfrm>
        </p:grpSpPr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44" y="2408"/>
              <a:ext cx="7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1300" y="2408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59" y="2408"/>
              <a:ext cx="1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 needed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899" y="255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2359" y="255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4169" y="255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4570" y="2408"/>
              <a:ext cx="11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 needed</a:t>
              </a: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55575" y="4638429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124 g Al</a:t>
            </a:r>
          </a:p>
        </p:txBody>
      </p:sp>
      <p:grpSp>
        <p:nvGrpSpPr>
          <p:cNvPr id="45" name="Group 66"/>
          <p:cNvGrpSpPr>
            <a:grpSpLocks/>
          </p:cNvGrpSpPr>
          <p:nvPr/>
        </p:nvGrpSpPr>
        <p:grpSpPr bwMode="auto">
          <a:xfrm>
            <a:off x="1209675" y="4460629"/>
            <a:ext cx="1792288" cy="754062"/>
            <a:chOff x="808" y="2883"/>
            <a:chExt cx="1129" cy="475"/>
          </a:xfrm>
        </p:grpSpPr>
        <p:sp>
          <p:nvSpPr>
            <p:cNvPr id="46" name="Text Box 33"/>
            <p:cNvSpPr txBox="1">
              <a:spLocks noChangeArrowheads="1"/>
            </p:cNvSpPr>
            <p:nvPr/>
          </p:nvSpPr>
          <p:spPr bwMode="auto">
            <a:xfrm>
              <a:off x="1121" y="2883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Al</a:t>
              </a:r>
            </a:p>
          </p:txBody>
        </p:sp>
        <p:sp>
          <p:nvSpPr>
            <p:cNvPr id="47" name="Text Box 34"/>
            <p:cNvSpPr txBox="1">
              <a:spLocks noChangeArrowheads="1"/>
            </p:cNvSpPr>
            <p:nvPr/>
          </p:nvSpPr>
          <p:spPr bwMode="auto">
            <a:xfrm>
              <a:off x="1089" y="3108"/>
              <a:ext cx="7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27.0 g Al</a:t>
              </a:r>
            </a:p>
          </p:txBody>
        </p:sp>
        <p:sp>
          <p:nvSpPr>
            <p:cNvPr id="48" name="Line 35"/>
            <p:cNvSpPr>
              <a:spLocks noChangeShapeType="1"/>
            </p:cNvSpPr>
            <p:nvPr/>
          </p:nvSpPr>
          <p:spPr bwMode="auto">
            <a:xfrm>
              <a:off x="1025" y="3124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Text Box 36"/>
            <p:cNvSpPr txBox="1">
              <a:spLocks noChangeArrowheads="1"/>
            </p:cNvSpPr>
            <p:nvPr/>
          </p:nvSpPr>
          <p:spPr bwMode="auto">
            <a:xfrm>
              <a:off x="808" y="29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0" name="Group 56"/>
          <p:cNvGrpSpPr>
            <a:grpSpLocks/>
          </p:cNvGrpSpPr>
          <p:nvPr/>
        </p:nvGrpSpPr>
        <p:grpSpPr bwMode="auto">
          <a:xfrm>
            <a:off x="3001963" y="4455866"/>
            <a:ext cx="2057400" cy="762000"/>
            <a:chOff x="2639" y="2880"/>
            <a:chExt cx="1296" cy="480"/>
          </a:xfrm>
        </p:grpSpPr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2896" y="2880"/>
              <a:ext cx="9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Fe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mol Al</a:t>
              </a:r>
            </a:p>
          </p:txBody>
        </p:sp>
        <p:sp>
          <p:nvSpPr>
            <p:cNvPr id="53" name="Line 40"/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5" name="Group 67"/>
          <p:cNvGrpSpPr>
            <a:grpSpLocks/>
          </p:cNvGrpSpPr>
          <p:nvPr/>
        </p:nvGrpSpPr>
        <p:grpSpPr bwMode="auto">
          <a:xfrm>
            <a:off x="5108575" y="4455866"/>
            <a:ext cx="2160588" cy="762000"/>
            <a:chOff x="3264" y="2880"/>
            <a:chExt cx="1361" cy="480"/>
          </a:xfrm>
        </p:grpSpPr>
        <p:grpSp>
          <p:nvGrpSpPr>
            <p:cNvPr id="56" name="Group 57"/>
            <p:cNvGrpSpPr>
              <a:grpSpLocks/>
            </p:cNvGrpSpPr>
            <p:nvPr/>
          </p:nvGrpSpPr>
          <p:grpSpPr bwMode="auto">
            <a:xfrm>
              <a:off x="3264" y="2880"/>
              <a:ext cx="1192" cy="480"/>
              <a:chOff x="3919" y="2880"/>
              <a:chExt cx="1192" cy="480"/>
            </a:xfrm>
          </p:grpSpPr>
          <p:sp>
            <p:nvSpPr>
              <p:cNvPr id="58" name="Text Box 44"/>
              <p:cNvSpPr txBox="1">
                <a:spLocks noChangeArrowheads="1"/>
              </p:cNvSpPr>
              <p:nvPr/>
            </p:nvSpPr>
            <p:spPr bwMode="auto">
              <a:xfrm>
                <a:off x="4080" y="2880"/>
                <a:ext cx="10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160. g Fe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9" name="Text Box 45"/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Fe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0" name="Line 46"/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1" name="Text Box 47"/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</p:grpSp>
        <p:sp>
          <p:nvSpPr>
            <p:cNvPr id="57" name="Text Box 48"/>
            <p:cNvSpPr txBox="1">
              <a:spLocks noChangeArrowheads="1"/>
            </p:cNvSpPr>
            <p:nvPr/>
          </p:nvSpPr>
          <p:spPr bwMode="auto">
            <a:xfrm>
              <a:off x="4416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62" name="Line 49"/>
          <p:cNvSpPr>
            <a:spLocks noChangeShapeType="1"/>
          </p:cNvSpPr>
          <p:nvPr/>
        </p:nvSpPr>
        <p:spPr bwMode="auto">
          <a:xfrm flipV="1">
            <a:off x="1908175" y="4836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Line 50"/>
          <p:cNvSpPr>
            <a:spLocks noChangeShapeType="1"/>
          </p:cNvSpPr>
          <p:nvPr/>
        </p:nvSpPr>
        <p:spPr bwMode="auto">
          <a:xfrm flipV="1">
            <a:off x="1831975" y="45320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Line 51"/>
          <p:cNvSpPr>
            <a:spLocks noChangeShapeType="1"/>
          </p:cNvSpPr>
          <p:nvPr/>
        </p:nvSpPr>
        <p:spPr bwMode="auto">
          <a:xfrm flipV="1">
            <a:off x="460375" y="46844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Line 52"/>
          <p:cNvSpPr>
            <a:spLocks noChangeShapeType="1"/>
          </p:cNvSpPr>
          <p:nvPr/>
        </p:nvSpPr>
        <p:spPr bwMode="auto">
          <a:xfrm flipV="1">
            <a:off x="3889375" y="4836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Line 53"/>
          <p:cNvSpPr>
            <a:spLocks noChangeShapeType="1"/>
          </p:cNvSpPr>
          <p:nvPr/>
        </p:nvSpPr>
        <p:spPr bwMode="auto">
          <a:xfrm flipV="1">
            <a:off x="3813175" y="4455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Line 54"/>
          <p:cNvSpPr>
            <a:spLocks noChangeShapeType="1"/>
          </p:cNvSpPr>
          <p:nvPr/>
        </p:nvSpPr>
        <p:spPr bwMode="auto">
          <a:xfrm flipV="1">
            <a:off x="5794375" y="4836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Text Box 59"/>
          <p:cNvSpPr txBox="1">
            <a:spLocks noChangeArrowheads="1"/>
          </p:cNvSpPr>
          <p:nvPr/>
        </p:nvSpPr>
        <p:spPr bwMode="auto">
          <a:xfrm>
            <a:off x="7343775" y="4632079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367 g Fe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9" name="Group 63"/>
          <p:cNvGrpSpPr>
            <a:grpSpLocks/>
          </p:cNvGrpSpPr>
          <p:nvPr/>
        </p:nvGrpSpPr>
        <p:grpSpPr bwMode="auto">
          <a:xfrm>
            <a:off x="1450975" y="5446466"/>
            <a:ext cx="6118225" cy="457200"/>
            <a:chOff x="960" y="3504"/>
            <a:chExt cx="3854" cy="288"/>
          </a:xfrm>
        </p:grpSpPr>
        <p:sp>
          <p:nvSpPr>
            <p:cNvPr id="70" name="Text Box 60"/>
            <p:cNvSpPr txBox="1">
              <a:spLocks noChangeArrowheads="1"/>
            </p:cNvSpPr>
            <p:nvPr/>
          </p:nvSpPr>
          <p:spPr bwMode="auto">
            <a:xfrm>
              <a:off x="960" y="3504"/>
              <a:ext cx="16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Start with 124 g Al</a:t>
              </a:r>
            </a:p>
          </p:txBody>
        </p:sp>
        <p:sp>
          <p:nvSpPr>
            <p:cNvPr id="71" name="Line 61"/>
            <p:cNvSpPr>
              <a:spLocks noChangeShapeType="1"/>
            </p:cNvSpPr>
            <p:nvPr/>
          </p:nvSpPr>
          <p:spPr bwMode="auto">
            <a:xfrm>
              <a:off x="2733" y="3648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2" name="Text Box 62"/>
            <p:cNvSpPr txBox="1">
              <a:spLocks noChangeArrowheads="1"/>
            </p:cNvSpPr>
            <p:nvPr/>
          </p:nvSpPr>
          <p:spPr bwMode="auto">
            <a:xfrm>
              <a:off x="3168" y="3504"/>
              <a:ext cx="1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need 367 g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</p:grpSp>
      <p:sp>
        <p:nvSpPr>
          <p:cNvPr id="73" name="Text Box 64"/>
          <p:cNvSpPr txBox="1">
            <a:spLocks noChangeArrowheads="1"/>
          </p:cNvSpPr>
          <p:nvPr/>
        </p:nvSpPr>
        <p:spPr bwMode="auto">
          <a:xfrm>
            <a:off x="1103312" y="6110041"/>
            <a:ext cx="682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Have more Fe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(601 g) so Al is limiting reagent</a:t>
            </a:r>
          </a:p>
        </p:txBody>
      </p:sp>
    </p:spTree>
    <p:extLst>
      <p:ext uri="{BB962C8B-B14F-4D97-AF65-F5344CB8AC3E}">
        <p14:creationId xmlns="" xmlns:p14="http://schemas.microsoft.com/office/powerpoint/2010/main" val="13146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4" grpId="0" autoUpdateAnimBg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utoUpdateAnimBg="0"/>
      <p:bldP spid="7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054" y="71846"/>
            <a:ext cx="290117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Limiting Reagents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366032" y="896031"/>
            <a:ext cx="8201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Use limiting reagent (Al) to calculate amount of product that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can be formed.</a:t>
            </a:r>
          </a:p>
        </p:txBody>
      </p:sp>
      <p:grpSp>
        <p:nvGrpSpPr>
          <p:cNvPr id="75" name="Group 21"/>
          <p:cNvGrpSpPr>
            <a:grpSpLocks/>
          </p:cNvGrpSpPr>
          <p:nvPr/>
        </p:nvGrpSpPr>
        <p:grpSpPr bwMode="auto">
          <a:xfrm>
            <a:off x="947057" y="1999343"/>
            <a:ext cx="6942138" cy="457200"/>
            <a:chOff x="624" y="912"/>
            <a:chExt cx="4373" cy="288"/>
          </a:xfrm>
        </p:grpSpPr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624" y="912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</a:t>
              </a:r>
            </a:p>
          </p:txBody>
        </p:sp>
        <p:sp>
          <p:nvSpPr>
            <p:cNvPr id="77" name="Text Box 6"/>
            <p:cNvSpPr txBox="1">
              <a:spLocks noChangeArrowheads="1"/>
            </p:cNvSpPr>
            <p:nvPr/>
          </p:nvSpPr>
          <p:spPr bwMode="auto">
            <a:xfrm>
              <a:off x="1585" y="912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</a:t>
              </a: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2750" y="912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>
              <a:off x="1160" y="1056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2325" y="1056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>
              <a:off x="3833" y="1056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/>
          </p:nvSpPr>
          <p:spPr bwMode="auto">
            <a:xfrm>
              <a:off x="4259" y="912"/>
              <a:ext cx="7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185057" y="3629706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124 g Al</a:t>
            </a:r>
          </a:p>
        </p:txBody>
      </p:sp>
      <p:grpSp>
        <p:nvGrpSpPr>
          <p:cNvPr id="84" name="Group 52"/>
          <p:cNvGrpSpPr>
            <a:grpSpLocks/>
          </p:cNvGrpSpPr>
          <p:nvPr/>
        </p:nvGrpSpPr>
        <p:grpSpPr bwMode="auto">
          <a:xfrm>
            <a:off x="1239157" y="3451906"/>
            <a:ext cx="1792288" cy="754062"/>
            <a:chOff x="808" y="1827"/>
            <a:chExt cx="1129" cy="475"/>
          </a:xfrm>
        </p:grpSpPr>
        <p:sp>
          <p:nvSpPr>
            <p:cNvPr id="85" name="Text Box 24"/>
            <p:cNvSpPr txBox="1">
              <a:spLocks noChangeArrowheads="1"/>
            </p:cNvSpPr>
            <p:nvPr/>
          </p:nvSpPr>
          <p:spPr bwMode="auto">
            <a:xfrm>
              <a:off x="1121" y="1827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Al</a:t>
              </a:r>
            </a:p>
          </p:txBody>
        </p:sp>
        <p:sp>
          <p:nvSpPr>
            <p:cNvPr id="86" name="Text Box 25"/>
            <p:cNvSpPr txBox="1">
              <a:spLocks noChangeArrowheads="1"/>
            </p:cNvSpPr>
            <p:nvPr/>
          </p:nvSpPr>
          <p:spPr bwMode="auto">
            <a:xfrm>
              <a:off x="1073" y="2052"/>
              <a:ext cx="7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27.0 g Al</a:t>
              </a:r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>
              <a:off x="1025" y="2068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8" name="Text Box 27"/>
            <p:cNvSpPr txBox="1">
              <a:spLocks noChangeArrowheads="1"/>
            </p:cNvSpPr>
            <p:nvPr/>
          </p:nvSpPr>
          <p:spPr bwMode="auto">
            <a:xfrm>
              <a:off x="808" y="193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89" name="Group 28"/>
          <p:cNvGrpSpPr>
            <a:grpSpLocks/>
          </p:cNvGrpSpPr>
          <p:nvPr/>
        </p:nvGrpSpPr>
        <p:grpSpPr bwMode="auto">
          <a:xfrm>
            <a:off x="3031445" y="3447143"/>
            <a:ext cx="2057400" cy="762000"/>
            <a:chOff x="2639" y="2880"/>
            <a:chExt cx="1296" cy="480"/>
          </a:xfrm>
        </p:grpSpPr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2896" y="2880"/>
              <a:ext cx="9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Al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Text Box 30"/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mol Al</a:t>
              </a:r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94" name="Group 33"/>
          <p:cNvGrpSpPr>
            <a:grpSpLocks/>
          </p:cNvGrpSpPr>
          <p:nvPr/>
        </p:nvGrpSpPr>
        <p:grpSpPr bwMode="auto">
          <a:xfrm>
            <a:off x="5138057" y="3447143"/>
            <a:ext cx="2160588" cy="762000"/>
            <a:chOff x="3919" y="2880"/>
            <a:chExt cx="1361" cy="480"/>
          </a:xfrm>
        </p:grpSpPr>
        <p:grpSp>
          <p:nvGrpSpPr>
            <p:cNvPr id="95" name="Group 34"/>
            <p:cNvGrpSpPr>
              <a:grpSpLocks/>
            </p:cNvGrpSpPr>
            <p:nvPr/>
          </p:nvGrpSpPr>
          <p:grpSpPr bwMode="auto">
            <a:xfrm>
              <a:off x="3919" y="2880"/>
              <a:ext cx="1148" cy="480"/>
              <a:chOff x="3919" y="2880"/>
              <a:chExt cx="1148" cy="480"/>
            </a:xfrm>
          </p:grpSpPr>
          <p:sp>
            <p:nvSpPr>
              <p:cNvPr id="97" name="Text Box 35"/>
              <p:cNvSpPr txBox="1">
                <a:spLocks noChangeArrowheads="1"/>
              </p:cNvSpPr>
              <p:nvPr/>
            </p:nvSpPr>
            <p:spPr bwMode="auto">
              <a:xfrm>
                <a:off x="4080" y="2880"/>
                <a:ext cx="98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102. g Al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8" name="Text Box 36"/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Al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9" name="Line 37"/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" name="Text Box 38"/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</p:grpSp>
        <p:sp>
          <p:nvSpPr>
            <p:cNvPr id="96" name="Text Box 39"/>
            <p:cNvSpPr txBox="1">
              <a:spLocks noChangeArrowheads="1"/>
            </p:cNvSpPr>
            <p:nvPr/>
          </p:nvSpPr>
          <p:spPr bwMode="auto">
            <a:xfrm>
              <a:off x="5071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101" name="Line 40"/>
          <p:cNvSpPr>
            <a:spLocks noChangeShapeType="1"/>
          </p:cNvSpPr>
          <p:nvPr/>
        </p:nvSpPr>
        <p:spPr bwMode="auto">
          <a:xfrm flipV="1">
            <a:off x="1937657" y="3828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" name="Line 41"/>
          <p:cNvSpPr>
            <a:spLocks noChangeShapeType="1"/>
          </p:cNvSpPr>
          <p:nvPr/>
        </p:nvSpPr>
        <p:spPr bwMode="auto">
          <a:xfrm flipV="1">
            <a:off x="1861457" y="35233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" name="Line 42"/>
          <p:cNvSpPr>
            <a:spLocks noChangeShapeType="1"/>
          </p:cNvSpPr>
          <p:nvPr/>
        </p:nvSpPr>
        <p:spPr bwMode="auto">
          <a:xfrm flipV="1">
            <a:off x="489857" y="36757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" name="Line 43"/>
          <p:cNvSpPr>
            <a:spLocks noChangeShapeType="1"/>
          </p:cNvSpPr>
          <p:nvPr/>
        </p:nvSpPr>
        <p:spPr bwMode="auto">
          <a:xfrm flipV="1">
            <a:off x="3918857" y="3828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 flipV="1">
            <a:off x="3842657" y="3447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Line 45"/>
          <p:cNvSpPr>
            <a:spLocks noChangeShapeType="1"/>
          </p:cNvSpPr>
          <p:nvPr/>
        </p:nvSpPr>
        <p:spPr bwMode="auto">
          <a:xfrm flipV="1">
            <a:off x="5823857" y="3828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7409770" y="3623356"/>
            <a:ext cx="1497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234 g Al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8" name="Group 47"/>
          <p:cNvGrpSpPr>
            <a:grpSpLocks/>
          </p:cNvGrpSpPr>
          <p:nvPr/>
        </p:nvGrpSpPr>
        <p:grpSpPr bwMode="auto">
          <a:xfrm>
            <a:off x="2350407" y="2685143"/>
            <a:ext cx="4235450" cy="457200"/>
            <a:chOff x="988" y="649"/>
            <a:chExt cx="2668" cy="288"/>
          </a:xfrm>
        </p:grpSpPr>
        <p:sp>
          <p:nvSpPr>
            <p:cNvPr id="109" name="Text Box 48"/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2Al +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        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+ 2Fe</a:t>
              </a:r>
            </a:p>
          </p:txBody>
        </p:sp>
        <p:sp>
          <p:nvSpPr>
            <p:cNvPr id="110" name="Line 49"/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11" name="Text Box 53"/>
          <p:cNvSpPr txBox="1">
            <a:spLocks noChangeArrowheads="1"/>
          </p:cNvSpPr>
          <p:nvPr/>
        </p:nvSpPr>
        <p:spPr bwMode="auto">
          <a:xfrm>
            <a:off x="3826782" y="5047343"/>
            <a:ext cx="5121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At this point, all the Al is consumed and Fe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remains in excess.</a:t>
            </a:r>
          </a:p>
        </p:txBody>
      </p:sp>
      <p:sp>
        <p:nvSpPr>
          <p:cNvPr id="112" name="Line 54"/>
          <p:cNvSpPr>
            <a:spLocks noChangeShapeType="1"/>
          </p:cNvSpPr>
          <p:nvPr/>
        </p:nvSpPr>
        <p:spPr bwMode="auto">
          <a:xfrm flipV="1">
            <a:off x="5900057" y="4056743"/>
            <a:ext cx="167640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0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utoUpdateAnimBg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utoUpdateAnimBg="0"/>
      <p:bldP spid="111" grpId="0"/>
      <p:bldP spid="1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144" y="71846"/>
            <a:ext cx="233499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Reaction Yield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2887" y="1161143"/>
            <a:ext cx="8674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FF0000"/>
                </a:solidFill>
                <a:latin typeface="Arial" charset="0"/>
              </a:rPr>
              <a:t>Theoretical Yield</a:t>
            </a:r>
            <a:r>
              <a:rPr lang="en-US" alt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is the amount of product that would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result if all the limiting reagent reacted.</a:t>
            </a:r>
            <a:endParaRPr lang="en-US" altLang="en-US" sz="28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0187" y="2537506"/>
            <a:ext cx="8913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FF0000"/>
                </a:solidFill>
                <a:latin typeface="Arial" charset="0"/>
              </a:rPr>
              <a:t>Actual Yield</a:t>
            </a:r>
            <a:r>
              <a:rPr lang="en-US" alt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is the amount of product actually obtained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from a reaction.</a:t>
            </a:r>
            <a:endParaRPr lang="en-US" altLang="en-US" sz="28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754187" y="3788456"/>
            <a:ext cx="5529263" cy="1030287"/>
            <a:chOff x="288" y="1912"/>
            <a:chExt cx="3483" cy="649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8" y="2064"/>
              <a:ext cx="11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% Yield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endPara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476" y="1912"/>
              <a:ext cx="1548" cy="649"/>
              <a:chOff x="2678" y="2736"/>
              <a:chExt cx="1548" cy="649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886" y="2736"/>
                <a:ext cx="113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charset="0"/>
                  </a:rPr>
                  <a:t>Actual Yield</a:t>
                </a: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2678" y="3097"/>
                <a:ext cx="1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charset="0"/>
                  </a:rPr>
                  <a:t>Theoretical Yield</a:t>
                </a: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2708" y="3060"/>
                <a:ext cx="14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014" y="2072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x 100%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957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144" y="71846"/>
            <a:ext cx="233499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Reaction Yield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7400" y="595066"/>
            <a:ext cx="5264330" cy="6250580"/>
            <a:chOff x="1502230" y="999154"/>
            <a:chExt cx="4601025" cy="61461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2230" y="999154"/>
              <a:ext cx="4601025" cy="16955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r="1100" b="41158"/>
            <a:stretch/>
          </p:blipFill>
          <p:spPr>
            <a:xfrm>
              <a:off x="1505131" y="2694732"/>
              <a:ext cx="4598124" cy="445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735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144" y="71846"/>
            <a:ext cx="233499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Reaction Yield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-1106" t="60115" r="2205" b="112"/>
          <a:stretch/>
        </p:blipFill>
        <p:spPr>
          <a:xfrm>
            <a:off x="826957" y="1234441"/>
            <a:ext cx="7581371" cy="4408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22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05428" y="1290637"/>
            <a:ext cx="5638800" cy="18589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Naturally occurring  lithium is: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7.42% </a:t>
            </a:r>
            <a:r>
              <a:rPr lang="en-US" altLang="en-US" sz="2800" baseline="30000" dirty="0"/>
              <a:t>6</a:t>
            </a:r>
            <a:r>
              <a:rPr lang="en-US" altLang="en-US" sz="2800" dirty="0"/>
              <a:t>Li (6.015 amu)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92.58% </a:t>
            </a:r>
            <a:r>
              <a:rPr lang="en-US" altLang="en-US" sz="2800" baseline="30000" dirty="0"/>
              <a:t>7</a:t>
            </a:r>
            <a:r>
              <a:rPr lang="en-US" altLang="en-US" sz="2800" dirty="0"/>
              <a:t>Li (7.016 amu)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143000" y="4724400"/>
            <a:ext cx="4708525" cy="950913"/>
            <a:chOff x="720" y="3160"/>
            <a:chExt cx="2966" cy="599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20" y="3160"/>
              <a:ext cx="29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7.42 x 6.015 + 92.58 x 7.016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68" y="3465"/>
              <a:ext cx="2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958" y="3432"/>
              <a:ext cx="4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100</a:t>
              </a:r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875338" y="4940300"/>
            <a:ext cx="2174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= 6.941 amu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19200" y="3613149"/>
            <a:ext cx="6207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/>
              <a:t>Average atomic mass</a:t>
            </a:r>
            <a:r>
              <a:rPr lang="en-US" altLang="en-US" sz="3200"/>
              <a:t> of lithium:</a:t>
            </a:r>
            <a:endParaRPr lang="en-US" altLang="en-US" sz="3200" b="1" i="1"/>
          </a:p>
        </p:txBody>
      </p:sp>
    </p:spTree>
    <p:extLst>
      <p:ext uri="{BB962C8B-B14F-4D97-AF65-F5344CB8AC3E}">
        <p14:creationId xmlns="" xmlns:p14="http://schemas.microsoft.com/office/powerpoint/2010/main" val="30772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2" y="840013"/>
            <a:ext cx="7859142" cy="581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54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61" y="657311"/>
            <a:ext cx="7837281" cy="6033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00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1256" y="3495941"/>
            <a:ext cx="8708572" cy="196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dirty="0"/>
              <a:t>The </a:t>
            </a:r>
            <a:r>
              <a:rPr lang="en-US" altLang="en-US" sz="2800" b="1" i="1" dirty="0">
                <a:solidFill>
                  <a:srgbClr val="FF0000"/>
                </a:solidFill>
              </a:rPr>
              <a:t>mole (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mol</a:t>
            </a:r>
            <a:r>
              <a:rPr lang="en-US" altLang="en-US" sz="2800" b="1" i="1" dirty="0">
                <a:solidFill>
                  <a:srgbClr val="FF0000"/>
                </a:solidFill>
              </a:rPr>
              <a:t>)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is the amount of a substance that </a:t>
            </a:r>
            <a:r>
              <a:rPr lang="en-US" altLang="en-US" sz="2800" dirty="0" smtClean="0"/>
              <a:t>contains </a:t>
            </a:r>
            <a:r>
              <a:rPr lang="en-US" altLang="en-US" sz="2800" dirty="0"/>
              <a:t>as many elementary entities as there </a:t>
            </a:r>
            <a:r>
              <a:rPr lang="en-US" altLang="en-US" sz="2800" dirty="0" smtClean="0"/>
              <a:t>are </a:t>
            </a:r>
            <a:r>
              <a:rPr lang="en-US" altLang="en-US" sz="2800" dirty="0"/>
              <a:t>atoms in exactly 12.00 grams of </a:t>
            </a:r>
            <a:r>
              <a:rPr lang="en-US" altLang="en-US" sz="2800" baseline="30000" dirty="0" smtClean="0"/>
              <a:t>12</a:t>
            </a:r>
            <a:r>
              <a:rPr lang="en-US" altLang="en-US" sz="2800" dirty="0" smtClean="0"/>
              <a:t>C</a:t>
            </a:r>
            <a:endParaRPr lang="en-US" altLang="en-US" sz="28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344781" y="6195471"/>
            <a:ext cx="501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1 </a:t>
            </a:r>
            <a:r>
              <a:rPr lang="en-US" altLang="en-US" sz="2800" dirty="0" err="1"/>
              <a:t>mol</a:t>
            </a:r>
            <a:r>
              <a:rPr lang="en-US" altLang="en-US" sz="2800" dirty="0"/>
              <a:t> =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A</a:t>
            </a:r>
            <a:r>
              <a:rPr lang="en-US" altLang="en-US" sz="2800" dirty="0"/>
              <a:t> = 6.0221367 x 10</a:t>
            </a:r>
            <a:r>
              <a:rPr lang="en-US" altLang="en-US" sz="2800" baseline="30000" dirty="0"/>
              <a:t>23</a:t>
            </a:r>
            <a:endParaRPr lang="en-US" altLang="en-US" sz="2800" dirty="0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137803" y="1421504"/>
            <a:ext cx="1835105" cy="2018538"/>
            <a:chOff x="656" y="672"/>
            <a:chExt cx="1392" cy="1537"/>
          </a:xfrm>
        </p:grpSpPr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1127602"/>
                </p:ext>
              </p:extLst>
            </p:nvPr>
          </p:nvGraphicFramePr>
          <p:xfrm>
            <a:off x="656" y="951"/>
            <a:ext cx="1392" cy="1258"/>
          </p:xfrm>
          <a:graphic>
            <a:graphicData uri="http://schemas.openxmlformats.org/presentationml/2006/ole">
              <p:oleObj spid="_x0000_s1070" name="Clip" r:id="rId3" imgW="3840178" imgH="3468986" progId="">
                <p:embed/>
              </p:oleObj>
            </a:graphicData>
          </a:graphic>
        </p:graphicFrame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768" y="672"/>
              <a:ext cx="84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Dozen = 12</a:t>
              </a:r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4895577" y="1562687"/>
            <a:ext cx="2328092" cy="1725986"/>
            <a:chOff x="3408" y="724"/>
            <a:chExt cx="1536" cy="1304"/>
          </a:xfrm>
        </p:grpSpPr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3408" y="724"/>
            <a:ext cx="1536" cy="956"/>
          </p:xfrm>
          <a:graphic>
            <a:graphicData uri="http://schemas.openxmlformats.org/presentationml/2006/ole">
              <p:oleObj spid="_x0000_s1071" name="Clip" r:id="rId4" imgW="4582562" imgH="2850333" progId="">
                <p:embed/>
              </p:oleObj>
            </a:graphicData>
          </a:graphic>
        </p:graphicFrame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936" y="1776"/>
              <a:ext cx="60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Pair = 2</a:t>
              </a:r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7880" y="712729"/>
            <a:ext cx="7975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mole </a:t>
            </a:r>
            <a:r>
              <a:rPr lang="en-US" altLang="en-US" sz="2800" b="1" dirty="0">
                <a:solidFill>
                  <a:srgbClr val="FF0000"/>
                </a:solidFill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</a:rPr>
              <a:t>mol</a:t>
            </a:r>
            <a:r>
              <a:rPr lang="en-US" altLang="en-US" sz="2800" b="1" dirty="0">
                <a:solidFill>
                  <a:srgbClr val="FF0000"/>
                </a:solidFill>
              </a:rPr>
              <a:t>)</a:t>
            </a:r>
            <a:r>
              <a:rPr lang="en-US" altLang="en-US" sz="2800" b="1" dirty="0"/>
              <a:t>:  </a:t>
            </a:r>
            <a:r>
              <a:rPr lang="en-US" altLang="en-US" sz="2800" dirty="0"/>
              <a:t>A unit to count numbers of particles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7076" y="5611822"/>
            <a:ext cx="752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This number is expressed by the </a:t>
            </a:r>
            <a:r>
              <a:rPr lang="en-US" sz="2400" b="1" dirty="0" smtClean="0">
                <a:solidFill>
                  <a:srgbClr val="0070C0"/>
                </a:solidFill>
              </a:rPr>
              <a:t>Avogadro’s number (</a:t>
            </a:r>
            <a:r>
              <a:rPr lang="en-US" sz="2400" b="1" i="1" dirty="0" smtClean="0">
                <a:solidFill>
                  <a:srgbClr val="0070C0"/>
                </a:solidFill>
              </a:rPr>
              <a:t>N</a:t>
            </a:r>
            <a:r>
              <a:rPr lang="en-US" sz="2400" b="1" i="1" baseline="-25000" dirty="0" smtClean="0">
                <a:solidFill>
                  <a:srgbClr val="0070C0"/>
                </a:solidFill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2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1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4556</TotalTime>
  <Words>2319</Words>
  <Application>Microsoft Office PowerPoint</Application>
  <PresentationFormat>On-screen Show (4:3)</PresentationFormat>
  <Paragraphs>446</Paragraphs>
  <Slides>54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How to “Read” Chemical Equations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</cp:lastModifiedBy>
  <cp:revision>175</cp:revision>
  <dcterms:created xsi:type="dcterms:W3CDTF">2017-09-18T11:03:17Z</dcterms:created>
  <dcterms:modified xsi:type="dcterms:W3CDTF">2017-10-17T04:28:00Z</dcterms:modified>
</cp:coreProperties>
</file>